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403" r:id="rId3"/>
    <p:sldId id="408" r:id="rId4"/>
    <p:sldId id="410" r:id="rId5"/>
    <p:sldId id="411" r:id="rId6"/>
    <p:sldId id="417" r:id="rId7"/>
    <p:sldId id="412" r:id="rId8"/>
    <p:sldId id="416" r:id="rId9"/>
    <p:sldId id="435" r:id="rId10"/>
    <p:sldId id="420" r:id="rId11"/>
    <p:sldId id="436" r:id="rId12"/>
    <p:sldId id="426" r:id="rId13"/>
    <p:sldId id="428" r:id="rId14"/>
    <p:sldId id="407" r:id="rId15"/>
    <p:sldId id="434" r:id="rId16"/>
    <p:sldId id="430" r:id="rId17"/>
    <p:sldId id="449" r:id="rId18"/>
    <p:sldId id="437" r:id="rId19"/>
    <p:sldId id="438" r:id="rId20"/>
    <p:sldId id="340" r:id="rId21"/>
    <p:sldId id="339" r:id="rId22"/>
    <p:sldId id="338" r:id="rId23"/>
    <p:sldId id="444" r:id="rId24"/>
    <p:sldId id="445" r:id="rId25"/>
    <p:sldId id="446" r:id="rId26"/>
    <p:sldId id="447" r:id="rId27"/>
    <p:sldId id="448" r:id="rId28"/>
    <p:sldId id="443" r:id="rId29"/>
    <p:sldId id="453" r:id="rId30"/>
    <p:sldId id="390" r:id="rId31"/>
    <p:sldId id="402" r:id="rId32"/>
    <p:sldId id="44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C9"/>
    <a:srgbClr val="008E4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6237" autoAdjust="0"/>
  </p:normalViewPr>
  <p:slideViewPr>
    <p:cSldViewPr>
      <p:cViewPr varScale="1">
        <p:scale>
          <a:sx n="79" d="100"/>
          <a:sy n="79" d="100"/>
        </p:scale>
        <p:origin x="108" y="282"/>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extLst>
      <p:ext uri="{BB962C8B-B14F-4D97-AF65-F5344CB8AC3E}">
        <p14:creationId xmlns:p14="http://schemas.microsoft.com/office/powerpoint/2010/main" val="92981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E2277-1D5B-4399-A4DB-CC67B1D6535D}" type="slidenum">
              <a:rPr lang="en-US" smtClean="0"/>
              <a:pPr/>
              <a:t>11</a:t>
            </a:fld>
            <a:endParaRPr lang="en-US"/>
          </a:p>
        </p:txBody>
      </p:sp>
    </p:spTree>
    <p:extLst>
      <p:ext uri="{BB962C8B-B14F-4D97-AF65-F5344CB8AC3E}">
        <p14:creationId xmlns:p14="http://schemas.microsoft.com/office/powerpoint/2010/main" val="153011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11/22/2015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11/22/2015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Physician" TargetMode="External"/><Relationship Id="rId3" Type="http://schemas.openxmlformats.org/officeDocument/2006/relationships/hyperlink" Target="http://en.wikipedia.org/wiki/Bimaristan" TargetMode="External"/><Relationship Id="rId7" Type="http://schemas.openxmlformats.org/officeDocument/2006/relationships/hyperlink" Target="http://en.wikipedia.org/wiki/Shafi'i" TargetMode="External"/><Relationship Id="rId2" Type="http://schemas.openxmlformats.org/officeDocument/2006/relationships/hyperlink" Target="http://en.wikipedia.org/wiki/Pulmonary_circulation" TargetMode="External"/><Relationship Id="rId1" Type="http://schemas.openxmlformats.org/officeDocument/2006/relationships/slideLayout" Target="../slideLayouts/slideLayout2.xml"/><Relationship Id="rId6" Type="http://schemas.openxmlformats.org/officeDocument/2006/relationships/hyperlink" Target="http://en.wikipedia.org/wiki/Theology" TargetMode="External"/><Relationship Id="rId5" Type="http://schemas.openxmlformats.org/officeDocument/2006/relationships/hyperlink" Target="http://en.wikipedia.org/wiki/Literature" TargetMode="External"/><Relationship Id="rId4" Type="http://schemas.openxmlformats.org/officeDocument/2006/relationships/hyperlink" Target="http://en.wikipedia.org/wiki/Jurisprudence" TargetMode="Externa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8320"/>
            <a:ext cx="8458200" cy="824945"/>
          </a:xfrm>
        </p:spPr>
        <p:txBody>
          <a:bodyPr>
            <a:normAutofit/>
          </a:bodyPr>
          <a:lstStyle/>
          <a:p>
            <a:pPr algn="ctr"/>
            <a:r>
              <a:rPr lang="en-US" sz="2700" dirty="0" err="1" smtClean="0"/>
              <a:t>Prof.Ahmed</a:t>
            </a:r>
            <a:r>
              <a:rPr lang="en-US" sz="2700" dirty="0" smtClean="0"/>
              <a:t> Adeel</a:t>
            </a:r>
            <a:endParaRPr lang="en-US" dirty="0"/>
          </a:p>
        </p:txBody>
      </p:sp>
      <p:sp>
        <p:nvSpPr>
          <p:cNvPr id="3" name="Subtitle 2"/>
          <p:cNvSpPr>
            <a:spLocks noGrp="1"/>
          </p:cNvSpPr>
          <p:nvPr>
            <p:ph type="subTitle" idx="1"/>
          </p:nvPr>
        </p:nvSpPr>
        <p:spPr>
          <a:xfrm>
            <a:off x="539552" y="908720"/>
            <a:ext cx="8079432" cy="2320280"/>
          </a:xfrm>
        </p:spPr>
        <p:txBody>
          <a:bodyPr>
            <a:normAutofit/>
          </a:bodyPr>
          <a:lstStyle/>
          <a:p>
            <a:pPr algn="ctr"/>
            <a:r>
              <a:rPr lang="en-US" sz="4800" b="1" dirty="0"/>
              <a:t>Islamic </a:t>
            </a:r>
            <a:r>
              <a:rPr lang="en-US" sz="4800" b="1" dirty="0" smtClean="0"/>
              <a:t>Values </a:t>
            </a:r>
            <a:r>
              <a:rPr lang="en-US" sz="4800" b="1" dirty="0"/>
              <a:t>and </a:t>
            </a:r>
            <a:r>
              <a:rPr lang="en-US" sz="4800" b="1" dirty="0" smtClean="0"/>
              <a:t>Rules </a:t>
            </a:r>
            <a:r>
              <a:rPr lang="en-US" sz="4800" b="1" dirty="0"/>
              <a:t>for </a:t>
            </a:r>
            <a:r>
              <a:rPr lang="en-US" sz="4800" b="1" dirty="0" smtClean="0"/>
              <a:t>Medical Professionalism</a:t>
            </a:r>
            <a:endParaRPr lang="en-US" sz="4800" dirty="0">
              <a:solidFill>
                <a:srgbClr val="FFFF00"/>
              </a:solidFill>
            </a:endParaRPr>
          </a:p>
        </p:txBody>
      </p:sp>
      <p:sp>
        <p:nvSpPr>
          <p:cNvPr id="4" name="Rectangle 3"/>
          <p:cNvSpPr/>
          <p:nvPr/>
        </p:nvSpPr>
        <p:spPr>
          <a:xfrm>
            <a:off x="2714612" y="3857628"/>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ar-SA" sz="3600" dirty="0" smtClean="0"/>
              <a:t>إسهام </a:t>
            </a:r>
            <a:r>
              <a:rPr lang="ar-SA" sz="3600" dirty="0"/>
              <a:t>الحضارة الإسلامية في تطور الطب في </a:t>
            </a:r>
            <a:r>
              <a:rPr lang="ar-SA" sz="3600" dirty="0" smtClean="0"/>
              <a:t>العالم</a:t>
            </a:r>
            <a:endParaRPr lang="en-US" sz="3600" dirty="0"/>
          </a:p>
        </p:txBody>
      </p:sp>
      <p:pic>
        <p:nvPicPr>
          <p:cNvPr id="7170" name="Picture 2" descr="http://www.islammessage.com/media_bank/image/2010/1/24/1_2010124_8232.jpg"/>
          <p:cNvPicPr>
            <a:picLocks noChangeAspect="1" noChangeArrowheads="1"/>
          </p:cNvPicPr>
          <p:nvPr/>
        </p:nvPicPr>
        <p:blipFill>
          <a:blip r:embed="rId2"/>
          <a:srcRect/>
          <a:stretch>
            <a:fillRect/>
          </a:stretch>
        </p:blipFill>
        <p:spPr bwMode="auto">
          <a:xfrm>
            <a:off x="1496096" y="1386779"/>
            <a:ext cx="6025481" cy="4523404"/>
          </a:xfrm>
          <a:prstGeom prst="rect">
            <a:avLst/>
          </a:prstGeom>
          <a:noFill/>
        </p:spPr>
      </p:pic>
      <p:sp>
        <p:nvSpPr>
          <p:cNvPr id="3" name="Rectangle 2"/>
          <p:cNvSpPr/>
          <p:nvPr/>
        </p:nvSpPr>
        <p:spPr>
          <a:xfrm>
            <a:off x="2123728" y="6021288"/>
            <a:ext cx="4336444" cy="369332"/>
          </a:xfrm>
          <a:prstGeom prst="rect">
            <a:avLst/>
          </a:prstGeom>
        </p:spPr>
        <p:txBody>
          <a:bodyPr wrap="none">
            <a:spAutoFit/>
          </a:bodyPr>
          <a:lstStyle/>
          <a:p>
            <a:r>
              <a:rPr lang="ar-SA" b="1" dirty="0"/>
              <a:t>من كتاب "</a:t>
            </a:r>
            <a:r>
              <a:rPr lang="ar-SA" b="1" dirty="0">
                <a:solidFill>
                  <a:srgbClr val="FF0000"/>
                </a:solidFill>
              </a:rPr>
              <a:t>التصريف لمن عجز   عن التأليف</a:t>
            </a:r>
            <a:r>
              <a:rPr lang="ar-SA" b="1" dirty="0"/>
              <a:t>" للزهراوي</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smtClean="0"/>
              <a:t>إسهام </a:t>
            </a:r>
            <a:r>
              <a:rPr lang="ar-SA" sz="3600" dirty="0"/>
              <a:t>الحضارة الإسلامية في تطور الطب في </a:t>
            </a:r>
            <a:r>
              <a:rPr lang="ar-SA" sz="3600" dirty="0" smtClean="0"/>
              <a:t>العالم</a:t>
            </a:r>
            <a:endParaRPr lang="en-US" sz="3600" dirty="0"/>
          </a:p>
        </p:txBody>
      </p:sp>
      <p:sp>
        <p:nvSpPr>
          <p:cNvPr id="5" name="TextBox 4"/>
          <p:cNvSpPr txBox="1"/>
          <p:nvPr/>
        </p:nvSpPr>
        <p:spPr>
          <a:xfrm>
            <a:off x="3810000" y="1600200"/>
            <a:ext cx="4520119" cy="4801314"/>
          </a:xfrm>
          <a:prstGeom prst="rect">
            <a:avLst/>
          </a:prstGeom>
          <a:noFill/>
        </p:spPr>
        <p:txBody>
          <a:bodyPr wrap="square" rtlCol="0">
            <a:spAutoFit/>
          </a:bodyPr>
          <a:lstStyle/>
          <a:p>
            <a:pPr algn="r" rtl="1"/>
            <a:r>
              <a:rPr lang="ar-SA" dirty="0" smtClean="0"/>
              <a:t>المسلمون </a:t>
            </a:r>
            <a:r>
              <a:rPr lang="ar-SA" dirty="0"/>
              <a:t>هم أول من أسس المستشفيات في العالم  فأول مستشفى إسلامي أُسِّس في عهد الخليفة الأموي الوليد بن عبد الملك ، والذي حكم ( من سنة 86 هـ إلى سنة 96 هـ ) ، وكان هذا المستشفى متخصصًا في الجذام ، وأنشئت بعد ذلك المستشفيات العديدة في العالم الإسلامي ، وبلغ بعضها شأوًا عظيمًا </a:t>
            </a:r>
            <a:r>
              <a:rPr lang="ar-SA" dirty="0" smtClean="0"/>
              <a:t>؛، </a:t>
            </a:r>
            <a:r>
              <a:rPr lang="ar-SA" dirty="0"/>
              <a:t>وتُعتبر من أوائل الكليات والجامعات في العالم . بينما أُنشِئ أول مستشفى أوروبي في باريس بعد ذلك بأكثر من تسعة قرون .</a:t>
            </a:r>
          </a:p>
          <a:p>
            <a:pPr algn="r" rtl="1"/>
            <a:r>
              <a:rPr lang="ar-SA" dirty="0"/>
              <a:t>وكانت المستشفيات تُعرف بـ ( البيمارِسْتانات ) ، وكان منها الثابت ومنها المتنقّل ، فالثابت هو الذي يُنشَأ في المدن ، وقلَّما تجد مدينة إسلامية - ولو صغيرة - بغير مستشفى، أما المستشفى المتنقل فهو الذي يجوب القرى البعيدة والصحارى والجبال . . وكانت المستشفيات المتنقّلة تُحمَل على مجموعة كبيرة من الجِمال  في عهد السلطان محمود السلجوقي </a:t>
            </a:r>
            <a:r>
              <a:rPr lang="ar-SA" dirty="0" smtClean="0"/>
              <a:t>(511 </a:t>
            </a:r>
            <a:r>
              <a:rPr lang="ar-SA" dirty="0"/>
              <a:t>هـ إلى سنة 525 هـ ) وكانت هذه القوافل مُزوَّدة بالآلات العلاجية والأدوية ، ويرافقها عدد من الأطباء ، وكان بمقدورها الوصول إلى كل رقعة في الأمة الإسلامية</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614884"/>
            <a:ext cx="3076520" cy="4848863"/>
          </a:xfrm>
        </p:spPr>
      </p:pic>
    </p:spTree>
    <p:extLst>
      <p:ext uri="{BB962C8B-B14F-4D97-AF65-F5344CB8AC3E}">
        <p14:creationId xmlns:p14="http://schemas.microsoft.com/office/powerpoint/2010/main" val="802313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343400"/>
          </a:xfrm>
        </p:spPr>
        <p:txBody>
          <a:bodyPr>
            <a:normAutofit fontScale="40000" lnSpcReduction="20000"/>
          </a:bodyPr>
          <a:lstStyle/>
          <a:p>
            <a:pPr>
              <a:buNone/>
            </a:pPr>
            <a:r>
              <a:rPr lang="en-US" sz="4200" b="1" dirty="0" smtClean="0"/>
              <a:t>Ala-al-din </a:t>
            </a:r>
            <a:r>
              <a:rPr lang="en-US" sz="4200" b="1" dirty="0" err="1" smtClean="0"/>
              <a:t>abu</a:t>
            </a:r>
            <a:r>
              <a:rPr lang="en-US" sz="4200" b="1" dirty="0" smtClean="0"/>
              <a:t> Al-Hassan Ali </a:t>
            </a:r>
            <a:r>
              <a:rPr lang="en-US" sz="4200" b="1" dirty="0" err="1" smtClean="0"/>
              <a:t>ibn</a:t>
            </a:r>
            <a:r>
              <a:rPr lang="en-US" sz="4200" b="1" dirty="0" smtClean="0"/>
              <a:t> </a:t>
            </a:r>
            <a:r>
              <a:rPr lang="en-US" sz="4200" b="1" dirty="0" err="1" smtClean="0"/>
              <a:t>Abi-Hazm</a:t>
            </a:r>
            <a:r>
              <a:rPr lang="en-US" sz="4200" b="1" dirty="0" smtClean="0"/>
              <a:t> al-</a:t>
            </a:r>
            <a:r>
              <a:rPr lang="en-US" sz="4200" b="1" dirty="0" err="1" smtClean="0"/>
              <a:t>Qarshi</a:t>
            </a:r>
            <a:r>
              <a:rPr lang="en-US" sz="4200" b="1" dirty="0" smtClean="0"/>
              <a:t> al-</a:t>
            </a:r>
            <a:r>
              <a:rPr lang="en-US" sz="4200" b="1" dirty="0" err="1" smtClean="0"/>
              <a:t>Dimashqi</a:t>
            </a:r>
            <a:endParaRPr lang="en-US" sz="4200" b="1" dirty="0" smtClean="0"/>
          </a:p>
          <a:p>
            <a:pPr>
              <a:buNone/>
            </a:pPr>
            <a:r>
              <a:rPr lang="en-US" sz="4200" dirty="0" smtClean="0">
                <a:solidFill>
                  <a:srgbClr val="FF0000"/>
                </a:solidFill>
              </a:rPr>
              <a:t> (</a:t>
            </a:r>
            <a:r>
              <a:rPr lang="en-US" sz="5000" b="1" dirty="0" err="1" smtClean="0">
                <a:solidFill>
                  <a:srgbClr val="FF0000"/>
                </a:solidFill>
              </a:rPr>
              <a:t>علاء</a:t>
            </a:r>
            <a:r>
              <a:rPr lang="en-US" sz="5000" b="1" dirty="0" smtClean="0">
                <a:solidFill>
                  <a:srgbClr val="FF0000"/>
                </a:solidFill>
              </a:rPr>
              <a:t> </a:t>
            </a:r>
            <a:r>
              <a:rPr lang="en-US" sz="5000" b="1" dirty="0" err="1" smtClean="0">
                <a:solidFill>
                  <a:srgbClr val="FF0000"/>
                </a:solidFill>
              </a:rPr>
              <a:t>الدين</a:t>
            </a:r>
            <a:r>
              <a:rPr lang="en-US" sz="5000" b="1" dirty="0" smtClean="0">
                <a:solidFill>
                  <a:srgbClr val="FF0000"/>
                </a:solidFill>
              </a:rPr>
              <a:t> </a:t>
            </a:r>
            <a:r>
              <a:rPr lang="en-US" sz="5000" b="1" dirty="0" err="1" smtClean="0">
                <a:solidFill>
                  <a:srgbClr val="FF0000"/>
                </a:solidFill>
              </a:rPr>
              <a:t>أبو</a:t>
            </a:r>
            <a:r>
              <a:rPr lang="en-US" sz="5000" b="1" dirty="0" smtClean="0">
                <a:solidFill>
                  <a:srgbClr val="FF0000"/>
                </a:solidFill>
              </a:rPr>
              <a:t> </a:t>
            </a:r>
            <a:r>
              <a:rPr lang="en-US" sz="5000" b="1" dirty="0" err="1" smtClean="0">
                <a:solidFill>
                  <a:srgbClr val="FF0000"/>
                </a:solidFill>
              </a:rPr>
              <a:t>الحسن</a:t>
            </a:r>
            <a:r>
              <a:rPr lang="en-US" sz="5000" b="1" dirty="0" smtClean="0">
                <a:solidFill>
                  <a:srgbClr val="FF0000"/>
                </a:solidFill>
              </a:rPr>
              <a:t> </a:t>
            </a:r>
            <a:r>
              <a:rPr lang="en-US" sz="5000" b="1" dirty="0" err="1" smtClean="0">
                <a:solidFill>
                  <a:srgbClr val="FF0000"/>
                </a:solidFill>
              </a:rPr>
              <a:t>عليّ</a:t>
            </a:r>
            <a:r>
              <a:rPr lang="en-US" sz="5000" b="1" dirty="0" smtClean="0">
                <a:solidFill>
                  <a:srgbClr val="FF0000"/>
                </a:solidFill>
              </a:rPr>
              <a:t> </a:t>
            </a:r>
            <a:r>
              <a:rPr lang="en-US" sz="5000" b="1" dirty="0" err="1" smtClean="0">
                <a:solidFill>
                  <a:srgbClr val="FF0000"/>
                </a:solidFill>
              </a:rPr>
              <a:t>بن</a:t>
            </a:r>
            <a:r>
              <a:rPr lang="en-US" sz="5000" b="1" dirty="0" smtClean="0">
                <a:solidFill>
                  <a:srgbClr val="FF0000"/>
                </a:solidFill>
              </a:rPr>
              <a:t> </a:t>
            </a:r>
            <a:r>
              <a:rPr lang="en-US" sz="5000" b="1" dirty="0" err="1" smtClean="0">
                <a:solidFill>
                  <a:srgbClr val="FF0000"/>
                </a:solidFill>
              </a:rPr>
              <a:t>أبي</a:t>
            </a:r>
            <a:r>
              <a:rPr lang="en-US" sz="5000" b="1" dirty="0" smtClean="0">
                <a:solidFill>
                  <a:srgbClr val="FF0000"/>
                </a:solidFill>
              </a:rPr>
              <a:t> </a:t>
            </a:r>
            <a:r>
              <a:rPr lang="en-US" sz="5000" b="1" dirty="0" err="1" smtClean="0">
                <a:solidFill>
                  <a:srgbClr val="FF0000"/>
                </a:solidFill>
              </a:rPr>
              <a:t>حزم</a:t>
            </a:r>
            <a:r>
              <a:rPr lang="en-US" sz="5000" b="1" dirty="0" smtClean="0">
                <a:solidFill>
                  <a:srgbClr val="FF0000"/>
                </a:solidFill>
              </a:rPr>
              <a:t> </a:t>
            </a:r>
            <a:r>
              <a:rPr lang="en-US" sz="5000" b="1" dirty="0" err="1" smtClean="0">
                <a:solidFill>
                  <a:srgbClr val="FF0000"/>
                </a:solidFill>
              </a:rPr>
              <a:t>القرشي</a:t>
            </a:r>
            <a:r>
              <a:rPr lang="en-US" sz="5000" b="1" dirty="0" smtClean="0">
                <a:solidFill>
                  <a:srgbClr val="FF0000"/>
                </a:solidFill>
              </a:rPr>
              <a:t> </a:t>
            </a:r>
            <a:r>
              <a:rPr lang="en-US" sz="5000" b="1" dirty="0" err="1" smtClean="0">
                <a:solidFill>
                  <a:srgbClr val="FF0000"/>
                </a:solidFill>
              </a:rPr>
              <a:t>الدمشقي</a:t>
            </a:r>
            <a:r>
              <a:rPr lang="en-US" sz="5000" b="1" dirty="0" smtClean="0">
                <a:solidFill>
                  <a:srgbClr val="FF0000"/>
                </a:solidFill>
              </a:rPr>
              <a:t> </a:t>
            </a:r>
            <a:r>
              <a:rPr lang="en-US" sz="4200" dirty="0" smtClean="0">
                <a:solidFill>
                  <a:srgbClr val="FF0000"/>
                </a:solidFill>
              </a:rPr>
              <a:t>),</a:t>
            </a:r>
          </a:p>
          <a:p>
            <a:pPr>
              <a:buNone/>
            </a:pPr>
            <a:r>
              <a:rPr lang="en-US" sz="4500" dirty="0" smtClean="0">
                <a:solidFill>
                  <a:srgbClr val="FF0000"/>
                </a:solidFill>
              </a:rPr>
              <a:t>                                       (</a:t>
            </a:r>
            <a:r>
              <a:rPr lang="en-US" sz="4500" b="1" dirty="0" err="1" smtClean="0">
                <a:solidFill>
                  <a:srgbClr val="FF0000"/>
                </a:solidFill>
              </a:rPr>
              <a:t>ابن</a:t>
            </a:r>
            <a:r>
              <a:rPr lang="en-US" sz="4500" b="1" dirty="0" smtClean="0">
                <a:solidFill>
                  <a:srgbClr val="FF0000"/>
                </a:solidFill>
              </a:rPr>
              <a:t> </a:t>
            </a:r>
            <a:r>
              <a:rPr lang="en-US" sz="4500" b="1" dirty="0" err="1" smtClean="0">
                <a:solidFill>
                  <a:srgbClr val="FF0000"/>
                </a:solidFill>
              </a:rPr>
              <a:t>النفيس</a:t>
            </a:r>
            <a:r>
              <a:rPr lang="en-US" sz="4500" b="1" dirty="0" smtClean="0">
                <a:solidFill>
                  <a:srgbClr val="FF0000"/>
                </a:solidFill>
              </a:rPr>
              <a:t> ),</a:t>
            </a:r>
          </a:p>
          <a:p>
            <a:r>
              <a:rPr lang="en-US" sz="4200" dirty="0" smtClean="0">
                <a:solidFill>
                  <a:srgbClr val="FF0000"/>
                </a:solidFill>
              </a:rPr>
              <a:t> </a:t>
            </a:r>
            <a:r>
              <a:rPr lang="en-US" sz="4200" dirty="0" smtClean="0"/>
              <a:t>known as </a:t>
            </a:r>
            <a:r>
              <a:rPr lang="en-US" sz="4200" b="1" dirty="0" err="1" smtClean="0"/>
              <a:t>Ibn</a:t>
            </a:r>
            <a:r>
              <a:rPr lang="en-US" sz="4200" b="1" dirty="0" smtClean="0"/>
              <a:t> al-</a:t>
            </a:r>
            <a:r>
              <a:rPr lang="en-US" sz="4200" b="1" dirty="0" err="1" smtClean="0"/>
              <a:t>Nafis</a:t>
            </a:r>
            <a:r>
              <a:rPr lang="en-US" sz="4200" dirty="0" smtClean="0"/>
              <a:t> (</a:t>
            </a:r>
            <a:r>
              <a:rPr lang="en-US" sz="4200" dirty="0" err="1" smtClean="0"/>
              <a:t>ابن</a:t>
            </a:r>
            <a:r>
              <a:rPr lang="en-US" sz="4200" dirty="0" smtClean="0"/>
              <a:t> </a:t>
            </a:r>
            <a:r>
              <a:rPr lang="en-US" sz="4200" dirty="0" err="1" smtClean="0"/>
              <a:t>النفيس</a:t>
            </a:r>
            <a:r>
              <a:rPr lang="en-US" sz="4200" dirty="0" smtClean="0"/>
              <a:t> ), was is mostly famous for being the first to describe the </a:t>
            </a:r>
            <a:r>
              <a:rPr lang="en-US" sz="4200" b="1" dirty="0" smtClean="0">
                <a:solidFill>
                  <a:srgbClr val="FF0000"/>
                </a:solidFill>
                <a:hlinkClick r:id="rId2" action="ppaction://hlinkfile" tooltip="Pulmonary circulation"/>
              </a:rPr>
              <a:t>pulmonary circulation</a:t>
            </a:r>
            <a:r>
              <a:rPr lang="en-US" sz="4200" b="1" dirty="0" smtClean="0">
                <a:solidFill>
                  <a:srgbClr val="FF0000"/>
                </a:solidFill>
              </a:rPr>
              <a:t> </a:t>
            </a:r>
            <a:r>
              <a:rPr lang="en-US" sz="4200" dirty="0" smtClean="0"/>
              <a:t>.</a:t>
            </a:r>
          </a:p>
          <a:p>
            <a:r>
              <a:rPr lang="en-US" sz="4200" dirty="0" smtClean="0"/>
              <a:t>He was born in 1213 in  Damascus. He attended the Medical College Hospital (</a:t>
            </a:r>
            <a:r>
              <a:rPr lang="en-US" sz="4200" dirty="0" err="1" smtClean="0">
                <a:hlinkClick r:id="rId3" action="ppaction://hlinkfile" tooltip="Bimaristan"/>
              </a:rPr>
              <a:t>Bimaristan</a:t>
            </a:r>
            <a:r>
              <a:rPr lang="en-US" sz="4200" dirty="0" smtClean="0"/>
              <a:t> Al-</a:t>
            </a:r>
            <a:r>
              <a:rPr lang="en-US" sz="4200" dirty="0" err="1" smtClean="0"/>
              <a:t>Noori</a:t>
            </a:r>
            <a:r>
              <a:rPr lang="en-US" sz="4200" dirty="0" smtClean="0"/>
              <a:t>) in Damascus. Apart from medicine, </a:t>
            </a:r>
            <a:r>
              <a:rPr lang="en-US" sz="4200" dirty="0" err="1" smtClean="0"/>
              <a:t>Ibn</a:t>
            </a:r>
            <a:r>
              <a:rPr lang="en-US" sz="4200" dirty="0" smtClean="0"/>
              <a:t> al-</a:t>
            </a:r>
            <a:r>
              <a:rPr lang="en-US" sz="4200" dirty="0" err="1" smtClean="0"/>
              <a:t>Nafis</a:t>
            </a:r>
            <a:r>
              <a:rPr lang="en-US" sz="4200" dirty="0" smtClean="0"/>
              <a:t> learned </a:t>
            </a:r>
            <a:r>
              <a:rPr lang="en-US" sz="4200" dirty="0" smtClean="0">
                <a:hlinkClick r:id="rId4" action="ppaction://hlinkfile" tooltip="Jurisprudence"/>
              </a:rPr>
              <a:t>jurisprudence</a:t>
            </a:r>
            <a:r>
              <a:rPr lang="en-US" sz="4200" dirty="0" smtClean="0"/>
              <a:t>, </a:t>
            </a:r>
            <a:r>
              <a:rPr lang="en-US" sz="4200" dirty="0" smtClean="0">
                <a:hlinkClick r:id="rId5" action="ppaction://hlinkfile" tooltip="Literature"/>
              </a:rPr>
              <a:t>literature</a:t>
            </a:r>
            <a:r>
              <a:rPr lang="en-US" sz="4200" dirty="0" smtClean="0"/>
              <a:t> and </a:t>
            </a:r>
            <a:r>
              <a:rPr lang="en-US" sz="4200" dirty="0" smtClean="0">
                <a:hlinkClick r:id="rId6" action="ppaction://hlinkfile" tooltip="Theology"/>
              </a:rPr>
              <a:t>theology</a:t>
            </a:r>
            <a:r>
              <a:rPr lang="en-US" sz="4200" dirty="0" smtClean="0"/>
              <a:t>. He became an expert on the </a:t>
            </a:r>
            <a:r>
              <a:rPr lang="en-US" sz="4200" dirty="0" err="1" smtClean="0">
                <a:hlinkClick r:id="rId7" action="ppaction://hlinkfile" tooltip="Shafi'i"/>
              </a:rPr>
              <a:t>Shafi'i</a:t>
            </a:r>
            <a:r>
              <a:rPr lang="en-US" sz="4200" dirty="0" smtClean="0"/>
              <a:t> school of jurisprudence and an expert </a:t>
            </a:r>
            <a:r>
              <a:rPr lang="en-US" sz="4200" dirty="0" smtClean="0">
                <a:hlinkClick r:id="rId8" action="ppaction://hlinkfile" tooltip="Physician"/>
              </a:rPr>
              <a:t>physician</a:t>
            </a:r>
            <a:r>
              <a:rPr lang="en-US" sz="4200" dirty="0" smtClean="0"/>
              <a:t>.</a:t>
            </a:r>
            <a:endParaRPr lang="en-US" sz="4200" baseline="30000" dirty="0" smtClean="0"/>
          </a:p>
          <a:p>
            <a:endParaRPr lang="en-US" sz="4200" dirty="0" smtClean="0"/>
          </a:p>
          <a:p>
            <a:r>
              <a:rPr lang="en-US" sz="4200" dirty="0" smtClean="0"/>
              <a:t>In 1236, Al-</a:t>
            </a:r>
            <a:r>
              <a:rPr lang="en-US" sz="4200" dirty="0" err="1" smtClean="0"/>
              <a:t>Nafis</a:t>
            </a:r>
            <a:r>
              <a:rPr lang="en-US" sz="4200" dirty="0" smtClean="0"/>
              <a:t> moved to</a:t>
            </a:r>
            <a:r>
              <a:rPr lang="ar-SA" sz="4200" dirty="0" smtClean="0"/>
              <a:t>  </a:t>
            </a:r>
            <a:r>
              <a:rPr lang="en-US" sz="4200" dirty="0" smtClean="0"/>
              <a:t>Egypt. He worked at the Al-</a:t>
            </a:r>
            <a:r>
              <a:rPr lang="en-US" sz="4200" dirty="0" err="1" smtClean="0"/>
              <a:t>Nassri</a:t>
            </a:r>
            <a:r>
              <a:rPr lang="en-US" sz="4200" dirty="0" smtClean="0"/>
              <a:t> Hospital, Al-</a:t>
            </a:r>
            <a:r>
              <a:rPr lang="en-US" sz="4200" dirty="0" err="1" smtClean="0"/>
              <a:t>Mansouri</a:t>
            </a:r>
            <a:r>
              <a:rPr lang="en-US" sz="4200" dirty="0" smtClean="0"/>
              <a:t> Hospital,. When he died in 1288, he donated his house, library and clinic to the </a:t>
            </a:r>
            <a:r>
              <a:rPr lang="en-US" sz="4200" dirty="0" err="1" smtClean="0"/>
              <a:t>Mansuriya</a:t>
            </a:r>
            <a:r>
              <a:rPr lang="en-US" sz="4200" dirty="0" smtClean="0"/>
              <a:t> Hospital.</a:t>
            </a:r>
          </a:p>
          <a:p>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1198" y="1752600"/>
            <a:ext cx="3321195" cy="3962416"/>
          </a:xfrm>
          <a:prstGeom prst="rect">
            <a:avLst/>
          </a:prstGeom>
        </p:spPr>
      </p:pic>
    </p:spTree>
    <p:extLst>
      <p:ext uri="{BB962C8B-B14F-4D97-AF65-F5344CB8AC3E}">
        <p14:creationId xmlns:p14="http://schemas.microsoft.com/office/powerpoint/2010/main" val="228835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a:t>إسهام الحضارة الإسلامية في تطور الطب في العالم</a:t>
            </a:r>
            <a:endParaRPr lang="en-US" sz="3600" dirty="0"/>
          </a:p>
        </p:txBody>
      </p:sp>
      <p:sp>
        <p:nvSpPr>
          <p:cNvPr id="3" name="Content Placeholder 2"/>
          <p:cNvSpPr>
            <a:spLocks noGrp="1"/>
          </p:cNvSpPr>
          <p:nvPr>
            <p:ph idx="1"/>
          </p:nvPr>
        </p:nvSpPr>
        <p:spPr>
          <a:xfrm>
            <a:off x="0" y="1428736"/>
            <a:ext cx="6553200" cy="4592551"/>
          </a:xfrm>
        </p:spPr>
        <p:txBody>
          <a:bodyPr>
            <a:normAutofit fontScale="77500" lnSpcReduction="20000"/>
          </a:bodyPr>
          <a:lstStyle/>
          <a:p>
            <a:pPr algn="r" rtl="1"/>
            <a:r>
              <a:rPr lang="en-US" sz="2200" b="1" dirty="0" err="1" smtClean="0"/>
              <a:t>Ishāq</a:t>
            </a:r>
            <a:r>
              <a:rPr lang="en-US" sz="2200" b="1" dirty="0" smtClean="0"/>
              <a:t> </a:t>
            </a:r>
            <a:r>
              <a:rPr lang="en-US" sz="2200" b="1" dirty="0" err="1" smtClean="0"/>
              <a:t>ibn</a:t>
            </a:r>
            <a:r>
              <a:rPr lang="en-US" sz="2200" b="1" dirty="0" smtClean="0"/>
              <a:t> </a:t>
            </a:r>
            <a:r>
              <a:rPr lang="en-US" sz="2200" b="1" dirty="0" err="1" smtClean="0"/>
              <a:t>ʻAlī</a:t>
            </a:r>
            <a:r>
              <a:rPr lang="en-US" sz="2200" b="1" dirty="0" smtClean="0"/>
              <a:t> al-</a:t>
            </a:r>
            <a:r>
              <a:rPr lang="en-US" sz="2200" b="1" dirty="0" err="1" smtClean="0"/>
              <a:t>Ruhāwī</a:t>
            </a:r>
            <a:r>
              <a:rPr lang="en-US" sz="2200" b="1" dirty="0" smtClean="0"/>
              <a:t> </a:t>
            </a:r>
            <a:endParaRPr lang="ar-SA" sz="2200" b="1" dirty="0" smtClean="0"/>
          </a:p>
          <a:p>
            <a:pPr algn="r" rtl="1"/>
            <a:r>
              <a:rPr lang="ar-SA" sz="2400" b="1" dirty="0" smtClean="0">
                <a:solidFill>
                  <a:srgbClr val="FF0000"/>
                </a:solidFill>
              </a:rPr>
              <a:t>إسحاق بن علي الرهاوي</a:t>
            </a:r>
            <a:endParaRPr lang="ar-SA" sz="2400" b="1" dirty="0" smtClean="0"/>
          </a:p>
          <a:p>
            <a:pPr algn="r" rtl="1"/>
            <a:r>
              <a:rPr lang="ar-SA" sz="2400" dirty="0" smtClean="0"/>
              <a:t>طبيب عربي الّف أول كتاب في الأخلاقيات الطبيه في القرن التاسع الميلادي و سماه </a:t>
            </a:r>
            <a:endParaRPr lang="en-US" sz="2400" dirty="0" smtClean="0"/>
          </a:p>
          <a:p>
            <a:pPr algn="r" rtl="1"/>
            <a:r>
              <a:rPr lang="ar-SA" sz="2600" b="1" dirty="0" smtClean="0">
                <a:solidFill>
                  <a:srgbClr val="FF0000"/>
                </a:solidFill>
              </a:rPr>
              <a:t>أدب الطبيب</a:t>
            </a:r>
            <a:endParaRPr lang="ar-SA" sz="2400" dirty="0" smtClean="0"/>
          </a:p>
          <a:p>
            <a:pPr algn="r" rtl="1"/>
            <a:r>
              <a:rPr lang="ar-SA" sz="2400" dirty="0" smtClean="0"/>
              <a:t>يقصد إسحاق بن علي الرهاوي بتعبير "أدب الطبيب" في كتابه هذا ما يجب أن يكون عليه صاحب هذه المهنة من إيمان عميق بالله تعالى، ومعرفة واسعة بعلوم مهنة الطب، وما يحفظ صحة الجسم والعقل والنفس، وسلوك رضي في تعامله مع المرضى، وذويهم، ومن حولهم من الأقرباء والزائرين والخدم.</a:t>
            </a:r>
            <a:endParaRPr lang="en-US" sz="2400" dirty="0" smtClean="0"/>
          </a:p>
          <a:p>
            <a:pPr algn="r" rtl="1"/>
            <a:r>
              <a:rPr lang="ar-SA" sz="2400" dirty="0" smtClean="0"/>
              <a:t>واستهدف الرهاوي من وضع هذا الكتاب، إضافة إلى تعليم آداب المهنة، إبراز شرفها، وعظيم ما يستفاد منها في حالتي الصحة والمرض، وما ينبغي على الطبيب من الثقة بعون الله تعالى، خالق الإنسان والأكوان، وأنه هو الباري، والمعين، والشافي. </a:t>
            </a:r>
          </a:p>
          <a:p>
            <a:pPr algn="r" rtl="1"/>
            <a:r>
              <a:rPr lang="ar-SA" sz="2400" dirty="0" smtClean="0"/>
              <a:t>وهذا تثقيف روحي للطبيب يبعد من يتحلى به عن الدنايا والخداع، وابتزاز أموال البسطاء من الناس والمرضى، ويتحاشى ما يفسد صناعته سواء كان ذلك من جانبه، أو من جانب مريضه، وما يوصل بينهما من الممرضين والصيادلة، والمرضى، وأهلهم، ومن يقوم على خدمتهم، وزائريهم.</a:t>
            </a:r>
          </a:p>
          <a:p>
            <a:pPr algn="r" rtl="1"/>
            <a:r>
              <a:rPr lang="ar-SA" sz="2400" dirty="0" smtClean="0"/>
              <a:t>كما وصف لأول مرة نظاماَ للجودة النوعية لأطباء تتمثل في مراجعة سجلات المرضى </a:t>
            </a:r>
            <a:r>
              <a:rPr lang="en-US" sz="2400" dirty="0" smtClean="0"/>
              <a:t>Peer review</a:t>
            </a:r>
            <a:r>
              <a:rPr lang="ar-SA" sz="2400" dirty="0" smtClean="0"/>
              <a: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209800"/>
            <a:ext cx="2310423" cy="3276600"/>
          </a:xfrm>
          <a:prstGeom prst="rect">
            <a:avLst/>
          </a:prstGeom>
        </p:spPr>
      </p:pic>
    </p:spTree>
    <p:extLst>
      <p:ext uri="{BB962C8B-B14F-4D97-AF65-F5344CB8AC3E}">
        <p14:creationId xmlns:p14="http://schemas.microsoft.com/office/powerpoint/2010/main" val="87679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SA" b="1" dirty="0" smtClean="0"/>
              <a:t>كانت الصحابية رفيدة الأسلمية صاحبة أول مستشفى ميداني وكانت معروفة بمهارتها في الطب والعقاقير والأدوية وتصنيعها، والجروح وتضميدها والكسور وتجبيرها</a:t>
            </a:r>
            <a:r>
              <a:rPr lang="en-US" b="1" dirty="0" smtClean="0"/>
              <a:t>.</a:t>
            </a:r>
            <a:br>
              <a:rPr lang="en-US" b="1" dirty="0" smtClean="0"/>
            </a:br>
            <a:r>
              <a:rPr lang="en-US" b="1" dirty="0" smtClean="0"/>
              <a:t/>
            </a:r>
            <a:br>
              <a:rPr lang="en-US" b="1" dirty="0" smtClean="0"/>
            </a:br>
            <a:r>
              <a:rPr lang="ar-SA" b="1" dirty="0" smtClean="0"/>
              <a:t>أما النفقات والمصروفات فقد كانت من مالها الخاص وجهدها الذاتي، لا تأخذ على ذلك أجراً أو عوضاً، بل كانت تنفق وتبتغي الأجر من الله تعالى</a:t>
            </a:r>
            <a:endParaRPr lang="en-US" dirty="0"/>
          </a:p>
        </p:txBody>
      </p:sp>
      <p:sp>
        <p:nvSpPr>
          <p:cNvPr id="3" name="Title 2"/>
          <p:cNvSpPr>
            <a:spLocks noGrp="1"/>
          </p:cNvSpPr>
          <p:nvPr>
            <p:ph type="title"/>
          </p:nvPr>
        </p:nvSpPr>
        <p:spPr/>
        <p:txBody>
          <a:bodyPr>
            <a:normAutofit/>
          </a:bodyPr>
          <a:lstStyle/>
          <a:p>
            <a:pPr algn="ctr"/>
            <a:r>
              <a:rPr lang="ar-SA" sz="3600" dirty="0"/>
              <a:t>إسهام الحضارة الإسلامية في تطور الطب في العالم</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بممارسة الطب من منظور إسلامي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dirty="0"/>
              <a:t>يشمل الطب بعض العلوم التجريبية مثل الكيمياء و الفيزياء و التي يمكن إدراكها بالحواس و التجربة وهذا ما عناه الحديث الشريف .</a:t>
            </a:r>
            <a:r>
              <a:rPr lang="ar-SA" dirty="0" smtClean="0"/>
              <a:t> </a:t>
            </a:r>
            <a:endParaRPr lang="en-US" dirty="0"/>
          </a:p>
          <a:p>
            <a:pPr algn="r" rtl="1"/>
            <a:endParaRPr lang="ar-SA" b="1" dirty="0" smtClean="0"/>
          </a:p>
          <a:p>
            <a:pPr algn="r" rtl="1"/>
            <a:r>
              <a:rPr lang="ar-SA" b="1" dirty="0" smtClean="0"/>
              <a:t>كما أن هناك أشياء  لا يدركها المسلم  بالتجربة و بالحواس  ولكن يؤمن بها كعقيدة مثل الروح و الشرائع السماوية و ما أنزلته من قيم ومبادئ و اوامر و نواهي. </a:t>
            </a:r>
          </a:p>
          <a:p>
            <a:pPr algn="r" rtl="1"/>
            <a:endParaRPr lang="ar-SA" b="1" dirty="0" smtClean="0">
              <a:solidFill>
                <a:srgbClr val="008E40"/>
              </a:solidFill>
            </a:endParaRPr>
          </a:p>
          <a:p>
            <a:pPr algn="r" rtl="1"/>
            <a:r>
              <a:rPr lang="ar-SA" dirty="0" smtClean="0"/>
              <a:t> </a:t>
            </a:r>
            <a:r>
              <a:rPr lang="ar-SA" b="1" dirty="0" smtClean="0">
                <a:solidFill>
                  <a:srgbClr val="008E40"/>
                </a:solidFill>
                <a:latin typeface="Arabic Typesetting" pitchFamily="66" charset="-78"/>
                <a:cs typeface="Arabic Typesetting" pitchFamily="66" charset="-78"/>
              </a:rPr>
              <a:t>فَأَعْرِضْ عَنْ مَنْ تَوَلَّىٰ عَنْ ذِكْرِنَا وَلَمْ يُرِدْ إِلَّا الْحَيَاةَ الدُّنْيَا ﴿29﴾ </a:t>
            </a:r>
            <a:r>
              <a:rPr lang="ar-SA" b="1" dirty="0" err="1" smtClean="0">
                <a:solidFill>
                  <a:srgbClr val="008E40"/>
                </a:solidFill>
                <a:latin typeface="Arabic Typesetting" pitchFamily="66" charset="-78"/>
                <a:cs typeface="Arabic Typesetting" pitchFamily="66" charset="-78"/>
              </a:rPr>
              <a:t>ذَ</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لِكَ</a:t>
            </a:r>
            <a:r>
              <a:rPr lang="ar-SA" b="1" dirty="0" smtClean="0">
                <a:solidFill>
                  <a:srgbClr val="008E40"/>
                </a:solidFill>
                <a:latin typeface="Arabic Typesetting" pitchFamily="66" charset="-78"/>
                <a:cs typeface="Arabic Typesetting" pitchFamily="66" charset="-78"/>
              </a:rPr>
              <a:t> مَبْلَغُهُمْ مِنَ الْعِلْمِ  إِنَّ رَبَّكَ هُوَ أَعْلَمُ بِمَنْ ضَلَّ عَنْ سَبِيلِهِ وَهُوَ أَعْلَمُ بِمَنِ اهْتَدَىٰ </a:t>
            </a:r>
            <a:r>
              <a:rPr lang="ar-SA" dirty="0" smtClean="0">
                <a:solidFill>
                  <a:srgbClr val="008E40"/>
                </a:solidFill>
                <a:latin typeface="Arabic Typesetting" pitchFamily="66" charset="-78"/>
                <a:cs typeface="Arabic Typesetting" pitchFamily="66" charset="-78"/>
              </a:rPr>
              <a:t>﴿30﴾</a:t>
            </a:r>
            <a:r>
              <a:rPr lang="ar-SA" sz="2000" b="1" dirty="0" smtClean="0">
                <a:solidFill>
                  <a:srgbClr val="008E40"/>
                </a:solidFill>
                <a:latin typeface="Arabic Typesetting" pitchFamily="66" charset="-78"/>
                <a:cs typeface="Arabic Typesetting" pitchFamily="66" charset="-78"/>
              </a:rPr>
              <a:t>النجم</a:t>
            </a:r>
            <a:endParaRPr lang="en-US" sz="2000" b="1" dirty="0" smtClean="0">
              <a:solidFill>
                <a:srgbClr val="008E40"/>
              </a:solidFill>
              <a:latin typeface="Arabic Typesetting" pitchFamily="66" charset="-78"/>
              <a:cs typeface="Arabic Typesetting" pitchFamily="66" charset="-78"/>
            </a:endParaRPr>
          </a:p>
          <a:p>
            <a:pPr algn="r" rtl="1"/>
            <a:endParaRPr lang="en-US" sz="2000" dirty="0" smtClean="0">
              <a:solidFill>
                <a:srgbClr val="008E40"/>
              </a:solidFill>
            </a:endParaRPr>
          </a:p>
          <a:p>
            <a:pPr algn="r" rtl="1"/>
            <a:r>
              <a:rPr lang="ar-SA" dirty="0" smtClean="0"/>
              <a:t>و من هنا فإن الطب في الإسلام هو ممارسة شمولية لها الجانب العلمي التجريبي مع مراعاة  الجانب الروحي و الشرعي.</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مبادئ الأخلاقيات ألإسلامية في الطب</a:t>
            </a:r>
            <a:endParaRPr lang="en-US" dirty="0"/>
          </a:p>
        </p:txBody>
      </p:sp>
      <p:sp>
        <p:nvSpPr>
          <p:cNvPr id="3" name="Content Placeholder 2"/>
          <p:cNvSpPr>
            <a:spLocks noGrp="1"/>
          </p:cNvSpPr>
          <p:nvPr>
            <p:ph idx="1"/>
          </p:nvPr>
        </p:nvSpPr>
        <p:spPr>
          <a:xfrm>
            <a:off x="457200" y="1600199"/>
            <a:ext cx="3682752" cy="45529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smtClean="0">
                <a:latin typeface="Baskerville Old Face" panose="02020602080505020303" pitchFamily="18" charset="0"/>
              </a:rPr>
              <a:t>As </a:t>
            </a:r>
            <a:r>
              <a:rPr lang="en-US" dirty="0">
                <a:latin typeface="Baskerville Old Face" panose="02020602080505020303" pitchFamily="18" charset="0"/>
              </a:rPr>
              <a:t>Western </a:t>
            </a:r>
            <a:r>
              <a:rPr lang="en-US" dirty="0" smtClean="0">
                <a:latin typeface="Baskerville Old Face" panose="02020602080505020303" pitchFamily="18" charset="0"/>
              </a:rPr>
              <a:t>ethics</a:t>
            </a:r>
            <a:r>
              <a:rPr lang="ar-SA" dirty="0" smtClean="0">
                <a:latin typeface="Baskerville Old Face" panose="02020602080505020303" pitchFamily="18" charset="0"/>
              </a:rPr>
              <a:t>  </a:t>
            </a:r>
            <a:r>
              <a:rPr lang="en-US" dirty="0" smtClean="0">
                <a:latin typeface="Baskerville Old Face" panose="02020602080505020303" pitchFamily="18" charset="0"/>
              </a:rPr>
              <a:t> are be </a:t>
            </a:r>
            <a:r>
              <a:rPr lang="en-US" dirty="0">
                <a:latin typeface="Baskerville Old Face" panose="02020602080505020303" pitchFamily="18" charset="0"/>
              </a:rPr>
              <a:t>based on  human reason and experience as the arbiter between right and wrong action.</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This </a:t>
            </a:r>
            <a:r>
              <a:rPr lang="en-US" dirty="0">
                <a:latin typeface="Baskerville Old Face" panose="02020602080505020303" pitchFamily="18" charset="0"/>
              </a:rPr>
              <a:t>shift  from religious ethics to philosophical ethics does not apply in Islam .</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While </a:t>
            </a:r>
            <a:r>
              <a:rPr lang="en-US" dirty="0">
                <a:latin typeface="Baskerville Old Face" panose="02020602080505020303" pitchFamily="18" charset="0"/>
              </a:rPr>
              <a:t>Islamic ethics </a:t>
            </a:r>
            <a:r>
              <a:rPr lang="en-US" dirty="0" smtClean="0">
                <a:latin typeface="Baskerville Old Face" panose="02020602080505020303" pitchFamily="18" charset="0"/>
              </a:rPr>
              <a:t>incorporate  </a:t>
            </a:r>
            <a:r>
              <a:rPr lang="en-US" dirty="0">
                <a:latin typeface="Baskerville Old Face" panose="02020602080505020303" pitchFamily="18" charset="0"/>
              </a:rPr>
              <a:t>various philosophical traditions it still is based mainly from religious texts</a:t>
            </a:r>
            <a:r>
              <a:rPr lang="en-US" dirty="0" smtClean="0">
                <a:latin typeface="Baskerville Old Face" panose="02020602080505020303" pitchFamily="18" charset="0"/>
              </a:rPr>
              <a:t>.  </a:t>
            </a:r>
            <a:endParaRPr lang="en-US" dirty="0">
              <a:latin typeface="Baskerville Old Face" panose="02020602080505020303" pitchFamily="18" charset="0"/>
            </a:endParaRPr>
          </a:p>
        </p:txBody>
      </p:sp>
      <p:sp>
        <p:nvSpPr>
          <p:cNvPr id="4" name="TextBox 3"/>
          <p:cNvSpPr txBox="1"/>
          <p:nvPr/>
        </p:nvSpPr>
        <p:spPr>
          <a:xfrm>
            <a:off x="4234927" y="1628800"/>
            <a:ext cx="405135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742950" indent="-742950" algn="r" rtl="1"/>
            <a:r>
              <a:rPr lang="ar-SA" sz="2400" dirty="0" smtClean="0"/>
              <a:t>فيِ الحضارة الغربية تُبنى المعايير الأخلاقية للطب على  أُسس فلسفية و على تقدير البشر للأمور . أما الحضارة الإسلامية فنستمد هذه المعا يير من الشريعة و الفقه . </a:t>
            </a:r>
          </a:p>
          <a:p>
            <a:pPr marL="742950" indent="-742950" algn="r" rtl="1"/>
            <a:r>
              <a:rPr lang="ar-SA" sz="2400" dirty="0" smtClean="0"/>
              <a:t> و مع هذا الإختلاف في المصادر إلا أن الأخلاقيات الإسلامية تسع  العناصر الإيجابية التي تتبناها الحضارات الأخرى.</a:t>
            </a:r>
            <a:endParaRPr lang="en-US" sz="2400" dirty="0" smtClean="0"/>
          </a:p>
          <a:p>
            <a:pPr marL="742950" indent="-742950" algn="r" rtl="1"/>
            <a:endParaRPr lang="en-US" sz="2400" dirty="0" smtClean="0"/>
          </a:p>
          <a:p>
            <a:pPr marL="742950" indent="-742950" algn="r" rtl="1"/>
            <a:r>
              <a:rPr lang="ar-SA" sz="2400" dirty="0" smtClean="0"/>
              <a:t> </a:t>
            </a:r>
            <a:endParaRPr lang="en-US" sz="2400" dirty="0"/>
          </a:p>
        </p:txBody>
      </p:sp>
    </p:spTree>
    <p:extLst>
      <p:ext uri="{BB962C8B-B14F-4D97-AF65-F5344CB8AC3E}">
        <p14:creationId xmlns:p14="http://schemas.microsoft.com/office/powerpoint/2010/main" val="1489703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بممارسة الطب من منظور إسلامي</a:t>
            </a:r>
            <a:endParaRPr lang="en-US" dirty="0"/>
          </a:p>
        </p:txBody>
      </p:sp>
      <p:sp>
        <p:nvSpPr>
          <p:cNvPr id="3" name="Content Placeholder 2"/>
          <p:cNvSpPr>
            <a:spLocks noGrp="1"/>
          </p:cNvSpPr>
          <p:nvPr>
            <p:ph idx="1"/>
          </p:nvPr>
        </p:nvSpPr>
        <p:spPr>
          <a:xfrm>
            <a:off x="905256" y="1916832"/>
            <a:ext cx="7522686" cy="4392488"/>
          </a:xfrm>
        </p:spPr>
        <p:txBody>
          <a:bodyPr>
            <a:noAutofit/>
          </a:bodyPr>
          <a:lstStyle/>
          <a:p>
            <a:r>
              <a:rPr lang="en-US" sz="1800" b="1" dirty="0" smtClean="0">
                <a:latin typeface="Baskerville Old Face" panose="02020602080505020303" pitchFamily="18" charset="0"/>
              </a:rPr>
              <a:t>Islamic medical ethics are  </a:t>
            </a:r>
            <a:r>
              <a:rPr lang="en-US" sz="1800" b="1" dirty="0">
                <a:latin typeface="Baskerville Old Face" panose="02020602080505020303" pitchFamily="18" charset="0"/>
              </a:rPr>
              <a:t>grounded </a:t>
            </a:r>
            <a:r>
              <a:rPr lang="en-US" sz="1800" b="1" dirty="0" smtClean="0">
                <a:latin typeface="Baskerville Old Face" panose="02020602080505020303" pitchFamily="18" charset="0"/>
              </a:rPr>
              <a:t>in Islamic </a:t>
            </a:r>
            <a:r>
              <a:rPr lang="en-US" sz="1800" b="1" dirty="0">
                <a:latin typeface="Baskerville Old Face" panose="02020602080505020303" pitchFamily="18" charset="0"/>
              </a:rPr>
              <a:t>legal tradition. </a:t>
            </a:r>
            <a:endParaRPr lang="en-US" sz="1800" b="1" dirty="0" smtClean="0">
              <a:latin typeface="Baskerville Old Face" panose="02020602080505020303" pitchFamily="18" charset="0"/>
            </a:endParaRPr>
          </a:p>
          <a:p>
            <a:pPr marL="118872" indent="0">
              <a:buNone/>
            </a:pPr>
            <a:endParaRPr lang="en-US" sz="1800" b="1" dirty="0" smtClean="0">
              <a:latin typeface="Baskerville Old Face" panose="02020602080505020303" pitchFamily="18" charset="0"/>
            </a:endParaRPr>
          </a:p>
          <a:p>
            <a:r>
              <a:rPr lang="en-US" sz="1800" b="1" dirty="0" smtClean="0">
                <a:latin typeface="Baskerville Old Face" panose="02020602080505020303" pitchFamily="18" charset="0"/>
              </a:rPr>
              <a:t>Many </a:t>
            </a:r>
            <a:r>
              <a:rPr lang="en-US" sz="1800" b="1" dirty="0">
                <a:latin typeface="Baskerville Old Face" panose="02020602080505020303" pitchFamily="18" charset="0"/>
              </a:rPr>
              <a:t>Muslims when asked as to what is the </a:t>
            </a:r>
            <a:r>
              <a:rPr lang="en-US" sz="1800" b="1" dirty="0" smtClean="0">
                <a:latin typeface="Baskerville Old Face" panose="02020602080505020303" pitchFamily="18" charset="0"/>
              </a:rPr>
              <a:t>source of </a:t>
            </a:r>
            <a:r>
              <a:rPr lang="en-US" sz="1800" b="1" dirty="0">
                <a:latin typeface="Baskerville Old Face" panose="02020602080505020303" pitchFamily="18" charset="0"/>
              </a:rPr>
              <a:t>their ethical code and where they turn </a:t>
            </a:r>
            <a:r>
              <a:rPr lang="en-US" sz="1800" b="1" dirty="0" smtClean="0">
                <a:latin typeface="Baskerville Old Face" panose="02020602080505020303" pitchFamily="18" charset="0"/>
              </a:rPr>
              <a:t>when facing </a:t>
            </a:r>
            <a:r>
              <a:rPr lang="en-US" sz="1800" b="1" dirty="0">
                <a:latin typeface="Baskerville Old Face" panose="02020602080505020303" pitchFamily="18" charset="0"/>
              </a:rPr>
              <a:t>ethical dilemmas, would direct the </a:t>
            </a:r>
            <a:r>
              <a:rPr lang="en-US" sz="1800" b="1" dirty="0" smtClean="0">
                <a:latin typeface="Baskerville Old Face" panose="02020602080505020303" pitchFamily="18" charset="0"/>
              </a:rPr>
              <a:t>questioner towards </a:t>
            </a:r>
            <a:r>
              <a:rPr lang="en-US" sz="1800" b="1" dirty="0">
                <a:latin typeface="Baskerville Old Face" panose="02020602080505020303" pitchFamily="18" charset="0"/>
              </a:rPr>
              <a:t>Islamic </a:t>
            </a:r>
            <a:r>
              <a:rPr lang="en-US" sz="1800" b="1" i="1" dirty="0" err="1">
                <a:latin typeface="Baskerville Old Face" panose="02020602080505020303" pitchFamily="18" charset="0"/>
              </a:rPr>
              <a:t>fiqh</a:t>
            </a:r>
            <a:r>
              <a:rPr lang="en-US" sz="1800" b="1" i="1" dirty="0">
                <a:latin typeface="Baskerville Old Face" panose="02020602080505020303" pitchFamily="18" charset="0"/>
              </a:rPr>
              <a:t> </a:t>
            </a:r>
            <a:r>
              <a:rPr lang="en-US" sz="1800" b="1" i="1" dirty="0" smtClean="0">
                <a:latin typeface="Baskerville Old Face" panose="02020602080505020303" pitchFamily="18" charset="0"/>
              </a:rPr>
              <a:t> </a:t>
            </a:r>
            <a:r>
              <a:rPr lang="en-US" sz="1800" b="1" dirty="0" smtClean="0">
                <a:latin typeface="Baskerville Old Face" panose="02020602080505020303" pitchFamily="18" charset="0"/>
              </a:rPr>
              <a:t>(</a:t>
            </a:r>
            <a:r>
              <a:rPr lang="en-US" sz="1800" b="1" dirty="0">
                <a:latin typeface="Baskerville Old Face" panose="02020602080505020303" pitchFamily="18" charset="0"/>
              </a:rPr>
              <a:t>jurisprudential understanding</a:t>
            </a:r>
            <a:r>
              <a:rPr lang="en-US" sz="1800" b="1" dirty="0" smtClean="0">
                <a:latin typeface="Baskerville Old Face" panose="02020602080505020303" pitchFamily="18" charset="0"/>
              </a:rPr>
              <a:t>) and </a:t>
            </a:r>
            <a:r>
              <a:rPr lang="en-US" sz="1800" b="1" dirty="0">
                <a:latin typeface="Baskerville Old Face" panose="02020602080505020303" pitchFamily="18" charset="0"/>
              </a:rPr>
              <a:t>the </a:t>
            </a:r>
            <a:r>
              <a:rPr lang="en-US" sz="1800" b="1" i="1" dirty="0" err="1">
                <a:latin typeface="Baskerville Old Face" panose="02020602080505020303" pitchFamily="18" charset="0"/>
              </a:rPr>
              <a:t>Shari’ah</a:t>
            </a:r>
            <a:r>
              <a:rPr lang="en-US" sz="1800" b="1" i="1" dirty="0">
                <a:latin typeface="Baskerville Old Face" panose="02020602080505020303" pitchFamily="18" charset="0"/>
              </a:rPr>
              <a:t> </a:t>
            </a:r>
            <a:r>
              <a:rPr lang="en-US" sz="1800" b="1" dirty="0">
                <a:latin typeface="Baskerville Old Face" panose="02020602080505020303" pitchFamily="18" charset="0"/>
              </a:rPr>
              <a:t>(Islamic law). </a:t>
            </a:r>
            <a:endParaRPr lang="en-US" sz="1800" b="1" dirty="0" smtClean="0">
              <a:latin typeface="Baskerville Old Face" panose="02020602080505020303" pitchFamily="18" charset="0"/>
            </a:endParaRPr>
          </a:p>
          <a:p>
            <a:endParaRPr lang="en-US" sz="1800" b="1" dirty="0" smtClean="0">
              <a:latin typeface="Baskerville Old Face" panose="02020602080505020303" pitchFamily="18" charset="0"/>
            </a:endParaRPr>
          </a:p>
          <a:p>
            <a:r>
              <a:rPr lang="en-US" sz="1800" b="1" dirty="0" smtClean="0">
                <a:latin typeface="Baskerville Old Face" panose="02020602080505020303" pitchFamily="18" charset="0"/>
              </a:rPr>
              <a:t>Ethicists in the </a:t>
            </a:r>
            <a:r>
              <a:rPr lang="en-US" sz="1800" b="1" dirty="0">
                <a:latin typeface="Baskerville Old Face" panose="02020602080505020303" pitchFamily="18" charset="0"/>
              </a:rPr>
              <a:t>Muslim world may refer to the </a:t>
            </a:r>
            <a:r>
              <a:rPr lang="en-US" sz="1800" b="1" i="1" dirty="0" err="1">
                <a:latin typeface="Baskerville Old Face" panose="02020602080505020303" pitchFamily="18" charset="0"/>
              </a:rPr>
              <a:t>Shari’ah</a:t>
            </a:r>
            <a:r>
              <a:rPr lang="en-US" sz="1800" b="1" i="1" dirty="0">
                <a:latin typeface="Baskerville Old Face" panose="02020602080505020303" pitchFamily="18" charset="0"/>
              </a:rPr>
              <a:t> </a:t>
            </a:r>
            <a:r>
              <a:rPr lang="en-US" sz="1800" b="1" dirty="0" smtClean="0">
                <a:latin typeface="Baskerville Old Face" panose="02020602080505020303" pitchFamily="18" charset="0"/>
              </a:rPr>
              <a:t>when debating </a:t>
            </a:r>
            <a:r>
              <a:rPr lang="en-US" sz="1800" b="1" dirty="0">
                <a:latin typeface="Baskerville Old Face" panose="02020602080505020303" pitchFamily="18" charset="0"/>
              </a:rPr>
              <a:t>abortion, euthanasia, end-of-life care, </a:t>
            </a:r>
            <a:r>
              <a:rPr lang="en-US" sz="1800" b="1" dirty="0" smtClean="0">
                <a:latin typeface="Baskerville Old Face" panose="02020602080505020303" pitchFamily="18" charset="0"/>
              </a:rPr>
              <a:t>and other </a:t>
            </a:r>
            <a:r>
              <a:rPr lang="en-US" sz="1800" b="1" dirty="0">
                <a:latin typeface="Baskerville Old Face" panose="02020602080505020303" pitchFamily="18" charset="0"/>
              </a:rPr>
              <a:t>biomedical issues. </a:t>
            </a:r>
            <a:endParaRPr lang="en-US" sz="1800" b="1" dirty="0" smtClean="0">
              <a:latin typeface="Baskerville Old Face" panose="02020602080505020303" pitchFamily="18" charset="0"/>
            </a:endParaRPr>
          </a:p>
          <a:p>
            <a:pPr marL="118872" indent="0">
              <a:buNone/>
            </a:pPr>
            <a:endParaRPr lang="en-US" sz="1800" b="1" dirty="0" smtClean="0">
              <a:latin typeface="Baskerville Old Face" panose="02020602080505020303" pitchFamily="18" charset="0"/>
            </a:endParaRPr>
          </a:p>
          <a:p>
            <a:r>
              <a:rPr lang="en-US" sz="1800" dirty="0" smtClean="0">
                <a:latin typeface="Georgia" panose="02040502050405020303" pitchFamily="18" charset="0"/>
              </a:rPr>
              <a:t>In </a:t>
            </a:r>
            <a:r>
              <a:rPr lang="en-US" sz="1800" dirty="0">
                <a:latin typeface="Georgia" panose="02040502050405020303" pitchFamily="18" charset="0"/>
              </a:rPr>
              <a:t>Islam bioethical </a:t>
            </a:r>
            <a:r>
              <a:rPr lang="en-US" sz="1800" dirty="0" smtClean="0">
                <a:latin typeface="Georgia" panose="02040502050405020303" pitchFamily="18" charset="0"/>
              </a:rPr>
              <a:t>deliberation is </a:t>
            </a:r>
            <a:r>
              <a:rPr lang="en-US" sz="1800" dirty="0">
                <a:latin typeface="Georgia" panose="02040502050405020303" pitchFamily="18" charset="0"/>
              </a:rPr>
              <a:t>inseparable from the religion </a:t>
            </a:r>
            <a:r>
              <a:rPr lang="en-US" sz="1800" dirty="0" smtClean="0">
                <a:latin typeface="Georgia" panose="02040502050405020303" pitchFamily="18" charset="0"/>
              </a:rPr>
              <a:t>itself , which </a:t>
            </a:r>
            <a:r>
              <a:rPr lang="en-US" sz="1800" dirty="0">
                <a:latin typeface="Georgia" panose="02040502050405020303" pitchFamily="18" charset="0"/>
              </a:rPr>
              <a:t>emphasizes continuity between ethics </a:t>
            </a:r>
            <a:r>
              <a:rPr lang="en-US" sz="1800" dirty="0" smtClean="0">
                <a:latin typeface="Georgia" panose="02040502050405020303" pitchFamily="18" charset="0"/>
              </a:rPr>
              <a:t>and</a:t>
            </a:r>
            <a:r>
              <a:rPr lang="en-US" sz="1800" dirty="0">
                <a:latin typeface="Georgia" panose="02040502050405020303" pitchFamily="18" charset="0"/>
              </a:rPr>
              <a:t> jurisprudence</a:t>
            </a:r>
            <a:r>
              <a:rPr lang="en-US" sz="1800" dirty="0" smtClean="0">
                <a:latin typeface="Georgia" panose="02040502050405020303" pitchFamily="18" charset="0"/>
              </a:rPr>
              <a:t>. </a:t>
            </a:r>
            <a:r>
              <a:rPr lang="en-US" sz="1800" dirty="0">
                <a:latin typeface="Georgia" panose="02040502050405020303" pitchFamily="18" charset="0"/>
              </a:rPr>
              <a:t>Hence Islamic Medical Ethics is </a:t>
            </a:r>
            <a:r>
              <a:rPr lang="en-US" sz="1800" dirty="0" smtClean="0">
                <a:latin typeface="Georgia" panose="02040502050405020303" pitchFamily="18" charset="0"/>
              </a:rPr>
              <a:t>tied to </a:t>
            </a:r>
            <a:r>
              <a:rPr lang="en-US" sz="1800" dirty="0">
                <a:latin typeface="Georgia" panose="02040502050405020303" pitchFamily="18" charset="0"/>
              </a:rPr>
              <a:t>Islamic Law (</a:t>
            </a:r>
            <a:r>
              <a:rPr lang="en-US" sz="1800" i="1" dirty="0" err="1">
                <a:latin typeface="Georgia" panose="02040502050405020303" pitchFamily="18" charset="0"/>
              </a:rPr>
              <a:t>Shari’ah</a:t>
            </a:r>
            <a:r>
              <a:rPr lang="en-US" sz="1800" dirty="0">
                <a:latin typeface="Georgia" panose="02040502050405020303" pitchFamily="18" charset="0"/>
              </a:rPr>
              <a:t>), as Islamic Law not </a:t>
            </a:r>
            <a:r>
              <a:rPr lang="en-US" sz="1800" dirty="0" smtClean="0">
                <a:latin typeface="Georgia" panose="02040502050405020303" pitchFamily="18" charset="0"/>
              </a:rPr>
              <a:t>only legislates </a:t>
            </a:r>
            <a:r>
              <a:rPr lang="en-US" sz="1800" dirty="0">
                <a:latin typeface="Georgia" panose="02040502050405020303" pitchFamily="18" charset="0"/>
              </a:rPr>
              <a:t>but also assigns moral values.</a:t>
            </a:r>
          </a:p>
        </p:txBody>
      </p:sp>
    </p:spTree>
    <p:extLst>
      <p:ext uri="{BB962C8B-B14F-4D97-AF65-F5344CB8AC3E}">
        <p14:creationId xmlns:p14="http://schemas.microsoft.com/office/powerpoint/2010/main" val="148485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a:r>
            <a:br>
              <a:rPr lang="ar-SA" dirty="0" smtClean="0"/>
            </a:br>
            <a:r>
              <a:rPr lang="ar-SA" sz="3600" dirty="0" smtClean="0"/>
              <a:t>المبادئ الإسلامية في أخلاقيات المهن الطبية</a:t>
            </a:r>
            <a:br>
              <a:rPr lang="ar-SA" sz="3600" dirty="0" smtClean="0"/>
            </a:b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6" name="TextBox 5"/>
          <p:cNvSpPr txBox="1"/>
          <p:nvPr/>
        </p:nvSpPr>
        <p:spPr>
          <a:xfrm>
            <a:off x="323385" y="5255785"/>
            <a:ext cx="1371600" cy="381000"/>
          </a:xfrm>
          <a:prstGeom prst="rect">
            <a:avLst/>
          </a:prstGeom>
          <a:noFill/>
        </p:spPr>
        <p:txBody>
          <a:bodyPr wrap="square" rtlCol="0">
            <a:spAutoFit/>
          </a:bodyPr>
          <a:lstStyle/>
          <a:p>
            <a:r>
              <a:rPr lang="ar-SA" dirty="0" smtClean="0"/>
              <a:t>المائدة 32</a:t>
            </a:r>
            <a:endParaRPr lang="en-US" dirty="0"/>
          </a:p>
        </p:txBody>
      </p:sp>
      <p:sp>
        <p:nvSpPr>
          <p:cNvPr id="3" name="TextBox 2"/>
          <p:cNvSpPr txBox="1"/>
          <p:nvPr/>
        </p:nvSpPr>
        <p:spPr>
          <a:xfrm>
            <a:off x="737197" y="1844824"/>
            <a:ext cx="8011575" cy="4031873"/>
          </a:xfrm>
          <a:prstGeom prst="rect">
            <a:avLst/>
          </a:prstGeom>
          <a:noFill/>
        </p:spPr>
        <p:txBody>
          <a:bodyPr wrap="square" rtlCol="0">
            <a:spAutoFit/>
          </a:bodyPr>
          <a:lstStyle/>
          <a:p>
            <a:pPr algn="r" rtl="1"/>
            <a:r>
              <a:rPr lang="ar-SA" sz="2400" b="1" dirty="0" smtClean="0">
                <a:solidFill>
                  <a:srgbClr val="FF0000"/>
                </a:solidFill>
              </a:rPr>
              <a:t>المبدأ الأول : الإنسان مكرّم </a:t>
            </a:r>
            <a:r>
              <a:rPr lang="ar-SA" sz="2400" dirty="0" smtClean="0"/>
              <a:t>:</a:t>
            </a:r>
          </a:p>
          <a:p>
            <a:pPr algn="r" rtl="1"/>
            <a:endParaRPr lang="ar-SA" sz="2400" dirty="0"/>
          </a:p>
          <a:p>
            <a:pPr algn="r" rtl="1"/>
            <a:r>
              <a:rPr lang="ar-SA" sz="2400" dirty="0" smtClean="0">
                <a:solidFill>
                  <a:srgbClr val="008E40"/>
                </a:solidFill>
              </a:rPr>
              <a:t>۞ </a:t>
            </a:r>
            <a:r>
              <a:rPr lang="ar-SA" sz="3200" b="1" dirty="0">
                <a:solidFill>
                  <a:srgbClr val="008E40"/>
                </a:solidFill>
                <a:latin typeface="Arabic Typesetting" pitchFamily="66" charset="-78"/>
                <a:cs typeface="Arabic Typesetting" pitchFamily="66" charset="-78"/>
              </a:rPr>
              <a:t>وَلَقَدۡ كَرَّمۡنَا بَنِىٓ ءَادَمَ وَحَمَلۡنَـٰهُمۡ فِى ٱلۡبَرِّ وَٱلۡبَحۡرِ وَرَزَقۡنَـٰهُم مِّنَ ٱلطَّيِّبَـٰتِ وَفَضَّلۡنَـٰهُمۡ عَلَىٰ ڪَثِيرٍ۬ مِّمَّنۡ خَلَقۡنَا تَفۡضِيلاً۬ </a:t>
            </a:r>
            <a:r>
              <a:rPr lang="ar-SA" sz="3200" dirty="0" smtClean="0">
                <a:solidFill>
                  <a:srgbClr val="008E40"/>
                </a:solidFill>
                <a:latin typeface="Arabic Typesetting" pitchFamily="66" charset="-78"/>
                <a:cs typeface="Arabic Typesetting" pitchFamily="66" charset="-78"/>
              </a:rPr>
              <a:t>(الإسراء ٧٠) </a:t>
            </a:r>
          </a:p>
          <a:p>
            <a:pPr algn="r" rtl="1"/>
            <a:endParaRPr lang="ar-SA" sz="2400" dirty="0">
              <a:solidFill>
                <a:srgbClr val="008E40"/>
              </a:solidFill>
            </a:endParaRPr>
          </a:p>
          <a:p>
            <a:pPr algn="r" rtl="1"/>
            <a:r>
              <a:rPr lang="ar-SA" sz="2400" dirty="0" smtClean="0"/>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طار هذه القيم . </a:t>
            </a:r>
            <a:endParaRPr lang="en-US" sz="2400" dirty="0"/>
          </a:p>
        </p:txBody>
      </p:sp>
    </p:spTree>
    <p:extLst>
      <p:ext uri="{BB962C8B-B14F-4D97-AF65-F5344CB8AC3E}">
        <p14:creationId xmlns:p14="http://schemas.microsoft.com/office/powerpoint/2010/main" val="1714234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8" name="TextBox 7"/>
          <p:cNvSpPr txBox="1"/>
          <p:nvPr/>
        </p:nvSpPr>
        <p:spPr>
          <a:xfrm>
            <a:off x="683568" y="1654076"/>
            <a:ext cx="7704856" cy="3662541"/>
          </a:xfrm>
          <a:prstGeom prst="rect">
            <a:avLst/>
          </a:prstGeom>
          <a:noFill/>
        </p:spPr>
        <p:txBody>
          <a:bodyPr wrap="square" rtlCol="0">
            <a:spAutoFit/>
          </a:bodyPr>
          <a:lstStyle/>
          <a:p>
            <a:pPr algn="r" rtl="1"/>
            <a:r>
              <a:rPr lang="ar-SA" sz="2400" b="1" dirty="0" smtClean="0">
                <a:solidFill>
                  <a:srgbClr val="FF0000"/>
                </a:solidFill>
              </a:rPr>
              <a:t>المبدأ الثاني : الحياة حق لكل إنسان و هي مقدسة محترمة مدافع عنها. </a:t>
            </a:r>
          </a:p>
          <a:p>
            <a:pPr algn="r" rtl="1"/>
            <a:endParaRPr lang="ar-SA" sz="2400" dirty="0"/>
          </a:p>
          <a:p>
            <a:pPr algn="r" rtl="1"/>
            <a:r>
              <a:rPr lang="ar-SA" sz="2400" dirty="0" smtClean="0"/>
              <a:t>. و قيمة النفس البشرية الواحدة تعدل قيمة البشر جميعا. يقول عز و </a:t>
            </a:r>
            <a:r>
              <a:rPr lang="ar-SA" sz="2400" dirty="0"/>
              <a:t>جل </a:t>
            </a:r>
            <a:endParaRPr lang="ar-SA" sz="2400" dirty="0" smtClean="0"/>
          </a:p>
          <a:p>
            <a:pPr algn="r" rtl="1"/>
            <a:r>
              <a:rPr lang="ar-SA" sz="2400" dirty="0" smtClean="0">
                <a:solidFill>
                  <a:srgbClr val="008E40"/>
                </a:solidFill>
              </a:rPr>
              <a:t>(</a:t>
            </a:r>
            <a:r>
              <a:rPr lang="ar-SA" sz="3200" b="1" dirty="0">
                <a:solidFill>
                  <a:srgbClr val="008E40"/>
                </a:solidFill>
                <a:latin typeface="Arabic Typesetting" pitchFamily="66" charset="-78"/>
                <a:cs typeface="Arabic Typesetting" pitchFamily="66" charset="-78"/>
              </a:rPr>
              <a:t>مَن قَتَلَ نَفۡسَۢا بِغَيۡرِ نَفۡسٍ أَوۡ فَسَادٍ۬ فِى ٱلۡأَرۡضِ فَڪَأَنَّمَا قَتَلَ ٱلنَّاسَ جَمِيعً۬ا وَمَنۡ أَحۡيَاهَا فَڪَأَنَّمَآ أَحۡيَا ٱلنَّاسَ جَمِيعً۬ا‌ۚ </a:t>
            </a:r>
            <a:r>
              <a:rPr lang="ar-SA" sz="3200" dirty="0" smtClean="0">
                <a:solidFill>
                  <a:srgbClr val="008E40"/>
                </a:solidFill>
                <a:latin typeface="Arabic Typesetting" pitchFamily="66" charset="-78"/>
                <a:cs typeface="Arabic Typesetting" pitchFamily="66" charset="-78"/>
              </a:rPr>
              <a:t>(سُوۡرَةُ المَائدة</a:t>
            </a:r>
            <a:r>
              <a:rPr lang="ar-SA" sz="3200" dirty="0">
                <a:solidFill>
                  <a:srgbClr val="008E40"/>
                </a:solidFill>
                <a:latin typeface="Arabic Typesetting" pitchFamily="66" charset="-78"/>
                <a:cs typeface="Arabic Typesetting" pitchFamily="66" charset="-78"/>
              </a:rPr>
              <a:t>32</a:t>
            </a:r>
            <a:r>
              <a:rPr lang="ar-SA" sz="3200" dirty="0" smtClean="0">
                <a:solidFill>
                  <a:srgbClr val="008E40"/>
                </a:solidFill>
                <a:latin typeface="Arabic Typesetting" pitchFamily="66" charset="-78"/>
                <a:cs typeface="Arabic Typesetting" pitchFamily="66" charset="-78"/>
              </a:rPr>
              <a:t>)</a:t>
            </a:r>
            <a:r>
              <a:rPr lang="ar-SA" sz="2400" dirty="0"/>
              <a:t/>
            </a:r>
            <a:br>
              <a:rPr lang="ar-SA" sz="2400" dirty="0"/>
            </a:br>
            <a:r>
              <a:rPr lang="ar-SA" sz="2400" dirty="0" smtClean="0"/>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 </a:t>
            </a:r>
            <a:endParaRPr lang="en-US" sz="2400" dirty="0"/>
          </a:p>
        </p:txBody>
      </p:sp>
    </p:spTree>
    <p:extLst>
      <p:ext uri="{BB962C8B-B14F-4D97-AF65-F5344CB8AC3E}">
        <p14:creationId xmlns:p14="http://schemas.microsoft.com/office/powerpoint/2010/main" val="183760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3898776" cy="3600400"/>
          </a:xfrm>
          <a:ln/>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118872" indent="0">
              <a:buClr>
                <a:schemeClr val="tx1"/>
              </a:buClr>
              <a:buNone/>
            </a:pPr>
            <a:r>
              <a:rPr lang="en-US" dirty="0" smtClean="0"/>
              <a:t>By the end of this lecture the student should be able to </a:t>
            </a:r>
          </a:p>
          <a:p>
            <a:pPr marL="118872" indent="0">
              <a:buClr>
                <a:schemeClr val="tx1"/>
              </a:buClr>
              <a:buNone/>
            </a:pPr>
            <a:endParaRPr lang="en-US" dirty="0"/>
          </a:p>
          <a:p>
            <a:pPr marL="118872" indent="0">
              <a:buClr>
                <a:schemeClr val="tx1"/>
              </a:buClr>
              <a:buNone/>
            </a:pPr>
            <a:r>
              <a:rPr lang="en-US" dirty="0" smtClean="0"/>
              <a:t>1: Describe the role </a:t>
            </a:r>
            <a:r>
              <a:rPr lang="en-US" dirty="0"/>
              <a:t>of Islamic </a:t>
            </a:r>
            <a:r>
              <a:rPr lang="en-US" dirty="0" smtClean="0"/>
              <a:t>civilization  </a:t>
            </a:r>
            <a:r>
              <a:rPr lang="en-US" dirty="0"/>
              <a:t>in </a:t>
            </a:r>
            <a:r>
              <a:rPr lang="en-US" dirty="0" smtClean="0"/>
              <a:t>the evolution of medicine and medical ethics</a:t>
            </a:r>
            <a:r>
              <a:rPr lang="en-GB" dirty="0" smtClean="0"/>
              <a:t>, giving example of Muslim medical scholars  and their contributions.</a:t>
            </a:r>
            <a:r>
              <a:rPr lang="en-US" dirty="0" smtClean="0"/>
              <a:t>.</a:t>
            </a:r>
          </a:p>
          <a:p>
            <a:pPr marL="118872" indent="0">
              <a:buClr>
                <a:schemeClr val="tx1"/>
              </a:buClr>
              <a:buNone/>
            </a:pPr>
            <a:endParaRPr lang="en-US" dirty="0" smtClean="0"/>
          </a:p>
          <a:p>
            <a:pPr marL="118872" indent="0">
              <a:buClr>
                <a:schemeClr val="tx1"/>
              </a:buClr>
              <a:buNone/>
            </a:pPr>
            <a:endParaRPr lang="ar-SA" dirty="0" smtClean="0"/>
          </a:p>
          <a:p>
            <a:pPr marL="118872" indent="0">
              <a:buClr>
                <a:schemeClr val="tx1"/>
              </a:buClr>
              <a:buNone/>
            </a:pPr>
            <a:r>
              <a:rPr lang="en-US" dirty="0" smtClean="0"/>
              <a:t>2: Identify the current sources  and references related to  Islamic medical ethics .</a:t>
            </a:r>
          </a:p>
          <a:p>
            <a:pPr marL="118872" indent="0">
              <a:buClr>
                <a:schemeClr val="tx1"/>
              </a:buClr>
              <a:buNone/>
            </a:pPr>
            <a:endParaRPr lang="ar-SA" dirty="0" smtClean="0"/>
          </a:p>
          <a:p>
            <a:pPr marL="118872" indent="0">
              <a:buClr>
                <a:schemeClr val="tx1"/>
              </a:buClr>
              <a:buNone/>
            </a:pPr>
            <a:r>
              <a:rPr lang="en-US" dirty="0" smtClean="0"/>
              <a:t>3: List and explain the main guiding principles of   Islamic </a:t>
            </a:r>
            <a:r>
              <a:rPr lang="en-US" dirty="0"/>
              <a:t>medical ethics </a:t>
            </a:r>
            <a:endParaRPr lang="en-US" dirty="0" smtClean="0"/>
          </a:p>
          <a:p>
            <a:pPr marL="118872" indent="0">
              <a:buClr>
                <a:schemeClr val="tx1"/>
              </a:buClr>
              <a:buNone/>
            </a:pPr>
            <a:endParaRPr lang="en-US" dirty="0"/>
          </a:p>
          <a:p>
            <a:pPr marL="118872" indent="0">
              <a:buClr>
                <a:schemeClr val="tx1"/>
              </a:buClr>
              <a:buNone/>
            </a:pPr>
            <a:r>
              <a:rPr lang="en-US" dirty="0" smtClean="0"/>
              <a:t>4 :Give examples of contemporary issues addressed by Islamic medical ethics </a:t>
            </a:r>
          </a:p>
          <a:p>
            <a:pPr marL="633222" indent="-514350">
              <a:buClr>
                <a:schemeClr val="tx1"/>
              </a:buClr>
              <a:buFont typeface="+mj-lt"/>
              <a:buAutoNum type="arabicPeriod"/>
            </a:pPr>
            <a:endParaRPr lang="en-US" dirty="0"/>
          </a:p>
        </p:txBody>
      </p:sp>
      <p:sp>
        <p:nvSpPr>
          <p:cNvPr id="2" name="Title 1"/>
          <p:cNvSpPr>
            <a:spLocks noGrp="1"/>
          </p:cNvSpPr>
          <p:nvPr>
            <p:ph type="title"/>
          </p:nvPr>
        </p:nvSpPr>
        <p:spPr/>
        <p:txBody>
          <a:bodyPr/>
          <a:lstStyle/>
          <a:p>
            <a:r>
              <a:rPr lang="en-US" dirty="0" smtClean="0"/>
              <a:t>Objectives</a:t>
            </a:r>
            <a:r>
              <a:rPr lang="ar-SA" dirty="0" smtClean="0"/>
              <a:t>الأهداف                   </a:t>
            </a:r>
            <a:endParaRPr lang="en-US" dirty="0"/>
          </a:p>
        </p:txBody>
      </p:sp>
      <p:sp>
        <p:nvSpPr>
          <p:cNvPr id="4" name="Content Placeholder 2"/>
          <p:cNvSpPr txBox="1">
            <a:spLocks/>
          </p:cNvSpPr>
          <p:nvPr/>
        </p:nvSpPr>
        <p:spPr>
          <a:xfrm>
            <a:off x="4788024" y="2276872"/>
            <a:ext cx="3898776" cy="3672408"/>
          </a:xfrm>
          <a:prstGeom prst="rect">
            <a:avLst/>
          </a:prstGeom>
        </p:spPr>
        <p:style>
          <a:lnRef idx="2">
            <a:schemeClr val="accent2"/>
          </a:lnRef>
          <a:fillRef idx="1">
            <a:schemeClr val="lt1"/>
          </a:fillRef>
          <a:effectRef idx="0">
            <a:schemeClr val="accent2"/>
          </a:effectRef>
          <a:fontRef idx="minor">
            <a:schemeClr val="dk1"/>
          </a:fontRef>
        </p:style>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a:r>
              <a:rPr lang="ar-SA" sz="2400" dirty="0" smtClean="0"/>
              <a:t>دور الحضارة الإسلامية في تطور الطب  و العلوم الطبية</a:t>
            </a:r>
            <a:r>
              <a:rPr lang="en-US" sz="2400" dirty="0" smtClean="0"/>
              <a:t> </a:t>
            </a:r>
            <a:r>
              <a:rPr lang="ar-SA" sz="2400" dirty="0" smtClean="0"/>
              <a:t>مع أمثلة لأعلام الطب الإسلامي و مؤلفاتهم. </a:t>
            </a:r>
          </a:p>
          <a:p>
            <a:pPr algn="r" rtl="1"/>
            <a:r>
              <a:rPr lang="ar-SA" sz="2400" dirty="0" smtClean="0"/>
              <a:t>مصادر و مرجعيات أخلاقيات المهن الصحية</a:t>
            </a:r>
            <a:r>
              <a:rPr lang="en-US" sz="2400" dirty="0" smtClean="0"/>
              <a:t> </a:t>
            </a:r>
            <a:r>
              <a:rPr lang="ar-SA" sz="2400" dirty="0" smtClean="0"/>
              <a:t> في الإسلام .</a:t>
            </a:r>
          </a:p>
          <a:p>
            <a:pPr algn="r" rtl="1"/>
            <a:r>
              <a:rPr lang="ar-SA" sz="2400" dirty="0" smtClean="0"/>
              <a:t>مبادئ الأخلاقيات الطبية الإسلامية </a:t>
            </a:r>
          </a:p>
          <a:p>
            <a:pPr algn="r" rtl="1"/>
            <a:r>
              <a:rPr lang="ar-SA" sz="2400" dirty="0" smtClean="0"/>
              <a:t>امثلة للقضايا الأخلاقية  الطبية المعاصرة التي تتناولها الأخلاقيات الإسلامية بطريقة متميزة.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6442502"/>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714348" y="1571612"/>
            <a:ext cx="7632848" cy="4924425"/>
          </a:xfrm>
          <a:prstGeom prst="rect">
            <a:avLst/>
          </a:prstGeom>
          <a:noFill/>
        </p:spPr>
        <p:txBody>
          <a:bodyPr wrap="square" rtlCol="0">
            <a:spAutoFit/>
          </a:bodyPr>
          <a:lstStyle/>
          <a:p>
            <a:pPr algn="r" rtl="1"/>
            <a:r>
              <a:rPr lang="ar-SA" sz="2800" b="1" dirty="0" smtClean="0">
                <a:solidFill>
                  <a:srgbClr val="FF0000"/>
                </a:solidFill>
              </a:rPr>
              <a:t>المبدأ الثالث :العدل  </a:t>
            </a:r>
          </a:p>
          <a:p>
            <a:pPr algn="r" rtl="1"/>
            <a:endParaRPr lang="ar-SA" dirty="0"/>
          </a:p>
          <a:p>
            <a:pPr algn="r" rtl="1"/>
            <a:r>
              <a:rPr lang="ar-SA" dirty="0" smtClean="0"/>
              <a:t>وهو </a:t>
            </a:r>
            <a:r>
              <a:rPr lang="ar-SA" dirty="0"/>
              <a:t>قيمة جوهرية وغاية أساسية من غايات إرسال الرسل </a:t>
            </a:r>
            <a:r>
              <a:rPr lang="ar-SA" dirty="0" smtClean="0"/>
              <a:t>:</a:t>
            </a:r>
          </a:p>
          <a:p>
            <a:pPr algn="r" rtl="1"/>
            <a:endParaRPr lang="ar-SA" dirty="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لَقَدۡ أَرۡسَلۡنَا رُسُلَنَا بِٱلۡبَيِّنَـٰتِ وَأَنزَلۡنَا مَعَهُمُ ٱلۡكِتَـٰبَ وَٱلۡمِيزَانَ لِيَقُومَ ٱلنَّاسُ </a:t>
            </a:r>
            <a:r>
              <a:rPr lang="ar-SA" sz="3200" b="1" dirty="0" smtClean="0">
                <a:solidFill>
                  <a:srgbClr val="008E40"/>
                </a:solidFill>
                <a:latin typeface="Arabic Typesetting" pitchFamily="66" charset="-78"/>
                <a:cs typeface="Arabic Typesetting" pitchFamily="66" charset="-78"/>
              </a:rPr>
              <a:t>بِٱلۡقِسۡطِ </a:t>
            </a:r>
            <a:r>
              <a:rPr lang="ar-SA" dirty="0" smtClean="0">
                <a:solidFill>
                  <a:srgbClr val="008E40"/>
                </a:solidFill>
              </a:rPr>
              <a:t>(الحديد 25)</a:t>
            </a:r>
          </a:p>
          <a:p>
            <a:pPr algn="r" rtl="1"/>
            <a:endParaRPr lang="ar-SA" dirty="0">
              <a:solidFill>
                <a:srgbClr val="008E40"/>
              </a:solidFill>
            </a:endParaRPr>
          </a:p>
          <a:p>
            <a:pPr algn="r" rtl="1"/>
            <a:r>
              <a:rPr lang="ar-SA" dirty="0" smtClean="0">
                <a:solidFill>
                  <a:srgbClr val="008E40"/>
                </a:solidFill>
              </a:rPr>
              <a:t> </a:t>
            </a:r>
            <a:r>
              <a:rPr lang="ar-SA" dirty="0" smtClean="0"/>
              <a:t>و قد أمر الله الناس بها أمرا عاما </a:t>
            </a:r>
            <a:r>
              <a:rPr lang="ar-SA" dirty="0"/>
              <a:t>:</a:t>
            </a:r>
            <a:r>
              <a:rPr lang="ar-SA" dirty="0">
                <a:solidFill>
                  <a:srgbClr val="008E40"/>
                </a:solidFill>
              </a:rPr>
              <a:t> </a:t>
            </a:r>
            <a:endParaRPr lang="ar-SA" dirty="0" smtClean="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إِنَّ ٱللَّهَ يَأۡمُرُ بِٱلۡعَدۡلِ وَٱلۡإِحۡسَـٰنِ وَإِيتَآىِٕ ذِى ٱلۡقُرۡبَىٰ وَيَنۡهَىٰ عَنِ ٱلۡفَحۡشَآءِ وَٱلۡمُنڪَرِ وَٱلۡبَغۡىِ‌ۚ يَعِظُكُمۡ لَعَلَّڪُمۡ تَذَكَّرُونَ </a:t>
            </a:r>
            <a:r>
              <a:rPr lang="ar-SA" dirty="0">
                <a:solidFill>
                  <a:srgbClr val="008E40"/>
                </a:solidFill>
              </a:rPr>
              <a:t>(﻿</a:t>
            </a:r>
            <a:r>
              <a:rPr lang="ar-SA" dirty="0" smtClean="0">
                <a:solidFill>
                  <a:srgbClr val="008E40"/>
                </a:solidFill>
              </a:rPr>
              <a:t>٩٠النحل </a:t>
            </a:r>
            <a:r>
              <a:rPr lang="ar-SA" dirty="0">
                <a:solidFill>
                  <a:srgbClr val="008E40"/>
                </a:solidFill>
              </a:rPr>
              <a:t>﻿</a:t>
            </a:r>
            <a:r>
              <a:rPr lang="ar-SA" dirty="0" smtClean="0">
                <a:solidFill>
                  <a:srgbClr val="008E40"/>
                </a:solidFill>
              </a:rPr>
              <a:t>) </a:t>
            </a:r>
          </a:p>
          <a:p>
            <a:pPr algn="r" rtl="1"/>
            <a:endParaRPr lang="ar-SA" dirty="0">
              <a:solidFill>
                <a:srgbClr val="008E40"/>
              </a:solidFill>
            </a:endParaRPr>
          </a:p>
          <a:p>
            <a:pPr algn="r" rtl="1"/>
            <a:r>
              <a:rPr lang="ks-Arab" sz="3200" b="1" dirty="0" smtClean="0">
                <a:solidFill>
                  <a:srgbClr val="008E40"/>
                </a:solidFill>
                <a:latin typeface="Arabic Typesetting" pitchFamily="66" charset="-78"/>
                <a:cs typeface="Arabic Typesetting" pitchFamily="66" charset="-78"/>
              </a:rPr>
              <a:t>يَـٰٓأَيُّہَا </a:t>
            </a:r>
            <a:r>
              <a:rPr lang="ks-Arab" sz="3200" b="1" dirty="0">
                <a:solidFill>
                  <a:srgbClr val="008E40"/>
                </a:solidFill>
                <a:latin typeface="Arabic Typesetting" pitchFamily="66" charset="-78"/>
                <a:cs typeface="Arabic Typesetting" pitchFamily="66" charset="-78"/>
              </a:rPr>
              <a:t>ٱلَّذِينَ ءَامَنُواْ كُونُواْ قَوَّٲمِينَ لِلَّهِ شُہَدَآءَ بِٱلۡقِسۡطِ‌ۖ وَلَا يَجۡرِمَنَّڪُمۡ شَنَـَٔانُ قَوۡمٍ عَلَىٰٓ أَلَّا تَعۡدِلُواْ‌ۚ ٱعۡدِلُواْ هُوَ أَقۡرَبُ لِلتَّقۡوَىٰ‌ۖ وَٱتَّقُواْ ٱللَّهَ‌ۚ إِنَّ ٱللَّهَ خَبِيرُۢ بِمَا تَعۡمَلُونَ </a:t>
            </a:r>
            <a:r>
              <a:rPr lang="ar-SA" dirty="0" smtClean="0">
                <a:solidFill>
                  <a:srgbClr val="008E40"/>
                </a:solidFill>
              </a:rPr>
              <a:t>( المائدة </a:t>
            </a:r>
            <a:r>
              <a:rPr lang="ks-Arab" dirty="0" smtClean="0">
                <a:solidFill>
                  <a:srgbClr val="008E40"/>
                </a:solidFill>
              </a:rPr>
              <a:t>٨</a:t>
            </a:r>
            <a:r>
              <a:rPr lang="ks-Arab" dirty="0">
                <a:solidFill>
                  <a:srgbClr val="008E40"/>
                </a:solidFill>
              </a:rPr>
              <a:t>﻿</a:t>
            </a:r>
            <a:r>
              <a:rPr lang="ar-SA" dirty="0" smtClean="0">
                <a:solidFill>
                  <a:srgbClr val="008E40"/>
                </a:solidFill>
              </a:rPr>
              <a:t>)</a:t>
            </a:r>
            <a:endParaRPr lang="en-US" dirty="0">
              <a:solidFill>
                <a:srgbClr val="008E40"/>
              </a:solidFill>
            </a:endParaRPr>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847008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442502"/>
            <a:ext cx="735800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57224" y="1571612"/>
            <a:ext cx="7467600" cy="5139869"/>
          </a:xfrm>
          <a:prstGeom prst="rect">
            <a:avLst/>
          </a:prstGeom>
          <a:noFill/>
          <a:ln>
            <a:noFill/>
          </a:ln>
        </p:spPr>
        <p:txBody>
          <a:bodyPr wrap="square" rtlCol="0">
            <a:spAutoFit/>
          </a:bodyPr>
          <a:lstStyle/>
          <a:p>
            <a:pPr algn="r" rtl="1"/>
            <a:r>
              <a:rPr lang="ar-SA" sz="2400" b="1" dirty="0" smtClean="0">
                <a:solidFill>
                  <a:srgbClr val="FF0000"/>
                </a:solidFill>
              </a:rPr>
              <a:t>المبدأ الرابع : الإحسان:</a:t>
            </a:r>
          </a:p>
          <a:p>
            <a:pPr algn="r" rtl="1"/>
            <a:r>
              <a:rPr lang="ar-SA" sz="2400" b="1" dirty="0" smtClean="0"/>
              <a:t>الإحسان قيمة جوهرية من القيم التي أمر الله عز وجل بها بقوله :</a:t>
            </a:r>
            <a:r>
              <a:rPr lang="ar-SA" sz="2400" b="1" dirty="0" smtClean="0">
                <a:solidFill>
                  <a:srgbClr val="FF0000"/>
                </a:solidFill>
              </a:rPr>
              <a:t> </a:t>
            </a:r>
          </a:p>
          <a:p>
            <a:pPr algn="r" rtl="1"/>
            <a:endParaRPr lang="ar-SA" sz="2400" b="1" dirty="0">
              <a:solidFill>
                <a:srgbClr val="FF0000"/>
              </a:solidFill>
            </a:endParaRPr>
          </a:p>
          <a:p>
            <a:pPr algn="r" rtl="1"/>
            <a:r>
              <a:rPr lang="ar-SA" sz="2400" b="1" dirty="0" smtClean="0">
                <a:solidFill>
                  <a:srgbClr val="FF0000"/>
                </a:solidFill>
              </a:rPr>
              <a:t> </a:t>
            </a:r>
            <a:r>
              <a:rPr lang="ar-SA" sz="3200" b="1" dirty="0">
                <a:solidFill>
                  <a:srgbClr val="008E40"/>
                </a:solidFill>
                <a:latin typeface="Arabic Typesetting" pitchFamily="66" charset="-78"/>
                <a:cs typeface="Arabic Typesetting" pitchFamily="66" charset="-78"/>
              </a:rPr>
              <a:t>۞ إِنَّ ٱللَّهَ يَأۡمُرُ بِٱلۡعَدۡلِ وَٱلۡإِحۡسَـٰنِ وَإِيتَآىِٕ ذِى ٱلۡقُرۡبَىٰ وَيَنۡهَىٰ عَنِ ٱلۡفَحۡشَآءِ وَٱلۡمُنڪَرِ وَٱلۡبَغۡىِ‌ۚ يَعِظُكُمۡ لَعَلَّڪُمۡ تَذَكَّرُونَ </a:t>
            </a:r>
            <a:r>
              <a:rPr lang="ar-SA" sz="2800" dirty="0" smtClean="0">
                <a:solidFill>
                  <a:srgbClr val="008E40"/>
                </a:solidFill>
                <a:latin typeface="Arabic Typesetting" pitchFamily="66" charset="-78"/>
                <a:cs typeface="Arabic Typesetting" pitchFamily="66" charset="-78"/>
              </a:rPr>
              <a:t>(٩٠النحل</a:t>
            </a:r>
            <a:r>
              <a:rPr lang="ar-SA" sz="2000" dirty="0" smtClean="0">
                <a:solidFill>
                  <a:srgbClr val="008E40"/>
                </a:solidFill>
              </a:rPr>
              <a:t>) </a:t>
            </a:r>
            <a:endParaRPr lang="ar-SA" sz="2400" dirty="0">
              <a:solidFill>
                <a:srgbClr val="008E40"/>
              </a:solidFill>
            </a:endParaRPr>
          </a:p>
          <a:p>
            <a:pPr lvl="2" algn="r" rtl="1"/>
            <a:r>
              <a:rPr lang="ar-SA" sz="2400" b="1" dirty="0" smtClean="0"/>
              <a:t>1</a:t>
            </a:r>
            <a:r>
              <a:rPr lang="ar-SA" sz="2400" b="1" dirty="0" smtClean="0">
                <a:latin typeface="Arial" pitchFamily="34" charset="0"/>
                <a:cs typeface="Arial" pitchFamily="34" charset="0"/>
              </a:rPr>
              <a:t>: الإحسان بمعنى الجودة </a:t>
            </a:r>
            <a:r>
              <a:rPr lang="en-US" sz="2400" b="1" dirty="0" smtClean="0">
                <a:latin typeface="Arial" pitchFamily="34" charset="0"/>
                <a:cs typeface="Arial" pitchFamily="34" charset="0"/>
              </a:rPr>
              <a:t> {quality} </a:t>
            </a:r>
            <a:r>
              <a:rPr lang="ar-SA" sz="2400" b="1" dirty="0" smtClean="0">
                <a:latin typeface="Arial" pitchFamily="34" charset="0"/>
                <a:cs typeface="Arial" pitchFamily="34" charset="0"/>
              </a:rPr>
              <a:t>فالحسن هو الجيد </a:t>
            </a:r>
            <a:r>
              <a:rPr lang="en-US" sz="2400" b="1" dirty="0" smtClean="0">
                <a:latin typeface="Arial" pitchFamily="34" charset="0"/>
                <a:cs typeface="Arial" pitchFamily="34" charset="0"/>
              </a:rPr>
              <a:t>:</a:t>
            </a:r>
            <a:endParaRPr lang="ar-SA" sz="2400" b="1" dirty="0" smtClean="0">
              <a:latin typeface="Arial" pitchFamily="34" charset="0"/>
              <a:cs typeface="Arial" pitchFamily="34" charset="0"/>
            </a:endParaRPr>
          </a:p>
          <a:p>
            <a:pPr lvl="2" algn="r" rtl="1"/>
            <a:r>
              <a:rPr lang="ar-SA" sz="3200" b="1" dirty="0" smtClean="0">
                <a:solidFill>
                  <a:srgbClr val="008E40"/>
                </a:solidFill>
                <a:latin typeface="Arabic Typesetting" pitchFamily="66" charset="-78"/>
                <a:cs typeface="Arabic Typesetting" pitchFamily="66" charset="-78"/>
              </a:rPr>
              <a:t>ٱلَّذِينَ </a:t>
            </a:r>
            <a:r>
              <a:rPr lang="ar-SA" sz="3200" b="1" dirty="0">
                <a:solidFill>
                  <a:srgbClr val="008E40"/>
                </a:solidFill>
                <a:latin typeface="Arabic Typesetting" pitchFamily="66" charset="-78"/>
                <a:cs typeface="Arabic Typesetting" pitchFamily="66" charset="-78"/>
              </a:rPr>
              <a:t>يَسۡتَمِعُونَ ٱلۡقَوۡلَ فَيَتَّبِعُونَ أَحۡسَنَهُ ۥۤ‌ۚ أُوْلَـٰٓٮِٕكَ ٱلَّذِينَ هَدَٮٰهُمُ ٱللَّهُ‌ۖ وَأُوْلَـٰٓٮِٕكَ هُمۡ أُوْلُواْ ٱلۡأَلۡبَـٰبِ </a:t>
            </a:r>
            <a:r>
              <a:rPr lang="ar-SA" sz="2800" dirty="0" smtClean="0">
                <a:solidFill>
                  <a:srgbClr val="008E40"/>
                </a:solidFill>
                <a:latin typeface="Arabic Typesetting" pitchFamily="66" charset="-78"/>
                <a:cs typeface="Arabic Typesetting" pitchFamily="66" charset="-78"/>
              </a:rPr>
              <a:t>(الزمر ١٨</a:t>
            </a:r>
            <a:r>
              <a:rPr lang="ar-SA" sz="2400" dirty="0">
                <a:solidFill>
                  <a:srgbClr val="008E40"/>
                </a:solidFill>
              </a:rPr>
              <a:t>﻿</a:t>
            </a:r>
            <a:r>
              <a:rPr lang="ar-SA" dirty="0" smtClean="0">
                <a:solidFill>
                  <a:srgbClr val="008E40"/>
                </a:solidFill>
              </a:rPr>
              <a:t>)</a:t>
            </a:r>
            <a:r>
              <a:rPr lang="en-US" sz="2400" dirty="0" smtClean="0">
                <a:solidFill>
                  <a:srgbClr val="008E40"/>
                </a:solidFill>
              </a:rPr>
              <a:t> </a:t>
            </a:r>
            <a:r>
              <a:rPr lang="ar-SA" sz="2000" dirty="0" smtClean="0"/>
              <a:t>قال النبي    «إن </a:t>
            </a:r>
            <a:r>
              <a:rPr lang="ar-SA" sz="2000" dirty="0"/>
              <a:t>الله كتب الإحسان على كل </a:t>
            </a:r>
            <a:r>
              <a:rPr lang="ar-SA" sz="2000" dirty="0" smtClean="0"/>
              <a:t>شيء» وهنا ينبع مفهوم الجودة في الخدمات الصحية</a:t>
            </a:r>
            <a:r>
              <a:rPr lang="ar-SA" sz="2000" dirty="0" smtClean="0">
                <a:solidFill>
                  <a:srgbClr val="008E40"/>
                </a:solidFill>
              </a:rPr>
              <a:t>.</a:t>
            </a:r>
          </a:p>
          <a:p>
            <a:pPr lvl="2" algn="r" rtl="1"/>
            <a:r>
              <a:rPr lang="ar-SA" sz="2400" b="1" dirty="0" smtClean="0">
                <a:latin typeface="Arial" pitchFamily="34" charset="0"/>
                <a:cs typeface="Arial" pitchFamily="34" charset="0"/>
              </a:rPr>
              <a:t>2:</a:t>
            </a:r>
            <a:r>
              <a:rPr lang="ar-SA" sz="2400" b="1" dirty="0">
                <a:latin typeface="Arial" pitchFamily="34" charset="0"/>
                <a:cs typeface="Arial" pitchFamily="34" charset="0"/>
              </a:rPr>
              <a:t> : الإحسان بمعنى</a:t>
            </a:r>
            <a:r>
              <a:rPr lang="ar-SA" sz="2400" b="1" dirty="0" smtClean="0">
                <a:latin typeface="Arial" pitchFamily="34" charset="0"/>
                <a:cs typeface="Arial" pitchFamily="34" charset="0"/>
              </a:rPr>
              <a:t> العطاء و الرفق  و كذلك صحوة الضمير</a:t>
            </a:r>
            <a:r>
              <a:rPr lang="ar-SA" sz="2400" dirty="0" smtClean="0"/>
              <a:t> </a:t>
            </a:r>
            <a:r>
              <a:rPr lang="ar-SA" sz="2000" dirty="0" smtClean="0"/>
              <a:t>و مراقبة الله  عز وجل في كل تصرف و سلوك  يقول النبي علي السلام: الإحسان أن تعبد الله كأنك تراه</a:t>
            </a:r>
            <a:r>
              <a:rPr lang="en-US" sz="2000" dirty="0" smtClean="0"/>
              <a:t>  </a:t>
            </a:r>
            <a:r>
              <a:rPr lang="ar-SA" sz="2000" dirty="0" smtClean="0"/>
              <a:t>. </a:t>
            </a:r>
            <a:endParaRPr lang="ar-SA" sz="2000" dirty="0"/>
          </a:p>
          <a:p>
            <a:pPr lvl="2" algn="r" rtl="1"/>
            <a:endParaRPr lang="en-US" sz="2000" dirty="0"/>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534913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185" y="5748684"/>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99592" y="1700808"/>
            <a:ext cx="6795721" cy="3539430"/>
          </a:xfrm>
          <a:prstGeom prst="rect">
            <a:avLst/>
          </a:prstGeom>
          <a:noFill/>
        </p:spPr>
        <p:txBody>
          <a:bodyPr wrap="square" rtlCol="0">
            <a:spAutoFit/>
          </a:bodyPr>
          <a:lstStyle/>
          <a:p>
            <a:pPr algn="r" rtl="1"/>
            <a:r>
              <a:rPr lang="ar-SA" sz="2800" b="1" dirty="0" smtClean="0">
                <a:solidFill>
                  <a:srgbClr val="FF0000"/>
                </a:solidFill>
              </a:rPr>
              <a:t>المبدأ الخامس:</a:t>
            </a:r>
            <a:r>
              <a:rPr lang="ar-SA" sz="2800" b="1" dirty="0">
                <a:solidFill>
                  <a:srgbClr val="FF0000"/>
                </a:solidFill>
              </a:rPr>
              <a:t>لا </a:t>
            </a:r>
            <a:r>
              <a:rPr lang="ar-SA" sz="2800" b="1" dirty="0" smtClean="0">
                <a:solidFill>
                  <a:srgbClr val="FF0000"/>
                </a:solidFill>
              </a:rPr>
              <a:t>ضرَرَ </a:t>
            </a:r>
            <a:r>
              <a:rPr lang="ar-SA" sz="2800" b="1" dirty="0">
                <a:solidFill>
                  <a:srgbClr val="FF0000"/>
                </a:solidFill>
              </a:rPr>
              <a:t>و لا </a:t>
            </a:r>
            <a:r>
              <a:rPr lang="ar-SA" sz="2800" b="1" dirty="0" smtClean="0">
                <a:solidFill>
                  <a:srgbClr val="FF0000"/>
                </a:solidFill>
              </a:rPr>
              <a:t>ضِرار </a:t>
            </a:r>
          </a:p>
          <a:p>
            <a:pPr algn="r" rtl="1"/>
            <a:r>
              <a:rPr lang="ar-SA" sz="2800" dirty="0" smtClean="0"/>
              <a:t>و هذا المبدأ نصُّ حديث شريف صحيح جامع , يُراد به عدم جواز الإضرار بالنفس أو الإضرار بالغير , أو الإضرار بالمجتمع , بايّ شكل من الأشكال .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endParaRPr lang="en-US" sz="2800" dirty="0"/>
          </a:p>
        </p:txBody>
      </p:sp>
      <p:sp>
        <p:nvSpPr>
          <p:cNvPr id="5"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p14="http://schemas.microsoft.com/office/powerpoint/2010/main" val="327690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85000" lnSpcReduction="10000"/>
          </a:bodyPr>
          <a:lstStyle/>
          <a:p>
            <a:r>
              <a:rPr lang="en-US" i="1" dirty="0">
                <a:solidFill>
                  <a:srgbClr val="FF0000"/>
                </a:solidFill>
              </a:rPr>
              <a:t>The first principle </a:t>
            </a:r>
            <a:r>
              <a:rPr lang="en-US" dirty="0">
                <a:solidFill>
                  <a:srgbClr val="FF0000"/>
                </a:solidFill>
              </a:rPr>
              <a:t>is that Man is </a:t>
            </a:r>
            <a:r>
              <a:rPr lang="en-US" dirty="0" smtClean="0">
                <a:solidFill>
                  <a:srgbClr val="FF0000"/>
                </a:solidFill>
              </a:rPr>
              <a:t>honored </a:t>
            </a:r>
            <a:r>
              <a:rPr lang="en-US" dirty="0"/>
              <a:t>– </a:t>
            </a:r>
            <a:endParaRPr lang="ar-SA" dirty="0" smtClean="0"/>
          </a:p>
          <a:p>
            <a:r>
              <a:rPr lang="en-US" dirty="0" smtClean="0">
                <a:solidFill>
                  <a:srgbClr val="008E40"/>
                </a:solidFill>
              </a:rPr>
              <a:t>“</a:t>
            </a:r>
            <a:r>
              <a:rPr lang="en-US" dirty="0">
                <a:solidFill>
                  <a:srgbClr val="008E40"/>
                </a:solidFill>
              </a:rPr>
              <a:t>We have </a:t>
            </a:r>
            <a:r>
              <a:rPr lang="en-US" dirty="0" smtClean="0">
                <a:solidFill>
                  <a:srgbClr val="008E40"/>
                </a:solidFill>
              </a:rPr>
              <a:t>honored </a:t>
            </a:r>
            <a:r>
              <a:rPr lang="en-US" dirty="0">
                <a:solidFill>
                  <a:srgbClr val="008E40"/>
                </a:solidFill>
              </a:rPr>
              <a:t>the children of Adam” (17:70) </a:t>
            </a:r>
            <a:r>
              <a:rPr lang="en-US" dirty="0" smtClean="0"/>
              <a:t>Regardless </a:t>
            </a:r>
            <a:r>
              <a:rPr lang="en-US" dirty="0"/>
              <a:t>of </a:t>
            </a:r>
            <a:r>
              <a:rPr lang="en-US" dirty="0" smtClean="0"/>
              <a:t>color, </a:t>
            </a:r>
            <a:r>
              <a:rPr lang="en-US" dirty="0"/>
              <a:t>gender or belief. This </a:t>
            </a:r>
            <a:r>
              <a:rPr lang="en-US" dirty="0" smtClean="0"/>
              <a:t>honoring </a:t>
            </a:r>
            <a:r>
              <a:rPr lang="en-US" dirty="0"/>
              <a:t>implies that he should be kept in full health </a:t>
            </a:r>
            <a:r>
              <a:rPr lang="en-US" dirty="0" smtClean="0"/>
              <a:t>and well </a:t>
            </a:r>
            <a:r>
              <a:rPr lang="en-US" dirty="0"/>
              <a:t>being. It also implies respect for his personality, his private affairs and secrets, his right </a:t>
            </a:r>
            <a:r>
              <a:rPr lang="en-US" dirty="0" smtClean="0"/>
              <a:t>to</a:t>
            </a:r>
            <a:r>
              <a:rPr lang="ar-SA" dirty="0" smtClean="0"/>
              <a:t> </a:t>
            </a:r>
            <a:r>
              <a:rPr lang="en-US" dirty="0" smtClean="0"/>
              <a:t>receive </a:t>
            </a:r>
            <a:r>
              <a:rPr lang="en-US" dirty="0"/>
              <a:t>all the information relevant to any medical procedure he will be subjected to, and his right </a:t>
            </a:r>
            <a:r>
              <a:rPr lang="en-US" dirty="0" smtClean="0"/>
              <a:t>to</a:t>
            </a:r>
            <a:r>
              <a:rPr lang="ar-SA" dirty="0" smtClean="0"/>
              <a:t> </a:t>
            </a:r>
            <a:r>
              <a:rPr lang="en-US" dirty="0" smtClean="0"/>
              <a:t>be </a:t>
            </a:r>
            <a:r>
              <a:rPr lang="en-US" dirty="0"/>
              <a:t>the only person entitled to make any decision that concerns his health affairs, so long as </a:t>
            </a:r>
            <a:r>
              <a:rPr lang="en-US" dirty="0" smtClean="0"/>
              <a:t>that</a:t>
            </a:r>
            <a:r>
              <a:rPr lang="ar-SA" dirty="0" smtClean="0"/>
              <a:t> </a:t>
            </a:r>
            <a:r>
              <a:rPr lang="en-US" dirty="0" smtClean="0"/>
              <a:t>remains </a:t>
            </a:r>
            <a:r>
              <a:rPr lang="en-US" dirty="0"/>
              <a:t>within the framework of these values.</a:t>
            </a:r>
          </a:p>
        </p:txBody>
      </p:sp>
    </p:spTree>
    <p:extLst>
      <p:ext uri="{BB962C8B-B14F-4D97-AF65-F5344CB8AC3E}">
        <p14:creationId xmlns:p14="http://schemas.microsoft.com/office/powerpoint/2010/main" val="189898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77500" lnSpcReduction="20000"/>
          </a:bodyPr>
          <a:lstStyle/>
          <a:p>
            <a:r>
              <a:rPr lang="en-US" b="1" i="1" dirty="0">
                <a:solidFill>
                  <a:srgbClr val="FF0000"/>
                </a:solidFill>
              </a:rPr>
              <a:t>The second principle </a:t>
            </a:r>
            <a:r>
              <a:rPr lang="en-US" b="1" dirty="0">
                <a:solidFill>
                  <a:srgbClr val="FF0000"/>
                </a:solidFill>
              </a:rPr>
              <a:t>is that every human being has the right to live; his life is respected and protected.</a:t>
            </a:r>
          </a:p>
          <a:p>
            <a:pPr lvl="1"/>
            <a:r>
              <a:rPr lang="en-US" dirty="0">
                <a:solidFill>
                  <a:srgbClr val="CC00FF"/>
                </a:solidFill>
              </a:rPr>
              <a:t>One human soul is equal in value to all human beings</a:t>
            </a:r>
            <a:r>
              <a:rPr lang="en-US" dirty="0"/>
              <a:t>. God, the Most Glorious and Sublime, says, “...</a:t>
            </a:r>
          </a:p>
          <a:p>
            <a:pPr lvl="1"/>
            <a:r>
              <a:rPr lang="en-US" dirty="0"/>
              <a:t>and if he saves [a life], it is as if he saved the lives of all people” (5:32). Any aggression against </a:t>
            </a:r>
            <a:r>
              <a:rPr lang="en-US" dirty="0" smtClean="0"/>
              <a:t>the life </a:t>
            </a:r>
            <a:r>
              <a:rPr lang="en-US" dirty="0"/>
              <a:t>of a human being, even if it is a </a:t>
            </a:r>
            <a:r>
              <a:rPr lang="en-US" dirty="0" smtClean="0"/>
              <a:t>fetus </a:t>
            </a:r>
            <a:r>
              <a:rPr lang="en-US" dirty="0"/>
              <a:t>or an old or disabled person, is an aggression against </a:t>
            </a:r>
            <a:r>
              <a:rPr lang="en-US" dirty="0" smtClean="0"/>
              <a:t>all people</a:t>
            </a:r>
            <a:r>
              <a:rPr lang="en-US" dirty="0"/>
              <a:t>: “</a:t>
            </a:r>
            <a:r>
              <a:rPr lang="en-US" dirty="0">
                <a:solidFill>
                  <a:srgbClr val="008E40"/>
                </a:solidFill>
              </a:rPr>
              <a:t>When a person who kills a soul – unless it is [in punishment] for a [murdered] soul or </a:t>
            </a:r>
            <a:r>
              <a:rPr lang="en-US" dirty="0" smtClean="0">
                <a:solidFill>
                  <a:srgbClr val="008E40"/>
                </a:solidFill>
              </a:rPr>
              <a:t>for corruption </a:t>
            </a:r>
            <a:r>
              <a:rPr lang="en-US" dirty="0">
                <a:solidFill>
                  <a:srgbClr val="008E40"/>
                </a:solidFill>
              </a:rPr>
              <a:t>on earth – it is as if he killed all people</a:t>
            </a:r>
            <a:r>
              <a:rPr lang="en-US" dirty="0"/>
              <a:t>” (5:32). It should be noted that this life saving, as</a:t>
            </a:r>
          </a:p>
          <a:p>
            <a:pPr lvl="1"/>
            <a:r>
              <a:rPr lang="en-US" dirty="0"/>
              <a:t>seen in Islam, is not only saving a person physically; it goes beyond that to include psychological,</a:t>
            </a:r>
          </a:p>
          <a:p>
            <a:pPr lvl="1"/>
            <a:r>
              <a:rPr lang="en-US" dirty="0"/>
              <a:t>spiritual, and social life-saving.</a:t>
            </a:r>
          </a:p>
        </p:txBody>
      </p:sp>
    </p:spTree>
    <p:extLst>
      <p:ext uri="{BB962C8B-B14F-4D97-AF65-F5344CB8AC3E}">
        <p14:creationId xmlns:p14="http://schemas.microsoft.com/office/powerpoint/2010/main" val="211001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a:xfrm>
            <a:off x="467544" y="1556792"/>
            <a:ext cx="8229600" cy="5184576"/>
          </a:xfrm>
        </p:spPr>
        <p:txBody>
          <a:bodyPr>
            <a:noAutofit/>
          </a:bodyPr>
          <a:lstStyle/>
          <a:p>
            <a:r>
              <a:rPr lang="en-US" sz="2000" b="1" i="1" dirty="0">
                <a:solidFill>
                  <a:srgbClr val="FF0000"/>
                </a:solidFill>
              </a:rPr>
              <a:t>The third principle </a:t>
            </a:r>
            <a:r>
              <a:rPr lang="en-US" sz="2000" b="1" dirty="0">
                <a:solidFill>
                  <a:srgbClr val="FF0000"/>
                </a:solidFill>
              </a:rPr>
              <a:t>is equity, which is regarded in religion as an essential value, being one of </a:t>
            </a:r>
            <a:r>
              <a:rPr lang="en-US" sz="2000" b="1" dirty="0" smtClean="0">
                <a:solidFill>
                  <a:srgbClr val="FF0000"/>
                </a:solidFill>
              </a:rPr>
              <a:t>the purposes </a:t>
            </a:r>
            <a:r>
              <a:rPr lang="en-US" sz="2000" b="1" dirty="0">
                <a:solidFill>
                  <a:srgbClr val="FF0000"/>
                </a:solidFill>
              </a:rPr>
              <a:t>of messenger missions:</a:t>
            </a:r>
          </a:p>
          <a:p>
            <a:pPr marL="118872" indent="0">
              <a:buNone/>
            </a:pPr>
            <a:r>
              <a:rPr lang="en-US" sz="2000" dirty="0"/>
              <a:t>“</a:t>
            </a:r>
            <a:r>
              <a:rPr lang="en-US" sz="2000" dirty="0">
                <a:solidFill>
                  <a:srgbClr val="008E40"/>
                </a:solidFill>
              </a:rPr>
              <a:t>We have sent our messengers with clear signs and sent down with them the Book and the Scale, </a:t>
            </a:r>
            <a:r>
              <a:rPr lang="en-US" sz="2000" dirty="0" smtClean="0">
                <a:solidFill>
                  <a:srgbClr val="008E40"/>
                </a:solidFill>
              </a:rPr>
              <a:t>so that </a:t>
            </a:r>
            <a:r>
              <a:rPr lang="en-US" sz="2000" dirty="0">
                <a:solidFill>
                  <a:srgbClr val="008E40"/>
                </a:solidFill>
              </a:rPr>
              <a:t>men may stand in equity” (57:25).</a:t>
            </a:r>
          </a:p>
          <a:p>
            <a:pPr marL="118872" indent="0">
              <a:buNone/>
            </a:pPr>
            <a:r>
              <a:rPr lang="en-US" sz="2000" dirty="0"/>
              <a:t>God gives a general order to people to </a:t>
            </a:r>
            <a:r>
              <a:rPr lang="en-US" sz="2000" dirty="0" smtClean="0"/>
              <a:t>practice </a:t>
            </a:r>
            <a:r>
              <a:rPr lang="en-US" sz="2000" dirty="0"/>
              <a:t>equity.</a:t>
            </a:r>
          </a:p>
          <a:p>
            <a:pPr marL="118872" indent="0">
              <a:buNone/>
            </a:pPr>
            <a:r>
              <a:rPr lang="en-US" sz="2000" dirty="0" smtClean="0"/>
              <a:t>“</a:t>
            </a:r>
            <a:r>
              <a:rPr lang="en-US" sz="2000" dirty="0">
                <a:solidFill>
                  <a:srgbClr val="008E40"/>
                </a:solidFill>
              </a:rPr>
              <a:t>God enjoins equity and charity” (16:90);</a:t>
            </a:r>
          </a:p>
          <a:p>
            <a:pPr marL="118872" indent="0">
              <a:buNone/>
            </a:pPr>
            <a:r>
              <a:rPr lang="en-US" sz="2000" dirty="0" smtClean="0">
                <a:solidFill>
                  <a:srgbClr val="008E40"/>
                </a:solidFill>
              </a:rPr>
              <a:t>“</a:t>
            </a:r>
            <a:r>
              <a:rPr lang="en-US" sz="2000" dirty="0">
                <a:solidFill>
                  <a:srgbClr val="008E40"/>
                </a:solidFill>
              </a:rPr>
              <a:t>My Lord enjoins fairness” (7:29);</a:t>
            </a:r>
          </a:p>
          <a:p>
            <a:pPr marL="118872" indent="0">
              <a:buNone/>
            </a:pPr>
            <a:r>
              <a:rPr lang="en-US" sz="2000" dirty="0">
                <a:solidFill>
                  <a:srgbClr val="008E40"/>
                </a:solidFill>
              </a:rPr>
              <a:t>“And be fair; God loves those who are fair” (49:9).</a:t>
            </a:r>
          </a:p>
          <a:p>
            <a:pPr marL="118872" indent="0">
              <a:buNone/>
            </a:pPr>
            <a:r>
              <a:rPr lang="en-US" sz="2000" dirty="0"/>
              <a:t>In His glorious Book, God indicates that equity should be applied in everything</a:t>
            </a:r>
            <a:r>
              <a:rPr lang="en-US" sz="2000" dirty="0" smtClean="0"/>
              <a:t>:• </a:t>
            </a:r>
            <a:r>
              <a:rPr lang="en-US" sz="2000" dirty="0"/>
              <a:t>in statements: </a:t>
            </a:r>
            <a:r>
              <a:rPr lang="en-US" sz="2000" dirty="0">
                <a:solidFill>
                  <a:srgbClr val="008E40"/>
                </a:solidFill>
              </a:rPr>
              <a:t>“If you </a:t>
            </a:r>
            <a:r>
              <a:rPr lang="en-US" sz="2000" i="1" dirty="0">
                <a:solidFill>
                  <a:srgbClr val="008E40"/>
                </a:solidFill>
              </a:rPr>
              <a:t>speak</a:t>
            </a:r>
            <a:r>
              <a:rPr lang="en-US" sz="2000" dirty="0">
                <a:solidFill>
                  <a:srgbClr val="008E40"/>
                </a:solidFill>
              </a:rPr>
              <a:t>, be just” (6:152);</a:t>
            </a:r>
          </a:p>
          <a:p>
            <a:pPr marL="118872" indent="0">
              <a:buNone/>
            </a:pPr>
            <a:r>
              <a:rPr lang="en-US" sz="2000" dirty="0"/>
              <a:t>• in judgment: “</a:t>
            </a:r>
            <a:r>
              <a:rPr lang="en-US" sz="2000" dirty="0">
                <a:solidFill>
                  <a:srgbClr val="008E40"/>
                </a:solidFill>
              </a:rPr>
              <a:t>If you </a:t>
            </a:r>
            <a:r>
              <a:rPr lang="en-US" sz="2000" i="1" dirty="0">
                <a:solidFill>
                  <a:srgbClr val="008E40"/>
                </a:solidFill>
              </a:rPr>
              <a:t>judge </a:t>
            </a:r>
            <a:r>
              <a:rPr lang="en-US" sz="2000" dirty="0">
                <a:solidFill>
                  <a:srgbClr val="008E40"/>
                </a:solidFill>
              </a:rPr>
              <a:t>between people, be just in your judgment” (4:58</a:t>
            </a:r>
            <a:r>
              <a:rPr lang="en-US" sz="2000" dirty="0" smtClean="0">
                <a:solidFill>
                  <a:srgbClr val="008E40"/>
                </a:solidFill>
              </a:rPr>
              <a:t>)</a:t>
            </a:r>
            <a:r>
              <a:rPr lang="en-US" sz="2000" dirty="0" smtClean="0"/>
              <a:t>;• </a:t>
            </a:r>
            <a:r>
              <a:rPr lang="en-US" sz="2000" dirty="0"/>
              <a:t>in conciliation: “</a:t>
            </a:r>
            <a:r>
              <a:rPr lang="en-US" sz="2000" dirty="0">
                <a:solidFill>
                  <a:srgbClr val="008E40"/>
                </a:solidFill>
              </a:rPr>
              <a:t>Make peace between them in equity and justice” ( 49:9); </a:t>
            </a:r>
            <a:r>
              <a:rPr lang="en-US" sz="2000" dirty="0" smtClean="0"/>
              <a:t>and• </a:t>
            </a:r>
            <a:r>
              <a:rPr lang="en-US" sz="2000" dirty="0"/>
              <a:t>in guardianship: “</a:t>
            </a:r>
            <a:r>
              <a:rPr lang="en-US" sz="2000" dirty="0">
                <a:solidFill>
                  <a:srgbClr val="008E40"/>
                </a:solidFill>
              </a:rPr>
              <a:t>Be just in serving as </a:t>
            </a:r>
            <a:r>
              <a:rPr lang="en-US" sz="2000" i="1" dirty="0">
                <a:solidFill>
                  <a:srgbClr val="008E40"/>
                </a:solidFill>
              </a:rPr>
              <a:t>guardians </a:t>
            </a:r>
            <a:r>
              <a:rPr lang="en-US" sz="2000" dirty="0">
                <a:solidFill>
                  <a:srgbClr val="008E40"/>
                </a:solidFill>
              </a:rPr>
              <a:t>of orphans” (4:127).</a:t>
            </a:r>
          </a:p>
          <a:p>
            <a:pPr marL="118872" indent="0">
              <a:buNone/>
            </a:pPr>
            <a:endParaRPr lang="en-US" sz="2000" dirty="0" smtClean="0"/>
          </a:p>
        </p:txBody>
      </p:sp>
    </p:spTree>
    <p:extLst>
      <p:ext uri="{BB962C8B-B14F-4D97-AF65-F5344CB8AC3E}">
        <p14:creationId xmlns:p14="http://schemas.microsoft.com/office/powerpoint/2010/main" val="56687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55000" lnSpcReduction="20000"/>
          </a:bodyPr>
          <a:lstStyle/>
          <a:p>
            <a:r>
              <a:rPr lang="en-US" i="1" dirty="0">
                <a:solidFill>
                  <a:srgbClr val="FF0000"/>
                </a:solidFill>
              </a:rPr>
              <a:t>The fourth principle </a:t>
            </a:r>
            <a:r>
              <a:rPr lang="en-US" dirty="0">
                <a:solidFill>
                  <a:srgbClr val="FF0000"/>
                </a:solidFill>
              </a:rPr>
              <a:t>is </a:t>
            </a:r>
            <a:r>
              <a:rPr lang="en-US" b="1" dirty="0">
                <a:solidFill>
                  <a:srgbClr val="FF0000"/>
                </a:solidFill>
              </a:rPr>
              <a:t>doing well</a:t>
            </a:r>
            <a:r>
              <a:rPr lang="en-US" dirty="0">
                <a:solidFill>
                  <a:srgbClr val="FF0000"/>
                </a:solidFill>
              </a:rPr>
              <a:t>,</a:t>
            </a:r>
            <a:r>
              <a:rPr lang="en-US" dirty="0"/>
              <a:t> </a:t>
            </a:r>
            <a:r>
              <a:rPr lang="en-US" dirty="0" smtClean="0"/>
              <a:t>:</a:t>
            </a:r>
          </a:p>
          <a:p>
            <a:r>
              <a:rPr lang="en-US" dirty="0" smtClean="0"/>
              <a:t>This </a:t>
            </a:r>
            <a:r>
              <a:rPr lang="en-US" dirty="0" err="1" smtClean="0"/>
              <a:t>iis</a:t>
            </a:r>
            <a:r>
              <a:rPr lang="en-US" dirty="0" smtClean="0"/>
              <a:t> one </a:t>
            </a:r>
            <a:r>
              <a:rPr lang="en-US" dirty="0"/>
              <a:t>of the fundamental values enjoined by God, the Most </a:t>
            </a:r>
            <a:r>
              <a:rPr lang="en-US" dirty="0" smtClean="0"/>
              <a:t>Glorious and </a:t>
            </a:r>
            <a:r>
              <a:rPr lang="en-US" dirty="0"/>
              <a:t>Sublime, when He says, “</a:t>
            </a:r>
            <a:r>
              <a:rPr lang="en-US" dirty="0">
                <a:solidFill>
                  <a:srgbClr val="008E40"/>
                </a:solidFill>
              </a:rPr>
              <a:t>God enjoins equity and doing well” (16:90). </a:t>
            </a:r>
            <a:endParaRPr lang="en-US" dirty="0" smtClean="0">
              <a:solidFill>
                <a:srgbClr val="008E40"/>
              </a:solidFill>
            </a:endParaRPr>
          </a:p>
          <a:p>
            <a:endParaRPr lang="en-US" dirty="0"/>
          </a:p>
          <a:p>
            <a:r>
              <a:rPr lang="en-US" dirty="0" smtClean="0"/>
              <a:t>The </a:t>
            </a:r>
            <a:r>
              <a:rPr lang="en-US" dirty="0"/>
              <a:t>Arabic word </a:t>
            </a:r>
            <a:r>
              <a:rPr lang="en-US" i="1" dirty="0" err="1" smtClean="0">
                <a:solidFill>
                  <a:srgbClr val="FF0000"/>
                </a:solidFill>
              </a:rPr>
              <a:t>ihsaan</a:t>
            </a:r>
            <a:r>
              <a:rPr lang="en-US" dirty="0" err="1" smtClean="0">
                <a:solidFill>
                  <a:srgbClr val="FF0000"/>
                </a:solidFill>
              </a:rPr>
              <a:t>,</a:t>
            </a:r>
            <a:r>
              <a:rPr lang="en-US" dirty="0" err="1" smtClean="0"/>
              <a:t>translated</a:t>
            </a:r>
            <a:r>
              <a:rPr lang="en-US" dirty="0" smtClean="0"/>
              <a:t> </a:t>
            </a:r>
            <a:r>
              <a:rPr lang="en-US" dirty="0"/>
              <a:t>here as </a:t>
            </a:r>
            <a:r>
              <a:rPr lang="en-US" dirty="0">
                <a:solidFill>
                  <a:srgbClr val="FF0000"/>
                </a:solidFill>
              </a:rPr>
              <a:t>doing well</a:t>
            </a:r>
            <a:r>
              <a:rPr lang="en-US" dirty="0"/>
              <a:t>, has several denotations. </a:t>
            </a:r>
            <a:endParaRPr lang="en-US" dirty="0" smtClean="0"/>
          </a:p>
          <a:p>
            <a:r>
              <a:rPr lang="en-US" dirty="0" smtClean="0"/>
              <a:t>(1) First </a:t>
            </a:r>
            <a:r>
              <a:rPr lang="en-US" dirty="0"/>
              <a:t>it denotes </a:t>
            </a:r>
            <a:r>
              <a:rPr lang="en-US" sz="3300" b="1" u="sng" dirty="0"/>
              <a:t>“quality,” </a:t>
            </a:r>
            <a:r>
              <a:rPr lang="en-US" dirty="0"/>
              <a:t>as the root of </a:t>
            </a:r>
            <a:r>
              <a:rPr lang="en-US" dirty="0" smtClean="0"/>
              <a:t>the word </a:t>
            </a:r>
            <a:r>
              <a:rPr lang="en-US" dirty="0"/>
              <a:t>that </a:t>
            </a:r>
            <a:r>
              <a:rPr lang="en-US" dirty="0">
                <a:solidFill>
                  <a:srgbClr val="FF0000"/>
                </a:solidFill>
              </a:rPr>
              <a:t>means “good.” </a:t>
            </a:r>
            <a:r>
              <a:rPr lang="en-US" dirty="0"/>
              <a:t>A derivation of the same root is used in God’s promise to his servants “</a:t>
            </a:r>
            <a:r>
              <a:rPr lang="en-US" dirty="0" smtClean="0"/>
              <a:t>who listen </a:t>
            </a:r>
            <a:r>
              <a:rPr lang="en-US" dirty="0"/>
              <a:t>to what is said and follow the </a:t>
            </a:r>
            <a:r>
              <a:rPr lang="en-US" b="1" dirty="0"/>
              <a:t>best </a:t>
            </a:r>
            <a:r>
              <a:rPr lang="en-US" dirty="0"/>
              <a:t>of it” (39:18). Such high quality is desired in everything</a:t>
            </a:r>
            <a:r>
              <a:rPr lang="en-US" dirty="0" smtClean="0"/>
              <a:t>, every </a:t>
            </a:r>
            <a:r>
              <a:rPr lang="en-US" dirty="0"/>
              <a:t>single thing. The Prophet, blessing and peace be upon him, says, “</a:t>
            </a:r>
            <a:r>
              <a:rPr lang="en-US" dirty="0">
                <a:solidFill>
                  <a:srgbClr val="CC00FF"/>
                </a:solidFill>
              </a:rPr>
              <a:t>God has ordained the </a:t>
            </a:r>
            <a:r>
              <a:rPr lang="en-US" dirty="0" smtClean="0">
                <a:solidFill>
                  <a:srgbClr val="CC00FF"/>
                </a:solidFill>
              </a:rPr>
              <a:t>doing well </a:t>
            </a:r>
            <a:r>
              <a:rPr lang="en-US" dirty="0">
                <a:solidFill>
                  <a:srgbClr val="CC00FF"/>
                </a:solidFill>
              </a:rPr>
              <a:t>of everything</a:t>
            </a:r>
            <a:r>
              <a:rPr lang="en-US" dirty="0"/>
              <a:t>.” This is the source of the concept of guaranteed quality in providing health care.</a:t>
            </a:r>
          </a:p>
          <a:p>
            <a:r>
              <a:rPr lang="en-US" dirty="0" smtClean="0">
                <a:solidFill>
                  <a:srgbClr val="FF0000"/>
                </a:solidFill>
              </a:rPr>
              <a:t>(2) The </a:t>
            </a:r>
            <a:r>
              <a:rPr lang="en-US" dirty="0">
                <a:solidFill>
                  <a:srgbClr val="FF0000"/>
                </a:solidFill>
              </a:rPr>
              <a:t>word </a:t>
            </a:r>
            <a:r>
              <a:rPr lang="en-US" i="1" dirty="0" err="1">
                <a:solidFill>
                  <a:srgbClr val="FF0000"/>
                </a:solidFill>
              </a:rPr>
              <a:t>ihsaan</a:t>
            </a:r>
            <a:r>
              <a:rPr lang="en-US" dirty="0">
                <a:solidFill>
                  <a:srgbClr val="FF0000"/>
                </a:solidFill>
              </a:rPr>
              <a:t>, however, also denotes </a:t>
            </a:r>
            <a:r>
              <a:rPr lang="en-US" b="1" u="sng" dirty="0">
                <a:solidFill>
                  <a:srgbClr val="FF0000"/>
                </a:solidFill>
              </a:rPr>
              <a:t>charity </a:t>
            </a:r>
            <a:r>
              <a:rPr lang="en-US" dirty="0">
                <a:solidFill>
                  <a:srgbClr val="FF0000"/>
                </a:solidFill>
              </a:rPr>
              <a:t>and thus implies the </a:t>
            </a:r>
            <a:r>
              <a:rPr lang="en-US" i="1" dirty="0">
                <a:solidFill>
                  <a:srgbClr val="FF0000"/>
                </a:solidFill>
              </a:rPr>
              <a:t>gentle, compassionate </a:t>
            </a:r>
            <a:r>
              <a:rPr lang="en-US" i="1" dirty="0" smtClean="0">
                <a:solidFill>
                  <a:srgbClr val="FF0000"/>
                </a:solidFill>
              </a:rPr>
              <a:t>touch </a:t>
            </a:r>
            <a:r>
              <a:rPr lang="en-US" dirty="0" smtClean="0"/>
              <a:t>which </a:t>
            </a:r>
            <a:r>
              <a:rPr lang="en-US" dirty="0"/>
              <a:t>has been missing or almost missing in modern medical practice. It implies a giving nature</a:t>
            </a:r>
            <a:r>
              <a:rPr lang="en-US" dirty="0" smtClean="0"/>
              <a:t>, which </a:t>
            </a:r>
            <a:r>
              <a:rPr lang="en-US" dirty="0"/>
              <a:t>makes a person wish for his brother what he wishes for himself and give priority to others </a:t>
            </a:r>
            <a:r>
              <a:rPr lang="en-US" dirty="0" smtClean="0"/>
              <a:t>over himself</a:t>
            </a:r>
            <a:r>
              <a:rPr lang="en-US" dirty="0"/>
              <a:t>, even when he suffers a dire need.</a:t>
            </a:r>
          </a:p>
        </p:txBody>
      </p:sp>
    </p:spTree>
    <p:extLst>
      <p:ext uri="{BB962C8B-B14F-4D97-AF65-F5344CB8AC3E}">
        <p14:creationId xmlns:p14="http://schemas.microsoft.com/office/powerpoint/2010/main" val="3277005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92500" lnSpcReduction="10000"/>
          </a:bodyPr>
          <a:lstStyle/>
          <a:p>
            <a:pPr algn="ctr"/>
            <a:r>
              <a:rPr lang="en-US" i="1" dirty="0">
                <a:solidFill>
                  <a:srgbClr val="FF0000"/>
                </a:solidFill>
              </a:rPr>
              <a:t>The fifth principle </a:t>
            </a:r>
            <a:r>
              <a:rPr lang="en-US" dirty="0">
                <a:solidFill>
                  <a:srgbClr val="FF0000"/>
                </a:solidFill>
              </a:rPr>
              <a:t>is “</a:t>
            </a:r>
            <a:r>
              <a:rPr lang="en-US" i="1" dirty="0">
                <a:solidFill>
                  <a:srgbClr val="FF0000"/>
                </a:solidFill>
              </a:rPr>
              <a:t>no harm and no causing harm</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pPr marL="118872" indent="0">
              <a:lnSpc>
                <a:spcPct val="160000"/>
              </a:lnSpc>
              <a:buNone/>
            </a:pPr>
            <a:r>
              <a:rPr lang="en-US" sz="2100" dirty="0" smtClean="0"/>
              <a:t>This </a:t>
            </a:r>
            <a:r>
              <a:rPr lang="en-US" sz="2100" dirty="0"/>
              <a:t>principle is the text of an </a:t>
            </a:r>
            <a:r>
              <a:rPr lang="en-US" sz="2100" dirty="0" smtClean="0"/>
              <a:t>inclusive, exclusive </a:t>
            </a:r>
            <a:r>
              <a:rPr lang="en-US" sz="2100" dirty="0"/>
              <a:t>tradition of the Prophet, </a:t>
            </a:r>
            <a:r>
              <a:rPr lang="en-US" sz="2100" dirty="0" smtClean="0"/>
              <a:t>(</a:t>
            </a:r>
            <a:r>
              <a:rPr lang="en-US" sz="2100" dirty="0" err="1" smtClean="0"/>
              <a:t>puh</a:t>
            </a:r>
            <a:r>
              <a:rPr lang="en-US" sz="2100" dirty="0" smtClean="0"/>
              <a:t>)which </a:t>
            </a:r>
            <a:r>
              <a:rPr lang="en-US" sz="2100" dirty="0"/>
              <a:t>means that it is unacceptable to bring harm on one’s self, or</a:t>
            </a:r>
          </a:p>
          <a:p>
            <a:pPr marL="118872" indent="0">
              <a:lnSpc>
                <a:spcPct val="160000"/>
              </a:lnSpc>
              <a:buNone/>
            </a:pPr>
            <a:r>
              <a:rPr lang="en-US" sz="2100" dirty="0"/>
              <a:t>to cause harm to others or to society in any shape or form. The importance of this principle in the </a:t>
            </a:r>
            <a:r>
              <a:rPr lang="en-US" sz="2100" dirty="0" smtClean="0"/>
              <a:t>field of </a:t>
            </a:r>
            <a:r>
              <a:rPr lang="en-US" sz="2100" dirty="0"/>
              <a:t>health is self-evident, particularly in prohibiting any physician or other health professional from</a:t>
            </a:r>
          </a:p>
          <a:p>
            <a:pPr marL="118872" indent="0">
              <a:lnSpc>
                <a:spcPct val="160000"/>
              </a:lnSpc>
              <a:buNone/>
            </a:pPr>
            <a:r>
              <a:rPr lang="en-US" sz="2100" dirty="0"/>
              <a:t>exposing a patient to a diagnostic or therapeutic procedure that exposes him to harm or to any hazard.</a:t>
            </a:r>
          </a:p>
        </p:txBody>
      </p:sp>
    </p:spTree>
    <p:extLst>
      <p:ext uri="{BB962C8B-B14F-4D97-AF65-F5344CB8AC3E}">
        <p14:creationId xmlns:p14="http://schemas.microsoft.com/office/powerpoint/2010/main" val="96725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1115616" y="1556792"/>
            <a:ext cx="7509520" cy="4625609"/>
          </a:xfrm>
        </p:spPr>
        <p:txBody>
          <a:bodyPr>
            <a:normAutofit fontScale="85000" lnSpcReduction="20000"/>
          </a:bodyPr>
          <a:lstStyle/>
          <a:p>
            <a:pPr marL="118872" indent="0" algn="r">
              <a:buNone/>
            </a:pPr>
            <a:endParaRPr lang="ar-SA" b="1" dirty="0"/>
          </a:p>
          <a:p>
            <a:pPr marL="118872" indent="0" algn="r">
              <a:buNone/>
            </a:pPr>
            <a:r>
              <a:rPr lang="ar-SA" dirty="0" smtClean="0">
                <a:solidFill>
                  <a:srgbClr val="2B11C9"/>
                </a:solidFill>
              </a:rPr>
              <a:t>ظهرت الحاجة لكتابة ميثاق إسلامي للأخلاقيات الطبية و </a:t>
            </a:r>
          </a:p>
          <a:p>
            <a:pPr marL="118872" indent="0" algn="r" rtl="1">
              <a:buNone/>
            </a:pPr>
            <a:r>
              <a:rPr lang="ar-SA" dirty="0" smtClean="0">
                <a:solidFill>
                  <a:srgbClr val="2B11C9"/>
                </a:solidFill>
              </a:rPr>
              <a:t>الصحي العدة أسباب منها:</a:t>
            </a:r>
          </a:p>
          <a:p>
            <a:pPr marL="118872" indent="0" algn="r" rtl="1">
              <a:buNone/>
            </a:pPr>
            <a:endParaRPr lang="ar-SA" dirty="0" smtClean="0">
              <a:solidFill>
                <a:srgbClr val="2B11C9"/>
              </a:solidFill>
            </a:endParaRPr>
          </a:p>
          <a:p>
            <a:pPr marL="676656" lvl="2" indent="0" algn="r" rtl="1">
              <a:buNone/>
            </a:pPr>
            <a:r>
              <a:rPr lang="ar-SA" dirty="0" smtClean="0">
                <a:solidFill>
                  <a:srgbClr val="2B11C9"/>
                </a:solidFill>
              </a:rPr>
              <a:t>1:  الشعور العام بتحول الممارسة الطبية لسلعة مادية تتجاهل الجانب الإنساني و الروحي .</a:t>
            </a:r>
          </a:p>
          <a:p>
            <a:pPr marL="676656" lvl="2" indent="0" algn="r" rtl="1">
              <a:buNone/>
            </a:pPr>
            <a:r>
              <a:rPr lang="ar-SA" dirty="0" smtClean="0">
                <a:solidFill>
                  <a:srgbClr val="2B11C9"/>
                </a:solidFill>
              </a:rPr>
              <a:t>2: التطور التكنولوجي في الطب مما خلق أسئلة أخلاقية جديدة في الطب مثل زراعة االلأعضاء و التخصيب الصناعي .</a:t>
            </a:r>
          </a:p>
          <a:p>
            <a:pPr marL="676656" lvl="2" indent="0" algn="r" rtl="1">
              <a:buNone/>
            </a:pPr>
            <a:r>
              <a:rPr lang="ar-SA" dirty="0" smtClean="0">
                <a:solidFill>
                  <a:srgbClr val="2B11C9"/>
                </a:solidFill>
              </a:rPr>
              <a:t>3: هناك  </a:t>
            </a:r>
            <a:r>
              <a:rPr lang="ar-SA" dirty="0">
                <a:solidFill>
                  <a:srgbClr val="2B11C9"/>
                </a:solidFill>
              </a:rPr>
              <a:t>مؤسسات أجنبية غير مسلمة </a:t>
            </a:r>
            <a:r>
              <a:rPr lang="ar-SA" dirty="0" smtClean="0">
                <a:solidFill>
                  <a:srgbClr val="2B11C9"/>
                </a:solidFill>
              </a:rPr>
              <a:t>لكنها تسعى  لمعرفة المبادئ الأخلاقية الإسلامية كتبادل حضاري و لضرورة تعاملها مع مرضى من المسلمين. </a:t>
            </a:r>
          </a:p>
          <a:p>
            <a:pPr marL="118872" indent="0" algn="r" rtl="1">
              <a:buNone/>
            </a:pPr>
            <a:endParaRPr lang="ar-SA" dirty="0" smtClean="0">
              <a:solidFill>
                <a:srgbClr val="2B11C9"/>
              </a:solidFill>
            </a:endParaRPr>
          </a:p>
          <a:p>
            <a:pPr marL="118872" indent="0" algn="r" rtl="1">
              <a:buNone/>
            </a:pPr>
            <a:r>
              <a:rPr lang="ar-SA" dirty="0" smtClean="0">
                <a:solidFill>
                  <a:srgbClr val="2B11C9"/>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r>
              <a:rPr lang="ar-SA" dirty="0" smtClean="0"/>
              <a:t>. </a:t>
            </a:r>
            <a:endParaRPr lang="ar-SA" dirty="0"/>
          </a:p>
          <a:p>
            <a:pPr marL="118872" indent="0" algn="r" rtl="1">
              <a:buNone/>
            </a:pPr>
            <a:endParaRPr lang="ar-SA" dirty="0" smtClean="0"/>
          </a:p>
        </p:txBody>
      </p:sp>
      <p:sp>
        <p:nvSpPr>
          <p:cNvPr id="4" name="Rectangle 3"/>
          <p:cNvSpPr/>
          <p:nvPr/>
        </p:nvSpPr>
        <p:spPr>
          <a:xfrm>
            <a:off x="1691680" y="957062"/>
            <a:ext cx="6173485" cy="369332"/>
          </a:xfrm>
          <a:prstGeom prst="rect">
            <a:avLst/>
          </a:prstGeom>
        </p:spPr>
        <p:txBody>
          <a:bodyPr wrap="none">
            <a:spAutoFit/>
          </a:bodyPr>
          <a:lstStyle/>
          <a:p>
            <a:r>
              <a:rPr lang="en-US" b="1" dirty="0" smtClean="0">
                <a:solidFill>
                  <a:schemeClr val="accent1">
                    <a:lumMod val="60000"/>
                    <a:lumOff val="40000"/>
                  </a:schemeClr>
                </a:solidFill>
              </a:rPr>
              <a:t>The need for Islamic </a:t>
            </a:r>
            <a:r>
              <a:rPr lang="en-US" b="1" dirty="0">
                <a:solidFill>
                  <a:schemeClr val="accent1">
                    <a:lumMod val="60000"/>
                    <a:lumOff val="40000"/>
                  </a:schemeClr>
                </a:solidFill>
              </a:rPr>
              <a:t>code of medical and health ethics</a:t>
            </a:r>
          </a:p>
        </p:txBody>
      </p:sp>
    </p:spTree>
    <p:extLst>
      <p:ext uri="{BB962C8B-B14F-4D97-AF65-F5344CB8AC3E}">
        <p14:creationId xmlns:p14="http://schemas.microsoft.com/office/powerpoint/2010/main" val="3980551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755576" y="1988840"/>
            <a:ext cx="7509520" cy="4625609"/>
          </a:xfrm>
        </p:spPr>
        <p:txBody>
          <a:bodyPr>
            <a:normAutofit fontScale="47500" lnSpcReduction="20000"/>
          </a:bodyPr>
          <a:lstStyle/>
          <a:p>
            <a:r>
              <a:rPr lang="en-US" dirty="0" smtClean="0"/>
              <a:t>Where </a:t>
            </a:r>
            <a:r>
              <a:rPr lang="en-US" dirty="0"/>
              <a:t>do we stand on</a:t>
            </a:r>
          </a:p>
          <a:p>
            <a:pPr lvl="3"/>
            <a:r>
              <a:rPr lang="en-US" dirty="0" smtClean="0"/>
              <a:t> </a:t>
            </a:r>
            <a:r>
              <a:rPr lang="en-US" dirty="0"/>
              <a:t>artificial insemination?</a:t>
            </a:r>
          </a:p>
          <a:p>
            <a:pPr lvl="3"/>
            <a:r>
              <a:rPr lang="en-US" dirty="0" smtClean="0"/>
              <a:t> </a:t>
            </a:r>
            <a:r>
              <a:rPr lang="en-US" dirty="0"/>
              <a:t>test-tube babies?</a:t>
            </a:r>
          </a:p>
          <a:p>
            <a:pPr lvl="3"/>
            <a:r>
              <a:rPr lang="en-US" dirty="0" smtClean="0"/>
              <a:t> </a:t>
            </a:r>
            <a:r>
              <a:rPr lang="en-US" dirty="0"/>
              <a:t>womb hiring?</a:t>
            </a:r>
          </a:p>
          <a:p>
            <a:pPr lvl="3"/>
            <a:r>
              <a:rPr lang="en-US" dirty="0" smtClean="0"/>
              <a:t> </a:t>
            </a:r>
            <a:r>
              <a:rPr lang="en-US" dirty="0"/>
              <a:t>lineage confusion?</a:t>
            </a:r>
          </a:p>
          <a:p>
            <a:r>
              <a:rPr lang="en-US" dirty="0"/>
              <a:t>May a physician, who has made an oath to preserve life, take part in terminating a life?</a:t>
            </a:r>
          </a:p>
          <a:p>
            <a:r>
              <a:rPr lang="en-US" dirty="0"/>
              <a:t>May he assist a patient to commit suicide to end an incurable disease?</a:t>
            </a:r>
          </a:p>
          <a:p>
            <a:r>
              <a:rPr lang="en-US" dirty="0"/>
              <a:t>Should we allow this kind of killing on the pretext that it is, as we call it, mercy-killing?</a:t>
            </a:r>
          </a:p>
          <a:p>
            <a:r>
              <a:rPr lang="en-US" dirty="0"/>
              <a:t>Should we remove a respirator when it is prolonging a hopeless life?</a:t>
            </a:r>
          </a:p>
          <a:p>
            <a:r>
              <a:rPr lang="en-US" dirty="0"/>
              <a:t>Is that a type of mercy killing or is no killing at all is involved and there is nothing wrong with it?</a:t>
            </a:r>
          </a:p>
          <a:p>
            <a:r>
              <a:rPr lang="en-US" dirty="0"/>
              <a:t>What attitude should we take towards an AIDS patient?</a:t>
            </a:r>
          </a:p>
          <a:p>
            <a:pPr lvl="1"/>
            <a:r>
              <a:rPr lang="en-US" dirty="0"/>
              <a:t>Shall we forsake him, “fail and surrender him”? or “eliminate his feeling of loss and stand </a:t>
            </a:r>
            <a:r>
              <a:rPr lang="en-US" dirty="0" smtClean="0"/>
              <a:t>behind him</a:t>
            </a:r>
            <a:r>
              <a:rPr lang="en-US" dirty="0"/>
              <a:t>” and “relieve his stress,” as ordered by the Prophet</a:t>
            </a:r>
            <a:r>
              <a:rPr lang="en-US" dirty="0" smtClean="0"/>
              <a:t>,?</a:t>
            </a:r>
            <a:endParaRPr lang="en-US" dirty="0"/>
          </a:p>
          <a:p>
            <a:pPr lvl="1"/>
            <a:r>
              <a:rPr lang="en-US" dirty="0"/>
              <a:t>May we get close to him? How close?</a:t>
            </a:r>
          </a:p>
          <a:p>
            <a:pPr lvl="1"/>
            <a:r>
              <a:rPr lang="en-US" dirty="0"/>
              <a:t>Should we inform his (or her) spouse?</a:t>
            </a:r>
          </a:p>
          <a:p>
            <a:pPr lvl="1"/>
            <a:r>
              <a:rPr lang="en-US" dirty="0"/>
              <a:t>Should we or should we not recommend the continuation of normal marital relationship?</a:t>
            </a:r>
          </a:p>
          <a:p>
            <a:pPr lvl="1"/>
            <a:r>
              <a:rPr lang="en-US" dirty="0"/>
              <a:t>On the other hand, shall we give him benefits and rights that we deny to a patient with </a:t>
            </a:r>
            <a:r>
              <a:rPr lang="en-US" dirty="0" smtClean="0"/>
              <a:t>tuberculosis, malaria</a:t>
            </a:r>
            <a:r>
              <a:rPr lang="en-US" dirty="0"/>
              <a:t>, or plague</a:t>
            </a:r>
            <a:endParaRPr lang="ar-SA" dirty="0" smtClean="0"/>
          </a:p>
        </p:txBody>
      </p:sp>
      <p:sp>
        <p:nvSpPr>
          <p:cNvPr id="4" name="Rectangle 3"/>
          <p:cNvSpPr/>
          <p:nvPr/>
        </p:nvSpPr>
        <p:spPr>
          <a:xfrm>
            <a:off x="899592" y="786388"/>
            <a:ext cx="7704856" cy="646331"/>
          </a:xfrm>
          <a:prstGeom prst="rect">
            <a:avLst/>
          </a:prstGeom>
        </p:spPr>
        <p:txBody>
          <a:bodyPr wrap="square">
            <a:spAutoFit/>
          </a:bodyPr>
          <a:lstStyle/>
          <a:p>
            <a:pPr algn="ctr"/>
            <a:r>
              <a:rPr lang="en-US" b="1" dirty="0" smtClean="0">
                <a:solidFill>
                  <a:schemeClr val="accent1">
                    <a:lumMod val="60000"/>
                    <a:lumOff val="40000"/>
                  </a:schemeClr>
                </a:solidFill>
              </a:rPr>
              <a:t>Some questions addressed by the  </a:t>
            </a:r>
            <a:r>
              <a:rPr lang="en-US" b="1" dirty="0">
                <a:solidFill>
                  <a:schemeClr val="accent1">
                    <a:lumMod val="60000"/>
                    <a:lumOff val="40000"/>
                  </a:schemeClr>
                </a:solidFill>
              </a:rPr>
              <a:t>Islamic code of medical and health ethics</a:t>
            </a:r>
          </a:p>
        </p:txBody>
      </p:sp>
    </p:spTree>
    <p:extLst>
      <p:ext uri="{BB962C8B-B14F-4D97-AF65-F5344CB8AC3E}">
        <p14:creationId xmlns:p14="http://schemas.microsoft.com/office/powerpoint/2010/main" val="354205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االعالم </a:t>
            </a:r>
            <a:endParaRPr lang="en-US" sz="3600" dirty="0"/>
          </a:p>
        </p:txBody>
      </p:sp>
      <p:sp>
        <p:nvSpPr>
          <p:cNvPr id="3" name="Content Placeholder 2"/>
          <p:cNvSpPr>
            <a:spLocks noGrp="1"/>
          </p:cNvSpPr>
          <p:nvPr>
            <p:ph idx="1"/>
          </p:nvPr>
        </p:nvSpPr>
        <p:spPr>
          <a:xfrm>
            <a:off x="457200" y="1775191"/>
            <a:ext cx="3686172" cy="4625609"/>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r>
              <a:rPr lang="en-US" dirty="0" smtClean="0">
                <a:effectLst/>
              </a:rPr>
              <a:t>Scientific Islamic medicine passed through three stages:</a:t>
            </a:r>
          </a:p>
          <a:p>
            <a:endParaRPr lang="en-US" dirty="0" smtClean="0">
              <a:effectLst/>
            </a:endParaRPr>
          </a:p>
          <a:p>
            <a:r>
              <a:rPr lang="en-US" dirty="0" smtClean="0">
                <a:effectLst/>
              </a:rPr>
              <a:t>1- The first stage was the stage of translation of foreign sources into Arabic. It extended through the seventh and eighth centuries.</a:t>
            </a:r>
          </a:p>
          <a:p>
            <a:endParaRPr lang="en-US" dirty="0" smtClean="0">
              <a:effectLst/>
            </a:endParaRPr>
          </a:p>
          <a:p>
            <a:r>
              <a:rPr lang="en-US" dirty="0" smtClean="0">
                <a:effectLst/>
              </a:rPr>
              <a:t>2- The second stage was the stage of excellence and genuine scientific contribution, in which the Islamic physicians were the leaders and the source of new chapters of medicine. This stage extended from the ninth to the thirteenth centuries.</a:t>
            </a:r>
          </a:p>
          <a:p>
            <a:endParaRPr lang="en-US" dirty="0" smtClean="0">
              <a:effectLst/>
            </a:endParaRPr>
          </a:p>
          <a:p>
            <a:r>
              <a:rPr lang="en-US" dirty="0" smtClean="0">
                <a:effectLst/>
              </a:rPr>
              <a:t>3- The third stage was the stage of decline, where medicine, as well as other branches of science, became stagnant and deteriorated. This stage started mainly after the thirteenth century</a:t>
            </a:r>
            <a:endParaRPr lang="en-US" dirty="0">
              <a:effectLst/>
            </a:endParaRPr>
          </a:p>
        </p:txBody>
      </p:sp>
      <p:sp>
        <p:nvSpPr>
          <p:cNvPr id="4" name="TextBox 3"/>
          <p:cNvSpPr txBox="1"/>
          <p:nvPr/>
        </p:nvSpPr>
        <p:spPr>
          <a:xfrm>
            <a:off x="4286248" y="1785926"/>
            <a:ext cx="4357718" cy="46474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ar-SA" dirty="0" smtClean="0"/>
              <a:t>سا</a:t>
            </a:r>
            <a:r>
              <a:rPr lang="ar-SA" sz="2000" dirty="0" smtClean="0"/>
              <a:t>همت الحضارة الإسلامية في التطور العلمي للطب  وقد مرت هذه المساهمات بثلاثة مراحل:</a:t>
            </a:r>
          </a:p>
          <a:p>
            <a:pPr algn="r" rtl="1"/>
            <a:r>
              <a:rPr lang="ar-SA" sz="2000" dirty="0" smtClean="0"/>
              <a:t>1: </a:t>
            </a:r>
            <a:r>
              <a:rPr lang="ar-SA" sz="2000" b="1" dirty="0" smtClean="0"/>
              <a:t>المرحلة الأولى </a:t>
            </a:r>
            <a:r>
              <a:rPr lang="ar-SA" sz="2000" b="1" u="sng" dirty="0" smtClean="0"/>
              <a:t>مرحلة ترجمة المؤلفات </a:t>
            </a:r>
            <a:r>
              <a:rPr lang="ar-SA" sz="2000" dirty="0" smtClean="0"/>
              <a:t>(</a:t>
            </a:r>
            <a:r>
              <a:rPr lang="ar-SA" sz="2000" dirty="0"/>
              <a:t>ا</a:t>
            </a:r>
            <a:r>
              <a:rPr lang="ar-SA" sz="2000" dirty="0" smtClean="0"/>
              <a:t>لقرن السابع-القرن الثامن الميلادي)</a:t>
            </a:r>
            <a:r>
              <a:rPr lang="ar-SA" sz="2000" u="sng" dirty="0" smtClean="0"/>
              <a:t>: </a:t>
            </a:r>
            <a:r>
              <a:rPr lang="ar-SA" sz="2000" dirty="0" smtClean="0"/>
              <a:t>من الإغريقية و الهندية و الصينية و الفارسية للغة العربية.</a:t>
            </a:r>
          </a:p>
          <a:p>
            <a:pPr algn="r" rtl="1"/>
            <a:r>
              <a:rPr lang="ar-SA" sz="2000" dirty="0" smtClean="0"/>
              <a:t>2</a:t>
            </a:r>
            <a:r>
              <a:rPr lang="ar-SA" sz="2000" b="1" dirty="0" smtClean="0"/>
              <a:t>: المرحلة الثانية </a:t>
            </a:r>
            <a:r>
              <a:rPr lang="ar-SA" sz="2000" b="1" u="sng" dirty="0" smtClean="0"/>
              <a:t>مرحلة الإزدهار و التأليف </a:t>
            </a:r>
            <a:r>
              <a:rPr lang="ar-SA" sz="2000" b="1" dirty="0" smtClean="0"/>
              <a:t> : </a:t>
            </a:r>
            <a:r>
              <a:rPr lang="ar-SA" sz="2000" dirty="0" smtClean="0"/>
              <a:t>(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algn="r" rtl="1"/>
            <a:r>
              <a:rPr lang="ar-SA" sz="2000" dirty="0" smtClean="0"/>
              <a:t>3: </a:t>
            </a:r>
            <a:r>
              <a:rPr lang="ar-SA" sz="2000" b="1" u="sng" dirty="0" smtClean="0"/>
              <a:t>المرحلة الثالثة مرحلة الركود و الإضمحلال</a:t>
            </a:r>
            <a:r>
              <a:rPr lang="ar-SA" sz="2000" dirty="0" smtClean="0"/>
              <a:t>: بعد القرن الثالث عشر الميلادي . حلت فترة من الركود في كل فروع العلوم التطبيقية بما في ذلك الطب. </a:t>
            </a:r>
          </a:p>
          <a:p>
            <a:pPr algn="r" rtl="1"/>
            <a:endParaRPr lang="ar-SA" dirty="0" smtClean="0"/>
          </a:p>
          <a:p>
            <a:pPr algn="r" rtl="1"/>
            <a:endParaRPr lang="en-US" dirty="0"/>
          </a:p>
        </p:txBody>
      </p:sp>
    </p:spTree>
    <p:extLst>
      <p:ext uri="{BB962C8B-B14F-4D97-AF65-F5344CB8AC3E}">
        <p14:creationId xmlns:p14="http://schemas.microsoft.com/office/powerpoint/2010/main" val="335673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marL="118872" indent="0" algn="r">
              <a:buNone/>
            </a:pPr>
            <a:endParaRPr lang="ar-SA" b="1" dirty="0"/>
          </a:p>
          <a:p>
            <a:pPr marL="118872" indent="0" algn="r">
              <a:buNone/>
            </a:pPr>
            <a:r>
              <a:rPr lang="ar-SA" b="1" dirty="0">
                <a:solidFill>
                  <a:srgbClr val="2B11C9"/>
                </a:solidFill>
              </a:rPr>
              <a:t>الباب الأول: أخلاق الطبيب</a:t>
            </a:r>
          </a:p>
          <a:p>
            <a:pPr marL="118872" indent="0" algn="r">
              <a:buNone/>
            </a:pPr>
            <a:r>
              <a:rPr lang="ar-SA" b="1" dirty="0">
                <a:solidFill>
                  <a:srgbClr val="2B11C9"/>
                </a:solidFill>
              </a:rPr>
              <a:t>الباب الثاني: واجبات الطبيب نحو المريض</a:t>
            </a:r>
          </a:p>
          <a:p>
            <a:pPr marL="118872" indent="0" algn="r">
              <a:buNone/>
            </a:pPr>
            <a:r>
              <a:rPr lang="ar-SA" b="1" dirty="0">
                <a:solidFill>
                  <a:srgbClr val="2B11C9"/>
                </a:solidFill>
              </a:rPr>
              <a:t>الباب الثالث: السرّ الطبّي</a:t>
            </a:r>
          </a:p>
          <a:p>
            <a:pPr marL="118872" indent="0" algn="r">
              <a:buNone/>
            </a:pPr>
            <a:r>
              <a:rPr lang="ar-SA" b="1" dirty="0">
                <a:solidFill>
                  <a:srgbClr val="2B11C9"/>
                </a:solidFill>
              </a:rPr>
              <a:t>الباب الرابع: واجبات الطبيب تجاه المجتمع</a:t>
            </a:r>
          </a:p>
          <a:p>
            <a:pPr marL="118872" indent="0" algn="r">
              <a:buNone/>
            </a:pPr>
            <a:r>
              <a:rPr lang="ar-SA" b="1" dirty="0">
                <a:solidFill>
                  <a:srgbClr val="2B11C9"/>
                </a:solidFill>
              </a:rPr>
              <a:t>الباب الخامس: القضايا الاجتماعية</a:t>
            </a:r>
            <a:endParaRPr lang="en-US" dirty="0">
              <a:solidFill>
                <a:srgbClr val="2B11C9"/>
              </a:solidFill>
            </a:endParaRPr>
          </a:p>
        </p:txBody>
      </p:sp>
    </p:spTree>
    <p:extLst>
      <p:ext uri="{BB962C8B-B14F-4D97-AF65-F5344CB8AC3E}">
        <p14:creationId xmlns:p14="http://schemas.microsoft.com/office/powerpoint/2010/main" val="1089489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1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85" y="2072938"/>
            <a:ext cx="4611271" cy="3599770"/>
          </a:xfrm>
        </p:spPr>
        <p:txBody>
          <a:bodyPr>
            <a:normAutofit fontScale="70000" lnSpcReduction="20000"/>
          </a:bodyPr>
          <a:lstStyle/>
          <a:p>
            <a:pPr algn="r" rtl="1">
              <a:buNone/>
            </a:pPr>
            <a:r>
              <a:rPr lang="en-US" b="1" dirty="0"/>
              <a:t> </a:t>
            </a:r>
            <a:r>
              <a:rPr lang="en-US" b="1" dirty="0" smtClean="0"/>
              <a:t>  </a:t>
            </a:r>
            <a:r>
              <a:rPr lang="ar-SA" b="1" dirty="0" smtClean="0"/>
              <a:t> </a:t>
            </a:r>
            <a:endParaRPr lang="en-US" b="1" dirty="0" smtClean="0"/>
          </a:p>
          <a:p>
            <a:pPr algn="r" rtl="1">
              <a:buNone/>
            </a:pPr>
            <a:r>
              <a:rPr lang="ar-SA" b="1" u="sng" dirty="0" smtClean="0">
                <a:solidFill>
                  <a:srgbClr val="FF0000"/>
                </a:solidFill>
              </a:rPr>
              <a:t>أبي </a:t>
            </a:r>
            <a:r>
              <a:rPr lang="ar-SA" b="1" u="sng" dirty="0">
                <a:solidFill>
                  <a:srgbClr val="FF0000"/>
                </a:solidFill>
              </a:rPr>
              <a:t>بكر محمد بن زكريا الرازي </a:t>
            </a:r>
            <a:r>
              <a:rPr lang="ar-SA" sz="2000" b="1" dirty="0"/>
              <a:t>(ت. 313 هـ/ 925 م</a:t>
            </a:r>
            <a:r>
              <a:rPr lang="ar-SA" sz="2000" b="1" dirty="0" smtClean="0"/>
              <a:t>) </a:t>
            </a:r>
            <a:r>
              <a:rPr lang="ar-SA" b="1" dirty="0" smtClean="0"/>
              <a:t>ألف </a:t>
            </a:r>
            <a:r>
              <a:rPr lang="ar-SA" b="1" dirty="0"/>
              <a:t>كتاب "الحاوي </a:t>
            </a:r>
            <a:r>
              <a:rPr lang="ar-SA" b="1" dirty="0" smtClean="0"/>
              <a:t>” </a:t>
            </a:r>
          </a:p>
          <a:p>
            <a:pPr algn="r" rtl="1">
              <a:buNone/>
            </a:pPr>
            <a:r>
              <a:rPr lang="ar-SA" b="1" dirty="0" smtClean="0">
                <a:solidFill>
                  <a:srgbClr val="FF0000"/>
                </a:solidFill>
              </a:rPr>
              <a:t>وأبي </a:t>
            </a:r>
            <a:r>
              <a:rPr lang="ar-SA" b="1" dirty="0">
                <a:solidFill>
                  <a:srgbClr val="FF0000"/>
                </a:solidFill>
              </a:rPr>
              <a:t>علي الحسين بن سينا </a:t>
            </a:r>
            <a:r>
              <a:rPr lang="ar-SA" b="1" dirty="0"/>
              <a:t>(</a:t>
            </a:r>
            <a:r>
              <a:rPr lang="ar-SA" sz="2000" b="1" dirty="0"/>
              <a:t>ت. 428 هـ/ 037 1 </a:t>
            </a:r>
            <a:r>
              <a:rPr lang="ar-SA" sz="2000" b="1" dirty="0" smtClean="0"/>
              <a:t>م)</a:t>
            </a:r>
            <a:endParaRPr lang="en-GB" sz="2000" b="1" dirty="0" smtClean="0"/>
          </a:p>
          <a:p>
            <a:pPr lvl="1" algn="r" rtl="1">
              <a:buNone/>
            </a:pPr>
            <a:r>
              <a:rPr lang="en-GB" sz="2900" b="1" dirty="0" smtClean="0"/>
              <a:t> </a:t>
            </a:r>
            <a:r>
              <a:rPr lang="ar-SA" sz="2900" b="1" dirty="0" smtClean="0"/>
              <a:t>ألف كتاب </a:t>
            </a:r>
            <a:r>
              <a:rPr lang="ar-SA" sz="2900" b="1" dirty="0"/>
              <a:t>"القانون " </a:t>
            </a:r>
            <a:endParaRPr lang="ar-SA" sz="2900" b="1" dirty="0" smtClean="0"/>
          </a:p>
          <a:p>
            <a:pPr algn="r" rtl="1">
              <a:buNone/>
            </a:pPr>
            <a:r>
              <a:rPr lang="ar-SA" b="1" dirty="0" smtClean="0"/>
              <a:t>فقد </a:t>
            </a:r>
            <a:r>
              <a:rPr lang="ar-SA" b="1" dirty="0"/>
              <a:t>كانا طبيبين فيلسوفين امتزج عندهما الطب بالفلسفة وألفا فيهما جميعا. </a:t>
            </a:r>
            <a:endParaRPr lang="ar-SA" b="1" dirty="0" smtClean="0"/>
          </a:p>
          <a:p>
            <a:pPr algn="r" rtl="1">
              <a:buNone/>
            </a:pPr>
            <a:r>
              <a:rPr lang="ar-SA" b="1" dirty="0" smtClean="0"/>
              <a:t>ولقد </a:t>
            </a:r>
            <a:r>
              <a:rPr lang="ar-SA" b="1" dirty="0"/>
              <a:t>كان لهذا المذهب التوفيقي بين الطب والفلسفة أثره في تصور الطب وفهمه. فقد كان معظم الأطباء- حتى القرن الخامس- يقسمون الطب إلى علمي </a:t>
            </a:r>
            <a:r>
              <a:rPr lang="ar-SA" b="1" dirty="0" smtClean="0"/>
              <a:t>وعملي.</a:t>
            </a:r>
            <a:endParaRPr lang="en-US" dirty="0"/>
          </a:p>
        </p:txBody>
      </p:sp>
      <p:sp>
        <p:nvSpPr>
          <p:cNvPr id="2" name="Title 1"/>
          <p:cNvSpPr>
            <a:spLocks noGrp="1"/>
          </p:cNvSpPr>
          <p:nvPr>
            <p:ph type="title"/>
          </p:nvPr>
        </p:nvSpPr>
        <p:spPr/>
        <p:txBody>
          <a:bodyPr>
            <a:normAutofit fontScale="90000"/>
          </a:bodyPr>
          <a:lstStyle/>
          <a:p>
            <a:pPr algn="l" rtl="1"/>
            <a:r>
              <a:rPr lang="ar-SA" sz="4000" dirty="0" smtClean="0"/>
              <a:t>إسهام الحضارة الإسلامية في تطور الطب في العالم  </a:t>
            </a:r>
            <a:r>
              <a:rPr lang="en-US" sz="4000" dirty="0" smtClean="0"/>
              <a:t>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133600"/>
            <a:ext cx="3721100" cy="2790825"/>
          </a:xfrm>
          <a:prstGeom prst="rect">
            <a:avLst/>
          </a:prstGeom>
        </p:spPr>
      </p:pic>
      <p:sp>
        <p:nvSpPr>
          <p:cNvPr id="6" name="Rectangle 5"/>
          <p:cNvSpPr/>
          <p:nvPr/>
        </p:nvSpPr>
        <p:spPr>
          <a:xfrm>
            <a:off x="2786050" y="1672828"/>
            <a:ext cx="4189743" cy="400110"/>
          </a:xfrm>
          <a:prstGeom prst="rect">
            <a:avLst/>
          </a:prstGeom>
        </p:spPr>
        <p:txBody>
          <a:bodyPr wrap="square">
            <a:spAutoFit/>
          </a:bodyPr>
          <a:lstStyle/>
          <a:p>
            <a:pPr algn="r" rtl="1"/>
            <a:r>
              <a:rPr lang="ar-SA" b="1" dirty="0"/>
              <a:t>ا</a:t>
            </a:r>
            <a:r>
              <a:rPr lang="ar-SA" sz="2000" b="1" dirty="0"/>
              <a:t>لمدرسة الاولى: الجمع بين الطب </a:t>
            </a:r>
            <a:r>
              <a:rPr lang="ar-SA" sz="2000" b="1" dirty="0" smtClean="0"/>
              <a:t>والفلسف</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t>إسهام </a:t>
            </a:r>
            <a:r>
              <a:rPr lang="ar-SA" sz="2800" dirty="0"/>
              <a:t>الحضارة الإسلامية في تطور الطب في </a:t>
            </a:r>
            <a:r>
              <a:rPr lang="ar-SA" sz="2800" dirty="0" smtClean="0"/>
              <a:t>العالم </a:t>
            </a:r>
            <a:endParaRPr lang="en-US" sz="2800" dirty="0"/>
          </a:p>
        </p:txBody>
      </p:sp>
      <p:sp>
        <p:nvSpPr>
          <p:cNvPr id="3" name="Content Placeholder 2"/>
          <p:cNvSpPr>
            <a:spLocks noGrp="1"/>
          </p:cNvSpPr>
          <p:nvPr>
            <p:ph idx="1"/>
          </p:nvPr>
        </p:nvSpPr>
        <p:spPr>
          <a:xfrm>
            <a:off x="457200" y="1775191"/>
            <a:ext cx="4876800" cy="4625609"/>
          </a:xfrm>
        </p:spPr>
        <p:txBody>
          <a:bodyPr>
            <a:normAutofit/>
          </a:bodyPr>
          <a:lstStyle/>
          <a:p>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997" y="2057400"/>
            <a:ext cx="2761603" cy="3733800"/>
          </a:xfrm>
          <a:prstGeom prst="rect">
            <a:avLst/>
          </a:prstGeom>
        </p:spPr>
      </p:pic>
      <p:sp>
        <p:nvSpPr>
          <p:cNvPr id="5" name="Rectangle 4"/>
          <p:cNvSpPr/>
          <p:nvPr/>
        </p:nvSpPr>
        <p:spPr>
          <a:xfrm>
            <a:off x="323528" y="1484784"/>
            <a:ext cx="5034290" cy="5262979"/>
          </a:xfrm>
          <a:prstGeom prst="rect">
            <a:avLst/>
          </a:prstGeom>
        </p:spPr>
        <p:txBody>
          <a:bodyPr wrap="square">
            <a:spAutoFit/>
          </a:bodyPr>
          <a:lstStyle/>
          <a:p>
            <a:pPr algn="r" rtl="1">
              <a:lnSpc>
                <a:spcPct val="150000"/>
              </a:lnSpc>
              <a:buNone/>
            </a:pPr>
            <a:r>
              <a:rPr lang="ar-SA" sz="3200" b="1" dirty="0" smtClean="0">
                <a:solidFill>
                  <a:srgbClr val="FF0000"/>
                </a:solidFill>
              </a:rPr>
              <a:t>أبي علي الحسين بن سينا </a:t>
            </a:r>
            <a:endParaRPr lang="en-US" sz="3200" b="1" dirty="0" smtClean="0">
              <a:solidFill>
                <a:srgbClr val="FF0000"/>
              </a:solidFill>
            </a:endParaRPr>
          </a:p>
          <a:p>
            <a:pPr algn="r" rtl="1">
              <a:lnSpc>
                <a:spcPct val="150000"/>
              </a:lnSpc>
              <a:buNone/>
            </a:pPr>
            <a:r>
              <a:rPr lang="ar-SA" b="1" dirty="0" smtClean="0"/>
              <a:t>(</a:t>
            </a:r>
            <a:r>
              <a:rPr lang="en-US" b="1" dirty="0" smtClean="0"/>
              <a:t>369 </a:t>
            </a:r>
            <a:r>
              <a:rPr lang="ar-SA" b="1" dirty="0" smtClean="0"/>
              <a:t> </a:t>
            </a:r>
            <a:r>
              <a:rPr lang="en-US" b="1" dirty="0" smtClean="0"/>
              <a:t> -</a:t>
            </a:r>
            <a:r>
              <a:rPr lang="ar-SA" b="1" dirty="0" smtClean="0"/>
              <a:t>428 هـ/ </a:t>
            </a:r>
            <a:r>
              <a:rPr lang="en-US" b="1" dirty="0" smtClean="0"/>
              <a:t>  - 980</a:t>
            </a:r>
            <a:r>
              <a:rPr lang="ar-SA" b="1" dirty="0" smtClean="0"/>
              <a:t>037 1 م)</a:t>
            </a:r>
          </a:p>
          <a:p>
            <a:pPr algn="r" rtl="1">
              <a:lnSpc>
                <a:spcPct val="150000"/>
              </a:lnSpc>
              <a:buNone/>
            </a:pPr>
            <a:r>
              <a:rPr lang="en-US" dirty="0" smtClean="0"/>
              <a:t>commonly known as </a:t>
            </a:r>
            <a:r>
              <a:rPr lang="en-US" dirty="0" smtClean="0">
                <a:solidFill>
                  <a:srgbClr val="FF0000"/>
                </a:solidFill>
              </a:rPr>
              <a:t>Avicenna</a:t>
            </a:r>
            <a:endParaRPr lang="ar-SA" b="1" dirty="0" smtClean="0">
              <a:solidFill>
                <a:srgbClr val="FF0000"/>
              </a:solidFill>
            </a:endParaRPr>
          </a:p>
          <a:p>
            <a:pPr algn="r" rtl="1">
              <a:lnSpc>
                <a:spcPct val="150000"/>
              </a:lnSpc>
              <a:buNone/>
            </a:pPr>
            <a:r>
              <a:rPr lang="ar-SA" b="1" dirty="0" smtClean="0"/>
              <a:t>كان أمير أطباء عصر ه</a:t>
            </a:r>
          </a:p>
          <a:p>
            <a:pPr algn="r" rtl="1">
              <a:lnSpc>
                <a:spcPct val="150000"/>
              </a:lnSpc>
              <a:buNone/>
            </a:pPr>
            <a:r>
              <a:rPr lang="ar-SA" b="1" dirty="0" smtClean="0"/>
              <a:t>حفظ القران وهو في العاشرة من العمر</a:t>
            </a:r>
          </a:p>
          <a:p>
            <a:pPr algn="r" rtl="1">
              <a:lnSpc>
                <a:spcPct val="150000"/>
              </a:lnSpc>
              <a:buNone/>
            </a:pPr>
            <a:r>
              <a:rPr lang="ar-SA" b="1" dirty="0" smtClean="0"/>
              <a:t>أكمل دراسة العلوم في الثامنة عشر</a:t>
            </a:r>
          </a:p>
          <a:p>
            <a:pPr algn="r" rtl="1">
              <a:lnSpc>
                <a:spcPct val="150000"/>
              </a:lnSpc>
              <a:buNone/>
            </a:pPr>
            <a:r>
              <a:rPr lang="ar-SA" b="1" dirty="0" smtClean="0"/>
              <a:t>ألف أول كتبه في عمر الحادي و العشرين . عالم وطبيب وفيلسوف وشاعر و فلكي </a:t>
            </a:r>
          </a:p>
          <a:p>
            <a:pPr algn="r" rtl="1">
              <a:lnSpc>
                <a:spcPct val="150000"/>
              </a:lnSpc>
              <a:buNone/>
            </a:pPr>
            <a:r>
              <a:rPr lang="ar-SA" b="1" dirty="0" smtClean="0"/>
              <a:t>الف أكثر من 100 كتاب 16 منها في الطب</a:t>
            </a:r>
          </a:p>
          <a:p>
            <a:pPr algn="r" rtl="1">
              <a:lnSpc>
                <a:spcPct val="150000"/>
              </a:lnSpc>
              <a:buNone/>
            </a:pPr>
            <a:r>
              <a:rPr lang="ar-SA" b="1" dirty="0" smtClean="0"/>
              <a:t>أشهر كتبه القانون في الطب الذي كان المرجع للأطباء</a:t>
            </a:r>
          </a:p>
          <a:p>
            <a:pPr algn="r" rtl="1">
              <a:lnSpc>
                <a:spcPct val="150000"/>
              </a:lnSpc>
              <a:buNone/>
            </a:pPr>
            <a:r>
              <a:rPr lang="ar-SA" b="1" dirty="0" smtClean="0"/>
              <a:t> في اوربا حتى القرن السابع عشر </a:t>
            </a:r>
          </a:p>
          <a:p>
            <a:pPr algn="r" rtl="1">
              <a:buNone/>
            </a:pPr>
            <a:endParaRPr lang="ar-SA" b="1" dirty="0" smtClean="0"/>
          </a:p>
        </p:txBody>
      </p:sp>
    </p:spTree>
    <p:extLst>
      <p:ext uri="{BB962C8B-B14F-4D97-AF65-F5344CB8AC3E}">
        <p14:creationId xmlns:p14="http://schemas.microsoft.com/office/powerpoint/2010/main" val="64318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872"/>
            <a:ext cx="8229600" cy="1252728"/>
          </a:xfrm>
        </p:spPr>
        <p:txBody>
          <a:bodyPr>
            <a:normAutofit/>
          </a:bodyPr>
          <a:lstStyle/>
          <a:p>
            <a:pPr algn="ctr"/>
            <a:r>
              <a:rPr lang="en-US" sz="3200" dirty="0"/>
              <a:t>Contribution of Islamic Civilization to the evolution of medicine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484784"/>
            <a:ext cx="3199257" cy="4755752"/>
          </a:xfrm>
          <a:prstGeom prst="rect">
            <a:avLst/>
          </a:prstGeom>
        </p:spPr>
      </p:pic>
      <p:sp>
        <p:nvSpPr>
          <p:cNvPr id="7" name="TextBox 6"/>
          <p:cNvSpPr txBox="1"/>
          <p:nvPr/>
        </p:nvSpPr>
        <p:spPr>
          <a:xfrm>
            <a:off x="251520" y="1484784"/>
            <a:ext cx="2952328" cy="5078313"/>
          </a:xfrm>
          <a:prstGeom prst="rect">
            <a:avLst/>
          </a:prstGeom>
          <a:noFill/>
        </p:spPr>
        <p:txBody>
          <a:bodyPr wrap="square" rtlCol="0">
            <a:spAutoFit/>
          </a:bodyPr>
          <a:lstStyle/>
          <a:p>
            <a:pPr algn="r" rtl="1"/>
            <a:r>
              <a:rPr lang="ar-SA" dirty="0" smtClean="0"/>
              <a:t>وقد </a:t>
            </a:r>
            <a:r>
              <a:rPr lang="ar-SA" dirty="0"/>
              <a:t>ركز ابن سينا على التراث في عمله العملاق </a:t>
            </a:r>
            <a:r>
              <a:rPr lang="ar-SA" dirty="0">
                <a:solidFill>
                  <a:srgbClr val="FF0000"/>
                </a:solidFill>
              </a:rPr>
              <a:t>"القانون في الطب"</a:t>
            </a:r>
            <a:r>
              <a:rPr lang="ar-SA" dirty="0"/>
              <a:t>، الذي يعتبر قمة ونموذجاً رائعاً في التنظيم والتصنيف العربي. وتعالج هذه الموسوعة الطبية حقائق الطب العام، وتعرض بالتفصيل للإمراض التي يمكن أن تنتاب كل أجزاء الجسم من الرأس إلى القدم، وكذلك علم الأمراض الخاص، ودستور الصيدلة. وقد ترجم </a:t>
            </a:r>
            <a:r>
              <a:rPr lang="ar-SA" dirty="0" smtClean="0"/>
              <a:t>هذا </a:t>
            </a:r>
            <a:r>
              <a:rPr lang="ar-SA" dirty="0"/>
              <a:t>الكتاب إلى اللاتينية في القرن الثاني عشر، وظل هذا الكتاب وحده يطبع ويقرأ في أوروبا. طوال القرون الوسطى كمرجع أساسي في الطب حتى النصف الثاني من القرن السابع عشر، ولربما لا نجد مؤلفا طبياً آخر ظل موضع الدراسة كل هذا الزمن، وهو لا يزال يستخدم حتى الآن في بلدان الشرق </a:t>
            </a:r>
            <a:r>
              <a:rPr lang="en-US" dirty="0" smtClean="0"/>
              <a: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945" y="1484784"/>
            <a:ext cx="2893711" cy="4755752"/>
          </a:xfrm>
          <a:prstGeom prst="rect">
            <a:avLst/>
          </a:prstGeom>
        </p:spPr>
      </p:pic>
    </p:spTree>
    <p:extLst>
      <p:ext uri="{BB962C8B-B14F-4D97-AF65-F5344CB8AC3E}">
        <p14:creationId xmlns:p14="http://schemas.microsoft.com/office/powerpoint/2010/main" val="4231170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a:t>إسهام الحضارة الإسلامية في تطور الطب في االعالم </a:t>
            </a:r>
            <a:endParaRPr lang="en-US" sz="2800" dirty="0"/>
          </a:p>
        </p:txBody>
      </p:sp>
      <p:sp>
        <p:nvSpPr>
          <p:cNvPr id="5" name="TextBox 4"/>
          <p:cNvSpPr txBox="1"/>
          <p:nvPr/>
        </p:nvSpPr>
        <p:spPr>
          <a:xfrm>
            <a:off x="6096000" y="2514600"/>
            <a:ext cx="2286000" cy="369332"/>
          </a:xfrm>
          <a:prstGeom prst="rect">
            <a:avLst/>
          </a:prstGeom>
          <a:noFill/>
        </p:spPr>
        <p:txBody>
          <a:bodyPr wrap="square" rtlCol="0">
            <a:spAutoFit/>
          </a:bodyPr>
          <a:lstStyle/>
          <a:p>
            <a:r>
              <a:rPr lang="en-US" dirty="0" err="1" smtClean="0"/>
              <a:t>Ibn</a:t>
            </a:r>
            <a:r>
              <a:rPr lang="en-US" dirty="0" smtClean="0"/>
              <a:t> </a:t>
            </a:r>
            <a:r>
              <a:rPr lang="en-US" dirty="0" err="1" smtClean="0"/>
              <a:t>Kitani</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556792"/>
            <a:ext cx="6410671" cy="4077747"/>
          </a:xfrm>
        </p:spPr>
      </p:pic>
      <p:sp>
        <p:nvSpPr>
          <p:cNvPr id="3" name="TextBox 2"/>
          <p:cNvSpPr txBox="1"/>
          <p:nvPr/>
        </p:nvSpPr>
        <p:spPr>
          <a:xfrm>
            <a:off x="2843808" y="5805264"/>
            <a:ext cx="3600400" cy="369332"/>
          </a:xfrm>
          <a:prstGeom prst="rect">
            <a:avLst/>
          </a:prstGeom>
          <a:noFill/>
        </p:spPr>
        <p:txBody>
          <a:bodyPr wrap="square" rtlCol="0">
            <a:spAutoFit/>
          </a:bodyPr>
          <a:lstStyle/>
          <a:p>
            <a:pPr algn="r" rtl="1"/>
            <a:r>
              <a:rPr lang="ar-SA" dirty="0" smtClean="0"/>
              <a:t>ترجمة  فارسية لكتاب القانون في الطب </a:t>
            </a:r>
            <a:endParaRPr lang="en-US" dirty="0"/>
          </a:p>
        </p:txBody>
      </p:sp>
    </p:spTree>
    <p:extLst>
      <p:ext uri="{BB962C8B-B14F-4D97-AF65-F5344CB8AC3E}">
        <p14:creationId xmlns:p14="http://schemas.microsoft.com/office/powerpoint/2010/main" val="307588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a:t>
            </a:r>
            <a:r>
              <a:rPr lang="ar-SA" sz="3600" dirty="0" smtClean="0"/>
              <a:t>العالم </a:t>
            </a:r>
            <a:endParaRPr lang="en-US" sz="3600" dirty="0"/>
          </a:p>
        </p:txBody>
      </p:sp>
      <p:sp>
        <p:nvSpPr>
          <p:cNvPr id="3" name="Rectangle 2"/>
          <p:cNvSpPr/>
          <p:nvPr/>
        </p:nvSpPr>
        <p:spPr>
          <a:xfrm>
            <a:off x="3855609" y="1988840"/>
            <a:ext cx="4536504" cy="3785652"/>
          </a:xfrm>
          <a:prstGeom prst="rect">
            <a:avLst/>
          </a:prstGeom>
        </p:spPr>
        <p:txBody>
          <a:bodyPr wrap="square">
            <a:spAutoFit/>
          </a:bodyPr>
          <a:lstStyle/>
          <a:p>
            <a:pPr algn="r" rtl="1">
              <a:buNone/>
            </a:pPr>
            <a:r>
              <a:rPr lang="ar-SA" sz="2400" b="1" dirty="0"/>
              <a:t>إن الطب لم يبق مجرد نظر في الكليات واستقراء للجزئيات بل أصبح يجمع بين النظر والتطبيق أو بين العلم النظري و  العمل التطبيقي كالجراحة .و هذا مايشرحه إبن سينا في هذه «الأرجوزة</a:t>
            </a:r>
            <a:r>
              <a:rPr lang="ar-SA" sz="2400" b="1" dirty="0" smtClean="0"/>
              <a:t>» التعليمية.</a:t>
            </a:r>
            <a:endParaRPr lang="en-US" sz="2400" b="1" dirty="0" smtClean="0"/>
          </a:p>
          <a:p>
            <a:pPr algn="r" rtl="1">
              <a:buNone/>
            </a:pPr>
            <a:endParaRPr lang="en-US" sz="2400" dirty="0"/>
          </a:p>
          <a:p>
            <a:pPr algn="r" rtl="1">
              <a:buNone/>
            </a:pPr>
            <a:r>
              <a:rPr lang="ar-SA" sz="2400" b="1" dirty="0"/>
              <a:t>وقد كان أطباء كثيرون يمارسون الجراحة  إما جهرا وإما خفية. وأشهر من عرف بها هو </a:t>
            </a:r>
            <a:r>
              <a:rPr lang="ar-SA" sz="2400" b="1" dirty="0">
                <a:solidFill>
                  <a:srgbClr val="FF0000"/>
                </a:solidFill>
              </a:rPr>
              <a:t>أبو القاسم عباس بن خلف الزهراوي</a:t>
            </a:r>
            <a:endParaRPr lang="en-US" sz="2400" b="1" dirty="0">
              <a:solidFill>
                <a:srgbClr val="FF0000"/>
              </a:solidFill>
            </a:endParaRPr>
          </a:p>
          <a:p>
            <a:r>
              <a:rPr lang="en-US"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0"/>
            <a:ext cx="3326904" cy="4948771"/>
          </a:xfrm>
          <a:prstGeom prst="rect">
            <a:avLst/>
          </a:prstGeom>
        </p:spPr>
      </p:pic>
    </p:spTree>
    <p:extLst>
      <p:ext uri="{BB962C8B-B14F-4D97-AF65-F5344CB8AC3E}">
        <p14:creationId xmlns:p14="http://schemas.microsoft.com/office/powerpoint/2010/main" val="326677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t>إسهام الحضارة الإسلامية في تطور الطب في االعالم </a:t>
            </a:r>
            <a:endParaRPr lang="en-US" sz="3200" dirty="0"/>
          </a:p>
        </p:txBody>
      </p:sp>
      <p:sp>
        <p:nvSpPr>
          <p:cNvPr id="3" name="Content Placeholder 2"/>
          <p:cNvSpPr>
            <a:spLocks noGrp="1"/>
          </p:cNvSpPr>
          <p:nvPr>
            <p:ph idx="1"/>
          </p:nvPr>
        </p:nvSpPr>
        <p:spPr>
          <a:xfrm>
            <a:off x="152400" y="1676400"/>
            <a:ext cx="4495800" cy="4625609"/>
          </a:xfrm>
        </p:spPr>
        <p:txBody>
          <a:bodyPr>
            <a:noAutofit/>
          </a:bodyPr>
          <a:lstStyle/>
          <a:p>
            <a:pPr marL="118872" indent="0" algn="r" rtl="1">
              <a:buNone/>
            </a:pPr>
            <a:r>
              <a:rPr lang="ar-SA" sz="2400" b="1" u="sng" dirty="0">
                <a:solidFill>
                  <a:srgbClr val="FF0000"/>
                </a:solidFill>
              </a:rPr>
              <a:t>أبو القاسم عباس بن خلف </a:t>
            </a:r>
            <a:r>
              <a:rPr lang="ar-SA" sz="2400" b="1" u="sng" dirty="0" smtClean="0">
                <a:solidFill>
                  <a:srgbClr val="FF0000"/>
                </a:solidFill>
              </a:rPr>
              <a:t>الزهراوي</a:t>
            </a:r>
            <a:r>
              <a:rPr lang="en-US" sz="2400" b="1" u="sng" dirty="0" smtClean="0">
                <a:solidFill>
                  <a:srgbClr val="FF0000"/>
                </a:solidFill>
              </a:rPr>
              <a:t>:</a:t>
            </a:r>
            <a:endParaRPr lang="en-US" sz="2400" b="1" u="sng" dirty="0">
              <a:solidFill>
                <a:srgbClr val="FF0000"/>
              </a:solidFill>
            </a:endParaRPr>
          </a:p>
          <a:p>
            <a:pPr marL="118872" indent="0" algn="r" rtl="1">
              <a:buNone/>
            </a:pPr>
            <a:r>
              <a:rPr lang="ar-SA" sz="1800" dirty="0" smtClean="0"/>
              <a:t>ولد في عام 936 </a:t>
            </a:r>
            <a:r>
              <a:rPr lang="ar-SA" sz="1800" dirty="0"/>
              <a:t>ميلادية، وازدهرت شخصيته في عهد الخليفة الأموي الثامن عبد الرحمن الثالث، كطبيب خاص له، وذلك في القرن العاشر في مدينة قرطبة. فحالما استكمل دراسته التحق بعمل في المستشفى الذي أنشأه الخليفة خصيصاً في قرطبة وراح يمعن النظر في الطرق والوسائل المستخدمة في علاج مختلف الأمراض وبعد سنوات من العمل في المستشفى، كون معتقداته الخاصة وألف ثلاثة كتب. </a:t>
            </a:r>
            <a:r>
              <a:rPr lang="ar-SA" sz="1800" dirty="0">
                <a:solidFill>
                  <a:srgbClr val="FF0000"/>
                </a:solidFill>
              </a:rPr>
              <a:t>وكذلك وضع عدداً من الكتب عن العمليات الجراحية التي قام بها. وقد ظلت هذه الكتب نصوصاً يعتد بها لحوالي ألف عام</a:t>
            </a:r>
            <a:r>
              <a:rPr lang="ar-SA" sz="1800" dirty="0"/>
              <a:t>. وما زال أحد هذه الكتب موجوداً في باكستان كأحد المراجع النادرة، وذلك في مكتبة " معهد الأبحاث الإسلامية " في إسلام أباد، واسم هذا المؤلف هو </a:t>
            </a:r>
            <a:r>
              <a:rPr lang="ar-SA" sz="1800" dirty="0" smtClean="0"/>
              <a:t>: </a:t>
            </a:r>
            <a:r>
              <a:rPr lang="ar-SA" sz="1800" dirty="0" smtClean="0">
                <a:solidFill>
                  <a:srgbClr val="FF0000"/>
                </a:solidFill>
              </a:rPr>
              <a:t>«</a:t>
            </a:r>
            <a:r>
              <a:rPr lang="ar-SA" sz="1800" b="1" dirty="0" smtClean="0">
                <a:solidFill>
                  <a:srgbClr val="FF0000"/>
                </a:solidFill>
              </a:rPr>
              <a:t>التصريف </a:t>
            </a:r>
            <a:r>
              <a:rPr lang="ar-SA" sz="1800" b="1" dirty="0">
                <a:solidFill>
                  <a:srgbClr val="FF0000"/>
                </a:solidFill>
              </a:rPr>
              <a:t>لمن عجز عن </a:t>
            </a:r>
            <a:r>
              <a:rPr lang="ar-SA" sz="1800" b="1" dirty="0" smtClean="0">
                <a:solidFill>
                  <a:srgbClr val="FF0000"/>
                </a:solidFill>
              </a:rPr>
              <a:t>التأليف» </a:t>
            </a:r>
            <a:r>
              <a:rPr lang="ar-SA" sz="1800" dirty="0"/>
              <a:t>ويمكننا أن ندرك مدى أهمية هذا الكتاب إذا علمنا أنه ظل يدرس لتلاميذ الجراحة في أوروبا حتى القرن التاسع عشر.</a:t>
            </a: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726" y="1905000"/>
            <a:ext cx="3998548" cy="2667000"/>
          </a:xfrm>
          <a:prstGeom prst="rect">
            <a:avLst/>
          </a:prstGeom>
        </p:spPr>
      </p:pic>
      <p:sp>
        <p:nvSpPr>
          <p:cNvPr id="5" name="Rectangle 4"/>
          <p:cNvSpPr/>
          <p:nvPr/>
        </p:nvSpPr>
        <p:spPr>
          <a:xfrm>
            <a:off x="4644446" y="4601576"/>
            <a:ext cx="4427108" cy="923330"/>
          </a:xfrm>
          <a:prstGeom prst="rect">
            <a:avLst/>
          </a:prstGeom>
        </p:spPr>
        <p:txBody>
          <a:bodyPr wrap="square">
            <a:spAutoFit/>
          </a:bodyPr>
          <a:lstStyle/>
          <a:p>
            <a:endParaRPr lang="en-US" dirty="0"/>
          </a:p>
          <a:p>
            <a:r>
              <a:rPr lang="en-US" i="1" dirty="0"/>
              <a:t>Vol. 30 of Surgery book </a:t>
            </a:r>
            <a:r>
              <a:rPr lang="en-US" i="1" dirty="0" err="1"/>
              <a:t>d´Abu</a:t>
            </a:r>
            <a:r>
              <a:rPr lang="en-US" i="1" dirty="0"/>
              <a:t>-l-</a:t>
            </a:r>
            <a:r>
              <a:rPr lang="en-US" i="1" dirty="0" err="1"/>
              <a:t>Qasim</a:t>
            </a:r>
            <a:r>
              <a:rPr lang="en-US" i="1" dirty="0"/>
              <a:t> al-</a:t>
            </a:r>
            <a:r>
              <a:rPr lang="en-US" i="1" dirty="0" err="1"/>
              <a:t>Zahrawi</a:t>
            </a:r>
            <a:r>
              <a:rPr lang="en-US" i="1" dirty="0"/>
              <a:t> </a:t>
            </a:r>
            <a:r>
              <a:rPr lang="en-US" i="1" dirty="0">
                <a:solidFill>
                  <a:srgbClr val="FF0000"/>
                </a:solidFill>
              </a:rPr>
              <a:t>(</a:t>
            </a:r>
            <a:r>
              <a:rPr lang="en-US" i="1" dirty="0" err="1">
                <a:solidFill>
                  <a:srgbClr val="FF0000"/>
                </a:solidFill>
              </a:rPr>
              <a:t>Abulcasis</a:t>
            </a:r>
            <a:r>
              <a:rPr lang="en-US" i="1" dirty="0" smtClean="0">
                <a:solidFill>
                  <a:srgbClr val="FF0000"/>
                </a:solidFill>
              </a:rPr>
              <a:t>).</a:t>
            </a:r>
            <a:r>
              <a:rPr lang="en-US" i="1" dirty="0" smtClean="0"/>
              <a:t>Century </a:t>
            </a:r>
            <a:r>
              <a:rPr lang="en-US" i="1" dirty="0"/>
              <a:t>X </a:t>
            </a:r>
            <a:r>
              <a:rPr lang="en-US" i="1" dirty="0" err="1"/>
              <a:t>a.C</a:t>
            </a:r>
            <a:endParaRPr lang="en-US" i="1" dirty="0"/>
          </a:p>
        </p:txBody>
      </p:sp>
    </p:spTree>
    <p:extLst>
      <p:ext uri="{BB962C8B-B14F-4D97-AF65-F5344CB8AC3E}">
        <p14:creationId xmlns:p14="http://schemas.microsoft.com/office/powerpoint/2010/main" val="3191405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14258</TotalTime>
  <Words>3640</Words>
  <Application>Microsoft Office PowerPoint</Application>
  <PresentationFormat>On-screen Show (4:3)</PresentationFormat>
  <Paragraphs>243</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Arabic Typesetting</vt:lpstr>
      <vt:lpstr>Arial</vt:lpstr>
      <vt:lpstr>Baskerville Old Face</vt:lpstr>
      <vt:lpstr>Calibri</vt:lpstr>
      <vt:lpstr>Georgia</vt:lpstr>
      <vt:lpstr>Wingdings</vt:lpstr>
      <vt:lpstr>Wingdings 2</vt:lpstr>
      <vt:lpstr>Wingdings 3</vt:lpstr>
      <vt:lpstr>Module</vt:lpstr>
      <vt:lpstr>Prof.Ahmed Adeel</vt:lpstr>
      <vt:lpstr>Objectivesالأهداف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العالم </vt:lpstr>
      <vt:lpstr>Contribution of Islamic Civilization to the evolution of medicine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االعالم </vt:lpstr>
      <vt:lpstr>إسهام الحضارة الإسلامية في تطور الطب في العالم</vt:lpstr>
      <vt:lpstr>إسهام الحضارة الإسلامية في تطور الطب في العالم</vt:lpstr>
      <vt:lpstr>` إسهام الحضارة الإسلامية في تطور الطب في العالم </vt:lpstr>
      <vt:lpstr>إسهام الحضارة الإسلامية في تطور الطب في العالم</vt:lpstr>
      <vt:lpstr>إسهام الحضارة الإسلامية في تطور الطب في العالم</vt:lpstr>
      <vt:lpstr>تعريف بممارسة الطب من منظور إسلامي </vt:lpstr>
      <vt:lpstr>مبادئ الأخلاقيات ألإسلامية في الطب</vt:lpstr>
      <vt:lpstr>تعريف بممارسة الطب من منظور إسلامي</vt:lpstr>
      <vt:lpstr> المبادئ الإسلامية في أخلاقيات المهن الطبية </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Islamic code of medical and health ethics</vt:lpstr>
      <vt:lpstr>Islamic code of medical and health ethics</vt:lpstr>
      <vt:lpstr>Islamic code of medical and health ethics</vt:lpstr>
      <vt:lpstr>Islamic code of medical and health ethics</vt:lpstr>
      <vt:lpstr>Islamic code of medical and health ethics</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الفتاوى المتعلقة بالطب وأحكام المرضى</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Ahmed</cp:lastModifiedBy>
  <cp:revision>452</cp:revision>
  <dcterms:created xsi:type="dcterms:W3CDTF">2010-08-16T07:25:26Z</dcterms:created>
  <dcterms:modified xsi:type="dcterms:W3CDTF">2015-11-26T06:48:03Z</dcterms:modified>
</cp:coreProperties>
</file>