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414" r:id="rId2"/>
    <p:sldId id="412" r:id="rId3"/>
    <p:sldId id="437" r:id="rId4"/>
    <p:sldId id="336" r:id="rId5"/>
    <p:sldId id="335" r:id="rId6"/>
    <p:sldId id="417" r:id="rId7"/>
    <p:sldId id="394" r:id="rId8"/>
    <p:sldId id="429" r:id="rId9"/>
    <p:sldId id="332" r:id="rId10"/>
    <p:sldId id="393" r:id="rId11"/>
    <p:sldId id="389" r:id="rId12"/>
    <p:sldId id="400" r:id="rId13"/>
    <p:sldId id="445" r:id="rId14"/>
    <p:sldId id="444" r:id="rId15"/>
    <p:sldId id="432" r:id="rId16"/>
    <p:sldId id="395" r:id="rId17"/>
    <p:sldId id="396" r:id="rId18"/>
    <p:sldId id="397" r:id="rId19"/>
    <p:sldId id="439" r:id="rId20"/>
    <p:sldId id="438" r:id="rId21"/>
    <p:sldId id="440" r:id="rId22"/>
    <p:sldId id="409" r:id="rId23"/>
    <p:sldId id="382" r:id="rId24"/>
    <p:sldId id="387" r:id="rId25"/>
    <p:sldId id="327" r:id="rId26"/>
    <p:sldId id="405" r:id="rId27"/>
    <p:sldId id="406" r:id="rId28"/>
    <p:sldId id="407" r:id="rId29"/>
    <p:sldId id="408" r:id="rId30"/>
    <p:sldId id="422" r:id="rId31"/>
    <p:sldId id="419" r:id="rId32"/>
    <p:sldId id="420" r:id="rId33"/>
    <p:sldId id="421" r:id="rId34"/>
    <p:sldId id="424" r:id="rId35"/>
    <p:sldId id="425" r:id="rId36"/>
    <p:sldId id="423" r:id="rId37"/>
    <p:sldId id="426" r:id="rId38"/>
    <p:sldId id="427" r:id="rId39"/>
    <p:sldId id="430" r:id="rId40"/>
    <p:sldId id="433" r:id="rId41"/>
    <p:sldId id="434" r:id="rId42"/>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1C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2606" autoAdjust="0"/>
    <p:restoredTop sz="96235" autoAdjust="0"/>
  </p:normalViewPr>
  <p:slideViewPr>
    <p:cSldViewPr>
      <p:cViewPr>
        <p:scale>
          <a:sx n="53" d="100"/>
          <a:sy n="53" d="100"/>
        </p:scale>
        <p:origin x="2154" y="1572"/>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7AED9-4F2D-4353-A6F3-4B8FDA389883}" type="doc">
      <dgm:prSet loTypeId="urn:microsoft.com/office/officeart/2005/8/layout/hierarchy6" loCatId="hierarchy" qsTypeId="urn:microsoft.com/office/officeart/2005/8/quickstyle/simple5" qsCatId="simple" csTypeId="urn:microsoft.com/office/officeart/2005/8/colors/accent0_3" csCatId="mainScheme" phldr="1"/>
      <dgm:spPr/>
      <dgm:t>
        <a:bodyPr/>
        <a:lstStyle/>
        <a:p>
          <a:endParaRPr lang="en-US"/>
        </a:p>
      </dgm:t>
    </dgm:pt>
    <dgm:pt modelId="{37B9FA2E-7AFC-4D61-A146-2302E722041B}">
      <dgm:prSet phldrT="[Text]" custT="1"/>
      <dgm:spPr/>
      <dgm:t>
        <a:bodyPr/>
        <a:lstStyle/>
        <a:p>
          <a:r>
            <a:rPr lang="ar-SA" sz="1400" b="1" dirty="0" smtClean="0"/>
            <a:t>مبررات تجاوز السرية </a:t>
          </a:r>
          <a:endParaRPr lang="en-US" sz="1400" b="1" dirty="0"/>
        </a:p>
      </dgm:t>
    </dgm:pt>
    <dgm:pt modelId="{574DFB4B-845F-4990-90B5-D0CFD47F7A2A}" type="parTrans" cxnId="{61364DE6-D918-473D-A7D2-91810F071095}">
      <dgm:prSet/>
      <dgm:spPr/>
      <dgm:t>
        <a:bodyPr/>
        <a:lstStyle/>
        <a:p>
          <a:endParaRPr lang="en-US"/>
        </a:p>
      </dgm:t>
    </dgm:pt>
    <dgm:pt modelId="{2AD71E0C-317C-4F15-8EE2-05E343E861E9}" type="sibTrans" cxnId="{61364DE6-D918-473D-A7D2-91810F071095}">
      <dgm:prSet/>
      <dgm:spPr/>
      <dgm:t>
        <a:bodyPr/>
        <a:lstStyle/>
        <a:p>
          <a:endParaRPr lang="en-US"/>
        </a:p>
      </dgm:t>
    </dgm:pt>
    <dgm:pt modelId="{5BED4DFF-2472-4997-88D3-225A20B36129}">
      <dgm:prSet phldrT="[Text]" custT="1"/>
      <dgm:spPr/>
      <dgm:t>
        <a:bodyPr/>
        <a:lstStyle/>
        <a:p>
          <a:pPr rtl="1"/>
          <a:r>
            <a:rPr lang="ar-SA" sz="1200" b="1" dirty="0" smtClean="0"/>
            <a:t>لحماية طرف ثالث</a:t>
          </a:r>
          <a:endParaRPr lang="en-US" sz="1200" b="1" dirty="0"/>
        </a:p>
      </dgm:t>
    </dgm:pt>
    <dgm:pt modelId="{4A261C40-8890-4710-8369-E7955454CFA9}" type="parTrans" cxnId="{7792EAAA-276B-4E01-A163-0BA9A4EB037A}">
      <dgm:prSet/>
      <dgm:spPr/>
      <dgm:t>
        <a:bodyPr/>
        <a:lstStyle/>
        <a:p>
          <a:endParaRPr lang="en-US"/>
        </a:p>
      </dgm:t>
    </dgm:pt>
    <dgm:pt modelId="{B180ACBE-62B0-4413-BF57-C335E7ED0EDE}" type="sibTrans" cxnId="{7792EAAA-276B-4E01-A163-0BA9A4EB037A}">
      <dgm:prSet/>
      <dgm:spPr/>
      <dgm:t>
        <a:bodyPr/>
        <a:lstStyle/>
        <a:p>
          <a:endParaRPr lang="en-US"/>
        </a:p>
      </dgm:t>
    </dgm:pt>
    <dgm:pt modelId="{66D77B36-CFB8-41C9-B868-EC6C8870C34C}">
      <dgm:prSet phldrT="[Text]"/>
      <dgm:spPr/>
      <dgm:t>
        <a:bodyPr/>
        <a:lstStyle/>
        <a:p>
          <a:r>
            <a:rPr lang="ar-SA" b="1" dirty="0" smtClean="0"/>
            <a:t>الأمراض المعدية </a:t>
          </a:r>
          <a:endParaRPr lang="en-US" b="1" dirty="0"/>
        </a:p>
      </dgm:t>
    </dgm:pt>
    <dgm:pt modelId="{1B3292F6-5910-43F8-AC71-7EBF6DFB2946}" type="parTrans" cxnId="{D059B72E-A50D-492E-B55B-8F2D52516E75}">
      <dgm:prSet/>
      <dgm:spPr/>
      <dgm:t>
        <a:bodyPr/>
        <a:lstStyle/>
        <a:p>
          <a:endParaRPr lang="en-US"/>
        </a:p>
      </dgm:t>
    </dgm:pt>
    <dgm:pt modelId="{8CFF53D4-D0C9-4FF7-AADC-25A45F803439}" type="sibTrans" cxnId="{D059B72E-A50D-492E-B55B-8F2D52516E75}">
      <dgm:prSet/>
      <dgm:spPr/>
      <dgm:t>
        <a:bodyPr/>
        <a:lstStyle/>
        <a:p>
          <a:endParaRPr lang="en-US"/>
        </a:p>
      </dgm:t>
    </dgm:pt>
    <dgm:pt modelId="{795BDC77-FD46-49F0-89DD-F823DD9A1D4C}">
      <dgm:prSet phldrT="[Text]"/>
      <dgm:spPr/>
      <dgm:t>
        <a:bodyPr/>
        <a:lstStyle/>
        <a:p>
          <a:r>
            <a:rPr lang="ar-SA" b="1" dirty="0" smtClean="0"/>
            <a:t>ضعف القدرة على قيادة السيارة؟ </a:t>
          </a:r>
          <a:endParaRPr lang="en-US" b="1" dirty="0"/>
        </a:p>
      </dgm:t>
    </dgm:pt>
    <dgm:pt modelId="{9BD47AD5-498D-45DB-9CC8-2DC36E23E91E}" type="parTrans" cxnId="{6EFFB6CF-22C1-4191-8D6F-AD7C40001123}">
      <dgm:prSet/>
      <dgm:spPr/>
      <dgm:t>
        <a:bodyPr/>
        <a:lstStyle/>
        <a:p>
          <a:endParaRPr lang="en-US"/>
        </a:p>
      </dgm:t>
    </dgm:pt>
    <dgm:pt modelId="{DA2AEE0C-8E30-4994-B88B-4A1ACA133BC3}" type="sibTrans" cxnId="{6EFFB6CF-22C1-4191-8D6F-AD7C40001123}">
      <dgm:prSet/>
      <dgm:spPr/>
      <dgm:t>
        <a:bodyPr/>
        <a:lstStyle/>
        <a:p>
          <a:endParaRPr lang="en-US"/>
        </a:p>
      </dgm:t>
    </dgm:pt>
    <dgm:pt modelId="{FD228B53-CB38-4DE4-82AF-7D1FFCD39E67}">
      <dgm:prSet phldrT="[Text]" custT="1"/>
      <dgm:spPr/>
      <dgm:t>
        <a:bodyPr/>
        <a:lstStyle/>
        <a:p>
          <a:r>
            <a:rPr lang="ar-SA" sz="1200" b="1" dirty="0" smtClean="0"/>
            <a:t>لحماية المريض\ المريضة </a:t>
          </a:r>
          <a:endParaRPr lang="en-US" sz="1200" b="1" dirty="0"/>
        </a:p>
      </dgm:t>
    </dgm:pt>
    <dgm:pt modelId="{83F8EBB1-0116-4341-9729-25780EEC0389}" type="parTrans" cxnId="{56769703-AE9C-4726-9BB6-ACAF317FA2F8}">
      <dgm:prSet/>
      <dgm:spPr/>
      <dgm:t>
        <a:bodyPr/>
        <a:lstStyle/>
        <a:p>
          <a:endParaRPr lang="en-US"/>
        </a:p>
      </dgm:t>
    </dgm:pt>
    <dgm:pt modelId="{162BD3DE-E720-4953-A13D-DCE5CCF20B5A}" type="sibTrans" cxnId="{56769703-AE9C-4726-9BB6-ACAF317FA2F8}">
      <dgm:prSet/>
      <dgm:spPr/>
      <dgm:t>
        <a:bodyPr/>
        <a:lstStyle/>
        <a:p>
          <a:endParaRPr lang="en-US"/>
        </a:p>
      </dgm:t>
    </dgm:pt>
    <dgm:pt modelId="{7BB281B0-51D2-41BA-A810-7195E39D32FB}">
      <dgm:prSet phldrT="[Text]" custT="1"/>
      <dgm:spPr/>
      <dgm:t>
        <a:bodyPr/>
        <a:lstStyle/>
        <a:p>
          <a:r>
            <a:rPr lang="ar-SA" sz="1400" dirty="0" smtClean="0"/>
            <a:t>إساءة المعاملة</a:t>
          </a:r>
        </a:p>
        <a:p>
          <a:r>
            <a:rPr lang="en-US" sz="1400" dirty="0" smtClean="0"/>
            <a:t>(Abuse)</a:t>
          </a:r>
          <a:r>
            <a:rPr lang="ar-SA" sz="1400" dirty="0" smtClean="0"/>
            <a:t> </a:t>
          </a:r>
          <a:endParaRPr lang="en-US" sz="1400" dirty="0"/>
        </a:p>
      </dgm:t>
    </dgm:pt>
    <dgm:pt modelId="{B770E668-8FEE-403B-A59D-CC6618D4E4A1}" type="parTrans" cxnId="{5D617EFF-F45A-473F-A8D8-2AA8188460F3}">
      <dgm:prSet/>
      <dgm:spPr/>
      <dgm:t>
        <a:bodyPr/>
        <a:lstStyle/>
        <a:p>
          <a:endParaRPr lang="en-US"/>
        </a:p>
      </dgm:t>
    </dgm:pt>
    <dgm:pt modelId="{0E716C09-A504-43B0-B452-5E95503FDD89}" type="sibTrans" cxnId="{5D617EFF-F45A-473F-A8D8-2AA8188460F3}">
      <dgm:prSet/>
      <dgm:spPr/>
      <dgm:t>
        <a:bodyPr/>
        <a:lstStyle/>
        <a:p>
          <a:endParaRPr lang="en-US"/>
        </a:p>
      </dgm:t>
    </dgm:pt>
    <dgm:pt modelId="{551FB991-8107-45CE-834B-03CD4C1096DE}">
      <dgm:prSet custT="1"/>
      <dgm:spPr/>
      <dgm:t>
        <a:bodyPr/>
        <a:lstStyle/>
        <a:p>
          <a:r>
            <a:rPr lang="ar-SA" sz="1400" dirty="0" smtClean="0"/>
            <a:t>الإصابات من سلاح أو جريمة </a:t>
          </a:r>
          <a:endParaRPr lang="en-US" sz="1400" dirty="0"/>
        </a:p>
      </dgm:t>
    </dgm:pt>
    <dgm:pt modelId="{F92B520C-0393-49FE-90F4-46DEE8CF978B}" type="parTrans" cxnId="{F24C69F7-2B07-422A-BBD6-0FF8F663F74E}">
      <dgm:prSet/>
      <dgm:spPr/>
      <dgm:t>
        <a:bodyPr/>
        <a:lstStyle/>
        <a:p>
          <a:endParaRPr lang="en-US"/>
        </a:p>
      </dgm:t>
    </dgm:pt>
    <dgm:pt modelId="{4259178B-0BFB-45D7-9C71-74C58AC0E133}" type="sibTrans" cxnId="{F24C69F7-2B07-422A-BBD6-0FF8F663F74E}">
      <dgm:prSet/>
      <dgm:spPr/>
      <dgm:t>
        <a:bodyPr/>
        <a:lstStyle/>
        <a:p>
          <a:endParaRPr lang="en-US"/>
        </a:p>
      </dgm:t>
    </dgm:pt>
    <dgm:pt modelId="{E7D25E9F-6C40-47D7-9F50-C1D8BAB4B867}">
      <dgm:prSet/>
      <dgm:spPr/>
      <dgm:t>
        <a:bodyPr/>
        <a:lstStyle/>
        <a:p>
          <a:r>
            <a:rPr lang="ar-SA" b="1" dirty="0" smtClean="0"/>
            <a:t>المرض النفسي </a:t>
          </a:r>
          <a:endParaRPr lang="en-US" b="1" dirty="0"/>
        </a:p>
      </dgm:t>
    </dgm:pt>
    <dgm:pt modelId="{06CC6E16-7015-4D7F-A291-5A23515A2250}" type="parTrans" cxnId="{FE8E099B-964A-43CF-931B-320EBBFC0830}">
      <dgm:prSet/>
      <dgm:spPr/>
      <dgm:t>
        <a:bodyPr/>
        <a:lstStyle/>
        <a:p>
          <a:endParaRPr lang="en-US"/>
        </a:p>
      </dgm:t>
    </dgm:pt>
    <dgm:pt modelId="{31228126-6E12-412E-AAEC-E2CA851F5CD6}" type="sibTrans" cxnId="{FE8E099B-964A-43CF-931B-320EBBFC0830}">
      <dgm:prSet/>
      <dgm:spPr/>
      <dgm:t>
        <a:bodyPr/>
        <a:lstStyle/>
        <a:p>
          <a:endParaRPr lang="en-US"/>
        </a:p>
      </dgm:t>
    </dgm:pt>
    <dgm:pt modelId="{82547102-AAC2-4442-9CEC-3499254AF107}">
      <dgm:prSet custT="1"/>
      <dgm:spPr/>
      <dgm:t>
        <a:bodyPr/>
        <a:lstStyle/>
        <a:p>
          <a:r>
            <a:rPr lang="ar-SA" sz="1400" dirty="0" smtClean="0"/>
            <a:t>العنف ضد الأطفال</a:t>
          </a:r>
          <a:endParaRPr lang="en-US" sz="1400" dirty="0"/>
        </a:p>
      </dgm:t>
    </dgm:pt>
    <dgm:pt modelId="{EECE18DB-95EB-47E8-822D-A58E959E1799}" type="parTrans" cxnId="{F0CC3A91-72D9-474A-BFD3-9C92C01D18D5}">
      <dgm:prSet/>
      <dgm:spPr/>
      <dgm:t>
        <a:bodyPr/>
        <a:lstStyle/>
        <a:p>
          <a:endParaRPr lang="en-US"/>
        </a:p>
      </dgm:t>
    </dgm:pt>
    <dgm:pt modelId="{ADEDA1BA-91BF-4878-B91E-25D4FA98AE6B}" type="sibTrans" cxnId="{F0CC3A91-72D9-474A-BFD3-9C92C01D18D5}">
      <dgm:prSet/>
      <dgm:spPr/>
      <dgm:t>
        <a:bodyPr/>
        <a:lstStyle/>
        <a:p>
          <a:endParaRPr lang="en-US"/>
        </a:p>
      </dgm:t>
    </dgm:pt>
    <dgm:pt modelId="{18F5F4C4-B0DD-4F40-BCD6-8DF49B580639}">
      <dgm:prSet custT="1"/>
      <dgm:spPr/>
      <dgm:t>
        <a:bodyPr/>
        <a:lstStyle/>
        <a:p>
          <a:r>
            <a:rPr lang="ar-SA" sz="1400" dirty="0" smtClean="0"/>
            <a:t>العنف ضد كبار السن</a:t>
          </a:r>
          <a:endParaRPr lang="en-US" sz="1400" dirty="0"/>
        </a:p>
      </dgm:t>
    </dgm:pt>
    <dgm:pt modelId="{75C42058-8195-43A8-ADEB-5803C4616B2C}" type="parTrans" cxnId="{21B9D3EB-6EA2-4EE6-9C2F-E705C172FAC3}">
      <dgm:prSet/>
      <dgm:spPr/>
      <dgm:t>
        <a:bodyPr/>
        <a:lstStyle/>
        <a:p>
          <a:endParaRPr lang="en-US"/>
        </a:p>
      </dgm:t>
    </dgm:pt>
    <dgm:pt modelId="{A0420EB2-B8CE-4834-BC61-226E1F98EBF4}" type="sibTrans" cxnId="{21B9D3EB-6EA2-4EE6-9C2F-E705C172FAC3}">
      <dgm:prSet/>
      <dgm:spPr/>
      <dgm:t>
        <a:bodyPr/>
        <a:lstStyle/>
        <a:p>
          <a:endParaRPr lang="en-US"/>
        </a:p>
      </dgm:t>
    </dgm:pt>
    <dgm:pt modelId="{8DCF82F7-7F90-4351-A8F3-ECF904CDD66D}">
      <dgm:prSet custT="1"/>
      <dgm:spPr/>
      <dgm:t>
        <a:bodyPr/>
        <a:lstStyle/>
        <a:p>
          <a:r>
            <a:rPr lang="ar-SA" sz="1400" dirty="0" smtClean="0"/>
            <a:t>العنف المنزلي</a:t>
          </a:r>
          <a:endParaRPr lang="en-US" sz="1400" dirty="0"/>
        </a:p>
      </dgm:t>
    </dgm:pt>
    <dgm:pt modelId="{71FE5A8F-8B9C-449D-B265-3592F28CAC9D}" type="parTrans" cxnId="{489EC341-2C09-4462-805B-A181D8BE748F}">
      <dgm:prSet/>
      <dgm:spPr/>
      <dgm:t>
        <a:bodyPr/>
        <a:lstStyle/>
        <a:p>
          <a:endParaRPr lang="en-US"/>
        </a:p>
      </dgm:t>
    </dgm:pt>
    <dgm:pt modelId="{ECC89A92-C680-4406-BD00-95D83AAF01FF}" type="sibTrans" cxnId="{489EC341-2C09-4462-805B-A181D8BE748F}">
      <dgm:prSet/>
      <dgm:spPr/>
      <dgm:t>
        <a:bodyPr/>
        <a:lstStyle/>
        <a:p>
          <a:endParaRPr lang="en-US"/>
        </a:p>
      </dgm:t>
    </dgm:pt>
    <dgm:pt modelId="{B8509C82-FCC4-464D-A54D-EC9DBCACE2F4}" type="pres">
      <dgm:prSet presAssocID="{ED87AED9-4F2D-4353-A6F3-4B8FDA389883}" presName="mainComposite" presStyleCnt="0">
        <dgm:presLayoutVars>
          <dgm:chPref val="1"/>
          <dgm:dir/>
          <dgm:animOne val="branch"/>
          <dgm:animLvl val="lvl"/>
          <dgm:resizeHandles val="exact"/>
        </dgm:presLayoutVars>
      </dgm:prSet>
      <dgm:spPr/>
      <dgm:t>
        <a:bodyPr/>
        <a:lstStyle/>
        <a:p>
          <a:endParaRPr lang="en-US"/>
        </a:p>
      </dgm:t>
    </dgm:pt>
    <dgm:pt modelId="{1B440118-3D9D-4EE5-B6E8-F2FAF7B0ED05}" type="pres">
      <dgm:prSet presAssocID="{ED87AED9-4F2D-4353-A6F3-4B8FDA389883}" presName="hierFlow" presStyleCnt="0"/>
      <dgm:spPr/>
      <dgm:t>
        <a:bodyPr/>
        <a:lstStyle/>
        <a:p>
          <a:endParaRPr lang="en-US"/>
        </a:p>
      </dgm:t>
    </dgm:pt>
    <dgm:pt modelId="{648979F7-67C0-4924-9696-386C169E2375}" type="pres">
      <dgm:prSet presAssocID="{ED87AED9-4F2D-4353-A6F3-4B8FDA389883}" presName="hierChild1" presStyleCnt="0">
        <dgm:presLayoutVars>
          <dgm:chPref val="1"/>
          <dgm:animOne val="branch"/>
          <dgm:animLvl val="lvl"/>
        </dgm:presLayoutVars>
      </dgm:prSet>
      <dgm:spPr/>
      <dgm:t>
        <a:bodyPr/>
        <a:lstStyle/>
        <a:p>
          <a:endParaRPr lang="en-US"/>
        </a:p>
      </dgm:t>
    </dgm:pt>
    <dgm:pt modelId="{E86F19DD-FD17-42AE-BC00-F5DECD6473D8}" type="pres">
      <dgm:prSet presAssocID="{37B9FA2E-7AFC-4D61-A146-2302E722041B}" presName="Name14" presStyleCnt="0"/>
      <dgm:spPr/>
      <dgm:t>
        <a:bodyPr/>
        <a:lstStyle/>
        <a:p>
          <a:endParaRPr lang="en-US"/>
        </a:p>
      </dgm:t>
    </dgm:pt>
    <dgm:pt modelId="{AE50A799-02E5-413E-AD19-BB959027219E}" type="pres">
      <dgm:prSet presAssocID="{37B9FA2E-7AFC-4D61-A146-2302E722041B}" presName="level1Shape" presStyleLbl="node0" presStyleIdx="0" presStyleCnt="1">
        <dgm:presLayoutVars>
          <dgm:chPref val="3"/>
        </dgm:presLayoutVars>
      </dgm:prSet>
      <dgm:spPr/>
      <dgm:t>
        <a:bodyPr/>
        <a:lstStyle/>
        <a:p>
          <a:endParaRPr lang="en-US"/>
        </a:p>
      </dgm:t>
    </dgm:pt>
    <dgm:pt modelId="{71C8356C-DC1D-4D83-A6BB-99C49DA731A5}" type="pres">
      <dgm:prSet presAssocID="{37B9FA2E-7AFC-4D61-A146-2302E722041B}" presName="hierChild2" presStyleCnt="0"/>
      <dgm:spPr/>
      <dgm:t>
        <a:bodyPr/>
        <a:lstStyle/>
        <a:p>
          <a:endParaRPr lang="en-US"/>
        </a:p>
      </dgm:t>
    </dgm:pt>
    <dgm:pt modelId="{3E6FCF30-73E1-4C3D-97DA-8054C80C6CEF}" type="pres">
      <dgm:prSet presAssocID="{4A261C40-8890-4710-8369-E7955454CFA9}" presName="Name19" presStyleLbl="parChTrans1D2" presStyleIdx="0" presStyleCnt="2"/>
      <dgm:spPr/>
      <dgm:t>
        <a:bodyPr/>
        <a:lstStyle/>
        <a:p>
          <a:endParaRPr lang="en-US"/>
        </a:p>
      </dgm:t>
    </dgm:pt>
    <dgm:pt modelId="{2B4ADA87-30C3-4851-A618-45153670F124}" type="pres">
      <dgm:prSet presAssocID="{5BED4DFF-2472-4997-88D3-225A20B36129}" presName="Name21" presStyleCnt="0"/>
      <dgm:spPr/>
      <dgm:t>
        <a:bodyPr/>
        <a:lstStyle/>
        <a:p>
          <a:endParaRPr lang="en-US"/>
        </a:p>
      </dgm:t>
    </dgm:pt>
    <dgm:pt modelId="{F53C1A74-7E20-45A1-ABE1-9120C069A1D6}" type="pres">
      <dgm:prSet presAssocID="{5BED4DFF-2472-4997-88D3-225A20B36129}" presName="level2Shape" presStyleLbl="node2" presStyleIdx="0" presStyleCnt="2"/>
      <dgm:spPr/>
      <dgm:t>
        <a:bodyPr/>
        <a:lstStyle/>
        <a:p>
          <a:endParaRPr lang="en-US"/>
        </a:p>
      </dgm:t>
    </dgm:pt>
    <dgm:pt modelId="{77753446-02ED-41E2-A13C-4B8D78DEFCC4}" type="pres">
      <dgm:prSet presAssocID="{5BED4DFF-2472-4997-88D3-225A20B36129}" presName="hierChild3" presStyleCnt="0"/>
      <dgm:spPr/>
      <dgm:t>
        <a:bodyPr/>
        <a:lstStyle/>
        <a:p>
          <a:endParaRPr lang="en-US"/>
        </a:p>
      </dgm:t>
    </dgm:pt>
    <dgm:pt modelId="{262B075A-236D-4A75-A736-736DDBA45BFE}" type="pres">
      <dgm:prSet presAssocID="{1B3292F6-5910-43F8-AC71-7EBF6DFB2946}" presName="Name19" presStyleLbl="parChTrans1D3" presStyleIdx="0" presStyleCnt="5"/>
      <dgm:spPr/>
      <dgm:t>
        <a:bodyPr/>
        <a:lstStyle/>
        <a:p>
          <a:endParaRPr lang="en-US"/>
        </a:p>
      </dgm:t>
    </dgm:pt>
    <dgm:pt modelId="{A822714D-4165-4E47-949B-813045C85B22}" type="pres">
      <dgm:prSet presAssocID="{66D77B36-CFB8-41C9-B868-EC6C8870C34C}" presName="Name21" presStyleCnt="0"/>
      <dgm:spPr/>
      <dgm:t>
        <a:bodyPr/>
        <a:lstStyle/>
        <a:p>
          <a:endParaRPr lang="en-US"/>
        </a:p>
      </dgm:t>
    </dgm:pt>
    <dgm:pt modelId="{E51AB4A4-4CD7-4023-8B54-FC8DC72A24F3}" type="pres">
      <dgm:prSet presAssocID="{66D77B36-CFB8-41C9-B868-EC6C8870C34C}" presName="level2Shape" presStyleLbl="node3" presStyleIdx="0" presStyleCnt="5"/>
      <dgm:spPr/>
      <dgm:t>
        <a:bodyPr/>
        <a:lstStyle/>
        <a:p>
          <a:endParaRPr lang="en-US"/>
        </a:p>
      </dgm:t>
    </dgm:pt>
    <dgm:pt modelId="{2A90E118-2CAD-4113-866F-2CD8DFDCDAAB}" type="pres">
      <dgm:prSet presAssocID="{66D77B36-CFB8-41C9-B868-EC6C8870C34C}" presName="hierChild3" presStyleCnt="0"/>
      <dgm:spPr/>
      <dgm:t>
        <a:bodyPr/>
        <a:lstStyle/>
        <a:p>
          <a:endParaRPr lang="en-US"/>
        </a:p>
      </dgm:t>
    </dgm:pt>
    <dgm:pt modelId="{648E3EA1-3BFE-497F-B445-9E9587D905EF}" type="pres">
      <dgm:prSet presAssocID="{9BD47AD5-498D-45DB-9CC8-2DC36E23E91E}" presName="Name19" presStyleLbl="parChTrans1D3" presStyleIdx="1" presStyleCnt="5"/>
      <dgm:spPr/>
      <dgm:t>
        <a:bodyPr/>
        <a:lstStyle/>
        <a:p>
          <a:endParaRPr lang="en-US"/>
        </a:p>
      </dgm:t>
    </dgm:pt>
    <dgm:pt modelId="{3147CC38-F089-4988-8228-0D255932D93A}" type="pres">
      <dgm:prSet presAssocID="{795BDC77-FD46-49F0-89DD-F823DD9A1D4C}" presName="Name21" presStyleCnt="0"/>
      <dgm:spPr/>
      <dgm:t>
        <a:bodyPr/>
        <a:lstStyle/>
        <a:p>
          <a:endParaRPr lang="en-US"/>
        </a:p>
      </dgm:t>
    </dgm:pt>
    <dgm:pt modelId="{4282DD73-02A8-4FF6-B282-AA9347138D75}" type="pres">
      <dgm:prSet presAssocID="{795BDC77-FD46-49F0-89DD-F823DD9A1D4C}" presName="level2Shape" presStyleLbl="node3" presStyleIdx="1" presStyleCnt="5" custLinFactNeighborX="7202" custLinFactNeighborY="5808"/>
      <dgm:spPr/>
      <dgm:t>
        <a:bodyPr/>
        <a:lstStyle/>
        <a:p>
          <a:endParaRPr lang="en-US"/>
        </a:p>
      </dgm:t>
    </dgm:pt>
    <dgm:pt modelId="{AE29A12B-6E2C-4E9D-9F51-A4E2C64F4C89}" type="pres">
      <dgm:prSet presAssocID="{795BDC77-FD46-49F0-89DD-F823DD9A1D4C}" presName="hierChild3" presStyleCnt="0"/>
      <dgm:spPr/>
      <dgm:t>
        <a:bodyPr/>
        <a:lstStyle/>
        <a:p>
          <a:endParaRPr lang="en-US"/>
        </a:p>
      </dgm:t>
    </dgm:pt>
    <dgm:pt modelId="{357ED276-D27E-498F-B7A4-9EFC3915A6FB}" type="pres">
      <dgm:prSet presAssocID="{F92B520C-0393-49FE-90F4-46DEE8CF978B}" presName="Name19" presStyleLbl="parChTrans1D3" presStyleIdx="2" presStyleCnt="5"/>
      <dgm:spPr/>
      <dgm:t>
        <a:bodyPr/>
        <a:lstStyle/>
        <a:p>
          <a:endParaRPr lang="en-US"/>
        </a:p>
      </dgm:t>
    </dgm:pt>
    <dgm:pt modelId="{1ED4AC92-4047-470B-BD72-952C5C257218}" type="pres">
      <dgm:prSet presAssocID="{551FB991-8107-45CE-834B-03CD4C1096DE}" presName="Name21" presStyleCnt="0"/>
      <dgm:spPr/>
      <dgm:t>
        <a:bodyPr/>
        <a:lstStyle/>
        <a:p>
          <a:endParaRPr lang="en-US"/>
        </a:p>
      </dgm:t>
    </dgm:pt>
    <dgm:pt modelId="{98828099-C190-41DF-968D-D4A24D3A3630}" type="pres">
      <dgm:prSet presAssocID="{551FB991-8107-45CE-834B-03CD4C1096DE}" presName="level2Shape" presStyleLbl="node3" presStyleIdx="2" presStyleCnt="5"/>
      <dgm:spPr/>
      <dgm:t>
        <a:bodyPr/>
        <a:lstStyle/>
        <a:p>
          <a:endParaRPr lang="en-US"/>
        </a:p>
      </dgm:t>
    </dgm:pt>
    <dgm:pt modelId="{E6351A3B-4F40-400D-9ACA-C8B2089E29A3}" type="pres">
      <dgm:prSet presAssocID="{551FB991-8107-45CE-834B-03CD4C1096DE}" presName="hierChild3" presStyleCnt="0"/>
      <dgm:spPr/>
      <dgm:t>
        <a:bodyPr/>
        <a:lstStyle/>
        <a:p>
          <a:endParaRPr lang="en-US"/>
        </a:p>
      </dgm:t>
    </dgm:pt>
    <dgm:pt modelId="{88ACB96E-98F2-46C2-9ED9-7FD1568095E4}" type="pres">
      <dgm:prSet presAssocID="{06CC6E16-7015-4D7F-A291-5A23515A2250}" presName="Name19" presStyleLbl="parChTrans1D3" presStyleIdx="3" presStyleCnt="5"/>
      <dgm:spPr/>
      <dgm:t>
        <a:bodyPr/>
        <a:lstStyle/>
        <a:p>
          <a:endParaRPr lang="en-US"/>
        </a:p>
      </dgm:t>
    </dgm:pt>
    <dgm:pt modelId="{662CD0F8-A7B2-43D4-8B00-2A71EC5E5C79}" type="pres">
      <dgm:prSet presAssocID="{E7D25E9F-6C40-47D7-9F50-C1D8BAB4B867}" presName="Name21" presStyleCnt="0"/>
      <dgm:spPr/>
      <dgm:t>
        <a:bodyPr/>
        <a:lstStyle/>
        <a:p>
          <a:endParaRPr lang="en-US"/>
        </a:p>
      </dgm:t>
    </dgm:pt>
    <dgm:pt modelId="{0AC85F0C-08BE-44D4-BDD7-598E123A45EF}" type="pres">
      <dgm:prSet presAssocID="{E7D25E9F-6C40-47D7-9F50-C1D8BAB4B867}" presName="level2Shape" presStyleLbl="node3" presStyleIdx="3" presStyleCnt="5"/>
      <dgm:spPr/>
      <dgm:t>
        <a:bodyPr/>
        <a:lstStyle/>
        <a:p>
          <a:endParaRPr lang="en-US"/>
        </a:p>
      </dgm:t>
    </dgm:pt>
    <dgm:pt modelId="{17883EEF-66AB-4FFE-9DD9-01C8B03F7DB3}" type="pres">
      <dgm:prSet presAssocID="{E7D25E9F-6C40-47D7-9F50-C1D8BAB4B867}" presName="hierChild3" presStyleCnt="0"/>
      <dgm:spPr/>
      <dgm:t>
        <a:bodyPr/>
        <a:lstStyle/>
        <a:p>
          <a:endParaRPr lang="en-US"/>
        </a:p>
      </dgm:t>
    </dgm:pt>
    <dgm:pt modelId="{BF7B336F-61F0-4E9C-B43A-B8C6C650646E}" type="pres">
      <dgm:prSet presAssocID="{83F8EBB1-0116-4341-9729-25780EEC0389}" presName="Name19" presStyleLbl="parChTrans1D2" presStyleIdx="1" presStyleCnt="2"/>
      <dgm:spPr/>
      <dgm:t>
        <a:bodyPr/>
        <a:lstStyle/>
        <a:p>
          <a:endParaRPr lang="en-US"/>
        </a:p>
      </dgm:t>
    </dgm:pt>
    <dgm:pt modelId="{6E9A57F7-2B97-4C7E-8D9B-5420AC45E949}" type="pres">
      <dgm:prSet presAssocID="{FD228B53-CB38-4DE4-82AF-7D1FFCD39E67}" presName="Name21" presStyleCnt="0"/>
      <dgm:spPr/>
      <dgm:t>
        <a:bodyPr/>
        <a:lstStyle/>
        <a:p>
          <a:endParaRPr lang="en-US"/>
        </a:p>
      </dgm:t>
    </dgm:pt>
    <dgm:pt modelId="{F78868A1-E14B-448A-8D47-FDF219ED443B}" type="pres">
      <dgm:prSet presAssocID="{FD228B53-CB38-4DE4-82AF-7D1FFCD39E67}" presName="level2Shape" presStyleLbl="node2" presStyleIdx="1" presStyleCnt="2"/>
      <dgm:spPr/>
      <dgm:t>
        <a:bodyPr/>
        <a:lstStyle/>
        <a:p>
          <a:endParaRPr lang="en-US"/>
        </a:p>
      </dgm:t>
    </dgm:pt>
    <dgm:pt modelId="{6F52BFC7-4F5C-474D-B367-7F5331E01C45}" type="pres">
      <dgm:prSet presAssocID="{FD228B53-CB38-4DE4-82AF-7D1FFCD39E67}" presName="hierChild3" presStyleCnt="0"/>
      <dgm:spPr/>
      <dgm:t>
        <a:bodyPr/>
        <a:lstStyle/>
        <a:p>
          <a:endParaRPr lang="en-US"/>
        </a:p>
      </dgm:t>
    </dgm:pt>
    <dgm:pt modelId="{200E6CC0-49D4-495F-B005-6875A673089F}" type="pres">
      <dgm:prSet presAssocID="{B770E668-8FEE-403B-A59D-CC6618D4E4A1}" presName="Name19" presStyleLbl="parChTrans1D3" presStyleIdx="4" presStyleCnt="5"/>
      <dgm:spPr/>
      <dgm:t>
        <a:bodyPr/>
        <a:lstStyle/>
        <a:p>
          <a:endParaRPr lang="en-US"/>
        </a:p>
      </dgm:t>
    </dgm:pt>
    <dgm:pt modelId="{7EF7D504-ED67-40C8-9DA3-9F2797FCC6F1}" type="pres">
      <dgm:prSet presAssocID="{7BB281B0-51D2-41BA-A810-7195E39D32FB}" presName="Name21" presStyleCnt="0"/>
      <dgm:spPr/>
      <dgm:t>
        <a:bodyPr/>
        <a:lstStyle/>
        <a:p>
          <a:endParaRPr lang="en-US"/>
        </a:p>
      </dgm:t>
    </dgm:pt>
    <dgm:pt modelId="{CE73FD58-38D3-49CC-96F3-D48CB1DD2216}" type="pres">
      <dgm:prSet presAssocID="{7BB281B0-51D2-41BA-A810-7195E39D32FB}" presName="level2Shape" presStyleLbl="node3" presStyleIdx="4" presStyleCnt="5"/>
      <dgm:spPr/>
      <dgm:t>
        <a:bodyPr/>
        <a:lstStyle/>
        <a:p>
          <a:endParaRPr lang="en-US"/>
        </a:p>
      </dgm:t>
    </dgm:pt>
    <dgm:pt modelId="{F6ED319C-B626-499A-99E9-FF3C4CF095DF}" type="pres">
      <dgm:prSet presAssocID="{7BB281B0-51D2-41BA-A810-7195E39D32FB}" presName="hierChild3" presStyleCnt="0"/>
      <dgm:spPr/>
      <dgm:t>
        <a:bodyPr/>
        <a:lstStyle/>
        <a:p>
          <a:endParaRPr lang="en-US"/>
        </a:p>
      </dgm:t>
    </dgm:pt>
    <dgm:pt modelId="{63DB7CAA-5B11-466C-AF9A-F2563C834A46}" type="pres">
      <dgm:prSet presAssocID="{EECE18DB-95EB-47E8-822D-A58E959E1799}" presName="Name19" presStyleLbl="parChTrans1D4" presStyleIdx="0" presStyleCnt="3"/>
      <dgm:spPr/>
      <dgm:t>
        <a:bodyPr/>
        <a:lstStyle/>
        <a:p>
          <a:endParaRPr lang="en-US"/>
        </a:p>
      </dgm:t>
    </dgm:pt>
    <dgm:pt modelId="{B9F5208D-2516-4036-A41E-9A31E22226E6}" type="pres">
      <dgm:prSet presAssocID="{82547102-AAC2-4442-9CEC-3499254AF107}" presName="Name21" presStyleCnt="0"/>
      <dgm:spPr/>
      <dgm:t>
        <a:bodyPr/>
        <a:lstStyle/>
        <a:p>
          <a:endParaRPr lang="en-US"/>
        </a:p>
      </dgm:t>
    </dgm:pt>
    <dgm:pt modelId="{00665CFE-C88A-4B87-8AEE-C8AD3900BDF3}" type="pres">
      <dgm:prSet presAssocID="{82547102-AAC2-4442-9CEC-3499254AF107}" presName="level2Shape" presStyleLbl="node4" presStyleIdx="0" presStyleCnt="3"/>
      <dgm:spPr/>
      <dgm:t>
        <a:bodyPr/>
        <a:lstStyle/>
        <a:p>
          <a:endParaRPr lang="en-US"/>
        </a:p>
      </dgm:t>
    </dgm:pt>
    <dgm:pt modelId="{C80D92DF-A278-4CEA-8581-E025DF2629E3}" type="pres">
      <dgm:prSet presAssocID="{82547102-AAC2-4442-9CEC-3499254AF107}" presName="hierChild3" presStyleCnt="0"/>
      <dgm:spPr/>
      <dgm:t>
        <a:bodyPr/>
        <a:lstStyle/>
        <a:p>
          <a:endParaRPr lang="en-US"/>
        </a:p>
      </dgm:t>
    </dgm:pt>
    <dgm:pt modelId="{E992322E-29F0-4E98-A006-CED1E7B6CCF7}" type="pres">
      <dgm:prSet presAssocID="{75C42058-8195-43A8-ADEB-5803C4616B2C}" presName="Name19" presStyleLbl="parChTrans1D4" presStyleIdx="1" presStyleCnt="3"/>
      <dgm:spPr/>
      <dgm:t>
        <a:bodyPr/>
        <a:lstStyle/>
        <a:p>
          <a:endParaRPr lang="en-US"/>
        </a:p>
      </dgm:t>
    </dgm:pt>
    <dgm:pt modelId="{EC44D626-8780-4F0B-B65E-414C066EAE54}" type="pres">
      <dgm:prSet presAssocID="{18F5F4C4-B0DD-4F40-BCD6-8DF49B580639}" presName="Name21" presStyleCnt="0"/>
      <dgm:spPr/>
      <dgm:t>
        <a:bodyPr/>
        <a:lstStyle/>
        <a:p>
          <a:endParaRPr lang="en-US"/>
        </a:p>
      </dgm:t>
    </dgm:pt>
    <dgm:pt modelId="{88C0F77F-0F6F-4F27-96A9-A1CC64331B77}" type="pres">
      <dgm:prSet presAssocID="{18F5F4C4-B0DD-4F40-BCD6-8DF49B580639}" presName="level2Shape" presStyleLbl="node4" presStyleIdx="1" presStyleCnt="3"/>
      <dgm:spPr/>
      <dgm:t>
        <a:bodyPr/>
        <a:lstStyle/>
        <a:p>
          <a:endParaRPr lang="en-US"/>
        </a:p>
      </dgm:t>
    </dgm:pt>
    <dgm:pt modelId="{E63BB727-F6BD-4561-861A-3025E9DBB84B}" type="pres">
      <dgm:prSet presAssocID="{18F5F4C4-B0DD-4F40-BCD6-8DF49B580639}" presName="hierChild3" presStyleCnt="0"/>
      <dgm:spPr/>
      <dgm:t>
        <a:bodyPr/>
        <a:lstStyle/>
        <a:p>
          <a:endParaRPr lang="en-US"/>
        </a:p>
      </dgm:t>
    </dgm:pt>
    <dgm:pt modelId="{4FDB831B-CA6F-4730-87C5-887EB8536037}" type="pres">
      <dgm:prSet presAssocID="{71FE5A8F-8B9C-449D-B265-3592F28CAC9D}" presName="Name19" presStyleLbl="parChTrans1D4" presStyleIdx="2" presStyleCnt="3"/>
      <dgm:spPr/>
      <dgm:t>
        <a:bodyPr/>
        <a:lstStyle/>
        <a:p>
          <a:endParaRPr lang="en-US"/>
        </a:p>
      </dgm:t>
    </dgm:pt>
    <dgm:pt modelId="{8F29A08E-F877-4A07-B200-C0FCEDCDDBD5}" type="pres">
      <dgm:prSet presAssocID="{8DCF82F7-7F90-4351-A8F3-ECF904CDD66D}" presName="Name21" presStyleCnt="0"/>
      <dgm:spPr/>
      <dgm:t>
        <a:bodyPr/>
        <a:lstStyle/>
        <a:p>
          <a:endParaRPr lang="en-US"/>
        </a:p>
      </dgm:t>
    </dgm:pt>
    <dgm:pt modelId="{4BC7775A-FCD8-4AD5-8A05-70AEFE8A2ACD}" type="pres">
      <dgm:prSet presAssocID="{8DCF82F7-7F90-4351-A8F3-ECF904CDD66D}" presName="level2Shape" presStyleLbl="node4" presStyleIdx="2" presStyleCnt="3" custLinFactNeighborX="430" custLinFactNeighborY="3"/>
      <dgm:spPr/>
      <dgm:t>
        <a:bodyPr/>
        <a:lstStyle/>
        <a:p>
          <a:endParaRPr lang="en-US"/>
        </a:p>
      </dgm:t>
    </dgm:pt>
    <dgm:pt modelId="{7EF5184B-0BC7-4503-9AB7-02CB28EFCD11}" type="pres">
      <dgm:prSet presAssocID="{8DCF82F7-7F90-4351-A8F3-ECF904CDD66D}" presName="hierChild3" presStyleCnt="0"/>
      <dgm:spPr/>
      <dgm:t>
        <a:bodyPr/>
        <a:lstStyle/>
        <a:p>
          <a:endParaRPr lang="en-US"/>
        </a:p>
      </dgm:t>
    </dgm:pt>
    <dgm:pt modelId="{A44EFFBE-B27A-4DF5-AE31-332AC633B001}" type="pres">
      <dgm:prSet presAssocID="{ED87AED9-4F2D-4353-A6F3-4B8FDA389883}" presName="bgShapesFlow" presStyleCnt="0"/>
      <dgm:spPr/>
      <dgm:t>
        <a:bodyPr/>
        <a:lstStyle/>
        <a:p>
          <a:endParaRPr lang="en-US"/>
        </a:p>
      </dgm:t>
    </dgm:pt>
  </dgm:ptLst>
  <dgm:cxnLst>
    <dgm:cxn modelId="{B6739050-CDA1-4BCA-8A09-758055B12D8C}" type="presOf" srcId="{71FE5A8F-8B9C-449D-B265-3592F28CAC9D}" destId="{4FDB831B-CA6F-4730-87C5-887EB8536037}" srcOrd="0" destOrd="0" presId="urn:microsoft.com/office/officeart/2005/8/layout/hierarchy6"/>
    <dgm:cxn modelId="{56769703-AE9C-4726-9BB6-ACAF317FA2F8}" srcId="{37B9FA2E-7AFC-4D61-A146-2302E722041B}" destId="{FD228B53-CB38-4DE4-82AF-7D1FFCD39E67}" srcOrd="1" destOrd="0" parTransId="{83F8EBB1-0116-4341-9729-25780EEC0389}" sibTransId="{162BD3DE-E720-4953-A13D-DCE5CCF20B5A}"/>
    <dgm:cxn modelId="{D059B72E-A50D-492E-B55B-8F2D52516E75}" srcId="{5BED4DFF-2472-4997-88D3-225A20B36129}" destId="{66D77B36-CFB8-41C9-B868-EC6C8870C34C}" srcOrd="0" destOrd="0" parTransId="{1B3292F6-5910-43F8-AC71-7EBF6DFB2946}" sibTransId="{8CFF53D4-D0C9-4FF7-AADC-25A45F803439}"/>
    <dgm:cxn modelId="{C959A81B-1118-431C-AA70-688E9CCFA757}" type="presOf" srcId="{06CC6E16-7015-4D7F-A291-5A23515A2250}" destId="{88ACB96E-98F2-46C2-9ED9-7FD1568095E4}" srcOrd="0" destOrd="0" presId="urn:microsoft.com/office/officeart/2005/8/layout/hierarchy6"/>
    <dgm:cxn modelId="{71A1EAA5-B805-4D59-9946-B2E7AECB9CF4}" type="presOf" srcId="{EECE18DB-95EB-47E8-822D-A58E959E1799}" destId="{63DB7CAA-5B11-466C-AF9A-F2563C834A46}" srcOrd="0" destOrd="0" presId="urn:microsoft.com/office/officeart/2005/8/layout/hierarchy6"/>
    <dgm:cxn modelId="{5D617EFF-F45A-473F-A8D8-2AA8188460F3}" srcId="{FD228B53-CB38-4DE4-82AF-7D1FFCD39E67}" destId="{7BB281B0-51D2-41BA-A810-7195E39D32FB}" srcOrd="0" destOrd="0" parTransId="{B770E668-8FEE-403B-A59D-CC6618D4E4A1}" sibTransId="{0E716C09-A504-43B0-B452-5E95503FDD89}"/>
    <dgm:cxn modelId="{E7613BD1-CC09-4BA7-AE36-74DA17AC89E4}" type="presOf" srcId="{9BD47AD5-498D-45DB-9CC8-2DC36E23E91E}" destId="{648E3EA1-3BFE-497F-B445-9E9587D905EF}" srcOrd="0" destOrd="0" presId="urn:microsoft.com/office/officeart/2005/8/layout/hierarchy6"/>
    <dgm:cxn modelId="{7638746A-293B-4366-A583-FAE9AEAEC21D}" type="presOf" srcId="{ED87AED9-4F2D-4353-A6F3-4B8FDA389883}" destId="{B8509C82-FCC4-464D-A54D-EC9DBCACE2F4}" srcOrd="0" destOrd="0" presId="urn:microsoft.com/office/officeart/2005/8/layout/hierarchy6"/>
    <dgm:cxn modelId="{1D63997E-A5A1-4BC0-859D-2F03E31370EA}" type="presOf" srcId="{795BDC77-FD46-49F0-89DD-F823DD9A1D4C}" destId="{4282DD73-02A8-4FF6-B282-AA9347138D75}" srcOrd="0" destOrd="0" presId="urn:microsoft.com/office/officeart/2005/8/layout/hierarchy6"/>
    <dgm:cxn modelId="{7792EAAA-276B-4E01-A163-0BA9A4EB037A}" srcId="{37B9FA2E-7AFC-4D61-A146-2302E722041B}" destId="{5BED4DFF-2472-4997-88D3-225A20B36129}" srcOrd="0" destOrd="0" parTransId="{4A261C40-8890-4710-8369-E7955454CFA9}" sibTransId="{B180ACBE-62B0-4413-BF57-C335E7ED0EDE}"/>
    <dgm:cxn modelId="{194F1CB5-6777-4FAD-8CC4-92D1198AECBB}" type="presOf" srcId="{1B3292F6-5910-43F8-AC71-7EBF6DFB2946}" destId="{262B075A-236D-4A75-A736-736DDBA45BFE}" srcOrd="0" destOrd="0" presId="urn:microsoft.com/office/officeart/2005/8/layout/hierarchy6"/>
    <dgm:cxn modelId="{D0935C8F-030C-4D1A-AC01-478FCB81D9D0}" type="presOf" srcId="{37B9FA2E-7AFC-4D61-A146-2302E722041B}" destId="{AE50A799-02E5-413E-AD19-BB959027219E}" srcOrd="0" destOrd="0" presId="urn:microsoft.com/office/officeart/2005/8/layout/hierarchy6"/>
    <dgm:cxn modelId="{FE8E099B-964A-43CF-931B-320EBBFC0830}" srcId="{5BED4DFF-2472-4997-88D3-225A20B36129}" destId="{E7D25E9F-6C40-47D7-9F50-C1D8BAB4B867}" srcOrd="3" destOrd="0" parTransId="{06CC6E16-7015-4D7F-A291-5A23515A2250}" sibTransId="{31228126-6E12-412E-AAEC-E2CA851F5CD6}"/>
    <dgm:cxn modelId="{64CF1CBB-4A16-45B5-A614-516EE18A046D}" type="presOf" srcId="{18F5F4C4-B0DD-4F40-BCD6-8DF49B580639}" destId="{88C0F77F-0F6F-4F27-96A9-A1CC64331B77}" srcOrd="0" destOrd="0" presId="urn:microsoft.com/office/officeart/2005/8/layout/hierarchy6"/>
    <dgm:cxn modelId="{867C0439-6595-4F48-BE10-00782DA1DCB7}" type="presOf" srcId="{551FB991-8107-45CE-834B-03CD4C1096DE}" destId="{98828099-C190-41DF-968D-D4A24D3A3630}" srcOrd="0" destOrd="0" presId="urn:microsoft.com/office/officeart/2005/8/layout/hierarchy6"/>
    <dgm:cxn modelId="{21B9D3EB-6EA2-4EE6-9C2F-E705C172FAC3}" srcId="{7BB281B0-51D2-41BA-A810-7195E39D32FB}" destId="{18F5F4C4-B0DD-4F40-BCD6-8DF49B580639}" srcOrd="1" destOrd="0" parTransId="{75C42058-8195-43A8-ADEB-5803C4616B2C}" sibTransId="{A0420EB2-B8CE-4834-BC61-226E1F98EBF4}"/>
    <dgm:cxn modelId="{61364DE6-D918-473D-A7D2-91810F071095}" srcId="{ED87AED9-4F2D-4353-A6F3-4B8FDA389883}" destId="{37B9FA2E-7AFC-4D61-A146-2302E722041B}" srcOrd="0" destOrd="0" parTransId="{574DFB4B-845F-4990-90B5-D0CFD47F7A2A}" sibTransId="{2AD71E0C-317C-4F15-8EE2-05E343E861E9}"/>
    <dgm:cxn modelId="{6EFFB6CF-22C1-4191-8D6F-AD7C40001123}" srcId="{5BED4DFF-2472-4997-88D3-225A20B36129}" destId="{795BDC77-FD46-49F0-89DD-F823DD9A1D4C}" srcOrd="1" destOrd="0" parTransId="{9BD47AD5-498D-45DB-9CC8-2DC36E23E91E}" sibTransId="{DA2AEE0C-8E30-4994-B88B-4A1ACA133BC3}"/>
    <dgm:cxn modelId="{489EC341-2C09-4462-805B-A181D8BE748F}" srcId="{7BB281B0-51D2-41BA-A810-7195E39D32FB}" destId="{8DCF82F7-7F90-4351-A8F3-ECF904CDD66D}" srcOrd="2" destOrd="0" parTransId="{71FE5A8F-8B9C-449D-B265-3592F28CAC9D}" sibTransId="{ECC89A92-C680-4406-BD00-95D83AAF01FF}"/>
    <dgm:cxn modelId="{5ECE6C34-996A-439C-B88F-F80605FD2874}" type="presOf" srcId="{75C42058-8195-43A8-ADEB-5803C4616B2C}" destId="{E992322E-29F0-4E98-A006-CED1E7B6CCF7}" srcOrd="0" destOrd="0" presId="urn:microsoft.com/office/officeart/2005/8/layout/hierarchy6"/>
    <dgm:cxn modelId="{43BE2F2D-4E0D-45B6-96B8-B5A94BA0C32E}" type="presOf" srcId="{66D77B36-CFB8-41C9-B868-EC6C8870C34C}" destId="{E51AB4A4-4CD7-4023-8B54-FC8DC72A24F3}" srcOrd="0" destOrd="0" presId="urn:microsoft.com/office/officeart/2005/8/layout/hierarchy6"/>
    <dgm:cxn modelId="{261FE580-7F0A-49EE-B1B1-F9505D60F56F}" type="presOf" srcId="{83F8EBB1-0116-4341-9729-25780EEC0389}" destId="{BF7B336F-61F0-4E9C-B43A-B8C6C650646E}" srcOrd="0" destOrd="0" presId="urn:microsoft.com/office/officeart/2005/8/layout/hierarchy6"/>
    <dgm:cxn modelId="{B7862C7B-B3CD-4937-9A49-06332AA77672}" type="presOf" srcId="{7BB281B0-51D2-41BA-A810-7195E39D32FB}" destId="{CE73FD58-38D3-49CC-96F3-D48CB1DD2216}" srcOrd="0" destOrd="0" presId="urn:microsoft.com/office/officeart/2005/8/layout/hierarchy6"/>
    <dgm:cxn modelId="{F384FCC4-2D3B-41FE-A4ED-0C018E15D783}" type="presOf" srcId="{FD228B53-CB38-4DE4-82AF-7D1FFCD39E67}" destId="{F78868A1-E14B-448A-8D47-FDF219ED443B}" srcOrd="0" destOrd="0" presId="urn:microsoft.com/office/officeart/2005/8/layout/hierarchy6"/>
    <dgm:cxn modelId="{95E705FD-6BC4-4C7D-96DF-361202238A6C}" type="presOf" srcId="{8DCF82F7-7F90-4351-A8F3-ECF904CDD66D}" destId="{4BC7775A-FCD8-4AD5-8A05-70AEFE8A2ACD}" srcOrd="0" destOrd="0" presId="urn:microsoft.com/office/officeart/2005/8/layout/hierarchy6"/>
    <dgm:cxn modelId="{76DF7BB5-4765-4968-8037-EC50BF4753E9}" type="presOf" srcId="{B770E668-8FEE-403B-A59D-CC6618D4E4A1}" destId="{200E6CC0-49D4-495F-B005-6875A673089F}" srcOrd="0" destOrd="0" presId="urn:microsoft.com/office/officeart/2005/8/layout/hierarchy6"/>
    <dgm:cxn modelId="{F31E633A-861B-4EBE-9852-C9104ABD8DBC}" type="presOf" srcId="{4A261C40-8890-4710-8369-E7955454CFA9}" destId="{3E6FCF30-73E1-4C3D-97DA-8054C80C6CEF}" srcOrd="0" destOrd="0" presId="urn:microsoft.com/office/officeart/2005/8/layout/hierarchy6"/>
    <dgm:cxn modelId="{768A9C75-2F87-42B1-9AA1-AA3B3CC04180}" type="presOf" srcId="{82547102-AAC2-4442-9CEC-3499254AF107}" destId="{00665CFE-C88A-4B87-8AEE-C8AD3900BDF3}" srcOrd="0" destOrd="0" presId="urn:microsoft.com/office/officeart/2005/8/layout/hierarchy6"/>
    <dgm:cxn modelId="{CA96099C-15F5-44CB-97DF-B5CB296BE242}" type="presOf" srcId="{5BED4DFF-2472-4997-88D3-225A20B36129}" destId="{F53C1A74-7E20-45A1-ABE1-9120C069A1D6}" srcOrd="0" destOrd="0" presId="urn:microsoft.com/office/officeart/2005/8/layout/hierarchy6"/>
    <dgm:cxn modelId="{F0CC3A91-72D9-474A-BFD3-9C92C01D18D5}" srcId="{7BB281B0-51D2-41BA-A810-7195E39D32FB}" destId="{82547102-AAC2-4442-9CEC-3499254AF107}" srcOrd="0" destOrd="0" parTransId="{EECE18DB-95EB-47E8-822D-A58E959E1799}" sibTransId="{ADEDA1BA-91BF-4878-B91E-25D4FA98AE6B}"/>
    <dgm:cxn modelId="{3CB74E4E-D256-4A7C-BB3C-7D2291FF60F0}" type="presOf" srcId="{F92B520C-0393-49FE-90F4-46DEE8CF978B}" destId="{357ED276-D27E-498F-B7A4-9EFC3915A6FB}" srcOrd="0" destOrd="0" presId="urn:microsoft.com/office/officeart/2005/8/layout/hierarchy6"/>
    <dgm:cxn modelId="{F24C69F7-2B07-422A-BBD6-0FF8F663F74E}" srcId="{5BED4DFF-2472-4997-88D3-225A20B36129}" destId="{551FB991-8107-45CE-834B-03CD4C1096DE}" srcOrd="2" destOrd="0" parTransId="{F92B520C-0393-49FE-90F4-46DEE8CF978B}" sibTransId="{4259178B-0BFB-45D7-9C71-74C58AC0E133}"/>
    <dgm:cxn modelId="{E5329719-F1FE-4B32-A019-05498C1341B2}" type="presOf" srcId="{E7D25E9F-6C40-47D7-9F50-C1D8BAB4B867}" destId="{0AC85F0C-08BE-44D4-BDD7-598E123A45EF}" srcOrd="0" destOrd="0" presId="urn:microsoft.com/office/officeart/2005/8/layout/hierarchy6"/>
    <dgm:cxn modelId="{C399C359-1FF8-4A6F-918C-1B6331B42544}" type="presParOf" srcId="{B8509C82-FCC4-464D-A54D-EC9DBCACE2F4}" destId="{1B440118-3D9D-4EE5-B6E8-F2FAF7B0ED05}" srcOrd="0" destOrd="0" presId="urn:microsoft.com/office/officeart/2005/8/layout/hierarchy6"/>
    <dgm:cxn modelId="{1AC6A2DF-FC67-417F-BEBC-829F549745A0}" type="presParOf" srcId="{1B440118-3D9D-4EE5-B6E8-F2FAF7B0ED05}" destId="{648979F7-67C0-4924-9696-386C169E2375}" srcOrd="0" destOrd="0" presId="urn:microsoft.com/office/officeart/2005/8/layout/hierarchy6"/>
    <dgm:cxn modelId="{EC30D297-DAB7-47D8-B17E-98B9539FAD48}" type="presParOf" srcId="{648979F7-67C0-4924-9696-386C169E2375}" destId="{E86F19DD-FD17-42AE-BC00-F5DECD6473D8}" srcOrd="0" destOrd="0" presId="urn:microsoft.com/office/officeart/2005/8/layout/hierarchy6"/>
    <dgm:cxn modelId="{D41AD597-F6C7-4481-9240-3F0AD695EB81}" type="presParOf" srcId="{E86F19DD-FD17-42AE-BC00-F5DECD6473D8}" destId="{AE50A799-02E5-413E-AD19-BB959027219E}" srcOrd="0" destOrd="0" presId="urn:microsoft.com/office/officeart/2005/8/layout/hierarchy6"/>
    <dgm:cxn modelId="{C8110E17-5CB0-4FA0-8ECD-DA7382CCE043}" type="presParOf" srcId="{E86F19DD-FD17-42AE-BC00-F5DECD6473D8}" destId="{71C8356C-DC1D-4D83-A6BB-99C49DA731A5}" srcOrd="1" destOrd="0" presId="urn:microsoft.com/office/officeart/2005/8/layout/hierarchy6"/>
    <dgm:cxn modelId="{22D5CBF5-783B-4F57-AF89-2E35C9B00FAB}" type="presParOf" srcId="{71C8356C-DC1D-4D83-A6BB-99C49DA731A5}" destId="{3E6FCF30-73E1-4C3D-97DA-8054C80C6CEF}" srcOrd="0" destOrd="0" presId="urn:microsoft.com/office/officeart/2005/8/layout/hierarchy6"/>
    <dgm:cxn modelId="{7B780D12-E867-4614-9728-536893868E4D}" type="presParOf" srcId="{71C8356C-DC1D-4D83-A6BB-99C49DA731A5}" destId="{2B4ADA87-30C3-4851-A618-45153670F124}" srcOrd="1" destOrd="0" presId="urn:microsoft.com/office/officeart/2005/8/layout/hierarchy6"/>
    <dgm:cxn modelId="{B62B3EB5-8006-4866-B808-698216E57AE2}" type="presParOf" srcId="{2B4ADA87-30C3-4851-A618-45153670F124}" destId="{F53C1A74-7E20-45A1-ABE1-9120C069A1D6}" srcOrd="0" destOrd="0" presId="urn:microsoft.com/office/officeart/2005/8/layout/hierarchy6"/>
    <dgm:cxn modelId="{2801B671-6946-4E55-9B7D-4999EE19D91C}" type="presParOf" srcId="{2B4ADA87-30C3-4851-A618-45153670F124}" destId="{77753446-02ED-41E2-A13C-4B8D78DEFCC4}" srcOrd="1" destOrd="0" presId="urn:microsoft.com/office/officeart/2005/8/layout/hierarchy6"/>
    <dgm:cxn modelId="{34AB78A8-2824-4F07-ADFC-DCECD4029BD1}" type="presParOf" srcId="{77753446-02ED-41E2-A13C-4B8D78DEFCC4}" destId="{262B075A-236D-4A75-A736-736DDBA45BFE}" srcOrd="0" destOrd="0" presId="urn:microsoft.com/office/officeart/2005/8/layout/hierarchy6"/>
    <dgm:cxn modelId="{F8254755-0AC1-43C1-98AD-5C1222B31882}" type="presParOf" srcId="{77753446-02ED-41E2-A13C-4B8D78DEFCC4}" destId="{A822714D-4165-4E47-949B-813045C85B22}" srcOrd="1" destOrd="0" presId="urn:microsoft.com/office/officeart/2005/8/layout/hierarchy6"/>
    <dgm:cxn modelId="{B8F22B1D-A9E7-4F14-A1A2-C37E0B5A3C0B}" type="presParOf" srcId="{A822714D-4165-4E47-949B-813045C85B22}" destId="{E51AB4A4-4CD7-4023-8B54-FC8DC72A24F3}" srcOrd="0" destOrd="0" presId="urn:microsoft.com/office/officeart/2005/8/layout/hierarchy6"/>
    <dgm:cxn modelId="{7AD2B3A8-9618-468E-8996-3647C097BBCC}" type="presParOf" srcId="{A822714D-4165-4E47-949B-813045C85B22}" destId="{2A90E118-2CAD-4113-866F-2CD8DFDCDAAB}" srcOrd="1" destOrd="0" presId="urn:microsoft.com/office/officeart/2005/8/layout/hierarchy6"/>
    <dgm:cxn modelId="{9818A806-65ED-4C9F-A778-5D99BECBBF39}" type="presParOf" srcId="{77753446-02ED-41E2-A13C-4B8D78DEFCC4}" destId="{648E3EA1-3BFE-497F-B445-9E9587D905EF}" srcOrd="2" destOrd="0" presId="urn:microsoft.com/office/officeart/2005/8/layout/hierarchy6"/>
    <dgm:cxn modelId="{5EF49E36-6EE2-4109-A5CC-13652D87A860}" type="presParOf" srcId="{77753446-02ED-41E2-A13C-4B8D78DEFCC4}" destId="{3147CC38-F089-4988-8228-0D255932D93A}" srcOrd="3" destOrd="0" presId="urn:microsoft.com/office/officeart/2005/8/layout/hierarchy6"/>
    <dgm:cxn modelId="{3FD4BEDD-5844-42FF-8467-101F8B1D53C7}" type="presParOf" srcId="{3147CC38-F089-4988-8228-0D255932D93A}" destId="{4282DD73-02A8-4FF6-B282-AA9347138D75}" srcOrd="0" destOrd="0" presId="urn:microsoft.com/office/officeart/2005/8/layout/hierarchy6"/>
    <dgm:cxn modelId="{C3A9AC2A-ED90-4D3A-8A5B-630C36A9183B}" type="presParOf" srcId="{3147CC38-F089-4988-8228-0D255932D93A}" destId="{AE29A12B-6E2C-4E9D-9F51-A4E2C64F4C89}" srcOrd="1" destOrd="0" presId="urn:microsoft.com/office/officeart/2005/8/layout/hierarchy6"/>
    <dgm:cxn modelId="{0B9776CD-6B1C-4566-A073-7B73FBF13E63}" type="presParOf" srcId="{77753446-02ED-41E2-A13C-4B8D78DEFCC4}" destId="{357ED276-D27E-498F-B7A4-9EFC3915A6FB}" srcOrd="4" destOrd="0" presId="urn:microsoft.com/office/officeart/2005/8/layout/hierarchy6"/>
    <dgm:cxn modelId="{6470DA2D-4F77-4AB8-A373-0DFE4938C786}" type="presParOf" srcId="{77753446-02ED-41E2-A13C-4B8D78DEFCC4}" destId="{1ED4AC92-4047-470B-BD72-952C5C257218}" srcOrd="5" destOrd="0" presId="urn:microsoft.com/office/officeart/2005/8/layout/hierarchy6"/>
    <dgm:cxn modelId="{69B1D3DD-44C3-49CF-8FD7-B5966C86AF61}" type="presParOf" srcId="{1ED4AC92-4047-470B-BD72-952C5C257218}" destId="{98828099-C190-41DF-968D-D4A24D3A3630}" srcOrd="0" destOrd="0" presId="urn:microsoft.com/office/officeart/2005/8/layout/hierarchy6"/>
    <dgm:cxn modelId="{F4F96B8C-0C80-4184-AACD-F8E2E11AE2E9}" type="presParOf" srcId="{1ED4AC92-4047-470B-BD72-952C5C257218}" destId="{E6351A3B-4F40-400D-9ACA-C8B2089E29A3}" srcOrd="1" destOrd="0" presId="urn:microsoft.com/office/officeart/2005/8/layout/hierarchy6"/>
    <dgm:cxn modelId="{CB1F4A06-928B-42F9-97C8-C82A3E0954CF}" type="presParOf" srcId="{77753446-02ED-41E2-A13C-4B8D78DEFCC4}" destId="{88ACB96E-98F2-46C2-9ED9-7FD1568095E4}" srcOrd="6" destOrd="0" presId="urn:microsoft.com/office/officeart/2005/8/layout/hierarchy6"/>
    <dgm:cxn modelId="{CBC4DC22-ADFE-453E-872E-FD2F56A3584E}" type="presParOf" srcId="{77753446-02ED-41E2-A13C-4B8D78DEFCC4}" destId="{662CD0F8-A7B2-43D4-8B00-2A71EC5E5C79}" srcOrd="7" destOrd="0" presId="urn:microsoft.com/office/officeart/2005/8/layout/hierarchy6"/>
    <dgm:cxn modelId="{59653654-9D3A-4702-BF35-83D3938A6E77}" type="presParOf" srcId="{662CD0F8-A7B2-43D4-8B00-2A71EC5E5C79}" destId="{0AC85F0C-08BE-44D4-BDD7-598E123A45EF}" srcOrd="0" destOrd="0" presId="urn:microsoft.com/office/officeart/2005/8/layout/hierarchy6"/>
    <dgm:cxn modelId="{95DC71BD-13A8-435F-B667-7CC1882073E3}" type="presParOf" srcId="{662CD0F8-A7B2-43D4-8B00-2A71EC5E5C79}" destId="{17883EEF-66AB-4FFE-9DD9-01C8B03F7DB3}" srcOrd="1" destOrd="0" presId="urn:microsoft.com/office/officeart/2005/8/layout/hierarchy6"/>
    <dgm:cxn modelId="{5682AD60-6065-4069-B814-E674CBB69E44}" type="presParOf" srcId="{71C8356C-DC1D-4D83-A6BB-99C49DA731A5}" destId="{BF7B336F-61F0-4E9C-B43A-B8C6C650646E}" srcOrd="2" destOrd="0" presId="urn:microsoft.com/office/officeart/2005/8/layout/hierarchy6"/>
    <dgm:cxn modelId="{96E36DEB-CB09-40D6-84DE-34C52E1CA46C}" type="presParOf" srcId="{71C8356C-DC1D-4D83-A6BB-99C49DA731A5}" destId="{6E9A57F7-2B97-4C7E-8D9B-5420AC45E949}" srcOrd="3" destOrd="0" presId="urn:microsoft.com/office/officeart/2005/8/layout/hierarchy6"/>
    <dgm:cxn modelId="{81C9BD58-231A-4B85-A05A-AA028689D116}" type="presParOf" srcId="{6E9A57F7-2B97-4C7E-8D9B-5420AC45E949}" destId="{F78868A1-E14B-448A-8D47-FDF219ED443B}" srcOrd="0" destOrd="0" presId="urn:microsoft.com/office/officeart/2005/8/layout/hierarchy6"/>
    <dgm:cxn modelId="{11468B80-7AE8-4FB2-B6C8-D84658A25326}" type="presParOf" srcId="{6E9A57F7-2B97-4C7E-8D9B-5420AC45E949}" destId="{6F52BFC7-4F5C-474D-B367-7F5331E01C45}" srcOrd="1" destOrd="0" presId="urn:microsoft.com/office/officeart/2005/8/layout/hierarchy6"/>
    <dgm:cxn modelId="{90DC272C-A8A8-4298-8560-B6877541532D}" type="presParOf" srcId="{6F52BFC7-4F5C-474D-B367-7F5331E01C45}" destId="{200E6CC0-49D4-495F-B005-6875A673089F}" srcOrd="0" destOrd="0" presId="urn:microsoft.com/office/officeart/2005/8/layout/hierarchy6"/>
    <dgm:cxn modelId="{5B8C5F88-710B-4E73-B9B7-56966CCF048E}" type="presParOf" srcId="{6F52BFC7-4F5C-474D-B367-7F5331E01C45}" destId="{7EF7D504-ED67-40C8-9DA3-9F2797FCC6F1}" srcOrd="1" destOrd="0" presId="urn:microsoft.com/office/officeart/2005/8/layout/hierarchy6"/>
    <dgm:cxn modelId="{C4F6A4DB-005D-48B7-8C33-E82CDB4E475B}" type="presParOf" srcId="{7EF7D504-ED67-40C8-9DA3-9F2797FCC6F1}" destId="{CE73FD58-38D3-49CC-96F3-D48CB1DD2216}" srcOrd="0" destOrd="0" presId="urn:microsoft.com/office/officeart/2005/8/layout/hierarchy6"/>
    <dgm:cxn modelId="{7C2B23B9-42F3-4E18-9B3F-1F49828A8D09}" type="presParOf" srcId="{7EF7D504-ED67-40C8-9DA3-9F2797FCC6F1}" destId="{F6ED319C-B626-499A-99E9-FF3C4CF095DF}" srcOrd="1" destOrd="0" presId="urn:microsoft.com/office/officeart/2005/8/layout/hierarchy6"/>
    <dgm:cxn modelId="{A8BB8EA5-AE85-4B02-97BC-733F14417A85}" type="presParOf" srcId="{F6ED319C-B626-499A-99E9-FF3C4CF095DF}" destId="{63DB7CAA-5B11-466C-AF9A-F2563C834A46}" srcOrd="0" destOrd="0" presId="urn:microsoft.com/office/officeart/2005/8/layout/hierarchy6"/>
    <dgm:cxn modelId="{11EA5DDB-0BAA-4D61-951E-442B180486F3}" type="presParOf" srcId="{F6ED319C-B626-499A-99E9-FF3C4CF095DF}" destId="{B9F5208D-2516-4036-A41E-9A31E22226E6}" srcOrd="1" destOrd="0" presId="urn:microsoft.com/office/officeart/2005/8/layout/hierarchy6"/>
    <dgm:cxn modelId="{72F7D34A-62D0-4B71-BB9F-A54350C6E12F}" type="presParOf" srcId="{B9F5208D-2516-4036-A41E-9A31E22226E6}" destId="{00665CFE-C88A-4B87-8AEE-C8AD3900BDF3}" srcOrd="0" destOrd="0" presId="urn:microsoft.com/office/officeart/2005/8/layout/hierarchy6"/>
    <dgm:cxn modelId="{42244CB7-79DB-421D-A845-0FC5A1327761}" type="presParOf" srcId="{B9F5208D-2516-4036-A41E-9A31E22226E6}" destId="{C80D92DF-A278-4CEA-8581-E025DF2629E3}" srcOrd="1" destOrd="0" presId="urn:microsoft.com/office/officeart/2005/8/layout/hierarchy6"/>
    <dgm:cxn modelId="{CCAD7E31-447D-4EC6-89DE-18567532FA86}" type="presParOf" srcId="{F6ED319C-B626-499A-99E9-FF3C4CF095DF}" destId="{E992322E-29F0-4E98-A006-CED1E7B6CCF7}" srcOrd="2" destOrd="0" presId="urn:microsoft.com/office/officeart/2005/8/layout/hierarchy6"/>
    <dgm:cxn modelId="{20FD113C-FE7C-4DDC-B619-AE04E0ED06E3}" type="presParOf" srcId="{F6ED319C-B626-499A-99E9-FF3C4CF095DF}" destId="{EC44D626-8780-4F0B-B65E-414C066EAE54}" srcOrd="3" destOrd="0" presId="urn:microsoft.com/office/officeart/2005/8/layout/hierarchy6"/>
    <dgm:cxn modelId="{8D61462D-30B9-4DD9-A463-AC8B1CCE145E}" type="presParOf" srcId="{EC44D626-8780-4F0B-B65E-414C066EAE54}" destId="{88C0F77F-0F6F-4F27-96A9-A1CC64331B77}" srcOrd="0" destOrd="0" presId="urn:microsoft.com/office/officeart/2005/8/layout/hierarchy6"/>
    <dgm:cxn modelId="{07A68BE8-5818-462C-86A3-A951BEA6AE49}" type="presParOf" srcId="{EC44D626-8780-4F0B-B65E-414C066EAE54}" destId="{E63BB727-F6BD-4561-861A-3025E9DBB84B}" srcOrd="1" destOrd="0" presId="urn:microsoft.com/office/officeart/2005/8/layout/hierarchy6"/>
    <dgm:cxn modelId="{4BB556C3-B072-4F2A-BEA4-7587F6B0BAF7}" type="presParOf" srcId="{F6ED319C-B626-499A-99E9-FF3C4CF095DF}" destId="{4FDB831B-CA6F-4730-87C5-887EB8536037}" srcOrd="4" destOrd="0" presId="urn:microsoft.com/office/officeart/2005/8/layout/hierarchy6"/>
    <dgm:cxn modelId="{9B51A378-C575-4C41-9C28-9DD63F601C48}" type="presParOf" srcId="{F6ED319C-B626-499A-99E9-FF3C4CF095DF}" destId="{8F29A08E-F877-4A07-B200-C0FCEDCDDBD5}" srcOrd="5" destOrd="0" presId="urn:microsoft.com/office/officeart/2005/8/layout/hierarchy6"/>
    <dgm:cxn modelId="{8D6C218D-EBA3-457B-9DA1-D2B780CB3AEE}" type="presParOf" srcId="{8F29A08E-F877-4A07-B200-C0FCEDCDDBD5}" destId="{4BC7775A-FCD8-4AD5-8A05-70AEFE8A2ACD}" srcOrd="0" destOrd="0" presId="urn:microsoft.com/office/officeart/2005/8/layout/hierarchy6"/>
    <dgm:cxn modelId="{47921425-90C6-40E9-A029-56F81F44EDF8}" type="presParOf" srcId="{8F29A08E-F877-4A07-B200-C0FCEDCDDBD5}" destId="{7EF5184B-0BC7-4503-9AB7-02CB28EFCD11}" srcOrd="1" destOrd="0" presId="urn:microsoft.com/office/officeart/2005/8/layout/hierarchy6"/>
    <dgm:cxn modelId="{0A8F6AB4-DB33-4935-A6B6-6407CF936010}" type="presParOf" srcId="{B8509C82-FCC4-464D-A54D-EC9DBCACE2F4}" destId="{A44EFFBE-B27A-4DF5-AE31-332AC633B00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0A799-02E5-413E-AD19-BB959027219E}">
      <dsp:nvSpPr>
        <dsp:cNvPr id="0" name=""/>
        <dsp:cNvSpPr/>
      </dsp:nvSpPr>
      <dsp:spPr>
        <a:xfrm>
          <a:off x="4390336" y="808142"/>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b="1" kern="1200" dirty="0" smtClean="0"/>
            <a:t>مبررات تجاوز السرية </a:t>
          </a:r>
          <a:endParaRPr lang="en-US" sz="1400" b="1" kern="1200" dirty="0"/>
        </a:p>
      </dsp:txBody>
      <dsp:txXfrm>
        <a:off x="4410605" y="828411"/>
        <a:ext cx="997538" cy="651512"/>
      </dsp:txXfrm>
    </dsp:sp>
    <dsp:sp modelId="{3E6FCF30-73E1-4C3D-97DA-8054C80C6CEF}">
      <dsp:nvSpPr>
        <dsp:cNvPr id="0" name=""/>
        <dsp:cNvSpPr/>
      </dsp:nvSpPr>
      <dsp:spPr>
        <a:xfrm>
          <a:off x="2547751" y="1500193"/>
          <a:ext cx="2361623" cy="276820"/>
        </a:xfrm>
        <a:custGeom>
          <a:avLst/>
          <a:gdLst/>
          <a:ahLst/>
          <a:cxnLst/>
          <a:rect l="0" t="0" r="0" b="0"/>
          <a:pathLst>
            <a:path>
              <a:moveTo>
                <a:pt x="2361623" y="0"/>
              </a:moveTo>
              <a:lnTo>
                <a:pt x="2361623" y="138410"/>
              </a:lnTo>
              <a:lnTo>
                <a:pt x="0" y="138410"/>
              </a:lnTo>
              <a:lnTo>
                <a:pt x="0" y="276820"/>
              </a:lnTo>
            </a:path>
          </a:pathLst>
        </a:custGeom>
        <a:noFill/>
        <a:ln w="48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C1A74-7E20-45A1-ABE1-9120C069A1D6}">
      <dsp:nvSpPr>
        <dsp:cNvPr id="0" name=""/>
        <dsp:cNvSpPr/>
      </dsp:nvSpPr>
      <dsp:spPr>
        <a:xfrm>
          <a:off x="2028713" y="1777014"/>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kern="1200" dirty="0" smtClean="0"/>
            <a:t>لحماية طرف ثالث</a:t>
          </a:r>
          <a:endParaRPr lang="en-US" sz="1200" b="1" kern="1200" dirty="0"/>
        </a:p>
      </dsp:txBody>
      <dsp:txXfrm>
        <a:off x="2048982" y="1797283"/>
        <a:ext cx="997538" cy="651512"/>
      </dsp:txXfrm>
    </dsp:sp>
    <dsp:sp modelId="{262B075A-236D-4A75-A736-736DDBA45BFE}">
      <dsp:nvSpPr>
        <dsp:cNvPr id="0" name=""/>
        <dsp:cNvSpPr/>
      </dsp:nvSpPr>
      <dsp:spPr>
        <a:xfrm>
          <a:off x="523502" y="2469064"/>
          <a:ext cx="2024248" cy="276820"/>
        </a:xfrm>
        <a:custGeom>
          <a:avLst/>
          <a:gdLst/>
          <a:ahLst/>
          <a:cxnLst/>
          <a:rect l="0" t="0" r="0" b="0"/>
          <a:pathLst>
            <a:path>
              <a:moveTo>
                <a:pt x="2024248" y="0"/>
              </a:moveTo>
              <a:lnTo>
                <a:pt x="2024248" y="138410"/>
              </a:lnTo>
              <a:lnTo>
                <a:pt x="0" y="138410"/>
              </a:lnTo>
              <a:lnTo>
                <a:pt x="0"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AB4A4-4CD7-4023-8B54-FC8DC72A24F3}">
      <dsp:nvSpPr>
        <dsp:cNvPr id="0" name=""/>
        <dsp:cNvSpPr/>
      </dsp:nvSpPr>
      <dsp:spPr>
        <a:xfrm>
          <a:off x="4464" y="2745885"/>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SA" sz="1300" b="1" kern="1200" dirty="0" smtClean="0"/>
            <a:t>الأمراض المعدية </a:t>
          </a:r>
          <a:endParaRPr lang="en-US" sz="1300" b="1" kern="1200" dirty="0"/>
        </a:p>
      </dsp:txBody>
      <dsp:txXfrm>
        <a:off x="24733" y="2766154"/>
        <a:ext cx="997538" cy="651512"/>
      </dsp:txXfrm>
    </dsp:sp>
    <dsp:sp modelId="{648E3EA1-3BFE-497F-B445-9E9587D905EF}">
      <dsp:nvSpPr>
        <dsp:cNvPr id="0" name=""/>
        <dsp:cNvSpPr/>
      </dsp:nvSpPr>
      <dsp:spPr>
        <a:xfrm>
          <a:off x="1947764" y="2469064"/>
          <a:ext cx="599987" cy="317014"/>
        </a:xfrm>
        <a:custGeom>
          <a:avLst/>
          <a:gdLst/>
          <a:ahLst/>
          <a:cxnLst/>
          <a:rect l="0" t="0" r="0" b="0"/>
          <a:pathLst>
            <a:path>
              <a:moveTo>
                <a:pt x="599987" y="0"/>
              </a:moveTo>
              <a:lnTo>
                <a:pt x="599987" y="158507"/>
              </a:lnTo>
              <a:lnTo>
                <a:pt x="0" y="158507"/>
              </a:lnTo>
              <a:lnTo>
                <a:pt x="0" y="317014"/>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2DD73-02A8-4FF6-B282-AA9347138D75}">
      <dsp:nvSpPr>
        <dsp:cNvPr id="0" name=""/>
        <dsp:cNvSpPr/>
      </dsp:nvSpPr>
      <dsp:spPr>
        <a:xfrm>
          <a:off x="1428726" y="2786079"/>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SA" sz="1300" b="1" kern="1200" dirty="0" smtClean="0"/>
            <a:t>ضعف القدرة على قيادة السيارة؟ </a:t>
          </a:r>
          <a:endParaRPr lang="en-US" sz="1300" b="1" kern="1200" dirty="0"/>
        </a:p>
      </dsp:txBody>
      <dsp:txXfrm>
        <a:off x="1448995" y="2806348"/>
        <a:ext cx="997538" cy="651512"/>
      </dsp:txXfrm>
    </dsp:sp>
    <dsp:sp modelId="{357ED276-D27E-498F-B7A4-9EFC3915A6FB}">
      <dsp:nvSpPr>
        <dsp:cNvPr id="0" name=""/>
        <dsp:cNvSpPr/>
      </dsp:nvSpPr>
      <dsp:spPr>
        <a:xfrm>
          <a:off x="2547751" y="2469064"/>
          <a:ext cx="674749" cy="276820"/>
        </a:xfrm>
        <a:custGeom>
          <a:avLst/>
          <a:gdLst/>
          <a:ahLst/>
          <a:cxnLst/>
          <a:rect l="0" t="0" r="0" b="0"/>
          <a:pathLst>
            <a:path>
              <a:moveTo>
                <a:pt x="0" y="0"/>
              </a:moveTo>
              <a:lnTo>
                <a:pt x="0" y="138410"/>
              </a:lnTo>
              <a:lnTo>
                <a:pt x="674749" y="138410"/>
              </a:lnTo>
              <a:lnTo>
                <a:pt x="674749"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28099-C190-41DF-968D-D4A24D3A3630}">
      <dsp:nvSpPr>
        <dsp:cNvPr id="0" name=""/>
        <dsp:cNvSpPr/>
      </dsp:nvSpPr>
      <dsp:spPr>
        <a:xfrm>
          <a:off x="2703462" y="2745885"/>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الإصابات من سلاح أو جريمة </a:t>
          </a:r>
          <a:endParaRPr lang="en-US" sz="1400" kern="1200" dirty="0"/>
        </a:p>
      </dsp:txBody>
      <dsp:txXfrm>
        <a:off x="2723731" y="2766154"/>
        <a:ext cx="997538" cy="651512"/>
      </dsp:txXfrm>
    </dsp:sp>
    <dsp:sp modelId="{88ACB96E-98F2-46C2-9ED9-7FD1568095E4}">
      <dsp:nvSpPr>
        <dsp:cNvPr id="0" name=""/>
        <dsp:cNvSpPr/>
      </dsp:nvSpPr>
      <dsp:spPr>
        <a:xfrm>
          <a:off x="2547751" y="2469064"/>
          <a:ext cx="2024248" cy="276820"/>
        </a:xfrm>
        <a:custGeom>
          <a:avLst/>
          <a:gdLst/>
          <a:ahLst/>
          <a:cxnLst/>
          <a:rect l="0" t="0" r="0" b="0"/>
          <a:pathLst>
            <a:path>
              <a:moveTo>
                <a:pt x="0" y="0"/>
              </a:moveTo>
              <a:lnTo>
                <a:pt x="0" y="138410"/>
              </a:lnTo>
              <a:lnTo>
                <a:pt x="2024248" y="138410"/>
              </a:lnTo>
              <a:lnTo>
                <a:pt x="2024248"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5F0C-08BE-44D4-BDD7-598E123A45EF}">
      <dsp:nvSpPr>
        <dsp:cNvPr id="0" name=""/>
        <dsp:cNvSpPr/>
      </dsp:nvSpPr>
      <dsp:spPr>
        <a:xfrm>
          <a:off x="4052961" y="2745885"/>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SA" sz="1300" b="1" kern="1200" dirty="0" smtClean="0"/>
            <a:t>المرض النفسي </a:t>
          </a:r>
          <a:endParaRPr lang="en-US" sz="1300" b="1" kern="1200" dirty="0"/>
        </a:p>
      </dsp:txBody>
      <dsp:txXfrm>
        <a:off x="4073230" y="2766154"/>
        <a:ext cx="997538" cy="651512"/>
      </dsp:txXfrm>
    </dsp:sp>
    <dsp:sp modelId="{BF7B336F-61F0-4E9C-B43A-B8C6C650646E}">
      <dsp:nvSpPr>
        <dsp:cNvPr id="0" name=""/>
        <dsp:cNvSpPr/>
      </dsp:nvSpPr>
      <dsp:spPr>
        <a:xfrm>
          <a:off x="4909374" y="1500193"/>
          <a:ext cx="2361623" cy="276820"/>
        </a:xfrm>
        <a:custGeom>
          <a:avLst/>
          <a:gdLst/>
          <a:ahLst/>
          <a:cxnLst/>
          <a:rect l="0" t="0" r="0" b="0"/>
          <a:pathLst>
            <a:path>
              <a:moveTo>
                <a:pt x="0" y="0"/>
              </a:moveTo>
              <a:lnTo>
                <a:pt x="0" y="138410"/>
              </a:lnTo>
              <a:lnTo>
                <a:pt x="2361623" y="138410"/>
              </a:lnTo>
              <a:lnTo>
                <a:pt x="2361623" y="276820"/>
              </a:lnTo>
            </a:path>
          </a:pathLst>
        </a:custGeom>
        <a:noFill/>
        <a:ln w="48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868A1-E14B-448A-8D47-FDF219ED443B}">
      <dsp:nvSpPr>
        <dsp:cNvPr id="0" name=""/>
        <dsp:cNvSpPr/>
      </dsp:nvSpPr>
      <dsp:spPr>
        <a:xfrm>
          <a:off x="6751959" y="1777014"/>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SA" sz="1200" b="1" kern="1200" dirty="0" smtClean="0"/>
            <a:t>لحماية المريض\ المريضة </a:t>
          </a:r>
          <a:endParaRPr lang="en-US" sz="1200" b="1" kern="1200" dirty="0"/>
        </a:p>
      </dsp:txBody>
      <dsp:txXfrm>
        <a:off x="6772228" y="1797283"/>
        <a:ext cx="997538" cy="651512"/>
      </dsp:txXfrm>
    </dsp:sp>
    <dsp:sp modelId="{200E6CC0-49D4-495F-B005-6875A673089F}">
      <dsp:nvSpPr>
        <dsp:cNvPr id="0" name=""/>
        <dsp:cNvSpPr/>
      </dsp:nvSpPr>
      <dsp:spPr>
        <a:xfrm>
          <a:off x="7225278" y="2469064"/>
          <a:ext cx="91440" cy="276820"/>
        </a:xfrm>
        <a:custGeom>
          <a:avLst/>
          <a:gdLst/>
          <a:ahLst/>
          <a:cxnLst/>
          <a:rect l="0" t="0" r="0" b="0"/>
          <a:pathLst>
            <a:path>
              <a:moveTo>
                <a:pt x="45720" y="0"/>
              </a:moveTo>
              <a:lnTo>
                <a:pt x="45720"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3FD58-38D3-49CC-96F3-D48CB1DD2216}">
      <dsp:nvSpPr>
        <dsp:cNvPr id="0" name=""/>
        <dsp:cNvSpPr/>
      </dsp:nvSpPr>
      <dsp:spPr>
        <a:xfrm>
          <a:off x="6751959" y="2745885"/>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إساءة المعاملة</a:t>
          </a:r>
        </a:p>
        <a:p>
          <a:pPr lvl="0" algn="ctr" defTabSz="622300">
            <a:lnSpc>
              <a:spcPct val="90000"/>
            </a:lnSpc>
            <a:spcBef>
              <a:spcPct val="0"/>
            </a:spcBef>
            <a:spcAft>
              <a:spcPct val="35000"/>
            </a:spcAft>
          </a:pPr>
          <a:r>
            <a:rPr lang="en-US" sz="1400" kern="1200" dirty="0" smtClean="0"/>
            <a:t>(Abuse)</a:t>
          </a:r>
          <a:r>
            <a:rPr lang="ar-SA" sz="1400" kern="1200" dirty="0" smtClean="0"/>
            <a:t> </a:t>
          </a:r>
          <a:endParaRPr lang="en-US" sz="1400" kern="1200" dirty="0"/>
        </a:p>
      </dsp:txBody>
      <dsp:txXfrm>
        <a:off x="6772228" y="2766154"/>
        <a:ext cx="997538" cy="651512"/>
      </dsp:txXfrm>
    </dsp:sp>
    <dsp:sp modelId="{63DB7CAA-5B11-466C-AF9A-F2563C834A46}">
      <dsp:nvSpPr>
        <dsp:cNvPr id="0" name=""/>
        <dsp:cNvSpPr/>
      </dsp:nvSpPr>
      <dsp:spPr>
        <a:xfrm>
          <a:off x="5921499" y="3437935"/>
          <a:ext cx="1349499" cy="276820"/>
        </a:xfrm>
        <a:custGeom>
          <a:avLst/>
          <a:gdLst/>
          <a:ahLst/>
          <a:cxnLst/>
          <a:rect l="0" t="0" r="0" b="0"/>
          <a:pathLst>
            <a:path>
              <a:moveTo>
                <a:pt x="1349499" y="0"/>
              </a:moveTo>
              <a:lnTo>
                <a:pt x="1349499" y="138410"/>
              </a:lnTo>
              <a:lnTo>
                <a:pt x="0" y="138410"/>
              </a:lnTo>
              <a:lnTo>
                <a:pt x="0"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665CFE-C88A-4B87-8AEE-C8AD3900BDF3}">
      <dsp:nvSpPr>
        <dsp:cNvPr id="0" name=""/>
        <dsp:cNvSpPr/>
      </dsp:nvSpPr>
      <dsp:spPr>
        <a:xfrm>
          <a:off x="5402460" y="3714756"/>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العنف ضد الأطفال</a:t>
          </a:r>
          <a:endParaRPr lang="en-US" sz="1400" kern="1200" dirty="0"/>
        </a:p>
      </dsp:txBody>
      <dsp:txXfrm>
        <a:off x="5422729" y="3735025"/>
        <a:ext cx="997538" cy="651512"/>
      </dsp:txXfrm>
    </dsp:sp>
    <dsp:sp modelId="{E992322E-29F0-4E98-A006-CED1E7B6CCF7}">
      <dsp:nvSpPr>
        <dsp:cNvPr id="0" name=""/>
        <dsp:cNvSpPr/>
      </dsp:nvSpPr>
      <dsp:spPr>
        <a:xfrm>
          <a:off x="7225278" y="3437935"/>
          <a:ext cx="91440" cy="276820"/>
        </a:xfrm>
        <a:custGeom>
          <a:avLst/>
          <a:gdLst/>
          <a:ahLst/>
          <a:cxnLst/>
          <a:rect l="0" t="0" r="0" b="0"/>
          <a:pathLst>
            <a:path>
              <a:moveTo>
                <a:pt x="45720" y="0"/>
              </a:moveTo>
              <a:lnTo>
                <a:pt x="45720"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0F77F-0F6F-4F27-96A9-A1CC64331B77}">
      <dsp:nvSpPr>
        <dsp:cNvPr id="0" name=""/>
        <dsp:cNvSpPr/>
      </dsp:nvSpPr>
      <dsp:spPr>
        <a:xfrm>
          <a:off x="6751959" y="3714756"/>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العنف ضد كبار السن</a:t>
          </a:r>
          <a:endParaRPr lang="en-US" sz="1400" kern="1200" dirty="0"/>
        </a:p>
      </dsp:txBody>
      <dsp:txXfrm>
        <a:off x="6772228" y="3735025"/>
        <a:ext cx="997538" cy="651512"/>
      </dsp:txXfrm>
    </dsp:sp>
    <dsp:sp modelId="{4FDB831B-CA6F-4730-87C5-887EB8536037}">
      <dsp:nvSpPr>
        <dsp:cNvPr id="0" name=""/>
        <dsp:cNvSpPr/>
      </dsp:nvSpPr>
      <dsp:spPr>
        <a:xfrm>
          <a:off x="7270998" y="3437935"/>
          <a:ext cx="1353962" cy="276841"/>
        </a:xfrm>
        <a:custGeom>
          <a:avLst/>
          <a:gdLst/>
          <a:ahLst/>
          <a:cxnLst/>
          <a:rect l="0" t="0" r="0" b="0"/>
          <a:pathLst>
            <a:path>
              <a:moveTo>
                <a:pt x="0" y="0"/>
              </a:moveTo>
              <a:lnTo>
                <a:pt x="0" y="138420"/>
              </a:lnTo>
              <a:lnTo>
                <a:pt x="1353962" y="138420"/>
              </a:lnTo>
              <a:lnTo>
                <a:pt x="1353962" y="276841"/>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7775A-FCD8-4AD5-8A05-70AEFE8A2ACD}">
      <dsp:nvSpPr>
        <dsp:cNvPr id="0" name=""/>
        <dsp:cNvSpPr/>
      </dsp:nvSpPr>
      <dsp:spPr>
        <a:xfrm>
          <a:off x="8105922" y="3714777"/>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العنف المنزلي</a:t>
          </a:r>
          <a:endParaRPr lang="en-US" sz="1400" kern="1200" dirty="0"/>
        </a:p>
      </dsp:txBody>
      <dsp:txXfrm>
        <a:off x="8126191" y="3735046"/>
        <a:ext cx="997538" cy="6515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ar-SA"/>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154384FA-333D-4E26-BE18-7AC142A46BDD}" type="datetimeFigureOut">
              <a:rPr lang="ar-SA" smtClean="0"/>
              <a:t>17/02/1437</a:t>
            </a:fld>
            <a:endParaRPr lang="ar-SA"/>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ar-SA"/>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C0FA10EC-E505-4C99-9E9A-D1963D9C94C4}" type="slidenum">
              <a:rPr lang="ar-SA" smtClean="0"/>
              <a:t>‹#›</a:t>
            </a:fld>
            <a:endParaRPr lang="ar-SA"/>
          </a:p>
        </p:txBody>
      </p:sp>
    </p:spTree>
    <p:extLst>
      <p:ext uri="{BB962C8B-B14F-4D97-AF65-F5344CB8AC3E}">
        <p14:creationId xmlns:p14="http://schemas.microsoft.com/office/powerpoint/2010/main" val="3708440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526286AD-50C9-488A-9D16-6BE5440700CA}" type="datetimeFigureOut">
              <a:rPr lang="en-US" smtClean="0"/>
              <a:pPr/>
              <a:t>11/29/2015</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extLst>
      <p:ext uri="{BB962C8B-B14F-4D97-AF65-F5344CB8AC3E}">
        <p14:creationId xmlns:p14="http://schemas.microsoft.com/office/powerpoint/2010/main" val="118802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B71E62-61B2-4485-8B75-81E9010E1AFE}" type="slidenum">
              <a:rPr lang="en-US" smtClean="0"/>
              <a:pPr/>
              <a:t>19</a:t>
            </a:fld>
            <a:endParaRPr lang="en-US"/>
          </a:p>
        </p:txBody>
      </p:sp>
    </p:spTree>
    <p:extLst>
      <p:ext uri="{BB962C8B-B14F-4D97-AF65-F5344CB8AC3E}">
        <p14:creationId xmlns:p14="http://schemas.microsoft.com/office/powerpoint/2010/main" val="77830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11/29/2015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11/29/2015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4800" dirty="0" smtClean="0"/>
              <a:t/>
            </a:r>
            <a:br>
              <a:rPr lang="en-US" sz="4800" dirty="0" smtClean="0"/>
            </a:br>
            <a:endParaRPr lang="en-US" dirty="0"/>
          </a:p>
        </p:txBody>
      </p:sp>
      <p:sp>
        <p:nvSpPr>
          <p:cNvPr id="3" name="Subtitle 2"/>
          <p:cNvSpPr>
            <a:spLocks noGrp="1"/>
          </p:cNvSpPr>
          <p:nvPr>
            <p:ph type="subTitle" idx="1"/>
          </p:nvPr>
        </p:nvSpPr>
        <p:spPr>
          <a:xfrm>
            <a:off x="642910" y="2643182"/>
            <a:ext cx="8077200" cy="1499616"/>
          </a:xfrm>
        </p:spPr>
        <p:txBody>
          <a:bodyPr>
            <a:normAutofit/>
          </a:bodyPr>
          <a:lstStyle/>
          <a:p>
            <a:pPr algn="ctr"/>
            <a:r>
              <a:rPr lang="en-US" sz="4800" dirty="0" smtClean="0">
                <a:solidFill>
                  <a:srgbClr val="FFFF00"/>
                </a:solidFill>
              </a:rPr>
              <a:t>Legal aspects  of  medical practice</a:t>
            </a:r>
            <a:endParaRPr lang="en-US" sz="4800" dirty="0">
              <a:solidFill>
                <a:srgbClr val="FFFF00"/>
              </a:solidFill>
            </a:endParaRPr>
          </a:p>
        </p:txBody>
      </p:sp>
      <p:sp>
        <p:nvSpPr>
          <p:cNvPr id="4" name="Rectangle 3"/>
          <p:cNvSpPr/>
          <p:nvPr/>
        </p:nvSpPr>
        <p:spPr>
          <a:xfrm>
            <a:off x="2362200" y="3810000"/>
            <a:ext cx="4572000" cy="646331"/>
          </a:xfrm>
          <a:prstGeom prst="rect">
            <a:avLst/>
          </a:prstGeom>
        </p:spPr>
        <p:txBody>
          <a:bodyPr>
            <a:spAutoFit/>
          </a:bodyPr>
          <a:lstStyle/>
          <a:p>
            <a:r>
              <a:rPr lang="en-US" dirty="0" smtClean="0"/>
              <a:t/>
            </a:r>
            <a:br>
              <a:rPr lang="en-US" dirty="0" smtClean="0"/>
            </a:br>
            <a:endParaRPr lang="en-US" dirty="0"/>
          </a:p>
        </p:txBody>
      </p:sp>
      <p:sp>
        <p:nvSpPr>
          <p:cNvPr id="5" name="TextBox 4"/>
          <p:cNvSpPr txBox="1"/>
          <p:nvPr/>
        </p:nvSpPr>
        <p:spPr>
          <a:xfrm>
            <a:off x="1071538" y="5357826"/>
            <a:ext cx="6858048" cy="461665"/>
          </a:xfrm>
          <a:prstGeom prst="rect">
            <a:avLst/>
          </a:prstGeom>
          <a:noFill/>
        </p:spPr>
        <p:txBody>
          <a:bodyPr wrap="square" rtlCol="0">
            <a:spAutoFit/>
          </a:bodyPr>
          <a:lstStyle/>
          <a:p>
            <a:pPr algn="ctr"/>
            <a:r>
              <a:rPr lang="en-US" sz="2400" b="1" dirty="0" smtClean="0"/>
              <a:t>Professor  Ahmed Awad Adeel </a:t>
            </a:r>
            <a:endParaRPr lang="en-US" sz="2400" b="1" dirty="0"/>
          </a:p>
        </p:txBody>
      </p:sp>
      <p:sp>
        <p:nvSpPr>
          <p:cNvPr id="6" name="TextBox 5"/>
          <p:cNvSpPr txBox="1"/>
          <p:nvPr/>
        </p:nvSpPr>
        <p:spPr>
          <a:xfrm>
            <a:off x="857224" y="1500174"/>
            <a:ext cx="7000924" cy="707886"/>
          </a:xfrm>
          <a:prstGeom prst="rect">
            <a:avLst/>
          </a:prstGeom>
          <a:noFill/>
        </p:spPr>
        <p:txBody>
          <a:bodyPr wrap="square" rtlCol="0">
            <a:spAutoFit/>
          </a:bodyPr>
          <a:lstStyle/>
          <a:p>
            <a:pPr algn="r" rtl="1"/>
            <a:r>
              <a:rPr lang="ar-SA" sz="4000" b="1" dirty="0" smtClean="0">
                <a:latin typeface="Arial Rounded MT Bold" pitchFamily="34" charset="0"/>
              </a:rPr>
              <a:t>الجوانب القانونية لمزاولة  المهن الصحية </a:t>
            </a:r>
            <a:endParaRPr lang="en-US" sz="4000" b="1" dirty="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91" y="116632"/>
            <a:ext cx="8229600" cy="1252728"/>
          </a:xfrm>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-المسئولية الجنائية-</a:t>
            </a:r>
            <a:endParaRPr lang="en-US" dirty="0"/>
          </a:p>
        </p:txBody>
      </p:sp>
      <p:pic>
        <p:nvPicPr>
          <p:cNvPr id="34818" name="Picture 2"/>
          <p:cNvPicPr>
            <a:picLocks noGrp="1" noChangeAspect="1" noChangeArrowheads="1"/>
          </p:cNvPicPr>
          <p:nvPr>
            <p:ph idx="1"/>
          </p:nvPr>
        </p:nvPicPr>
        <p:blipFill>
          <a:blip r:embed="rId2"/>
          <a:srcRect/>
          <a:stretch>
            <a:fillRect/>
          </a:stretch>
        </p:blipFill>
        <p:spPr bwMode="auto">
          <a:xfrm>
            <a:off x="428596" y="3071810"/>
            <a:ext cx="8229600" cy="1365168"/>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3" name="TextBox 2"/>
          <p:cNvSpPr txBox="1"/>
          <p:nvPr/>
        </p:nvSpPr>
        <p:spPr>
          <a:xfrm>
            <a:off x="1691680" y="2060848"/>
            <a:ext cx="4608512" cy="646331"/>
          </a:xfrm>
          <a:prstGeom prst="rect">
            <a:avLst/>
          </a:prstGeom>
          <a:noFill/>
        </p:spPr>
        <p:txBody>
          <a:bodyPr wrap="square" rtlCol="0">
            <a:spAutoFit/>
          </a:bodyPr>
          <a:lstStyle/>
          <a:p>
            <a:pPr algn="ctr"/>
            <a:r>
              <a:rPr lang="en-US" dirty="0" smtClean="0"/>
              <a:t>DEFINITION OF PUNITIVE LIBILITY IN THE EXECUTIVE ORDER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36866" name="Picture 2"/>
          <p:cNvPicPr>
            <a:picLocks noChangeAspect="1" noChangeArrowheads="1"/>
          </p:cNvPicPr>
          <p:nvPr/>
        </p:nvPicPr>
        <p:blipFill>
          <a:blip r:embed="rId2"/>
          <a:srcRect/>
          <a:stretch>
            <a:fillRect/>
          </a:stretch>
        </p:blipFill>
        <p:spPr bwMode="auto">
          <a:xfrm>
            <a:off x="85948" y="3501145"/>
            <a:ext cx="8791575" cy="1409706"/>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3" name="Rectangle 2"/>
          <p:cNvSpPr/>
          <p:nvPr/>
        </p:nvSpPr>
        <p:spPr>
          <a:xfrm>
            <a:off x="2195736" y="2132856"/>
            <a:ext cx="4572000" cy="646331"/>
          </a:xfrm>
          <a:prstGeom prst="rect">
            <a:avLst/>
          </a:prstGeom>
        </p:spPr>
        <p:txBody>
          <a:bodyPr>
            <a:spAutoFit/>
          </a:bodyPr>
          <a:lstStyle/>
          <a:p>
            <a:pPr algn="ctr"/>
            <a:r>
              <a:rPr lang="en-US" dirty="0"/>
              <a:t>DEFINITION OF </a:t>
            </a:r>
            <a:r>
              <a:rPr lang="en-US" dirty="0" smtClean="0"/>
              <a:t>CIVIL  </a:t>
            </a:r>
            <a:r>
              <a:rPr lang="en-US" dirty="0"/>
              <a:t>LIBILITY IN THE EXECUTIVE ORDER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 المسئولية التأديبية</a:t>
            </a:r>
            <a:endParaRPr lang="en-US" dirty="0"/>
          </a:p>
        </p:txBody>
      </p:sp>
      <p:pic>
        <p:nvPicPr>
          <p:cNvPr id="37890" name="Picture 2"/>
          <p:cNvPicPr>
            <a:picLocks noChangeAspect="1" noChangeArrowheads="1"/>
          </p:cNvPicPr>
          <p:nvPr/>
        </p:nvPicPr>
        <p:blipFill>
          <a:blip r:embed="rId2"/>
          <a:srcRect/>
          <a:stretch>
            <a:fillRect/>
          </a:stretch>
        </p:blipFill>
        <p:spPr bwMode="auto">
          <a:xfrm>
            <a:off x="755576" y="4365104"/>
            <a:ext cx="7834336" cy="542925"/>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3" name="Rectangle 2"/>
          <p:cNvSpPr/>
          <p:nvPr/>
        </p:nvSpPr>
        <p:spPr>
          <a:xfrm>
            <a:off x="2286000" y="3105835"/>
            <a:ext cx="4572000" cy="646331"/>
          </a:xfrm>
          <a:prstGeom prst="rect">
            <a:avLst/>
          </a:prstGeom>
        </p:spPr>
        <p:txBody>
          <a:bodyPr>
            <a:spAutoFit/>
          </a:bodyPr>
          <a:lstStyle/>
          <a:p>
            <a:pPr algn="ctr"/>
            <a:r>
              <a:rPr lang="en-US" dirty="0"/>
              <a:t>DEFINITION OF </a:t>
            </a:r>
            <a:r>
              <a:rPr lang="en-US" dirty="0" smtClean="0"/>
              <a:t>DISCIPLINARY LIABILITY  </a:t>
            </a:r>
            <a:r>
              <a:rPr lang="en-US" dirty="0"/>
              <a:t>IN THE EXECUTIVE ORDER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t/>
            </a:r>
            <a:br>
              <a:rPr lang="ar-SA" dirty="0" smtClean="0"/>
            </a:br>
            <a:r>
              <a:rPr lang="ar-SA" dirty="0" smtClean="0"/>
              <a:t/>
            </a:r>
            <a:br>
              <a:rPr lang="ar-SA" dirty="0" smtClean="0"/>
            </a:br>
            <a:r>
              <a:rPr lang="en-US" dirty="0" smtClean="0"/>
              <a:t>Medical Litigation Procedures</a:t>
            </a:r>
            <a:br>
              <a:rPr lang="en-US" dirty="0" smtClean="0"/>
            </a:br>
            <a:r>
              <a:rPr lang="ar-SA" dirty="0" smtClean="0"/>
              <a:t>اجراءات </a:t>
            </a:r>
            <a:r>
              <a:rPr lang="ar-SA" dirty="0"/>
              <a:t>التقاضي</a:t>
            </a:r>
            <a:r>
              <a:rPr lang="ar-SA" dirty="0" smtClean="0"/>
              <a:t/>
            </a:r>
            <a:br>
              <a:rPr lang="ar-SA" dirty="0" smtClean="0"/>
            </a:br>
            <a:r>
              <a:rPr lang="ar-SA" dirty="0" smtClean="0"/>
              <a:t/>
            </a:r>
            <a:br>
              <a:rPr lang="ar-SA" dirty="0" smtClean="0"/>
            </a:br>
            <a:endParaRPr lang="en-US" dirty="0"/>
          </a:p>
        </p:txBody>
      </p:sp>
      <p:sp>
        <p:nvSpPr>
          <p:cNvPr id="6" name="TextBox 5"/>
          <p:cNvSpPr txBox="1"/>
          <p:nvPr/>
        </p:nvSpPr>
        <p:spPr>
          <a:xfrm>
            <a:off x="1259632" y="1844824"/>
            <a:ext cx="6768752" cy="5078313"/>
          </a:xfrm>
          <a:prstGeom prst="rect">
            <a:avLst/>
          </a:prstGeom>
          <a:noFill/>
        </p:spPr>
        <p:txBody>
          <a:bodyPr wrap="square" rtlCol="0">
            <a:spAutoFit/>
          </a:bodyPr>
          <a:lstStyle/>
          <a:p>
            <a:r>
              <a:rPr lang="en-US" dirty="0"/>
              <a:t>(1)A patient or a member of his/her relatives complains of a medical malpractice from their point of view that ends with a morbidity or mortality. The complaint is directed either to the Ministry of health or the City Government according to the medical facility indulged in the complaint. </a:t>
            </a:r>
          </a:p>
          <a:p>
            <a:endParaRPr lang="en-US" dirty="0" smtClean="0"/>
          </a:p>
          <a:p>
            <a:r>
              <a:rPr lang="en-US" dirty="0" smtClean="0"/>
              <a:t>(</a:t>
            </a:r>
            <a:r>
              <a:rPr lang="en-US" dirty="0"/>
              <a:t>2) A process of investigation and interrogation follows within the medical facility with the medical staff either sharing the responsibility or attending the event. </a:t>
            </a:r>
          </a:p>
          <a:p>
            <a:endParaRPr lang="en-US" dirty="0" smtClean="0"/>
          </a:p>
          <a:p>
            <a:r>
              <a:rPr lang="en-US" dirty="0" smtClean="0"/>
              <a:t>(</a:t>
            </a:r>
            <a:r>
              <a:rPr lang="en-US" dirty="0"/>
              <a:t>3)The </a:t>
            </a:r>
            <a:r>
              <a:rPr lang="en-US" dirty="0" smtClean="0"/>
              <a:t>Medical Legal Organization (MLO</a:t>
            </a:r>
            <a:r>
              <a:rPr lang="en-US" dirty="0"/>
              <a:t>) (</a:t>
            </a:r>
            <a:r>
              <a:rPr lang="ar-SA" dirty="0"/>
              <a:t> الهيئة الصحية الشرعية</a:t>
            </a:r>
            <a:r>
              <a:rPr lang="en-US" dirty="0"/>
              <a:t>) then assigned to follow with a process of thorough review of all documents and medical filling together with interviewing both sides of the claim- the plaintiff and defendant(s), in order to reach a final decision .</a:t>
            </a:r>
          </a:p>
          <a:p>
            <a:endParaRPr lang="en-US" dirty="0" smtClean="0"/>
          </a:p>
          <a:p>
            <a:r>
              <a:rPr lang="en-US" dirty="0" smtClean="0"/>
              <a:t>(</a:t>
            </a:r>
            <a:r>
              <a:rPr lang="en-US" dirty="0"/>
              <a:t>4) Decisions of </a:t>
            </a:r>
            <a:r>
              <a:rPr lang="en-US" dirty="0" smtClean="0"/>
              <a:t>MLO </a:t>
            </a:r>
            <a:r>
              <a:rPr lang="en-US" dirty="0"/>
              <a:t>could be appealed within 60 days to the Court of </a:t>
            </a:r>
            <a:r>
              <a:rPr lang="en-US" dirty="0" smtClean="0"/>
              <a:t>Appeals</a:t>
            </a:r>
            <a:r>
              <a:rPr lang="ar-SA" dirty="0" smtClean="0"/>
              <a:t>  ديوان المظالم  </a:t>
            </a:r>
            <a:r>
              <a:rPr lang="en-US" dirty="0" smtClean="0"/>
              <a:t>.</a:t>
            </a:r>
            <a:endParaRPr lang="en-US" dirty="0"/>
          </a:p>
        </p:txBody>
      </p:sp>
    </p:spTree>
    <p:extLst>
      <p:ext uri="{BB962C8B-B14F-4D97-AF65-F5344CB8AC3E}">
        <p14:creationId xmlns:p14="http://schemas.microsoft.com/office/powerpoint/2010/main" val="3845939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t/>
            </a:r>
            <a:br>
              <a:rPr lang="ar-SA" dirty="0" smtClean="0"/>
            </a:br>
            <a:r>
              <a:rPr lang="ar-SA" dirty="0" smtClean="0"/>
              <a:t/>
            </a:r>
            <a:br>
              <a:rPr lang="ar-SA" dirty="0" smtClean="0"/>
            </a:br>
            <a:r>
              <a:rPr lang="en-US" dirty="0" smtClean="0"/>
              <a:t>Medical Litigation Procedures</a:t>
            </a:r>
            <a:br>
              <a:rPr lang="en-US" dirty="0" smtClean="0"/>
            </a:br>
            <a:r>
              <a:rPr lang="ar-SA" dirty="0" smtClean="0"/>
              <a:t>اجراءات </a:t>
            </a:r>
            <a:r>
              <a:rPr lang="ar-SA" dirty="0"/>
              <a:t>التقاضي</a:t>
            </a:r>
            <a:r>
              <a:rPr lang="ar-SA" dirty="0" smtClean="0"/>
              <a:t/>
            </a:r>
            <a:br>
              <a:rPr lang="ar-SA" dirty="0" smtClean="0"/>
            </a:br>
            <a:r>
              <a:rPr lang="ar-SA" dirty="0" smtClean="0"/>
              <a:t/>
            </a:r>
            <a:br>
              <a:rPr lang="ar-SA" dirty="0" smtClean="0"/>
            </a:br>
            <a:endParaRPr lang="en-US" dirty="0"/>
          </a:p>
        </p:txBody>
      </p:sp>
      <p:sp>
        <p:nvSpPr>
          <p:cNvPr id="6" name="TextBox 5"/>
          <p:cNvSpPr txBox="1"/>
          <p:nvPr/>
        </p:nvSpPr>
        <p:spPr>
          <a:xfrm>
            <a:off x="1187624" y="2492896"/>
            <a:ext cx="6768752" cy="3884397"/>
          </a:xfrm>
          <a:prstGeom prst="rect">
            <a:avLst/>
          </a:prstGeom>
          <a:noFill/>
        </p:spPr>
        <p:txBody>
          <a:bodyPr wrap="square" rtlCol="0">
            <a:spAutoFit/>
          </a:bodyPr>
          <a:lstStyle/>
          <a:p>
            <a:pPr>
              <a:lnSpc>
                <a:spcPct val="200000"/>
              </a:lnSpc>
            </a:pPr>
            <a:r>
              <a:rPr lang="en-US" dirty="0"/>
              <a:t>The committees of legal health </a:t>
            </a:r>
            <a:r>
              <a:rPr lang="en-US" dirty="0" smtClean="0"/>
              <a:t>organization -LHO(</a:t>
            </a:r>
            <a:r>
              <a:rPr lang="ar-SA" dirty="0" smtClean="0"/>
              <a:t> الهيئة الصحية الشرعية</a:t>
            </a:r>
            <a:r>
              <a:rPr lang="en-US" dirty="0" smtClean="0"/>
              <a:t>) </a:t>
            </a:r>
            <a:r>
              <a:rPr lang="en-US" dirty="0"/>
              <a:t>are composed primarily of a judge with Islamic </a:t>
            </a:r>
            <a:r>
              <a:rPr lang="en-US" dirty="0" err="1"/>
              <a:t>shariaah</a:t>
            </a:r>
            <a:r>
              <a:rPr lang="en-US" dirty="0"/>
              <a:t> background to reach the verdict after completion of the medical investigation of the claim that is the responsibility of the other 3–4 members with the medical background referring to different sectors of health service mainly from ministry of health and university staff </a:t>
            </a:r>
            <a:r>
              <a:rPr lang="en-US" dirty="0" smtClean="0"/>
              <a:t>members.</a:t>
            </a:r>
            <a:endParaRPr lang="en-US" dirty="0"/>
          </a:p>
        </p:txBody>
      </p:sp>
    </p:spTree>
    <p:extLst>
      <p:ext uri="{BB962C8B-B14F-4D97-AF65-F5344CB8AC3E}">
        <p14:creationId xmlns:p14="http://schemas.microsoft.com/office/powerpoint/2010/main" val="211060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t/>
            </a:r>
            <a:br>
              <a:rPr lang="ar-SA" dirty="0" smtClean="0"/>
            </a:br>
            <a:r>
              <a:rPr lang="ar-SA" dirty="0" smtClean="0"/>
              <a:t/>
            </a:r>
            <a:br>
              <a:rPr lang="ar-SA" dirty="0" smtClean="0"/>
            </a:br>
            <a:r>
              <a:rPr lang="ar-SA" dirty="0" smtClean="0"/>
              <a:t>كيفية الإثبات في قضايا المخالفات الطبية </a:t>
            </a:r>
            <a:br>
              <a:rPr lang="ar-SA" dirty="0" smtClean="0"/>
            </a:br>
            <a:r>
              <a:rPr lang="ar-SA" dirty="0" smtClean="0"/>
              <a:t/>
            </a:r>
            <a:br>
              <a:rPr lang="ar-SA" dirty="0" smtClean="0"/>
            </a:br>
            <a:endParaRPr lang="en-US" dirty="0"/>
          </a:p>
        </p:txBody>
      </p:sp>
      <p:sp>
        <p:nvSpPr>
          <p:cNvPr id="3" name="Content Placeholder 2"/>
          <p:cNvSpPr>
            <a:spLocks noGrp="1"/>
          </p:cNvSpPr>
          <p:nvPr>
            <p:ph idx="1"/>
          </p:nvPr>
        </p:nvSpPr>
        <p:spPr>
          <a:xfrm>
            <a:off x="899592" y="2132856"/>
            <a:ext cx="7787208" cy="4267944"/>
          </a:xfrm>
        </p:spPr>
        <p:txBody>
          <a:bodyPr>
            <a:normAutofit lnSpcReduction="10000"/>
          </a:bodyPr>
          <a:lstStyle/>
          <a:p>
            <a:pPr algn="r" rtl="1"/>
            <a:r>
              <a:rPr lang="ar-SA" dirty="0" smtClean="0"/>
              <a:t>يعتمد القاضي في إثبات موجب المسؤولية على أدلة الإثبات الشرعية التي منها:</a:t>
            </a:r>
          </a:p>
          <a:p>
            <a:pPr algn="r" rtl="1"/>
            <a:r>
              <a:rPr lang="ar-SA" sz="2000" dirty="0" smtClean="0"/>
              <a:t>1) الإقرار وهو أقوى الأدلة.</a:t>
            </a:r>
          </a:p>
          <a:p>
            <a:pPr algn="r" rtl="1"/>
            <a:r>
              <a:rPr lang="ar-SA" sz="2000" dirty="0" smtClean="0"/>
              <a:t>2) والشهادة مثل شهادة طبيب آخر أو ممرض أو مساعد لإثبات واقعة .</a:t>
            </a:r>
          </a:p>
          <a:p>
            <a:pPr algn="r" rtl="1"/>
            <a:r>
              <a:rPr lang="ar-SA" sz="2000" dirty="0" smtClean="0"/>
              <a:t> </a:t>
            </a:r>
            <a:r>
              <a:rPr lang="ar-SA" sz="2000" dirty="0" smtClean="0">
                <a:solidFill>
                  <a:srgbClr val="FF0000"/>
                </a:solidFill>
              </a:rPr>
              <a:t>أما التقصير في الإجراء أو مخالفة الأصول العلميّة فهذا لا يقبل إلا من أهل خبرة و اختصاص</a:t>
            </a:r>
            <a:r>
              <a:rPr lang="ar-SA" sz="2000" dirty="0" smtClean="0"/>
              <a:t>.</a:t>
            </a:r>
          </a:p>
          <a:p>
            <a:pPr algn="r" rtl="1"/>
            <a:r>
              <a:rPr lang="ar-SA" sz="2000" dirty="0" smtClean="0"/>
              <a:t>3) المستندات الخطية والتقارير الموجودة في سجلات المستشفيات</a:t>
            </a:r>
            <a:r>
              <a:rPr lang="ar-SA" dirty="0" smtClean="0"/>
              <a:t>.</a:t>
            </a:r>
          </a:p>
          <a:p>
            <a:pPr marL="118872" indent="0">
              <a:buNone/>
            </a:pPr>
            <a:r>
              <a:rPr lang="en-US" sz="2000" dirty="0" smtClean="0"/>
              <a:t>Evidence in medical litigation:</a:t>
            </a:r>
          </a:p>
          <a:p>
            <a:pPr marL="576072" indent="-457200">
              <a:buFont typeface="+mj-lt"/>
              <a:buAutoNum type="arabicPeriod"/>
            </a:pPr>
            <a:r>
              <a:rPr lang="en-US" sz="2000" dirty="0" smtClean="0"/>
              <a:t>Medical records, </a:t>
            </a:r>
          </a:p>
          <a:p>
            <a:pPr marL="576072" indent="-457200">
              <a:buFont typeface="+mj-lt"/>
              <a:buAutoNum type="arabicPeriod"/>
            </a:pPr>
            <a:r>
              <a:rPr lang="en-US" sz="2000" dirty="0" smtClean="0"/>
              <a:t>Expert testimony, </a:t>
            </a:r>
          </a:p>
          <a:p>
            <a:pPr marL="576072" indent="-457200">
              <a:buFont typeface="+mj-lt"/>
              <a:buAutoNum type="arabicPeriod"/>
            </a:pPr>
            <a:r>
              <a:rPr lang="en-US" sz="2000" dirty="0" smtClean="0"/>
              <a:t>Testimony of other professionals</a:t>
            </a:r>
          </a:p>
          <a:p>
            <a:pPr marL="576072" indent="-457200">
              <a:buFont typeface="+mj-lt"/>
              <a:buAutoNum type="arabicPeriod"/>
            </a:pPr>
            <a:r>
              <a:rPr lang="en-US" sz="2000" dirty="0" smtClean="0"/>
              <a:t>Affidavit</a:t>
            </a:r>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Medical Liability Claims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4" name="Picture 3" descr="SaudiJAnaesh_2007_1_1_4_56262_u2.jpg"/>
          <p:cNvPicPr>
            <a:picLocks noChangeAspect="1"/>
          </p:cNvPicPr>
          <p:nvPr/>
        </p:nvPicPr>
        <p:blipFill>
          <a:blip r:embed="rId2"/>
          <a:stretch>
            <a:fillRect/>
          </a:stretch>
        </p:blipFill>
        <p:spPr>
          <a:xfrm>
            <a:off x="1142976" y="2000240"/>
            <a:ext cx="6976872" cy="32369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a:t>
            </a:r>
            <a:br>
              <a:rPr lang="en-US" sz="4400" dirty="0" smtClean="0"/>
            </a:br>
            <a:r>
              <a:rPr lang="en-US" sz="4400" dirty="0" smtClean="0"/>
              <a:t>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a:t>Trend analysis for the total number of claims presented to Legal Health Organization Committees all over the Kingdom (16 Committees)</a:t>
            </a:r>
          </a:p>
        </p:txBody>
      </p:sp>
      <p:pic>
        <p:nvPicPr>
          <p:cNvPr id="7" name="Picture 6" descr="An external file that holds a picture, illustration, etc.&#10;Object name is SJA-4-122-g001.jpg"/>
          <p:cNvPicPr/>
          <p:nvPr/>
        </p:nvPicPr>
        <p:blipFill>
          <a:blip r:embed="rId2">
            <a:extLst>
              <a:ext uri="{28A0092B-C50C-407E-A947-70E740481C1C}">
                <a14:useLocalDpi xmlns:a14="http://schemas.microsoft.com/office/drawing/2010/main" val="0"/>
              </a:ext>
            </a:extLst>
          </a:blip>
          <a:srcRect/>
          <a:stretch>
            <a:fillRect/>
          </a:stretch>
        </p:blipFill>
        <p:spPr bwMode="auto">
          <a:xfrm>
            <a:off x="1628775" y="2000250"/>
            <a:ext cx="5886450" cy="28575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p:txBody>
      </p:sp>
      <p:pic>
        <p:nvPicPr>
          <p:cNvPr id="5" name="Picture 4" descr="An external file that holds a picture, illustration, etc.&#10;Object name is SJA-4-122-g003.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6706889" cy="3642345"/>
          </a:xfrm>
          <a:prstGeom prst="rect">
            <a:avLst/>
          </a:prstGeom>
          <a:noFill/>
          <a:ln>
            <a:noFill/>
          </a:ln>
        </p:spPr>
      </p:pic>
      <p:sp>
        <p:nvSpPr>
          <p:cNvPr id="4" name="Rectangle 3"/>
          <p:cNvSpPr/>
          <p:nvPr/>
        </p:nvSpPr>
        <p:spPr>
          <a:xfrm>
            <a:off x="1967035" y="5809700"/>
            <a:ext cx="5639445"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Mean number of final verdict claims with accusation in different health </a:t>
            </a:r>
            <a:r>
              <a:rPr lang="en-US" dirty="0" smtClean="0">
                <a:latin typeface="Times New Roman" panose="02020603050405020304" pitchFamily="18" charset="0"/>
                <a:ea typeface="Times New Roman" panose="02020603050405020304" pitchFamily="18" charset="0"/>
              </a:rPr>
              <a:t>sectors</a:t>
            </a:r>
            <a:r>
              <a:rPr lang="ar-SA" dirty="0" smtClean="0">
                <a:latin typeface="Times New Roman" panose="02020603050405020304" pitchFamily="18" charset="0"/>
                <a:ea typeface="Times New Roman" panose="02020603050405020304" pitchFamily="18" charset="0"/>
              </a:rPr>
              <a:t> </a:t>
            </a: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28596" y="0"/>
            <a:ext cx="8215370" cy="6608936"/>
          </a:xfrm>
          <a:prstGeom prst="rect">
            <a:avLst/>
          </a:prstGeom>
          <a:noFill/>
          <a:ln w="9525">
            <a:noFill/>
            <a:miter lim="800000"/>
            <a:headEnd/>
            <a:tailEnd/>
          </a:ln>
        </p:spPr>
      </p:pic>
      <p:sp>
        <p:nvSpPr>
          <p:cNvPr id="3" name="TextBox 2"/>
          <p:cNvSpPr txBox="1"/>
          <p:nvPr/>
        </p:nvSpPr>
        <p:spPr>
          <a:xfrm rot="16200000">
            <a:off x="6777260" y="4652740"/>
            <a:ext cx="4071966"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
        <p:nvSpPr>
          <p:cNvPr id="4" name="Pentagon 3"/>
          <p:cNvSpPr/>
          <p:nvPr/>
        </p:nvSpPr>
        <p:spPr>
          <a:xfrm rot="16200000">
            <a:off x="3929058" y="6429396"/>
            <a:ext cx="285752" cy="285752"/>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 </a:t>
            </a:r>
            <a:r>
              <a:rPr lang="ar-SA" dirty="0" smtClean="0"/>
              <a:t>الأخطاء الطبية</a:t>
            </a:r>
            <a:endParaRPr lang="en-US" dirty="0"/>
          </a:p>
        </p:txBody>
      </p:sp>
      <p:pic>
        <p:nvPicPr>
          <p:cNvPr id="5" name="Content Placeholder 4" descr="metal-retractor.jpg"/>
          <p:cNvPicPr>
            <a:picLocks noGrp="1" noChangeAspect="1"/>
          </p:cNvPicPr>
          <p:nvPr>
            <p:ph sz="half" idx="1"/>
          </p:nvPr>
        </p:nvPicPr>
        <p:blipFill>
          <a:blip r:embed="rId2"/>
          <a:stretch>
            <a:fillRect/>
          </a:stretch>
        </p:blipFill>
        <p:spPr>
          <a:xfrm>
            <a:off x="3000364" y="1714488"/>
            <a:ext cx="1928826" cy="2541228"/>
          </a:xfrm>
        </p:spPr>
      </p:pic>
      <p:sp>
        <p:nvSpPr>
          <p:cNvPr id="4" name="Content Placeholder 3"/>
          <p:cNvSpPr>
            <a:spLocks noGrp="1"/>
          </p:cNvSpPr>
          <p:nvPr>
            <p:ph sz="half" idx="2"/>
          </p:nvPr>
        </p:nvSpPr>
        <p:spPr>
          <a:xfrm>
            <a:off x="4643438" y="1773936"/>
            <a:ext cx="4043362" cy="4726898"/>
          </a:xfrm>
        </p:spPr>
        <p:txBody>
          <a:bodyPr>
            <a:normAutofit fontScale="77500" lnSpcReduction="20000"/>
          </a:bodyPr>
          <a:lstStyle/>
          <a:p>
            <a:r>
              <a:rPr lang="en-GB" u="sng" dirty="0" smtClean="0"/>
              <a:t>Example</a:t>
            </a:r>
            <a:r>
              <a:rPr lang="en-GB" dirty="0" smtClean="0"/>
              <a:t> </a:t>
            </a:r>
            <a:r>
              <a:rPr lang="en-US" dirty="0" smtClean="0"/>
              <a:t>: Surgeons in Seattle accidentally left a 13-inch metal retractor inside a patient for a month, leading to a $97,000 .</a:t>
            </a:r>
          </a:p>
          <a:p>
            <a:endParaRPr lang="en-US" dirty="0" smtClean="0"/>
          </a:p>
          <a:p>
            <a:r>
              <a:rPr lang="en-US" dirty="0" smtClean="0"/>
              <a:t>The hospital admitted that this was not the first time its surgeons lost large retractors inside patients. </a:t>
            </a:r>
          </a:p>
          <a:p>
            <a:endParaRPr lang="en-US" dirty="0" smtClean="0"/>
          </a:p>
          <a:p>
            <a:endParaRPr lang="en-US" dirty="0"/>
          </a:p>
          <a:p>
            <a:r>
              <a:rPr lang="en-US" dirty="0" smtClean="0"/>
              <a:t>The patient complained of pain after the surgery, but his doctor kept telling him the pain was normal, even 30 days post-op.</a:t>
            </a:r>
            <a:endParaRPr lang="en-US" dirty="0"/>
          </a:p>
        </p:txBody>
      </p:sp>
      <p:pic>
        <p:nvPicPr>
          <p:cNvPr id="6" name="Picture 5" descr="medicalmalpracticephoto.jpg"/>
          <p:cNvPicPr>
            <a:picLocks noChangeAspect="1"/>
          </p:cNvPicPr>
          <p:nvPr/>
        </p:nvPicPr>
        <p:blipFill>
          <a:blip r:embed="rId3"/>
          <a:stretch>
            <a:fillRect/>
          </a:stretch>
        </p:blipFill>
        <p:spPr>
          <a:xfrm>
            <a:off x="214282" y="1643050"/>
            <a:ext cx="2571768" cy="1703797"/>
          </a:xfrm>
          <a:prstGeom prst="rect">
            <a:avLst/>
          </a:prstGeom>
        </p:spPr>
      </p:pic>
      <p:pic>
        <p:nvPicPr>
          <p:cNvPr id="7" name="Picture 6" descr="medical_errors1.jpg"/>
          <p:cNvPicPr>
            <a:picLocks noChangeAspect="1"/>
          </p:cNvPicPr>
          <p:nvPr/>
        </p:nvPicPr>
        <p:blipFill>
          <a:blip r:embed="rId4"/>
          <a:stretch>
            <a:fillRect/>
          </a:stretch>
        </p:blipFill>
        <p:spPr>
          <a:xfrm>
            <a:off x="571472" y="3643314"/>
            <a:ext cx="2159000" cy="2679700"/>
          </a:xfrm>
          <a:prstGeom prst="rect">
            <a:avLst/>
          </a:prstGeom>
        </p:spPr>
      </p:pic>
      <p:sp>
        <p:nvSpPr>
          <p:cNvPr id="9" name="Rectangle 8"/>
          <p:cNvSpPr/>
          <p:nvPr/>
        </p:nvSpPr>
        <p:spPr>
          <a:xfrm>
            <a:off x="2857488" y="5143512"/>
            <a:ext cx="221457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dirty="0" smtClean="0"/>
              <a:t>to err is human…</a:t>
            </a:r>
          </a:p>
        </p:txBody>
      </p:sp>
      <p:sp>
        <p:nvSpPr>
          <p:cNvPr id="10" name="Rectangle 9"/>
          <p:cNvSpPr/>
          <p:nvPr/>
        </p:nvSpPr>
        <p:spPr>
          <a:xfrm>
            <a:off x="2857488" y="4500570"/>
            <a:ext cx="207170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rtl="1"/>
            <a:r>
              <a:rPr lang="ar-SA" b="1" dirty="0" smtClean="0"/>
              <a:t>«كل ابن آدم خطاء</a:t>
            </a:r>
            <a:r>
              <a:rPr lang="en-US" b="1" dirty="0" smtClean="0"/>
              <a:t>…..</a:t>
            </a:r>
            <a:r>
              <a:rPr lang="ar-SA" b="1"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6267" y="0"/>
            <a:ext cx="9340267" cy="6926046"/>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57290" y="0"/>
            <a:ext cx="6429420" cy="6835740"/>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en-US" dirty="0"/>
              <a:t/>
            </a:r>
            <a:br>
              <a:rPr lang="en-US" dirty="0"/>
            </a:br>
            <a:r>
              <a:rPr lang="en-US" b="1" u="sng" dirty="0"/>
              <a:t>* </a:t>
            </a:r>
            <a:r>
              <a:rPr lang="ar-SA" b="1" u="sng" dirty="0"/>
              <a:t>المادة </a:t>
            </a:r>
            <a:r>
              <a:rPr lang="ar-SA" b="1" u="sng" dirty="0" smtClean="0"/>
              <a:t>الثانية</a:t>
            </a:r>
            <a:r>
              <a:rPr lang="en-US" b="1" u="sng" dirty="0" smtClean="0"/>
              <a:t>:Legal requirements of competence </a:t>
            </a:r>
            <a:endParaRPr lang="en-US" dirty="0"/>
          </a:p>
          <a:p>
            <a:pPr marL="925830" lvl="1" indent="-514350" algn="r" rtl="1">
              <a:buFont typeface="+mj-lt"/>
              <a:buAutoNum type="arabicPeriod"/>
            </a:pPr>
            <a:r>
              <a:rPr lang="en-US" dirty="0"/>
              <a:t> </a:t>
            </a:r>
            <a:r>
              <a:rPr lang="ar-SA" dirty="0"/>
              <a:t>يحظر ممارسة أي مهنة صحية, إلا بعد الحصول على ترخيص بذلك من الوزارة</a:t>
            </a:r>
            <a:r>
              <a:rPr lang="en-US" dirty="0"/>
              <a:t>.</a:t>
            </a:r>
          </a:p>
          <a:p>
            <a:pPr marL="925830" lvl="1" indent="-514350" algn="r" rtl="1">
              <a:buFont typeface="+mj-lt"/>
              <a:buAutoNum type="arabicPeriod"/>
            </a:pPr>
            <a:r>
              <a:rPr lang="en-US" dirty="0"/>
              <a:t> </a:t>
            </a:r>
            <a:r>
              <a:rPr lang="ar-SA" dirty="0">
                <a:solidFill>
                  <a:srgbClr val="FF0000"/>
                </a:solidFill>
              </a:rPr>
              <a:t>يشترط للترخيص بمزاولة المهن الصحية ما يأتي</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الحصول </a:t>
            </a:r>
            <a:r>
              <a:rPr lang="ar-SA" dirty="0">
                <a:solidFill>
                  <a:srgbClr val="FF0000"/>
                </a:solidFill>
              </a:rPr>
              <a:t>على المؤهل المطلوب للمهنة من أي كلية طبية أو كلية صيدلية أو كلية علوم طبية تطبيقية أو كلية صحية أو معهد صحي, أو مؤهلات أخرى مطلوبة لمزاولة مهن صحية تعترف بها الهيئة, أو الحصول على شهادة من الخارج تعترف بها الهيئة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أن </a:t>
            </a:r>
            <a:r>
              <a:rPr lang="ar-SA" dirty="0">
                <a:solidFill>
                  <a:srgbClr val="FF0000"/>
                </a:solidFill>
              </a:rPr>
              <a:t>يكون قد أمضى مدة التدريب الإجبارية المقررة للمهنة, وأن تتوفر لدية اللياقة الصحية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التسجيل </a:t>
            </a:r>
            <a:r>
              <a:rPr lang="ar-SA" dirty="0">
                <a:solidFill>
                  <a:srgbClr val="FF0000"/>
                </a:solidFill>
              </a:rPr>
              <a:t>لدى الهيئة , وفقاً لمتطلبات التسجيل التي تحددها</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إلا </a:t>
            </a:r>
            <a:r>
              <a:rPr lang="ar-SA" dirty="0">
                <a:solidFill>
                  <a:srgbClr val="FF0000"/>
                </a:solidFill>
              </a:rPr>
              <a:t>يكون قد سبق الحكم عليه في جريمة مخلة بالشرف أو الأمانة إلا إذا رد إليه اعتباره</a:t>
            </a:r>
            <a:r>
              <a:rPr lang="en-US" dirty="0">
                <a:solidFill>
                  <a:schemeClr val="accent3"/>
                </a:solidFill>
              </a:rPr>
              <a:t>.</a:t>
            </a:r>
            <a:r>
              <a:rPr lang="en-US" dirty="0"/>
              <a:t/>
            </a:r>
            <a:br>
              <a:rPr lang="en-US" dirty="0"/>
            </a:br>
            <a:r>
              <a:rPr lang="en-US" dirty="0"/>
              <a:t> </a:t>
            </a:r>
          </a:p>
          <a:p>
            <a:pPr marL="925830" lvl="1" indent="-514350" algn="r" rtl="1">
              <a:buFont typeface="+mj-lt"/>
              <a:buAutoNum type="arabicPeriod"/>
            </a:pPr>
            <a:r>
              <a:rPr lang="en-US" dirty="0"/>
              <a:t> </a:t>
            </a:r>
            <a:r>
              <a:rPr lang="ar-SA" dirty="0"/>
              <a:t>يعد التعيين في الجهات الحكومية في وظائف المهن الصحية بمثابة الترخيص بمزاولة المهنة في هذه الجهات, على أن يسبق ذلك التسجيل لدى الهيئة</a:t>
            </a:r>
            <a:r>
              <a:rPr lang="en-US" dirty="0"/>
              <a:t>.</a:t>
            </a:r>
          </a:p>
          <a:p>
            <a:pPr marL="971550" lvl="1" indent="-514350" algn="r" rtl="1">
              <a:buFont typeface="+mj-lt"/>
              <a:buAutoNum type="arabicPeriod"/>
            </a:pPr>
            <a:endParaRPr lang="en-US" dirty="0"/>
          </a:p>
        </p:txBody>
      </p:sp>
    </p:spTree>
    <p:extLst>
      <p:ext uri="{BB962C8B-B14F-4D97-AF65-F5344CB8AC3E}">
        <p14:creationId xmlns:p14="http://schemas.microsoft.com/office/powerpoint/2010/main" val="1277836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dirty="0"/>
              <a:t/>
            </a:r>
            <a:br>
              <a:rPr lang="en-US" dirty="0"/>
            </a:br>
            <a:r>
              <a:rPr lang="en-US" dirty="0"/>
              <a:t/>
            </a:r>
            <a:br>
              <a:rPr lang="en-US" dirty="0"/>
            </a:br>
            <a:r>
              <a:rPr lang="en-US" b="1" dirty="0"/>
              <a:t>* </a:t>
            </a:r>
            <a:r>
              <a:rPr lang="ar-SA" b="1" dirty="0"/>
              <a:t>المادة التاسعة عشرة</a:t>
            </a:r>
            <a:r>
              <a:rPr lang="en-US" b="1" dirty="0" smtClean="0"/>
              <a:t>:CONSENT</a:t>
            </a:r>
            <a:r>
              <a:rPr lang="en-US" b="1" dirty="0"/>
              <a:t/>
            </a:r>
            <a:br>
              <a:rPr lang="en-US" b="1" dirty="0"/>
            </a:br>
            <a:r>
              <a:rPr lang="en-US" dirty="0"/>
              <a:t/>
            </a:r>
            <a:br>
              <a:rPr lang="en-US" dirty="0"/>
            </a:br>
            <a:r>
              <a:rPr lang="ar-SA" dirty="0"/>
              <a:t>يجب ألا يجرى أي عمل طبي لمريض إلا برضاه أو موافقة من يمثله أو ولي أمره إذا لم يعتد بإرادته هو, </a:t>
            </a:r>
            <a:r>
              <a:rPr lang="ar-SA" u="sng" dirty="0">
                <a:solidFill>
                  <a:srgbClr val="FF0000"/>
                </a:solidFill>
              </a:rPr>
              <a:t>واستثناء من ذلك يجب على الممارس الصحي في حالات الحوادث أو الطوارئ أو الحالات المرضية الحرجة التي تستدعي تدخلاً طبياً بصفه فورية أو ضرورية لإنقاذ حياة المصاب أو عضو من أعضائه</a:t>
            </a:r>
            <a:r>
              <a:rPr lang="en-US" u="sng" dirty="0">
                <a:solidFill>
                  <a:srgbClr val="FF0000"/>
                </a:solidFill>
              </a:rPr>
              <a:t> , </a:t>
            </a:r>
            <a:r>
              <a:rPr lang="ar-SA" u="sng" dirty="0">
                <a:solidFill>
                  <a:srgbClr val="FF0000"/>
                </a:solidFill>
              </a:rPr>
              <a:t>أو تلافي ضرر بالغ ينتج من تأخير التدخل وتعذر الحصول على موافقة المريض أو من يمثله او ولي أمره في الوقت المناسب</a:t>
            </a:r>
            <a:r>
              <a:rPr lang="ar-SA" dirty="0">
                <a:solidFill>
                  <a:srgbClr val="FF0000"/>
                </a:solidFill>
              </a:rPr>
              <a:t>- </a:t>
            </a:r>
            <a:r>
              <a:rPr lang="ar-SA" dirty="0"/>
              <a:t>إجراء العمل الطبي دون انتظار الحصول على تلك الموافقة , ولا يجوز بأي حال من الأحوال إنهاء حياة أي مريض ميئوس من شفائه طبياً</a:t>
            </a:r>
            <a:r>
              <a:rPr lang="en-US" dirty="0"/>
              <a:t> , </a:t>
            </a:r>
            <a:r>
              <a:rPr lang="ar-SA" dirty="0"/>
              <a:t>ولو كان بناءاً على طلبه أو طلب ذويه</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1715709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7" name="Picture 3"/>
          <p:cNvPicPr>
            <a:picLocks noChangeAspect="1" noChangeArrowheads="1"/>
          </p:cNvPicPr>
          <p:nvPr/>
        </p:nvPicPr>
        <p:blipFill>
          <a:blip r:embed="rId2"/>
          <a:srcRect/>
          <a:stretch>
            <a:fillRect/>
          </a:stretch>
        </p:blipFill>
        <p:spPr bwMode="auto">
          <a:xfrm>
            <a:off x="857224" y="3286124"/>
            <a:ext cx="7419975" cy="904875"/>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3" name="Rectangle 2"/>
          <p:cNvSpPr/>
          <p:nvPr/>
        </p:nvSpPr>
        <p:spPr>
          <a:xfrm>
            <a:off x="3563888" y="1916832"/>
            <a:ext cx="3339376" cy="369332"/>
          </a:xfrm>
          <a:prstGeom prst="rect">
            <a:avLst/>
          </a:prstGeom>
        </p:spPr>
        <p:txBody>
          <a:bodyPr wrap="none">
            <a:spAutoFit/>
          </a:bodyPr>
          <a:lstStyle/>
          <a:p>
            <a:r>
              <a:rPr lang="en-US" b="1" dirty="0"/>
              <a:t>:</a:t>
            </a:r>
            <a:r>
              <a:rPr lang="en-US" b="1" dirty="0" smtClean="0"/>
              <a:t>CONSENT (Executive order)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971550" lvl="1" indent="-514350" algn="r" rtl="1">
              <a:buFont typeface="+mj-lt"/>
              <a:buAutoNum type="arabicPeriod"/>
            </a:pPr>
            <a:r>
              <a:rPr lang="en-US" b="1" dirty="0"/>
              <a:t>* </a:t>
            </a:r>
            <a:r>
              <a:rPr lang="ar-SA" b="1" dirty="0"/>
              <a:t>المادة الحادية </a:t>
            </a:r>
            <a:r>
              <a:rPr lang="ar-SA" b="1" dirty="0" smtClean="0"/>
              <a:t>والعشرون</a:t>
            </a:r>
            <a:r>
              <a:rPr lang="en-US" b="1" dirty="0" smtClean="0"/>
              <a:t>Item 21:CONFIDENTIALITY:</a:t>
            </a:r>
            <a:r>
              <a:rPr lang="en-US" b="1" dirty="0"/>
              <a:t/>
            </a:r>
            <a:br>
              <a:rPr lang="en-US" b="1" dirty="0"/>
            </a:br>
            <a:r>
              <a:rPr lang="en-US" dirty="0"/>
              <a:t/>
            </a:r>
            <a:br>
              <a:rPr lang="en-US" dirty="0"/>
            </a:br>
            <a:r>
              <a:rPr lang="ar-SA" dirty="0"/>
              <a:t>يجب على الممارس الصحي أن يحافظ على الأسرار التي علم بها عن طريق مهنته ولا يجوز له إفشاؤها إلا في الأحوال الآتية</a:t>
            </a:r>
            <a:r>
              <a:rPr lang="en-US" dirty="0"/>
              <a:t>:</a:t>
            </a:r>
            <a:br>
              <a:rPr lang="en-US" dirty="0"/>
            </a:br>
            <a:r>
              <a:rPr lang="ar-SA" dirty="0"/>
              <a:t>أ) إذا كان الإفشاء مقصوداً به</a:t>
            </a:r>
            <a:r>
              <a:rPr lang="en-US" dirty="0"/>
              <a:t>: </a:t>
            </a:r>
            <a:r>
              <a:rPr lang="en-US" dirty="0">
                <a:solidFill>
                  <a:srgbClr val="FF0000"/>
                </a:solidFill>
              </a:rPr>
              <a:t/>
            </a:r>
            <a:br>
              <a:rPr lang="en-US" dirty="0">
                <a:solidFill>
                  <a:srgbClr val="FF0000"/>
                </a:solidFill>
              </a:rPr>
            </a:br>
            <a:r>
              <a:rPr lang="en-US" sz="2400" dirty="0" smtClean="0">
                <a:solidFill>
                  <a:srgbClr val="FF0000"/>
                </a:solidFill>
              </a:rPr>
              <a:t> - </a:t>
            </a:r>
            <a:r>
              <a:rPr lang="ar-SA" sz="2400" dirty="0">
                <a:solidFill>
                  <a:srgbClr val="FF0000"/>
                </a:solidFill>
              </a:rPr>
              <a:t>الإبلاغ عن حالة وفاة ناجمة عن حادث جنائي أو الحيلولة دون ارتكاب جريمة , ولا يجوز الإفشاء في هذه الحالة إلا للجهة الرسمية المختصة</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الإبلاغ عن مرض سارٍ أو معدٍ</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دفع الممارس لاتهام وجهه إليه المريض أو ذووه يتعلق بكفايته أو بكيفية ممارسته المهنة</a:t>
            </a:r>
            <a:r>
              <a:rPr lang="en-US" sz="2400" dirty="0">
                <a:solidFill>
                  <a:srgbClr val="FF0000"/>
                </a:solidFill>
              </a:rPr>
              <a:t>.</a:t>
            </a:r>
            <a:r>
              <a:rPr lang="en-US" dirty="0"/>
              <a:t/>
            </a:r>
            <a:br>
              <a:rPr lang="en-US" dirty="0"/>
            </a:br>
            <a:r>
              <a:rPr lang="ar-SA" dirty="0"/>
              <a:t>ب)إذ وافق صاحب السر كتابة على إفشائه أو كان الإفشاء لذوي المريض مفيداً لعلاجه</a:t>
            </a:r>
            <a:r>
              <a:rPr lang="en-US" dirty="0"/>
              <a:t>.</a:t>
            </a:r>
            <a:br>
              <a:rPr lang="en-US" dirty="0"/>
            </a:br>
            <a:r>
              <a:rPr lang="ar-SA" dirty="0"/>
              <a:t>ج)إذا صدر له أمر بذلك من جهة قضائية</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3018590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274638"/>
            <a:ext cx="8229600" cy="850106"/>
          </a:xfrm>
        </p:spPr>
        <p:txBody>
          <a:bodyPr/>
          <a:lstStyle/>
          <a:p>
            <a:r>
              <a:rPr lang="fr-CA" dirty="0" smtClean="0">
                <a:solidFill>
                  <a:schemeClr val="bg1"/>
                </a:solidFill>
              </a:rPr>
              <a:t> </a:t>
            </a:r>
          </a:p>
        </p:txBody>
      </p:sp>
      <p:sp>
        <p:nvSpPr>
          <p:cNvPr id="7171" name="Espace réservé du contenu 2"/>
          <p:cNvSpPr>
            <a:spLocks noGrp="1"/>
          </p:cNvSpPr>
          <p:nvPr>
            <p:ph idx="1"/>
          </p:nvPr>
        </p:nvSpPr>
        <p:spPr/>
        <p:txBody>
          <a:bodyPr/>
          <a:lstStyle/>
          <a:p>
            <a:pPr>
              <a:buNone/>
            </a:pPr>
            <a:r>
              <a:rPr lang="fr-CA" dirty="0" smtClean="0">
                <a:solidFill>
                  <a:schemeClr val="bg1"/>
                </a:solidFill>
              </a:rPr>
              <a:t> </a:t>
            </a:r>
          </a:p>
          <a:p>
            <a:endParaRPr lang="fr-CA" dirty="0" smtClean="0">
              <a:solidFill>
                <a:schemeClr val="bg1"/>
              </a:solidFill>
            </a:endParaRPr>
          </a:p>
        </p:txBody>
      </p:sp>
      <p:graphicFrame>
        <p:nvGraphicFramePr>
          <p:cNvPr id="4" name="Diagram 3"/>
          <p:cNvGraphicFramePr/>
          <p:nvPr/>
        </p:nvGraphicFramePr>
        <p:xfrm>
          <a:off x="0" y="1643050"/>
          <a:ext cx="914400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4282" y="428604"/>
            <a:ext cx="8572560" cy="707886"/>
          </a:xfrm>
          <a:prstGeom prst="rect">
            <a:avLst/>
          </a:prstGeom>
          <a:noFill/>
        </p:spPr>
        <p:txBody>
          <a:bodyPr wrap="square" rtlCol="0">
            <a:spAutoFit/>
          </a:bodyPr>
          <a:lstStyle/>
          <a:p>
            <a:pPr algn="ctr" rtl="1"/>
            <a:r>
              <a:rPr lang="ar-SA" sz="4000" dirty="0" smtClean="0">
                <a:solidFill>
                  <a:schemeClr val="bg1"/>
                </a:solidFill>
              </a:rPr>
              <a:t> المفهوم  العام لمبررات تجاوز السرية المهنية  </a:t>
            </a:r>
            <a:endParaRPr lang="en-US" sz="4000" dirty="0">
              <a:solidFill>
                <a:schemeClr val="bg1"/>
              </a:solidFill>
            </a:endParaRPr>
          </a:p>
        </p:txBody>
      </p:sp>
      <p:sp>
        <p:nvSpPr>
          <p:cNvPr id="6" name="TextBox 5"/>
          <p:cNvSpPr txBox="1"/>
          <p:nvPr/>
        </p:nvSpPr>
        <p:spPr>
          <a:xfrm>
            <a:off x="571472" y="6286520"/>
            <a:ext cx="7858180" cy="400110"/>
          </a:xfrm>
          <a:prstGeom prst="rect">
            <a:avLst/>
          </a:prstGeom>
          <a:noFill/>
        </p:spPr>
        <p:txBody>
          <a:bodyPr wrap="square" rtlCol="0">
            <a:spAutoFit/>
          </a:bodyPr>
          <a:lstStyle/>
          <a:p>
            <a:r>
              <a:rPr lang="en-GB" sz="1000" dirty="0" smtClean="0"/>
              <a:t>AMA:</a:t>
            </a:r>
            <a:r>
              <a:rPr lang="en-US" sz="1000" dirty="0" smtClean="0"/>
              <a:t>Physicians are justified ethically in unilateral disclosure when patients refuse to accept determinations of serious and undisputed driving risk, as long as this disclosure results in meaningful improvement in patient or public safety.</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Font typeface="+mj-lt"/>
              <a:buAutoNum type="arabicPeriod"/>
            </a:pPr>
            <a:r>
              <a:rPr lang="en-US" sz="2000" b="1" dirty="0" smtClean="0"/>
              <a:t>PREVENTION:</a:t>
            </a:r>
          </a:p>
          <a:p>
            <a:pPr marL="868680" lvl="1" indent="-457200">
              <a:buFont typeface="+mj-lt"/>
              <a:buAutoNum type="arabicPeriod"/>
            </a:pPr>
            <a:r>
              <a:rPr lang="en-US" sz="1800" b="1" dirty="0" smtClean="0"/>
              <a:t>Assess the patient as a whole .</a:t>
            </a:r>
          </a:p>
          <a:p>
            <a:pPr marL="868680" lvl="1" indent="-457200">
              <a:buFont typeface="+mj-lt"/>
              <a:buAutoNum type="arabicPeriod"/>
            </a:pPr>
            <a:r>
              <a:rPr lang="en-US" sz="1800" b="1" dirty="0" smtClean="0"/>
              <a:t>Good documentation in patient records.</a:t>
            </a:r>
          </a:p>
          <a:p>
            <a:pPr marL="868680" lvl="1" indent="-457200">
              <a:buFont typeface="+mj-lt"/>
              <a:buAutoNum type="arabicPeriod"/>
            </a:pPr>
            <a:r>
              <a:rPr lang="en-US" sz="1800" b="1" dirty="0" smtClean="0"/>
              <a:t>Don’t leave anything to memory specially in very sick patients</a:t>
            </a:r>
          </a:p>
          <a:p>
            <a:pPr marL="868680" lvl="1" indent="-457200">
              <a:buFont typeface="+mj-lt"/>
              <a:buAutoNum type="arabicPeriod"/>
            </a:pPr>
            <a:r>
              <a:rPr lang="en-US" sz="1800" b="1" dirty="0" smtClean="0"/>
              <a:t>Consult with colleagues in other specialties.</a:t>
            </a:r>
          </a:p>
          <a:p>
            <a:pPr marL="868680" lvl="1" indent="-457200">
              <a:buFont typeface="+mj-lt"/>
              <a:buAutoNum type="arabicPeriod"/>
            </a:pPr>
            <a:r>
              <a:rPr lang="en-US" sz="1800" b="1" dirty="0" smtClean="0"/>
              <a:t>Be current in your knowledge.</a:t>
            </a:r>
          </a:p>
          <a:p>
            <a:pPr marL="868680" lvl="1" indent="-457200">
              <a:buFont typeface="+mj-lt"/>
              <a:buAutoNum type="arabicPeriod"/>
            </a:pPr>
            <a:r>
              <a:rPr lang="en-US" sz="1800" b="1" dirty="0" smtClean="0"/>
              <a:t>Emergency and intensive care : certification in  basic  and advanced cardiac life support (ACLS)</a:t>
            </a:r>
          </a:p>
          <a:p>
            <a:pPr marL="868680" lvl="1" indent="-457200">
              <a:buFont typeface="+mj-lt"/>
              <a:buAutoNum type="arabicPeriod"/>
            </a:pPr>
            <a:r>
              <a:rPr lang="en-US" sz="1800" b="1" dirty="0" smtClean="0"/>
              <a:t>Advanced trauma life support (ATLS) certification for those dealing with trauma.  </a:t>
            </a:r>
          </a:p>
          <a:p>
            <a:pPr marL="868680" lvl="1" indent="-457200">
              <a:buFont typeface="+mj-lt"/>
              <a:buAutoNum type="arabicPeriod"/>
            </a:pPr>
            <a:r>
              <a:rPr lang="en-US" sz="1800" b="1" dirty="0" smtClean="0"/>
              <a:t>If your facility is lacking in equipment then refer the patient and document that.</a:t>
            </a:r>
          </a:p>
          <a:p>
            <a:pPr marL="868680" lvl="1" indent="-457200">
              <a:buFont typeface="+mj-lt"/>
              <a:buAutoNum type="arabicPeriod"/>
            </a:pPr>
            <a:r>
              <a:rPr lang="en-US" sz="1800" b="1" dirty="0" smtClean="0"/>
              <a:t>Before surgery communicate in clear language with  patient/relative  and make sure they understood </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None/>
            </a:pPr>
            <a:r>
              <a:rPr lang="en-US" sz="2000" b="1" dirty="0" smtClean="0"/>
              <a:t>2: WHEN CALLED TO TESTIFY:</a:t>
            </a:r>
          </a:p>
          <a:p>
            <a:pPr marL="576072" indent="-457200">
              <a:lnSpc>
                <a:spcPct val="200000"/>
              </a:lnSpc>
              <a:buFont typeface="+mj-lt"/>
              <a:buAutoNum type="arabicPeriod"/>
            </a:pPr>
            <a:r>
              <a:rPr lang="en-US" sz="2000" b="1" dirty="0" smtClean="0"/>
              <a:t>Review the case records </a:t>
            </a:r>
          </a:p>
          <a:p>
            <a:pPr marL="576072" indent="-457200">
              <a:lnSpc>
                <a:spcPct val="200000"/>
              </a:lnSpc>
              <a:buFont typeface="+mj-lt"/>
              <a:buAutoNum type="arabicPeriod"/>
            </a:pPr>
            <a:r>
              <a:rPr lang="en-US" sz="2000" b="1" dirty="0" smtClean="0"/>
              <a:t>Make notes of the dates and details of your role</a:t>
            </a:r>
          </a:p>
          <a:p>
            <a:pPr marL="576072" indent="-457200">
              <a:lnSpc>
                <a:spcPct val="200000"/>
              </a:lnSpc>
              <a:buFont typeface="+mj-lt"/>
              <a:buAutoNum type="arabicPeriod"/>
            </a:pPr>
            <a:r>
              <a:rPr lang="en-US" sz="2000" b="1" dirty="0" smtClean="0"/>
              <a:t>Consult a lawyer </a:t>
            </a:r>
          </a:p>
          <a:p>
            <a:pPr marL="576072" indent="-457200">
              <a:lnSpc>
                <a:spcPct val="200000"/>
              </a:lnSpc>
              <a:buFont typeface="+mj-lt"/>
              <a:buAutoNum type="arabicPeriod"/>
            </a:pPr>
            <a:r>
              <a:rPr lang="en-US" sz="2000" b="1" dirty="0" smtClean="0"/>
              <a:t>Better to write an affidavit and show it to attorney </a:t>
            </a:r>
          </a:p>
          <a:p>
            <a:pPr marL="576072" indent="-457200">
              <a:lnSpc>
                <a:spcPct val="200000"/>
              </a:lnSpc>
              <a:buFont typeface="+mj-lt"/>
              <a:buAutoNum type="arabicPeriod"/>
            </a:pPr>
            <a:r>
              <a:rPr lang="en-US" sz="2000" b="1" dirty="0" smtClean="0"/>
              <a:t>If necessary bring copies of references mentioned in affidavit.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62500" lnSpcReduction="20000"/>
          </a:bodyPr>
          <a:lstStyle/>
          <a:p>
            <a:r>
              <a:rPr lang="en-GB" dirty="0" smtClean="0"/>
              <a:t>By the end of this lecture the student should be able to :</a:t>
            </a:r>
            <a:endParaRPr lang="en-US" dirty="0" smtClean="0"/>
          </a:p>
          <a:p>
            <a:pPr marL="971550" lvl="1" indent="-514350">
              <a:lnSpc>
                <a:spcPct val="120000"/>
              </a:lnSpc>
              <a:buFont typeface="+mj-lt"/>
              <a:buAutoNum type="arabicPeriod"/>
            </a:pPr>
            <a:r>
              <a:rPr lang="en-GB" dirty="0"/>
              <a:t>Mention the Saudi Health Professions Practice  Law and the Executive Order as the reference for legal issues for the health workers in </a:t>
            </a:r>
            <a:r>
              <a:rPr lang="en-GB" dirty="0" smtClean="0"/>
              <a:t>KSA</a:t>
            </a:r>
            <a:endParaRPr lang="ar-SA" dirty="0" smtClean="0"/>
          </a:p>
          <a:p>
            <a:pPr marL="971550" lvl="1" indent="-514350">
              <a:lnSpc>
                <a:spcPct val="120000"/>
              </a:lnSpc>
              <a:buFont typeface="+mj-lt"/>
              <a:buAutoNum type="arabicPeriod"/>
            </a:pPr>
            <a:r>
              <a:rPr lang="en-GB" dirty="0" smtClean="0"/>
              <a:t>Define the terms </a:t>
            </a:r>
            <a:r>
              <a:rPr lang="en-GB" u="sng" dirty="0" smtClean="0"/>
              <a:t>punitive liability</a:t>
            </a:r>
            <a:r>
              <a:rPr lang="en-GB" dirty="0" smtClean="0"/>
              <a:t>, </a:t>
            </a:r>
            <a:r>
              <a:rPr lang="en-GB" u="sng" dirty="0" smtClean="0"/>
              <a:t>civil liability </a:t>
            </a:r>
            <a:r>
              <a:rPr lang="en-GB" dirty="0" smtClean="0"/>
              <a:t>and </a:t>
            </a:r>
            <a:r>
              <a:rPr lang="en-GB" u="sng" dirty="0" smtClean="0"/>
              <a:t>disciplinary liability </a:t>
            </a:r>
            <a:r>
              <a:rPr lang="en-GB" dirty="0" smtClean="0"/>
              <a:t>and identify the possible application of each type of liabilities in a case scenario.</a:t>
            </a:r>
            <a:endParaRPr lang="en-US" dirty="0" smtClean="0"/>
          </a:p>
          <a:p>
            <a:pPr marL="971550" lvl="1" indent="-514350">
              <a:lnSpc>
                <a:spcPct val="120000"/>
              </a:lnSpc>
              <a:buFont typeface="+mj-lt"/>
              <a:buAutoNum type="arabicPeriod"/>
            </a:pPr>
            <a:r>
              <a:rPr lang="en-GB" dirty="0" smtClean="0"/>
              <a:t>Describe </a:t>
            </a:r>
            <a:r>
              <a:rPr lang="en-GB" dirty="0"/>
              <a:t>the standard procedure for medical </a:t>
            </a:r>
            <a:r>
              <a:rPr lang="en-GB" dirty="0" smtClean="0"/>
              <a:t>litigation</a:t>
            </a:r>
            <a:endParaRPr lang="ar-SA" dirty="0" smtClean="0"/>
          </a:p>
          <a:p>
            <a:pPr marL="971550" lvl="1" indent="-514350">
              <a:lnSpc>
                <a:spcPct val="120000"/>
              </a:lnSpc>
              <a:buFont typeface="+mj-lt"/>
              <a:buAutoNum type="arabicPeriod"/>
            </a:pPr>
            <a:r>
              <a:rPr lang="en-GB" dirty="0" smtClean="0"/>
              <a:t>Discuss the legal issues in patient consent</a:t>
            </a:r>
            <a:r>
              <a:rPr lang="ar-SA" dirty="0" smtClean="0"/>
              <a:t> </a:t>
            </a:r>
            <a:endParaRPr lang="en-US" dirty="0" smtClean="0"/>
          </a:p>
          <a:p>
            <a:pPr marL="971550" lvl="1" indent="-514350">
              <a:lnSpc>
                <a:spcPct val="120000"/>
              </a:lnSpc>
              <a:buFont typeface="+mj-lt"/>
              <a:buAutoNum type="arabicPeriod"/>
            </a:pPr>
            <a:r>
              <a:rPr lang="en-GB" dirty="0" smtClean="0"/>
              <a:t>Discuss the legal issues in professional confidentiality</a:t>
            </a:r>
            <a:r>
              <a:rPr lang="ar-SA" dirty="0" smtClean="0"/>
              <a:t> </a:t>
            </a:r>
            <a:r>
              <a:rPr lang="en-US" dirty="0" smtClean="0"/>
              <a:t> and identify situations for overriding confidentiality .</a:t>
            </a:r>
            <a:r>
              <a:rPr lang="en-GB" dirty="0" smtClean="0"/>
              <a:t> </a:t>
            </a:r>
            <a:endParaRPr lang="en-US" dirty="0" smtClean="0"/>
          </a:p>
          <a:p>
            <a:pPr marL="971550" lvl="1" indent="-514350">
              <a:lnSpc>
                <a:spcPct val="120000"/>
              </a:lnSpc>
              <a:buFont typeface="+mj-lt"/>
              <a:buAutoNum type="arabicPeriod"/>
            </a:pPr>
            <a:r>
              <a:rPr lang="en-GB" dirty="0" smtClean="0"/>
              <a:t>Discuss the legal requirements of  competence .</a:t>
            </a:r>
            <a:endParaRPr lang="en-US" dirty="0" smtClean="0"/>
          </a:p>
          <a:p>
            <a:pPr marL="971550" lvl="1" indent="-514350">
              <a:lnSpc>
                <a:spcPct val="120000"/>
              </a:lnSpc>
              <a:buFont typeface="+mj-lt"/>
              <a:buAutoNum type="arabicPeriod"/>
            </a:pPr>
            <a:r>
              <a:rPr lang="en-GB" dirty="0" smtClean="0"/>
              <a:t>Identify the main legal  issues encountered in the daily practice of medicine.  </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dirty="0" smtClean="0"/>
              <a:t>أمثلة لبعض قرارات الهيئة الصحية الشرعية</a:t>
            </a:r>
            <a:r>
              <a:rPr lang="en-US" dirty="0" smtClean="0"/>
              <a:t> </a:t>
            </a:r>
            <a:r>
              <a:rPr lang="ar-SA" dirty="0" smtClean="0"/>
              <a:t>(1)</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0391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4282" y="6143644"/>
            <a:ext cx="3929090" cy="369332"/>
          </a:xfrm>
          <a:prstGeom prst="rect">
            <a:avLst/>
          </a:prstGeom>
        </p:spPr>
        <p:txBody>
          <a:bodyPr wrap="squar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3371685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5448"/>
            <a:ext cx="9001156" cy="1252728"/>
          </a:xfrm>
        </p:spPr>
        <p:txBody>
          <a:bodyPr>
            <a:normAutofit fontScale="90000"/>
          </a:bodyPr>
          <a:lstStyle/>
          <a:p>
            <a:r>
              <a:rPr lang="ar-SA" dirty="0"/>
              <a:t>أمثلة لبعض قرارات </a:t>
            </a:r>
            <a:r>
              <a:rPr lang="ar-SA" dirty="0" smtClean="0"/>
              <a:t>الهيئة الصحية الشرعية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60" y="2147174"/>
            <a:ext cx="83820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85" y="2492896"/>
            <a:ext cx="77533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677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001156" cy="1252728"/>
          </a:xfrm>
        </p:spPr>
        <p:txBody>
          <a:bodyPr>
            <a:normAutofit fontScale="90000"/>
          </a:bodyPr>
          <a:lstStyle/>
          <a:p>
            <a:pPr algn="r" rtl="1"/>
            <a:r>
              <a:rPr lang="ar-SA" dirty="0" smtClean="0"/>
              <a:t>أمثلة </a:t>
            </a:r>
            <a:r>
              <a:rPr lang="ar-SA" dirty="0"/>
              <a:t>لبعض قرارات </a:t>
            </a:r>
            <a:r>
              <a:rPr lang="ar-SA" dirty="0" smtClean="0"/>
              <a:t>الهيئة الصحية الشرعية (1)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24" y="1785926"/>
            <a:ext cx="7643866" cy="40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sharman.gif"/>
          <p:cNvPicPr>
            <a:picLocks noChangeAspect="1"/>
          </p:cNvPicPr>
          <p:nvPr/>
        </p:nvPicPr>
        <p:blipFill>
          <a:blip r:embed="rId3"/>
          <a:stretch>
            <a:fillRect/>
          </a:stretch>
        </p:blipFill>
        <p:spPr>
          <a:xfrm>
            <a:off x="1142977" y="5719568"/>
            <a:ext cx="1714512" cy="804689"/>
          </a:xfrm>
          <a:prstGeom prst="rect">
            <a:avLst/>
          </a:prstGeom>
        </p:spPr>
      </p:pic>
      <p:pic>
        <p:nvPicPr>
          <p:cNvPr id="5" name="Picture 4" descr="endometrialbiopsy.jpg"/>
          <p:cNvPicPr>
            <a:picLocks noChangeAspect="1"/>
          </p:cNvPicPr>
          <p:nvPr/>
        </p:nvPicPr>
        <p:blipFill>
          <a:blip r:embed="rId4"/>
          <a:stretch>
            <a:fillRect/>
          </a:stretch>
        </p:blipFill>
        <p:spPr>
          <a:xfrm>
            <a:off x="3428992" y="5357826"/>
            <a:ext cx="1071570" cy="1290373"/>
          </a:xfrm>
          <a:prstGeom prst="rect">
            <a:avLst/>
          </a:prstGeom>
        </p:spPr>
      </p:pic>
    </p:spTree>
    <p:extLst>
      <p:ext uri="{BB962C8B-B14F-4D97-AF65-F5344CB8AC3E}">
        <p14:creationId xmlns:p14="http://schemas.microsoft.com/office/powerpoint/2010/main" val="2031701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sz="4000" dirty="0"/>
              <a:t>أمثلة </a:t>
            </a:r>
            <a:r>
              <a:rPr lang="ar-SA" sz="4000" dirty="0" smtClean="0"/>
              <a:t>لبعض قرارات  الهيئة الصحية الشرعية</a:t>
            </a:r>
            <a:r>
              <a:rPr lang="en-US" sz="4000" dirty="0" smtClean="0"/>
              <a:t>   ( 1 ) </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357430"/>
            <a:ext cx="80581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31577"/>
            <a:ext cx="56102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7224" y="6215082"/>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2289793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 (2)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403356" cy="466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354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r" rtl="1"/>
            <a:r>
              <a:rPr lang="ar-SA" dirty="0" smtClean="0"/>
              <a:t>أمثلة لبعض قرارات  الهيئة الصحية الشرعية (2)</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515579" cy="415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5786" y="6143644"/>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3048231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smtClean="0"/>
              <a:t>أمثلة لبعض قرارات الهيئة الصحية الشرعية(3)</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231"/>
            <a:ext cx="7992888" cy="359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351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الشرعية(3)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143116"/>
            <a:ext cx="7319166" cy="37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358" y="1557298"/>
            <a:ext cx="4164707" cy="35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5786" y="6072206"/>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1263762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الشرعية(3)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5364"/>
            <a:ext cx="8129704" cy="25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lapa.gif"/>
          <p:cNvPicPr>
            <a:picLocks noChangeAspect="1"/>
          </p:cNvPicPr>
          <p:nvPr/>
        </p:nvPicPr>
        <p:blipFill>
          <a:blip r:embed="rId3"/>
          <a:stretch>
            <a:fillRect/>
          </a:stretch>
        </p:blipFill>
        <p:spPr>
          <a:xfrm>
            <a:off x="6000760" y="4786322"/>
            <a:ext cx="2103434" cy="1785935"/>
          </a:xfrm>
          <a:prstGeom prst="rect">
            <a:avLst/>
          </a:prstGeom>
        </p:spPr>
      </p:pic>
      <p:pic>
        <p:nvPicPr>
          <p:cNvPr id="5" name="Picture 4" descr="inferior_vena_cava.jpg"/>
          <p:cNvPicPr>
            <a:picLocks noChangeAspect="1"/>
          </p:cNvPicPr>
          <p:nvPr/>
        </p:nvPicPr>
        <p:blipFill>
          <a:blip r:embed="rId4" cstate="print"/>
          <a:stretch>
            <a:fillRect/>
          </a:stretch>
        </p:blipFill>
        <p:spPr>
          <a:xfrm>
            <a:off x="1714480" y="4929198"/>
            <a:ext cx="1428760" cy="1635136"/>
          </a:xfrm>
          <a:prstGeom prst="rect">
            <a:avLst/>
          </a:prstGeom>
        </p:spPr>
      </p:pic>
    </p:spTree>
    <p:extLst>
      <p:ext uri="{BB962C8B-B14F-4D97-AF65-F5344CB8AC3E}">
        <p14:creationId xmlns:p14="http://schemas.microsoft.com/office/powerpoint/2010/main" val="2991656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dirty="0" smtClean="0"/>
              <a:t>أمثلة لبعض قرارات الهيئة الصحية الشرعية (4)</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428868"/>
            <a:ext cx="8669643" cy="282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28662" y="6072206"/>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2592170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a:t>
            </a:r>
            <a:r>
              <a:rPr lang="en-US" dirty="0" err="1" smtClean="0"/>
              <a:t>النصوص</a:t>
            </a:r>
            <a:r>
              <a:rPr lang="en-US" dirty="0" smtClean="0"/>
              <a:t> </a:t>
            </a:r>
            <a:r>
              <a:rPr lang="en-US" dirty="0" err="1" smtClean="0"/>
              <a:t>القانونية</a:t>
            </a:r>
            <a:endParaRPr lang="en-US" dirty="0"/>
          </a:p>
        </p:txBody>
      </p:sp>
      <p:sp>
        <p:nvSpPr>
          <p:cNvPr id="3" name="Content Placeholder 2"/>
          <p:cNvSpPr>
            <a:spLocks noGrp="1"/>
          </p:cNvSpPr>
          <p:nvPr>
            <p:ph idx="1"/>
          </p:nvPr>
        </p:nvSpPr>
        <p:spPr>
          <a:xfrm>
            <a:off x="357158" y="2285992"/>
            <a:ext cx="8229600" cy="3368321"/>
          </a:xfrm>
        </p:spPr>
        <p:txBody>
          <a:bodyPr>
            <a:normAutofit lnSpcReduction="10000"/>
          </a:bodyPr>
          <a:lstStyle/>
          <a:p>
            <a:pPr algn="r" rtl="1"/>
            <a:r>
              <a:rPr lang="en-US" sz="2400" u="sng" dirty="0" err="1" smtClean="0">
                <a:solidFill>
                  <a:srgbClr val="FF0000"/>
                </a:solidFill>
              </a:rPr>
              <a:t>أولا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دستوري</a:t>
            </a:r>
            <a:r>
              <a:rPr lang="en-US" sz="2400" b="1" u="sng" dirty="0" smtClean="0">
                <a:solidFill>
                  <a:srgbClr val="FF0000"/>
                </a:solidFill>
              </a:rPr>
              <a:t> </a:t>
            </a:r>
            <a:r>
              <a:rPr lang="en-US" sz="2400" dirty="0" smtClean="0"/>
              <a:t>: </a:t>
            </a:r>
            <a:r>
              <a:rPr lang="en-US" sz="2400" b="1" dirty="0" smtClean="0">
                <a:solidFill>
                  <a:srgbClr val="FF0000"/>
                </a:solidFill>
              </a:rPr>
              <a:t>Constitutional law </a:t>
            </a:r>
            <a:r>
              <a:rPr lang="en-US" sz="2400" dirty="0" err="1" smtClean="0"/>
              <a:t>اعلي</a:t>
            </a:r>
            <a:r>
              <a:rPr lang="en-US" sz="2400" dirty="0" smtClean="0"/>
              <a:t> </a:t>
            </a:r>
            <a:r>
              <a:rPr lang="en-US" sz="2400" dirty="0" err="1" smtClean="0"/>
              <a:t>قانون</a:t>
            </a:r>
            <a:r>
              <a:rPr lang="en-US" sz="2400" dirty="0" smtClean="0"/>
              <a:t> </a:t>
            </a:r>
            <a:r>
              <a:rPr lang="en-US" sz="2400" dirty="0" err="1" smtClean="0"/>
              <a:t>في</a:t>
            </a:r>
            <a:r>
              <a:rPr lang="en-US" sz="2400" dirty="0" smtClean="0"/>
              <a:t> </a:t>
            </a:r>
            <a:r>
              <a:rPr lang="en-US" sz="2400" dirty="0" err="1" smtClean="0"/>
              <a:t>الدولة</a:t>
            </a:r>
            <a:r>
              <a:rPr lang="ar-SA" sz="2400" dirty="0" smtClean="0"/>
              <a:t>(</a:t>
            </a:r>
            <a:r>
              <a:rPr lang="en-US" sz="2400" dirty="0" smtClean="0"/>
              <a:t> </a:t>
            </a:r>
            <a:r>
              <a:rPr lang="en-US" sz="2400" dirty="0" err="1" smtClean="0"/>
              <a:t>مثل</a:t>
            </a:r>
            <a:r>
              <a:rPr lang="en-US" sz="2400" dirty="0" smtClean="0"/>
              <a:t> </a:t>
            </a:r>
            <a:r>
              <a:rPr lang="en-US" sz="2400" dirty="0" err="1" smtClean="0"/>
              <a:t>النظام</a:t>
            </a:r>
            <a:r>
              <a:rPr lang="en-US" sz="2400" dirty="0" smtClean="0"/>
              <a:t> </a:t>
            </a:r>
            <a:r>
              <a:rPr lang="en-US" sz="2400" dirty="0" err="1" smtClean="0"/>
              <a:t>الأساسي</a:t>
            </a:r>
            <a:r>
              <a:rPr lang="en-US" sz="2400" dirty="0" smtClean="0"/>
              <a:t> </a:t>
            </a:r>
            <a:r>
              <a:rPr lang="en-US" sz="2400" dirty="0" err="1" smtClean="0"/>
              <a:t>للحكم</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الوزراء</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الشورى</a:t>
            </a:r>
            <a:r>
              <a:rPr lang="ar-SA" sz="2400" dirty="0" smtClean="0"/>
              <a:t>)</a:t>
            </a:r>
            <a:endParaRPr lang="en-US" sz="2400" dirty="0" smtClean="0"/>
          </a:p>
          <a:p>
            <a:pPr algn="r" rtl="1"/>
            <a:r>
              <a:rPr lang="en-US" sz="2400" dirty="0" smtClean="0"/>
              <a:t> </a:t>
            </a:r>
            <a:r>
              <a:rPr lang="en-US" sz="2400" u="sng" dirty="0" err="1" smtClean="0">
                <a:solidFill>
                  <a:srgbClr val="FF0000"/>
                </a:solidFill>
              </a:rPr>
              <a:t>ثانيا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عام</a:t>
            </a:r>
            <a:r>
              <a:rPr lang="ar-SA" sz="2400" b="1" u="sng" dirty="0" smtClean="0">
                <a:solidFill>
                  <a:srgbClr val="FF0000"/>
                </a:solidFill>
              </a:rPr>
              <a:t> (قانون إداري)</a:t>
            </a:r>
            <a:r>
              <a:rPr lang="en-US" sz="2400" b="1" u="sng" dirty="0" smtClean="0">
                <a:solidFill>
                  <a:srgbClr val="FF0000"/>
                </a:solidFill>
              </a:rPr>
              <a:t>  Common law   </a:t>
            </a:r>
            <a:r>
              <a:rPr lang="en-US" sz="2400" dirty="0" err="1" smtClean="0"/>
              <a:t>هو</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تسنها</a:t>
            </a:r>
            <a:r>
              <a:rPr lang="en-US" sz="2400" dirty="0" smtClean="0"/>
              <a:t> </a:t>
            </a:r>
            <a:r>
              <a:rPr lang="en-US" sz="2400" dirty="0" err="1" smtClean="0"/>
              <a:t>السلطة</a:t>
            </a:r>
            <a:r>
              <a:rPr lang="en-US" sz="2400" dirty="0" smtClean="0"/>
              <a:t> </a:t>
            </a:r>
            <a:r>
              <a:rPr lang="en-US" sz="2400" dirty="0" err="1" smtClean="0"/>
              <a:t>التنظيمية</a:t>
            </a:r>
            <a:r>
              <a:rPr lang="en-US" sz="2400" dirty="0" smtClean="0"/>
              <a:t> </a:t>
            </a:r>
            <a:r>
              <a:rPr lang="ar-SA" sz="2400" dirty="0" smtClean="0"/>
              <a:t>(</a:t>
            </a:r>
            <a:r>
              <a:rPr lang="en-US" sz="2400" dirty="0" err="1" smtClean="0"/>
              <a:t>مجلس</a:t>
            </a:r>
            <a:r>
              <a:rPr lang="en-US" sz="2400" dirty="0" smtClean="0"/>
              <a:t> </a:t>
            </a:r>
            <a:r>
              <a:rPr lang="en-US" sz="2400" dirty="0" err="1" smtClean="0"/>
              <a:t>الوزراء</a:t>
            </a:r>
            <a:r>
              <a:rPr lang="en-US" sz="2400" dirty="0" smtClean="0"/>
              <a:t> </a:t>
            </a:r>
            <a:r>
              <a:rPr lang="ar-SA" sz="2400" dirty="0" smtClean="0"/>
              <a:t>)</a:t>
            </a:r>
            <a:r>
              <a:rPr lang="en-US" sz="2400" dirty="0" err="1" smtClean="0"/>
              <a:t>في</a:t>
            </a:r>
            <a:r>
              <a:rPr lang="en-US" sz="2400" dirty="0" smtClean="0"/>
              <a:t> </a:t>
            </a:r>
            <a:r>
              <a:rPr lang="en-US" sz="2400" dirty="0" err="1" smtClean="0"/>
              <a:t>الحدود</a:t>
            </a:r>
            <a:r>
              <a:rPr lang="en-US" sz="2400" dirty="0" smtClean="0"/>
              <a:t> </a:t>
            </a:r>
            <a:r>
              <a:rPr lang="en-US" sz="2400" dirty="0" err="1" smtClean="0"/>
              <a:t>التي</a:t>
            </a:r>
            <a:r>
              <a:rPr lang="en-US" sz="2400" dirty="0" smtClean="0"/>
              <a:t> </a:t>
            </a:r>
            <a:r>
              <a:rPr lang="en-US" sz="2400" dirty="0" err="1" smtClean="0"/>
              <a:t>سمح</a:t>
            </a:r>
            <a:r>
              <a:rPr lang="en-US" sz="2400" dirty="0" smtClean="0"/>
              <a:t> </a:t>
            </a:r>
            <a:r>
              <a:rPr lang="en-US" sz="2400" dirty="0" err="1" smtClean="0"/>
              <a:t>بها</a:t>
            </a:r>
            <a:r>
              <a:rPr lang="en-US" sz="2400" dirty="0" smtClean="0"/>
              <a:t> </a:t>
            </a:r>
            <a:r>
              <a:rPr lang="en-US" sz="2400" dirty="0" err="1" smtClean="0"/>
              <a:t>القانون</a:t>
            </a:r>
            <a:r>
              <a:rPr lang="en-US" sz="2400" dirty="0" smtClean="0"/>
              <a:t> </a:t>
            </a:r>
            <a:r>
              <a:rPr lang="en-US" sz="2400" dirty="0" err="1" smtClean="0"/>
              <a:t>الدستوري</a:t>
            </a:r>
            <a:r>
              <a:rPr lang="en-US" sz="2400" dirty="0" smtClean="0"/>
              <a:t> </a:t>
            </a:r>
            <a:r>
              <a:rPr lang="en-US" sz="2400" dirty="0" err="1" smtClean="0"/>
              <a:t>مثل</a:t>
            </a:r>
            <a:r>
              <a:rPr lang="en-US" sz="2400" dirty="0" smtClean="0"/>
              <a:t> </a:t>
            </a:r>
            <a:r>
              <a:rPr lang="ar-SA" sz="2400" dirty="0" smtClean="0"/>
              <a:t> </a:t>
            </a:r>
            <a:r>
              <a:rPr lang="en-US" sz="2400" dirty="0" smtClean="0"/>
              <a:t>(</a:t>
            </a:r>
            <a:r>
              <a:rPr lang="en-US" sz="2400" dirty="0" err="1" smtClean="0"/>
              <a:t>نظام</a:t>
            </a:r>
            <a:r>
              <a:rPr lang="en-US" sz="2400" dirty="0" smtClean="0"/>
              <a:t> </a:t>
            </a:r>
            <a:r>
              <a:rPr lang="en-US" sz="2400" dirty="0" err="1" smtClean="0"/>
              <a:t>الخدمة</a:t>
            </a:r>
            <a:r>
              <a:rPr lang="en-US" sz="2400" dirty="0" smtClean="0"/>
              <a:t> </a:t>
            </a:r>
            <a:r>
              <a:rPr lang="en-US" sz="2400" dirty="0" err="1" smtClean="0"/>
              <a:t>المدنية</a:t>
            </a:r>
            <a:endParaRPr lang="en-US" sz="2400" dirty="0" smtClean="0"/>
          </a:p>
          <a:p>
            <a:pPr algn="r" rtl="1"/>
            <a:r>
              <a:rPr lang="en-US" sz="2400" dirty="0" smtClean="0"/>
              <a:t> </a:t>
            </a:r>
            <a:r>
              <a:rPr lang="en-US" sz="2400" b="1" u="sng" dirty="0" err="1" smtClean="0">
                <a:solidFill>
                  <a:srgbClr val="FF0000"/>
                </a:solidFill>
              </a:rPr>
              <a:t>ثالثا</a:t>
            </a:r>
            <a:r>
              <a:rPr lang="en-US" sz="2400" b="1" u="sng" dirty="0" smtClean="0">
                <a:solidFill>
                  <a:srgbClr val="FF0000"/>
                </a:solidFill>
              </a:rPr>
              <a:t> : </a:t>
            </a:r>
            <a:r>
              <a:rPr lang="en-US" sz="2400" b="1" u="sng" dirty="0" err="1" smtClean="0">
                <a:solidFill>
                  <a:srgbClr val="FF0000"/>
                </a:solidFill>
              </a:rPr>
              <a:t>لائحة</a:t>
            </a:r>
            <a:r>
              <a:rPr lang="en-US" sz="2400" b="1" u="sng" dirty="0" smtClean="0">
                <a:solidFill>
                  <a:srgbClr val="FF0000"/>
                </a:solidFill>
              </a:rPr>
              <a:t> </a:t>
            </a:r>
            <a:r>
              <a:rPr lang="ar-SA" sz="2400" b="1" u="sng" dirty="0" smtClean="0">
                <a:solidFill>
                  <a:srgbClr val="FF0000"/>
                </a:solidFill>
              </a:rPr>
              <a:t>تنفيذية</a:t>
            </a:r>
            <a:r>
              <a:rPr lang="en-US" sz="2400" b="1" u="sng" dirty="0" smtClean="0">
                <a:solidFill>
                  <a:srgbClr val="FF0000"/>
                </a:solidFill>
              </a:rPr>
              <a:t> </a:t>
            </a:r>
            <a:r>
              <a:rPr lang="en-US" sz="2400" dirty="0" smtClean="0"/>
              <a:t>:</a:t>
            </a:r>
            <a:r>
              <a:rPr lang="en-US" sz="2400" b="1" dirty="0" smtClean="0">
                <a:solidFill>
                  <a:srgbClr val="FF0000"/>
                </a:solidFill>
              </a:rPr>
              <a:t>Executive order  </a:t>
            </a:r>
            <a:r>
              <a:rPr lang="en-US" sz="2400" dirty="0" err="1" smtClean="0"/>
              <a:t>وهي</a:t>
            </a:r>
            <a:r>
              <a:rPr lang="en-US" sz="2400" dirty="0" smtClean="0"/>
              <a:t> </a:t>
            </a:r>
            <a:r>
              <a:rPr lang="en-US" sz="2400" dirty="0" err="1" smtClean="0"/>
              <a:t>مجموعه</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تضعها</a:t>
            </a:r>
            <a:r>
              <a:rPr lang="en-US" sz="2400" dirty="0" smtClean="0"/>
              <a:t> </a:t>
            </a:r>
            <a:r>
              <a:rPr lang="en-US" sz="2400" dirty="0" err="1" smtClean="0"/>
              <a:t>السلطة</a:t>
            </a:r>
            <a:r>
              <a:rPr lang="en-US" sz="2400" dirty="0" smtClean="0"/>
              <a:t> </a:t>
            </a:r>
            <a:r>
              <a:rPr lang="en-US" sz="2400" dirty="0" err="1" smtClean="0"/>
              <a:t>التنفيذية</a:t>
            </a:r>
            <a:r>
              <a:rPr lang="en-US" sz="2400" dirty="0" smtClean="0"/>
              <a:t> </a:t>
            </a:r>
            <a:r>
              <a:rPr lang="en-US" sz="2400" dirty="0" err="1" smtClean="0"/>
              <a:t>لتفسير</a:t>
            </a:r>
            <a:r>
              <a:rPr lang="en-US" sz="2400" dirty="0" smtClean="0"/>
              <a:t> </a:t>
            </a:r>
            <a:r>
              <a:rPr lang="en-US" sz="2400" dirty="0" err="1" smtClean="0"/>
              <a:t>مواد</a:t>
            </a:r>
            <a:r>
              <a:rPr lang="en-US" sz="2400" dirty="0" smtClean="0"/>
              <a:t> </a:t>
            </a:r>
            <a:r>
              <a:rPr lang="en-US" sz="2400" dirty="0" err="1" smtClean="0"/>
              <a:t>النظام</a:t>
            </a:r>
            <a:r>
              <a:rPr lang="en-US" sz="2400" dirty="0" smtClean="0"/>
              <a:t> </a:t>
            </a:r>
            <a:r>
              <a:rPr lang="en-US" sz="2400" dirty="0" err="1" smtClean="0"/>
              <a:t>العادي</a:t>
            </a:r>
            <a:r>
              <a:rPr lang="en-US" sz="2400" dirty="0" smtClean="0"/>
              <a:t> </a:t>
            </a:r>
            <a:r>
              <a:rPr lang="en-US" sz="2400" dirty="0" err="1" smtClean="0"/>
              <a:t>وتعتبر</a:t>
            </a:r>
            <a:r>
              <a:rPr lang="en-US" sz="2400" dirty="0" smtClean="0"/>
              <a:t> </a:t>
            </a:r>
            <a:r>
              <a:rPr lang="en-US" sz="2400" dirty="0" err="1" smtClean="0"/>
              <a:t>اللائحة</a:t>
            </a:r>
            <a:r>
              <a:rPr lang="en-US" sz="2400" dirty="0" smtClean="0"/>
              <a:t> </a:t>
            </a:r>
            <a:r>
              <a:rPr lang="en-US" sz="2400" dirty="0" err="1" smtClean="0"/>
              <a:t>معيبة</a:t>
            </a:r>
            <a:r>
              <a:rPr lang="en-US" sz="2400" dirty="0" smtClean="0"/>
              <a:t> </a:t>
            </a:r>
            <a:r>
              <a:rPr lang="en-US" sz="2400" dirty="0" err="1" smtClean="0"/>
              <a:t>بعدم</a:t>
            </a:r>
            <a:r>
              <a:rPr lang="en-US" sz="2400" dirty="0" smtClean="0"/>
              <a:t> </a:t>
            </a:r>
            <a:r>
              <a:rPr lang="en-US" sz="2400" dirty="0" err="1" smtClean="0"/>
              <a:t>النظامية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العادي</a:t>
            </a:r>
            <a:r>
              <a:rPr lang="en-US" sz="2400" dirty="0" smtClean="0"/>
              <a:t> </a:t>
            </a:r>
            <a:r>
              <a:rPr lang="en-US" sz="2400" dirty="0" err="1" smtClean="0"/>
              <a:t>وبعدم</a:t>
            </a:r>
            <a:r>
              <a:rPr lang="en-US" sz="2400" dirty="0" smtClean="0"/>
              <a:t> </a:t>
            </a:r>
            <a:r>
              <a:rPr lang="en-US" sz="2400" dirty="0" err="1" smtClean="0"/>
              <a:t>الدستورية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الدستوري</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الشرعية(5)</a:t>
            </a:r>
            <a:endParaRPr lang="en-US" dirty="0"/>
          </a:p>
        </p:txBody>
      </p:sp>
      <p:sp>
        <p:nvSpPr>
          <p:cNvPr id="3" name="Content Placeholder 2"/>
          <p:cNvSpPr>
            <a:spLocks noGrp="1"/>
          </p:cNvSpPr>
          <p:nvPr>
            <p:ph idx="1"/>
          </p:nvPr>
        </p:nvSpPr>
        <p:spPr/>
        <p:txBody>
          <a:bodyPr>
            <a:normAutofit fontScale="62500" lnSpcReduction="20000"/>
          </a:bodyPr>
          <a:lstStyle/>
          <a:p>
            <a:pPr algn="r" rtl="1">
              <a:lnSpc>
                <a:spcPct val="120000"/>
              </a:lnSpc>
            </a:pPr>
            <a:r>
              <a:rPr lang="en-US" b="1" dirty="0" smtClean="0"/>
              <a:t>07/05/2012</a:t>
            </a:r>
            <a:endParaRPr lang="en-US" dirty="0" smtClean="0"/>
          </a:p>
          <a:p>
            <a:pPr algn="r" rtl="1">
              <a:lnSpc>
                <a:spcPct val="120000"/>
              </a:lnSpc>
            </a:pPr>
            <a:r>
              <a:rPr lang="en-US" b="1" dirty="0" err="1" smtClean="0"/>
              <a:t>أيدت</a:t>
            </a:r>
            <a:r>
              <a:rPr lang="en-US" b="1" dirty="0" smtClean="0"/>
              <a:t> </a:t>
            </a:r>
            <a:r>
              <a:rPr lang="en-US" b="1" dirty="0" err="1" smtClean="0"/>
              <a:t>الدائرة</a:t>
            </a:r>
            <a:r>
              <a:rPr lang="en-US" b="1" dirty="0" smtClean="0"/>
              <a:t> </a:t>
            </a:r>
            <a:r>
              <a:rPr lang="en-US" b="1" dirty="0" err="1" smtClean="0"/>
              <a:t>الخامسة</a:t>
            </a:r>
            <a:r>
              <a:rPr lang="en-US" b="1" dirty="0" smtClean="0"/>
              <a:t> </a:t>
            </a:r>
            <a:r>
              <a:rPr lang="en-US" b="1" dirty="0" err="1" smtClean="0"/>
              <a:t>بمحكمة</a:t>
            </a:r>
            <a:r>
              <a:rPr lang="en-US" b="1" dirty="0" smtClean="0"/>
              <a:t> </a:t>
            </a:r>
            <a:r>
              <a:rPr lang="en-US" b="1" dirty="0" err="1" smtClean="0"/>
              <a:t>الاستئناف</a:t>
            </a:r>
            <a:r>
              <a:rPr lang="en-US" b="1" dirty="0" smtClean="0"/>
              <a:t> </a:t>
            </a:r>
            <a:r>
              <a:rPr lang="en-US" b="1" dirty="0" err="1" smtClean="0"/>
              <a:t>الإدارية</a:t>
            </a:r>
            <a:r>
              <a:rPr lang="en-US" b="1" dirty="0" smtClean="0"/>
              <a:t> </a:t>
            </a:r>
            <a:r>
              <a:rPr lang="en-US" b="1" dirty="0" err="1" smtClean="0"/>
              <a:t>بالرياض</a:t>
            </a:r>
            <a:r>
              <a:rPr lang="en-US" b="1" dirty="0" smtClean="0"/>
              <a:t> </a:t>
            </a:r>
            <a:r>
              <a:rPr lang="en-US" b="1" dirty="0" err="1" smtClean="0"/>
              <a:t>حكم</a:t>
            </a:r>
            <a:r>
              <a:rPr lang="en-US" b="1" dirty="0" smtClean="0"/>
              <a:t> </a:t>
            </a:r>
            <a:r>
              <a:rPr lang="en-US" b="1" dirty="0" err="1" smtClean="0"/>
              <a:t>الهيئة</a:t>
            </a:r>
            <a:r>
              <a:rPr lang="en-US" b="1" dirty="0" smtClean="0"/>
              <a:t> </a:t>
            </a:r>
            <a:r>
              <a:rPr lang="en-US" b="1" dirty="0" err="1" smtClean="0"/>
              <a:t>الشرعية</a:t>
            </a:r>
            <a:r>
              <a:rPr lang="en-US" b="1" dirty="0" smtClean="0"/>
              <a:t> </a:t>
            </a:r>
            <a:r>
              <a:rPr lang="en-US" b="1" dirty="0" err="1" smtClean="0"/>
              <a:t>الصحية</a:t>
            </a:r>
            <a:r>
              <a:rPr lang="en-US" b="1" dirty="0" smtClean="0"/>
              <a:t> </a:t>
            </a:r>
            <a:r>
              <a:rPr lang="en-US" b="1" dirty="0" err="1" smtClean="0"/>
              <a:t>الأساسية</a:t>
            </a:r>
            <a:r>
              <a:rPr lang="en-US" b="1" dirty="0" smtClean="0"/>
              <a:t> </a:t>
            </a:r>
            <a:r>
              <a:rPr lang="en-US" b="1" dirty="0" err="1" smtClean="0"/>
              <a:t>بجدة،والقاضي</a:t>
            </a:r>
            <a:r>
              <a:rPr lang="en-US" b="1" dirty="0" smtClean="0"/>
              <a:t> </a:t>
            </a:r>
            <a:r>
              <a:rPr lang="en-US" b="1" dirty="0" err="1" smtClean="0">
                <a:solidFill>
                  <a:srgbClr val="FF0000"/>
                </a:solidFill>
              </a:rPr>
              <a:t>بسجن</a:t>
            </a:r>
            <a:r>
              <a:rPr lang="en-US" b="1" dirty="0" smtClean="0">
                <a:solidFill>
                  <a:srgbClr val="FF0000"/>
                </a:solidFill>
              </a:rPr>
              <a:t> </a:t>
            </a:r>
            <a:r>
              <a:rPr lang="en-US" b="1" dirty="0" err="1" smtClean="0">
                <a:solidFill>
                  <a:srgbClr val="FF0000"/>
                </a:solidFill>
              </a:rPr>
              <a:t>كل</a:t>
            </a:r>
            <a:r>
              <a:rPr lang="en-US" b="1" dirty="0" smtClean="0">
                <a:solidFill>
                  <a:srgbClr val="FF0000"/>
                </a:solidFill>
              </a:rPr>
              <a:t> </a:t>
            </a:r>
            <a:r>
              <a:rPr lang="en-US" b="1" dirty="0" err="1" smtClean="0">
                <a:solidFill>
                  <a:srgbClr val="FF0000"/>
                </a:solidFill>
              </a:rPr>
              <a:t>من</a:t>
            </a:r>
            <a:r>
              <a:rPr lang="en-US" b="1" dirty="0" smtClean="0">
                <a:solidFill>
                  <a:srgbClr val="FF0000"/>
                </a:solidFill>
              </a:rPr>
              <a:t> </a:t>
            </a:r>
            <a:r>
              <a:rPr lang="en-US" b="1" dirty="0" err="1" smtClean="0">
                <a:solidFill>
                  <a:srgbClr val="FF0000"/>
                </a:solidFill>
              </a:rPr>
              <a:t>رئيس</a:t>
            </a:r>
            <a:r>
              <a:rPr lang="en-US" b="1" dirty="0" smtClean="0">
                <a:solidFill>
                  <a:srgbClr val="FF0000"/>
                </a:solidFill>
              </a:rPr>
              <a:t> </a:t>
            </a:r>
            <a:r>
              <a:rPr lang="en-US" b="1" dirty="0" err="1" smtClean="0">
                <a:solidFill>
                  <a:srgbClr val="FF0000"/>
                </a:solidFill>
              </a:rPr>
              <a:t>مستشفى</a:t>
            </a:r>
            <a:r>
              <a:rPr lang="en-US" b="1" dirty="0" smtClean="0">
                <a:solidFill>
                  <a:srgbClr val="FF0000"/>
                </a:solidFill>
              </a:rPr>
              <a:t> </a:t>
            </a:r>
            <a:r>
              <a:rPr lang="en-US" b="1" dirty="0" err="1" smtClean="0">
                <a:solidFill>
                  <a:srgbClr val="FF0000"/>
                </a:solidFill>
              </a:rPr>
              <a:t>خاص</a:t>
            </a:r>
            <a:r>
              <a:rPr lang="en-US" b="1" dirty="0" smtClean="0">
                <a:solidFill>
                  <a:srgbClr val="FF0000"/>
                </a:solidFill>
              </a:rPr>
              <a:t> </a:t>
            </a:r>
            <a:r>
              <a:rPr lang="en-US" b="1" dirty="0" err="1" smtClean="0">
                <a:solidFill>
                  <a:srgbClr val="FF0000"/>
                </a:solidFill>
              </a:rPr>
              <a:t>بجدة</a:t>
            </a:r>
            <a:r>
              <a:rPr lang="en-US" b="1" dirty="0" smtClean="0">
                <a:solidFill>
                  <a:srgbClr val="FF0000"/>
                </a:solidFill>
              </a:rPr>
              <a:t> </a:t>
            </a:r>
            <a:r>
              <a:rPr lang="en-US" b="1" dirty="0" err="1" smtClean="0">
                <a:solidFill>
                  <a:srgbClr val="FF0000"/>
                </a:solidFill>
              </a:rPr>
              <a:t>وطبيبة</a:t>
            </a:r>
            <a:r>
              <a:rPr lang="en-US" b="1" dirty="0" smtClean="0">
                <a:solidFill>
                  <a:srgbClr val="FF0000"/>
                </a:solidFill>
              </a:rPr>
              <a:t> </a:t>
            </a:r>
            <a:r>
              <a:rPr lang="en-US" b="1" dirty="0" err="1" smtClean="0">
                <a:solidFill>
                  <a:srgbClr val="FF0000"/>
                </a:solidFill>
              </a:rPr>
              <a:t>التخدير</a:t>
            </a:r>
            <a:r>
              <a:rPr lang="en-US" b="1" dirty="0" smtClean="0">
                <a:solidFill>
                  <a:srgbClr val="FF0000"/>
                </a:solidFill>
              </a:rPr>
              <a:t> </a:t>
            </a:r>
            <a:r>
              <a:rPr lang="en-US" b="1" dirty="0" err="1" smtClean="0">
                <a:solidFill>
                  <a:srgbClr val="FF0000"/>
                </a:solidFill>
              </a:rPr>
              <a:t>بالمستشفى</a:t>
            </a:r>
            <a:r>
              <a:rPr lang="en-US" b="1" dirty="0" smtClean="0">
                <a:solidFill>
                  <a:srgbClr val="FF0000"/>
                </a:solidFill>
              </a:rPr>
              <a:t> </a:t>
            </a:r>
            <a:r>
              <a:rPr lang="en-US" b="1" dirty="0" err="1" smtClean="0">
                <a:solidFill>
                  <a:srgbClr val="FF0000"/>
                </a:solidFill>
              </a:rPr>
              <a:t>على</a:t>
            </a:r>
            <a:r>
              <a:rPr lang="en-US" b="1" dirty="0" smtClean="0">
                <a:solidFill>
                  <a:srgbClr val="FF0000"/>
                </a:solidFill>
              </a:rPr>
              <a:t> </a:t>
            </a:r>
            <a:r>
              <a:rPr lang="en-US" b="1" dirty="0" err="1" smtClean="0">
                <a:solidFill>
                  <a:srgbClr val="FF0000"/>
                </a:solidFill>
              </a:rPr>
              <a:t>خلفية</a:t>
            </a:r>
            <a:r>
              <a:rPr lang="en-US" b="1" dirty="0" smtClean="0">
                <a:solidFill>
                  <a:srgbClr val="FF0000"/>
                </a:solidFill>
              </a:rPr>
              <a:t> </a:t>
            </a:r>
            <a:r>
              <a:rPr lang="en-US" b="1" dirty="0" err="1" smtClean="0">
                <a:solidFill>
                  <a:srgbClr val="FF0000"/>
                </a:solidFill>
              </a:rPr>
              <a:t>ضلوعهما</a:t>
            </a:r>
            <a:r>
              <a:rPr lang="en-US" b="1" dirty="0" smtClean="0">
                <a:solidFill>
                  <a:srgbClr val="FF0000"/>
                </a:solidFill>
              </a:rPr>
              <a:t> </a:t>
            </a:r>
            <a:r>
              <a:rPr lang="en-US" b="1" dirty="0" err="1" smtClean="0">
                <a:solidFill>
                  <a:srgbClr val="FF0000"/>
                </a:solidFill>
              </a:rPr>
              <a:t>في</a:t>
            </a:r>
            <a:r>
              <a:rPr lang="en-US" b="1" dirty="0" smtClean="0">
                <a:solidFill>
                  <a:srgbClr val="FF0000"/>
                </a:solidFill>
              </a:rPr>
              <a:t> </a:t>
            </a:r>
            <a:r>
              <a:rPr lang="en-US" b="1" dirty="0" err="1" smtClean="0">
                <a:solidFill>
                  <a:srgbClr val="FF0000"/>
                </a:solidFill>
              </a:rPr>
              <a:t>خطأ</a:t>
            </a:r>
            <a:r>
              <a:rPr lang="en-US" b="1" dirty="0" smtClean="0">
                <a:solidFill>
                  <a:srgbClr val="FF0000"/>
                </a:solidFill>
              </a:rPr>
              <a:t> </a:t>
            </a:r>
            <a:r>
              <a:rPr lang="en-US" b="1" dirty="0" err="1" smtClean="0">
                <a:solidFill>
                  <a:srgbClr val="FF0000"/>
                </a:solidFill>
              </a:rPr>
              <a:t>طبي</a:t>
            </a:r>
            <a:r>
              <a:rPr lang="en-US" b="1" dirty="0" smtClean="0">
                <a:solidFill>
                  <a:srgbClr val="FF0000"/>
                </a:solidFill>
              </a:rPr>
              <a:t> </a:t>
            </a:r>
            <a:r>
              <a:rPr lang="en-US" b="1" dirty="0" err="1" smtClean="0"/>
              <a:t>أدى</a:t>
            </a:r>
            <a:r>
              <a:rPr lang="en-US" b="1" dirty="0" smtClean="0"/>
              <a:t> </a:t>
            </a:r>
            <a:r>
              <a:rPr lang="en-US" b="1" dirty="0" err="1" smtClean="0"/>
              <a:t>إلى</a:t>
            </a:r>
            <a:r>
              <a:rPr lang="en-US" b="1" dirty="0" smtClean="0"/>
              <a:t> </a:t>
            </a:r>
            <a:r>
              <a:rPr lang="en-US" b="1" dirty="0" err="1" smtClean="0"/>
              <a:t>وفاة</a:t>
            </a:r>
            <a:r>
              <a:rPr lang="en-US" b="1" dirty="0" smtClean="0"/>
              <a:t> </a:t>
            </a:r>
            <a:r>
              <a:rPr lang="en-US" b="1" dirty="0" err="1" smtClean="0"/>
              <a:t>الدكتور</a:t>
            </a:r>
            <a:r>
              <a:rPr lang="en-US" b="1" dirty="0" smtClean="0"/>
              <a:t> </a:t>
            </a:r>
            <a:r>
              <a:rPr lang="en-US" b="1" dirty="0" err="1" smtClean="0"/>
              <a:t>طارق</a:t>
            </a:r>
            <a:r>
              <a:rPr lang="en-US" b="1" dirty="0" smtClean="0"/>
              <a:t> </a:t>
            </a:r>
            <a:r>
              <a:rPr lang="en-US" b="1" dirty="0" err="1" smtClean="0"/>
              <a:t>بن</a:t>
            </a:r>
            <a:r>
              <a:rPr lang="en-US" b="1" dirty="0" smtClean="0"/>
              <a:t> </a:t>
            </a:r>
            <a:r>
              <a:rPr lang="en-US" b="1" dirty="0" err="1" smtClean="0"/>
              <a:t>سلمان</a:t>
            </a:r>
            <a:r>
              <a:rPr lang="en-US" b="1" dirty="0" smtClean="0"/>
              <a:t> </a:t>
            </a:r>
            <a:r>
              <a:rPr lang="en-US" b="1" dirty="0" err="1" smtClean="0"/>
              <a:t>الجهني</a:t>
            </a:r>
            <a:r>
              <a:rPr lang="en-US" b="1" dirty="0" smtClean="0"/>
              <a:t>، </a:t>
            </a:r>
            <a:r>
              <a:rPr lang="en-US" b="1" dirty="0" err="1" smtClean="0"/>
              <a:t>فيما</a:t>
            </a:r>
            <a:r>
              <a:rPr lang="en-US" b="1" dirty="0" smtClean="0"/>
              <a:t> </a:t>
            </a:r>
            <a:r>
              <a:rPr lang="en-US" b="1" dirty="0" err="1" smtClean="0"/>
              <a:t>رفضت</a:t>
            </a:r>
            <a:r>
              <a:rPr lang="en-US" b="1" dirty="0" smtClean="0"/>
              <a:t> </a:t>
            </a:r>
            <a:r>
              <a:rPr lang="en-US" b="1" dirty="0" err="1" smtClean="0"/>
              <a:t>المحكمة</a:t>
            </a:r>
            <a:r>
              <a:rPr lang="en-US" b="1" dirty="0" smtClean="0"/>
              <a:t> </a:t>
            </a:r>
            <a:r>
              <a:rPr lang="en-US" b="1" dirty="0" err="1" smtClean="0"/>
              <a:t>قرار</a:t>
            </a:r>
            <a:r>
              <a:rPr lang="en-US" b="1" dirty="0" smtClean="0"/>
              <a:t> </a:t>
            </a:r>
            <a:r>
              <a:rPr lang="en-US" b="1" dirty="0" err="1" smtClean="0"/>
              <a:t>الهيئة</a:t>
            </a:r>
            <a:r>
              <a:rPr lang="en-US" b="1" dirty="0" smtClean="0"/>
              <a:t> </a:t>
            </a:r>
            <a:r>
              <a:rPr lang="en-US" b="1" dirty="0" err="1" smtClean="0"/>
              <a:t>القاضي</a:t>
            </a:r>
            <a:r>
              <a:rPr lang="en-US" b="1" dirty="0" smtClean="0"/>
              <a:t> </a:t>
            </a:r>
            <a:r>
              <a:rPr lang="en-US" b="1" dirty="0" err="1" smtClean="0"/>
              <a:t>بتغريم</a:t>
            </a:r>
            <a:r>
              <a:rPr lang="en-US" b="1" dirty="0" smtClean="0"/>
              <a:t> </a:t>
            </a:r>
            <a:r>
              <a:rPr lang="en-US" b="1" dirty="0" err="1" smtClean="0"/>
              <a:t>المستشفى</a:t>
            </a:r>
            <a:r>
              <a:rPr lang="en-US" b="1" dirty="0" smtClean="0"/>
              <a:t> 260 </a:t>
            </a:r>
            <a:r>
              <a:rPr lang="en-US" b="1" dirty="0" err="1" smtClean="0"/>
              <a:t>ألف</a:t>
            </a:r>
            <a:r>
              <a:rPr lang="en-US" b="1" dirty="0" smtClean="0"/>
              <a:t> </a:t>
            </a:r>
            <a:r>
              <a:rPr lang="en-US" b="1" dirty="0" err="1" smtClean="0"/>
              <a:t>ريال</a:t>
            </a:r>
            <a:r>
              <a:rPr lang="en-US" b="1" dirty="0" smtClean="0"/>
              <a:t> </a:t>
            </a:r>
            <a:r>
              <a:rPr lang="en-US" b="1" dirty="0" err="1" smtClean="0"/>
              <a:t>كحق</a:t>
            </a:r>
            <a:r>
              <a:rPr lang="en-US" b="1" dirty="0" smtClean="0"/>
              <a:t> </a:t>
            </a:r>
            <a:r>
              <a:rPr lang="en-US" b="1" dirty="0" err="1" smtClean="0"/>
              <a:t>عام</a:t>
            </a:r>
            <a:r>
              <a:rPr lang="en-US" b="1" dirty="0" smtClean="0"/>
              <a:t>.</a:t>
            </a:r>
            <a:br>
              <a:rPr lang="en-US" b="1" dirty="0" smtClean="0"/>
            </a:br>
            <a:r>
              <a:rPr lang="en-US" b="1" dirty="0" err="1" smtClean="0"/>
              <a:t>وأوضح</a:t>
            </a:r>
            <a:r>
              <a:rPr lang="en-US" b="1" dirty="0" smtClean="0"/>
              <a:t> </a:t>
            </a:r>
            <a:r>
              <a:rPr lang="en-US" b="1" dirty="0" err="1" smtClean="0"/>
              <a:t>نائب</a:t>
            </a:r>
            <a:r>
              <a:rPr lang="en-US" b="1" dirty="0" smtClean="0"/>
              <a:t> </a:t>
            </a:r>
            <a:r>
              <a:rPr lang="en-US" b="1" dirty="0" err="1" smtClean="0"/>
              <a:t>رئيس</a:t>
            </a:r>
            <a:r>
              <a:rPr lang="en-US" b="1" dirty="0" smtClean="0"/>
              <a:t> </a:t>
            </a:r>
            <a:r>
              <a:rPr lang="en-US" b="1" dirty="0" err="1" smtClean="0"/>
              <a:t>الهيئة</a:t>
            </a:r>
            <a:r>
              <a:rPr lang="en-US" b="1" dirty="0" smtClean="0"/>
              <a:t> </a:t>
            </a:r>
            <a:r>
              <a:rPr lang="en-US" b="1" dirty="0" err="1" smtClean="0"/>
              <a:t>الصحية</a:t>
            </a:r>
            <a:r>
              <a:rPr lang="en-US" b="1" dirty="0" smtClean="0"/>
              <a:t> </a:t>
            </a:r>
            <a:r>
              <a:rPr lang="en-US" b="1" dirty="0" err="1" smtClean="0"/>
              <a:t>الشرعية</a:t>
            </a:r>
            <a:r>
              <a:rPr lang="en-US" b="1" dirty="0" smtClean="0"/>
              <a:t> </a:t>
            </a:r>
            <a:r>
              <a:rPr lang="en-US" b="1" dirty="0" err="1" smtClean="0"/>
              <a:t>الأساسية</a:t>
            </a:r>
            <a:r>
              <a:rPr lang="en-US" b="1" dirty="0" smtClean="0"/>
              <a:t> </a:t>
            </a:r>
            <a:r>
              <a:rPr lang="en-US" b="1" dirty="0" err="1" smtClean="0"/>
              <a:t>بجدة</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عبدالرحمن</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الحكم</a:t>
            </a:r>
            <a:r>
              <a:rPr lang="en-US" b="1" dirty="0" smtClean="0"/>
              <a:t> </a:t>
            </a:r>
            <a:r>
              <a:rPr lang="en-US" b="1" dirty="0" err="1" smtClean="0"/>
              <a:t>جاهز</a:t>
            </a:r>
            <a:r>
              <a:rPr lang="en-US" b="1" dirty="0" smtClean="0"/>
              <a:t> </a:t>
            </a:r>
            <a:r>
              <a:rPr lang="en-US" b="1" dirty="0" err="1" smtClean="0"/>
              <a:t>للتنفيذ</a:t>
            </a:r>
            <a:r>
              <a:rPr lang="en-US" b="1" dirty="0" smtClean="0"/>
              <a:t> </a:t>
            </a:r>
            <a:r>
              <a:rPr lang="en-US" b="1" dirty="0" err="1" smtClean="0"/>
              <a:t>لأنه</a:t>
            </a:r>
            <a:r>
              <a:rPr lang="en-US" b="1" dirty="0" smtClean="0"/>
              <a:t> </a:t>
            </a:r>
            <a:r>
              <a:rPr lang="en-US" b="1" dirty="0" err="1" smtClean="0"/>
              <a:t>مكتسب</a:t>
            </a:r>
            <a:r>
              <a:rPr lang="en-US" b="1" dirty="0" smtClean="0"/>
              <a:t> </a:t>
            </a:r>
            <a:r>
              <a:rPr lang="en-US" b="1" dirty="0" err="1" smtClean="0"/>
              <a:t>القطعية</a:t>
            </a:r>
            <a:r>
              <a:rPr lang="en-US" b="1" dirty="0" smtClean="0"/>
              <a:t>. </a:t>
            </a:r>
            <a:r>
              <a:rPr lang="en-US" b="1" dirty="0" err="1" smtClean="0"/>
              <a:t>وبين</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الخطأ</a:t>
            </a:r>
            <a:r>
              <a:rPr lang="en-US" b="1" dirty="0" smtClean="0"/>
              <a:t> </a:t>
            </a:r>
            <a:r>
              <a:rPr lang="en-US" b="1" dirty="0" err="1" smtClean="0"/>
              <a:t>الطبي</a:t>
            </a:r>
            <a:r>
              <a:rPr lang="en-US" b="1" dirty="0" smtClean="0"/>
              <a:t> </a:t>
            </a:r>
            <a:r>
              <a:rPr lang="en-US" b="1" dirty="0" err="1" smtClean="0"/>
              <a:t>ناتج</a:t>
            </a:r>
            <a:r>
              <a:rPr lang="en-US" b="1" dirty="0" smtClean="0"/>
              <a:t> </a:t>
            </a:r>
            <a:r>
              <a:rPr lang="en-US" b="1" dirty="0" err="1" smtClean="0"/>
              <a:t>عن</a:t>
            </a:r>
            <a:r>
              <a:rPr lang="en-US" b="1" dirty="0" smtClean="0"/>
              <a:t> </a:t>
            </a:r>
            <a:r>
              <a:rPr lang="en-US" b="1" dirty="0" err="1" smtClean="0"/>
              <a:t>عملية</a:t>
            </a:r>
            <a:r>
              <a:rPr lang="en-US" b="1" dirty="0" smtClean="0"/>
              <a:t> </a:t>
            </a:r>
            <a:r>
              <a:rPr lang="en-US" b="1" dirty="0" err="1" smtClean="0"/>
              <a:t>تغيير</a:t>
            </a:r>
            <a:r>
              <a:rPr lang="en-US" b="1" dirty="0" smtClean="0"/>
              <a:t> </a:t>
            </a:r>
            <a:r>
              <a:rPr lang="en-US" b="1" dirty="0" err="1" smtClean="0"/>
              <a:t>مسار</a:t>
            </a:r>
            <a:r>
              <a:rPr lang="en-US" b="1" dirty="0" smtClean="0"/>
              <a:t> </a:t>
            </a:r>
            <a:r>
              <a:rPr lang="en-US" b="1" dirty="0" err="1" smtClean="0"/>
              <a:t>المعدة</a:t>
            </a:r>
            <a:r>
              <a:rPr lang="en-US" b="1" dirty="0" smtClean="0"/>
              <a:t> </a:t>
            </a:r>
            <a:r>
              <a:rPr lang="en-US" b="1" dirty="0" err="1" smtClean="0"/>
              <a:t>الجراحية</a:t>
            </a:r>
            <a:r>
              <a:rPr lang="en-US" b="1" dirty="0" smtClean="0"/>
              <a:t> </a:t>
            </a:r>
            <a:r>
              <a:rPr lang="en-US" b="1" dirty="0" err="1" smtClean="0"/>
              <a:t>للدكتور</a:t>
            </a:r>
            <a:r>
              <a:rPr lang="en-US" b="1" dirty="0" smtClean="0"/>
              <a:t> </a:t>
            </a:r>
            <a:r>
              <a:rPr lang="en-US" b="1" dirty="0" err="1" smtClean="0"/>
              <a:t>الراحل</a:t>
            </a:r>
            <a:r>
              <a:rPr lang="en-US" b="1" dirty="0" smtClean="0"/>
              <a:t>، </a:t>
            </a:r>
            <a:r>
              <a:rPr lang="en-US" b="1" dirty="0" err="1" smtClean="0"/>
              <a:t>خلال</a:t>
            </a:r>
            <a:r>
              <a:rPr lang="en-US" b="1" dirty="0" smtClean="0"/>
              <a:t> </a:t>
            </a:r>
            <a:r>
              <a:rPr lang="en-US" b="1" dirty="0" err="1" smtClean="0"/>
              <a:t>عملية</a:t>
            </a:r>
            <a:r>
              <a:rPr lang="en-US" b="1" dirty="0" smtClean="0"/>
              <a:t> </a:t>
            </a:r>
            <a:r>
              <a:rPr lang="en-US" b="1" dirty="0" err="1" smtClean="0"/>
              <a:t>التخدير</a:t>
            </a:r>
            <a:r>
              <a:rPr lang="en-US" b="1" dirty="0" smtClean="0"/>
              <a:t> </a:t>
            </a:r>
            <a:r>
              <a:rPr lang="en-US" b="1" dirty="0" err="1" smtClean="0"/>
              <a:t>حيث</a:t>
            </a:r>
            <a:r>
              <a:rPr lang="en-US" b="1" dirty="0" smtClean="0"/>
              <a:t> </a:t>
            </a:r>
            <a:r>
              <a:rPr lang="en-US" b="1" dirty="0" err="1" smtClean="0"/>
              <a:t>تسبب</a:t>
            </a:r>
            <a:r>
              <a:rPr lang="en-US" b="1" dirty="0" smtClean="0"/>
              <a:t> </a:t>
            </a:r>
            <a:r>
              <a:rPr lang="en-US" b="1" dirty="0" err="1" smtClean="0"/>
              <a:t>سوء</a:t>
            </a:r>
            <a:r>
              <a:rPr lang="en-US" b="1" dirty="0" smtClean="0"/>
              <a:t> </a:t>
            </a:r>
            <a:r>
              <a:rPr lang="en-US" b="1" dirty="0" err="1" smtClean="0"/>
              <a:t>إدخال</a:t>
            </a:r>
            <a:r>
              <a:rPr lang="en-US" b="1" dirty="0" smtClean="0"/>
              <a:t> </a:t>
            </a:r>
            <a:r>
              <a:rPr lang="en-US" b="1" dirty="0" err="1" smtClean="0"/>
              <a:t>أنبوب</a:t>
            </a:r>
            <a:r>
              <a:rPr lang="en-US" b="1" dirty="0" smtClean="0"/>
              <a:t> </a:t>
            </a:r>
            <a:r>
              <a:rPr lang="en-US" b="1" dirty="0" err="1" smtClean="0"/>
              <a:t>التنفس</a:t>
            </a:r>
            <a:r>
              <a:rPr lang="en-US" b="1" dirty="0" smtClean="0"/>
              <a:t> </a:t>
            </a:r>
            <a:r>
              <a:rPr lang="en-US" b="1" dirty="0" err="1" smtClean="0"/>
              <a:t>في</a:t>
            </a:r>
            <a:r>
              <a:rPr lang="en-US" b="1" dirty="0" smtClean="0"/>
              <a:t> </a:t>
            </a:r>
            <a:r>
              <a:rPr lang="en-US" b="1" dirty="0" err="1" smtClean="0"/>
              <a:t>عدم</a:t>
            </a:r>
            <a:r>
              <a:rPr lang="en-US" b="1" dirty="0" smtClean="0"/>
              <a:t> </a:t>
            </a:r>
            <a:r>
              <a:rPr lang="en-US" b="1" dirty="0" err="1" smtClean="0"/>
              <a:t>وصوله</a:t>
            </a:r>
            <a:r>
              <a:rPr lang="en-US" b="1" dirty="0" smtClean="0"/>
              <a:t> </a:t>
            </a:r>
            <a:r>
              <a:rPr lang="en-US" b="1" dirty="0" err="1" smtClean="0"/>
              <a:t>إلى</a:t>
            </a:r>
            <a:r>
              <a:rPr lang="en-US" b="1" dirty="0" smtClean="0"/>
              <a:t> </a:t>
            </a:r>
            <a:r>
              <a:rPr lang="en-US" b="1" dirty="0" err="1" smtClean="0"/>
              <a:t>القصبة</a:t>
            </a:r>
            <a:r>
              <a:rPr lang="en-US" b="1" dirty="0" smtClean="0"/>
              <a:t> </a:t>
            </a:r>
            <a:r>
              <a:rPr lang="en-US" b="1" dirty="0" err="1" smtClean="0"/>
              <a:t>الهوائية</a:t>
            </a:r>
            <a:r>
              <a:rPr lang="en-US" b="1" dirty="0" smtClean="0"/>
              <a:t> </a:t>
            </a:r>
            <a:r>
              <a:rPr lang="en-US" b="1" dirty="0" err="1" smtClean="0"/>
              <a:t>وحجب</a:t>
            </a:r>
            <a:r>
              <a:rPr lang="en-US" b="1" dirty="0" smtClean="0"/>
              <a:t> </a:t>
            </a:r>
            <a:r>
              <a:rPr lang="en-US" b="1" dirty="0" err="1" smtClean="0"/>
              <a:t>الأكسجين</a:t>
            </a:r>
            <a:r>
              <a:rPr lang="en-US" b="1" dirty="0" smtClean="0"/>
              <a:t> </a:t>
            </a:r>
            <a:r>
              <a:rPr lang="en-US" b="1" dirty="0" err="1" smtClean="0"/>
              <a:t>عن</a:t>
            </a:r>
            <a:r>
              <a:rPr lang="en-US" b="1" dirty="0" smtClean="0"/>
              <a:t> </a:t>
            </a:r>
            <a:r>
              <a:rPr lang="en-US" b="1" dirty="0" err="1" smtClean="0"/>
              <a:t>المخ</a:t>
            </a:r>
            <a:r>
              <a:rPr lang="en-US" b="1" dirty="0" smtClean="0"/>
              <a:t> </a:t>
            </a:r>
            <a:r>
              <a:rPr lang="en-US" b="1" dirty="0" err="1" smtClean="0"/>
              <a:t>مما</a:t>
            </a:r>
            <a:r>
              <a:rPr lang="en-US" b="1" dirty="0" smtClean="0"/>
              <a:t> </a:t>
            </a:r>
            <a:r>
              <a:rPr lang="en-US" b="1" dirty="0" err="1" smtClean="0"/>
              <a:t>أدى</a:t>
            </a:r>
            <a:r>
              <a:rPr lang="en-US" b="1" dirty="0" smtClean="0"/>
              <a:t> </a:t>
            </a:r>
            <a:r>
              <a:rPr lang="en-US" b="1" dirty="0" err="1" smtClean="0"/>
              <a:t>إلى</a:t>
            </a:r>
            <a:r>
              <a:rPr lang="en-US" b="1" dirty="0" smtClean="0"/>
              <a:t> </a:t>
            </a:r>
            <a:r>
              <a:rPr lang="en-US" b="1" dirty="0" err="1" smtClean="0"/>
              <a:t>حدوث</a:t>
            </a:r>
            <a:r>
              <a:rPr lang="en-US" b="1" dirty="0" smtClean="0"/>
              <a:t> </a:t>
            </a:r>
            <a:r>
              <a:rPr lang="en-US" b="1" dirty="0" err="1" smtClean="0"/>
              <a:t>سكتة</a:t>
            </a:r>
            <a:r>
              <a:rPr lang="en-US" b="1" dirty="0" smtClean="0"/>
              <a:t> </a:t>
            </a:r>
            <a:r>
              <a:rPr lang="en-US" b="1" dirty="0" err="1" smtClean="0"/>
              <a:t>دماغية</a:t>
            </a:r>
            <a:r>
              <a:rPr lang="en-US" b="1" dirty="0" smtClean="0"/>
              <a:t> </a:t>
            </a:r>
            <a:r>
              <a:rPr lang="en-US" b="1" dirty="0" err="1" smtClean="0"/>
              <a:t>أدت</a:t>
            </a:r>
            <a:r>
              <a:rPr lang="en-US" b="1" dirty="0" smtClean="0"/>
              <a:t> </a:t>
            </a:r>
            <a:r>
              <a:rPr lang="en-US" b="1" dirty="0" err="1" smtClean="0"/>
              <a:t>إلى</a:t>
            </a:r>
            <a:r>
              <a:rPr lang="en-US" b="1" dirty="0" smtClean="0"/>
              <a:t> </a:t>
            </a:r>
            <a:r>
              <a:rPr lang="en-US" b="1" dirty="0" err="1" smtClean="0"/>
              <a:t>الوفاة</a:t>
            </a:r>
            <a:r>
              <a:rPr lang="en-US" b="1" dirty="0" smtClean="0"/>
              <a:t>. </a:t>
            </a:r>
            <a:r>
              <a:rPr lang="en-US" b="1" dirty="0" err="1" smtClean="0"/>
              <a:t>وأضاف</a:t>
            </a:r>
            <a:r>
              <a:rPr lang="en-US" b="1" dirty="0" smtClean="0"/>
              <a:t>:»</a:t>
            </a:r>
            <a:r>
              <a:rPr lang="en-US" b="1" dirty="0" err="1" smtClean="0"/>
              <a:t>إن</a:t>
            </a:r>
            <a:r>
              <a:rPr lang="en-US" b="1" dirty="0" smtClean="0"/>
              <a:t> </a:t>
            </a:r>
            <a:r>
              <a:rPr lang="en-US" b="1" dirty="0" err="1" smtClean="0"/>
              <a:t>المستشفى</a:t>
            </a:r>
            <a:r>
              <a:rPr lang="en-US" b="1" dirty="0" smtClean="0"/>
              <a:t> </a:t>
            </a:r>
            <a:r>
              <a:rPr lang="en-US" b="1" dirty="0" err="1" smtClean="0"/>
              <a:t>الخاص</a:t>
            </a:r>
            <a:r>
              <a:rPr lang="en-US" b="1" dirty="0" smtClean="0"/>
              <a:t> </a:t>
            </a:r>
            <a:r>
              <a:rPr lang="en-US" b="1" dirty="0" err="1" smtClean="0"/>
              <a:t>عليه</a:t>
            </a:r>
            <a:r>
              <a:rPr lang="en-US" b="1" dirty="0" smtClean="0"/>
              <a:t> </a:t>
            </a:r>
            <a:r>
              <a:rPr lang="en-US" b="1" dirty="0" err="1" smtClean="0"/>
              <a:t>مخالفات</a:t>
            </a:r>
            <a:r>
              <a:rPr lang="en-US" b="1" dirty="0" smtClean="0"/>
              <a:t> </a:t>
            </a:r>
            <a:r>
              <a:rPr lang="en-US" b="1" dirty="0" err="1" smtClean="0"/>
              <a:t>عديدة</a:t>
            </a:r>
            <a:r>
              <a:rPr lang="en-US" b="1" dirty="0" smtClean="0"/>
              <a:t> </a:t>
            </a:r>
            <a:r>
              <a:rPr lang="en-US" b="1" dirty="0" err="1" smtClean="0"/>
              <a:t>منها</a:t>
            </a:r>
            <a:r>
              <a:rPr lang="en-US" b="1" dirty="0" smtClean="0"/>
              <a:t> </a:t>
            </a:r>
            <a:r>
              <a:rPr lang="en-US" b="1" dirty="0" err="1" smtClean="0"/>
              <a:t>تشغيله</a:t>
            </a:r>
            <a:r>
              <a:rPr lang="en-US" b="1" dirty="0" smtClean="0"/>
              <a:t> </a:t>
            </a:r>
            <a:r>
              <a:rPr lang="en-US" b="1" dirty="0" err="1" smtClean="0"/>
              <a:t>رئيس</a:t>
            </a:r>
            <a:r>
              <a:rPr lang="en-US" b="1" dirty="0" smtClean="0"/>
              <a:t> </a:t>
            </a:r>
            <a:r>
              <a:rPr lang="en-US" b="1" dirty="0" err="1" smtClean="0"/>
              <a:t>التخدير</a:t>
            </a:r>
            <a:r>
              <a:rPr lang="en-US" b="1" dirty="0" smtClean="0"/>
              <a:t> </a:t>
            </a:r>
            <a:r>
              <a:rPr lang="en-US" b="1" dirty="0" err="1" smtClean="0"/>
              <a:t>وطبيبة</a:t>
            </a:r>
            <a:r>
              <a:rPr lang="en-US" b="1" dirty="0" smtClean="0"/>
              <a:t> </a:t>
            </a:r>
            <a:r>
              <a:rPr lang="en-US" b="1" dirty="0" err="1" smtClean="0"/>
              <a:t>التخدير</a:t>
            </a:r>
            <a:r>
              <a:rPr lang="en-US" b="1" dirty="0" smtClean="0"/>
              <a:t> </a:t>
            </a:r>
            <a:r>
              <a:rPr lang="en-US" b="1" dirty="0" err="1" smtClean="0"/>
              <a:t>والجراح</a:t>
            </a:r>
            <a:r>
              <a:rPr lang="en-US" b="1" dirty="0" smtClean="0"/>
              <a:t> </a:t>
            </a:r>
            <a:r>
              <a:rPr lang="en-US" b="1" dirty="0" err="1" smtClean="0"/>
              <a:t>بدون</a:t>
            </a:r>
            <a:r>
              <a:rPr lang="en-US" b="1" dirty="0" smtClean="0"/>
              <a:t> </a:t>
            </a:r>
            <a:r>
              <a:rPr lang="en-US" b="1" dirty="0" err="1" smtClean="0"/>
              <a:t>ترخيص</a:t>
            </a:r>
            <a:r>
              <a:rPr lang="en-US" b="1" dirty="0" smtClean="0"/>
              <a:t>». </a:t>
            </a:r>
            <a:endParaRPr lang="en-US" dirty="0" smtClean="0"/>
          </a:p>
          <a:p>
            <a:pPr lvl="8" algn="r" rtl="1">
              <a:lnSpc>
                <a:spcPct val="120000"/>
              </a:lnSpc>
            </a:pPr>
            <a:r>
              <a:rPr lang="en-US" b="1" dirty="0" smtClean="0"/>
              <a:t>http://www.al-madina.com/node/376088</a:t>
            </a:r>
            <a:endParaRPr lang="en-US" dirty="0" smtClean="0"/>
          </a:p>
          <a:p>
            <a:pPr algn="r">
              <a:lnSpc>
                <a:spcPct val="120000"/>
              </a:lnSpc>
            </a:pPr>
            <a:endParaRPr lang="en-US" dirty="0"/>
          </a:p>
        </p:txBody>
      </p:sp>
      <p:pic>
        <p:nvPicPr>
          <p:cNvPr id="4" name="Picture 3" descr="Intubation-300x235.jpg"/>
          <p:cNvPicPr>
            <a:picLocks noChangeAspect="1"/>
          </p:cNvPicPr>
          <p:nvPr/>
        </p:nvPicPr>
        <p:blipFill>
          <a:blip r:embed="rId2"/>
          <a:stretch>
            <a:fillRect/>
          </a:stretch>
        </p:blipFill>
        <p:spPr>
          <a:xfrm>
            <a:off x="6500826" y="5214950"/>
            <a:ext cx="1928826" cy="151091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الشرعية(6)</a:t>
            </a:r>
            <a:endParaRPr lang="en-US" dirty="0"/>
          </a:p>
        </p:txBody>
      </p:sp>
      <p:sp>
        <p:nvSpPr>
          <p:cNvPr id="3" name="Content Placeholder 2"/>
          <p:cNvSpPr>
            <a:spLocks noGrp="1"/>
          </p:cNvSpPr>
          <p:nvPr>
            <p:ph idx="1"/>
          </p:nvPr>
        </p:nvSpPr>
        <p:spPr>
          <a:xfrm>
            <a:off x="1000100" y="1775191"/>
            <a:ext cx="7686700" cy="4082701"/>
          </a:xfrm>
        </p:spPr>
        <p:txBody>
          <a:bodyPr>
            <a:normAutofit fontScale="62500" lnSpcReduction="20000"/>
          </a:bodyPr>
          <a:lstStyle/>
          <a:p>
            <a:pPr algn="r" rtl="1"/>
            <a:r>
              <a:rPr lang="ar-SA" dirty="0" smtClean="0"/>
              <a:t>قال المدعي أنه قبل إجراء العملية كان يسير بخطوات عادية أثناء المشي وباتزان.</a:t>
            </a:r>
            <a:br>
              <a:rPr lang="ar-SA" dirty="0" smtClean="0"/>
            </a:br>
            <a:r>
              <a:rPr lang="ar-SA" dirty="0" smtClean="0"/>
              <a:t>وي أنه بعد إجراء العملية بـ 3 أشهر أصبح غير قادر على المشي بشكل طبيعي وأصبحت حركة القدمين ثقيلة، وليس بالإمكان وضع القدمين بشكل صحيح على الأرض للسير، حيث فقد نسبة الاتزان مما شكل له إعاقة أثناء المشي وزادت حالته سوءا. </a:t>
            </a:r>
            <a:br>
              <a:rPr lang="ar-SA" dirty="0" smtClean="0"/>
            </a:br>
            <a:r>
              <a:rPr lang="ar-SA" dirty="0" smtClean="0"/>
              <a:t/>
            </a:r>
            <a:br>
              <a:rPr lang="ar-SA" dirty="0" smtClean="0"/>
            </a:br>
            <a:r>
              <a:rPr lang="ar-SA" dirty="0" smtClean="0"/>
              <a:t>الهيئة الصحية الشرعية الأساسية، وبعد دراسة الحالة  ومناقشة جميع جوانبها مع أعضاء الهيئة، وبعد الاطلاع على كافة التقارير الطبية التي تقدم بها المريض، وجدت أن المريض تعرض لخطأ طبي أثناء إجراء العملية الجراحية في قناة النخاع الشوكي، حيث لم يقم الطبيب بإجراء توسعة للقناة أثناء العملية بل قام بتضييقها مما تسبب في فقد منفعة عامة موضحـا أن المـريض فقد المقدرة على المشي الطبيعي، وبدأ يشعر بثقل أثناء السير.</a:t>
            </a:r>
            <a:br>
              <a:rPr lang="ar-SA" dirty="0" smtClean="0"/>
            </a:br>
            <a:r>
              <a:rPr lang="ar-SA" dirty="0" smtClean="0">
                <a:solidFill>
                  <a:srgbClr val="CC00FF"/>
                </a:solidFill>
              </a:rPr>
              <a:t>الهيئة الصحية الشرعية الأساسية أصدرت حكمها في الحق الخاص والعام، متضمنا إدانة المدعى عليه وتكليفه بدفع دية وقدرها خمسون ألف ريال تعويضا عن فقد المريض منفعة عامه وهي عدم مقدرته على السير وهذا يمثل الـحق الـخاص، أما الـحق العام فقد تم فرض غرامة مالية على الطبيب قدرها خمسة آلاف ريال، لعدم قيامه بإجراء العملية بالشكل الصحيح.</a:t>
            </a:r>
          </a:p>
          <a:p>
            <a:pPr algn="r" rtl="1"/>
            <a:r>
              <a:rPr lang="en-US" sz="1900" dirty="0" smtClean="0"/>
              <a:t>http://www.alwatan.com.sa/nation/News_Detail.aspx?ArticleID=100045&amp;CategoryID=3</a:t>
            </a:r>
            <a:endParaRPr lang="ar-SA" sz="1900" dirty="0" smtClean="0"/>
          </a:p>
          <a:p>
            <a:pPr algn="r" rtl="1"/>
            <a:endParaRPr lang="ar-SA" dirty="0" smtClean="0"/>
          </a:p>
          <a:p>
            <a:pPr algn="r" rtl="1"/>
            <a:endParaRPr lang="en-US" dirty="0"/>
          </a:p>
        </p:txBody>
      </p:sp>
      <p:pic>
        <p:nvPicPr>
          <p:cNvPr id="4" name="Picture 3" descr="spinal stenosis.jpg"/>
          <p:cNvPicPr>
            <a:picLocks noChangeAspect="1"/>
          </p:cNvPicPr>
          <p:nvPr/>
        </p:nvPicPr>
        <p:blipFill>
          <a:blip r:embed="rId2"/>
          <a:stretch>
            <a:fillRect/>
          </a:stretch>
        </p:blipFill>
        <p:spPr>
          <a:xfrm>
            <a:off x="571472" y="5357826"/>
            <a:ext cx="1643074" cy="11501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نظام مزاولة المهن الصحية</a:t>
            </a:r>
            <a:endParaRPr lang="en-US" sz="2000" dirty="0"/>
          </a:p>
        </p:txBody>
      </p:sp>
      <p:pic>
        <p:nvPicPr>
          <p:cNvPr id="1026" name="Picture 2"/>
          <p:cNvPicPr>
            <a:picLocks noGrp="1" noChangeAspect="1" noChangeArrowheads="1"/>
          </p:cNvPicPr>
          <p:nvPr>
            <p:ph idx="1"/>
          </p:nvPr>
        </p:nvPicPr>
        <p:blipFill>
          <a:blip r:embed="rId2"/>
          <a:srcRect/>
          <a:stretch>
            <a:fillRect/>
          </a:stretch>
        </p:blipFill>
        <p:spPr bwMode="auto">
          <a:xfrm>
            <a:off x="2051720" y="1700808"/>
            <a:ext cx="4660570" cy="3096344"/>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3" name="Rectangle 2"/>
          <p:cNvSpPr/>
          <p:nvPr/>
        </p:nvSpPr>
        <p:spPr>
          <a:xfrm>
            <a:off x="971600" y="5661248"/>
            <a:ext cx="889987" cy="369332"/>
          </a:xfrm>
          <a:prstGeom prst="rect">
            <a:avLst/>
          </a:prstGeom>
        </p:spPr>
        <p:txBody>
          <a:bodyPr wrap="none">
            <a:spAutoFit/>
          </a:bodyPr>
          <a:lstStyle/>
          <a:p>
            <a:r>
              <a:rPr lang="en-US" dirty="0"/>
              <a:t>(Obj1</a:t>
            </a:r>
            <a:r>
              <a:rPr lang="ar-SA" dirty="0"/>
              <a:t> </a:t>
            </a:r>
            <a:r>
              <a:rPr lang="en-US" dirty="0"/>
              <a:t>)</a:t>
            </a:r>
          </a:p>
        </p:txBody>
      </p:sp>
      <p:sp>
        <p:nvSpPr>
          <p:cNvPr id="4" name="Rectangle 3"/>
          <p:cNvSpPr/>
          <p:nvPr/>
        </p:nvSpPr>
        <p:spPr>
          <a:xfrm>
            <a:off x="2286000" y="5027493"/>
            <a:ext cx="4572000" cy="646331"/>
          </a:xfrm>
          <a:prstGeom prst="rect">
            <a:avLst/>
          </a:prstGeom>
        </p:spPr>
        <p:txBody>
          <a:bodyPr>
            <a:spAutoFit/>
          </a:bodyPr>
          <a:lstStyle/>
          <a:p>
            <a:pPr algn="ctr"/>
            <a:r>
              <a:rPr lang="en-GB" dirty="0">
                <a:solidFill>
                  <a:srgbClr val="FF0000"/>
                </a:solidFill>
              </a:rPr>
              <a:t>Saudi Health Professions Practice  Law and the Executive Order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العلاقة بين نظام مزاولة المهن الصحية</a:t>
            </a:r>
            <a:br>
              <a:rPr lang="ar-SA" dirty="0" smtClean="0"/>
            </a:br>
            <a:r>
              <a:rPr lang="ar-SA" dirty="0" smtClean="0"/>
              <a:t> و اللآئحة التنفيذية </a:t>
            </a:r>
            <a:endParaRPr lang="en-US" dirty="0"/>
          </a:p>
        </p:txBody>
      </p:sp>
      <p:sp>
        <p:nvSpPr>
          <p:cNvPr id="3" name="Content Placeholder 2"/>
          <p:cNvSpPr>
            <a:spLocks noGrp="1"/>
          </p:cNvSpPr>
          <p:nvPr>
            <p:ph idx="1"/>
          </p:nvPr>
        </p:nvSpPr>
        <p:spPr/>
        <p:txBody>
          <a:bodyPr/>
          <a:lstStyle/>
          <a:p>
            <a:pPr algn="r">
              <a:buNone/>
            </a:pPr>
            <a:r>
              <a:rPr lang="ar-SA" dirty="0" smtClean="0">
                <a:solidFill>
                  <a:srgbClr val="FF0000"/>
                </a:solidFill>
              </a:rPr>
              <a:t>المادة الثالثة والأربعون: </a:t>
            </a:r>
            <a:r>
              <a:rPr lang="ar-SA" dirty="0" smtClean="0"/>
              <a:t/>
            </a:r>
            <a:br>
              <a:rPr lang="ar-SA" dirty="0" smtClean="0"/>
            </a:br>
            <a:endParaRPr lang="en-GB" dirty="0" smtClean="0"/>
          </a:p>
          <a:p>
            <a:pPr algn="r">
              <a:buNone/>
            </a:pPr>
            <a:r>
              <a:rPr lang="ar-SA" dirty="0" smtClean="0"/>
              <a:t>يصدر الوزير اللائحة التنفيذية لهذا النظام، وتنشر في الجريدة الرسمية كما يصدر القرارات، والتعليمات اللازمة لتنفيذ هذا النظام. </a:t>
            </a:r>
            <a:endParaRPr lang="en-US" dirty="0"/>
          </a:p>
        </p:txBody>
      </p:sp>
      <p:sp>
        <p:nvSpPr>
          <p:cNvPr id="4" name="Rectangle 3"/>
          <p:cNvSpPr/>
          <p:nvPr/>
        </p:nvSpPr>
        <p:spPr>
          <a:xfrm>
            <a:off x="827584" y="6216134"/>
            <a:ext cx="825867" cy="369332"/>
          </a:xfrm>
          <a:prstGeom prst="rect">
            <a:avLst/>
          </a:prstGeom>
        </p:spPr>
        <p:txBody>
          <a:bodyPr wrap="none">
            <a:spAutoFit/>
          </a:bodyPr>
          <a:lstStyle/>
          <a:p>
            <a:r>
              <a:rPr lang="en-US" dirty="0"/>
              <a:t>(</a:t>
            </a:r>
            <a:r>
              <a:rPr lang="en-US" dirty="0" smtClean="0"/>
              <a:t>Obj1)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Aspects of professional liability</a:t>
            </a:r>
            <a:endParaRPr lang="en-US" dirty="0"/>
          </a:p>
        </p:txBody>
      </p:sp>
      <p:sp>
        <p:nvSpPr>
          <p:cNvPr id="3" name="Content Placeholder 2"/>
          <p:cNvSpPr>
            <a:spLocks noGrp="1"/>
          </p:cNvSpPr>
          <p:nvPr>
            <p:ph idx="1"/>
          </p:nvPr>
        </p:nvSpPr>
        <p:spPr>
          <a:xfrm>
            <a:off x="457200" y="1933840"/>
            <a:ext cx="8147248" cy="4246097"/>
          </a:xfrm>
        </p:spPr>
        <p:txBody>
          <a:bodyPr>
            <a:normAutofit fontScale="62500" lnSpcReduction="20000"/>
          </a:bodyPr>
          <a:lstStyle/>
          <a:p>
            <a:r>
              <a:rPr lang="en-US" b="1" i="1" dirty="0" smtClean="0">
                <a:solidFill>
                  <a:srgbClr val="FF0000"/>
                </a:solidFill>
              </a:rPr>
              <a:t>1- The Civil liability</a:t>
            </a:r>
            <a:r>
              <a:rPr lang="ar-SA" b="1" i="1" dirty="0" smtClean="0">
                <a:solidFill>
                  <a:srgbClr val="FF0000"/>
                </a:solidFill>
              </a:rPr>
              <a:t>(المسئولية المدنية) </a:t>
            </a:r>
            <a:r>
              <a:rPr lang="en-US" b="1" dirty="0" smtClean="0"/>
              <a:t>: </a:t>
            </a:r>
            <a:r>
              <a:rPr lang="en-US" dirty="0" smtClean="0"/>
              <a:t>This is the responsibility of a physician towards the patient </a:t>
            </a:r>
            <a:r>
              <a:rPr lang="en-US" u="sng" dirty="0" smtClean="0">
                <a:solidFill>
                  <a:srgbClr val="CC00FF"/>
                </a:solidFill>
              </a:rPr>
              <a:t>when harm is inflicted </a:t>
            </a:r>
            <a:r>
              <a:rPr lang="en-US" dirty="0" smtClean="0"/>
              <a:t>as a result of direct action against medical rules from the physician or proven negligence. </a:t>
            </a:r>
            <a:br>
              <a:rPr lang="en-US" dirty="0" smtClean="0"/>
            </a:br>
            <a:r>
              <a:rPr lang="en-US" dirty="0" smtClean="0"/>
              <a:t/>
            </a:r>
            <a:br>
              <a:rPr lang="en-US" dirty="0" smtClean="0"/>
            </a:br>
            <a:r>
              <a:rPr lang="en-US" b="1" i="1" dirty="0" smtClean="0">
                <a:solidFill>
                  <a:srgbClr val="FF0000"/>
                </a:solidFill>
              </a:rPr>
              <a:t>2- The Punitive liability</a:t>
            </a:r>
            <a:r>
              <a:rPr lang="ar-SA" b="1" i="1" dirty="0" smtClean="0">
                <a:solidFill>
                  <a:srgbClr val="FF0000"/>
                </a:solidFill>
              </a:rPr>
              <a:t> ( المسئولية الجزائية-الجنائية)</a:t>
            </a:r>
            <a:r>
              <a:rPr lang="en-US" dirty="0" smtClean="0"/>
              <a:t>: that deals with physicians who </a:t>
            </a:r>
            <a:r>
              <a:rPr lang="en-US" u="sng" dirty="0" smtClean="0">
                <a:solidFill>
                  <a:srgbClr val="CC00FF"/>
                </a:solidFill>
              </a:rPr>
              <a:t>violate the rules and regulations </a:t>
            </a:r>
            <a:r>
              <a:rPr lang="en-US" dirty="0" smtClean="0"/>
              <a:t>of medical practice </a:t>
            </a:r>
            <a:r>
              <a:rPr lang="en-US" u="sng" dirty="0" smtClean="0"/>
              <a:t>even with no subsequent harm resulted to the patient. </a:t>
            </a:r>
            <a:r>
              <a:rPr lang="en-US" dirty="0" smtClean="0"/>
              <a:t/>
            </a:r>
            <a:br>
              <a:rPr lang="en-US" dirty="0" smtClean="0"/>
            </a:br>
            <a:r>
              <a:rPr lang="en-US" dirty="0" smtClean="0">
                <a:solidFill>
                  <a:srgbClr val="FF0000"/>
                </a:solidFill>
              </a:rPr>
              <a:t/>
            </a:r>
            <a:br>
              <a:rPr lang="en-US" dirty="0" smtClean="0">
                <a:solidFill>
                  <a:srgbClr val="FF0000"/>
                </a:solidFill>
              </a:rPr>
            </a:br>
            <a:r>
              <a:rPr lang="en-US" b="1" i="1" dirty="0" smtClean="0">
                <a:solidFill>
                  <a:srgbClr val="FF0000"/>
                </a:solidFill>
              </a:rPr>
              <a:t>3- The Disciplinary liability</a:t>
            </a:r>
            <a:r>
              <a:rPr lang="ar-SA" b="1" i="1" dirty="0" smtClean="0">
                <a:solidFill>
                  <a:srgbClr val="FF0000"/>
                </a:solidFill>
              </a:rPr>
              <a:t>(المسئولية التأديبية) </a:t>
            </a:r>
            <a:r>
              <a:rPr lang="en-US" dirty="0" smtClean="0"/>
              <a:t>: where a physician failed to meet with </a:t>
            </a:r>
            <a:r>
              <a:rPr lang="en-US" u="sng" dirty="0" smtClean="0">
                <a:solidFill>
                  <a:srgbClr val="CC00FF"/>
                </a:solidFill>
              </a:rPr>
              <a:t>professional standards</a:t>
            </a:r>
            <a:r>
              <a:rPr lang="en-US" dirty="0" smtClean="0"/>
              <a:t>, </a:t>
            </a:r>
            <a:r>
              <a:rPr lang="en-US" u="sng" dirty="0" smtClean="0">
                <a:solidFill>
                  <a:srgbClr val="CC00FF"/>
                </a:solidFill>
              </a:rPr>
              <a:t>requirements</a:t>
            </a:r>
            <a:r>
              <a:rPr lang="en-US" u="sng" dirty="0" smtClean="0"/>
              <a:t> </a:t>
            </a:r>
            <a:r>
              <a:rPr lang="en-US" u="sng" dirty="0" smtClean="0">
                <a:solidFill>
                  <a:srgbClr val="CC00FF"/>
                </a:solidFill>
              </a:rPr>
              <a:t>and ethics</a:t>
            </a:r>
            <a:r>
              <a:rPr lang="en-US" u="sng" dirty="0" smtClean="0"/>
              <a:t> </a:t>
            </a:r>
            <a:r>
              <a:rPr lang="en-US" baseline="30000" dirty="0" smtClean="0">
                <a:hlinkClick r:id="" action="ppaction://hlinkfile"/>
              </a:rPr>
              <a:t>[1]</a:t>
            </a:r>
            <a:r>
              <a:rPr lang="en-US" dirty="0" smtClean="0"/>
              <a:t> . </a:t>
            </a:r>
            <a:br>
              <a:rPr lang="en-US" dirty="0" smtClean="0"/>
            </a:br>
            <a:r>
              <a:rPr lang="en-US" dirty="0" smtClean="0"/>
              <a:t/>
            </a:r>
            <a:br>
              <a:rPr lang="en-US" dirty="0" smtClean="0"/>
            </a:br>
            <a:r>
              <a:rPr lang="en-US" sz="1700" i="1" dirty="0" smtClean="0"/>
              <a:t> Al-</a:t>
            </a:r>
            <a:r>
              <a:rPr lang="en-US" sz="1700" i="1" dirty="0" err="1" smtClean="0"/>
              <a:t>Hajjaj</a:t>
            </a:r>
            <a:r>
              <a:rPr lang="en-US" sz="1700" i="1" dirty="0" smtClean="0"/>
              <a:t> MS: Medical practice in Saudi Arabia, the medico-legal aspect; Saudi Medical Journal 1996; Vol.17 (1): 1-4</a:t>
            </a:r>
            <a:r>
              <a:rPr lang="en-US" dirty="0" smtClean="0"/>
              <a:t>.</a:t>
            </a:r>
            <a:endParaRPr lang="ar-SA" dirty="0" smtClean="0"/>
          </a:p>
          <a:p>
            <a:r>
              <a:rPr lang="en-US" sz="1700" i="1" dirty="0" smtClean="0"/>
              <a:t>Al-</a:t>
            </a:r>
            <a:r>
              <a:rPr lang="en-US" sz="1700" i="1" dirty="0" err="1" smtClean="0"/>
              <a:t>Saddique</a:t>
            </a:r>
            <a:r>
              <a:rPr lang="en-US" sz="1700" i="1" dirty="0" smtClean="0"/>
              <a:t> AA: Medical liability, the dilemma of litigations. Saudi Medical Journal 2004; </a:t>
            </a:r>
            <a:r>
              <a:rPr lang="en-US" sz="1700" i="1" dirty="0" err="1" smtClean="0"/>
              <a:t>Vol</a:t>
            </a:r>
            <a:r>
              <a:rPr lang="en-US" sz="1700" i="1" dirty="0" smtClean="0"/>
              <a:t> 25 (7): 901-906.</a:t>
            </a:r>
            <a:endParaRPr lang="en-US" sz="1700" i="1" dirty="0"/>
          </a:p>
        </p:txBody>
      </p:sp>
      <p:sp>
        <p:nvSpPr>
          <p:cNvPr id="4" name="Rectangle 3"/>
          <p:cNvSpPr/>
          <p:nvPr/>
        </p:nvSpPr>
        <p:spPr>
          <a:xfrm>
            <a:off x="1115616" y="5995271"/>
            <a:ext cx="889987" cy="369332"/>
          </a:xfrm>
          <a:prstGeom prst="rect">
            <a:avLst/>
          </a:prstGeom>
        </p:spPr>
        <p:txBody>
          <a:bodyPr wrap="none">
            <a:spAutoFit/>
          </a:bodyPr>
          <a:lstStyle/>
          <a:p>
            <a:r>
              <a:rPr lang="en-US" dirty="0"/>
              <a:t>(</a:t>
            </a:r>
            <a:r>
              <a:rPr lang="en-US" dirty="0" smtClean="0"/>
              <a:t>Obj2)</a:t>
            </a:r>
            <a:r>
              <a:rPr lang="ar-SA"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أنواع المخالفات الطبية </a:t>
            </a:r>
            <a:endParaRPr lang="en-US" dirty="0"/>
          </a:p>
        </p:txBody>
      </p:sp>
      <p:sp>
        <p:nvSpPr>
          <p:cNvPr id="5" name="TextBox 4"/>
          <p:cNvSpPr txBox="1"/>
          <p:nvPr/>
        </p:nvSpPr>
        <p:spPr>
          <a:xfrm>
            <a:off x="1000100" y="1714488"/>
            <a:ext cx="7143800" cy="4093428"/>
          </a:xfrm>
          <a:prstGeom prst="rect">
            <a:avLst/>
          </a:prstGeom>
          <a:noFill/>
        </p:spPr>
        <p:txBody>
          <a:bodyPr wrap="square" rtlCol="0">
            <a:spAutoFit/>
          </a:bodyPr>
          <a:lstStyle/>
          <a:p>
            <a:pPr algn="r" rtl="1"/>
            <a:r>
              <a:rPr lang="ar-SA" sz="2800" b="1" dirty="0" smtClean="0">
                <a:solidFill>
                  <a:srgbClr val="FF0000"/>
                </a:solidFill>
              </a:rPr>
              <a:t>المخالفات العادية </a:t>
            </a:r>
            <a:r>
              <a:rPr lang="ar-SA" sz="2800" dirty="0" smtClean="0"/>
              <a:t>: و هي المخالفات النظامية و الشرعية التي لا صلة لها بالأصول الفنية لمهنة الطب  و من ذلك الإجهاض المحرم و الإمتناع عن إسعاف مريض و إفشاء سر المريض و مزاولة المهنة بدون ترخيص .</a:t>
            </a:r>
          </a:p>
          <a:p>
            <a:pPr algn="r" rtl="1"/>
            <a:endParaRPr lang="ar-SA" sz="2800" dirty="0" smtClean="0"/>
          </a:p>
          <a:p>
            <a:pPr algn="r" rtl="1"/>
            <a:endParaRPr lang="ar-SA" sz="2800" dirty="0" smtClean="0"/>
          </a:p>
          <a:p>
            <a:pPr algn="r" rtl="1"/>
            <a:r>
              <a:rPr lang="ar-SA" sz="2800" b="1" dirty="0" smtClean="0">
                <a:solidFill>
                  <a:srgbClr val="FF0000"/>
                </a:solidFill>
              </a:rPr>
              <a:t>المخالفات الفنية </a:t>
            </a:r>
            <a:r>
              <a:rPr lang="ar-SA" sz="2800" dirty="0" smtClean="0"/>
              <a:t>: و هي الأخطاء التي يخرج الطبيب فيها على الأصول و القواعد  الفنية المتعارف عليها بين الأطباء .</a:t>
            </a:r>
          </a:p>
          <a:p>
            <a:pPr algn="r" rtl="1"/>
            <a:endParaRPr lang="ar-SA" dirty="0" smtClean="0"/>
          </a:p>
          <a:p>
            <a:pPr algn="r" rtl="1"/>
            <a:endParaRPr lang="en-US" dirty="0"/>
          </a:p>
        </p:txBody>
      </p:sp>
      <p:sp>
        <p:nvSpPr>
          <p:cNvPr id="3" name="Rectangle 2"/>
          <p:cNvSpPr/>
          <p:nvPr/>
        </p:nvSpPr>
        <p:spPr>
          <a:xfrm>
            <a:off x="1403648" y="5623250"/>
            <a:ext cx="889987" cy="369332"/>
          </a:xfrm>
          <a:prstGeom prst="rect">
            <a:avLst/>
          </a:prstGeom>
        </p:spPr>
        <p:txBody>
          <a:bodyPr wrap="none">
            <a:spAutoFit/>
          </a:bodyPr>
          <a:lstStyle/>
          <a:p>
            <a:r>
              <a:rPr lang="en-US" dirty="0"/>
              <a:t>(</a:t>
            </a:r>
            <a:r>
              <a:rPr lang="en-US" dirty="0" smtClean="0"/>
              <a:t>Obj2)</a:t>
            </a:r>
            <a:r>
              <a:rPr lang="ar-SA" dirty="0" smtClean="0"/>
              <a:t> </a:t>
            </a:r>
            <a:endParaRPr lang="en-US" dirty="0"/>
          </a:p>
        </p:txBody>
      </p:sp>
    </p:spTree>
    <p:extLst>
      <p:ext uri="{BB962C8B-B14F-4D97-AF65-F5344CB8AC3E}">
        <p14:creationId xmlns:p14="http://schemas.microsoft.com/office/powerpoint/2010/main" val="144426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214282" y="1775191"/>
            <a:ext cx="8786874" cy="5082809"/>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marL="118872" indent="0" algn="r" rtl="1">
              <a:buNone/>
            </a:pPr>
            <a:endParaRPr lang="ar-SA" b="1" dirty="0" smtClean="0"/>
          </a:p>
          <a:p>
            <a:pPr marL="118872" indent="0" algn="r" rtl="1">
              <a:buNone/>
            </a:pPr>
            <a:r>
              <a:rPr lang="ar-SA" sz="5000" b="1" dirty="0" smtClean="0">
                <a:solidFill>
                  <a:srgbClr val="FF0000"/>
                </a:solidFill>
              </a:rPr>
              <a:t/>
            </a:r>
            <a:br>
              <a:rPr lang="ar-SA" sz="5000" b="1" dirty="0" smtClean="0">
                <a:solidFill>
                  <a:srgbClr val="FF0000"/>
                </a:solidFill>
              </a:rPr>
            </a:br>
            <a:r>
              <a:rPr lang="ar-SA" sz="5000" b="1" u="sng" dirty="0" smtClean="0">
                <a:solidFill>
                  <a:srgbClr val="FF0000"/>
                </a:solidFill>
              </a:rPr>
              <a:t>-المسؤولية الجزائية </a:t>
            </a:r>
          </a:p>
          <a:p>
            <a:pPr marL="118872" indent="0" algn="r" rtl="1">
              <a:buNone/>
            </a:pPr>
            <a:endParaRPr lang="ar-SA" sz="4300" b="1" dirty="0" smtClean="0"/>
          </a:p>
          <a:p>
            <a:pPr marL="118872" indent="0" algn="r" rtl="1">
              <a:buNone/>
            </a:pPr>
            <a:r>
              <a:rPr lang="en-US" sz="4300" b="1" dirty="0" smtClean="0"/>
              <a:t>* </a:t>
            </a:r>
            <a:r>
              <a:rPr lang="ar-SA" sz="4300" b="1" dirty="0" smtClean="0"/>
              <a:t>المادة الثامنة والعشرون</a:t>
            </a:r>
            <a:r>
              <a:rPr lang="en-US" sz="4300" b="1" dirty="0" smtClean="0"/>
              <a:t>:</a:t>
            </a:r>
            <a:br>
              <a:rPr lang="en-US" sz="4300" b="1" dirty="0" smtClean="0"/>
            </a:br>
            <a:r>
              <a:rPr lang="en-US" sz="4300" b="1" dirty="0" smtClean="0"/>
              <a:t/>
            </a:r>
            <a:br>
              <a:rPr lang="en-US" sz="4300" b="1" dirty="0" smtClean="0"/>
            </a:br>
            <a:r>
              <a:rPr lang="ar-SA" sz="4300" dirty="0" smtClean="0"/>
              <a:t>مع عدم الإخلال بأي عقوبة أشد منصوص عليها في أنظمة أخرى يعاقب بالسجن مدة لا تتجاوز ستة أشهر وبغرامة لا تزيد عن مائة ألف ريال, أو بإحدى هاتين العقوبتين كل من</a:t>
            </a:r>
            <a:r>
              <a:rPr lang="en-US" sz="4300" dirty="0" smtClean="0"/>
              <a:t>:</a:t>
            </a:r>
          </a:p>
          <a:p>
            <a:pPr marL="1325880" lvl="1" indent="-914400" algn="r" rtl="1">
              <a:buClr>
                <a:srgbClr val="FF0000"/>
              </a:buClr>
              <a:buFont typeface="+mj-lt"/>
              <a:buAutoNum type="arabicParenR"/>
            </a:pPr>
            <a:r>
              <a:rPr lang="ar-SA" sz="5100" dirty="0" smtClean="0">
                <a:solidFill>
                  <a:schemeClr val="tx1"/>
                </a:solidFill>
              </a:rPr>
              <a:t>زاول المهن الصحية دون ترخيص</a:t>
            </a:r>
            <a:r>
              <a:rPr lang="en-US" sz="5100" dirty="0" smtClean="0">
                <a:solidFill>
                  <a:schemeClr val="tx1"/>
                </a:solidFill>
              </a:rPr>
              <a:t>.</a:t>
            </a:r>
          </a:p>
          <a:p>
            <a:pPr marL="1325880" lvl="1" indent="-914400" algn="r" rtl="1">
              <a:buClr>
                <a:srgbClr val="FF0000"/>
              </a:buClr>
              <a:buFont typeface="+mj-lt"/>
              <a:buAutoNum type="arabicParenR"/>
            </a:pPr>
            <a:r>
              <a:rPr lang="ar-SA" sz="5100" dirty="0" smtClean="0">
                <a:solidFill>
                  <a:schemeClr val="tx1"/>
                </a:solidFill>
              </a:rPr>
              <a:t>قدم </a:t>
            </a:r>
            <a:r>
              <a:rPr lang="ar-SA" sz="5100" dirty="0">
                <a:solidFill>
                  <a:schemeClr val="tx1"/>
                </a:solidFill>
              </a:rPr>
              <a:t>بيانات غير مطابقة للحقيقة أو استعمال طرقاً غير مشروعة كان من نتيجتها منحه ترخيصاً بمزاولة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استعمال وسيلة من وسائل الدعاية يكون من شأنها حمل الجمهور على الاعتقاد بأحقيته في مزاولة المهن الصحية خلافاً للحقيقة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انتحل لنفسه لقباً من الألقاب التي تطلق عادة على مزاولي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وجدت لدية آلات أو معدات مما يستعمل عادة في مزاولة المهن الصحية دون أن يكون مرخصاً له بمزاولة تلك المهن أو دون أن يتوفر لديه سبب مشروع لحيازتها</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امتنع عن علاج مريض دون سبب مقبول</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خالف أحكام المواد (السابعة) فقرة (ب) و ( التاسعة ) و ( الحادية عشرة ) و( الرابعة عشرة ) الفقرتين( أ , و ) و ( التاسعة عشرة ) و( العشرين ) و</a:t>
            </a:r>
            <a:r>
              <a:rPr lang="en-US" sz="5100" dirty="0">
                <a:solidFill>
                  <a:schemeClr val="tx1"/>
                </a:solidFill>
              </a:rPr>
              <a:t> ( </a:t>
            </a:r>
            <a:r>
              <a:rPr lang="ar-SA" sz="5100" dirty="0">
                <a:solidFill>
                  <a:schemeClr val="tx1"/>
                </a:solidFill>
              </a:rPr>
              <a:t>الثانية والعشرين ) و (الثالثة والعشرين ) و ( الرابعة والعشرين ) و ( السابعة والعشرين ) فقرة (3) من هذا النظام</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تاجر بالأعضاء البشرية أو قام بزراعة عضو بشري مع علمه أنه تم الحصول عليه عن طريق المتاجرة</a:t>
            </a:r>
            <a:r>
              <a:rPr lang="en-US" sz="5100" dirty="0">
                <a:solidFill>
                  <a:schemeClr val="tx1"/>
                </a:solidFill>
              </a:rPr>
              <a:t>.</a:t>
            </a:r>
            <a:br>
              <a:rPr lang="en-US" sz="5100" dirty="0">
                <a:solidFill>
                  <a:schemeClr val="tx1"/>
                </a:solidFill>
              </a:rPr>
            </a:br>
            <a:r>
              <a:rPr lang="en-US" dirty="0"/>
              <a:t/>
            </a:r>
            <a:br>
              <a:rPr lang="en-US" dirty="0"/>
            </a:b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17800</TotalTime>
  <Words>1453</Words>
  <Application>Microsoft Office PowerPoint</Application>
  <PresentationFormat>On-screen Show (4:3)</PresentationFormat>
  <Paragraphs>207</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  </vt:lpstr>
      <vt:lpstr>Medical errors الأخطاء الطبية</vt:lpstr>
      <vt:lpstr>Objectives</vt:lpstr>
      <vt:lpstr>تعريف النصوص القانونية</vt:lpstr>
      <vt:lpstr>نظام مزاولة المهن الصحية</vt:lpstr>
      <vt:lpstr>العلاقة بين نظام مزاولة المهن الصحية  و اللآئحة التنفيذية </vt:lpstr>
      <vt:lpstr>Aspects of professional liability</vt:lpstr>
      <vt:lpstr>أنواع المخالفات الطبية </vt:lpstr>
      <vt:lpstr>نظام مزاولة المهن الصحية في المملكة العربية السعودية 1426</vt:lpstr>
      <vt:lpstr>اللائحة التنفيذية لنظام مزاولة المهن الصحية -المسئولية الجنائية-</vt:lpstr>
      <vt:lpstr>اللائحة التنفيذية لنظام مزاولة المهن الصحية -تعريف المسئولية المدنية -</vt:lpstr>
      <vt:lpstr>اللائحة التنفيذية لنظام مزاولة المهن الصحية  المسئولية التأديبية</vt:lpstr>
      <vt:lpstr>  Medical Litigation Procedures اجراءات التقاضي  </vt:lpstr>
      <vt:lpstr>  Medical Litigation Procedures اجراءات التقاضي  </vt:lpstr>
      <vt:lpstr>  كيفية الإثبات في قضايا المخالفات الطبية   </vt:lpstr>
      <vt:lpstr>Medical Liability Claims in Saudi Arabia</vt:lpstr>
      <vt:lpstr>Medical Liability Claims  in Saudi Arabia</vt:lpstr>
      <vt:lpstr>Medical Liability Claims  in Saudi Arabia</vt:lpstr>
      <vt:lpstr>PowerPoint Presentation</vt:lpstr>
      <vt:lpstr>PowerPoint Presentation</vt:lpstr>
      <vt:lpstr>PowerPoint Presentation</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 </vt:lpstr>
      <vt:lpstr>Dealing with litigation </vt:lpstr>
      <vt:lpstr>Dealing with litigation </vt:lpstr>
      <vt:lpstr>الفتاوى المتعلقة بالطب وأحكام المرضى</vt:lpstr>
      <vt:lpstr>أمثلة لبعض قرارات الهيئة الصحية الشرعية (1)</vt:lpstr>
      <vt:lpstr>أمثلة لبعض قرارات الهيئة الصحية الشرعية (1)</vt:lpstr>
      <vt:lpstr>أمثلة لبعض قرارات الهيئة الصحية الشرعية (1) </vt:lpstr>
      <vt:lpstr>أمثلة لبعض قرارات  الهيئة الصحية الشرعية   ( 1 ) </vt:lpstr>
      <vt:lpstr>أمثلة لبعض قرارات  الهيئة الصحية الشرعية (2)</vt:lpstr>
      <vt:lpstr>أمثلة لبعض قرارات  الهيئة الصحية الشرعية (2)</vt:lpstr>
      <vt:lpstr>أمثلة لبعض قرارات الهيئة الصحية الشرعية(3)</vt:lpstr>
      <vt:lpstr>أمثلة لبعض قرارات الهيئة الصحية الشرعية(3) </vt:lpstr>
      <vt:lpstr>أمثلة لبعض قرارات الهيئة الصحية الشرعية(3) </vt:lpstr>
      <vt:lpstr>أمثلة لبعض قرارات الهيئة الصحية الشرعية (4)</vt:lpstr>
      <vt:lpstr>أمثلة لبعض قرارات الهيئة الصحية الشرعية(5)</vt:lpstr>
      <vt:lpstr>أمثلة لبعض قرارات الهيئة الصحية الشرعية(6)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محمد</cp:lastModifiedBy>
  <cp:revision>415</cp:revision>
  <cp:lastPrinted>2015-11-23T04:46:58Z</cp:lastPrinted>
  <dcterms:created xsi:type="dcterms:W3CDTF">2010-08-16T07:25:26Z</dcterms:created>
  <dcterms:modified xsi:type="dcterms:W3CDTF">2015-11-29T06:12:32Z</dcterms:modified>
</cp:coreProperties>
</file>