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607" r:id="rId2"/>
    <p:sldId id="606" r:id="rId3"/>
    <p:sldId id="612" r:id="rId4"/>
    <p:sldId id="611" r:id="rId5"/>
    <p:sldId id="609" r:id="rId6"/>
    <p:sldId id="364" r:id="rId7"/>
    <p:sldId id="511" r:id="rId8"/>
    <p:sldId id="608" r:id="rId9"/>
    <p:sldId id="577" r:id="rId10"/>
    <p:sldId id="514" r:id="rId11"/>
    <p:sldId id="581" r:id="rId12"/>
    <p:sldId id="576" r:id="rId13"/>
    <p:sldId id="416" r:id="rId14"/>
    <p:sldId id="569" r:id="rId15"/>
    <p:sldId id="584" r:id="rId16"/>
    <p:sldId id="413" r:id="rId17"/>
    <p:sldId id="557" r:id="rId18"/>
    <p:sldId id="558" r:id="rId19"/>
    <p:sldId id="559" r:id="rId20"/>
    <p:sldId id="560" r:id="rId21"/>
    <p:sldId id="586" r:id="rId22"/>
    <p:sldId id="561" r:id="rId23"/>
    <p:sldId id="562" r:id="rId24"/>
    <p:sldId id="587" r:id="rId25"/>
    <p:sldId id="592" r:id="rId26"/>
    <p:sldId id="593" r:id="rId27"/>
    <p:sldId id="427" r:id="rId28"/>
    <p:sldId id="523" r:id="rId29"/>
    <p:sldId id="483" r:id="rId30"/>
    <p:sldId id="484" r:id="rId31"/>
    <p:sldId id="566" r:id="rId32"/>
    <p:sldId id="567" r:id="rId33"/>
    <p:sldId id="568" r:id="rId34"/>
    <p:sldId id="600" r:id="rId35"/>
    <p:sldId id="486" r:id="rId36"/>
    <p:sldId id="571" r:id="rId37"/>
    <p:sldId id="572" r:id="rId38"/>
    <p:sldId id="487" r:id="rId39"/>
    <p:sldId id="516" r:id="rId40"/>
    <p:sldId id="544" r:id="rId41"/>
    <p:sldId id="589" r:id="rId42"/>
    <p:sldId id="490" r:id="rId43"/>
    <p:sldId id="550" r:id="rId44"/>
    <p:sldId id="492" r:id="rId45"/>
    <p:sldId id="553" r:id="rId46"/>
    <p:sldId id="595" r:id="rId47"/>
    <p:sldId id="597" r:id="rId48"/>
    <p:sldId id="598" r:id="rId49"/>
    <p:sldId id="599" r:id="rId50"/>
    <p:sldId id="525" r:id="rId51"/>
    <p:sldId id="601" r:id="rId52"/>
    <p:sldId id="603" r:id="rId53"/>
    <p:sldId id="575" r:id="rId54"/>
    <p:sldId id="590"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8" autoAdjust="0"/>
    <p:restoredTop sz="86409" autoAdjust="0"/>
  </p:normalViewPr>
  <p:slideViewPr>
    <p:cSldViewPr>
      <p:cViewPr>
        <p:scale>
          <a:sx n="70" d="100"/>
          <a:sy n="70" d="100"/>
        </p:scale>
        <p:origin x="-1152" y="-72"/>
      </p:cViewPr>
      <p:guideLst>
        <p:guide orient="horz" pos="2160"/>
        <p:guide pos="2880"/>
      </p:guideLst>
    </p:cSldViewPr>
  </p:slideViewPr>
  <p:outlineViewPr>
    <p:cViewPr>
      <p:scale>
        <a:sx n="33" d="100"/>
        <a:sy n="33" d="100"/>
      </p:scale>
      <p:origin x="264" y="13891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5290A-3219-479C-85FF-27E92075C846}" type="doc">
      <dgm:prSet loTypeId="urn:microsoft.com/office/officeart/2005/8/layout/pyramid1" loCatId="pyramid" qsTypeId="urn:microsoft.com/office/officeart/2005/8/quickstyle/3d3" qsCatId="3D" csTypeId="urn:microsoft.com/office/officeart/2005/8/colors/accent2_3" csCatId="accent2" phldr="1"/>
      <dgm:spPr/>
    </dgm:pt>
    <dgm:pt modelId="{2556983A-14C2-40EB-91C5-EB8CF292AE35}">
      <dgm:prSet phldrT="[Text]" custT="1"/>
      <dgm:spPr/>
      <dgm:t>
        <a:bodyPr/>
        <a:lstStyle/>
        <a:p>
          <a:r>
            <a:rPr lang="en-US" sz="3200" dirty="0" smtClean="0"/>
            <a:t>Consultan</a:t>
          </a:r>
          <a:r>
            <a:rPr lang="en-US" sz="3600" dirty="0" smtClean="0"/>
            <a:t>t</a:t>
          </a:r>
          <a:endParaRPr lang="en-US" sz="3600" dirty="0"/>
        </a:p>
      </dgm:t>
    </dgm:pt>
    <dgm:pt modelId="{5B1CA80A-5750-4F39-BA82-57AE8CAFB1DB}" type="parTrans" cxnId="{E6BF0389-4E06-462A-BE8F-B3C5A5F65617}">
      <dgm:prSet/>
      <dgm:spPr/>
      <dgm:t>
        <a:bodyPr/>
        <a:lstStyle/>
        <a:p>
          <a:endParaRPr lang="en-US"/>
        </a:p>
      </dgm:t>
    </dgm:pt>
    <dgm:pt modelId="{C43944B7-73E6-49FA-87A2-DF69D2FF50C9}" type="sibTrans" cxnId="{E6BF0389-4E06-462A-BE8F-B3C5A5F65617}">
      <dgm:prSet/>
      <dgm:spPr/>
      <dgm:t>
        <a:bodyPr/>
        <a:lstStyle/>
        <a:p>
          <a:endParaRPr lang="en-US"/>
        </a:p>
      </dgm:t>
    </dgm:pt>
    <dgm:pt modelId="{4BF062FA-40C7-4D0E-9D03-42DE317C5D2D}">
      <dgm:prSet phldrT="[Text]"/>
      <dgm:spPr/>
      <dgm:t>
        <a:bodyPr/>
        <a:lstStyle/>
        <a:p>
          <a:r>
            <a:rPr lang="en-US" dirty="0" smtClean="0"/>
            <a:t>Intern</a:t>
          </a:r>
          <a:endParaRPr lang="en-US" dirty="0"/>
        </a:p>
      </dgm:t>
    </dgm:pt>
    <dgm:pt modelId="{0C0C2131-5092-415D-9EB0-1406A484835E}" type="parTrans" cxnId="{747726D8-5E5D-4032-8216-A99C2D37BF12}">
      <dgm:prSet/>
      <dgm:spPr/>
      <dgm:t>
        <a:bodyPr/>
        <a:lstStyle/>
        <a:p>
          <a:endParaRPr lang="en-US"/>
        </a:p>
      </dgm:t>
    </dgm:pt>
    <dgm:pt modelId="{0A345086-333C-4569-9506-3CBEE307A4CF}" type="sibTrans" cxnId="{747726D8-5E5D-4032-8216-A99C2D37BF12}">
      <dgm:prSet/>
      <dgm:spPr/>
      <dgm:t>
        <a:bodyPr/>
        <a:lstStyle/>
        <a:p>
          <a:endParaRPr lang="en-US"/>
        </a:p>
      </dgm:t>
    </dgm:pt>
    <dgm:pt modelId="{44F4CD0F-D39E-4DBE-B3CE-E5151718583D}">
      <dgm:prSet phldrT="[Text]"/>
      <dgm:spPr/>
      <dgm:t>
        <a:bodyPr/>
        <a:lstStyle/>
        <a:p>
          <a:r>
            <a:rPr lang="en-US" dirty="0" smtClean="0"/>
            <a:t>Medical student</a:t>
          </a:r>
          <a:endParaRPr lang="en-US" dirty="0"/>
        </a:p>
      </dgm:t>
    </dgm:pt>
    <dgm:pt modelId="{5DE02F32-9D96-48D2-96C9-3D050E45763C}" type="parTrans" cxnId="{2BB93990-B27C-4B82-8970-FD01ABD52CD1}">
      <dgm:prSet/>
      <dgm:spPr/>
      <dgm:t>
        <a:bodyPr/>
        <a:lstStyle/>
        <a:p>
          <a:endParaRPr lang="en-US"/>
        </a:p>
      </dgm:t>
    </dgm:pt>
    <dgm:pt modelId="{C14CBDA7-A59E-4010-A594-0033E9C5B27F}" type="sibTrans" cxnId="{2BB93990-B27C-4B82-8970-FD01ABD52CD1}">
      <dgm:prSet/>
      <dgm:spPr/>
      <dgm:t>
        <a:bodyPr/>
        <a:lstStyle/>
        <a:p>
          <a:endParaRPr lang="en-US"/>
        </a:p>
      </dgm:t>
    </dgm:pt>
    <dgm:pt modelId="{E9EE40B3-D5DC-4554-8920-51C87A0AF5C0}">
      <dgm:prSet/>
      <dgm:spPr/>
      <dgm:t>
        <a:bodyPr/>
        <a:lstStyle/>
        <a:p>
          <a:r>
            <a:rPr lang="en-US" dirty="0" smtClean="0"/>
            <a:t>Registrar</a:t>
          </a:r>
          <a:endParaRPr lang="en-US" dirty="0"/>
        </a:p>
      </dgm:t>
    </dgm:pt>
    <dgm:pt modelId="{8E7CCA13-200B-41BD-B817-DD2352268A85}" type="parTrans" cxnId="{36FA21E0-DA06-44C1-A275-F9A5B4A8F80B}">
      <dgm:prSet/>
      <dgm:spPr/>
      <dgm:t>
        <a:bodyPr/>
        <a:lstStyle/>
        <a:p>
          <a:endParaRPr lang="en-US"/>
        </a:p>
      </dgm:t>
    </dgm:pt>
    <dgm:pt modelId="{F483A320-54CF-4B2C-B1E9-E5EC245AB4CD}" type="sibTrans" cxnId="{36FA21E0-DA06-44C1-A275-F9A5B4A8F80B}">
      <dgm:prSet/>
      <dgm:spPr/>
      <dgm:t>
        <a:bodyPr/>
        <a:lstStyle/>
        <a:p>
          <a:endParaRPr lang="en-US"/>
        </a:p>
      </dgm:t>
    </dgm:pt>
    <dgm:pt modelId="{056DC25B-CBC6-4732-AFBB-D5830EEAFBE4}">
      <dgm:prSet/>
      <dgm:spPr/>
      <dgm:t>
        <a:bodyPr/>
        <a:lstStyle/>
        <a:p>
          <a:r>
            <a:rPr lang="en-US" dirty="0" smtClean="0"/>
            <a:t>Resident</a:t>
          </a:r>
          <a:endParaRPr lang="en-US" dirty="0"/>
        </a:p>
      </dgm:t>
    </dgm:pt>
    <dgm:pt modelId="{4FE63A87-A1C5-4A9F-BA63-C672EB848397}" type="parTrans" cxnId="{CA1C9617-5759-4726-A2A6-E9084956E15E}">
      <dgm:prSet/>
      <dgm:spPr/>
      <dgm:t>
        <a:bodyPr/>
        <a:lstStyle/>
        <a:p>
          <a:endParaRPr lang="en-US"/>
        </a:p>
      </dgm:t>
    </dgm:pt>
    <dgm:pt modelId="{2BBE6471-05C1-47D6-AD17-F149FA8B1EA3}" type="sibTrans" cxnId="{CA1C9617-5759-4726-A2A6-E9084956E15E}">
      <dgm:prSet/>
      <dgm:spPr/>
      <dgm:t>
        <a:bodyPr/>
        <a:lstStyle/>
        <a:p>
          <a:endParaRPr lang="en-US"/>
        </a:p>
      </dgm:t>
    </dgm:pt>
    <dgm:pt modelId="{8C97AE1D-3A0F-4F04-AF45-CBBBECC1745C}" type="pres">
      <dgm:prSet presAssocID="{E305290A-3219-479C-85FF-27E92075C846}" presName="Name0" presStyleCnt="0">
        <dgm:presLayoutVars>
          <dgm:dir/>
          <dgm:animLvl val="lvl"/>
          <dgm:resizeHandles val="exact"/>
        </dgm:presLayoutVars>
      </dgm:prSet>
      <dgm:spPr/>
    </dgm:pt>
    <dgm:pt modelId="{BDA027C4-61F1-4451-AA75-D45C7C96A551}" type="pres">
      <dgm:prSet presAssocID="{2556983A-14C2-40EB-91C5-EB8CF292AE35}" presName="Name8" presStyleCnt="0"/>
      <dgm:spPr/>
    </dgm:pt>
    <dgm:pt modelId="{63D0AC62-EEA3-4879-B59D-6B6485325424}" type="pres">
      <dgm:prSet presAssocID="{2556983A-14C2-40EB-91C5-EB8CF292AE35}" presName="level" presStyleLbl="node1" presStyleIdx="0" presStyleCnt="5" custScaleX="148018" custScaleY="92408">
        <dgm:presLayoutVars>
          <dgm:chMax val="1"/>
          <dgm:bulletEnabled val="1"/>
        </dgm:presLayoutVars>
      </dgm:prSet>
      <dgm:spPr/>
      <dgm:t>
        <a:bodyPr/>
        <a:lstStyle/>
        <a:p>
          <a:endParaRPr lang="en-US"/>
        </a:p>
      </dgm:t>
    </dgm:pt>
    <dgm:pt modelId="{52E6DDAD-EE7B-46AD-B621-8D83D5657276}" type="pres">
      <dgm:prSet presAssocID="{2556983A-14C2-40EB-91C5-EB8CF292AE35}" presName="levelTx" presStyleLbl="revTx" presStyleIdx="0" presStyleCnt="0">
        <dgm:presLayoutVars>
          <dgm:chMax val="1"/>
          <dgm:bulletEnabled val="1"/>
        </dgm:presLayoutVars>
      </dgm:prSet>
      <dgm:spPr/>
      <dgm:t>
        <a:bodyPr/>
        <a:lstStyle/>
        <a:p>
          <a:endParaRPr lang="en-US"/>
        </a:p>
      </dgm:t>
    </dgm:pt>
    <dgm:pt modelId="{A63B030D-A2B7-43DA-8162-FED4F8362ABA}" type="pres">
      <dgm:prSet presAssocID="{E9EE40B3-D5DC-4554-8920-51C87A0AF5C0}" presName="Name8" presStyleCnt="0"/>
      <dgm:spPr/>
    </dgm:pt>
    <dgm:pt modelId="{7C9C4E73-22CF-40B7-AE84-6D24C4CDA8F1}" type="pres">
      <dgm:prSet presAssocID="{E9EE40B3-D5DC-4554-8920-51C87A0AF5C0}" presName="level" presStyleLbl="node1" presStyleIdx="1" presStyleCnt="5">
        <dgm:presLayoutVars>
          <dgm:chMax val="1"/>
          <dgm:bulletEnabled val="1"/>
        </dgm:presLayoutVars>
      </dgm:prSet>
      <dgm:spPr/>
      <dgm:t>
        <a:bodyPr/>
        <a:lstStyle/>
        <a:p>
          <a:endParaRPr lang="en-US"/>
        </a:p>
      </dgm:t>
    </dgm:pt>
    <dgm:pt modelId="{968E93BC-C61C-4E41-ACB3-A2C142D673DE}" type="pres">
      <dgm:prSet presAssocID="{E9EE40B3-D5DC-4554-8920-51C87A0AF5C0}" presName="levelTx" presStyleLbl="revTx" presStyleIdx="0" presStyleCnt="0">
        <dgm:presLayoutVars>
          <dgm:chMax val="1"/>
          <dgm:bulletEnabled val="1"/>
        </dgm:presLayoutVars>
      </dgm:prSet>
      <dgm:spPr/>
      <dgm:t>
        <a:bodyPr/>
        <a:lstStyle/>
        <a:p>
          <a:endParaRPr lang="en-US"/>
        </a:p>
      </dgm:t>
    </dgm:pt>
    <dgm:pt modelId="{2E7DAA6D-4E5A-4966-BE41-2FB56EAA5C66}" type="pres">
      <dgm:prSet presAssocID="{056DC25B-CBC6-4732-AFBB-D5830EEAFBE4}" presName="Name8" presStyleCnt="0"/>
      <dgm:spPr/>
    </dgm:pt>
    <dgm:pt modelId="{2DA6553D-1F63-4A48-9127-CCCCE18BF19C}" type="pres">
      <dgm:prSet presAssocID="{056DC25B-CBC6-4732-AFBB-D5830EEAFBE4}" presName="level" presStyleLbl="node1" presStyleIdx="2" presStyleCnt="5">
        <dgm:presLayoutVars>
          <dgm:chMax val="1"/>
          <dgm:bulletEnabled val="1"/>
        </dgm:presLayoutVars>
      </dgm:prSet>
      <dgm:spPr/>
      <dgm:t>
        <a:bodyPr/>
        <a:lstStyle/>
        <a:p>
          <a:endParaRPr lang="en-US"/>
        </a:p>
      </dgm:t>
    </dgm:pt>
    <dgm:pt modelId="{179D1A34-7CCB-41BA-BF8D-9BFCB5317DB6}" type="pres">
      <dgm:prSet presAssocID="{056DC25B-CBC6-4732-AFBB-D5830EEAFBE4}" presName="levelTx" presStyleLbl="revTx" presStyleIdx="0" presStyleCnt="0">
        <dgm:presLayoutVars>
          <dgm:chMax val="1"/>
          <dgm:bulletEnabled val="1"/>
        </dgm:presLayoutVars>
      </dgm:prSet>
      <dgm:spPr/>
      <dgm:t>
        <a:bodyPr/>
        <a:lstStyle/>
        <a:p>
          <a:endParaRPr lang="en-US"/>
        </a:p>
      </dgm:t>
    </dgm:pt>
    <dgm:pt modelId="{C62F1BA4-FF3B-431D-B4B5-888398982D4E}" type="pres">
      <dgm:prSet presAssocID="{4BF062FA-40C7-4D0E-9D03-42DE317C5D2D}" presName="Name8" presStyleCnt="0"/>
      <dgm:spPr/>
    </dgm:pt>
    <dgm:pt modelId="{6968FB26-F9B9-4D58-95D0-02FCCDFC210C}" type="pres">
      <dgm:prSet presAssocID="{4BF062FA-40C7-4D0E-9D03-42DE317C5D2D}" presName="level" presStyleLbl="node1" presStyleIdx="3" presStyleCnt="5">
        <dgm:presLayoutVars>
          <dgm:chMax val="1"/>
          <dgm:bulletEnabled val="1"/>
        </dgm:presLayoutVars>
      </dgm:prSet>
      <dgm:spPr/>
      <dgm:t>
        <a:bodyPr/>
        <a:lstStyle/>
        <a:p>
          <a:endParaRPr lang="en-US"/>
        </a:p>
      </dgm:t>
    </dgm:pt>
    <dgm:pt modelId="{6C3A9394-A19C-4FC1-9969-E6C365211A79}" type="pres">
      <dgm:prSet presAssocID="{4BF062FA-40C7-4D0E-9D03-42DE317C5D2D}" presName="levelTx" presStyleLbl="revTx" presStyleIdx="0" presStyleCnt="0">
        <dgm:presLayoutVars>
          <dgm:chMax val="1"/>
          <dgm:bulletEnabled val="1"/>
        </dgm:presLayoutVars>
      </dgm:prSet>
      <dgm:spPr/>
      <dgm:t>
        <a:bodyPr/>
        <a:lstStyle/>
        <a:p>
          <a:endParaRPr lang="en-US"/>
        </a:p>
      </dgm:t>
    </dgm:pt>
    <dgm:pt modelId="{B7D6E982-C2F1-4077-8A09-B7158BFC2AA3}" type="pres">
      <dgm:prSet presAssocID="{44F4CD0F-D39E-4DBE-B3CE-E5151718583D}" presName="Name8" presStyleCnt="0"/>
      <dgm:spPr/>
    </dgm:pt>
    <dgm:pt modelId="{53C7062B-EE36-482D-A805-63D47354B05D}" type="pres">
      <dgm:prSet presAssocID="{44F4CD0F-D39E-4DBE-B3CE-E5151718583D}" presName="level" presStyleLbl="node1" presStyleIdx="4" presStyleCnt="5" custLinFactNeighborY="2203">
        <dgm:presLayoutVars>
          <dgm:chMax val="1"/>
          <dgm:bulletEnabled val="1"/>
        </dgm:presLayoutVars>
      </dgm:prSet>
      <dgm:spPr/>
      <dgm:t>
        <a:bodyPr/>
        <a:lstStyle/>
        <a:p>
          <a:endParaRPr lang="en-US"/>
        </a:p>
      </dgm:t>
    </dgm:pt>
    <dgm:pt modelId="{D36F0286-7796-412D-9A36-AFB367036851}" type="pres">
      <dgm:prSet presAssocID="{44F4CD0F-D39E-4DBE-B3CE-E5151718583D}" presName="levelTx" presStyleLbl="revTx" presStyleIdx="0" presStyleCnt="0">
        <dgm:presLayoutVars>
          <dgm:chMax val="1"/>
          <dgm:bulletEnabled val="1"/>
        </dgm:presLayoutVars>
      </dgm:prSet>
      <dgm:spPr/>
      <dgm:t>
        <a:bodyPr/>
        <a:lstStyle/>
        <a:p>
          <a:endParaRPr lang="en-US"/>
        </a:p>
      </dgm:t>
    </dgm:pt>
  </dgm:ptLst>
  <dgm:cxnLst>
    <dgm:cxn modelId="{01A0EB35-0BEA-4428-BEB8-25C7EC9F3943}" type="presOf" srcId="{44F4CD0F-D39E-4DBE-B3CE-E5151718583D}" destId="{53C7062B-EE36-482D-A805-63D47354B05D}" srcOrd="0" destOrd="0" presId="urn:microsoft.com/office/officeart/2005/8/layout/pyramid1"/>
    <dgm:cxn modelId="{A72CB05E-709E-471B-AF20-0A9C7AC299F9}" type="presOf" srcId="{2556983A-14C2-40EB-91C5-EB8CF292AE35}" destId="{52E6DDAD-EE7B-46AD-B621-8D83D5657276}" srcOrd="1" destOrd="0" presId="urn:microsoft.com/office/officeart/2005/8/layout/pyramid1"/>
    <dgm:cxn modelId="{E6BF0389-4E06-462A-BE8F-B3C5A5F65617}" srcId="{E305290A-3219-479C-85FF-27E92075C846}" destId="{2556983A-14C2-40EB-91C5-EB8CF292AE35}" srcOrd="0" destOrd="0" parTransId="{5B1CA80A-5750-4F39-BA82-57AE8CAFB1DB}" sibTransId="{C43944B7-73E6-49FA-87A2-DF69D2FF50C9}"/>
    <dgm:cxn modelId="{EF9D1A85-3FEA-431D-BB06-B7E7A43E4E75}" type="presOf" srcId="{E9EE40B3-D5DC-4554-8920-51C87A0AF5C0}" destId="{968E93BC-C61C-4E41-ACB3-A2C142D673DE}" srcOrd="1" destOrd="0" presId="urn:microsoft.com/office/officeart/2005/8/layout/pyramid1"/>
    <dgm:cxn modelId="{EB14007E-350B-4CEA-A643-50B7DC4BBF75}" type="presOf" srcId="{44F4CD0F-D39E-4DBE-B3CE-E5151718583D}" destId="{D36F0286-7796-412D-9A36-AFB367036851}" srcOrd="1" destOrd="0" presId="urn:microsoft.com/office/officeart/2005/8/layout/pyramid1"/>
    <dgm:cxn modelId="{F92F3471-AA3B-4A17-8D59-AAA29EB6D2CB}" type="presOf" srcId="{E9EE40B3-D5DC-4554-8920-51C87A0AF5C0}" destId="{7C9C4E73-22CF-40B7-AE84-6D24C4CDA8F1}" srcOrd="0" destOrd="0" presId="urn:microsoft.com/office/officeart/2005/8/layout/pyramid1"/>
    <dgm:cxn modelId="{9A322FC1-95B9-48E8-B8C2-4C96369832F7}" type="presOf" srcId="{2556983A-14C2-40EB-91C5-EB8CF292AE35}" destId="{63D0AC62-EEA3-4879-B59D-6B6485325424}" srcOrd="0" destOrd="0" presId="urn:microsoft.com/office/officeart/2005/8/layout/pyramid1"/>
    <dgm:cxn modelId="{0E983061-6A23-426E-90BA-E765D725CE1A}" type="presOf" srcId="{056DC25B-CBC6-4732-AFBB-D5830EEAFBE4}" destId="{2DA6553D-1F63-4A48-9127-CCCCE18BF19C}" srcOrd="0" destOrd="0" presId="urn:microsoft.com/office/officeart/2005/8/layout/pyramid1"/>
    <dgm:cxn modelId="{AD6DC017-AE82-4BCB-851D-216132A0E3F5}" type="presOf" srcId="{056DC25B-CBC6-4732-AFBB-D5830EEAFBE4}" destId="{179D1A34-7CCB-41BA-BF8D-9BFCB5317DB6}" srcOrd="1" destOrd="0" presId="urn:microsoft.com/office/officeart/2005/8/layout/pyramid1"/>
    <dgm:cxn modelId="{CA1C9617-5759-4726-A2A6-E9084956E15E}" srcId="{E305290A-3219-479C-85FF-27E92075C846}" destId="{056DC25B-CBC6-4732-AFBB-D5830EEAFBE4}" srcOrd="2" destOrd="0" parTransId="{4FE63A87-A1C5-4A9F-BA63-C672EB848397}" sibTransId="{2BBE6471-05C1-47D6-AD17-F149FA8B1EA3}"/>
    <dgm:cxn modelId="{A2E925A2-9A8E-44D4-9B0B-CD09F9BDEB76}" type="presOf" srcId="{4BF062FA-40C7-4D0E-9D03-42DE317C5D2D}" destId="{6C3A9394-A19C-4FC1-9969-E6C365211A79}" srcOrd="1" destOrd="0" presId="urn:microsoft.com/office/officeart/2005/8/layout/pyramid1"/>
    <dgm:cxn modelId="{71354021-2A9C-4AF9-801E-4E2963C2894D}" type="presOf" srcId="{4BF062FA-40C7-4D0E-9D03-42DE317C5D2D}" destId="{6968FB26-F9B9-4D58-95D0-02FCCDFC210C}" srcOrd="0" destOrd="0" presId="urn:microsoft.com/office/officeart/2005/8/layout/pyramid1"/>
    <dgm:cxn modelId="{27DC5719-F978-4E9C-804A-207C96C23A14}" type="presOf" srcId="{E305290A-3219-479C-85FF-27E92075C846}" destId="{8C97AE1D-3A0F-4F04-AF45-CBBBECC1745C}" srcOrd="0" destOrd="0" presId="urn:microsoft.com/office/officeart/2005/8/layout/pyramid1"/>
    <dgm:cxn modelId="{747726D8-5E5D-4032-8216-A99C2D37BF12}" srcId="{E305290A-3219-479C-85FF-27E92075C846}" destId="{4BF062FA-40C7-4D0E-9D03-42DE317C5D2D}" srcOrd="3" destOrd="0" parTransId="{0C0C2131-5092-415D-9EB0-1406A484835E}" sibTransId="{0A345086-333C-4569-9506-3CBEE307A4CF}"/>
    <dgm:cxn modelId="{36FA21E0-DA06-44C1-A275-F9A5B4A8F80B}" srcId="{E305290A-3219-479C-85FF-27E92075C846}" destId="{E9EE40B3-D5DC-4554-8920-51C87A0AF5C0}" srcOrd="1" destOrd="0" parTransId="{8E7CCA13-200B-41BD-B817-DD2352268A85}" sibTransId="{F483A320-54CF-4B2C-B1E9-E5EC245AB4CD}"/>
    <dgm:cxn modelId="{2BB93990-B27C-4B82-8970-FD01ABD52CD1}" srcId="{E305290A-3219-479C-85FF-27E92075C846}" destId="{44F4CD0F-D39E-4DBE-B3CE-E5151718583D}" srcOrd="4" destOrd="0" parTransId="{5DE02F32-9D96-48D2-96C9-3D050E45763C}" sibTransId="{C14CBDA7-A59E-4010-A594-0033E9C5B27F}"/>
    <dgm:cxn modelId="{CEE66706-D0E0-45A7-A513-DF25BB5A5A25}" type="presParOf" srcId="{8C97AE1D-3A0F-4F04-AF45-CBBBECC1745C}" destId="{BDA027C4-61F1-4451-AA75-D45C7C96A551}" srcOrd="0" destOrd="0" presId="urn:microsoft.com/office/officeart/2005/8/layout/pyramid1"/>
    <dgm:cxn modelId="{61188970-0771-4FB9-9E14-F22750E6172C}" type="presParOf" srcId="{BDA027C4-61F1-4451-AA75-D45C7C96A551}" destId="{63D0AC62-EEA3-4879-B59D-6B6485325424}" srcOrd="0" destOrd="0" presId="urn:microsoft.com/office/officeart/2005/8/layout/pyramid1"/>
    <dgm:cxn modelId="{2C1E2984-0FA8-40F2-A254-73639A810513}" type="presParOf" srcId="{BDA027C4-61F1-4451-AA75-D45C7C96A551}" destId="{52E6DDAD-EE7B-46AD-B621-8D83D5657276}" srcOrd="1" destOrd="0" presId="urn:microsoft.com/office/officeart/2005/8/layout/pyramid1"/>
    <dgm:cxn modelId="{039F033B-E084-4261-8AF1-27EE61292159}" type="presParOf" srcId="{8C97AE1D-3A0F-4F04-AF45-CBBBECC1745C}" destId="{A63B030D-A2B7-43DA-8162-FED4F8362ABA}" srcOrd="1" destOrd="0" presId="urn:microsoft.com/office/officeart/2005/8/layout/pyramid1"/>
    <dgm:cxn modelId="{D61BD179-B512-4C69-BBC0-DF57DA344906}" type="presParOf" srcId="{A63B030D-A2B7-43DA-8162-FED4F8362ABA}" destId="{7C9C4E73-22CF-40B7-AE84-6D24C4CDA8F1}" srcOrd="0" destOrd="0" presId="urn:microsoft.com/office/officeart/2005/8/layout/pyramid1"/>
    <dgm:cxn modelId="{31BAFA5D-688E-4813-94D7-8BC0FA387B66}" type="presParOf" srcId="{A63B030D-A2B7-43DA-8162-FED4F8362ABA}" destId="{968E93BC-C61C-4E41-ACB3-A2C142D673DE}" srcOrd="1" destOrd="0" presId="urn:microsoft.com/office/officeart/2005/8/layout/pyramid1"/>
    <dgm:cxn modelId="{8A803290-49B4-4259-82E8-B74679616410}" type="presParOf" srcId="{8C97AE1D-3A0F-4F04-AF45-CBBBECC1745C}" destId="{2E7DAA6D-4E5A-4966-BE41-2FB56EAA5C66}" srcOrd="2" destOrd="0" presId="urn:microsoft.com/office/officeart/2005/8/layout/pyramid1"/>
    <dgm:cxn modelId="{08345C5E-42AC-4521-9F5F-A607B4D6D94A}" type="presParOf" srcId="{2E7DAA6D-4E5A-4966-BE41-2FB56EAA5C66}" destId="{2DA6553D-1F63-4A48-9127-CCCCE18BF19C}" srcOrd="0" destOrd="0" presId="urn:microsoft.com/office/officeart/2005/8/layout/pyramid1"/>
    <dgm:cxn modelId="{36C0E62B-F141-4B50-A222-F91D63E7FEE6}" type="presParOf" srcId="{2E7DAA6D-4E5A-4966-BE41-2FB56EAA5C66}" destId="{179D1A34-7CCB-41BA-BF8D-9BFCB5317DB6}" srcOrd="1" destOrd="0" presId="urn:microsoft.com/office/officeart/2005/8/layout/pyramid1"/>
    <dgm:cxn modelId="{54208770-456E-4DD2-A2BD-6B1FAA831D9C}" type="presParOf" srcId="{8C97AE1D-3A0F-4F04-AF45-CBBBECC1745C}" destId="{C62F1BA4-FF3B-431D-B4B5-888398982D4E}" srcOrd="3" destOrd="0" presId="urn:microsoft.com/office/officeart/2005/8/layout/pyramid1"/>
    <dgm:cxn modelId="{85C8573D-6CA4-4CED-AF9C-BC0E1F0E2DF1}" type="presParOf" srcId="{C62F1BA4-FF3B-431D-B4B5-888398982D4E}" destId="{6968FB26-F9B9-4D58-95D0-02FCCDFC210C}" srcOrd="0" destOrd="0" presId="urn:microsoft.com/office/officeart/2005/8/layout/pyramid1"/>
    <dgm:cxn modelId="{291596F5-BB3C-47FF-8525-51F2320ED1AF}" type="presParOf" srcId="{C62F1BA4-FF3B-431D-B4B5-888398982D4E}" destId="{6C3A9394-A19C-4FC1-9969-E6C365211A79}" srcOrd="1" destOrd="0" presId="urn:microsoft.com/office/officeart/2005/8/layout/pyramid1"/>
    <dgm:cxn modelId="{3F5D1C69-5B91-425B-AD64-98D3A25DEEE6}" type="presParOf" srcId="{8C97AE1D-3A0F-4F04-AF45-CBBBECC1745C}" destId="{B7D6E982-C2F1-4077-8A09-B7158BFC2AA3}" srcOrd="4" destOrd="0" presId="urn:microsoft.com/office/officeart/2005/8/layout/pyramid1"/>
    <dgm:cxn modelId="{245314D0-4453-41B8-969A-14502F9E049F}" type="presParOf" srcId="{B7D6E982-C2F1-4077-8A09-B7158BFC2AA3}" destId="{53C7062B-EE36-482D-A805-63D47354B05D}" srcOrd="0" destOrd="0" presId="urn:microsoft.com/office/officeart/2005/8/layout/pyramid1"/>
    <dgm:cxn modelId="{C427A509-E3E3-4743-84E9-F879A2650106}" type="presParOf" srcId="{B7D6E982-C2F1-4077-8A09-B7158BFC2AA3}" destId="{D36F0286-7796-412D-9A36-AFB36703685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BDDD2-9DFD-4EAA-9B39-33CBD2069D7D}" type="doc">
      <dgm:prSet loTypeId="urn:microsoft.com/office/officeart/2005/8/layout/hChevron3" loCatId="process" qsTypeId="urn:microsoft.com/office/officeart/2005/8/quickstyle/simple1" qsCatId="simple" csTypeId="urn:microsoft.com/office/officeart/2005/8/colors/accent2_3" csCatId="accent2" phldr="1"/>
      <dgm:spPr/>
    </dgm:pt>
    <dgm:pt modelId="{FE4970E5-9A14-471C-8DB5-FB4630AE0543}">
      <dgm:prSet phldrT="[Text]"/>
      <dgm:spPr/>
      <dgm:t>
        <a:bodyPr/>
        <a:lstStyle/>
        <a:p>
          <a:r>
            <a:rPr lang="en-US" dirty="0" smtClean="0"/>
            <a:t>Novice </a:t>
          </a:r>
          <a:endParaRPr lang="en-US" dirty="0"/>
        </a:p>
      </dgm:t>
    </dgm:pt>
    <dgm:pt modelId="{27BC72B9-1985-455E-B3C8-507F05E19957}" type="parTrans" cxnId="{1B13CC31-6D7E-4CF0-8211-1D3BF44D3E9E}">
      <dgm:prSet/>
      <dgm:spPr/>
      <dgm:t>
        <a:bodyPr/>
        <a:lstStyle/>
        <a:p>
          <a:endParaRPr lang="en-US"/>
        </a:p>
      </dgm:t>
    </dgm:pt>
    <dgm:pt modelId="{5306FBA2-34E7-4AE0-8FBF-C840BDB69A8F}" type="sibTrans" cxnId="{1B13CC31-6D7E-4CF0-8211-1D3BF44D3E9E}">
      <dgm:prSet/>
      <dgm:spPr/>
      <dgm:t>
        <a:bodyPr/>
        <a:lstStyle/>
        <a:p>
          <a:endParaRPr lang="en-US"/>
        </a:p>
      </dgm:t>
    </dgm:pt>
    <dgm:pt modelId="{6A5292E9-98DD-40D3-830E-85D086C13DE9}">
      <dgm:prSet phldrT="[Text]"/>
      <dgm:spPr/>
      <dgm:t>
        <a:bodyPr/>
        <a:lstStyle/>
        <a:p>
          <a:r>
            <a:rPr lang="en-US" dirty="0" smtClean="0"/>
            <a:t>Advanced beginner</a:t>
          </a:r>
          <a:endParaRPr lang="en-US" dirty="0"/>
        </a:p>
      </dgm:t>
    </dgm:pt>
    <dgm:pt modelId="{BE0090E0-C253-42FC-8620-B9D2692AE938}" type="parTrans" cxnId="{A215EEC7-4738-4B92-9EC5-149D2128CE0E}">
      <dgm:prSet/>
      <dgm:spPr/>
      <dgm:t>
        <a:bodyPr/>
        <a:lstStyle/>
        <a:p>
          <a:endParaRPr lang="en-US"/>
        </a:p>
      </dgm:t>
    </dgm:pt>
    <dgm:pt modelId="{ED3F3461-0814-410D-AFFB-B67A2234DE84}" type="sibTrans" cxnId="{A215EEC7-4738-4B92-9EC5-149D2128CE0E}">
      <dgm:prSet/>
      <dgm:spPr/>
      <dgm:t>
        <a:bodyPr/>
        <a:lstStyle/>
        <a:p>
          <a:endParaRPr lang="en-US"/>
        </a:p>
      </dgm:t>
    </dgm:pt>
    <dgm:pt modelId="{BCB727ED-9351-483B-9C70-EB3F91BBAAA6}">
      <dgm:prSet phldrT="[Text]"/>
      <dgm:spPr/>
      <dgm:t>
        <a:bodyPr/>
        <a:lstStyle/>
        <a:p>
          <a:r>
            <a:rPr lang="en-US" dirty="0" smtClean="0"/>
            <a:t>Competent</a:t>
          </a:r>
          <a:endParaRPr lang="en-US" dirty="0"/>
        </a:p>
      </dgm:t>
    </dgm:pt>
    <dgm:pt modelId="{14399C29-CE94-4C58-84C7-14F33914C869}" type="parTrans" cxnId="{92264B10-0E30-421F-9896-EE3B7AC4309E}">
      <dgm:prSet/>
      <dgm:spPr/>
      <dgm:t>
        <a:bodyPr/>
        <a:lstStyle/>
        <a:p>
          <a:endParaRPr lang="en-US"/>
        </a:p>
      </dgm:t>
    </dgm:pt>
    <dgm:pt modelId="{89362B6C-27C3-421E-B786-253DDF37F510}" type="sibTrans" cxnId="{92264B10-0E30-421F-9896-EE3B7AC4309E}">
      <dgm:prSet/>
      <dgm:spPr/>
      <dgm:t>
        <a:bodyPr/>
        <a:lstStyle/>
        <a:p>
          <a:endParaRPr lang="en-US"/>
        </a:p>
      </dgm:t>
    </dgm:pt>
    <dgm:pt modelId="{7845B47F-39E1-4830-98DC-82B3AC1DA817}">
      <dgm:prSet/>
      <dgm:spPr/>
      <dgm:t>
        <a:bodyPr/>
        <a:lstStyle/>
        <a:p>
          <a:r>
            <a:rPr lang="en-US" dirty="0" smtClean="0"/>
            <a:t>Proficient</a:t>
          </a:r>
          <a:endParaRPr lang="en-US" dirty="0"/>
        </a:p>
      </dgm:t>
    </dgm:pt>
    <dgm:pt modelId="{064F0B98-0A19-4447-95D4-A6F07BD7D5A8}" type="parTrans" cxnId="{CBD22A9B-C0E9-4832-8FED-1EB89A5AA753}">
      <dgm:prSet/>
      <dgm:spPr/>
      <dgm:t>
        <a:bodyPr/>
        <a:lstStyle/>
        <a:p>
          <a:endParaRPr lang="en-US"/>
        </a:p>
      </dgm:t>
    </dgm:pt>
    <dgm:pt modelId="{84079D69-D341-48E9-A3D1-8CB69AA55D8F}" type="sibTrans" cxnId="{CBD22A9B-C0E9-4832-8FED-1EB89A5AA753}">
      <dgm:prSet/>
      <dgm:spPr/>
      <dgm:t>
        <a:bodyPr/>
        <a:lstStyle/>
        <a:p>
          <a:endParaRPr lang="en-US"/>
        </a:p>
      </dgm:t>
    </dgm:pt>
    <dgm:pt modelId="{D2C74DBF-CBAB-4C9E-BCA2-3012EAC19AF7}">
      <dgm:prSet/>
      <dgm:spPr/>
      <dgm:t>
        <a:bodyPr/>
        <a:lstStyle/>
        <a:p>
          <a:r>
            <a:rPr lang="en-US" dirty="0" smtClean="0"/>
            <a:t>Expert</a:t>
          </a:r>
          <a:endParaRPr lang="en-US" dirty="0"/>
        </a:p>
      </dgm:t>
    </dgm:pt>
    <dgm:pt modelId="{23E65096-96FB-4F59-A47E-73A940F0D2D8}" type="parTrans" cxnId="{8138DA47-C720-440C-A16F-6C69BADD0695}">
      <dgm:prSet/>
      <dgm:spPr/>
      <dgm:t>
        <a:bodyPr/>
        <a:lstStyle/>
        <a:p>
          <a:endParaRPr lang="en-US"/>
        </a:p>
      </dgm:t>
    </dgm:pt>
    <dgm:pt modelId="{A58ACC20-3F8E-4871-A3CD-01E5A3EB793B}" type="sibTrans" cxnId="{8138DA47-C720-440C-A16F-6C69BADD0695}">
      <dgm:prSet/>
      <dgm:spPr/>
      <dgm:t>
        <a:bodyPr/>
        <a:lstStyle/>
        <a:p>
          <a:endParaRPr lang="en-US"/>
        </a:p>
      </dgm:t>
    </dgm:pt>
    <dgm:pt modelId="{5D1A30E7-8D81-41F8-BD61-73E1108B0626}" type="pres">
      <dgm:prSet presAssocID="{36DBDDD2-9DFD-4EAA-9B39-33CBD2069D7D}" presName="Name0" presStyleCnt="0">
        <dgm:presLayoutVars>
          <dgm:dir/>
          <dgm:resizeHandles val="exact"/>
        </dgm:presLayoutVars>
      </dgm:prSet>
      <dgm:spPr/>
    </dgm:pt>
    <dgm:pt modelId="{525E4AEA-2CF6-4AE8-BF63-D4D2BD623442}" type="pres">
      <dgm:prSet presAssocID="{FE4970E5-9A14-471C-8DB5-FB4630AE0543}" presName="parTxOnly" presStyleLbl="node1" presStyleIdx="0" presStyleCnt="5">
        <dgm:presLayoutVars>
          <dgm:bulletEnabled val="1"/>
        </dgm:presLayoutVars>
      </dgm:prSet>
      <dgm:spPr/>
      <dgm:t>
        <a:bodyPr/>
        <a:lstStyle/>
        <a:p>
          <a:endParaRPr lang="en-US"/>
        </a:p>
      </dgm:t>
    </dgm:pt>
    <dgm:pt modelId="{D9E9A44B-EEF0-484D-8B96-F637CA5B6E54}" type="pres">
      <dgm:prSet presAssocID="{5306FBA2-34E7-4AE0-8FBF-C840BDB69A8F}" presName="parSpace" presStyleCnt="0"/>
      <dgm:spPr/>
    </dgm:pt>
    <dgm:pt modelId="{73A419DC-702E-4043-B3E3-B6544E3EBB8E}" type="pres">
      <dgm:prSet presAssocID="{6A5292E9-98DD-40D3-830E-85D086C13DE9}" presName="parTxOnly" presStyleLbl="node1" presStyleIdx="1" presStyleCnt="5">
        <dgm:presLayoutVars>
          <dgm:bulletEnabled val="1"/>
        </dgm:presLayoutVars>
      </dgm:prSet>
      <dgm:spPr/>
      <dgm:t>
        <a:bodyPr/>
        <a:lstStyle/>
        <a:p>
          <a:endParaRPr lang="en-US"/>
        </a:p>
      </dgm:t>
    </dgm:pt>
    <dgm:pt modelId="{D90F3FD9-9758-4B22-94B6-7955F98E80DF}" type="pres">
      <dgm:prSet presAssocID="{ED3F3461-0814-410D-AFFB-B67A2234DE84}" presName="parSpace" presStyleCnt="0"/>
      <dgm:spPr/>
    </dgm:pt>
    <dgm:pt modelId="{CC78857D-8803-4B19-999C-2067BFC7D50E}" type="pres">
      <dgm:prSet presAssocID="{BCB727ED-9351-483B-9C70-EB3F91BBAAA6}" presName="parTxOnly" presStyleLbl="node1" presStyleIdx="2" presStyleCnt="5">
        <dgm:presLayoutVars>
          <dgm:bulletEnabled val="1"/>
        </dgm:presLayoutVars>
      </dgm:prSet>
      <dgm:spPr/>
      <dgm:t>
        <a:bodyPr/>
        <a:lstStyle/>
        <a:p>
          <a:endParaRPr lang="en-US"/>
        </a:p>
      </dgm:t>
    </dgm:pt>
    <dgm:pt modelId="{14E05247-09C1-4F68-91B8-E8CC70A83AA1}" type="pres">
      <dgm:prSet presAssocID="{89362B6C-27C3-421E-B786-253DDF37F510}" presName="parSpace" presStyleCnt="0"/>
      <dgm:spPr/>
    </dgm:pt>
    <dgm:pt modelId="{FDAEE9CA-1EBB-4DF4-AF9D-12A625CD91E2}" type="pres">
      <dgm:prSet presAssocID="{7845B47F-39E1-4830-98DC-82B3AC1DA817}" presName="parTxOnly" presStyleLbl="node1" presStyleIdx="3" presStyleCnt="5">
        <dgm:presLayoutVars>
          <dgm:bulletEnabled val="1"/>
        </dgm:presLayoutVars>
      </dgm:prSet>
      <dgm:spPr/>
      <dgm:t>
        <a:bodyPr/>
        <a:lstStyle/>
        <a:p>
          <a:endParaRPr lang="en-US"/>
        </a:p>
      </dgm:t>
    </dgm:pt>
    <dgm:pt modelId="{5F191B65-AF43-4C47-A7E2-EE33EEF5D38C}" type="pres">
      <dgm:prSet presAssocID="{84079D69-D341-48E9-A3D1-8CB69AA55D8F}" presName="parSpace" presStyleCnt="0"/>
      <dgm:spPr/>
    </dgm:pt>
    <dgm:pt modelId="{64D5B07A-B648-4906-AE18-71324A6A0048}" type="pres">
      <dgm:prSet presAssocID="{D2C74DBF-CBAB-4C9E-BCA2-3012EAC19AF7}" presName="parTxOnly" presStyleLbl="node1" presStyleIdx="4" presStyleCnt="5">
        <dgm:presLayoutVars>
          <dgm:bulletEnabled val="1"/>
        </dgm:presLayoutVars>
      </dgm:prSet>
      <dgm:spPr/>
      <dgm:t>
        <a:bodyPr/>
        <a:lstStyle/>
        <a:p>
          <a:endParaRPr lang="en-US"/>
        </a:p>
      </dgm:t>
    </dgm:pt>
  </dgm:ptLst>
  <dgm:cxnLst>
    <dgm:cxn modelId="{1AABBC4B-9BBD-410C-8F1A-FBA4C86C2DC1}" type="presOf" srcId="{36DBDDD2-9DFD-4EAA-9B39-33CBD2069D7D}" destId="{5D1A30E7-8D81-41F8-BD61-73E1108B0626}" srcOrd="0" destOrd="0" presId="urn:microsoft.com/office/officeart/2005/8/layout/hChevron3"/>
    <dgm:cxn modelId="{92264B10-0E30-421F-9896-EE3B7AC4309E}" srcId="{36DBDDD2-9DFD-4EAA-9B39-33CBD2069D7D}" destId="{BCB727ED-9351-483B-9C70-EB3F91BBAAA6}" srcOrd="2" destOrd="0" parTransId="{14399C29-CE94-4C58-84C7-14F33914C869}" sibTransId="{89362B6C-27C3-421E-B786-253DDF37F510}"/>
    <dgm:cxn modelId="{10519D30-698C-49D1-AFB6-B5258EA7B8F6}" type="presOf" srcId="{7845B47F-39E1-4830-98DC-82B3AC1DA817}" destId="{FDAEE9CA-1EBB-4DF4-AF9D-12A625CD91E2}" srcOrd="0" destOrd="0" presId="urn:microsoft.com/office/officeart/2005/8/layout/hChevron3"/>
    <dgm:cxn modelId="{A215EEC7-4738-4B92-9EC5-149D2128CE0E}" srcId="{36DBDDD2-9DFD-4EAA-9B39-33CBD2069D7D}" destId="{6A5292E9-98DD-40D3-830E-85D086C13DE9}" srcOrd="1" destOrd="0" parTransId="{BE0090E0-C253-42FC-8620-B9D2692AE938}" sibTransId="{ED3F3461-0814-410D-AFFB-B67A2234DE84}"/>
    <dgm:cxn modelId="{1B13CC31-6D7E-4CF0-8211-1D3BF44D3E9E}" srcId="{36DBDDD2-9DFD-4EAA-9B39-33CBD2069D7D}" destId="{FE4970E5-9A14-471C-8DB5-FB4630AE0543}" srcOrd="0" destOrd="0" parTransId="{27BC72B9-1985-455E-B3C8-507F05E19957}" sibTransId="{5306FBA2-34E7-4AE0-8FBF-C840BDB69A8F}"/>
    <dgm:cxn modelId="{CBD22A9B-C0E9-4832-8FED-1EB89A5AA753}" srcId="{36DBDDD2-9DFD-4EAA-9B39-33CBD2069D7D}" destId="{7845B47F-39E1-4830-98DC-82B3AC1DA817}" srcOrd="3" destOrd="0" parTransId="{064F0B98-0A19-4447-95D4-A6F07BD7D5A8}" sibTransId="{84079D69-D341-48E9-A3D1-8CB69AA55D8F}"/>
    <dgm:cxn modelId="{2BA320A2-E30A-4F1E-8A4D-FD1079E77661}" type="presOf" srcId="{BCB727ED-9351-483B-9C70-EB3F91BBAAA6}" destId="{CC78857D-8803-4B19-999C-2067BFC7D50E}" srcOrd="0" destOrd="0" presId="urn:microsoft.com/office/officeart/2005/8/layout/hChevron3"/>
    <dgm:cxn modelId="{82579A49-18AF-4379-8A7A-3DF9CC45CB3E}" type="presOf" srcId="{D2C74DBF-CBAB-4C9E-BCA2-3012EAC19AF7}" destId="{64D5B07A-B648-4906-AE18-71324A6A0048}" srcOrd="0" destOrd="0" presId="urn:microsoft.com/office/officeart/2005/8/layout/hChevron3"/>
    <dgm:cxn modelId="{EC60C068-2F0E-47AF-9D57-6EB1359FDB92}" type="presOf" srcId="{6A5292E9-98DD-40D3-830E-85D086C13DE9}" destId="{73A419DC-702E-4043-B3E3-B6544E3EBB8E}" srcOrd="0" destOrd="0" presId="urn:microsoft.com/office/officeart/2005/8/layout/hChevron3"/>
    <dgm:cxn modelId="{D8DF9220-3D2B-4D62-8CCE-B9C31A1BD081}" type="presOf" srcId="{FE4970E5-9A14-471C-8DB5-FB4630AE0543}" destId="{525E4AEA-2CF6-4AE8-BF63-D4D2BD623442}" srcOrd="0" destOrd="0" presId="urn:microsoft.com/office/officeart/2005/8/layout/hChevron3"/>
    <dgm:cxn modelId="{8138DA47-C720-440C-A16F-6C69BADD0695}" srcId="{36DBDDD2-9DFD-4EAA-9B39-33CBD2069D7D}" destId="{D2C74DBF-CBAB-4C9E-BCA2-3012EAC19AF7}" srcOrd="4" destOrd="0" parTransId="{23E65096-96FB-4F59-A47E-73A940F0D2D8}" sibTransId="{A58ACC20-3F8E-4871-A3CD-01E5A3EB793B}"/>
    <dgm:cxn modelId="{A5B78177-5E02-4427-86F0-0D03D74431AF}" type="presParOf" srcId="{5D1A30E7-8D81-41F8-BD61-73E1108B0626}" destId="{525E4AEA-2CF6-4AE8-BF63-D4D2BD623442}" srcOrd="0" destOrd="0" presId="urn:microsoft.com/office/officeart/2005/8/layout/hChevron3"/>
    <dgm:cxn modelId="{73AB8E3A-1E43-43B4-94DA-1CF2C84BEE90}" type="presParOf" srcId="{5D1A30E7-8D81-41F8-BD61-73E1108B0626}" destId="{D9E9A44B-EEF0-484D-8B96-F637CA5B6E54}" srcOrd="1" destOrd="0" presId="urn:microsoft.com/office/officeart/2005/8/layout/hChevron3"/>
    <dgm:cxn modelId="{BE3D6DEF-DF0B-4A6C-A912-376A0296EBF3}" type="presParOf" srcId="{5D1A30E7-8D81-41F8-BD61-73E1108B0626}" destId="{73A419DC-702E-4043-B3E3-B6544E3EBB8E}" srcOrd="2" destOrd="0" presId="urn:microsoft.com/office/officeart/2005/8/layout/hChevron3"/>
    <dgm:cxn modelId="{31CDE8CE-85B8-49C0-8EF9-47EF39444214}" type="presParOf" srcId="{5D1A30E7-8D81-41F8-BD61-73E1108B0626}" destId="{D90F3FD9-9758-4B22-94B6-7955F98E80DF}" srcOrd="3" destOrd="0" presId="urn:microsoft.com/office/officeart/2005/8/layout/hChevron3"/>
    <dgm:cxn modelId="{39A6DF94-A2EA-4C16-A4E5-19B7069C4D35}" type="presParOf" srcId="{5D1A30E7-8D81-41F8-BD61-73E1108B0626}" destId="{CC78857D-8803-4B19-999C-2067BFC7D50E}" srcOrd="4" destOrd="0" presId="urn:microsoft.com/office/officeart/2005/8/layout/hChevron3"/>
    <dgm:cxn modelId="{7C375439-1973-4F20-834C-8C71BE3D418D}" type="presParOf" srcId="{5D1A30E7-8D81-41F8-BD61-73E1108B0626}" destId="{14E05247-09C1-4F68-91B8-E8CC70A83AA1}" srcOrd="5" destOrd="0" presId="urn:microsoft.com/office/officeart/2005/8/layout/hChevron3"/>
    <dgm:cxn modelId="{533479CC-0558-48E4-853E-8BC83BD6DD5A}" type="presParOf" srcId="{5D1A30E7-8D81-41F8-BD61-73E1108B0626}" destId="{FDAEE9CA-1EBB-4DF4-AF9D-12A625CD91E2}" srcOrd="6" destOrd="0" presId="urn:microsoft.com/office/officeart/2005/8/layout/hChevron3"/>
    <dgm:cxn modelId="{A4331FB6-1B86-4658-A90A-A439078021FD}" type="presParOf" srcId="{5D1A30E7-8D81-41F8-BD61-73E1108B0626}" destId="{5F191B65-AF43-4C47-A7E2-EE33EEF5D38C}" srcOrd="7" destOrd="0" presId="urn:microsoft.com/office/officeart/2005/8/layout/hChevron3"/>
    <dgm:cxn modelId="{25339DBB-8581-4679-BA39-2E03520CA0A4}" type="presParOf" srcId="{5D1A30E7-8D81-41F8-BD61-73E1108B0626}" destId="{64D5B07A-B648-4906-AE18-71324A6A004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1C899-148F-4BFC-B0DE-6A5BDC053492}" type="doc">
      <dgm:prSet loTypeId="urn:microsoft.com/office/officeart/2005/8/layout/hChevron3" loCatId="process" qsTypeId="urn:microsoft.com/office/officeart/2005/8/quickstyle/simple1" qsCatId="simple" csTypeId="urn:microsoft.com/office/officeart/2005/8/colors/accent2_3" csCatId="accent2" phldr="1"/>
      <dgm:spPr/>
    </dgm:pt>
    <dgm:pt modelId="{9E88C0DC-A598-4813-9413-052B55D745B8}">
      <dgm:prSet phldrT="[Text]"/>
      <dgm:spPr/>
      <dgm:t>
        <a:bodyPr/>
        <a:lstStyle/>
        <a:p>
          <a:r>
            <a:rPr lang="en-US" dirty="0" smtClean="0"/>
            <a:t>Medical student</a:t>
          </a:r>
          <a:endParaRPr lang="en-US" dirty="0"/>
        </a:p>
      </dgm:t>
    </dgm:pt>
    <dgm:pt modelId="{4007B586-1D9D-4619-AFC4-19A1A58ADB05}" type="parTrans" cxnId="{8F7D0B83-F807-42BE-8C1F-23D6AEFA005F}">
      <dgm:prSet/>
      <dgm:spPr/>
      <dgm:t>
        <a:bodyPr/>
        <a:lstStyle/>
        <a:p>
          <a:endParaRPr lang="en-US"/>
        </a:p>
      </dgm:t>
    </dgm:pt>
    <dgm:pt modelId="{9B013AB4-25AB-48DA-BD6B-7BA9275D5CBE}" type="sibTrans" cxnId="{8F7D0B83-F807-42BE-8C1F-23D6AEFA005F}">
      <dgm:prSet/>
      <dgm:spPr/>
      <dgm:t>
        <a:bodyPr/>
        <a:lstStyle/>
        <a:p>
          <a:endParaRPr lang="en-US"/>
        </a:p>
      </dgm:t>
    </dgm:pt>
    <dgm:pt modelId="{768B9A67-8B8D-41DC-B345-811F9EB4847A}">
      <dgm:prSet phldrT="[Text]"/>
      <dgm:spPr/>
      <dgm:t>
        <a:bodyPr/>
        <a:lstStyle/>
        <a:p>
          <a:r>
            <a:rPr lang="en-US" dirty="0" smtClean="0"/>
            <a:t>Intern </a:t>
          </a:r>
          <a:endParaRPr lang="en-US" dirty="0"/>
        </a:p>
      </dgm:t>
    </dgm:pt>
    <dgm:pt modelId="{470458E0-5895-42D3-92D7-357E3D7A2384}" type="parTrans" cxnId="{906E4C14-2D1D-4026-8806-FB03FBE0B632}">
      <dgm:prSet/>
      <dgm:spPr/>
      <dgm:t>
        <a:bodyPr/>
        <a:lstStyle/>
        <a:p>
          <a:endParaRPr lang="en-US"/>
        </a:p>
      </dgm:t>
    </dgm:pt>
    <dgm:pt modelId="{2D48F64F-BFEC-4959-A404-E4467E9EEEB9}" type="sibTrans" cxnId="{906E4C14-2D1D-4026-8806-FB03FBE0B632}">
      <dgm:prSet/>
      <dgm:spPr/>
      <dgm:t>
        <a:bodyPr/>
        <a:lstStyle/>
        <a:p>
          <a:endParaRPr lang="en-US"/>
        </a:p>
      </dgm:t>
    </dgm:pt>
    <dgm:pt modelId="{A6A9826F-F24E-4FFD-AB1C-8E5FCDF76B14}">
      <dgm:prSet phldrT="[Text]"/>
      <dgm:spPr/>
      <dgm:t>
        <a:bodyPr/>
        <a:lstStyle/>
        <a:p>
          <a:r>
            <a:rPr lang="en-US" dirty="0" smtClean="0"/>
            <a:t> Resident</a:t>
          </a:r>
          <a:endParaRPr lang="en-US" dirty="0"/>
        </a:p>
      </dgm:t>
    </dgm:pt>
    <dgm:pt modelId="{1F3A3F03-0ABF-4490-B43B-BFD59CE5EA6B}" type="parTrans" cxnId="{9E4FA13B-6328-4D3B-8E45-2D02204B1E88}">
      <dgm:prSet/>
      <dgm:spPr/>
      <dgm:t>
        <a:bodyPr/>
        <a:lstStyle/>
        <a:p>
          <a:endParaRPr lang="en-US"/>
        </a:p>
      </dgm:t>
    </dgm:pt>
    <dgm:pt modelId="{7D7F5722-5B83-47BF-A47A-2BADB114E0F5}" type="sibTrans" cxnId="{9E4FA13B-6328-4D3B-8E45-2D02204B1E88}">
      <dgm:prSet/>
      <dgm:spPr/>
      <dgm:t>
        <a:bodyPr/>
        <a:lstStyle/>
        <a:p>
          <a:endParaRPr lang="en-US"/>
        </a:p>
      </dgm:t>
    </dgm:pt>
    <dgm:pt modelId="{5E996FEC-FB51-4B62-9E87-E0A4BC891C5D}">
      <dgm:prSet/>
      <dgm:spPr/>
      <dgm:t>
        <a:bodyPr/>
        <a:lstStyle/>
        <a:p>
          <a:r>
            <a:rPr lang="en-US" dirty="0" smtClean="0"/>
            <a:t>Consultant</a:t>
          </a:r>
          <a:endParaRPr lang="en-US" dirty="0"/>
        </a:p>
      </dgm:t>
    </dgm:pt>
    <dgm:pt modelId="{CEA2430C-4CCE-43A7-BA90-4EDD38C80A58}" type="parTrans" cxnId="{8E3BF6AE-5485-4AC1-84E7-BFB5DDF31B84}">
      <dgm:prSet/>
      <dgm:spPr/>
      <dgm:t>
        <a:bodyPr/>
        <a:lstStyle/>
        <a:p>
          <a:endParaRPr lang="en-US"/>
        </a:p>
      </dgm:t>
    </dgm:pt>
    <dgm:pt modelId="{CB0C2D08-46D4-4D82-BF90-EFB2AC2A47EE}" type="sibTrans" cxnId="{8E3BF6AE-5485-4AC1-84E7-BFB5DDF31B84}">
      <dgm:prSet/>
      <dgm:spPr/>
      <dgm:t>
        <a:bodyPr/>
        <a:lstStyle/>
        <a:p>
          <a:endParaRPr lang="en-US"/>
        </a:p>
      </dgm:t>
    </dgm:pt>
    <dgm:pt modelId="{06574833-5E8B-4482-80C9-88385E36D50A}">
      <dgm:prSet phldrT="[Text]"/>
      <dgm:spPr/>
      <dgm:t>
        <a:bodyPr/>
        <a:lstStyle/>
        <a:p>
          <a:r>
            <a:rPr lang="en-US" dirty="0" smtClean="0"/>
            <a:t>Registrar</a:t>
          </a:r>
          <a:endParaRPr lang="en-US" dirty="0"/>
        </a:p>
      </dgm:t>
    </dgm:pt>
    <dgm:pt modelId="{AB1C8279-D1E2-4FAB-8FC6-AC65195FA2AC}" type="parTrans" cxnId="{7D7B4D66-2058-47C9-8FAD-3CD28CEF5E03}">
      <dgm:prSet/>
      <dgm:spPr/>
      <dgm:t>
        <a:bodyPr/>
        <a:lstStyle/>
        <a:p>
          <a:endParaRPr lang="en-US"/>
        </a:p>
      </dgm:t>
    </dgm:pt>
    <dgm:pt modelId="{58ABB56E-AA4A-460B-AB8C-41D252903526}" type="sibTrans" cxnId="{7D7B4D66-2058-47C9-8FAD-3CD28CEF5E03}">
      <dgm:prSet/>
      <dgm:spPr/>
      <dgm:t>
        <a:bodyPr/>
        <a:lstStyle/>
        <a:p>
          <a:endParaRPr lang="en-US"/>
        </a:p>
      </dgm:t>
    </dgm:pt>
    <dgm:pt modelId="{385A0B3E-D464-4E3B-AB24-D27EE9335702}" type="pres">
      <dgm:prSet presAssocID="{01A1C899-148F-4BFC-B0DE-6A5BDC053492}" presName="Name0" presStyleCnt="0">
        <dgm:presLayoutVars>
          <dgm:dir/>
          <dgm:resizeHandles val="exact"/>
        </dgm:presLayoutVars>
      </dgm:prSet>
      <dgm:spPr/>
    </dgm:pt>
    <dgm:pt modelId="{333E6569-23D1-46B1-BC08-BC597949DDBE}" type="pres">
      <dgm:prSet presAssocID="{9E88C0DC-A598-4813-9413-052B55D745B8}" presName="parTxOnly" presStyleLbl="node1" presStyleIdx="0" presStyleCnt="5" custScaleX="113977">
        <dgm:presLayoutVars>
          <dgm:bulletEnabled val="1"/>
        </dgm:presLayoutVars>
      </dgm:prSet>
      <dgm:spPr/>
      <dgm:t>
        <a:bodyPr/>
        <a:lstStyle/>
        <a:p>
          <a:endParaRPr lang="en-US"/>
        </a:p>
      </dgm:t>
    </dgm:pt>
    <dgm:pt modelId="{C936EF21-EEEF-4C6D-8FEB-5A98E8BA3D94}" type="pres">
      <dgm:prSet presAssocID="{9B013AB4-25AB-48DA-BD6B-7BA9275D5CBE}" presName="parSpace" presStyleCnt="0"/>
      <dgm:spPr/>
    </dgm:pt>
    <dgm:pt modelId="{3A6AD729-E3D9-4521-BA6E-187E349708DE}" type="pres">
      <dgm:prSet presAssocID="{768B9A67-8B8D-41DC-B345-811F9EB4847A}" presName="parTxOnly" presStyleLbl="node1" presStyleIdx="1" presStyleCnt="5">
        <dgm:presLayoutVars>
          <dgm:bulletEnabled val="1"/>
        </dgm:presLayoutVars>
      </dgm:prSet>
      <dgm:spPr/>
      <dgm:t>
        <a:bodyPr/>
        <a:lstStyle/>
        <a:p>
          <a:endParaRPr lang="en-US"/>
        </a:p>
      </dgm:t>
    </dgm:pt>
    <dgm:pt modelId="{4EFD4ECA-32AD-49DD-A7C6-187571D82AED}" type="pres">
      <dgm:prSet presAssocID="{2D48F64F-BFEC-4959-A404-E4467E9EEEB9}" presName="parSpace" presStyleCnt="0"/>
      <dgm:spPr/>
    </dgm:pt>
    <dgm:pt modelId="{29B9DC11-EA95-4577-BAA3-BA85D6327FDA}" type="pres">
      <dgm:prSet presAssocID="{A6A9826F-F24E-4FFD-AB1C-8E5FCDF76B14}" presName="parTxOnly" presStyleLbl="node1" presStyleIdx="2" presStyleCnt="5">
        <dgm:presLayoutVars>
          <dgm:bulletEnabled val="1"/>
        </dgm:presLayoutVars>
      </dgm:prSet>
      <dgm:spPr/>
      <dgm:t>
        <a:bodyPr/>
        <a:lstStyle/>
        <a:p>
          <a:endParaRPr lang="en-US"/>
        </a:p>
      </dgm:t>
    </dgm:pt>
    <dgm:pt modelId="{CDB40AAA-E10E-44A0-B9E6-DE499AC108B1}" type="pres">
      <dgm:prSet presAssocID="{7D7F5722-5B83-47BF-A47A-2BADB114E0F5}" presName="parSpace" presStyleCnt="0"/>
      <dgm:spPr/>
    </dgm:pt>
    <dgm:pt modelId="{A52BFAD3-670C-4633-BD1F-F4C297488F25}" type="pres">
      <dgm:prSet presAssocID="{06574833-5E8B-4482-80C9-88385E36D50A}" presName="parTxOnly" presStyleLbl="node1" presStyleIdx="3" presStyleCnt="5">
        <dgm:presLayoutVars>
          <dgm:bulletEnabled val="1"/>
        </dgm:presLayoutVars>
      </dgm:prSet>
      <dgm:spPr/>
      <dgm:t>
        <a:bodyPr/>
        <a:lstStyle/>
        <a:p>
          <a:endParaRPr lang="en-US"/>
        </a:p>
      </dgm:t>
    </dgm:pt>
    <dgm:pt modelId="{5D7E54A9-1437-4FEA-8153-2F621A3B0756}" type="pres">
      <dgm:prSet presAssocID="{58ABB56E-AA4A-460B-AB8C-41D252903526}" presName="parSpace" presStyleCnt="0"/>
      <dgm:spPr/>
    </dgm:pt>
    <dgm:pt modelId="{1BE28DA8-4C60-46F5-B210-1B2961C1AEF0}" type="pres">
      <dgm:prSet presAssocID="{5E996FEC-FB51-4B62-9E87-E0A4BC891C5D}" presName="parTxOnly" presStyleLbl="node1" presStyleIdx="4" presStyleCnt="5">
        <dgm:presLayoutVars>
          <dgm:bulletEnabled val="1"/>
        </dgm:presLayoutVars>
      </dgm:prSet>
      <dgm:spPr/>
      <dgm:t>
        <a:bodyPr/>
        <a:lstStyle/>
        <a:p>
          <a:endParaRPr lang="en-US"/>
        </a:p>
      </dgm:t>
    </dgm:pt>
  </dgm:ptLst>
  <dgm:cxnLst>
    <dgm:cxn modelId="{928F1C33-422E-41C6-B804-B8360B36E827}" type="presOf" srcId="{06574833-5E8B-4482-80C9-88385E36D50A}" destId="{A52BFAD3-670C-4633-BD1F-F4C297488F25}" srcOrd="0" destOrd="0" presId="urn:microsoft.com/office/officeart/2005/8/layout/hChevron3"/>
    <dgm:cxn modelId="{48FBB19C-2970-467F-BAB3-8CFB8CC599F8}" type="presOf" srcId="{768B9A67-8B8D-41DC-B345-811F9EB4847A}" destId="{3A6AD729-E3D9-4521-BA6E-187E349708DE}" srcOrd="0" destOrd="0" presId="urn:microsoft.com/office/officeart/2005/8/layout/hChevron3"/>
    <dgm:cxn modelId="{906E4C14-2D1D-4026-8806-FB03FBE0B632}" srcId="{01A1C899-148F-4BFC-B0DE-6A5BDC053492}" destId="{768B9A67-8B8D-41DC-B345-811F9EB4847A}" srcOrd="1" destOrd="0" parTransId="{470458E0-5895-42D3-92D7-357E3D7A2384}" sibTransId="{2D48F64F-BFEC-4959-A404-E4467E9EEEB9}"/>
    <dgm:cxn modelId="{4B4859CE-B91E-4837-9413-F5ED5BC707FC}" type="presOf" srcId="{5E996FEC-FB51-4B62-9E87-E0A4BC891C5D}" destId="{1BE28DA8-4C60-46F5-B210-1B2961C1AEF0}" srcOrd="0" destOrd="0" presId="urn:microsoft.com/office/officeart/2005/8/layout/hChevron3"/>
    <dgm:cxn modelId="{8F7D0B83-F807-42BE-8C1F-23D6AEFA005F}" srcId="{01A1C899-148F-4BFC-B0DE-6A5BDC053492}" destId="{9E88C0DC-A598-4813-9413-052B55D745B8}" srcOrd="0" destOrd="0" parTransId="{4007B586-1D9D-4619-AFC4-19A1A58ADB05}" sibTransId="{9B013AB4-25AB-48DA-BD6B-7BA9275D5CBE}"/>
    <dgm:cxn modelId="{17EBC6E1-A05A-4652-B8E0-1DE85F3BB5A3}" type="presOf" srcId="{A6A9826F-F24E-4FFD-AB1C-8E5FCDF76B14}" destId="{29B9DC11-EA95-4577-BAA3-BA85D6327FDA}" srcOrd="0" destOrd="0" presId="urn:microsoft.com/office/officeart/2005/8/layout/hChevron3"/>
    <dgm:cxn modelId="{8E3BF6AE-5485-4AC1-84E7-BFB5DDF31B84}" srcId="{01A1C899-148F-4BFC-B0DE-6A5BDC053492}" destId="{5E996FEC-FB51-4B62-9E87-E0A4BC891C5D}" srcOrd="4" destOrd="0" parTransId="{CEA2430C-4CCE-43A7-BA90-4EDD38C80A58}" sibTransId="{CB0C2D08-46D4-4D82-BF90-EFB2AC2A47EE}"/>
    <dgm:cxn modelId="{9E4FA13B-6328-4D3B-8E45-2D02204B1E88}" srcId="{01A1C899-148F-4BFC-B0DE-6A5BDC053492}" destId="{A6A9826F-F24E-4FFD-AB1C-8E5FCDF76B14}" srcOrd="2" destOrd="0" parTransId="{1F3A3F03-0ABF-4490-B43B-BFD59CE5EA6B}" sibTransId="{7D7F5722-5B83-47BF-A47A-2BADB114E0F5}"/>
    <dgm:cxn modelId="{26C1A6CB-2E3A-4AE2-A86C-B84D660D07BD}" type="presOf" srcId="{01A1C899-148F-4BFC-B0DE-6A5BDC053492}" destId="{385A0B3E-D464-4E3B-AB24-D27EE9335702}" srcOrd="0" destOrd="0" presId="urn:microsoft.com/office/officeart/2005/8/layout/hChevron3"/>
    <dgm:cxn modelId="{290C1E79-919F-426E-B498-4A499AAA5416}" type="presOf" srcId="{9E88C0DC-A598-4813-9413-052B55D745B8}" destId="{333E6569-23D1-46B1-BC08-BC597949DDBE}" srcOrd="0" destOrd="0" presId="urn:microsoft.com/office/officeart/2005/8/layout/hChevron3"/>
    <dgm:cxn modelId="{7D7B4D66-2058-47C9-8FAD-3CD28CEF5E03}" srcId="{01A1C899-148F-4BFC-B0DE-6A5BDC053492}" destId="{06574833-5E8B-4482-80C9-88385E36D50A}" srcOrd="3" destOrd="0" parTransId="{AB1C8279-D1E2-4FAB-8FC6-AC65195FA2AC}" sibTransId="{58ABB56E-AA4A-460B-AB8C-41D252903526}"/>
    <dgm:cxn modelId="{D3F29A68-B822-42FD-95EC-7E723755BD8D}" type="presParOf" srcId="{385A0B3E-D464-4E3B-AB24-D27EE9335702}" destId="{333E6569-23D1-46B1-BC08-BC597949DDBE}" srcOrd="0" destOrd="0" presId="urn:microsoft.com/office/officeart/2005/8/layout/hChevron3"/>
    <dgm:cxn modelId="{252796A4-E587-4A49-8670-F6FF3A7A5455}" type="presParOf" srcId="{385A0B3E-D464-4E3B-AB24-D27EE9335702}" destId="{C936EF21-EEEF-4C6D-8FEB-5A98E8BA3D94}" srcOrd="1" destOrd="0" presId="urn:microsoft.com/office/officeart/2005/8/layout/hChevron3"/>
    <dgm:cxn modelId="{3351DE5B-0CE6-4CA5-9919-23F871CC737B}" type="presParOf" srcId="{385A0B3E-D464-4E3B-AB24-D27EE9335702}" destId="{3A6AD729-E3D9-4521-BA6E-187E349708DE}" srcOrd="2" destOrd="0" presId="urn:microsoft.com/office/officeart/2005/8/layout/hChevron3"/>
    <dgm:cxn modelId="{6901337B-FEFB-4B3D-A130-ED760620C30A}" type="presParOf" srcId="{385A0B3E-D464-4E3B-AB24-D27EE9335702}" destId="{4EFD4ECA-32AD-49DD-A7C6-187571D82AED}" srcOrd="3" destOrd="0" presId="urn:microsoft.com/office/officeart/2005/8/layout/hChevron3"/>
    <dgm:cxn modelId="{FFB30BC1-7E6D-4ADE-9C0D-E27D958D2EDF}" type="presParOf" srcId="{385A0B3E-D464-4E3B-AB24-D27EE9335702}" destId="{29B9DC11-EA95-4577-BAA3-BA85D6327FDA}" srcOrd="4" destOrd="0" presId="urn:microsoft.com/office/officeart/2005/8/layout/hChevron3"/>
    <dgm:cxn modelId="{DBB86A8C-930C-49AC-A64F-6B16D5B6E9CA}" type="presParOf" srcId="{385A0B3E-D464-4E3B-AB24-D27EE9335702}" destId="{CDB40AAA-E10E-44A0-B9E6-DE499AC108B1}" srcOrd="5" destOrd="0" presId="urn:microsoft.com/office/officeart/2005/8/layout/hChevron3"/>
    <dgm:cxn modelId="{89EA2102-0779-46C4-93E8-5FB50023C94C}" type="presParOf" srcId="{385A0B3E-D464-4E3B-AB24-D27EE9335702}" destId="{A52BFAD3-670C-4633-BD1F-F4C297488F25}" srcOrd="6" destOrd="0" presId="urn:microsoft.com/office/officeart/2005/8/layout/hChevron3"/>
    <dgm:cxn modelId="{940ED296-B7E0-4EEB-8B45-3EFC6028213F}" type="presParOf" srcId="{385A0B3E-D464-4E3B-AB24-D27EE9335702}" destId="{5D7E54A9-1437-4FEA-8153-2F621A3B0756}" srcOrd="7" destOrd="0" presId="urn:microsoft.com/office/officeart/2005/8/layout/hChevron3"/>
    <dgm:cxn modelId="{14A68EBF-FB48-49D6-9B22-882B2FB59792}" type="presParOf" srcId="{385A0B3E-D464-4E3B-AB24-D27EE9335702}" destId="{1BE28DA8-4C60-46F5-B210-1B2961C1AEF0}"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C5958-DEB2-4E6A-9860-5D677DBB1D4B}" type="doc">
      <dgm:prSet loTypeId="urn:microsoft.com/office/officeart/2005/8/layout/pyramid1" loCatId="pyramid" qsTypeId="urn:microsoft.com/office/officeart/2005/8/quickstyle/simple1" qsCatId="simple" csTypeId="urn:microsoft.com/office/officeart/2005/8/colors/accent1_2" csCatId="accent1" phldr="1"/>
      <dgm:spPr/>
    </dgm:pt>
    <dgm:pt modelId="{773AAE16-A6C4-4F7A-83B5-8F9FB98175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MS PGothic" pitchFamily="34" charset="-128"/>
            </a:rPr>
            <a:t>Evaluation</a:t>
          </a:r>
        </a:p>
      </dgm:t>
    </dgm:pt>
    <dgm:pt modelId="{6D50E98A-B182-480C-B8D4-934AEC6DEFED}" type="parTrans" cxnId="{E4636D94-2F52-4258-8808-17E9EF29A315}">
      <dgm:prSet/>
      <dgm:spPr/>
      <dgm:t>
        <a:bodyPr/>
        <a:lstStyle/>
        <a:p>
          <a:pPr rtl="1"/>
          <a:endParaRPr lang="ar-SA"/>
        </a:p>
      </dgm:t>
    </dgm:pt>
    <dgm:pt modelId="{63433DC8-E636-4D2E-AC37-737B4307B41F}" type="sibTrans" cxnId="{E4636D94-2F52-4258-8808-17E9EF29A315}">
      <dgm:prSet/>
      <dgm:spPr/>
      <dgm:t>
        <a:bodyPr/>
        <a:lstStyle/>
        <a:p>
          <a:pPr rtl="1"/>
          <a:endParaRPr lang="ar-SA"/>
        </a:p>
      </dgm:t>
    </dgm:pt>
    <dgm:pt modelId="{F6FC98D7-0111-4DE1-A22C-0886D8E40CD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ea typeface="MS PGothic" pitchFamily="34" charset="-128"/>
            </a:rPr>
            <a:t>Synthesis</a:t>
          </a:r>
        </a:p>
      </dgm:t>
    </dgm:pt>
    <dgm:pt modelId="{73457086-D852-4849-971F-7744C92AF045}" type="parTrans" cxnId="{76D96F6A-F9D5-4FBD-9346-19C578F18CAE}">
      <dgm:prSet/>
      <dgm:spPr/>
      <dgm:t>
        <a:bodyPr/>
        <a:lstStyle/>
        <a:p>
          <a:pPr rtl="1"/>
          <a:endParaRPr lang="ar-SA"/>
        </a:p>
      </dgm:t>
    </dgm:pt>
    <dgm:pt modelId="{3311723F-C840-4EDD-ABC8-04D74CA67C27}" type="sibTrans" cxnId="{76D96F6A-F9D5-4FBD-9346-19C578F18CAE}">
      <dgm:prSet/>
      <dgm:spPr/>
      <dgm:t>
        <a:bodyPr/>
        <a:lstStyle/>
        <a:p>
          <a:pPr rtl="1"/>
          <a:endParaRPr lang="ar-SA"/>
        </a:p>
      </dgm:t>
    </dgm:pt>
    <dgm:pt modelId="{BC00547C-761D-4E31-8B2D-C062E6FC198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Analysis</a:t>
          </a:r>
        </a:p>
      </dgm:t>
    </dgm:pt>
    <dgm:pt modelId="{9E95FE5F-CA2F-4610-B45D-880BFFB8A9D2}" type="parTrans" cxnId="{FF14632E-96C7-42DD-8EB7-439FFEAE6C1C}">
      <dgm:prSet/>
      <dgm:spPr/>
      <dgm:t>
        <a:bodyPr/>
        <a:lstStyle/>
        <a:p>
          <a:pPr rtl="1"/>
          <a:endParaRPr lang="ar-SA"/>
        </a:p>
      </dgm:t>
    </dgm:pt>
    <dgm:pt modelId="{1B6DE263-DB01-4238-A01C-438E915C3C02}" type="sibTrans" cxnId="{FF14632E-96C7-42DD-8EB7-439FFEAE6C1C}">
      <dgm:prSet/>
      <dgm:spPr/>
      <dgm:t>
        <a:bodyPr/>
        <a:lstStyle/>
        <a:p>
          <a:pPr rtl="1"/>
          <a:endParaRPr lang="ar-SA"/>
        </a:p>
      </dgm:t>
    </dgm:pt>
    <dgm:pt modelId="{ACCD14E7-6551-4207-B7FB-976B583E45F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Application</a:t>
          </a:r>
        </a:p>
      </dgm:t>
    </dgm:pt>
    <dgm:pt modelId="{70A04695-6A0E-473D-9DBF-E6D706FABAA1}" type="parTrans" cxnId="{B62743EF-31CE-4A78-8750-7FBF41BBC9B6}">
      <dgm:prSet/>
      <dgm:spPr/>
      <dgm:t>
        <a:bodyPr/>
        <a:lstStyle/>
        <a:p>
          <a:pPr rtl="1"/>
          <a:endParaRPr lang="ar-SA"/>
        </a:p>
      </dgm:t>
    </dgm:pt>
    <dgm:pt modelId="{F11FBEF0-3267-4368-B620-EC75C1AB7659}" type="sibTrans" cxnId="{B62743EF-31CE-4A78-8750-7FBF41BBC9B6}">
      <dgm:prSet/>
      <dgm:spPr/>
      <dgm:t>
        <a:bodyPr/>
        <a:lstStyle/>
        <a:p>
          <a:pPr rtl="1"/>
          <a:endParaRPr lang="ar-SA"/>
        </a:p>
      </dgm:t>
    </dgm:pt>
    <dgm:pt modelId="{4B47180C-2151-4E07-B3E5-90C26627B44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pitchFamily="34" charset="0"/>
              <a:ea typeface="MS PGothic" pitchFamily="34" charset="-128"/>
            </a:rPr>
            <a:t>Comprehension</a:t>
          </a:r>
        </a:p>
      </dgm:t>
    </dgm:pt>
    <dgm:pt modelId="{AEDA687C-5A13-4147-A528-8210D4AA1EB8}" type="parTrans" cxnId="{402AAEA8-0BCD-407D-BA8E-4DE560F41E30}">
      <dgm:prSet/>
      <dgm:spPr/>
      <dgm:t>
        <a:bodyPr/>
        <a:lstStyle/>
        <a:p>
          <a:pPr rtl="1"/>
          <a:endParaRPr lang="ar-SA"/>
        </a:p>
      </dgm:t>
    </dgm:pt>
    <dgm:pt modelId="{AB96B495-3572-482D-9365-C443E8086091}" type="sibTrans" cxnId="{402AAEA8-0BCD-407D-BA8E-4DE560F41E30}">
      <dgm:prSet/>
      <dgm:spPr/>
      <dgm:t>
        <a:bodyPr/>
        <a:lstStyle/>
        <a:p>
          <a:pPr rtl="1"/>
          <a:endParaRPr lang="ar-SA"/>
        </a:p>
      </dgm:t>
    </dgm:pt>
    <dgm:pt modelId="{2B33228F-09D0-4324-A4AB-503980DB00D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Knowledge</a:t>
          </a:r>
        </a:p>
      </dgm:t>
    </dgm:pt>
    <dgm:pt modelId="{03E29FAA-1D6D-46E5-BA71-8C07DB9CF790}" type="parTrans" cxnId="{5EDF0807-5E7C-40A0-857D-3520DC49DABE}">
      <dgm:prSet/>
      <dgm:spPr/>
      <dgm:t>
        <a:bodyPr/>
        <a:lstStyle/>
        <a:p>
          <a:pPr rtl="1"/>
          <a:endParaRPr lang="ar-SA"/>
        </a:p>
      </dgm:t>
    </dgm:pt>
    <dgm:pt modelId="{1EB33A56-6970-484E-9D22-F4E168568AAE}" type="sibTrans" cxnId="{5EDF0807-5E7C-40A0-857D-3520DC49DABE}">
      <dgm:prSet/>
      <dgm:spPr/>
      <dgm:t>
        <a:bodyPr/>
        <a:lstStyle/>
        <a:p>
          <a:pPr rtl="1"/>
          <a:endParaRPr lang="ar-SA"/>
        </a:p>
      </dgm:t>
    </dgm:pt>
    <dgm:pt modelId="{221D6870-3BDE-4CCB-84F6-2FE11E5676BD}" type="pres">
      <dgm:prSet presAssocID="{C12C5958-DEB2-4E6A-9860-5D677DBB1D4B}" presName="Name0" presStyleCnt="0">
        <dgm:presLayoutVars>
          <dgm:dir/>
          <dgm:animLvl val="lvl"/>
          <dgm:resizeHandles val="exact"/>
        </dgm:presLayoutVars>
      </dgm:prSet>
      <dgm:spPr/>
    </dgm:pt>
    <dgm:pt modelId="{24F49C74-0FA7-47E8-B9FC-2689F8D89ACB}" type="pres">
      <dgm:prSet presAssocID="{773AAE16-A6C4-4F7A-83B5-8F9FB98175F7}" presName="Name8" presStyleCnt="0"/>
      <dgm:spPr/>
    </dgm:pt>
    <dgm:pt modelId="{246AB0BA-959D-4E51-B14A-AD4AD955948B}" type="pres">
      <dgm:prSet presAssocID="{773AAE16-A6C4-4F7A-83B5-8F9FB98175F7}" presName="level" presStyleLbl="node1" presStyleIdx="0" presStyleCnt="6">
        <dgm:presLayoutVars>
          <dgm:chMax val="1"/>
          <dgm:bulletEnabled val="1"/>
        </dgm:presLayoutVars>
      </dgm:prSet>
      <dgm:spPr/>
      <dgm:t>
        <a:bodyPr/>
        <a:lstStyle/>
        <a:p>
          <a:pPr rtl="1"/>
          <a:endParaRPr lang="ar-SA"/>
        </a:p>
      </dgm:t>
    </dgm:pt>
    <dgm:pt modelId="{969173CB-4F5C-4762-B18D-40440B890509}" type="pres">
      <dgm:prSet presAssocID="{773AAE16-A6C4-4F7A-83B5-8F9FB98175F7}" presName="levelTx" presStyleLbl="revTx" presStyleIdx="0" presStyleCnt="0">
        <dgm:presLayoutVars>
          <dgm:chMax val="1"/>
          <dgm:bulletEnabled val="1"/>
        </dgm:presLayoutVars>
      </dgm:prSet>
      <dgm:spPr/>
      <dgm:t>
        <a:bodyPr/>
        <a:lstStyle/>
        <a:p>
          <a:pPr rtl="1"/>
          <a:endParaRPr lang="ar-SA"/>
        </a:p>
      </dgm:t>
    </dgm:pt>
    <dgm:pt modelId="{BF637105-9AC9-4B8F-993A-E65988176E2D}" type="pres">
      <dgm:prSet presAssocID="{F6FC98D7-0111-4DE1-A22C-0886D8E40CD5}" presName="Name8" presStyleCnt="0"/>
      <dgm:spPr/>
    </dgm:pt>
    <dgm:pt modelId="{FCD6A17F-1594-4F48-B2C8-0566A0AA574E}" type="pres">
      <dgm:prSet presAssocID="{F6FC98D7-0111-4DE1-A22C-0886D8E40CD5}" presName="level" presStyleLbl="node1" presStyleIdx="1" presStyleCnt="6">
        <dgm:presLayoutVars>
          <dgm:chMax val="1"/>
          <dgm:bulletEnabled val="1"/>
        </dgm:presLayoutVars>
      </dgm:prSet>
      <dgm:spPr/>
      <dgm:t>
        <a:bodyPr/>
        <a:lstStyle/>
        <a:p>
          <a:pPr rtl="1"/>
          <a:endParaRPr lang="ar-SA"/>
        </a:p>
      </dgm:t>
    </dgm:pt>
    <dgm:pt modelId="{0808696F-69C4-48EE-9DFE-271F9623ECF8}" type="pres">
      <dgm:prSet presAssocID="{F6FC98D7-0111-4DE1-A22C-0886D8E40CD5}" presName="levelTx" presStyleLbl="revTx" presStyleIdx="0" presStyleCnt="0">
        <dgm:presLayoutVars>
          <dgm:chMax val="1"/>
          <dgm:bulletEnabled val="1"/>
        </dgm:presLayoutVars>
      </dgm:prSet>
      <dgm:spPr/>
      <dgm:t>
        <a:bodyPr/>
        <a:lstStyle/>
        <a:p>
          <a:pPr rtl="1"/>
          <a:endParaRPr lang="ar-SA"/>
        </a:p>
      </dgm:t>
    </dgm:pt>
    <dgm:pt modelId="{901CCC17-4455-430F-B3CA-34EDB5201B7B}" type="pres">
      <dgm:prSet presAssocID="{BC00547C-761D-4E31-8B2D-C062E6FC198A}" presName="Name8" presStyleCnt="0"/>
      <dgm:spPr/>
    </dgm:pt>
    <dgm:pt modelId="{2532262B-E214-444F-A9D6-F40E7FFB6B64}" type="pres">
      <dgm:prSet presAssocID="{BC00547C-761D-4E31-8B2D-C062E6FC198A}" presName="level" presStyleLbl="node1" presStyleIdx="2" presStyleCnt="6">
        <dgm:presLayoutVars>
          <dgm:chMax val="1"/>
          <dgm:bulletEnabled val="1"/>
        </dgm:presLayoutVars>
      </dgm:prSet>
      <dgm:spPr/>
      <dgm:t>
        <a:bodyPr/>
        <a:lstStyle/>
        <a:p>
          <a:pPr rtl="1"/>
          <a:endParaRPr lang="ar-SA"/>
        </a:p>
      </dgm:t>
    </dgm:pt>
    <dgm:pt modelId="{9866BB86-07AD-4A9C-88B8-B4DA2AE5489A}" type="pres">
      <dgm:prSet presAssocID="{BC00547C-761D-4E31-8B2D-C062E6FC198A}" presName="levelTx" presStyleLbl="revTx" presStyleIdx="0" presStyleCnt="0">
        <dgm:presLayoutVars>
          <dgm:chMax val="1"/>
          <dgm:bulletEnabled val="1"/>
        </dgm:presLayoutVars>
      </dgm:prSet>
      <dgm:spPr/>
      <dgm:t>
        <a:bodyPr/>
        <a:lstStyle/>
        <a:p>
          <a:pPr rtl="1"/>
          <a:endParaRPr lang="ar-SA"/>
        </a:p>
      </dgm:t>
    </dgm:pt>
    <dgm:pt modelId="{922AFFCF-8B8C-4ACB-8614-EB9ABF8FEDDC}" type="pres">
      <dgm:prSet presAssocID="{ACCD14E7-6551-4207-B7FB-976B583E45FC}" presName="Name8" presStyleCnt="0"/>
      <dgm:spPr/>
    </dgm:pt>
    <dgm:pt modelId="{A411996F-4606-43CE-8C59-FFF4CD891315}" type="pres">
      <dgm:prSet presAssocID="{ACCD14E7-6551-4207-B7FB-976B583E45FC}" presName="level" presStyleLbl="node1" presStyleIdx="3" presStyleCnt="6">
        <dgm:presLayoutVars>
          <dgm:chMax val="1"/>
          <dgm:bulletEnabled val="1"/>
        </dgm:presLayoutVars>
      </dgm:prSet>
      <dgm:spPr/>
      <dgm:t>
        <a:bodyPr/>
        <a:lstStyle/>
        <a:p>
          <a:pPr rtl="1"/>
          <a:endParaRPr lang="ar-SA"/>
        </a:p>
      </dgm:t>
    </dgm:pt>
    <dgm:pt modelId="{6A255D26-216B-478C-BFC1-3EFD0868FD97}" type="pres">
      <dgm:prSet presAssocID="{ACCD14E7-6551-4207-B7FB-976B583E45FC}" presName="levelTx" presStyleLbl="revTx" presStyleIdx="0" presStyleCnt="0">
        <dgm:presLayoutVars>
          <dgm:chMax val="1"/>
          <dgm:bulletEnabled val="1"/>
        </dgm:presLayoutVars>
      </dgm:prSet>
      <dgm:spPr/>
      <dgm:t>
        <a:bodyPr/>
        <a:lstStyle/>
        <a:p>
          <a:pPr rtl="1"/>
          <a:endParaRPr lang="ar-SA"/>
        </a:p>
      </dgm:t>
    </dgm:pt>
    <dgm:pt modelId="{0C98735D-88FE-4E44-84ED-C2E56990F296}" type="pres">
      <dgm:prSet presAssocID="{4B47180C-2151-4E07-B3E5-90C26627B446}" presName="Name8" presStyleCnt="0"/>
      <dgm:spPr/>
    </dgm:pt>
    <dgm:pt modelId="{C5589039-CF13-4182-8714-0747A71FDC6B}" type="pres">
      <dgm:prSet presAssocID="{4B47180C-2151-4E07-B3E5-90C26627B446}" presName="level" presStyleLbl="node1" presStyleIdx="4" presStyleCnt="6" custLinFactNeighborX="-357" custLinFactNeighborY="-2941">
        <dgm:presLayoutVars>
          <dgm:chMax val="1"/>
          <dgm:bulletEnabled val="1"/>
        </dgm:presLayoutVars>
      </dgm:prSet>
      <dgm:spPr/>
      <dgm:t>
        <a:bodyPr/>
        <a:lstStyle/>
        <a:p>
          <a:pPr rtl="1"/>
          <a:endParaRPr lang="ar-SA"/>
        </a:p>
      </dgm:t>
    </dgm:pt>
    <dgm:pt modelId="{10FD2C5B-1BEB-4612-8088-DC3013F33318}" type="pres">
      <dgm:prSet presAssocID="{4B47180C-2151-4E07-B3E5-90C26627B446}" presName="levelTx" presStyleLbl="revTx" presStyleIdx="0" presStyleCnt="0">
        <dgm:presLayoutVars>
          <dgm:chMax val="1"/>
          <dgm:bulletEnabled val="1"/>
        </dgm:presLayoutVars>
      </dgm:prSet>
      <dgm:spPr/>
      <dgm:t>
        <a:bodyPr/>
        <a:lstStyle/>
        <a:p>
          <a:pPr rtl="1"/>
          <a:endParaRPr lang="ar-SA"/>
        </a:p>
      </dgm:t>
    </dgm:pt>
    <dgm:pt modelId="{B2473E16-9C31-4152-91B6-32CF62C1AC78}" type="pres">
      <dgm:prSet presAssocID="{2B33228F-09D0-4324-A4AB-503980DB00DF}" presName="Name8" presStyleCnt="0"/>
      <dgm:spPr/>
    </dgm:pt>
    <dgm:pt modelId="{C8C53384-2A39-41F9-9388-2CBA13268804}" type="pres">
      <dgm:prSet presAssocID="{2B33228F-09D0-4324-A4AB-503980DB00DF}" presName="level" presStyleLbl="node1" presStyleIdx="5" presStyleCnt="6">
        <dgm:presLayoutVars>
          <dgm:chMax val="1"/>
          <dgm:bulletEnabled val="1"/>
        </dgm:presLayoutVars>
      </dgm:prSet>
      <dgm:spPr/>
      <dgm:t>
        <a:bodyPr/>
        <a:lstStyle/>
        <a:p>
          <a:pPr rtl="1"/>
          <a:endParaRPr lang="ar-SA"/>
        </a:p>
      </dgm:t>
    </dgm:pt>
    <dgm:pt modelId="{9C3F9D3A-D95D-447C-B873-27E67135C1FB}" type="pres">
      <dgm:prSet presAssocID="{2B33228F-09D0-4324-A4AB-503980DB00DF}" presName="levelTx" presStyleLbl="revTx" presStyleIdx="0" presStyleCnt="0">
        <dgm:presLayoutVars>
          <dgm:chMax val="1"/>
          <dgm:bulletEnabled val="1"/>
        </dgm:presLayoutVars>
      </dgm:prSet>
      <dgm:spPr/>
      <dgm:t>
        <a:bodyPr/>
        <a:lstStyle/>
        <a:p>
          <a:pPr rtl="1"/>
          <a:endParaRPr lang="ar-SA"/>
        </a:p>
      </dgm:t>
    </dgm:pt>
  </dgm:ptLst>
  <dgm:cxnLst>
    <dgm:cxn modelId="{5EDF0807-5E7C-40A0-857D-3520DC49DABE}" srcId="{C12C5958-DEB2-4E6A-9860-5D677DBB1D4B}" destId="{2B33228F-09D0-4324-A4AB-503980DB00DF}" srcOrd="5" destOrd="0" parTransId="{03E29FAA-1D6D-46E5-BA71-8C07DB9CF790}" sibTransId="{1EB33A56-6970-484E-9D22-F4E168568AAE}"/>
    <dgm:cxn modelId="{54677921-543D-482B-A7E0-90BFB0CAFA29}" type="presOf" srcId="{2B33228F-09D0-4324-A4AB-503980DB00DF}" destId="{C8C53384-2A39-41F9-9388-2CBA13268804}" srcOrd="0" destOrd="0" presId="urn:microsoft.com/office/officeart/2005/8/layout/pyramid1"/>
    <dgm:cxn modelId="{32C11412-1877-47E3-BB68-A2479CF589D9}" type="presOf" srcId="{BC00547C-761D-4E31-8B2D-C062E6FC198A}" destId="{2532262B-E214-444F-A9D6-F40E7FFB6B64}" srcOrd="0" destOrd="0" presId="urn:microsoft.com/office/officeart/2005/8/layout/pyramid1"/>
    <dgm:cxn modelId="{6006DEF8-4099-4223-9552-16F7CC8CDC77}" type="presOf" srcId="{2B33228F-09D0-4324-A4AB-503980DB00DF}" destId="{9C3F9D3A-D95D-447C-B873-27E67135C1FB}" srcOrd="1" destOrd="0" presId="urn:microsoft.com/office/officeart/2005/8/layout/pyramid1"/>
    <dgm:cxn modelId="{E4636D94-2F52-4258-8808-17E9EF29A315}" srcId="{C12C5958-DEB2-4E6A-9860-5D677DBB1D4B}" destId="{773AAE16-A6C4-4F7A-83B5-8F9FB98175F7}" srcOrd="0" destOrd="0" parTransId="{6D50E98A-B182-480C-B8D4-934AEC6DEFED}" sibTransId="{63433DC8-E636-4D2E-AC37-737B4307B41F}"/>
    <dgm:cxn modelId="{B62743EF-31CE-4A78-8750-7FBF41BBC9B6}" srcId="{C12C5958-DEB2-4E6A-9860-5D677DBB1D4B}" destId="{ACCD14E7-6551-4207-B7FB-976B583E45FC}" srcOrd="3" destOrd="0" parTransId="{70A04695-6A0E-473D-9DBF-E6D706FABAA1}" sibTransId="{F11FBEF0-3267-4368-B620-EC75C1AB7659}"/>
    <dgm:cxn modelId="{F72744A0-B46D-4F70-A16D-4E5AE4D9F2E5}" type="presOf" srcId="{F6FC98D7-0111-4DE1-A22C-0886D8E40CD5}" destId="{0808696F-69C4-48EE-9DFE-271F9623ECF8}" srcOrd="1" destOrd="0" presId="urn:microsoft.com/office/officeart/2005/8/layout/pyramid1"/>
    <dgm:cxn modelId="{67983800-DC9B-4AA1-A1B5-06EDB2CF0ABC}" type="presOf" srcId="{F6FC98D7-0111-4DE1-A22C-0886D8E40CD5}" destId="{FCD6A17F-1594-4F48-B2C8-0566A0AA574E}" srcOrd="0" destOrd="0" presId="urn:microsoft.com/office/officeart/2005/8/layout/pyramid1"/>
    <dgm:cxn modelId="{CB3662A3-5EF7-4ECE-B088-6A65A77936EE}" type="presOf" srcId="{773AAE16-A6C4-4F7A-83B5-8F9FB98175F7}" destId="{969173CB-4F5C-4762-B18D-40440B890509}" srcOrd="1" destOrd="0" presId="urn:microsoft.com/office/officeart/2005/8/layout/pyramid1"/>
    <dgm:cxn modelId="{76D96F6A-F9D5-4FBD-9346-19C578F18CAE}" srcId="{C12C5958-DEB2-4E6A-9860-5D677DBB1D4B}" destId="{F6FC98D7-0111-4DE1-A22C-0886D8E40CD5}" srcOrd="1" destOrd="0" parTransId="{73457086-D852-4849-971F-7744C92AF045}" sibTransId="{3311723F-C840-4EDD-ABC8-04D74CA67C27}"/>
    <dgm:cxn modelId="{0547E5C6-548A-4AA9-9E43-7125362C406C}" type="presOf" srcId="{773AAE16-A6C4-4F7A-83B5-8F9FB98175F7}" destId="{246AB0BA-959D-4E51-B14A-AD4AD955948B}" srcOrd="0" destOrd="0" presId="urn:microsoft.com/office/officeart/2005/8/layout/pyramid1"/>
    <dgm:cxn modelId="{9FB03186-7119-44CF-B1C0-07DF179CE738}" type="presOf" srcId="{ACCD14E7-6551-4207-B7FB-976B583E45FC}" destId="{6A255D26-216B-478C-BFC1-3EFD0868FD97}" srcOrd="1" destOrd="0" presId="urn:microsoft.com/office/officeart/2005/8/layout/pyramid1"/>
    <dgm:cxn modelId="{44D27BF1-DCFD-4229-9207-B030598B6B92}" type="presOf" srcId="{4B47180C-2151-4E07-B3E5-90C26627B446}" destId="{C5589039-CF13-4182-8714-0747A71FDC6B}" srcOrd="0" destOrd="0" presId="urn:microsoft.com/office/officeart/2005/8/layout/pyramid1"/>
    <dgm:cxn modelId="{402AAEA8-0BCD-407D-BA8E-4DE560F41E30}" srcId="{C12C5958-DEB2-4E6A-9860-5D677DBB1D4B}" destId="{4B47180C-2151-4E07-B3E5-90C26627B446}" srcOrd="4" destOrd="0" parTransId="{AEDA687C-5A13-4147-A528-8210D4AA1EB8}" sibTransId="{AB96B495-3572-482D-9365-C443E8086091}"/>
    <dgm:cxn modelId="{3A32ADD7-804A-454E-88FF-6B80DB984D71}" type="presOf" srcId="{4B47180C-2151-4E07-B3E5-90C26627B446}" destId="{10FD2C5B-1BEB-4612-8088-DC3013F33318}" srcOrd="1" destOrd="0" presId="urn:microsoft.com/office/officeart/2005/8/layout/pyramid1"/>
    <dgm:cxn modelId="{FF14632E-96C7-42DD-8EB7-439FFEAE6C1C}" srcId="{C12C5958-DEB2-4E6A-9860-5D677DBB1D4B}" destId="{BC00547C-761D-4E31-8B2D-C062E6FC198A}" srcOrd="2" destOrd="0" parTransId="{9E95FE5F-CA2F-4610-B45D-880BFFB8A9D2}" sibTransId="{1B6DE263-DB01-4238-A01C-438E915C3C02}"/>
    <dgm:cxn modelId="{0F1B8897-783F-49CF-9851-5F505326C5E1}" type="presOf" srcId="{C12C5958-DEB2-4E6A-9860-5D677DBB1D4B}" destId="{221D6870-3BDE-4CCB-84F6-2FE11E5676BD}" srcOrd="0" destOrd="0" presId="urn:microsoft.com/office/officeart/2005/8/layout/pyramid1"/>
    <dgm:cxn modelId="{31BD32A2-63C7-4AF1-8206-A78856763286}" type="presOf" srcId="{BC00547C-761D-4E31-8B2D-C062E6FC198A}" destId="{9866BB86-07AD-4A9C-88B8-B4DA2AE5489A}" srcOrd="1" destOrd="0" presId="urn:microsoft.com/office/officeart/2005/8/layout/pyramid1"/>
    <dgm:cxn modelId="{8F56F682-19A2-4191-8701-A21C7F470AE8}" type="presOf" srcId="{ACCD14E7-6551-4207-B7FB-976B583E45FC}" destId="{A411996F-4606-43CE-8C59-FFF4CD891315}" srcOrd="0" destOrd="0" presId="urn:microsoft.com/office/officeart/2005/8/layout/pyramid1"/>
    <dgm:cxn modelId="{326F470F-508D-4BEB-B70E-6613CEE306CF}" type="presParOf" srcId="{221D6870-3BDE-4CCB-84F6-2FE11E5676BD}" destId="{24F49C74-0FA7-47E8-B9FC-2689F8D89ACB}" srcOrd="0" destOrd="0" presId="urn:microsoft.com/office/officeart/2005/8/layout/pyramid1"/>
    <dgm:cxn modelId="{77D94240-D619-4501-A6E8-DEAB7BFD31EA}" type="presParOf" srcId="{24F49C74-0FA7-47E8-B9FC-2689F8D89ACB}" destId="{246AB0BA-959D-4E51-B14A-AD4AD955948B}" srcOrd="0" destOrd="0" presId="urn:microsoft.com/office/officeart/2005/8/layout/pyramid1"/>
    <dgm:cxn modelId="{D6827491-A2B9-4710-B293-FA5D630DA5B7}" type="presParOf" srcId="{24F49C74-0FA7-47E8-B9FC-2689F8D89ACB}" destId="{969173CB-4F5C-4762-B18D-40440B890509}" srcOrd="1" destOrd="0" presId="urn:microsoft.com/office/officeart/2005/8/layout/pyramid1"/>
    <dgm:cxn modelId="{0C6D94D1-E54A-49ED-9B7C-17D4BDE381BF}" type="presParOf" srcId="{221D6870-3BDE-4CCB-84F6-2FE11E5676BD}" destId="{BF637105-9AC9-4B8F-993A-E65988176E2D}" srcOrd="1" destOrd="0" presId="urn:microsoft.com/office/officeart/2005/8/layout/pyramid1"/>
    <dgm:cxn modelId="{60548CB7-E0D2-4E91-A0ED-EE71BF36916E}" type="presParOf" srcId="{BF637105-9AC9-4B8F-993A-E65988176E2D}" destId="{FCD6A17F-1594-4F48-B2C8-0566A0AA574E}" srcOrd="0" destOrd="0" presId="urn:microsoft.com/office/officeart/2005/8/layout/pyramid1"/>
    <dgm:cxn modelId="{1645B4E5-6C7F-4D71-A2C0-EA5D3722F6A2}" type="presParOf" srcId="{BF637105-9AC9-4B8F-993A-E65988176E2D}" destId="{0808696F-69C4-48EE-9DFE-271F9623ECF8}" srcOrd="1" destOrd="0" presId="urn:microsoft.com/office/officeart/2005/8/layout/pyramid1"/>
    <dgm:cxn modelId="{241F8BA1-10DD-4510-BEA0-795E0F3A51C0}" type="presParOf" srcId="{221D6870-3BDE-4CCB-84F6-2FE11E5676BD}" destId="{901CCC17-4455-430F-B3CA-34EDB5201B7B}" srcOrd="2" destOrd="0" presId="urn:microsoft.com/office/officeart/2005/8/layout/pyramid1"/>
    <dgm:cxn modelId="{34E03C95-D90B-4679-8C83-CC0679B109C9}" type="presParOf" srcId="{901CCC17-4455-430F-B3CA-34EDB5201B7B}" destId="{2532262B-E214-444F-A9D6-F40E7FFB6B64}" srcOrd="0" destOrd="0" presId="urn:microsoft.com/office/officeart/2005/8/layout/pyramid1"/>
    <dgm:cxn modelId="{5483829C-87C6-4C69-845E-E13130D983E5}" type="presParOf" srcId="{901CCC17-4455-430F-B3CA-34EDB5201B7B}" destId="{9866BB86-07AD-4A9C-88B8-B4DA2AE5489A}" srcOrd="1" destOrd="0" presId="urn:microsoft.com/office/officeart/2005/8/layout/pyramid1"/>
    <dgm:cxn modelId="{95BBDA2D-C05E-46D8-BFFC-082A82AE325C}" type="presParOf" srcId="{221D6870-3BDE-4CCB-84F6-2FE11E5676BD}" destId="{922AFFCF-8B8C-4ACB-8614-EB9ABF8FEDDC}" srcOrd="3" destOrd="0" presId="urn:microsoft.com/office/officeart/2005/8/layout/pyramid1"/>
    <dgm:cxn modelId="{885DADEB-F414-42C0-B025-DBAF6D79DCDE}" type="presParOf" srcId="{922AFFCF-8B8C-4ACB-8614-EB9ABF8FEDDC}" destId="{A411996F-4606-43CE-8C59-FFF4CD891315}" srcOrd="0" destOrd="0" presId="urn:microsoft.com/office/officeart/2005/8/layout/pyramid1"/>
    <dgm:cxn modelId="{6193EE32-6A51-4B38-B6E6-8DC6A51215A9}" type="presParOf" srcId="{922AFFCF-8B8C-4ACB-8614-EB9ABF8FEDDC}" destId="{6A255D26-216B-478C-BFC1-3EFD0868FD97}" srcOrd="1" destOrd="0" presId="urn:microsoft.com/office/officeart/2005/8/layout/pyramid1"/>
    <dgm:cxn modelId="{8AE96BFD-72F8-4B50-A5BB-BF3F4A1E96D7}" type="presParOf" srcId="{221D6870-3BDE-4CCB-84F6-2FE11E5676BD}" destId="{0C98735D-88FE-4E44-84ED-C2E56990F296}" srcOrd="4" destOrd="0" presId="urn:microsoft.com/office/officeart/2005/8/layout/pyramid1"/>
    <dgm:cxn modelId="{854BD46D-51B9-4FE7-A11E-7267820BEBA9}" type="presParOf" srcId="{0C98735D-88FE-4E44-84ED-C2E56990F296}" destId="{C5589039-CF13-4182-8714-0747A71FDC6B}" srcOrd="0" destOrd="0" presId="urn:microsoft.com/office/officeart/2005/8/layout/pyramid1"/>
    <dgm:cxn modelId="{BD840275-37A7-40FB-B21E-D6436A02CBB9}" type="presParOf" srcId="{0C98735D-88FE-4E44-84ED-C2E56990F296}" destId="{10FD2C5B-1BEB-4612-8088-DC3013F33318}" srcOrd="1" destOrd="0" presId="urn:microsoft.com/office/officeart/2005/8/layout/pyramid1"/>
    <dgm:cxn modelId="{D9A1FDAF-E394-4559-A795-4E80172C22DC}" type="presParOf" srcId="{221D6870-3BDE-4CCB-84F6-2FE11E5676BD}" destId="{B2473E16-9C31-4152-91B6-32CF62C1AC78}" srcOrd="5" destOrd="0" presId="urn:microsoft.com/office/officeart/2005/8/layout/pyramid1"/>
    <dgm:cxn modelId="{D0BBBFCC-A07D-421E-B6A1-4F74C41E90A3}" type="presParOf" srcId="{B2473E16-9C31-4152-91B6-32CF62C1AC78}" destId="{C8C53384-2A39-41F9-9388-2CBA13268804}" srcOrd="0" destOrd="0" presId="urn:microsoft.com/office/officeart/2005/8/layout/pyramid1"/>
    <dgm:cxn modelId="{559C3E90-5219-42DB-93F5-0F932066FE96}" type="presParOf" srcId="{B2473E16-9C31-4152-91B6-32CF62C1AC78}" destId="{9C3F9D3A-D95D-447C-B873-27E67135C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0AC62-EEA3-4879-B59D-6B6485325424}">
      <dsp:nvSpPr>
        <dsp:cNvPr id="0" name=""/>
        <dsp:cNvSpPr/>
      </dsp:nvSpPr>
      <dsp:spPr>
        <a:xfrm>
          <a:off x="2971796" y="0"/>
          <a:ext cx="2286007" cy="883031"/>
        </a:xfrm>
        <a:prstGeom prst="trapezoid">
          <a:avLst>
            <a:gd name="adj" fmla="val 87449"/>
          </a:avLst>
        </a:prstGeom>
        <a:solidFill>
          <a:schemeClr val="accent2">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Consultan</a:t>
          </a:r>
          <a:r>
            <a:rPr lang="en-US" sz="3600" kern="1200" dirty="0" smtClean="0"/>
            <a:t>t</a:t>
          </a:r>
          <a:endParaRPr lang="en-US" sz="3600" kern="1200" dirty="0"/>
        </a:p>
      </dsp:txBody>
      <dsp:txXfrm>
        <a:off x="2971796" y="0"/>
        <a:ext cx="2286007" cy="883031"/>
      </dsp:txXfrm>
    </dsp:sp>
    <dsp:sp modelId="{7C9C4E73-22CF-40B7-AE84-6D24C4CDA8F1}">
      <dsp:nvSpPr>
        <dsp:cNvPr id="0" name=""/>
        <dsp:cNvSpPr/>
      </dsp:nvSpPr>
      <dsp:spPr>
        <a:xfrm>
          <a:off x="2506945" y="883031"/>
          <a:ext cx="3215709" cy="955579"/>
        </a:xfrm>
        <a:prstGeom prst="trapezoid">
          <a:avLst>
            <a:gd name="adj" fmla="val 87449"/>
          </a:avLst>
        </a:prstGeom>
        <a:solidFill>
          <a:schemeClr val="accent2">
            <a:shade val="80000"/>
            <a:hueOff val="22196"/>
            <a:satOff val="-4876"/>
            <a:lumOff val="7776"/>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Registrar</a:t>
          </a:r>
          <a:endParaRPr lang="en-US" sz="3800" kern="1200" dirty="0"/>
        </a:p>
      </dsp:txBody>
      <dsp:txXfrm>
        <a:off x="3069694" y="883031"/>
        <a:ext cx="2090210" cy="955579"/>
      </dsp:txXfrm>
    </dsp:sp>
    <dsp:sp modelId="{2DA6553D-1F63-4A48-9127-CCCCE18BF19C}">
      <dsp:nvSpPr>
        <dsp:cNvPr id="0" name=""/>
        <dsp:cNvSpPr/>
      </dsp:nvSpPr>
      <dsp:spPr>
        <a:xfrm>
          <a:off x="1671296" y="1838611"/>
          <a:ext cx="4887006" cy="955579"/>
        </a:xfrm>
        <a:prstGeom prst="trapezoid">
          <a:avLst>
            <a:gd name="adj" fmla="val 87449"/>
          </a:avLst>
        </a:prstGeom>
        <a:solidFill>
          <a:schemeClr val="accent2">
            <a:shade val="80000"/>
            <a:hueOff val="44392"/>
            <a:satOff val="-9753"/>
            <a:lumOff val="15552"/>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Resident</a:t>
          </a:r>
          <a:endParaRPr lang="en-US" sz="3800" kern="1200" dirty="0"/>
        </a:p>
      </dsp:txBody>
      <dsp:txXfrm>
        <a:off x="2526523" y="1838611"/>
        <a:ext cx="3176553" cy="955579"/>
      </dsp:txXfrm>
    </dsp:sp>
    <dsp:sp modelId="{6968FB26-F9B9-4D58-95D0-02FCCDFC210C}">
      <dsp:nvSpPr>
        <dsp:cNvPr id="0" name=""/>
        <dsp:cNvSpPr/>
      </dsp:nvSpPr>
      <dsp:spPr>
        <a:xfrm>
          <a:off x="835648" y="2794190"/>
          <a:ext cx="6558303" cy="955579"/>
        </a:xfrm>
        <a:prstGeom prst="trapezoid">
          <a:avLst>
            <a:gd name="adj" fmla="val 87449"/>
          </a:avLst>
        </a:prstGeom>
        <a:solidFill>
          <a:schemeClr val="accent2">
            <a:shade val="80000"/>
            <a:hueOff val="66588"/>
            <a:satOff val="-14629"/>
            <a:lumOff val="23328"/>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Intern</a:t>
          </a:r>
          <a:endParaRPr lang="en-US" sz="3800" kern="1200" dirty="0"/>
        </a:p>
      </dsp:txBody>
      <dsp:txXfrm>
        <a:off x="1983351" y="2794190"/>
        <a:ext cx="4262896" cy="955579"/>
      </dsp:txXfrm>
    </dsp:sp>
    <dsp:sp modelId="{53C7062B-EE36-482D-A805-63D47354B05D}">
      <dsp:nvSpPr>
        <dsp:cNvPr id="0" name=""/>
        <dsp:cNvSpPr/>
      </dsp:nvSpPr>
      <dsp:spPr>
        <a:xfrm>
          <a:off x="0" y="3749770"/>
          <a:ext cx="8229600" cy="955579"/>
        </a:xfrm>
        <a:prstGeom prst="trapezoid">
          <a:avLst>
            <a:gd name="adj" fmla="val 87449"/>
          </a:avLst>
        </a:prstGeom>
        <a:solidFill>
          <a:schemeClr val="accent2">
            <a:shade val="80000"/>
            <a:hueOff val="88784"/>
            <a:satOff val="-19505"/>
            <a:lumOff val="3110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Medical student</a:t>
          </a:r>
          <a:endParaRPr lang="en-US" sz="3800" kern="1200" dirty="0"/>
        </a:p>
      </dsp:txBody>
      <dsp:txXfrm>
        <a:off x="1440179" y="3749770"/>
        <a:ext cx="5349240" cy="955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4AEA-2CF6-4AE8-BF63-D4D2BD623442}">
      <dsp:nvSpPr>
        <dsp:cNvPr id="0" name=""/>
        <dsp:cNvSpPr/>
      </dsp:nvSpPr>
      <dsp:spPr>
        <a:xfrm>
          <a:off x="1004" y="1770384"/>
          <a:ext cx="1958950" cy="783580"/>
        </a:xfrm>
        <a:prstGeom prst="homePlat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Novice </a:t>
          </a:r>
          <a:endParaRPr lang="en-US" sz="1700" kern="1200" dirty="0"/>
        </a:p>
      </dsp:txBody>
      <dsp:txXfrm>
        <a:off x="1004" y="1770384"/>
        <a:ext cx="1763055" cy="783580"/>
      </dsp:txXfrm>
    </dsp:sp>
    <dsp:sp modelId="{73A419DC-702E-4043-B3E3-B6544E3EBB8E}">
      <dsp:nvSpPr>
        <dsp:cNvPr id="0" name=""/>
        <dsp:cNvSpPr/>
      </dsp:nvSpPr>
      <dsp:spPr>
        <a:xfrm>
          <a:off x="1568164" y="1770384"/>
          <a:ext cx="1958950" cy="783580"/>
        </a:xfrm>
        <a:prstGeom prst="chevron">
          <a:avLst/>
        </a:prstGeom>
        <a:solidFill>
          <a:schemeClr val="accent2">
            <a:shade val="80000"/>
            <a:hueOff val="22196"/>
            <a:satOff val="-4876"/>
            <a:lumOff val="77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Advanced beginner</a:t>
          </a:r>
          <a:endParaRPr lang="en-US" sz="1700" kern="1200" dirty="0"/>
        </a:p>
      </dsp:txBody>
      <dsp:txXfrm>
        <a:off x="1959954" y="1770384"/>
        <a:ext cx="1175370" cy="783580"/>
      </dsp:txXfrm>
    </dsp:sp>
    <dsp:sp modelId="{CC78857D-8803-4B19-999C-2067BFC7D50E}">
      <dsp:nvSpPr>
        <dsp:cNvPr id="0" name=""/>
        <dsp:cNvSpPr/>
      </dsp:nvSpPr>
      <dsp:spPr>
        <a:xfrm>
          <a:off x="3135324" y="1770384"/>
          <a:ext cx="1958950" cy="783580"/>
        </a:xfrm>
        <a:prstGeom prst="chevron">
          <a:avLst/>
        </a:prstGeom>
        <a:solidFill>
          <a:schemeClr val="accent2">
            <a:shade val="80000"/>
            <a:hueOff val="44392"/>
            <a:satOff val="-9753"/>
            <a:lumOff val="155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Competent</a:t>
          </a:r>
          <a:endParaRPr lang="en-US" sz="1700" kern="1200" dirty="0"/>
        </a:p>
      </dsp:txBody>
      <dsp:txXfrm>
        <a:off x="3527114" y="1770384"/>
        <a:ext cx="1175370" cy="783580"/>
      </dsp:txXfrm>
    </dsp:sp>
    <dsp:sp modelId="{FDAEE9CA-1EBB-4DF4-AF9D-12A625CD91E2}">
      <dsp:nvSpPr>
        <dsp:cNvPr id="0" name=""/>
        <dsp:cNvSpPr/>
      </dsp:nvSpPr>
      <dsp:spPr>
        <a:xfrm>
          <a:off x="4702485" y="1770384"/>
          <a:ext cx="1958950" cy="783580"/>
        </a:xfrm>
        <a:prstGeom prst="chevron">
          <a:avLst/>
        </a:prstGeom>
        <a:solidFill>
          <a:schemeClr val="accent2">
            <a:shade val="80000"/>
            <a:hueOff val="66588"/>
            <a:satOff val="-14629"/>
            <a:lumOff val="233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Proficient</a:t>
          </a:r>
          <a:endParaRPr lang="en-US" sz="1700" kern="1200" dirty="0"/>
        </a:p>
      </dsp:txBody>
      <dsp:txXfrm>
        <a:off x="5094275" y="1770384"/>
        <a:ext cx="1175370" cy="783580"/>
      </dsp:txXfrm>
    </dsp:sp>
    <dsp:sp modelId="{64D5B07A-B648-4906-AE18-71324A6A0048}">
      <dsp:nvSpPr>
        <dsp:cNvPr id="0" name=""/>
        <dsp:cNvSpPr/>
      </dsp:nvSpPr>
      <dsp:spPr>
        <a:xfrm>
          <a:off x="6269645" y="1770384"/>
          <a:ext cx="1958950" cy="783580"/>
        </a:xfrm>
        <a:prstGeom prst="chevron">
          <a:avLst/>
        </a:prstGeom>
        <a:solidFill>
          <a:schemeClr val="accent2">
            <a:shade val="80000"/>
            <a:hueOff val="88784"/>
            <a:satOff val="-19505"/>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Expert</a:t>
          </a:r>
          <a:endParaRPr lang="en-US" sz="1700" kern="1200" dirty="0"/>
        </a:p>
      </dsp:txBody>
      <dsp:txXfrm>
        <a:off x="6661435" y="1770384"/>
        <a:ext cx="1175370" cy="783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E6569-23D1-46B1-BC08-BC597949DDBE}">
      <dsp:nvSpPr>
        <dsp:cNvPr id="0" name=""/>
        <dsp:cNvSpPr/>
      </dsp:nvSpPr>
      <dsp:spPr>
        <a:xfrm>
          <a:off x="3193" y="969156"/>
          <a:ext cx="1908407" cy="669751"/>
        </a:xfrm>
        <a:prstGeom prst="homePlat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Medical student</a:t>
          </a:r>
          <a:endParaRPr lang="en-US" sz="1500" kern="1200" dirty="0"/>
        </a:p>
      </dsp:txBody>
      <dsp:txXfrm>
        <a:off x="3193" y="969156"/>
        <a:ext cx="1740969" cy="669751"/>
      </dsp:txXfrm>
    </dsp:sp>
    <dsp:sp modelId="{3A6AD729-E3D9-4521-BA6E-187E349708DE}">
      <dsp:nvSpPr>
        <dsp:cNvPr id="0" name=""/>
        <dsp:cNvSpPr/>
      </dsp:nvSpPr>
      <dsp:spPr>
        <a:xfrm>
          <a:off x="1576724" y="969156"/>
          <a:ext cx="1674379" cy="669751"/>
        </a:xfrm>
        <a:prstGeom prst="chevron">
          <a:avLst/>
        </a:prstGeom>
        <a:solidFill>
          <a:schemeClr val="accent2">
            <a:shade val="80000"/>
            <a:hueOff val="22196"/>
            <a:satOff val="-4876"/>
            <a:lumOff val="77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Intern </a:t>
          </a:r>
          <a:endParaRPr lang="en-US" sz="1500" kern="1200" dirty="0"/>
        </a:p>
      </dsp:txBody>
      <dsp:txXfrm>
        <a:off x="1911600" y="969156"/>
        <a:ext cx="1004628" cy="669751"/>
      </dsp:txXfrm>
    </dsp:sp>
    <dsp:sp modelId="{29B9DC11-EA95-4577-BAA3-BA85D6327FDA}">
      <dsp:nvSpPr>
        <dsp:cNvPr id="0" name=""/>
        <dsp:cNvSpPr/>
      </dsp:nvSpPr>
      <dsp:spPr>
        <a:xfrm>
          <a:off x="2916228" y="969156"/>
          <a:ext cx="1674379" cy="669751"/>
        </a:xfrm>
        <a:prstGeom prst="chevron">
          <a:avLst/>
        </a:prstGeom>
        <a:solidFill>
          <a:schemeClr val="accent2">
            <a:shade val="80000"/>
            <a:hueOff val="44392"/>
            <a:satOff val="-9753"/>
            <a:lumOff val="155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 Resident</a:t>
          </a:r>
          <a:endParaRPr lang="en-US" sz="1500" kern="1200" dirty="0"/>
        </a:p>
      </dsp:txBody>
      <dsp:txXfrm>
        <a:off x="3251104" y="969156"/>
        <a:ext cx="1004628" cy="669751"/>
      </dsp:txXfrm>
    </dsp:sp>
    <dsp:sp modelId="{A52BFAD3-670C-4633-BD1F-F4C297488F25}">
      <dsp:nvSpPr>
        <dsp:cNvPr id="0" name=""/>
        <dsp:cNvSpPr/>
      </dsp:nvSpPr>
      <dsp:spPr>
        <a:xfrm>
          <a:off x="4255731" y="969156"/>
          <a:ext cx="1674379" cy="669751"/>
        </a:xfrm>
        <a:prstGeom prst="chevron">
          <a:avLst/>
        </a:prstGeom>
        <a:solidFill>
          <a:schemeClr val="accent2">
            <a:shade val="80000"/>
            <a:hueOff val="66588"/>
            <a:satOff val="-14629"/>
            <a:lumOff val="233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Registrar</a:t>
          </a:r>
          <a:endParaRPr lang="en-US" sz="1500" kern="1200" dirty="0"/>
        </a:p>
      </dsp:txBody>
      <dsp:txXfrm>
        <a:off x="4590607" y="969156"/>
        <a:ext cx="1004628" cy="669751"/>
      </dsp:txXfrm>
    </dsp:sp>
    <dsp:sp modelId="{1BE28DA8-4C60-46F5-B210-1B2961C1AEF0}">
      <dsp:nvSpPr>
        <dsp:cNvPr id="0" name=""/>
        <dsp:cNvSpPr/>
      </dsp:nvSpPr>
      <dsp:spPr>
        <a:xfrm>
          <a:off x="5595235" y="969156"/>
          <a:ext cx="1674379" cy="669751"/>
        </a:xfrm>
        <a:prstGeom prst="chevron">
          <a:avLst/>
        </a:prstGeom>
        <a:solidFill>
          <a:schemeClr val="accent2">
            <a:shade val="80000"/>
            <a:hueOff val="88784"/>
            <a:satOff val="-19505"/>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Consultant</a:t>
          </a:r>
          <a:endParaRPr lang="en-US" sz="1500" kern="1200" dirty="0"/>
        </a:p>
      </dsp:txBody>
      <dsp:txXfrm>
        <a:off x="5930111" y="969156"/>
        <a:ext cx="1004628" cy="669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AB0BA-959D-4E51-B14A-AD4AD955948B}">
      <dsp:nvSpPr>
        <dsp:cNvPr id="0" name=""/>
        <dsp:cNvSpPr/>
      </dsp:nvSpPr>
      <dsp:spPr>
        <a:xfrm>
          <a:off x="3429000" y="0"/>
          <a:ext cx="13716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FF0000"/>
              </a:solidFill>
              <a:effectLst/>
              <a:latin typeface="Arial" pitchFamily="34" charset="0"/>
              <a:ea typeface="MS PGothic" pitchFamily="34" charset="-128"/>
            </a:rPr>
            <a:t>Evaluation</a:t>
          </a:r>
        </a:p>
      </dsp:txBody>
      <dsp:txXfrm>
        <a:off x="3429000" y="0"/>
        <a:ext cx="1371600" cy="720725"/>
      </dsp:txXfrm>
    </dsp:sp>
    <dsp:sp modelId="{FCD6A17F-1594-4F48-B2C8-0566A0AA574E}">
      <dsp:nvSpPr>
        <dsp:cNvPr id="0" name=""/>
        <dsp:cNvSpPr/>
      </dsp:nvSpPr>
      <dsp:spPr>
        <a:xfrm>
          <a:off x="2743199" y="720724"/>
          <a:ext cx="27432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bg1"/>
              </a:solidFill>
              <a:effectLst/>
              <a:latin typeface="Arial" pitchFamily="34" charset="0"/>
              <a:ea typeface="MS PGothic" pitchFamily="34" charset="-128"/>
            </a:rPr>
            <a:t>Synthesis</a:t>
          </a:r>
        </a:p>
      </dsp:txBody>
      <dsp:txXfrm>
        <a:off x="3223260" y="720724"/>
        <a:ext cx="1783080" cy="720725"/>
      </dsp:txXfrm>
    </dsp:sp>
    <dsp:sp modelId="{2532262B-E214-444F-A9D6-F40E7FFB6B64}">
      <dsp:nvSpPr>
        <dsp:cNvPr id="0" name=""/>
        <dsp:cNvSpPr/>
      </dsp:nvSpPr>
      <dsp:spPr>
        <a:xfrm>
          <a:off x="2057400" y="1441449"/>
          <a:ext cx="41148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Analysis</a:t>
          </a:r>
        </a:p>
      </dsp:txBody>
      <dsp:txXfrm>
        <a:off x="2777489" y="1441449"/>
        <a:ext cx="2674620" cy="720725"/>
      </dsp:txXfrm>
    </dsp:sp>
    <dsp:sp modelId="{A411996F-4606-43CE-8C59-FFF4CD891315}">
      <dsp:nvSpPr>
        <dsp:cNvPr id="0" name=""/>
        <dsp:cNvSpPr/>
      </dsp:nvSpPr>
      <dsp:spPr>
        <a:xfrm>
          <a:off x="1371599" y="2162175"/>
          <a:ext cx="54864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Application</a:t>
          </a:r>
        </a:p>
      </dsp:txBody>
      <dsp:txXfrm>
        <a:off x="2331719" y="2162175"/>
        <a:ext cx="3566160" cy="720725"/>
      </dsp:txXfrm>
    </dsp:sp>
    <dsp:sp modelId="{C5589039-CF13-4182-8714-0747A71FDC6B}">
      <dsp:nvSpPr>
        <dsp:cNvPr id="0" name=""/>
        <dsp:cNvSpPr/>
      </dsp:nvSpPr>
      <dsp:spPr>
        <a:xfrm>
          <a:off x="661316" y="2861703"/>
          <a:ext cx="68580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noFill/>
              </a:ln>
              <a:solidFill>
                <a:schemeClr val="bg1"/>
              </a:solidFill>
              <a:effectLst/>
              <a:latin typeface="Arial" pitchFamily="34" charset="0"/>
              <a:ea typeface="MS PGothic" pitchFamily="34" charset="-128"/>
            </a:rPr>
            <a:t>Comprehension</a:t>
          </a:r>
        </a:p>
      </dsp:txBody>
      <dsp:txXfrm>
        <a:off x="1861466" y="2861703"/>
        <a:ext cx="4457700" cy="720725"/>
      </dsp:txXfrm>
    </dsp:sp>
    <dsp:sp modelId="{C8C53384-2A39-41F9-9388-2CBA13268804}">
      <dsp:nvSpPr>
        <dsp:cNvPr id="0" name=""/>
        <dsp:cNvSpPr/>
      </dsp:nvSpPr>
      <dsp:spPr>
        <a:xfrm>
          <a:off x="0" y="3603625"/>
          <a:ext cx="82296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Knowledge</a:t>
          </a:r>
        </a:p>
      </dsp:txBody>
      <dsp:txXfrm>
        <a:off x="1440179" y="3603625"/>
        <a:ext cx="5349240" cy="7207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659BB2EF-0323-408B-B905-964C76A957CB}" type="datetimeFigureOut">
              <a:rPr lang="en-US"/>
              <a:pPr>
                <a:defRPr/>
              </a:pPr>
              <a:t>12/23/2015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0ED9EBC8-0FBC-43AF-B583-8B37C6FF1B43}" type="slidenum">
              <a:rPr lang="en-US"/>
              <a:pPr>
                <a:defRPr/>
              </a:pPr>
              <a:t>‹#›</a:t>
            </a:fld>
            <a:endParaRPr lang="en-US"/>
          </a:p>
        </p:txBody>
      </p:sp>
    </p:spTree>
    <p:extLst>
      <p:ext uri="{BB962C8B-B14F-4D97-AF65-F5344CB8AC3E}">
        <p14:creationId xmlns:p14="http://schemas.microsoft.com/office/powerpoint/2010/main" val="103586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endParaRPr lang="ar-SA"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CCDDA7-E2BA-43DF-8EC3-0EB1CFCDB97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A7D9E0-F449-4825-91FC-5907696AB695}" type="slidenum">
              <a:rPr lang="en-GB" smtClean="0"/>
              <a:pPr/>
              <a:t>29</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907AD-426D-4986-B981-448D556C43E7}" type="slidenum">
              <a:rPr lang="en-GB" smtClean="0"/>
              <a:pPr/>
              <a:t>30</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907AD-426D-4986-B981-448D556C43E7}" type="slidenum">
              <a:rPr lang="en-GB" smtClean="0"/>
              <a:pPr/>
              <a:t>31</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Superficial</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F828F7-701C-459A-B1E0-0679F8F15B75}" type="slidenum">
              <a:rPr lang="en-GB" smtClean="0"/>
              <a:pPr/>
              <a:t>38</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C9AD1-20B5-40EF-B381-17F1B1A2D7A0}" type="slidenum">
              <a:rPr lang="en-GB" smtClean="0"/>
              <a:pPr/>
              <a:t>41</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C1DBAA-B708-49EB-BAE9-C50F3ED3B2BE}" type="slidenum">
              <a:rPr lang="en-GB" smtClean="0"/>
              <a:pPr/>
              <a:t>42</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CCD7B3-F8CC-4BDF-A34D-3362040FB037}" type="slidenum">
              <a:rPr lang="en-GB" smtClean="0"/>
              <a:pPr/>
              <a:t>44</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A1BA68-61F7-4B9D-A2F2-29CFB70B6B5A}" type="slidenum">
              <a:rPr lang="en-GB" smtClean="0">
                <a:latin typeface="Arial" pitchFamily="34" charset="0"/>
              </a:rPr>
              <a:pPr/>
              <a:t>45</a:t>
            </a:fld>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C056C-503C-44B5-999A-60AF4F18AEC2}" type="slidenum">
              <a:rPr lang="en-GB" smtClean="0"/>
              <a:pPr/>
              <a:t>6</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0797F8-F1F6-4C2B-ACDA-3C5A45416189}" type="slidenum">
              <a:rPr lang="en-GB" smtClean="0"/>
              <a:pPr/>
              <a:t>46</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C455D-DC04-430E-9736-172BBF814D32}" type="slidenum">
              <a:rPr lang="en-GB" smtClean="0"/>
              <a:pPr/>
              <a:t>47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98575" y="801688"/>
            <a:ext cx="4260850" cy="3195637"/>
          </a:xfrm>
          <a:ln/>
        </p:spPr>
      </p:sp>
      <p:sp>
        <p:nvSpPr>
          <p:cNvPr id="45059" name="Notes Placeholder 2"/>
          <p:cNvSpPr>
            <a:spLocks noGrp="1"/>
          </p:cNvSpPr>
          <p:nvPr>
            <p:ph type="body" idx="1"/>
          </p:nvPr>
        </p:nvSpPr>
        <p:spPr>
          <a:noFill/>
          <a:ln w="9525"/>
        </p:spPr>
        <p:txBody>
          <a:bodyPr/>
          <a:lstStyle/>
          <a:p>
            <a:endParaRPr lang="en-US" smtClean="0"/>
          </a:p>
        </p:txBody>
      </p:sp>
      <p:sp>
        <p:nvSpPr>
          <p:cNvPr id="45060" name="Slide Number Placeholder 3"/>
          <p:cNvSpPr>
            <a:spLocks noGrp="1"/>
          </p:cNvSpPr>
          <p:nvPr>
            <p:ph type="sldNum" sz="quarter" idx="4294967295"/>
          </p:nvPr>
        </p:nvSpPr>
        <p:spPr bwMode="auto">
          <a:xfrm>
            <a:off x="3884613" y="8685092"/>
            <a:ext cx="2971800" cy="457423"/>
          </a:xfrm>
          <a:prstGeom prst="rect">
            <a:avLst/>
          </a:prstGeom>
          <a:noFill/>
          <a:ln>
            <a:miter lim="800000"/>
            <a:headEnd/>
            <a:tailEnd/>
          </a:ln>
        </p:spPr>
        <p:txBody>
          <a:bodyPr/>
          <a:lstStyle/>
          <a:p>
            <a:fld id="{83531AD3-E9DD-4DFD-9B69-39DF7EEF1AF5}" type="slidenum">
              <a:rPr lang="en-US"/>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98575" y="801688"/>
            <a:ext cx="4260850" cy="3195637"/>
          </a:xfrm>
          <a:ln/>
        </p:spPr>
      </p:sp>
      <p:sp>
        <p:nvSpPr>
          <p:cNvPr id="44035" name="Notes Placeholder 2"/>
          <p:cNvSpPr>
            <a:spLocks noGrp="1"/>
          </p:cNvSpPr>
          <p:nvPr>
            <p:ph type="body" idx="1"/>
          </p:nvPr>
        </p:nvSpPr>
        <p:spPr>
          <a:noFill/>
          <a:ln w="9525"/>
        </p:spPr>
        <p:txBody>
          <a:bodyPr/>
          <a:lstStyle/>
          <a:p>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E8753E-C28A-4AB6-AAAA-594444B11396}" type="slidenum">
              <a:rPr lang="en-US" smtClean="0"/>
              <a:pPr/>
              <a:t>13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504C5-8BEF-4801-B668-576CCDF1E1D4}" type="slidenum">
              <a:rPr lang="en-US" smtClean="0"/>
              <a:pPr/>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last objective is kept here that we are ready to apply it in our daily work.</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E5AC24-12A3-49D5-8AFC-2C2844525929}"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Psychologist </a:t>
            </a:r>
            <a:r>
              <a:rPr lang="en-US" sz="1200" b="1" i="1" kern="1200" dirty="0" smtClean="0">
                <a:solidFill>
                  <a:schemeClr val="tx1"/>
                </a:solidFill>
                <a:latin typeface="+mn-lt"/>
                <a:ea typeface="+mn-ea"/>
                <a:cs typeface="+mn-cs"/>
              </a:rPr>
              <a:t>Miller's Pyramid</a:t>
            </a:r>
            <a:r>
              <a:rPr lang="en-US" sz="1200" b="1" kern="1200" dirty="0" smtClean="0">
                <a:solidFill>
                  <a:schemeClr val="tx1"/>
                </a:solidFill>
                <a:latin typeface="+mn-lt"/>
                <a:ea typeface="+mn-ea"/>
                <a:cs typeface="+mn-cs"/>
              </a:rPr>
              <a:t>/Prism of Clinical Competence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 ... George Miller proposed a framework for assessing levels of clinical competence back in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Bloom's Taxonomy was created in </a:t>
            </a:r>
            <a:r>
              <a:rPr lang="en-US" b="1" dirty="0" smtClean="0">
                <a:solidFill>
                  <a:srgbClr val="0070C0"/>
                </a:solidFill>
              </a:rPr>
              <a:t>1956</a:t>
            </a:r>
            <a:r>
              <a:rPr lang="en-US" b="1" dirty="0" smtClean="0"/>
              <a:t> under the leadership of educational psychologist Dr Benjamin Bloom in order to promote higher forms of thinking in education such as analyzing and evaluating, rather than just remembering facts (rote learning). </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15FC5DC0-5DDE-4A4D-9668-6B3793D192E5}" type="datetimeFigureOut">
              <a:rPr lang="en-US"/>
              <a:pPr>
                <a:defRPr/>
              </a:pPr>
              <a:t>12/23/2015</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D354C66-D5C9-4F4B-8CBB-F80028176DC7}" type="slidenum">
              <a:rPr lang="en-US"/>
              <a:pPr>
                <a:defRPr/>
              </a:pPr>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D7D995-C173-4E27-BDA4-FE6242C916DB}" type="datetimeFigureOut">
              <a:rPr lang="en-US"/>
              <a:pPr>
                <a:defRPr/>
              </a:pPr>
              <a:t>12/23/2015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9FDD6D-C8B6-4570-B9B7-3FDB52C5D016}" type="slidenum">
              <a:rPr lang="en-US"/>
              <a:pPr>
                <a:defRPr/>
              </a:pPr>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632434-4C57-4626-AA32-A54A1A6509E9}" type="datetimeFigureOut">
              <a:rPr lang="en-US"/>
              <a:pPr>
                <a:defRPr/>
              </a:pPr>
              <a:t>12/23/2015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7F1D59-5C95-4E02-86D0-DD148B299976}" type="slidenum">
              <a:rPr lang="en-US"/>
              <a:pPr>
                <a:defRPr/>
              </a:pPr>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3F41FC-C89D-408C-A1E3-E8EAE7A8D6C8}" type="datetimeFigureOut">
              <a:rPr lang="en-US"/>
              <a:pPr>
                <a:defRPr/>
              </a:pPr>
              <a:t>12/23/2015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8F77048-FBF7-4558-B7EA-C8A42EB84204}" type="slidenum">
              <a:rPr lang="en-US"/>
              <a:pPr>
                <a:defRPr/>
              </a:pPr>
              <a:t>‹#›</a:t>
            </a:fld>
            <a:endParaRPr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63314B-258E-4ED1-A299-E9CAFDB2CD82}" type="datetimeFigureOut">
              <a:rPr lang="en-US"/>
              <a:pPr>
                <a:defRPr/>
              </a:pPr>
              <a:t>12/23/2015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46ED55-661B-4929-B9C0-3CF299CC89DE}" type="slidenum">
              <a:rPr lang="en-US"/>
              <a:pPr>
                <a:defRPr/>
              </a:pPr>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152F67-1572-41A4-9B07-84235473A2CD}" type="datetimeFigureOut">
              <a:rPr lang="en-US"/>
              <a:pPr>
                <a:defRPr/>
              </a:pPr>
              <a:t>12/23/2015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6C1A0B-6EBA-4493-B231-3B3C3EFADDCF}" type="slidenum">
              <a:rPr lang="en-US"/>
              <a:pPr>
                <a:defRPr/>
              </a:pPr>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61A4CA70-DE5F-43EF-A9EE-CE27D5639C10}" type="datetimeFigureOut">
              <a:rPr lang="en-US"/>
              <a:pPr>
                <a:defRPr/>
              </a:pPr>
              <a:t>12/23/2015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C42276E4-0A0A-4B29-B682-CBD0760A0C7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05E16903-58E3-4C40-A14A-A2ABE9A73C43}" type="datetimeFigureOut">
              <a:rPr lang="en-US"/>
              <a:pPr>
                <a:defRPr/>
              </a:pPr>
              <a:t>12/23/2015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7C56BD7-F187-44C8-A3B0-43087156781D}" type="slidenum">
              <a:rPr lang="en-US"/>
              <a:pPr>
                <a:defRPr/>
              </a:pPr>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07221C5-A969-4DF7-920B-B6B3242369C6}" type="datetimeFigureOut">
              <a:rPr lang="en-US"/>
              <a:pPr>
                <a:defRPr/>
              </a:pPr>
              <a:t>12/23/2015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E500E61-6061-4B64-B854-FC246A65EA6B}" type="slidenum">
              <a:rPr lang="en-US"/>
              <a:pPr>
                <a:defRPr/>
              </a:pPr>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58D656C-FE83-4540-9066-1BFFAFC4B2FB}" type="datetimeFigureOut">
              <a:rPr lang="en-US"/>
              <a:pPr>
                <a:defRPr/>
              </a:pPr>
              <a:t>12/23/2015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4CC5A21-4F99-4C45-8A3A-08806CD41D8C}" type="slidenum">
              <a:rPr lang="en-US"/>
              <a:pPr>
                <a:defRPr/>
              </a:pPr>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EF9F643-555E-4AF6-B962-654FAC297A10}" type="datetimeFigureOut">
              <a:rPr lang="en-US"/>
              <a:pPr>
                <a:defRPr/>
              </a:pPr>
              <a:t>12/23/2015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6F0EC51-33DC-44F6-A65E-5C3E369172EE}" type="slidenum">
              <a:rPr lang="en-US"/>
              <a:pPr>
                <a:defRPr/>
              </a:pPr>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733E9860-31A1-4924-A52A-7588003A6D18}" type="datetimeFigureOut">
              <a:rPr lang="en-US"/>
              <a:pPr>
                <a:defRPr/>
              </a:pPr>
              <a:t>12/23/2015</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14868A24-1C43-4C60-973C-60F806349F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11" r:id="rId2"/>
    <p:sldLayoutId id="2147483812" r:id="rId3"/>
    <p:sldLayoutId id="2147483813" r:id="rId4"/>
    <p:sldLayoutId id="2147483820" r:id="rId5"/>
    <p:sldLayoutId id="2147483821" r:id="rId6"/>
    <p:sldLayoutId id="2147483814" r:id="rId7"/>
    <p:sldLayoutId id="2147483815" r:id="rId8"/>
    <p:sldLayoutId id="2147483816" r:id="rId9"/>
    <p:sldLayoutId id="2147483817" r:id="rId10"/>
    <p:sldLayoutId id="2147483818" r:id="rId11"/>
  </p:sldLayoutIdLst>
  <p:transition spd="slow">
    <p:strips dir="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sa/imgres?q=ALL+THE+BEST&amp;hl=en&amp;safe=active&amp;biw=1152&amp;bih=566&amp;gbv=2&amp;tbm=isch&amp;tbnid=fnRg7fl4vZNbcM:&amp;imgrefurl=http://qiscetmca09.blogspot.com/2010/11/all-best.html&amp;docid=f2nEVg6EopIWKM&amp;w=400&amp;h=353&amp;ei=rb15To2xJMz1sgastcnfDw&amp;zoom=1" TargetMode="Externa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228600"/>
            <a:ext cx="8458200" cy="2836863"/>
          </a:xfrm>
        </p:spPr>
        <p:txBody>
          <a:bodyPr/>
          <a:lstStyle/>
          <a:p>
            <a:endParaRPr lang="en-GB" sz="6000" b="1" dirty="0" smtClean="0"/>
          </a:p>
        </p:txBody>
      </p:sp>
      <p:sp>
        <p:nvSpPr>
          <p:cNvPr id="5123" name="Subtitle 2"/>
          <p:cNvSpPr>
            <a:spLocks noGrp="1"/>
          </p:cNvSpPr>
          <p:nvPr>
            <p:ph type="subTitle" idx="1"/>
          </p:nvPr>
        </p:nvSpPr>
        <p:spPr>
          <a:xfrm>
            <a:off x="-304800" y="3962400"/>
            <a:ext cx="8610600" cy="990600"/>
          </a:xfrm>
        </p:spPr>
        <p:txBody>
          <a:bodyPr/>
          <a:lstStyle/>
          <a:p>
            <a:pPr marL="63500" eaLnBrk="1" hangingPunct="1"/>
            <a:r>
              <a:rPr lang="en-US" sz="3200" b="1" dirty="0" smtClean="0">
                <a:solidFill>
                  <a:srgbClr val="C00000"/>
                </a:solidFill>
                <a:latin typeface="Cooper Black" pitchFamily="18" charset="0"/>
              </a:rPr>
              <a:t>  Continuous Professional Development</a:t>
            </a:r>
          </a:p>
        </p:txBody>
      </p:sp>
      <p:pic>
        <p:nvPicPr>
          <p:cNvPr id="5124" name="Picture 4" descr="THE BOOK copy"/>
          <p:cNvPicPr>
            <a:picLocks noGrp="1" noChangeAspect="1" noChangeArrowheads="1"/>
          </p:cNvPicPr>
          <p:nvPr>
            <p:ph/>
          </p:nvPr>
        </p:nvPicPr>
        <p:blipFill>
          <a:blip r:embed="rId3" cstate="print"/>
          <a:srcRect/>
          <a:stretch>
            <a:fillRect/>
          </a:stretch>
        </p:blipFill>
        <p:spPr>
          <a:xfrm>
            <a:off x="76200" y="0"/>
            <a:ext cx="9067800" cy="3733800"/>
          </a:xfrm>
        </p:spPr>
      </p:pic>
      <p:sp>
        <p:nvSpPr>
          <p:cNvPr id="5" name="TextBox 4"/>
          <p:cNvSpPr txBox="1"/>
          <p:nvPr/>
        </p:nvSpPr>
        <p:spPr>
          <a:xfrm>
            <a:off x="-644857" y="4419600"/>
            <a:ext cx="7772400" cy="3785652"/>
          </a:xfrm>
          <a:prstGeom prst="rect">
            <a:avLst/>
          </a:prstGeom>
          <a:noFill/>
        </p:spPr>
        <p:txBody>
          <a:bodyPr wrap="square">
            <a:spAutoFit/>
          </a:bodyPr>
          <a:lstStyle/>
          <a:p>
            <a:pPr algn="ctr">
              <a:defRPr/>
            </a:pPr>
            <a:r>
              <a:rPr lang="en-US" sz="2800" b="1" dirty="0" smtClean="0">
                <a:latin typeface="Arial" charset="0"/>
                <a:cs typeface="Arial" charset="0"/>
              </a:rPr>
              <a:t>Dr. Kamran Sattar </a:t>
            </a:r>
            <a:endParaRPr lang="en-US" sz="2800" b="1" dirty="0">
              <a:latin typeface="Arial" charset="0"/>
              <a:cs typeface="Arial" charset="0"/>
            </a:endParaRPr>
          </a:p>
          <a:p>
            <a:pPr algn="ctr">
              <a:defRPr/>
            </a:pPr>
            <a:r>
              <a:rPr lang="en-US" sz="2000" dirty="0" smtClean="0">
                <a:latin typeface="Arial" charset="0"/>
                <a:cs typeface="Arial" charset="0"/>
              </a:rPr>
              <a:t>MBBS</a:t>
            </a:r>
          </a:p>
          <a:p>
            <a:pPr algn="ctr">
              <a:defRPr/>
            </a:pPr>
            <a:r>
              <a:rPr lang="en-US" sz="2000" dirty="0" smtClean="0">
                <a:latin typeface="Arial" charset="0"/>
                <a:cs typeface="Arial" charset="0"/>
              </a:rPr>
              <a:t>MMedEd </a:t>
            </a:r>
            <a:r>
              <a:rPr lang="en-US" sz="2000" dirty="0" err="1" smtClean="0">
                <a:latin typeface="Arial" charset="0"/>
                <a:cs typeface="Arial" charset="0"/>
              </a:rPr>
              <a:t>UoD</a:t>
            </a:r>
            <a:r>
              <a:rPr lang="en-US" sz="2000" dirty="0" smtClean="0">
                <a:latin typeface="Arial" charset="0"/>
                <a:cs typeface="Arial" charset="0"/>
              </a:rPr>
              <a:t> (UK</a:t>
            </a:r>
          </a:p>
          <a:p>
            <a:pPr algn="ctr">
              <a:defRPr/>
            </a:pPr>
            <a:r>
              <a:rPr lang="en-US" sz="2000" dirty="0" smtClean="0">
                <a:latin typeface="Arial" charset="0"/>
                <a:cs typeface="Arial" charset="0"/>
              </a:rPr>
              <a:t>FAcadMEd </a:t>
            </a:r>
            <a:r>
              <a:rPr lang="en-US" sz="2000" dirty="0">
                <a:latin typeface="Arial" charset="0"/>
                <a:cs typeface="Arial" charset="0"/>
              </a:rPr>
              <a:t>AoME (UK</a:t>
            </a:r>
            <a:r>
              <a:rPr lang="en-US" sz="2000" dirty="0" smtClean="0">
                <a:latin typeface="Arial" charset="0"/>
                <a:cs typeface="Arial" charset="0"/>
              </a:rPr>
              <a:t>)</a:t>
            </a:r>
          </a:p>
          <a:p>
            <a:pPr algn="ctr">
              <a:defRPr/>
            </a:pPr>
            <a:endParaRPr lang="en-US" sz="2000" dirty="0">
              <a:latin typeface="Arial" charset="0"/>
              <a:cs typeface="Arial" charset="0"/>
            </a:endParaRPr>
          </a:p>
          <a:p>
            <a:pPr algn="ctr">
              <a:defRPr/>
            </a:pPr>
            <a:r>
              <a:rPr lang="en-US" sz="2000" dirty="0" smtClean="0">
                <a:latin typeface="Arial" charset="0"/>
                <a:cs typeface="Arial" charset="0"/>
              </a:rPr>
              <a:t>College </a:t>
            </a:r>
            <a:r>
              <a:rPr lang="en-US" sz="2000" dirty="0">
                <a:latin typeface="Arial" charset="0"/>
                <a:cs typeface="Arial" charset="0"/>
              </a:rPr>
              <a:t>of Medicine</a:t>
            </a:r>
          </a:p>
          <a:p>
            <a:pPr algn="ctr">
              <a:defRPr/>
            </a:pPr>
            <a:r>
              <a:rPr lang="en-US" sz="2000" dirty="0">
                <a:latin typeface="Arial" charset="0"/>
                <a:cs typeface="Arial" charset="0"/>
              </a:rPr>
              <a:t> </a:t>
            </a:r>
            <a:r>
              <a:rPr lang="en-US" sz="2000" dirty="0" smtClean="0">
                <a:latin typeface="Arial" charset="0"/>
                <a:cs typeface="Arial" charset="0"/>
              </a:rPr>
              <a:t>King </a:t>
            </a:r>
            <a:r>
              <a:rPr lang="en-US" sz="2000" dirty="0">
                <a:latin typeface="Arial" charset="0"/>
                <a:cs typeface="Arial" charset="0"/>
              </a:rPr>
              <a:t>Saud University </a:t>
            </a:r>
          </a:p>
          <a:p>
            <a:pPr>
              <a:defRPr/>
            </a:pPr>
            <a:endParaRPr lang="en-US" sz="1200" b="1" dirty="0">
              <a:effectLst>
                <a:outerShdw blurRad="38100" dist="38100" dir="2700000" algn="tl">
                  <a:srgbClr val="000000"/>
                </a:outerShdw>
              </a:effectLst>
              <a:latin typeface="Arial" charset="0"/>
              <a:cs typeface="Arial" charset="0"/>
            </a:endParaRPr>
          </a:p>
          <a:p>
            <a:pPr>
              <a:defRPr/>
            </a:pPr>
            <a:endParaRPr lang="en-US" sz="4000" b="1" dirty="0">
              <a:effectLst>
                <a:outerShdw blurRad="38100" dist="38100" dir="2700000" algn="tl">
                  <a:srgbClr val="000000">
                    <a:alpha val="43137"/>
                  </a:srgbClr>
                </a:outerShdw>
              </a:effectLst>
              <a:latin typeface="+mn-lt"/>
              <a:cs typeface="Arial" charset="0"/>
            </a:endParaRPr>
          </a:p>
          <a:p>
            <a:pPr algn="ctr">
              <a:defRPr/>
            </a:pPr>
            <a:r>
              <a:rPr lang="en-US" sz="4000" b="1" dirty="0">
                <a:effectLst>
                  <a:outerShdw blurRad="38100" dist="38100" dir="2700000" algn="tl">
                    <a:srgbClr val="000000"/>
                  </a:outerShdw>
                </a:effectLst>
                <a:latin typeface="Arial" charset="0"/>
                <a:cs typeface="Arial" charset="0"/>
              </a:rPr>
              <a:t> </a:t>
            </a:r>
          </a:p>
        </p:txBody>
      </p:sp>
      <p:pic>
        <p:nvPicPr>
          <p:cNvPr id="6" name="Picture 2" descr="C:\Users\vista\Pictures\guide.jpg"/>
          <p:cNvPicPr>
            <a:picLocks noChangeAspect="1" noChangeArrowheads="1"/>
          </p:cNvPicPr>
          <p:nvPr/>
        </p:nvPicPr>
        <p:blipFill>
          <a:blip r:embed="rId4" cstate="print"/>
          <a:srcRect/>
          <a:stretch>
            <a:fillRect/>
          </a:stretch>
        </p:blipFill>
        <p:spPr bwMode="auto">
          <a:xfrm>
            <a:off x="7162800" y="4495800"/>
            <a:ext cx="1752600" cy="2209800"/>
          </a:xfrm>
          <a:prstGeom prst="rect">
            <a:avLst/>
          </a:prstGeom>
          <a:noFill/>
          <a:ln>
            <a:noFill/>
          </a:ln>
          <a:effectLst>
            <a:glow rad="228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914273174"/>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543580"/>
            <a:ext cx="7924800" cy="523220"/>
          </a:xfrm>
          <a:prstGeom prst="rect">
            <a:avLst/>
          </a:prstGeom>
          <a:noFill/>
          <a:ln w="9525">
            <a:noFill/>
            <a:miter lim="800000"/>
            <a:headEnd/>
            <a:tailEnd/>
          </a:ln>
        </p:spPr>
        <p:txBody>
          <a:bodyPr wrap="square" anchor="ctr">
            <a:spAutoFit/>
          </a:bodyPr>
          <a:lstStyle/>
          <a:p>
            <a:pPr algn="ctr">
              <a:defRPr/>
            </a:pPr>
            <a:r>
              <a:rPr lang="en-US" altLang="ko-KR" sz="2800" b="1" dirty="0" smtClean="0">
                <a:solidFill>
                  <a:schemeClr val="accent6">
                    <a:lumMod val="75000"/>
                  </a:schemeClr>
                </a:solidFill>
                <a:latin typeface="Arial" charset="0"/>
                <a:ea typeface="Gulim" pitchFamily="34" charset="-127"/>
                <a:cs typeface="Arial" charset="0"/>
              </a:rPr>
              <a:t>Core </a:t>
            </a:r>
            <a:r>
              <a:rPr lang="en-US" altLang="ko-KR" sz="2800" b="1" dirty="0">
                <a:solidFill>
                  <a:schemeClr val="accent6">
                    <a:lumMod val="75000"/>
                  </a:schemeClr>
                </a:solidFill>
                <a:latin typeface="Arial" charset="0"/>
                <a:ea typeface="Gulim" pitchFamily="34" charset="-127"/>
                <a:cs typeface="Arial" charset="0"/>
              </a:rPr>
              <a:t>competencies </a:t>
            </a:r>
          </a:p>
        </p:txBody>
      </p:sp>
      <p:sp>
        <p:nvSpPr>
          <p:cNvPr id="81924" name="Rectangle 4"/>
          <p:cNvSpPr>
            <a:spLocks noChangeArrowheads="1"/>
          </p:cNvSpPr>
          <p:nvPr/>
        </p:nvSpPr>
        <p:spPr bwMode="auto">
          <a:xfrm>
            <a:off x="514350" y="930296"/>
            <a:ext cx="8020050" cy="1646605"/>
          </a:xfrm>
          <a:prstGeom prst="rect">
            <a:avLst/>
          </a:prstGeom>
          <a:noFill/>
          <a:ln w="9525">
            <a:noFill/>
            <a:miter lim="800000"/>
            <a:headEnd/>
            <a:tailEnd/>
          </a:ln>
        </p:spPr>
        <p:txBody>
          <a:bodyPr wrap="square" anchor="ctr">
            <a:spAutoFit/>
          </a:bodyPr>
          <a:lstStyle/>
          <a:p>
            <a:endParaRPr lang="en-US" altLang="ko-KR" dirty="0" smtClean="0">
              <a:latin typeface="Times New Roman" pitchFamily="18" charset="0"/>
              <a:ea typeface="Batang" pitchFamily="18" charset="-127"/>
              <a:cs typeface="Times New Roman" pitchFamily="18" charset="0"/>
            </a:endParaRPr>
          </a:p>
          <a:p>
            <a:r>
              <a:rPr lang="en-US" altLang="ko-KR" dirty="0" smtClean="0">
                <a:latin typeface="Times New Roman" pitchFamily="18" charset="0"/>
                <a:ea typeface="Batang" pitchFamily="18" charset="-127"/>
                <a:cs typeface="Times New Roman" pitchFamily="18" charset="0"/>
              </a:rPr>
              <a:t>The </a:t>
            </a:r>
            <a:r>
              <a:rPr lang="en-CA" altLang="ko-KR" dirty="0" smtClean="0">
                <a:latin typeface="Times New Roman" pitchFamily="18" charset="0"/>
                <a:ea typeface="Batang" pitchFamily="18" charset="-127"/>
                <a:cs typeface="Times New Roman" pitchFamily="18" charset="0"/>
              </a:rPr>
              <a:t> </a:t>
            </a:r>
            <a:r>
              <a:rPr lang="en-CA" altLang="ko-KR" dirty="0">
                <a:latin typeface="Times New Roman" pitchFamily="18" charset="0"/>
                <a:ea typeface="Batang" pitchFamily="18" charset="-127"/>
                <a:cs typeface="Times New Roman" pitchFamily="18" charset="0"/>
              </a:rPr>
              <a:t>national </a:t>
            </a:r>
            <a:r>
              <a:rPr lang="en-CA" altLang="ko-KR" dirty="0" smtClean="0">
                <a:latin typeface="Times New Roman" pitchFamily="18" charset="0"/>
                <a:ea typeface="Batang" pitchFamily="18" charset="-127"/>
                <a:cs typeface="Times New Roman" pitchFamily="18" charset="0"/>
              </a:rPr>
              <a:t>competence </a:t>
            </a:r>
            <a:r>
              <a:rPr lang="en-CA" altLang="ko-KR" dirty="0">
                <a:latin typeface="Times New Roman" pitchFamily="18" charset="0"/>
                <a:ea typeface="Batang" pitchFamily="18" charset="-127"/>
                <a:cs typeface="Times New Roman" pitchFamily="18" charset="0"/>
              </a:rPr>
              <a:t>framework that has been developed by medical schools in the Kingdom </a:t>
            </a:r>
            <a:r>
              <a:rPr lang="en-CA" altLang="ko-KR" dirty="0" smtClean="0">
                <a:latin typeface="Times New Roman" pitchFamily="18" charset="0"/>
                <a:ea typeface="Batang" pitchFamily="18" charset="-127"/>
                <a:cs typeface="Times New Roman" pitchFamily="18" charset="0"/>
              </a:rPr>
              <a:t>of </a:t>
            </a:r>
            <a:r>
              <a:rPr lang="en-CA" altLang="ko-KR" dirty="0">
                <a:latin typeface="Times New Roman" pitchFamily="18" charset="0"/>
                <a:ea typeface="Batang" pitchFamily="18" charset="-127"/>
                <a:cs typeface="Times New Roman" pitchFamily="18" charset="0"/>
              </a:rPr>
              <a:t>Saudi Arabia (SAUDI MEDS</a:t>
            </a:r>
            <a:r>
              <a:rPr lang="en-CA" altLang="ko-KR" dirty="0" smtClean="0">
                <a:latin typeface="Times New Roman" pitchFamily="18" charset="0"/>
                <a:ea typeface="Batang" pitchFamily="18" charset="-127"/>
                <a:cs typeface="Times New Roman" pitchFamily="18" charset="0"/>
              </a:rPr>
              <a:t>)</a:t>
            </a:r>
          </a:p>
          <a:p>
            <a:r>
              <a:rPr lang="en-CA" dirty="0" smtClean="0">
                <a:solidFill>
                  <a:srgbClr val="7030A0"/>
                </a:solidFill>
                <a:ea typeface="Batang" pitchFamily="18" charset="-127"/>
                <a:cs typeface="Times New Roman" pitchFamily="18" charset="0"/>
              </a:rPr>
              <a:t>Saudi </a:t>
            </a:r>
            <a:r>
              <a:rPr lang="en-CA" dirty="0">
                <a:solidFill>
                  <a:srgbClr val="7030A0"/>
                </a:solidFill>
                <a:ea typeface="Batang" pitchFamily="18" charset="-127"/>
                <a:cs typeface="Times New Roman" pitchFamily="18" charset="0"/>
              </a:rPr>
              <a:t>Meds: A competence specification for Saudi medical graduates</a:t>
            </a:r>
          </a:p>
          <a:p>
            <a:r>
              <a:rPr lang="en-CA" altLang="ko-KR" sz="1100" b="1" dirty="0" smtClean="0">
                <a:solidFill>
                  <a:srgbClr val="7030A0"/>
                </a:solidFill>
                <a:latin typeface="Times New Roman" pitchFamily="18" charset="0"/>
                <a:ea typeface="Batang" pitchFamily="18" charset="-127"/>
                <a:cs typeface="Times New Roman" pitchFamily="18" charset="0"/>
              </a:rPr>
              <a:t>RANIA G. ZAINI, KHALID A. BIN ABDULRAHMAN, ABDULAZIZ A. AL-KHOTANI, ABDOL MONEM A. AL-HAYANI, IBRAHIM A. AL-ALWAN &amp; SADDIG D</a:t>
            </a:r>
            <a:r>
              <a:rPr lang="en-CA" altLang="ko-KR" b="1" dirty="0" smtClean="0">
                <a:solidFill>
                  <a:srgbClr val="7030A0"/>
                </a:solidFill>
                <a:latin typeface="Times New Roman" pitchFamily="18" charset="0"/>
                <a:ea typeface="Batang" pitchFamily="18" charset="-127"/>
                <a:cs typeface="Times New Roman" pitchFamily="18" charset="0"/>
              </a:rPr>
              <a:t>. </a:t>
            </a:r>
            <a:r>
              <a:rPr lang="en-CA" altLang="ko-KR" sz="1100" b="1" dirty="0" smtClean="0">
                <a:solidFill>
                  <a:srgbClr val="7030A0"/>
                </a:solidFill>
                <a:latin typeface="Times New Roman" pitchFamily="18" charset="0"/>
                <a:ea typeface="Batang" pitchFamily="18" charset="-127"/>
                <a:cs typeface="Times New Roman" pitchFamily="18" charset="0"/>
              </a:rPr>
              <a:t>JASTANIAH                                                               Medical Teacher, 2011; 33: 582–584</a:t>
            </a:r>
            <a:endParaRPr lang="en-CA" altLang="ko-KR" sz="1100" b="1" dirty="0">
              <a:solidFill>
                <a:srgbClr val="7030A0"/>
              </a:solidFill>
              <a:latin typeface="Times New Roman" pitchFamily="18" charset="0"/>
              <a:ea typeface="Batang" pitchFamily="18" charset="-127"/>
              <a:cs typeface="Times New Roman" pitchFamily="18" charset="0"/>
            </a:endParaRPr>
          </a:p>
        </p:txBody>
      </p:sp>
      <p:pic>
        <p:nvPicPr>
          <p:cNvPr id="81925" name="Picture 2"/>
          <p:cNvPicPr>
            <a:picLocks noChangeAspect="1" noChangeArrowheads="1"/>
          </p:cNvPicPr>
          <p:nvPr/>
        </p:nvPicPr>
        <p:blipFill>
          <a:blip r:embed="rId2" cstate="print"/>
          <a:srcRect/>
          <a:stretch>
            <a:fillRect/>
          </a:stretch>
        </p:blipFill>
        <p:spPr bwMode="auto">
          <a:xfrm>
            <a:off x="1271587" y="2514599"/>
            <a:ext cx="6500813" cy="4114801"/>
          </a:xfrm>
          <a:prstGeom prst="rect">
            <a:avLst/>
          </a:prstGeom>
          <a:noFill/>
          <a:ln w="9525">
            <a:noFill/>
            <a:miter lim="800000"/>
            <a:headEnd/>
            <a:tailEnd/>
          </a:ln>
        </p:spPr>
      </p:pic>
      <p:sp>
        <p:nvSpPr>
          <p:cNvPr id="13318" name="عنصر نائب لرقم الشريحة 1"/>
          <p:cNvSpPr>
            <a:spLocks noGrp="1"/>
          </p:cNvSpPr>
          <p:nvPr>
            <p:ph type="sldNum" sz="quarter" idx="12"/>
          </p:nvPr>
        </p:nvSpPr>
        <p:spPr bwMode="auto">
          <a:xfrm>
            <a:off x="6586538" y="612775"/>
            <a:ext cx="957262" cy="457200"/>
          </a:xfrm>
          <a:ln>
            <a:round/>
            <a:headEnd/>
            <a:tailEnd/>
          </a:ln>
        </p:spPr>
        <p:txBody>
          <a:bodyPr wrap="square" numCol="1" anchorCtr="0" compatLnSpc="1">
            <a:prstTxWarp prst="textNoShape">
              <a:avLst/>
            </a:prstTxWarp>
          </a:bodyPr>
          <a:lstStyle/>
          <a:p>
            <a:pPr algn="l">
              <a:defRPr/>
            </a:pPr>
            <a:endParaRPr lang="en-CA" sz="800"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990600"/>
          </a:xfrm>
        </p:spPr>
        <p:txBody>
          <a:bodyPr/>
          <a:lstStyle/>
          <a:p>
            <a:pPr algn="ctr"/>
            <a:r>
              <a:rPr lang="en-US" sz="3600" b="1" dirty="0" smtClean="0"/>
              <a:t>KSU Medical College Outcomes</a:t>
            </a:r>
          </a:p>
        </p:txBody>
      </p:sp>
      <p:sp>
        <p:nvSpPr>
          <p:cNvPr id="14339" name="Content Placeholder 2"/>
          <p:cNvSpPr>
            <a:spLocks noGrp="1"/>
          </p:cNvSpPr>
          <p:nvPr>
            <p:ph idx="1"/>
          </p:nvPr>
        </p:nvSpPr>
        <p:spPr>
          <a:xfrm>
            <a:off x="838200" y="1981200"/>
            <a:ext cx="7772400" cy="4591050"/>
          </a:xfrm>
        </p:spPr>
        <p:txBody>
          <a:bodyPr/>
          <a:lstStyle/>
          <a:p>
            <a:pPr marL="457200" indent="-457200">
              <a:buFont typeface="+mj-lt"/>
              <a:buAutoNum type="arabicPeriod"/>
              <a:defRPr/>
            </a:pPr>
            <a:r>
              <a:rPr lang="en-US" sz="2400" b="1" dirty="0" smtClean="0"/>
              <a:t>Communication and consultation skills</a:t>
            </a:r>
          </a:p>
          <a:p>
            <a:pPr marL="457200" indent="-457200">
              <a:buFont typeface="+mj-lt"/>
              <a:buAutoNum type="arabicPeriod"/>
              <a:defRPr/>
            </a:pPr>
            <a:r>
              <a:rPr lang="en-US" sz="2400" b="1" dirty="0" smtClean="0"/>
              <a:t>Clinical care  </a:t>
            </a:r>
            <a:endParaRPr lang="en-US" sz="2400" dirty="0" smtClean="0"/>
          </a:p>
          <a:p>
            <a:pPr marL="457200" indent="-457200">
              <a:buFont typeface="+mj-lt"/>
              <a:buAutoNum type="arabicPeriod"/>
              <a:defRPr/>
            </a:pPr>
            <a:r>
              <a:rPr lang="en-US" sz="2400" dirty="0" smtClean="0"/>
              <a:t> </a:t>
            </a:r>
            <a:r>
              <a:rPr lang="en-US" sz="2400" b="1" dirty="0" smtClean="0"/>
              <a:t>Health promotion and disease prevention</a:t>
            </a:r>
          </a:p>
          <a:p>
            <a:pPr marL="457200" indent="-457200">
              <a:buFont typeface="+mj-lt"/>
              <a:buAutoNum type="arabicPeriod"/>
              <a:defRPr/>
            </a:pPr>
            <a:r>
              <a:rPr lang="en-US" sz="2400" b="1" dirty="0" smtClean="0"/>
              <a:t>The family and community context of healthcare</a:t>
            </a:r>
          </a:p>
          <a:p>
            <a:pPr marL="457200" indent="-457200">
              <a:buFont typeface="+mj-lt"/>
              <a:buAutoNum type="arabicPeriod"/>
              <a:defRPr/>
            </a:pPr>
            <a:r>
              <a:rPr lang="en-US" sz="2400" b="1" dirty="0" smtClean="0">
                <a:solidFill>
                  <a:srgbClr val="00B050"/>
                </a:solidFill>
              </a:rPr>
              <a:t>Personal professional development </a:t>
            </a:r>
            <a:endParaRPr lang="en-US" sz="2400" dirty="0" smtClean="0">
              <a:solidFill>
                <a:srgbClr val="00B050"/>
              </a:solidFill>
            </a:endParaRPr>
          </a:p>
          <a:p>
            <a:pPr marL="457200" indent="-457200">
              <a:buFont typeface="+mj-lt"/>
              <a:buAutoNum type="arabicPeriod"/>
              <a:defRPr/>
            </a:pPr>
            <a:r>
              <a:rPr lang="en-US" sz="2400" b="1" dirty="0" smtClean="0"/>
              <a:t>Use of technology and information gathering</a:t>
            </a:r>
            <a:endParaRPr lang="en-US" sz="2400" dirty="0" smtClean="0"/>
          </a:p>
          <a:p>
            <a:pPr marL="457200" indent="-457200">
              <a:buFont typeface="+mj-lt"/>
              <a:buAutoNum type="arabicPeriod"/>
              <a:defRPr/>
            </a:pPr>
            <a:r>
              <a:rPr lang="en-US" sz="2400" b="1" dirty="0">
                <a:solidFill>
                  <a:srgbClr val="00B050"/>
                </a:solidFill>
              </a:rPr>
              <a:t>Attitudes, ethics and professionalism</a:t>
            </a:r>
          </a:p>
          <a:p>
            <a:pPr marL="457200" indent="-457200">
              <a:buFont typeface="+mj-lt"/>
              <a:buAutoNum type="arabicPeriod"/>
              <a:defRPr/>
            </a:pPr>
            <a:r>
              <a:rPr lang="en-US" sz="2400" b="1" dirty="0" smtClean="0"/>
              <a:t>Research</a:t>
            </a:r>
            <a:endParaRPr lang="en-US" sz="2400" dirty="0" smtClean="0"/>
          </a:p>
          <a:p>
            <a:pPr>
              <a:defRPr/>
            </a:pPr>
            <a:endParaRPr lang="en-US" sz="2400" dirty="0" smtClean="0"/>
          </a:p>
          <a:p>
            <a:pPr>
              <a:defRPr/>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762000"/>
            <a:ext cx="8229600" cy="1066800"/>
          </a:xfrm>
        </p:spPr>
        <p:txBody>
          <a:bodyPr/>
          <a:lstStyle/>
          <a:p>
            <a:pPr algn="ctr"/>
            <a:r>
              <a:rPr lang="en-US" dirty="0" smtClean="0"/>
              <a:t>Levels of competence:</a:t>
            </a:r>
            <a:endParaRPr lang="en-GB" dirty="0" smtClean="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464835585"/>
              </p:ext>
            </p:extLst>
          </p:nvPr>
        </p:nvGraphicFramePr>
        <p:xfrm>
          <a:off x="457200" y="1524000"/>
          <a:ext cx="8229600" cy="470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457200" y="29718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882904935"/>
              </p:ext>
            </p:extLst>
          </p:nvPr>
        </p:nvGraphicFramePr>
        <p:xfrm>
          <a:off x="838200" y="1981200"/>
          <a:ext cx="7272808"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748" name="Title 1"/>
          <p:cNvSpPr>
            <a:spLocks noGrp="1"/>
          </p:cNvSpPr>
          <p:nvPr>
            <p:ph type="title"/>
          </p:nvPr>
        </p:nvSpPr>
        <p:spPr/>
        <p:txBody>
          <a:bodyPr/>
          <a:lstStyle/>
          <a:p>
            <a:pPr algn="ctr"/>
            <a:r>
              <a:rPr lang="en-US" dirty="0" smtClean="0"/>
              <a:t>Levels of competence</a:t>
            </a:r>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r>
              <a:rPr lang="en-US" sz="5400" dirty="0" smtClean="0">
                <a:solidFill>
                  <a:srgbClr val="00B050"/>
                </a:solidFill>
                <a:latin typeface="Aharoni" pitchFamily="2" charset="-79"/>
                <a:cs typeface="Aharoni" pitchFamily="2" charset="-79"/>
              </a:rPr>
              <a:t>COMPETENCE</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762000"/>
            <a:ext cx="8229600" cy="1066800"/>
          </a:xfrm>
        </p:spPr>
        <p:txBody>
          <a:bodyPr/>
          <a:lstStyle/>
          <a:p>
            <a:pPr algn="ctr"/>
            <a:r>
              <a:rPr lang="en-US" b="1" dirty="0" smtClean="0"/>
              <a:t>Definition of competence:</a:t>
            </a:r>
            <a:endParaRPr lang="en-GB" b="1" dirty="0" smtClean="0"/>
          </a:p>
        </p:txBody>
      </p:sp>
      <p:sp>
        <p:nvSpPr>
          <p:cNvPr id="12291" name="Content Placeholder 4"/>
          <p:cNvSpPr>
            <a:spLocks noGrp="1"/>
          </p:cNvSpPr>
          <p:nvPr>
            <p:ph idx="1"/>
          </p:nvPr>
        </p:nvSpPr>
        <p:spPr>
          <a:xfrm>
            <a:off x="457200" y="1905000"/>
            <a:ext cx="8229600" cy="4324350"/>
          </a:xfrm>
        </p:spPr>
        <p:txBody>
          <a:bodyPr/>
          <a:lstStyle/>
          <a:p>
            <a:pPr>
              <a:buNone/>
            </a:pPr>
            <a:endParaRPr lang="en-US" sz="800" dirty="0" smtClean="0"/>
          </a:p>
          <a:p>
            <a:pPr algn="ctr">
              <a:lnSpc>
                <a:spcPct val="200000"/>
              </a:lnSpc>
              <a:buNone/>
            </a:pPr>
            <a:r>
              <a:rPr lang="en-US" sz="3600" dirty="0" smtClean="0"/>
              <a:t>“ The </a:t>
            </a:r>
            <a:r>
              <a:rPr lang="en-US" sz="3600" b="1" dirty="0" smtClean="0">
                <a:solidFill>
                  <a:srgbClr val="00B050"/>
                </a:solidFill>
              </a:rPr>
              <a:t>ability</a:t>
            </a:r>
            <a:r>
              <a:rPr lang="en-US" sz="3600" dirty="0" smtClean="0"/>
              <a:t> to </a:t>
            </a:r>
            <a:r>
              <a:rPr lang="en-US" sz="3600" b="1" dirty="0" smtClean="0">
                <a:solidFill>
                  <a:srgbClr val="00B050"/>
                </a:solidFill>
              </a:rPr>
              <a:t>perform</a:t>
            </a:r>
            <a:r>
              <a:rPr lang="en-US" sz="3600" dirty="0" smtClean="0"/>
              <a:t> a </a:t>
            </a:r>
            <a:r>
              <a:rPr lang="en-US" sz="3600" b="1" dirty="0" smtClean="0">
                <a:solidFill>
                  <a:srgbClr val="00B050"/>
                </a:solidFill>
              </a:rPr>
              <a:t>specific</a:t>
            </a:r>
            <a:r>
              <a:rPr lang="en-US" sz="3600" dirty="0" smtClean="0">
                <a:solidFill>
                  <a:srgbClr val="00B050"/>
                </a:solidFill>
              </a:rPr>
              <a:t> </a:t>
            </a:r>
            <a:r>
              <a:rPr lang="en-US" sz="3600" b="1" dirty="0" smtClean="0">
                <a:solidFill>
                  <a:srgbClr val="00B050"/>
                </a:solidFill>
              </a:rPr>
              <a:t>task</a:t>
            </a:r>
            <a:r>
              <a:rPr lang="en-US" sz="3600" dirty="0" smtClean="0">
                <a:solidFill>
                  <a:srgbClr val="00B050"/>
                </a:solidFill>
              </a:rPr>
              <a:t> </a:t>
            </a:r>
            <a:r>
              <a:rPr lang="en-US" sz="3600" dirty="0" smtClean="0"/>
              <a:t>in a manner that </a:t>
            </a:r>
            <a:r>
              <a:rPr lang="en-US" sz="3600" b="1" dirty="0" smtClean="0">
                <a:solidFill>
                  <a:srgbClr val="00B050"/>
                </a:solidFill>
              </a:rPr>
              <a:t>yields desirable outcomes</a:t>
            </a:r>
            <a:r>
              <a:rPr lang="en-US" sz="3600" dirty="0" smtClean="0"/>
              <a:t>”.</a:t>
            </a:r>
          </a:p>
          <a:p>
            <a:endParaRPr lang="en-US" sz="2400" dirty="0" smtClean="0"/>
          </a:p>
          <a:p>
            <a:pPr>
              <a:buNone/>
            </a:pPr>
            <a:endParaRPr lang="en-US" sz="2400" dirty="0" smtClean="0"/>
          </a:p>
          <a:p>
            <a:endParaRPr lang="en-GB" sz="2400" dirty="0" smtClean="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838200"/>
            <a:ext cx="8229600" cy="1066800"/>
          </a:xfrm>
        </p:spPr>
        <p:txBody>
          <a:bodyPr/>
          <a:lstStyle/>
          <a:p>
            <a:r>
              <a:rPr lang="en-US" dirty="0" smtClean="0"/>
              <a:t>Different Aspects of Competence</a:t>
            </a:r>
            <a:endParaRPr lang="en-GB" dirty="0" smtClean="0"/>
          </a:p>
        </p:txBody>
      </p:sp>
      <p:sp>
        <p:nvSpPr>
          <p:cNvPr id="25603" name="Content Placeholder 3"/>
          <p:cNvSpPr>
            <a:spLocks noGrp="1"/>
          </p:cNvSpPr>
          <p:nvPr>
            <p:ph idx="1"/>
          </p:nvPr>
        </p:nvSpPr>
        <p:spPr>
          <a:xfrm>
            <a:off x="457200" y="1828800"/>
            <a:ext cx="8229600" cy="4745038"/>
          </a:xfrm>
        </p:spPr>
        <p:txBody>
          <a:bodyPr/>
          <a:lstStyle/>
          <a:p>
            <a:pPr>
              <a:lnSpc>
                <a:spcPct val="150000"/>
              </a:lnSpc>
              <a:buNone/>
            </a:pPr>
            <a:endParaRPr lang="en-US" dirty="0" smtClean="0"/>
          </a:p>
          <a:p>
            <a:pPr lvl="1">
              <a:lnSpc>
                <a:spcPct val="150000"/>
              </a:lnSpc>
              <a:buNone/>
            </a:pPr>
            <a:r>
              <a:rPr lang="en-US" b="1" i="1" dirty="0" smtClean="0">
                <a:solidFill>
                  <a:srgbClr val="00B050"/>
                </a:solidFill>
              </a:rPr>
              <a:t>Knowledge</a:t>
            </a:r>
          </a:p>
          <a:p>
            <a:pPr lvl="1">
              <a:lnSpc>
                <a:spcPct val="150000"/>
              </a:lnSpc>
              <a:buNone/>
            </a:pPr>
            <a:r>
              <a:rPr lang="en-US" b="1" i="1" dirty="0" smtClean="0">
                <a:solidFill>
                  <a:srgbClr val="00B050"/>
                </a:solidFill>
              </a:rPr>
              <a:t>                                    Skills</a:t>
            </a:r>
          </a:p>
          <a:p>
            <a:pPr lvl="1">
              <a:lnSpc>
                <a:spcPct val="150000"/>
              </a:lnSpc>
              <a:buNone/>
            </a:pPr>
            <a:r>
              <a:rPr lang="en-US" b="1" i="1" dirty="0" smtClean="0">
                <a:solidFill>
                  <a:srgbClr val="00B050"/>
                </a:solidFill>
              </a:rPr>
              <a:t>                                                                Abilities</a:t>
            </a:r>
          </a:p>
          <a:p>
            <a:pPr>
              <a:lnSpc>
                <a:spcPct val="150000"/>
              </a:lnSpc>
            </a:pPr>
            <a:r>
              <a:rPr lang="en-US" dirty="0" smtClean="0"/>
              <a:t>Competence develops over  time and is nurtured by reflection on experience</a:t>
            </a:r>
            <a:endParaRPr lang="en-US" i="1" dirty="0" smtClean="0"/>
          </a:p>
          <a:p>
            <a:pPr lvl="1">
              <a:buFont typeface="Georgia" pitchFamily="18" charset="0"/>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81000" y="1219200"/>
            <a:ext cx="1143000" cy="4191000"/>
            <a:chOff x="528" y="1052"/>
            <a:chExt cx="720" cy="2640"/>
          </a:xfrm>
        </p:grpSpPr>
        <p:sp>
          <p:nvSpPr>
            <p:cNvPr id="64530" name="AutoShape 22"/>
            <p:cNvSpPr>
              <a:spLocks noChangeArrowheads="1"/>
            </p:cNvSpPr>
            <p:nvPr/>
          </p:nvSpPr>
          <p:spPr bwMode="auto">
            <a:xfrm rot="-5400000">
              <a:off x="-432" y="2012"/>
              <a:ext cx="2640" cy="72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ar-SA">
                <a:latin typeface="Georgia" pitchFamily="18" charset="0"/>
              </a:endParaRPr>
            </a:p>
          </p:txBody>
        </p:sp>
        <p:sp>
          <p:nvSpPr>
            <p:cNvPr id="4" name="Text Box 23"/>
            <p:cNvSpPr txBox="1">
              <a:spLocks noChangeArrowheads="1"/>
            </p:cNvSpPr>
            <p:nvPr/>
          </p:nvSpPr>
          <p:spPr bwMode="auto">
            <a:xfrm rot="16200000">
              <a:off x="221" y="2435"/>
              <a:ext cx="1286" cy="291"/>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GB" sz="2400" dirty="0">
                  <a:effectLst>
                    <a:outerShdw blurRad="38100" dist="38100" dir="2700000" algn="tl">
                      <a:srgbClr val="C0C0C0"/>
                    </a:outerShdw>
                  </a:effectLst>
                  <a:latin typeface="Bernard MT Condensed" pitchFamily="18" charset="0"/>
                  <a:cs typeface="+mn-cs"/>
                </a:rPr>
                <a:t>Professionalism</a:t>
              </a:r>
              <a:endParaRPr lang="en-GB" sz="3200" dirty="0">
                <a:effectLst>
                  <a:outerShdw blurRad="38100" dist="38100" dir="2700000" algn="tl">
                    <a:srgbClr val="C0C0C0"/>
                  </a:outerShdw>
                </a:effectLst>
                <a:latin typeface="Bernard MT Condensed" pitchFamily="18" charset="0"/>
                <a:cs typeface="+mn-cs"/>
              </a:endParaRPr>
            </a:p>
          </p:txBody>
        </p:sp>
      </p:grpSp>
      <p:grpSp>
        <p:nvGrpSpPr>
          <p:cNvPr id="3" name="Group 10"/>
          <p:cNvGrpSpPr>
            <a:grpSpLocks/>
          </p:cNvGrpSpPr>
          <p:nvPr/>
        </p:nvGrpSpPr>
        <p:grpSpPr bwMode="auto">
          <a:xfrm>
            <a:off x="1447800" y="1295400"/>
            <a:ext cx="4724400" cy="4114800"/>
            <a:chOff x="288" y="1104"/>
            <a:chExt cx="2976" cy="2592"/>
          </a:xfrm>
        </p:grpSpPr>
        <p:sp>
          <p:nvSpPr>
            <p:cNvPr id="64525" name="AutoShape 11"/>
            <p:cNvSpPr>
              <a:spLocks noChangeArrowheads="1"/>
            </p:cNvSpPr>
            <p:nvPr/>
          </p:nvSpPr>
          <p:spPr bwMode="auto">
            <a:xfrm>
              <a:off x="288" y="1104"/>
              <a:ext cx="2976" cy="2592"/>
            </a:xfrm>
            <a:prstGeom prst="triangle">
              <a:avLst>
                <a:gd name="adj" fmla="val 50000"/>
              </a:avLst>
            </a:prstGeom>
            <a:noFill/>
            <a:ln w="50800">
              <a:solidFill>
                <a:schemeClr val="tx1"/>
              </a:solidFill>
              <a:miter lim="800000"/>
              <a:headEnd/>
              <a:tailEnd/>
            </a:ln>
          </p:spPr>
          <p:txBody>
            <a:bodyPr wrap="none" anchor="ctr"/>
            <a:lstStyle/>
            <a:p>
              <a:endParaRPr lang="ar-SA">
                <a:latin typeface="Georgia" pitchFamily="18" charset="0"/>
              </a:endParaRPr>
            </a:p>
          </p:txBody>
        </p:sp>
        <p:sp>
          <p:nvSpPr>
            <p:cNvPr id="64526" name="AutoShape 12"/>
            <p:cNvSpPr>
              <a:spLocks noChangeArrowheads="1"/>
            </p:cNvSpPr>
            <p:nvPr/>
          </p:nvSpPr>
          <p:spPr bwMode="auto">
            <a:xfrm flipV="1">
              <a:off x="288" y="3120"/>
              <a:ext cx="29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5 w 21600"/>
                <a:gd name="T13" fmla="*/ 3000 h 21600"/>
                <a:gd name="T14" fmla="*/ 18595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16" y="21600"/>
                  </a:lnTo>
                  <a:lnTo>
                    <a:pt x="1918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7" name="AutoShape 13"/>
            <p:cNvSpPr>
              <a:spLocks noChangeArrowheads="1"/>
            </p:cNvSpPr>
            <p:nvPr/>
          </p:nvSpPr>
          <p:spPr bwMode="auto">
            <a:xfrm flipV="1">
              <a:off x="624" y="2544"/>
              <a:ext cx="230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4 w 21600"/>
                <a:gd name="T13" fmla="*/ 3375 h 21600"/>
                <a:gd name="T14" fmla="*/ 18216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8" name="AutoShape 14"/>
            <p:cNvSpPr>
              <a:spLocks noChangeArrowheads="1"/>
            </p:cNvSpPr>
            <p:nvPr/>
          </p:nvSpPr>
          <p:spPr bwMode="auto">
            <a:xfrm flipV="1">
              <a:off x="960" y="1968"/>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38 w 21600"/>
                <a:gd name="T13" fmla="*/ 3825 h 21600"/>
                <a:gd name="T14" fmla="*/ 17762 w 21600"/>
                <a:gd name="T15" fmla="*/ 17775 h 21600"/>
              </a:gdLst>
              <a:ahLst/>
              <a:cxnLst>
                <a:cxn ang="T8">
                  <a:pos x="T0" y="T1"/>
                </a:cxn>
                <a:cxn ang="T9">
                  <a:pos x="T2" y="T3"/>
                </a:cxn>
                <a:cxn ang="T10">
                  <a:pos x="T4" y="T5"/>
                </a:cxn>
                <a:cxn ang="T11">
                  <a:pos x="T6" y="T7"/>
                </a:cxn>
              </a:cxnLst>
              <a:rect l="T12" t="T13" r="T14" b="T15"/>
              <a:pathLst>
                <a:path w="21600" h="21600">
                  <a:moveTo>
                    <a:pt x="0" y="0"/>
                  </a:moveTo>
                  <a:lnTo>
                    <a:pt x="4076" y="21600"/>
                  </a:lnTo>
                  <a:lnTo>
                    <a:pt x="1752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9" name="AutoShape 15"/>
            <p:cNvSpPr>
              <a:spLocks noChangeArrowheads="1"/>
            </p:cNvSpPr>
            <p:nvPr/>
          </p:nvSpPr>
          <p:spPr bwMode="auto">
            <a:xfrm flipV="1">
              <a:off x="1272" y="1104"/>
              <a:ext cx="1008" cy="8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noFill/>
            <a:ln w="19050">
              <a:solidFill>
                <a:schemeClr val="tx1"/>
              </a:solidFill>
              <a:miter lim="800000"/>
              <a:headEnd/>
              <a:tailEnd/>
            </a:ln>
          </p:spPr>
          <p:txBody>
            <a:bodyPr wrap="none" anchor="ctr"/>
            <a:lstStyle/>
            <a:p>
              <a:endParaRPr lang="ar-SA"/>
            </a:p>
          </p:txBody>
        </p:sp>
      </p:grpSp>
      <p:sp>
        <p:nvSpPr>
          <p:cNvPr id="64516" name="Line 30"/>
          <p:cNvSpPr>
            <a:spLocks noChangeShapeType="1"/>
          </p:cNvSpPr>
          <p:nvPr/>
        </p:nvSpPr>
        <p:spPr bwMode="auto">
          <a:xfrm>
            <a:off x="6400800" y="1066800"/>
            <a:ext cx="0" cy="2286000"/>
          </a:xfrm>
          <a:prstGeom prst="line">
            <a:avLst/>
          </a:prstGeom>
          <a:noFill/>
          <a:ln w="57150">
            <a:solidFill>
              <a:schemeClr val="tx1"/>
            </a:solidFill>
            <a:miter lim="800000"/>
            <a:headEnd type="triangle" w="med" len="med"/>
            <a:tailEnd type="triangle" w="med" len="med"/>
          </a:ln>
        </p:spPr>
        <p:txBody>
          <a:bodyPr wrap="none"/>
          <a:lstStyle/>
          <a:p>
            <a:endParaRPr lang="ar-SA"/>
          </a:p>
        </p:txBody>
      </p:sp>
      <p:sp>
        <p:nvSpPr>
          <p:cNvPr id="64517" name="Line 26"/>
          <p:cNvSpPr>
            <a:spLocks noChangeShapeType="1"/>
          </p:cNvSpPr>
          <p:nvPr/>
        </p:nvSpPr>
        <p:spPr bwMode="auto">
          <a:xfrm>
            <a:off x="6400800" y="3581400"/>
            <a:ext cx="0" cy="1828800"/>
          </a:xfrm>
          <a:prstGeom prst="line">
            <a:avLst/>
          </a:prstGeom>
          <a:noFill/>
          <a:ln w="76200">
            <a:solidFill>
              <a:schemeClr val="tx1"/>
            </a:solidFill>
            <a:miter lim="800000"/>
            <a:headEnd type="triangle" w="med" len="med"/>
            <a:tailEnd type="triangle" w="med" len="med"/>
          </a:ln>
        </p:spPr>
        <p:txBody>
          <a:bodyPr wrap="none"/>
          <a:lstStyle/>
          <a:p>
            <a:endParaRPr lang="ar-SA"/>
          </a:p>
        </p:txBody>
      </p:sp>
      <p:sp>
        <p:nvSpPr>
          <p:cNvPr id="64518" name="Rectangle 12"/>
          <p:cNvSpPr>
            <a:spLocks noChangeArrowheads="1"/>
          </p:cNvSpPr>
          <p:nvPr/>
        </p:nvSpPr>
        <p:spPr bwMode="auto">
          <a:xfrm>
            <a:off x="6553200" y="1143000"/>
            <a:ext cx="2057400" cy="1938992"/>
          </a:xfrm>
          <a:prstGeom prst="rect">
            <a:avLst/>
          </a:prstGeom>
          <a:noFill/>
          <a:ln w="9525">
            <a:noFill/>
            <a:miter lim="800000"/>
            <a:headEnd/>
            <a:tailEnd/>
          </a:ln>
        </p:spPr>
        <p:txBody>
          <a:bodyPr wrap="square">
            <a:spAutoFit/>
          </a:bodyPr>
          <a:lstStyle/>
          <a:p>
            <a:endParaRPr lang="en-US" sz="2400" dirty="0">
              <a:latin typeface="Tahoma" pitchFamily="34" charset="0"/>
            </a:endParaRPr>
          </a:p>
          <a:p>
            <a:r>
              <a:rPr lang="en-US" sz="2400" b="1" dirty="0" smtClean="0">
                <a:latin typeface="Bernard MT Condensed" pitchFamily="18" charset="0"/>
              </a:rPr>
              <a:t>Attitudes</a:t>
            </a:r>
          </a:p>
          <a:p>
            <a:endParaRPr lang="en-US" sz="2400" dirty="0" smtClean="0">
              <a:latin typeface="Bernard MT Condensed" pitchFamily="18" charset="0"/>
            </a:endParaRPr>
          </a:p>
          <a:p>
            <a:endParaRPr lang="en-US" sz="2400" dirty="0" smtClean="0">
              <a:latin typeface="Bernard MT Condensed" pitchFamily="18" charset="0"/>
            </a:endParaRPr>
          </a:p>
          <a:p>
            <a:r>
              <a:rPr lang="en-US" sz="2400" b="1" dirty="0" smtClean="0">
                <a:latin typeface="Bernard MT Condensed" pitchFamily="18" charset="0"/>
              </a:rPr>
              <a:t>Skills</a:t>
            </a:r>
            <a:endParaRPr lang="en-GB" sz="2400" b="1" dirty="0">
              <a:latin typeface="Bernard MT Condensed" pitchFamily="18" charset="0"/>
            </a:endParaRPr>
          </a:p>
        </p:txBody>
      </p:sp>
      <p:sp>
        <p:nvSpPr>
          <p:cNvPr id="64519" name="Rectangle 13"/>
          <p:cNvSpPr>
            <a:spLocks noChangeArrowheads="1"/>
          </p:cNvSpPr>
          <p:nvPr/>
        </p:nvSpPr>
        <p:spPr bwMode="auto">
          <a:xfrm>
            <a:off x="6629400" y="4114800"/>
            <a:ext cx="2286000" cy="830997"/>
          </a:xfrm>
          <a:prstGeom prst="rect">
            <a:avLst/>
          </a:prstGeom>
          <a:noFill/>
          <a:ln w="9525">
            <a:noFill/>
            <a:miter lim="800000"/>
            <a:headEnd/>
            <a:tailEnd/>
          </a:ln>
        </p:spPr>
        <p:txBody>
          <a:bodyPr wrap="square">
            <a:spAutoFit/>
          </a:bodyPr>
          <a:lstStyle/>
          <a:p>
            <a:r>
              <a:rPr lang="en-US" sz="2400" b="1" dirty="0" smtClean="0">
                <a:latin typeface="Bernard MT Condensed" pitchFamily="18" charset="0"/>
              </a:rPr>
              <a:t>Knowledge/</a:t>
            </a:r>
          </a:p>
          <a:p>
            <a:r>
              <a:rPr lang="en-US" sz="2400" b="1" dirty="0" smtClean="0">
                <a:latin typeface="Bernard MT Condensed" pitchFamily="18" charset="0"/>
              </a:rPr>
              <a:t>Cognition</a:t>
            </a:r>
            <a:endParaRPr lang="en-GB" sz="2400" b="1" dirty="0">
              <a:latin typeface="Bernard MT Condensed" pitchFamily="18" charset="0"/>
            </a:endParaRPr>
          </a:p>
        </p:txBody>
      </p:sp>
      <p:sp>
        <p:nvSpPr>
          <p:cNvPr id="64520" name="Rectangle 14"/>
          <p:cNvSpPr>
            <a:spLocks noChangeArrowheads="1"/>
          </p:cNvSpPr>
          <p:nvPr/>
        </p:nvSpPr>
        <p:spPr bwMode="auto">
          <a:xfrm>
            <a:off x="3429000" y="1981200"/>
            <a:ext cx="762000" cy="369888"/>
          </a:xfrm>
          <a:prstGeom prst="rect">
            <a:avLst/>
          </a:prstGeom>
          <a:noFill/>
          <a:ln w="9525">
            <a:noFill/>
            <a:miter lim="800000"/>
            <a:headEnd/>
            <a:tailEnd/>
          </a:ln>
        </p:spPr>
        <p:txBody>
          <a:bodyPr>
            <a:spAutoFit/>
          </a:bodyPr>
          <a:lstStyle/>
          <a:p>
            <a:pPr eaLnBrk="0" hangingPunct="0"/>
            <a:r>
              <a:rPr lang="en-GB" dirty="0">
                <a:solidFill>
                  <a:srgbClr val="0070C0"/>
                </a:solidFill>
                <a:latin typeface="Bernard MT Condensed" pitchFamily="18" charset="0"/>
              </a:rPr>
              <a:t>Does</a:t>
            </a:r>
          </a:p>
        </p:txBody>
      </p:sp>
      <p:sp>
        <p:nvSpPr>
          <p:cNvPr id="64521" name="Rectangle 15"/>
          <p:cNvSpPr>
            <a:spLocks noChangeArrowheads="1"/>
          </p:cNvSpPr>
          <p:nvPr/>
        </p:nvSpPr>
        <p:spPr bwMode="auto">
          <a:xfrm>
            <a:off x="2971800" y="2819400"/>
            <a:ext cx="1676400" cy="369888"/>
          </a:xfrm>
          <a:prstGeom prst="rect">
            <a:avLst/>
          </a:prstGeom>
          <a:noFill/>
          <a:ln w="9525">
            <a:noFill/>
            <a:miter lim="800000"/>
            <a:headEnd/>
            <a:tailEnd/>
          </a:ln>
        </p:spPr>
        <p:txBody>
          <a:bodyPr>
            <a:spAutoFit/>
          </a:bodyPr>
          <a:lstStyle/>
          <a:p>
            <a:pPr eaLnBrk="0" hangingPunct="0"/>
            <a:r>
              <a:rPr lang="en-GB" dirty="0">
                <a:latin typeface="Georgia" pitchFamily="18" charset="0"/>
              </a:rPr>
              <a:t>    </a:t>
            </a:r>
            <a:r>
              <a:rPr lang="en-GB" dirty="0">
                <a:solidFill>
                  <a:srgbClr val="0070C0"/>
                </a:solidFill>
                <a:latin typeface="Bernard MT Condensed" pitchFamily="18" charset="0"/>
              </a:rPr>
              <a:t>Shows how</a:t>
            </a:r>
          </a:p>
        </p:txBody>
      </p:sp>
      <p:sp>
        <p:nvSpPr>
          <p:cNvPr id="64522" name="Rectangle 16"/>
          <p:cNvSpPr>
            <a:spLocks noChangeArrowheads="1"/>
          </p:cNvSpPr>
          <p:nvPr/>
        </p:nvSpPr>
        <p:spPr bwMode="auto">
          <a:xfrm>
            <a:off x="3124200" y="3733800"/>
            <a:ext cx="1447800" cy="369888"/>
          </a:xfrm>
          <a:prstGeom prst="rect">
            <a:avLst/>
          </a:prstGeom>
          <a:noFill/>
          <a:ln w="9525">
            <a:noFill/>
            <a:miter lim="800000"/>
            <a:headEnd/>
            <a:tailEnd/>
          </a:ln>
        </p:spPr>
        <p:txBody>
          <a:bodyPr>
            <a:spAutoFit/>
          </a:bodyPr>
          <a:lstStyle/>
          <a:p>
            <a:pPr eaLnBrk="0" hangingPunct="0"/>
            <a:r>
              <a:rPr lang="en-GB">
                <a:solidFill>
                  <a:srgbClr val="0070C0"/>
                </a:solidFill>
                <a:latin typeface="Bernard MT Condensed" pitchFamily="18" charset="0"/>
              </a:rPr>
              <a:t>Knows how</a:t>
            </a:r>
          </a:p>
        </p:txBody>
      </p:sp>
      <p:sp>
        <p:nvSpPr>
          <p:cNvPr id="64523" name="Rectangle 17"/>
          <p:cNvSpPr>
            <a:spLocks noChangeArrowheads="1"/>
          </p:cNvSpPr>
          <p:nvPr/>
        </p:nvSpPr>
        <p:spPr bwMode="auto">
          <a:xfrm>
            <a:off x="2667000" y="4495800"/>
            <a:ext cx="2209800" cy="646113"/>
          </a:xfrm>
          <a:prstGeom prst="rect">
            <a:avLst/>
          </a:prstGeom>
          <a:noFill/>
          <a:ln w="9525">
            <a:noFill/>
            <a:miter lim="800000"/>
            <a:headEnd/>
            <a:tailEnd/>
          </a:ln>
        </p:spPr>
        <p:txBody>
          <a:bodyPr>
            <a:spAutoFit/>
          </a:bodyPr>
          <a:lstStyle/>
          <a:p>
            <a:pPr eaLnBrk="0" hangingPunct="0"/>
            <a:r>
              <a:rPr lang="en-GB">
                <a:latin typeface="Georgia" pitchFamily="18" charset="0"/>
              </a:rPr>
              <a:t>   </a:t>
            </a:r>
          </a:p>
          <a:p>
            <a:pPr eaLnBrk="0" hangingPunct="0"/>
            <a:r>
              <a:rPr lang="en-GB">
                <a:solidFill>
                  <a:srgbClr val="0070C0"/>
                </a:solidFill>
                <a:latin typeface="Bernard MT Condensed" pitchFamily="18" charset="0"/>
              </a:rPr>
              <a:t>           Knows</a:t>
            </a:r>
          </a:p>
        </p:txBody>
      </p:sp>
      <p:sp>
        <p:nvSpPr>
          <p:cNvPr id="64524" name="Rectangle 18"/>
          <p:cNvSpPr>
            <a:spLocks noChangeArrowheads="1"/>
          </p:cNvSpPr>
          <p:nvPr/>
        </p:nvSpPr>
        <p:spPr bwMode="auto">
          <a:xfrm>
            <a:off x="457200" y="5562600"/>
            <a:ext cx="6400800" cy="461963"/>
          </a:xfrm>
          <a:prstGeom prst="rect">
            <a:avLst/>
          </a:prstGeom>
          <a:noFill/>
          <a:ln w="9525">
            <a:noFill/>
            <a:miter lim="800000"/>
            <a:headEnd/>
            <a:tailEnd/>
          </a:ln>
        </p:spPr>
        <p:txBody>
          <a:bodyPr wrap="square">
            <a:spAutoFit/>
          </a:bodyPr>
          <a:lstStyle/>
          <a:p>
            <a:pPr algn="ctr" eaLnBrk="0" hangingPunct="0"/>
            <a:r>
              <a:rPr lang="en-GB" b="1" dirty="0">
                <a:solidFill>
                  <a:srgbClr val="FF0000"/>
                </a:solidFill>
                <a:latin typeface="Bernard MT Condensed" pitchFamily="18" charset="0"/>
              </a:rPr>
              <a:t>     </a:t>
            </a:r>
            <a:r>
              <a:rPr lang="en-GB" sz="2400" dirty="0">
                <a:solidFill>
                  <a:srgbClr val="C00000"/>
                </a:solidFill>
                <a:latin typeface="Aharoni" pitchFamily="2" charset="-79"/>
                <a:cs typeface="Aharoni" pitchFamily="2" charset="-79"/>
              </a:rPr>
              <a:t>Miller’s </a:t>
            </a:r>
            <a:r>
              <a:rPr lang="en-GB" sz="2400" dirty="0" smtClean="0">
                <a:solidFill>
                  <a:srgbClr val="C00000"/>
                </a:solidFill>
                <a:latin typeface="Aharoni" pitchFamily="2" charset="-79"/>
                <a:cs typeface="Aharoni" pitchFamily="2" charset="-79"/>
              </a:rPr>
              <a:t>Pyramid</a:t>
            </a:r>
            <a:endParaRPr lang="en-GB" sz="2400" dirty="0">
              <a:solidFill>
                <a:srgbClr val="C00000"/>
              </a:solidFill>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r>
              <a:rPr lang="en-US" dirty="0" smtClean="0"/>
              <a:t>Bloom’s Taxonomy</a:t>
            </a:r>
            <a:endParaRPr lang="en-GB" dirty="0" smtClean="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Grp="1" noChangeAspect="1" noChangeArrowheads="1"/>
          </p:cNvPicPr>
          <p:nvPr>
            <p:ph idx="1"/>
          </p:nvPr>
        </p:nvPicPr>
        <p:blipFill>
          <a:blip r:embed="rId2" cstate="print"/>
          <a:srcRect/>
          <a:stretch>
            <a:fillRect/>
          </a:stretch>
        </p:blipFill>
        <p:spPr>
          <a:xfrm>
            <a:off x="304800" y="304800"/>
            <a:ext cx="8610600" cy="3690878"/>
          </a:xfrm>
        </p:spPr>
      </p:pic>
      <p:sp>
        <p:nvSpPr>
          <p:cNvPr id="2" name="Rectangle 1"/>
          <p:cNvSpPr/>
          <p:nvPr/>
        </p:nvSpPr>
        <p:spPr>
          <a:xfrm>
            <a:off x="152400" y="3995678"/>
            <a:ext cx="8763000" cy="2862322"/>
          </a:xfrm>
          <a:prstGeom prst="rect">
            <a:avLst/>
          </a:prstGeom>
        </p:spPr>
        <p:txBody>
          <a:bodyPr wrap="square">
            <a:spAutoFit/>
          </a:bodyPr>
          <a:lstStyle/>
          <a:p>
            <a:pPr algn="ctr" rtl="1">
              <a:buNone/>
              <a:defRPr/>
            </a:pPr>
            <a:r>
              <a:rPr lang="ar-SA" dirty="0"/>
              <a:t> </a:t>
            </a:r>
            <a:br>
              <a:rPr lang="ar-SA" dirty="0"/>
            </a:br>
            <a:r>
              <a:rPr lang="ar-SA" dirty="0"/>
              <a:t>عن عائشة رضي الله عنها أن رسول اله صلى الله عليه وسلم قال:</a:t>
            </a:r>
          </a:p>
          <a:p>
            <a:pPr algn="ctr" rtl="1">
              <a:buNone/>
              <a:defRPr/>
            </a:pPr>
            <a:r>
              <a:rPr lang="ar-SA" dirty="0"/>
              <a:t/>
            </a:r>
            <a:br>
              <a:rPr lang="ar-SA" dirty="0"/>
            </a:br>
            <a:r>
              <a:rPr lang="ar-SA" b="1" dirty="0"/>
              <a:t>” إن الله يحب إذا عمل أحدكم عملا أن يتقنه“</a:t>
            </a:r>
            <a:r>
              <a:rPr lang="ar-SA" dirty="0"/>
              <a:t/>
            </a:r>
            <a:br>
              <a:rPr lang="ar-SA" dirty="0"/>
            </a:br>
            <a:r>
              <a:rPr lang="ar-SA" dirty="0"/>
              <a:t>	</a:t>
            </a:r>
            <a:r>
              <a:rPr lang="en-US" dirty="0"/>
              <a:t> </a:t>
            </a:r>
          </a:p>
          <a:p>
            <a:pPr rtl="1">
              <a:buNone/>
              <a:defRPr/>
            </a:pPr>
            <a:r>
              <a:rPr lang="en-US" b="1" dirty="0"/>
              <a:t>“Allah loves when one of you to do it well</a:t>
            </a:r>
            <a:r>
              <a:rPr lang="en-US" b="1" dirty="0" smtClean="0"/>
              <a:t>”</a:t>
            </a:r>
            <a:r>
              <a:rPr lang="ar-SA" dirty="0"/>
              <a:t>		</a:t>
            </a:r>
            <a:endParaRPr lang="en-US" dirty="0"/>
          </a:p>
          <a:p>
            <a:pPr algn="ctr" rtl="1">
              <a:buNone/>
              <a:defRPr/>
            </a:pPr>
            <a:endParaRPr lang="en-US" dirty="0"/>
          </a:p>
          <a:p>
            <a:pPr algn="ctr" rtl="1">
              <a:buNone/>
              <a:defRPr/>
            </a:pPr>
            <a:r>
              <a:rPr lang="ar-SA" dirty="0"/>
              <a:t>رواه الطبراني</a:t>
            </a:r>
            <a:endParaRPr lang="en-US" dirty="0"/>
          </a:p>
          <a:p>
            <a:pPr algn="ctr" rtl="1">
              <a:buNone/>
              <a:defRPr/>
            </a:pPr>
            <a:endParaRPr lang="en-US" dirty="0"/>
          </a:p>
          <a:p>
            <a:pPr algn="ctr" rtl="1">
              <a:buNone/>
              <a:defRPr/>
            </a:pPr>
            <a:r>
              <a:rPr lang="ar-SA" dirty="0"/>
              <a:t>			</a:t>
            </a:r>
            <a:endParaRPr lang="en-US" dirty="0"/>
          </a:p>
        </p:txBody>
      </p:sp>
    </p:spTree>
    <p:extLst>
      <p:ext uri="{BB962C8B-B14F-4D97-AF65-F5344CB8AC3E}">
        <p14:creationId xmlns:p14="http://schemas.microsoft.com/office/powerpoint/2010/main" val="268206157"/>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0"/>
            <a:ext cx="8229600" cy="1066800"/>
          </a:xfrm>
        </p:spPr>
        <p:txBody>
          <a:bodyPr/>
          <a:lstStyle/>
          <a:p>
            <a:r>
              <a:rPr lang="en-US" b="1" dirty="0" smtClean="0"/>
              <a:t>Hierarchy of Knowledge</a:t>
            </a:r>
            <a:br>
              <a:rPr lang="en-US" b="1" dirty="0" smtClean="0"/>
            </a:br>
            <a:r>
              <a:rPr lang="en-US" sz="3200" b="1" i="1" dirty="0" err="1" smtClean="0"/>
              <a:t>Bloom’sTaxonomy</a:t>
            </a:r>
            <a:r>
              <a:rPr lang="en-US" sz="3200" b="1" i="1" dirty="0" smtClean="0"/>
              <a:t>, 1956</a:t>
            </a:r>
            <a:endParaRPr lang="en-US" b="1" dirty="0" smtClean="0"/>
          </a:p>
        </p:txBody>
      </p:sp>
      <p:sp>
        <p:nvSpPr>
          <p:cNvPr id="56323" name="Rectangle 3"/>
          <p:cNvSpPr>
            <a:spLocks noGrp="1" noChangeArrowheads="1"/>
          </p:cNvSpPr>
          <p:nvPr>
            <p:ph idx="1"/>
          </p:nvPr>
        </p:nvSpPr>
        <p:spPr>
          <a:xfrm>
            <a:off x="-76200" y="1981200"/>
            <a:ext cx="5486400" cy="4724400"/>
          </a:xfrm>
        </p:spPr>
        <p:txBody>
          <a:bodyPr/>
          <a:lstStyle/>
          <a:p>
            <a:pPr>
              <a:lnSpc>
                <a:spcPct val="150000"/>
              </a:lnSpc>
            </a:pPr>
            <a:r>
              <a:rPr lang="en-US" sz="2400" b="1" i="1" dirty="0" smtClean="0">
                <a:solidFill>
                  <a:srgbClr val="0070C0"/>
                </a:solidFill>
              </a:rPr>
              <a:t>Knowledge</a:t>
            </a:r>
            <a:r>
              <a:rPr lang="en-US" sz="2400" dirty="0" smtClean="0">
                <a:solidFill>
                  <a:srgbClr val="0070C0"/>
                </a:solidFill>
              </a:rPr>
              <a:t> </a:t>
            </a:r>
            <a:r>
              <a:rPr lang="en-US" sz="2400" dirty="0" smtClean="0"/>
              <a:t>- What is the most common cause of...?</a:t>
            </a:r>
          </a:p>
          <a:p>
            <a:pPr>
              <a:lnSpc>
                <a:spcPct val="150000"/>
              </a:lnSpc>
            </a:pPr>
            <a:r>
              <a:rPr lang="en-US" sz="2400" b="1" i="1" dirty="0" smtClean="0">
                <a:solidFill>
                  <a:srgbClr val="0070C0"/>
                </a:solidFill>
              </a:rPr>
              <a:t>Understand</a:t>
            </a:r>
            <a:r>
              <a:rPr lang="en-US" sz="2400" dirty="0" smtClean="0">
                <a:solidFill>
                  <a:srgbClr val="0070C0"/>
                </a:solidFill>
              </a:rPr>
              <a:t> </a:t>
            </a:r>
            <a:r>
              <a:rPr lang="en-US" sz="2400" dirty="0" smtClean="0"/>
              <a:t>- If you see this, what must you consider…?</a:t>
            </a:r>
          </a:p>
          <a:p>
            <a:pPr>
              <a:lnSpc>
                <a:spcPct val="150000"/>
              </a:lnSpc>
            </a:pPr>
            <a:r>
              <a:rPr lang="en-US" sz="2400" b="1" i="1" dirty="0" smtClean="0">
                <a:solidFill>
                  <a:srgbClr val="0070C0"/>
                </a:solidFill>
              </a:rPr>
              <a:t>Application</a:t>
            </a:r>
            <a:r>
              <a:rPr lang="en-US" sz="2400" dirty="0" smtClean="0"/>
              <a:t> - In this patient, what is causing…?</a:t>
            </a:r>
          </a:p>
          <a:p>
            <a:pPr>
              <a:lnSpc>
                <a:spcPct val="150000"/>
              </a:lnSpc>
            </a:pPr>
            <a:r>
              <a:rPr lang="en-US" sz="2400" b="1" i="1" dirty="0" err="1" smtClean="0">
                <a:solidFill>
                  <a:srgbClr val="0070C0"/>
                </a:solidFill>
              </a:rPr>
              <a:t>Analysis,synthesis,evaluation</a:t>
            </a:r>
            <a:r>
              <a:rPr lang="en-US" sz="2400" b="1" i="1" dirty="0" smtClean="0">
                <a:solidFill>
                  <a:schemeClr val="tx2"/>
                </a:solidFill>
              </a:rPr>
              <a:t> - </a:t>
            </a:r>
            <a:r>
              <a:rPr lang="en-US" sz="2400" b="1" i="1" dirty="0" smtClean="0"/>
              <a:t>critical thinking?</a:t>
            </a:r>
            <a:endParaRPr lang="en-US" sz="2400" dirty="0" smtClean="0"/>
          </a:p>
        </p:txBody>
      </p:sp>
      <p:pic>
        <p:nvPicPr>
          <p:cNvPr id="56324" name="Picture 12"/>
          <p:cNvPicPr>
            <a:picLocks noChangeAspect="1" noChangeArrowheads="1"/>
          </p:cNvPicPr>
          <p:nvPr/>
        </p:nvPicPr>
        <p:blipFill>
          <a:blip r:embed="rId2" cstate="print"/>
          <a:srcRect/>
          <a:stretch>
            <a:fillRect/>
          </a:stretch>
        </p:blipFill>
        <p:spPr bwMode="auto">
          <a:xfrm>
            <a:off x="5410200" y="1752600"/>
            <a:ext cx="3657600" cy="48768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endParaRPr lang="en-US" sz="5400" dirty="0" smtClean="0">
              <a:solidFill>
                <a:srgbClr val="00B050"/>
              </a:solidFill>
              <a:latin typeface="Aharoni" pitchFamily="2" charset="-79"/>
              <a:cs typeface="Aharoni" pitchFamily="2" charset="-79"/>
            </a:endParaRPr>
          </a:p>
          <a:p>
            <a:pPr algn="ctr"/>
            <a:r>
              <a:rPr lang="en-US" sz="5400" dirty="0" smtClean="0">
                <a:solidFill>
                  <a:srgbClr val="00B050"/>
                </a:solidFill>
                <a:latin typeface="Aharoni" pitchFamily="2" charset="-79"/>
                <a:cs typeface="Aharoni" pitchFamily="2" charset="-79"/>
              </a:rPr>
              <a:t>Skills</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idx="1"/>
          </p:nvPr>
        </p:nvSpPr>
        <p:spPr>
          <a:xfrm>
            <a:off x="457200" y="1676400"/>
            <a:ext cx="8229600" cy="4324350"/>
          </a:xfrm>
        </p:spPr>
        <p:txBody>
          <a:bodyPr/>
          <a:lstStyle/>
          <a:p>
            <a:pPr>
              <a:buNone/>
            </a:pPr>
            <a:endParaRPr lang="en-US" sz="2400" dirty="0" smtClean="0"/>
          </a:p>
          <a:p>
            <a:pPr>
              <a:lnSpc>
                <a:spcPct val="200000"/>
              </a:lnSpc>
              <a:buFont typeface="Wingdings" pitchFamily="2" charset="2"/>
              <a:buChar char="q"/>
            </a:pPr>
            <a:r>
              <a:rPr lang="en-US" sz="2400" b="1" dirty="0" smtClean="0">
                <a:solidFill>
                  <a:srgbClr val="00B050"/>
                </a:solidFill>
              </a:rPr>
              <a:t>Skill</a:t>
            </a:r>
            <a:r>
              <a:rPr lang="en-US" sz="2400" dirty="0" smtClean="0"/>
              <a:t> is the </a:t>
            </a:r>
            <a:r>
              <a:rPr lang="en-US" sz="2400" b="1" dirty="0" smtClean="0">
                <a:solidFill>
                  <a:srgbClr val="00B050"/>
                </a:solidFill>
              </a:rPr>
              <a:t>capacity</a:t>
            </a:r>
            <a:r>
              <a:rPr lang="en-US" sz="2400" dirty="0" smtClean="0"/>
              <a:t> to perform </a:t>
            </a:r>
            <a:r>
              <a:rPr lang="en-US" sz="2400" b="1" dirty="0" smtClean="0">
                <a:solidFill>
                  <a:srgbClr val="00B050"/>
                </a:solidFill>
              </a:rPr>
              <a:t>specific actions</a:t>
            </a:r>
            <a:endParaRPr lang="en-US" sz="2400" dirty="0" smtClean="0"/>
          </a:p>
          <a:p>
            <a:pPr>
              <a:lnSpc>
                <a:spcPct val="200000"/>
              </a:lnSpc>
              <a:buNone/>
            </a:pPr>
            <a:endParaRPr lang="en-US" sz="2400" dirty="0" smtClean="0"/>
          </a:p>
          <a:p>
            <a:pPr>
              <a:lnSpc>
                <a:spcPct val="200000"/>
              </a:lnSpc>
              <a:buFont typeface="Wingdings" pitchFamily="2" charset="2"/>
              <a:buChar char="q"/>
            </a:pPr>
            <a:r>
              <a:rPr lang="en-US" sz="2400" dirty="0" smtClean="0"/>
              <a:t> A person’s skill is a function of </a:t>
            </a:r>
            <a:r>
              <a:rPr lang="en-US" sz="2400" b="1" u="sng" dirty="0" smtClean="0">
                <a:solidFill>
                  <a:srgbClr val="00B050"/>
                </a:solidFill>
              </a:rPr>
              <a:t>both</a:t>
            </a:r>
            <a:r>
              <a:rPr lang="en-US" sz="2400" dirty="0" smtClean="0"/>
              <a:t> knowledge and the particular strategies used to apply knowledge. </a:t>
            </a:r>
          </a:p>
        </p:txBody>
      </p:sp>
      <p:sp>
        <p:nvSpPr>
          <p:cNvPr id="26627" name="Title 2"/>
          <p:cNvSpPr>
            <a:spLocks noGrp="1"/>
          </p:cNvSpPr>
          <p:nvPr>
            <p:ph type="title"/>
          </p:nvPr>
        </p:nvSpPr>
        <p:spPr>
          <a:xfrm>
            <a:off x="457200" y="990600"/>
            <a:ext cx="8229600" cy="1066800"/>
          </a:xfrm>
        </p:spPr>
        <p:txBody>
          <a:bodyPr/>
          <a:lstStyle/>
          <a:p>
            <a:pPr algn="ctr"/>
            <a:r>
              <a:rPr lang="en-US" dirty="0" smtClean="0"/>
              <a:t>Skills</a:t>
            </a:r>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685800"/>
            <a:ext cx="8229600" cy="1066800"/>
          </a:xfrm>
        </p:spPr>
        <p:txBody>
          <a:bodyPr/>
          <a:lstStyle/>
          <a:p>
            <a:pPr algn="ctr"/>
            <a:r>
              <a:rPr lang="en-US" dirty="0" smtClean="0"/>
              <a:t>Abilities</a:t>
            </a:r>
          </a:p>
        </p:txBody>
      </p:sp>
      <p:sp>
        <p:nvSpPr>
          <p:cNvPr id="28675" name="Text Placeholder 1"/>
          <p:cNvSpPr>
            <a:spLocks noGrp="1"/>
          </p:cNvSpPr>
          <p:nvPr>
            <p:ph idx="1"/>
          </p:nvPr>
        </p:nvSpPr>
        <p:spPr>
          <a:xfrm>
            <a:off x="457200" y="2057400"/>
            <a:ext cx="8229600" cy="3124200"/>
          </a:xfrm>
        </p:spPr>
        <p:txBody>
          <a:bodyPr/>
          <a:lstStyle/>
          <a:p>
            <a:pPr algn="ctr">
              <a:lnSpc>
                <a:spcPct val="300000"/>
              </a:lnSpc>
              <a:buNone/>
            </a:pPr>
            <a:r>
              <a:rPr lang="en-US" sz="2400" i="1" dirty="0" smtClean="0"/>
              <a:t>The power or </a:t>
            </a:r>
            <a:r>
              <a:rPr lang="en-US" sz="2400" b="1" i="1" dirty="0" smtClean="0">
                <a:solidFill>
                  <a:srgbClr val="00B050"/>
                </a:solidFill>
              </a:rPr>
              <a:t>capacity</a:t>
            </a:r>
            <a:r>
              <a:rPr lang="en-US" sz="2400" i="1" dirty="0" smtClean="0"/>
              <a:t> to </a:t>
            </a:r>
            <a:r>
              <a:rPr lang="en-US" sz="2400" b="1" i="1" dirty="0" smtClean="0">
                <a:solidFill>
                  <a:srgbClr val="00B050"/>
                </a:solidFill>
              </a:rPr>
              <a:t>do something </a:t>
            </a:r>
            <a:r>
              <a:rPr lang="en-US" sz="2400" i="1" dirty="0" smtClean="0"/>
              <a:t>or </a:t>
            </a:r>
            <a:r>
              <a:rPr lang="en-US" sz="2400" dirty="0" smtClean="0"/>
              <a:t>act physically, mentally, legally, morally, etc. </a:t>
            </a:r>
          </a:p>
          <a:p>
            <a:pPr>
              <a:lnSpc>
                <a:spcPct val="200000"/>
              </a:lnSpc>
              <a:buNone/>
            </a:pPr>
            <a:endParaRPr lang="en-US" sz="2400" dirty="0" smtClean="0"/>
          </a:p>
          <a:p>
            <a:pPr>
              <a:buNone/>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685800"/>
            <a:ext cx="3733800" cy="5715000"/>
          </a:xfrm>
        </p:spPr>
        <p:txBody>
          <a:bodyPr/>
          <a:lstStyle/>
          <a:p>
            <a:pPr algn="ctr">
              <a:lnSpc>
                <a:spcPct val="200000"/>
              </a:lnSpc>
            </a:pPr>
            <a:r>
              <a:rPr lang="en-US" dirty="0" smtClean="0"/>
              <a:t/>
            </a:r>
            <a:br>
              <a:rPr lang="en-US" dirty="0" smtClean="0"/>
            </a:br>
            <a:r>
              <a:rPr lang="en-US" dirty="0" smtClean="0"/>
              <a:t>   </a:t>
            </a:r>
            <a:r>
              <a:rPr lang="en-US" sz="2800" b="1" dirty="0" smtClean="0">
                <a:solidFill>
                  <a:srgbClr val="00B050"/>
                </a:solidFill>
                <a:latin typeface="+mn-lt"/>
              </a:rPr>
              <a:t>Ability</a:t>
            </a:r>
            <a:r>
              <a:rPr lang="en-US" sz="2800" dirty="0" smtClean="0">
                <a:latin typeface="+mn-lt"/>
              </a:rPr>
              <a:t>                    is the generic make up of an individual either perceptual or motor in nature that can be inherited from one's parents.</a:t>
            </a:r>
            <a:r>
              <a:rPr lang="en-US" dirty="0" smtClean="0"/>
              <a:t/>
            </a:r>
            <a:br>
              <a:rPr lang="en-US" dirty="0" smtClean="0"/>
            </a:br>
            <a:endParaRPr lang="en-US" dirty="0"/>
          </a:p>
        </p:txBody>
      </p:sp>
      <p:sp>
        <p:nvSpPr>
          <p:cNvPr id="3" name="Content Placeholder 2"/>
          <p:cNvSpPr>
            <a:spLocks noGrp="1"/>
          </p:cNvSpPr>
          <p:nvPr>
            <p:ph idx="1"/>
          </p:nvPr>
        </p:nvSpPr>
        <p:spPr>
          <a:xfrm>
            <a:off x="381000" y="609600"/>
            <a:ext cx="4114800" cy="5410200"/>
          </a:xfrm>
        </p:spPr>
        <p:txBody>
          <a:bodyPr/>
          <a:lstStyle/>
          <a:p>
            <a:pPr algn="ctr">
              <a:lnSpc>
                <a:spcPct val="200000"/>
              </a:lnSpc>
              <a:buNone/>
            </a:pPr>
            <a:r>
              <a:rPr lang="en-US" sz="3200" b="1" dirty="0" smtClean="0">
                <a:solidFill>
                  <a:srgbClr val="00B050"/>
                </a:solidFill>
              </a:rPr>
              <a:t>Skill</a:t>
            </a:r>
            <a:r>
              <a:rPr lang="en-US" dirty="0" smtClean="0"/>
              <a:t>                                 is something that can be learned or acquired through training and can be cognitive, perceptual and motor</a:t>
            </a:r>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85800"/>
            <a:ext cx="4495800" cy="4495800"/>
          </a:xfrm>
        </p:spPr>
        <p:txBody>
          <a:bodyPr/>
          <a:lstStyle/>
          <a:p>
            <a:pPr algn="ctr">
              <a:lnSpc>
                <a:spcPct val="200000"/>
              </a:lnSpc>
            </a:pPr>
            <a:r>
              <a:rPr lang="en-US" b="1" dirty="0" smtClean="0">
                <a:solidFill>
                  <a:srgbClr val="00B050"/>
                </a:solidFill>
              </a:rPr>
              <a:t>Ability</a:t>
            </a:r>
            <a:r>
              <a:rPr lang="en-US" dirty="0" smtClean="0"/>
              <a:t> </a:t>
            </a:r>
            <a:br>
              <a:rPr lang="en-US" dirty="0" smtClean="0"/>
            </a:br>
            <a:r>
              <a:rPr lang="en-US" sz="2800" dirty="0" smtClean="0">
                <a:latin typeface="+mn-lt"/>
              </a:rPr>
              <a:t>(</a:t>
            </a:r>
            <a:r>
              <a:rPr lang="en-US" sz="2800" b="1" dirty="0" smtClean="0">
                <a:latin typeface="+mn-lt"/>
              </a:rPr>
              <a:t>Innate</a:t>
            </a:r>
            <a:r>
              <a:rPr lang="en-US" sz="2800" dirty="0" smtClean="0">
                <a:latin typeface="+mn-lt"/>
              </a:rPr>
              <a:t>)   </a:t>
            </a:r>
            <a:r>
              <a:rPr lang="en-US" dirty="0" smtClean="0">
                <a:latin typeface="+mn-lt"/>
              </a:rPr>
              <a:t/>
            </a:r>
            <a:br>
              <a:rPr lang="en-US" dirty="0" smtClean="0">
                <a:latin typeface="+mn-lt"/>
              </a:rPr>
            </a:br>
            <a:r>
              <a:rPr lang="en-US" dirty="0" smtClean="0">
                <a:latin typeface="+mn-lt"/>
              </a:rPr>
              <a:t>  </a:t>
            </a:r>
            <a:r>
              <a:rPr lang="en-US" sz="2800" dirty="0" smtClean="0">
                <a:latin typeface="+mn-lt"/>
              </a:rPr>
              <a:t>is performance, or what you are able to do. </a:t>
            </a:r>
            <a:r>
              <a:rPr lang="en-US" dirty="0" smtClean="0"/>
              <a:t/>
            </a:r>
            <a:br>
              <a:rPr lang="en-US" dirty="0" smtClean="0"/>
            </a:br>
            <a:endParaRPr lang="en-US" dirty="0"/>
          </a:p>
        </p:txBody>
      </p:sp>
      <p:sp>
        <p:nvSpPr>
          <p:cNvPr id="3" name="Content Placeholder 2"/>
          <p:cNvSpPr>
            <a:spLocks noGrp="1"/>
          </p:cNvSpPr>
          <p:nvPr>
            <p:ph idx="1"/>
          </p:nvPr>
        </p:nvSpPr>
        <p:spPr>
          <a:xfrm>
            <a:off x="0" y="609600"/>
            <a:ext cx="4495800" cy="5410200"/>
          </a:xfrm>
        </p:spPr>
        <p:txBody>
          <a:bodyPr/>
          <a:lstStyle/>
          <a:p>
            <a:pPr algn="ctr">
              <a:lnSpc>
                <a:spcPct val="200000"/>
              </a:lnSpc>
              <a:buNone/>
            </a:pPr>
            <a:r>
              <a:rPr lang="en-US" sz="3200" b="1" dirty="0" smtClean="0">
                <a:solidFill>
                  <a:srgbClr val="00B050"/>
                </a:solidFill>
              </a:rPr>
              <a:t>Skill</a:t>
            </a:r>
            <a:r>
              <a:rPr lang="en-US" dirty="0" smtClean="0"/>
              <a:t>                                   (</a:t>
            </a:r>
            <a:r>
              <a:rPr lang="en-US" b="1" dirty="0" smtClean="0"/>
              <a:t>Acquired </a:t>
            </a:r>
            <a:r>
              <a:rPr lang="en-US" dirty="0" smtClean="0"/>
              <a:t>)</a:t>
            </a:r>
          </a:p>
          <a:p>
            <a:pPr algn="ctr">
              <a:lnSpc>
                <a:spcPct val="200000"/>
              </a:lnSpc>
              <a:buNone/>
            </a:pPr>
            <a:r>
              <a:rPr lang="en-US" dirty="0" smtClean="0"/>
              <a:t>can be taught and/or learned</a:t>
            </a:r>
          </a:p>
          <a:p>
            <a:pPr algn="ctr">
              <a:lnSpc>
                <a:spcPct val="200000"/>
              </a:lnSpc>
              <a:buNone/>
            </a:pPr>
            <a:endParaRPr lang="en-US" dirty="0" smtClean="0"/>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C000"/>
                </a:solidFill>
              </a:rPr>
              <a:t>Skill</a:t>
            </a:r>
            <a:r>
              <a:rPr lang="en-US" b="1" dirty="0" smtClean="0">
                <a:solidFill>
                  <a:srgbClr val="00B050"/>
                </a:solidFill>
              </a:rPr>
              <a:t> + Ability </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38200" y="2286000"/>
            <a:ext cx="7315200" cy="3416320"/>
          </a:xfrm>
          <a:prstGeom prst="rect">
            <a:avLst/>
          </a:prstGeom>
        </p:spPr>
        <p:txBody>
          <a:bodyPr wrap="square">
            <a:spAutoFit/>
          </a:bodyPr>
          <a:lstStyle/>
          <a:p>
            <a:pPr algn="ctr">
              <a:lnSpc>
                <a:spcPct val="200000"/>
              </a:lnSpc>
            </a:pPr>
            <a:r>
              <a:rPr lang="en-US" sz="3600" dirty="0" smtClean="0">
                <a:solidFill>
                  <a:srgbClr val="FFC000"/>
                </a:solidFill>
              </a:rPr>
              <a:t>What you have learned to do </a:t>
            </a:r>
          </a:p>
          <a:p>
            <a:pPr algn="ctr">
              <a:lnSpc>
                <a:spcPct val="200000"/>
              </a:lnSpc>
            </a:pPr>
            <a:r>
              <a:rPr lang="en-US" sz="3600" dirty="0" smtClean="0"/>
              <a:t>                   and   			</a:t>
            </a:r>
          </a:p>
          <a:p>
            <a:pPr algn="ctr">
              <a:lnSpc>
                <a:spcPct val="200000"/>
              </a:lnSpc>
            </a:pPr>
            <a:r>
              <a:rPr lang="en-US" sz="3600" dirty="0" smtClean="0">
                <a:solidFill>
                  <a:srgbClr val="00B050"/>
                </a:solidFill>
              </a:rPr>
              <a:t>What you can actually do! </a:t>
            </a:r>
            <a:endParaRPr lang="en-US" sz="3600" dirty="0">
              <a:solidFill>
                <a:srgbClr val="00B050"/>
              </a:solidFill>
            </a:endParaRPr>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7848600" cy="838200"/>
          </a:xfrm>
        </p:spPr>
        <p:txBody>
          <a:bodyPr/>
          <a:lstStyle/>
          <a:p>
            <a:pPr algn="ctr"/>
            <a:r>
              <a:rPr lang="en-US" dirty="0" smtClean="0"/>
              <a:t>How is competence acquired:</a:t>
            </a:r>
            <a:endParaRPr lang="en-GB" dirty="0" smtClean="0"/>
          </a:p>
        </p:txBody>
      </p:sp>
      <p:sp>
        <p:nvSpPr>
          <p:cNvPr id="15363" name="Content Placeholder 2"/>
          <p:cNvSpPr>
            <a:spLocks noGrp="1"/>
          </p:cNvSpPr>
          <p:nvPr>
            <p:ph idx="1"/>
          </p:nvPr>
        </p:nvSpPr>
        <p:spPr>
          <a:xfrm>
            <a:off x="76200" y="1828800"/>
            <a:ext cx="7924800" cy="4648200"/>
          </a:xfrm>
        </p:spPr>
        <p:txBody>
          <a:bodyPr/>
          <a:lstStyle/>
          <a:p>
            <a:r>
              <a:rPr lang="en-US" dirty="0" smtClean="0"/>
              <a:t>It is gained in the healthcare professions through:</a:t>
            </a:r>
          </a:p>
          <a:p>
            <a:pPr>
              <a:buNone/>
            </a:pPr>
            <a:endParaRPr lang="en-US" dirty="0" smtClean="0"/>
          </a:p>
          <a:p>
            <a:pPr lvl="1"/>
            <a:r>
              <a:rPr lang="en-US" sz="3600" i="1" dirty="0" smtClean="0">
                <a:latin typeface="Aharoni" pitchFamily="2" charset="-79"/>
                <a:cs typeface="Aharoni" pitchFamily="2" charset="-79"/>
              </a:rPr>
              <a:t> pre-service education</a:t>
            </a:r>
          </a:p>
          <a:p>
            <a:pPr lvl="1"/>
            <a:r>
              <a:rPr lang="en-US" sz="3600" i="1" dirty="0" smtClean="0">
                <a:latin typeface="Aharoni" pitchFamily="2" charset="-79"/>
                <a:cs typeface="Aharoni" pitchFamily="2" charset="-79"/>
              </a:rPr>
              <a:t>in-service training          </a:t>
            </a:r>
          </a:p>
          <a:p>
            <a:pPr lvl="1"/>
            <a:r>
              <a:rPr lang="en-US" sz="3600" i="1" dirty="0" smtClean="0">
                <a:latin typeface="Aharoni" pitchFamily="2" charset="-79"/>
                <a:cs typeface="Aharoni" pitchFamily="2" charset="-79"/>
              </a:rPr>
              <a:t>work experience</a:t>
            </a:r>
          </a:p>
          <a:p>
            <a:pPr lvl="1">
              <a:buNone/>
            </a:pPr>
            <a:endParaRPr lang="en-US" sz="3600" i="1" dirty="0" smtClean="0">
              <a:latin typeface="Aharoni" pitchFamily="2" charset="-79"/>
              <a:cs typeface="Aharoni" pitchFamily="2" charset="-79"/>
            </a:endParaRPr>
          </a:p>
          <a:p>
            <a:pPr algn="ctr">
              <a:buNone/>
            </a:pPr>
            <a:r>
              <a:rPr lang="en-US" b="1" dirty="0" smtClean="0"/>
              <a:t>Continuous  Professional  Development (CPD). </a:t>
            </a:r>
          </a:p>
          <a:p>
            <a:endParaRPr lang="en-GB" dirty="0" smtClean="0"/>
          </a:p>
        </p:txBody>
      </p:sp>
      <p:sp>
        <p:nvSpPr>
          <p:cNvPr id="4" name="AutoShape 22"/>
          <p:cNvSpPr>
            <a:spLocks noChangeArrowheads="1"/>
          </p:cNvSpPr>
          <p:nvPr/>
        </p:nvSpPr>
        <p:spPr bwMode="auto">
          <a:xfrm rot="16200000">
            <a:off x="6210300" y="2933700"/>
            <a:ext cx="4419600" cy="144780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(CPD). </a:t>
            </a:r>
            <a:endParaRPr lang="ar-SA" dirty="0">
              <a:latin typeface="Georgia" pitchFamily="18" charset="0"/>
            </a:endParaRPr>
          </a:p>
        </p:txBody>
      </p:sp>
      <p:sp>
        <p:nvSpPr>
          <p:cNvPr id="9" name="Right Arrow 8"/>
          <p:cNvSpPr/>
          <p:nvPr/>
        </p:nvSpPr>
        <p:spPr>
          <a:xfrm>
            <a:off x="5638800" y="3276600"/>
            <a:ext cx="2133600" cy="472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00600" y="3886200"/>
            <a:ext cx="3037592" cy="454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648200" y="4419600"/>
            <a:ext cx="3179238" cy="472417"/>
          </a:xfrm>
          <a:prstGeom prst="rightArrow">
            <a:avLst>
              <a:gd name="adj1" fmla="val 564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457200" y="9906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8371" name="Rectangle 5"/>
          <p:cNvSpPr>
            <a:spLocks noChangeArrowheads="1"/>
          </p:cNvSpPr>
          <p:nvPr/>
        </p:nvSpPr>
        <p:spPr bwMode="auto">
          <a:xfrm>
            <a:off x="685800" y="2667000"/>
            <a:ext cx="7620000" cy="3416320"/>
          </a:xfrm>
          <a:prstGeom prst="rect">
            <a:avLst/>
          </a:prstGeom>
          <a:noFill/>
          <a:ln w="9525">
            <a:noFill/>
            <a:miter lim="800000"/>
            <a:headEnd/>
            <a:tailEnd/>
          </a:ln>
        </p:spPr>
        <p:txBody>
          <a:bodyPr wrap="square">
            <a:spAutoFit/>
          </a:bodyPr>
          <a:lstStyle/>
          <a:p>
            <a:pPr algn="ctr">
              <a:lnSpc>
                <a:spcPct val="200000"/>
              </a:lnSpc>
            </a:pPr>
            <a:r>
              <a:rPr lang="en-US" sz="5400" dirty="0">
                <a:latin typeface="Bernard MT Condensed" pitchFamily="18" charset="0"/>
              </a:rPr>
              <a:t>Every five of </a:t>
            </a:r>
            <a:r>
              <a:rPr lang="en-US" sz="5400" dirty="0" smtClean="0">
                <a:latin typeface="Bernard MT Condensed" pitchFamily="18" charset="0"/>
              </a:rPr>
              <a:t>you</a:t>
            </a:r>
          </a:p>
          <a:p>
            <a:pPr algn="ctr">
              <a:lnSpc>
                <a:spcPct val="200000"/>
              </a:lnSpc>
            </a:pPr>
            <a:r>
              <a:rPr lang="en-US" sz="5400" dirty="0" smtClean="0">
                <a:solidFill>
                  <a:srgbClr val="FF0000"/>
                </a:solidFill>
                <a:latin typeface="Bernard MT Condensed" pitchFamily="18" charset="0"/>
              </a:rPr>
              <a:t>Are you involved in  CPD ?</a:t>
            </a:r>
            <a:r>
              <a:rPr lang="en-US" sz="5400" dirty="0" smtClean="0">
                <a:latin typeface="Bernard MT Condensed" pitchFamily="18" charset="0"/>
              </a:rPr>
              <a:t> </a:t>
            </a:r>
            <a:endParaRPr lang="en-GB" sz="5400" dirty="0">
              <a:latin typeface="Bernard MT Condensed" pitchFamily="18" charset="0"/>
            </a:endParaRPr>
          </a:p>
        </p:txBody>
      </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1981200" y="1219200"/>
            <a:ext cx="5334000" cy="3786188"/>
          </a:xfrm>
          <a:prstGeom prst="rect">
            <a:avLst/>
          </a:prstGeom>
          <a:noFill/>
          <a:ln w="9525">
            <a:noFill/>
            <a:miter lim="800000"/>
            <a:headEnd/>
            <a:tailEnd/>
          </a:ln>
        </p:spPr>
        <p:txBody>
          <a:bodyPr>
            <a:spAutoFit/>
          </a:bodyPr>
          <a:lstStyle/>
          <a:p>
            <a:pPr algn="ctr">
              <a:spcBef>
                <a:spcPct val="50000"/>
              </a:spcBef>
            </a:pPr>
            <a:r>
              <a:rPr lang="en-US" sz="6000" b="1">
                <a:solidFill>
                  <a:schemeClr val="accent2"/>
                </a:solidFill>
              </a:rPr>
              <a:t>Continuing Professional Development (CPD) </a:t>
            </a: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Kamran\Desktop\why are we he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153400" cy="4521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04800" y="5257800"/>
            <a:ext cx="8229600" cy="1066800"/>
          </a:xfrm>
        </p:spPr>
        <p:txBody>
          <a:bodyPr/>
          <a:lstStyle/>
          <a:p>
            <a:pPr algn="ctr"/>
            <a:r>
              <a:rPr lang="en-US" dirty="0">
                <a:latin typeface="Aharoni" pitchFamily="2" charset="-79"/>
                <a:cs typeface="Aharoni" pitchFamily="2" charset="-79"/>
              </a:rPr>
              <a:t>TO HELP</a:t>
            </a:r>
            <a:br>
              <a:rPr lang="en-US" dirty="0">
                <a:latin typeface="Aharoni" pitchFamily="2" charset="-79"/>
                <a:cs typeface="Aharoni" pitchFamily="2" charset="-79"/>
              </a:rPr>
            </a:br>
            <a:endParaRPr lang="en-US" dirty="0"/>
          </a:p>
        </p:txBody>
      </p:sp>
    </p:spTree>
    <p:extLst>
      <p:ext uri="{BB962C8B-B14F-4D97-AF65-F5344CB8AC3E}">
        <p14:creationId xmlns:p14="http://schemas.microsoft.com/office/powerpoint/2010/main" val="17215098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228600" y="1295400"/>
            <a:ext cx="8915400" cy="6063198"/>
          </a:xfrm>
          <a:prstGeom prst="rect">
            <a:avLst/>
          </a:prstGeom>
          <a:noFill/>
          <a:ln w="9525">
            <a:noFill/>
            <a:miter lim="800000"/>
            <a:headEnd/>
            <a:tailEnd/>
          </a:ln>
        </p:spPr>
        <p:txBody>
          <a:bodyPr wrap="square">
            <a:spAutoFit/>
          </a:bodyPr>
          <a:lstStyle/>
          <a:p>
            <a:pPr>
              <a:lnSpc>
                <a:spcPct val="200000"/>
              </a:lnSpc>
              <a:defRPr/>
            </a:pPr>
            <a:r>
              <a:rPr lang="en-GB" sz="3600" b="1" dirty="0">
                <a:latin typeface="+mn-lt"/>
                <a:cs typeface="Arial" charset="0"/>
              </a:rPr>
              <a:t>The conscious updating of </a:t>
            </a:r>
            <a:r>
              <a:rPr lang="en-GB" sz="3600" b="1" dirty="0">
                <a:solidFill>
                  <a:srgbClr val="7030A0"/>
                </a:solidFill>
                <a:latin typeface="+mn-lt"/>
                <a:cs typeface="Arial" charset="0"/>
              </a:rPr>
              <a:t>professional knowledge</a:t>
            </a:r>
            <a:r>
              <a:rPr lang="en-GB" sz="3600" b="1" dirty="0">
                <a:latin typeface="+mn-lt"/>
                <a:cs typeface="Arial" charset="0"/>
              </a:rPr>
              <a:t> and the improvement of professional</a:t>
            </a:r>
            <a:r>
              <a:rPr lang="en-GB" sz="3600" b="1" dirty="0">
                <a:solidFill>
                  <a:srgbClr val="FF0000"/>
                </a:solidFill>
                <a:latin typeface="+mn-lt"/>
                <a:cs typeface="Arial" charset="0"/>
              </a:rPr>
              <a:t> </a:t>
            </a:r>
            <a:r>
              <a:rPr lang="en-GB" sz="3600" b="1" dirty="0">
                <a:solidFill>
                  <a:srgbClr val="7030A0"/>
                </a:solidFill>
                <a:latin typeface="+mn-lt"/>
                <a:cs typeface="Arial" charset="0"/>
              </a:rPr>
              <a:t>competence</a:t>
            </a:r>
            <a:r>
              <a:rPr lang="en-GB" sz="3600" b="1" dirty="0">
                <a:latin typeface="+mn-lt"/>
                <a:cs typeface="Arial" charset="0"/>
              </a:rPr>
              <a:t> </a:t>
            </a:r>
            <a:r>
              <a:rPr lang="en-GB" sz="3600" b="1" dirty="0">
                <a:solidFill>
                  <a:srgbClr val="FF0000"/>
                </a:solidFill>
                <a:latin typeface="+mn-lt"/>
                <a:cs typeface="Arial" charset="0"/>
              </a:rPr>
              <a:t>throughout a person's working life</a:t>
            </a:r>
            <a:r>
              <a:rPr lang="en-GB" sz="3600" b="1" dirty="0">
                <a:latin typeface="+mn-lt"/>
                <a:cs typeface="Arial" charset="0"/>
              </a:rPr>
              <a:t>. </a:t>
            </a:r>
            <a:endParaRPr lang="en-GB" sz="3600" b="1" dirty="0" smtClean="0">
              <a:latin typeface="+mn-lt"/>
              <a:cs typeface="Arial" charset="0"/>
            </a:endParaRPr>
          </a:p>
          <a:p>
            <a:pPr>
              <a:defRPr/>
            </a:pPr>
            <a:endParaRPr lang="en-GB" sz="2800" b="1" dirty="0" smtClean="0">
              <a:latin typeface="+mn-lt"/>
              <a:cs typeface="Arial" charset="0"/>
            </a:endParaRPr>
          </a:p>
        </p:txBody>
      </p:sp>
      <p:sp>
        <p:nvSpPr>
          <p:cNvPr id="66563" name="TextBox 2"/>
          <p:cNvSpPr txBox="1">
            <a:spLocks noChangeArrowheads="1"/>
          </p:cNvSpPr>
          <p:nvPr/>
        </p:nvSpPr>
        <p:spPr bwMode="auto">
          <a:xfrm>
            <a:off x="2133600" y="609600"/>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What is CPD?</a:t>
            </a:r>
            <a:endParaRPr lang="en-GB" sz="3600" b="1"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304800" y="1737524"/>
            <a:ext cx="8382000" cy="4434676"/>
          </a:xfrm>
          <a:prstGeom prst="rect">
            <a:avLst/>
          </a:prstGeom>
          <a:noFill/>
          <a:ln w="9525">
            <a:noFill/>
            <a:miter lim="800000"/>
            <a:headEnd/>
            <a:tailEnd/>
          </a:ln>
        </p:spPr>
        <p:txBody>
          <a:bodyPr wrap="square">
            <a:spAutoFit/>
          </a:bodyPr>
          <a:lstStyle/>
          <a:p>
            <a:pPr>
              <a:lnSpc>
                <a:spcPct val="150000"/>
              </a:lnSpc>
              <a:defRPr/>
            </a:pPr>
            <a:r>
              <a:rPr lang="en-GB" sz="3200" b="1" dirty="0" smtClean="0">
                <a:latin typeface="+mn-lt"/>
                <a:cs typeface="Arial" charset="0"/>
              </a:rPr>
              <a:t>It </a:t>
            </a:r>
            <a:r>
              <a:rPr lang="en-GB" sz="3200" b="1" dirty="0">
                <a:latin typeface="+mn-lt"/>
                <a:cs typeface="Arial" charset="0"/>
              </a:rPr>
              <a:t>is a commitment to being professional, keeping up to date and continuously seeking to improve. </a:t>
            </a:r>
            <a:endParaRPr lang="en-GB" sz="3200" b="1" dirty="0" smtClean="0">
              <a:latin typeface="+mn-lt"/>
              <a:cs typeface="Arial" charset="0"/>
            </a:endParaRPr>
          </a:p>
          <a:p>
            <a:pPr>
              <a:lnSpc>
                <a:spcPct val="150000"/>
              </a:lnSpc>
              <a:defRPr/>
            </a:pPr>
            <a:r>
              <a:rPr lang="en-GB" sz="3200" b="1" dirty="0" smtClean="0">
                <a:latin typeface="+mn-lt"/>
                <a:cs typeface="Arial" charset="0"/>
              </a:rPr>
              <a:t>It </a:t>
            </a:r>
            <a:r>
              <a:rPr lang="en-GB" sz="3200" b="1" dirty="0">
                <a:latin typeface="+mn-lt"/>
                <a:cs typeface="Arial" charset="0"/>
              </a:rPr>
              <a:t>is the key to optimizing a person's career opportunities, both today and for the future. </a:t>
            </a:r>
          </a:p>
        </p:txBody>
      </p:sp>
      <p:sp>
        <p:nvSpPr>
          <p:cNvPr id="66563" name="TextBox 2"/>
          <p:cNvSpPr txBox="1">
            <a:spLocks noChangeArrowheads="1"/>
          </p:cNvSpPr>
          <p:nvPr/>
        </p:nvSpPr>
        <p:spPr bwMode="auto">
          <a:xfrm>
            <a:off x="2133600" y="877887"/>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What is CPD</a:t>
            </a:r>
            <a:r>
              <a:rPr lang="en-US" sz="3600" b="1" dirty="0" smtClean="0">
                <a:solidFill>
                  <a:schemeClr val="accent2"/>
                </a:solidFill>
              </a:rPr>
              <a:t>? </a:t>
            </a:r>
            <a:r>
              <a:rPr lang="en-US" sz="2400" b="1" dirty="0" smtClean="0">
                <a:solidFill>
                  <a:schemeClr val="accent2"/>
                </a:solidFill>
              </a:rPr>
              <a:t>Cont:</a:t>
            </a:r>
            <a:endParaRPr lang="en-GB" sz="2400" b="1"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25487"/>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Why CPD?</a:t>
            </a:r>
            <a:endParaRPr lang="en-GB" sz="3600" b="1" dirty="0">
              <a:solidFill>
                <a:schemeClr val="accent2"/>
              </a:solidFill>
            </a:endParaRPr>
          </a:p>
        </p:txBody>
      </p:sp>
      <p:sp>
        <p:nvSpPr>
          <p:cNvPr id="3" name="TextBox 2"/>
          <p:cNvSpPr txBox="1">
            <a:spLocks noChangeArrowheads="1"/>
          </p:cNvSpPr>
          <p:nvPr/>
        </p:nvSpPr>
        <p:spPr bwMode="auto">
          <a:xfrm>
            <a:off x="304800" y="1676400"/>
            <a:ext cx="8534400" cy="4247317"/>
          </a:xfrm>
          <a:prstGeom prst="rect">
            <a:avLst/>
          </a:prstGeom>
          <a:noFill/>
          <a:ln w="9525">
            <a:noFill/>
            <a:miter lim="800000"/>
            <a:headEnd/>
            <a:tailEnd/>
          </a:ln>
        </p:spPr>
        <p:txBody>
          <a:bodyPr wrap="square">
            <a:spAutoFit/>
          </a:bodyPr>
          <a:lstStyle/>
          <a:p>
            <a:pPr>
              <a:lnSpc>
                <a:spcPct val="150000"/>
              </a:lnSpc>
              <a:defRPr/>
            </a:pPr>
            <a:r>
              <a:rPr lang="en-US" sz="4400" b="1" dirty="0">
                <a:latin typeface="+mn-lt"/>
                <a:cs typeface="Arial" charset="0"/>
              </a:rPr>
              <a:t>Requirement by the governing bodies of the profession </a:t>
            </a:r>
            <a:endParaRPr lang="en-US" sz="4400" b="1" dirty="0" smtClean="0">
              <a:latin typeface="+mn-lt"/>
              <a:cs typeface="Arial" charset="0"/>
            </a:endParaRPr>
          </a:p>
          <a:p>
            <a:pPr>
              <a:defRPr/>
            </a:pPr>
            <a:endParaRPr lang="en-US" sz="3600" b="1" dirty="0" smtClean="0">
              <a:latin typeface="+mn-lt"/>
              <a:cs typeface="Arial" charset="0"/>
            </a:endParaRPr>
          </a:p>
          <a:p>
            <a:pPr>
              <a:defRPr/>
            </a:pPr>
            <a:r>
              <a:rPr lang="en-US" sz="3600" i="1" dirty="0" smtClean="0">
                <a:solidFill>
                  <a:srgbClr val="FF0000"/>
                </a:solidFill>
                <a:latin typeface="+mn-lt"/>
                <a:cs typeface="Arial" charset="0"/>
              </a:rPr>
              <a:t>This </a:t>
            </a:r>
            <a:r>
              <a:rPr lang="en-US" sz="3600" i="1" dirty="0">
                <a:solidFill>
                  <a:srgbClr val="FF0000"/>
                </a:solidFill>
                <a:latin typeface="+mn-lt"/>
                <a:cs typeface="Arial" charset="0"/>
              </a:rPr>
              <a:t>is only </a:t>
            </a:r>
            <a:r>
              <a:rPr lang="en-US" sz="3600" i="1" dirty="0" smtClean="0">
                <a:solidFill>
                  <a:srgbClr val="FF0000"/>
                </a:solidFill>
                <a:latin typeface="+mn-lt"/>
                <a:cs typeface="Arial" charset="0"/>
              </a:rPr>
              <a:t>a ostensible reason</a:t>
            </a:r>
            <a:endParaRPr lang="en-GB" sz="3600" i="1" dirty="0">
              <a:solidFill>
                <a:srgbClr val="FF0000"/>
              </a:solidFill>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80871"/>
            <a:ext cx="4572000" cy="1200329"/>
          </a:xfrm>
          <a:prstGeom prst="rect">
            <a:avLst/>
          </a:prstGeom>
          <a:noFill/>
          <a:ln w="9525">
            <a:noFill/>
            <a:miter lim="800000"/>
            <a:headEnd/>
            <a:tailEnd/>
          </a:ln>
        </p:spPr>
        <p:txBody>
          <a:bodyPr>
            <a:spAutoFit/>
          </a:bodyPr>
          <a:lstStyle/>
          <a:p>
            <a:pPr algn="ctr"/>
            <a:r>
              <a:rPr lang="en-US" sz="3600" b="1" dirty="0">
                <a:solidFill>
                  <a:schemeClr val="accent2"/>
                </a:solidFill>
              </a:rPr>
              <a:t>Why CPD</a:t>
            </a:r>
            <a:r>
              <a:rPr lang="en-US" sz="3600" b="1" dirty="0" smtClean="0">
                <a:solidFill>
                  <a:schemeClr val="accent2"/>
                </a:solidFill>
              </a:rPr>
              <a:t>?</a:t>
            </a:r>
          </a:p>
          <a:p>
            <a:pPr algn="ctr"/>
            <a:r>
              <a:rPr lang="en-US" sz="3600" b="1" dirty="0" smtClean="0">
                <a:solidFill>
                  <a:schemeClr val="accent2"/>
                </a:solidFill>
              </a:rPr>
              <a:t>Cardinal  reasons:</a:t>
            </a:r>
            <a:endParaRPr lang="en-GB" sz="3600" b="1" dirty="0">
              <a:solidFill>
                <a:schemeClr val="accent2"/>
              </a:solidFill>
            </a:endParaRPr>
          </a:p>
        </p:txBody>
      </p:sp>
      <p:sp>
        <p:nvSpPr>
          <p:cNvPr id="4" name="TextBox 3"/>
          <p:cNvSpPr txBox="1">
            <a:spLocks noChangeArrowheads="1"/>
          </p:cNvSpPr>
          <p:nvPr/>
        </p:nvSpPr>
        <p:spPr bwMode="auto">
          <a:xfrm>
            <a:off x="304800" y="2158425"/>
            <a:ext cx="8534400" cy="584775"/>
          </a:xfrm>
          <a:prstGeom prst="rect">
            <a:avLst/>
          </a:prstGeom>
          <a:noFill/>
          <a:ln w="9525">
            <a:noFill/>
            <a:miter lim="800000"/>
            <a:headEnd/>
            <a:tailEnd/>
          </a:ln>
        </p:spPr>
        <p:txBody>
          <a:bodyPr wrap="square">
            <a:spAutoFit/>
          </a:bodyPr>
          <a:lstStyle/>
          <a:p>
            <a:pPr>
              <a:defRPr/>
            </a:pPr>
            <a:r>
              <a:rPr lang="en-US" sz="3200" b="1" dirty="0">
                <a:latin typeface="+mn-lt"/>
                <a:cs typeface="Arial" charset="0"/>
              </a:rPr>
              <a:t>Half-life of what we learn is very </a:t>
            </a:r>
            <a:r>
              <a:rPr lang="en-US" sz="3200" b="1" dirty="0" smtClean="0">
                <a:latin typeface="+mn-lt"/>
                <a:cs typeface="Arial" charset="0"/>
              </a:rPr>
              <a:t>short.</a:t>
            </a:r>
            <a:endParaRPr lang="en-GB" sz="3200" b="1" dirty="0">
              <a:latin typeface="+mn-lt"/>
              <a:cs typeface="Arial" charset="0"/>
            </a:endParaRPr>
          </a:p>
        </p:txBody>
      </p:sp>
      <p:sp>
        <p:nvSpPr>
          <p:cNvPr id="5" name="TextBox 4"/>
          <p:cNvSpPr txBox="1">
            <a:spLocks noChangeArrowheads="1"/>
          </p:cNvSpPr>
          <p:nvPr/>
        </p:nvSpPr>
        <p:spPr bwMode="auto">
          <a:xfrm>
            <a:off x="304800" y="3266182"/>
            <a:ext cx="8534400" cy="1077218"/>
          </a:xfrm>
          <a:prstGeom prst="rect">
            <a:avLst/>
          </a:prstGeom>
          <a:noFill/>
          <a:ln w="9525">
            <a:noFill/>
            <a:miter lim="800000"/>
            <a:headEnd/>
            <a:tailEnd/>
          </a:ln>
        </p:spPr>
        <p:txBody>
          <a:bodyPr wrap="square">
            <a:spAutoFit/>
          </a:bodyPr>
          <a:lstStyle/>
          <a:p>
            <a:pPr>
              <a:defRPr/>
            </a:pPr>
            <a:r>
              <a:rPr lang="en-US" sz="3200" b="1" dirty="0">
                <a:latin typeface="+mn-lt"/>
                <a:cs typeface="Arial" charset="0"/>
              </a:rPr>
              <a:t>If we do not update, we will practice obsolete </a:t>
            </a:r>
            <a:r>
              <a:rPr lang="en-US" sz="3200" b="1" dirty="0" smtClean="0">
                <a:latin typeface="+mn-lt"/>
                <a:cs typeface="Arial" charset="0"/>
              </a:rPr>
              <a:t>medicine.</a:t>
            </a:r>
            <a:endParaRPr lang="en-GB" sz="3200" b="1" dirty="0">
              <a:latin typeface="+mn-lt"/>
              <a:cs typeface="Arial" charset="0"/>
            </a:endParaRPr>
          </a:p>
        </p:txBody>
      </p:sp>
      <p:sp>
        <p:nvSpPr>
          <p:cNvPr id="67590" name="Rectangle 5"/>
          <p:cNvSpPr>
            <a:spLocks noChangeArrowheads="1"/>
          </p:cNvSpPr>
          <p:nvPr/>
        </p:nvSpPr>
        <p:spPr bwMode="auto">
          <a:xfrm>
            <a:off x="381000" y="4942582"/>
            <a:ext cx="8229600" cy="1077218"/>
          </a:xfrm>
          <a:prstGeom prst="rect">
            <a:avLst/>
          </a:prstGeom>
          <a:noFill/>
          <a:ln w="9525">
            <a:noFill/>
            <a:miter lim="800000"/>
            <a:headEnd/>
            <a:tailEnd/>
          </a:ln>
        </p:spPr>
        <p:txBody>
          <a:bodyPr wrap="square">
            <a:spAutoFit/>
          </a:bodyPr>
          <a:lstStyle/>
          <a:p>
            <a:pPr>
              <a:defRPr/>
            </a:pPr>
            <a:r>
              <a:rPr lang="en-US" sz="3200" b="1" dirty="0" smtClean="0">
                <a:solidFill>
                  <a:srgbClr val="000000"/>
                </a:solidFill>
                <a:latin typeface="+mn-lt"/>
                <a:cs typeface="Arial" charset="0"/>
              </a:rPr>
              <a:t>There </a:t>
            </a:r>
            <a:r>
              <a:rPr lang="en-US" sz="3200" b="1" dirty="0">
                <a:solidFill>
                  <a:srgbClr val="000000"/>
                </a:solidFill>
                <a:latin typeface="+mn-lt"/>
                <a:cs typeface="Arial" charset="0"/>
              </a:rPr>
              <a:t>is a high chance that patients will not </a:t>
            </a:r>
            <a:r>
              <a:rPr lang="en-US" sz="3200" b="1" dirty="0" smtClean="0">
                <a:solidFill>
                  <a:srgbClr val="000000"/>
                </a:solidFill>
                <a:latin typeface="+mn-lt"/>
                <a:cs typeface="Arial" charset="0"/>
              </a:rPr>
              <a:t>get optimal care.</a:t>
            </a:r>
            <a:endParaRPr lang="en-GB"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14400"/>
            <a:ext cx="9144000" cy="6186309"/>
          </a:xfrm>
          <a:prstGeom prst="rect">
            <a:avLst/>
          </a:prstGeom>
        </p:spPr>
        <p:txBody>
          <a:bodyPr wrap="square">
            <a:spAutoFit/>
          </a:bodyPr>
          <a:lstStyle/>
          <a:p>
            <a:pPr algn="ctr"/>
            <a:r>
              <a:rPr lang="en-US" sz="3600" b="1" dirty="0" smtClean="0">
                <a:solidFill>
                  <a:schemeClr val="accent2"/>
                </a:solidFill>
              </a:rPr>
              <a:t>Why CPD?</a:t>
            </a:r>
          </a:p>
          <a:p>
            <a:pPr algn="ctr"/>
            <a:r>
              <a:rPr lang="en-US" sz="3600" b="1" dirty="0" smtClean="0">
                <a:solidFill>
                  <a:schemeClr val="accent2"/>
                </a:solidFill>
              </a:rPr>
              <a:t>Cardinal  reasons: cont:</a:t>
            </a:r>
          </a:p>
          <a:p>
            <a:pPr algn="ctr"/>
            <a:r>
              <a:rPr lang="en-US" sz="3600" b="1" dirty="0" smtClean="0">
                <a:solidFill>
                  <a:srgbClr val="00B050"/>
                </a:solidFill>
              </a:rPr>
              <a:t>Because as PROFESSIONALS </a:t>
            </a:r>
          </a:p>
          <a:p>
            <a:pPr algn="ctr"/>
            <a:r>
              <a:rPr lang="en-US" sz="3600" b="1" dirty="0" smtClean="0">
                <a:solidFill>
                  <a:srgbClr val="00B050"/>
                </a:solidFill>
              </a:rPr>
              <a:t>We are  </a:t>
            </a:r>
          </a:p>
          <a:p>
            <a:pPr algn="ctr"/>
            <a:r>
              <a:rPr lang="en-US" sz="3600" b="1" dirty="0" smtClean="0">
                <a:solidFill>
                  <a:srgbClr val="00B050"/>
                </a:solidFill>
              </a:rPr>
              <a:t>Students, Teachers, Doctors &amp; Leaders</a:t>
            </a:r>
          </a:p>
          <a:p>
            <a:pPr algn="ctr"/>
            <a:r>
              <a:rPr lang="en-US" sz="3600" b="1" dirty="0" smtClean="0"/>
              <a:t> </a:t>
            </a:r>
          </a:p>
          <a:p>
            <a:pPr algn="ctr"/>
            <a:r>
              <a:rPr lang="en-US" sz="3600" b="1" dirty="0" smtClean="0"/>
              <a:t>We all are helping others /dealing with patients </a:t>
            </a:r>
          </a:p>
          <a:p>
            <a:endParaRPr lang="en-US" sz="3600" b="1" dirty="0" smtClean="0">
              <a:solidFill>
                <a:schemeClr val="accent2"/>
              </a:solidFill>
            </a:endParaRPr>
          </a:p>
          <a:p>
            <a:endParaRPr lang="en-US" sz="3600" b="1" dirty="0" smtClean="0">
              <a:solidFill>
                <a:schemeClr val="accent2"/>
              </a:solidFill>
            </a:endParaRPr>
          </a:p>
          <a:p>
            <a:endParaRPr lang="en-US" sz="3600" dirty="0"/>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1600200" y="649287"/>
            <a:ext cx="5715000" cy="646113"/>
          </a:xfrm>
          <a:prstGeom prst="rect">
            <a:avLst/>
          </a:prstGeom>
          <a:noFill/>
          <a:ln w="9525">
            <a:noFill/>
            <a:miter lim="800000"/>
            <a:headEnd/>
            <a:tailEnd/>
          </a:ln>
        </p:spPr>
        <p:txBody>
          <a:bodyPr>
            <a:spAutoFit/>
          </a:bodyPr>
          <a:lstStyle/>
          <a:p>
            <a:pPr algn="ctr"/>
            <a:r>
              <a:rPr lang="en-US" sz="3600" b="1" dirty="0">
                <a:solidFill>
                  <a:schemeClr val="accent2"/>
                </a:solidFill>
              </a:rPr>
              <a:t>How is CPD different?</a:t>
            </a:r>
            <a:endParaRPr lang="en-GB" sz="3600" b="1" dirty="0">
              <a:solidFill>
                <a:schemeClr val="accent2"/>
              </a:solidFill>
            </a:endParaRPr>
          </a:p>
        </p:txBody>
      </p:sp>
      <p:sp>
        <p:nvSpPr>
          <p:cNvPr id="3" name="TextBox 2"/>
          <p:cNvSpPr txBox="1">
            <a:spLocks noChangeArrowheads="1"/>
          </p:cNvSpPr>
          <p:nvPr/>
        </p:nvSpPr>
        <p:spPr bwMode="auto">
          <a:xfrm>
            <a:off x="381000" y="1238250"/>
            <a:ext cx="8382000" cy="1200150"/>
          </a:xfrm>
          <a:prstGeom prst="rect">
            <a:avLst/>
          </a:prstGeom>
          <a:noFill/>
          <a:ln w="9525">
            <a:noFill/>
            <a:miter lim="800000"/>
            <a:headEnd/>
            <a:tailEnd/>
          </a:ln>
        </p:spPr>
        <p:txBody>
          <a:bodyPr>
            <a:spAutoFit/>
          </a:bodyPr>
          <a:lstStyle/>
          <a:p>
            <a:pPr>
              <a:defRPr/>
            </a:pPr>
            <a:endParaRPr lang="en-US" sz="1600" b="1" dirty="0">
              <a:latin typeface="+mn-lt"/>
              <a:cs typeface="Arial" charset="0"/>
            </a:endParaRPr>
          </a:p>
          <a:p>
            <a:pPr>
              <a:defRPr/>
            </a:pPr>
            <a:r>
              <a:rPr lang="en-US" sz="2800" b="1" dirty="0">
                <a:latin typeface="+mn-lt"/>
                <a:cs typeface="Arial" charset="0"/>
              </a:rPr>
              <a:t>CPD is for </a:t>
            </a:r>
            <a:r>
              <a:rPr lang="en-US" sz="2800" b="1" dirty="0" smtClean="0">
                <a:latin typeface="+mn-lt"/>
                <a:cs typeface="Arial" charset="0"/>
              </a:rPr>
              <a:t>professionals but </a:t>
            </a:r>
            <a:r>
              <a:rPr lang="en-US" sz="2800" b="1" dirty="0">
                <a:latin typeface="+mn-lt"/>
                <a:cs typeface="Arial" charset="0"/>
              </a:rPr>
              <a:t>not in a formal educational setting</a:t>
            </a:r>
            <a:endParaRPr lang="en-GB" sz="2800" b="1" dirty="0">
              <a:latin typeface="+mn-lt"/>
              <a:cs typeface="Arial" charset="0"/>
            </a:endParaRPr>
          </a:p>
        </p:txBody>
      </p:sp>
      <p:sp>
        <p:nvSpPr>
          <p:cNvPr id="4" name="TextBox 3"/>
          <p:cNvSpPr txBox="1">
            <a:spLocks noChangeArrowheads="1"/>
          </p:cNvSpPr>
          <p:nvPr/>
        </p:nvSpPr>
        <p:spPr bwMode="auto">
          <a:xfrm>
            <a:off x="304800" y="3617912"/>
            <a:ext cx="84582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Therefore, the learner needs to learn from whatever he/she does in the workplace</a:t>
            </a:r>
            <a:endParaRPr lang="en-GB" sz="2800" b="1" dirty="0">
              <a:latin typeface="+mn-lt"/>
              <a:cs typeface="Arial" charset="0"/>
            </a:endParaRPr>
          </a:p>
        </p:txBody>
      </p:sp>
      <p:sp>
        <p:nvSpPr>
          <p:cNvPr id="5" name="TextBox 4"/>
          <p:cNvSpPr txBox="1">
            <a:spLocks noChangeArrowheads="1"/>
          </p:cNvSpPr>
          <p:nvPr/>
        </p:nvSpPr>
        <p:spPr bwMode="auto">
          <a:xfrm>
            <a:off x="304800" y="2551112"/>
            <a:ext cx="83820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 are no class rooms, prescribed curricula, prescribed learning events, etc.</a:t>
            </a:r>
            <a:endParaRPr lang="en-GB" sz="2800" b="1" dirty="0">
              <a:latin typeface="+mn-lt"/>
              <a:cs typeface="Arial" charset="0"/>
            </a:endParaRPr>
          </a:p>
        </p:txBody>
      </p:sp>
      <p:sp>
        <p:nvSpPr>
          <p:cNvPr id="6" name="TextBox 5"/>
          <p:cNvSpPr txBox="1">
            <a:spLocks noChangeArrowheads="1"/>
          </p:cNvSpPr>
          <p:nvPr/>
        </p:nvSpPr>
        <p:spPr bwMode="auto">
          <a:xfrm>
            <a:off x="381000" y="4657725"/>
            <a:ext cx="8458200" cy="523875"/>
          </a:xfrm>
          <a:prstGeom prst="rect">
            <a:avLst/>
          </a:prstGeom>
          <a:noFill/>
          <a:ln w="9525">
            <a:noFill/>
            <a:miter lim="800000"/>
            <a:headEnd/>
            <a:tailEnd/>
          </a:ln>
        </p:spPr>
        <p:txBody>
          <a:bodyPr>
            <a:spAutoFit/>
          </a:bodyPr>
          <a:lstStyle/>
          <a:p>
            <a:pPr>
              <a:defRPr/>
            </a:pPr>
            <a:r>
              <a:rPr lang="en-US" sz="2800" b="1" dirty="0">
                <a:latin typeface="+mn-lt"/>
                <a:cs typeface="Arial" charset="0"/>
              </a:rPr>
              <a:t>Also, there are no formal examinations</a:t>
            </a:r>
            <a:endParaRPr lang="en-GB" sz="2800" b="1" dirty="0">
              <a:latin typeface="+mn-lt"/>
              <a:cs typeface="Arial" charset="0"/>
            </a:endParaRPr>
          </a:p>
        </p:txBody>
      </p:sp>
      <p:sp>
        <p:nvSpPr>
          <p:cNvPr id="7" name="TextBox 6"/>
          <p:cNvSpPr txBox="1">
            <a:spLocks noChangeArrowheads="1"/>
          </p:cNvSpPr>
          <p:nvPr/>
        </p:nvSpPr>
        <p:spPr bwMode="auto">
          <a:xfrm>
            <a:off x="381000" y="5397500"/>
            <a:ext cx="8458200" cy="1384300"/>
          </a:xfrm>
          <a:prstGeom prst="rect">
            <a:avLst/>
          </a:prstGeom>
          <a:noFill/>
          <a:ln w="9525">
            <a:noFill/>
            <a:miter lim="800000"/>
            <a:headEnd/>
            <a:tailEnd/>
          </a:ln>
        </p:spPr>
        <p:txBody>
          <a:bodyPr>
            <a:spAutoFit/>
          </a:bodyPr>
          <a:lstStyle/>
          <a:p>
            <a:pPr>
              <a:defRPr/>
            </a:pPr>
            <a:r>
              <a:rPr lang="en-US" sz="2800" b="1" dirty="0" smtClean="0">
                <a:latin typeface="+mn-lt"/>
                <a:cs typeface="Arial" charset="0"/>
              </a:rPr>
              <a:t>Motivation </a:t>
            </a:r>
            <a:r>
              <a:rPr lang="en-US" sz="2800" b="1" dirty="0">
                <a:latin typeface="+mn-lt"/>
                <a:cs typeface="Arial" charset="0"/>
              </a:rPr>
              <a:t>to learning comes from the necessity to improve </a:t>
            </a:r>
            <a:r>
              <a:rPr lang="en-US" sz="2800" b="1" dirty="0" smtClean="0">
                <a:latin typeface="+mn-lt"/>
                <a:cs typeface="Arial" charset="0"/>
              </a:rPr>
              <a:t>practice.</a:t>
            </a:r>
            <a:endParaRPr lang="en-US" sz="2800" b="1" dirty="0">
              <a:latin typeface="+mn-lt"/>
              <a:cs typeface="Arial" charset="0"/>
            </a:endParaRPr>
          </a:p>
          <a:p>
            <a:pPr>
              <a:defRPr/>
            </a:pPr>
            <a:r>
              <a:rPr lang="en-US" sz="2800" b="1" dirty="0">
                <a:latin typeface="+mn-lt"/>
                <a:cs typeface="Arial" charset="0"/>
              </a:rPr>
              <a:t> </a:t>
            </a:r>
            <a:endParaRPr lang="en-GB"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143000"/>
            <a:ext cx="8229600" cy="381000"/>
          </a:xfrm>
        </p:spPr>
        <p:txBody>
          <a:bodyPr>
            <a:normAutofit fontScale="90000"/>
          </a:bodyPr>
          <a:lstStyle/>
          <a:p>
            <a:pPr>
              <a:defRPr/>
            </a:pPr>
            <a:endParaRPr lang="en-US" dirty="0"/>
          </a:p>
        </p:txBody>
      </p:sp>
      <p:sp>
        <p:nvSpPr>
          <p:cNvPr id="5" name="Text Placeholder 1"/>
          <p:cNvSpPr>
            <a:spLocks noGrp="1"/>
          </p:cNvSpPr>
          <p:nvPr>
            <p:ph idx="1"/>
          </p:nvPr>
        </p:nvSpPr>
        <p:spPr>
          <a:xfrm>
            <a:off x="457200" y="1752600"/>
            <a:ext cx="8229600" cy="3657600"/>
          </a:xfrm>
        </p:spPr>
        <p:txBody>
          <a:bodyPr>
            <a:noAutofit/>
          </a:bodyPr>
          <a:lstStyle/>
          <a:p>
            <a:pPr algn="ctr">
              <a:buNone/>
              <a:defRPr/>
            </a:pPr>
            <a:endParaRPr lang="en-US" sz="3600" b="1" dirty="0" smtClean="0"/>
          </a:p>
          <a:p>
            <a:pPr algn="ctr">
              <a:lnSpc>
                <a:spcPct val="200000"/>
              </a:lnSpc>
              <a:buNone/>
              <a:defRPr/>
            </a:pPr>
            <a:r>
              <a:rPr lang="en-US" sz="4800" b="1" dirty="0" smtClean="0">
                <a:solidFill>
                  <a:schemeClr val="accent2"/>
                </a:solidFill>
                <a:cs typeface="Arial" charset="0"/>
              </a:rPr>
              <a:t>How can we achieve CPD?</a:t>
            </a:r>
            <a:endParaRPr lang="en-GB" sz="4800" b="1" dirty="0" smtClean="0">
              <a:solidFill>
                <a:schemeClr val="accent2"/>
              </a:solidFill>
              <a:cs typeface="Arial" charset="0"/>
            </a:endParaRPr>
          </a:p>
          <a:p>
            <a:pPr algn="ctr">
              <a:buNone/>
              <a:defRPr/>
            </a:pPr>
            <a:endParaRPr lang="en-US" sz="4800" b="1" dirty="0" smtClean="0"/>
          </a:p>
          <a:p>
            <a:pPr lvl="1">
              <a:buNone/>
              <a:defRPr/>
            </a:pPr>
            <a:r>
              <a:rPr lang="en-US" sz="3600" dirty="0" smtClean="0"/>
              <a:t>.</a:t>
            </a:r>
            <a:endParaRPr lang="en-US" sz="3600" dirty="0"/>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idx="1"/>
          </p:nvPr>
        </p:nvSpPr>
        <p:spPr>
          <a:xfrm>
            <a:off x="457200" y="857250"/>
            <a:ext cx="8229600" cy="4933950"/>
          </a:xfrm>
        </p:spPr>
        <p:txBody>
          <a:bodyPr>
            <a:normAutofit lnSpcReduction="10000"/>
          </a:bodyPr>
          <a:lstStyle/>
          <a:p>
            <a:pPr>
              <a:buNone/>
              <a:defRPr/>
            </a:pPr>
            <a:r>
              <a:rPr lang="en-US" b="1" dirty="0" smtClean="0"/>
              <a:t> </a:t>
            </a:r>
          </a:p>
          <a:p>
            <a:pPr lvl="2">
              <a:lnSpc>
                <a:spcPct val="210000"/>
              </a:lnSpc>
              <a:buFont typeface="Wingdings" pitchFamily="2" charset="2"/>
              <a:buChar char="q"/>
              <a:defRPr/>
            </a:pPr>
            <a:r>
              <a:rPr lang="en-US" b="1" dirty="0" smtClean="0">
                <a:solidFill>
                  <a:schemeClr val="tx1"/>
                </a:solidFill>
              </a:rPr>
              <a:t> </a:t>
            </a:r>
            <a:r>
              <a:rPr lang="en-US" sz="2800" b="1" dirty="0" smtClean="0">
                <a:solidFill>
                  <a:schemeClr val="tx1"/>
                </a:solidFill>
              </a:rPr>
              <a:t>Lecture programs </a:t>
            </a:r>
          </a:p>
          <a:p>
            <a:pPr lvl="2">
              <a:lnSpc>
                <a:spcPct val="210000"/>
              </a:lnSpc>
              <a:buFont typeface="Wingdings" pitchFamily="2" charset="2"/>
              <a:buChar char="q"/>
              <a:defRPr/>
            </a:pPr>
            <a:r>
              <a:rPr lang="en-US" sz="2800" b="1" dirty="0" smtClean="0">
                <a:solidFill>
                  <a:schemeClr val="tx1"/>
                </a:solidFill>
              </a:rPr>
              <a:t>Conferences</a:t>
            </a:r>
          </a:p>
          <a:p>
            <a:pPr lvl="2">
              <a:lnSpc>
                <a:spcPct val="210000"/>
              </a:lnSpc>
              <a:buFont typeface="Wingdings" pitchFamily="2" charset="2"/>
              <a:buChar char="q"/>
              <a:defRPr/>
            </a:pPr>
            <a:r>
              <a:rPr lang="en-US" sz="2800" b="1" dirty="0" smtClean="0">
                <a:solidFill>
                  <a:schemeClr val="tx1"/>
                </a:solidFill>
              </a:rPr>
              <a:t>Workshops</a:t>
            </a:r>
          </a:p>
          <a:p>
            <a:pPr lvl="2">
              <a:lnSpc>
                <a:spcPct val="210000"/>
              </a:lnSpc>
              <a:buFont typeface="Wingdings" pitchFamily="2" charset="2"/>
              <a:buChar char="q"/>
              <a:defRPr/>
            </a:pPr>
            <a:r>
              <a:rPr lang="en-US" sz="2800" b="1" dirty="0" smtClean="0">
                <a:solidFill>
                  <a:schemeClr val="tx1"/>
                </a:solidFill>
              </a:rPr>
              <a:t>CME courses</a:t>
            </a:r>
          </a:p>
          <a:p>
            <a:pPr lvl="2">
              <a:lnSpc>
                <a:spcPct val="210000"/>
              </a:lnSpc>
              <a:buFont typeface="Wingdings" pitchFamily="2" charset="2"/>
              <a:buChar char="q"/>
              <a:defRPr/>
            </a:pPr>
            <a:r>
              <a:rPr lang="en-US" sz="2800" b="1" dirty="0" smtClean="0">
                <a:solidFill>
                  <a:schemeClr val="tx1"/>
                </a:solidFill>
              </a:rPr>
              <a:t>Others …..</a:t>
            </a:r>
          </a:p>
          <a:p>
            <a:pPr>
              <a:buFont typeface="Wingdings" pitchFamily="2" charset="2"/>
              <a:buChar char="q"/>
              <a:defRPr/>
            </a:pPr>
            <a:endParaRPr lang="en-US" b="1" dirty="0" smtClean="0"/>
          </a:p>
          <a:p>
            <a:pPr>
              <a:buNone/>
              <a:defRPr/>
            </a:pPr>
            <a:endParaRPr lang="en-US" b="1" dirty="0" smtClean="0"/>
          </a:p>
        </p:txBody>
      </p:sp>
    </p:spTree>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1219200" y="838200"/>
            <a:ext cx="6629400" cy="646113"/>
          </a:xfrm>
          <a:prstGeom prst="rect">
            <a:avLst/>
          </a:prstGeom>
          <a:noFill/>
          <a:ln w="9525">
            <a:noFill/>
            <a:miter lim="800000"/>
            <a:headEnd/>
            <a:tailEnd/>
          </a:ln>
        </p:spPr>
        <p:txBody>
          <a:bodyPr>
            <a:spAutoFit/>
          </a:bodyPr>
          <a:lstStyle/>
          <a:p>
            <a:pPr algn="ctr">
              <a:defRPr/>
            </a:pPr>
            <a:r>
              <a:rPr lang="en-US" sz="3600" b="1" dirty="0">
                <a:solidFill>
                  <a:schemeClr val="accent2"/>
                </a:solidFill>
                <a:latin typeface="+mn-lt"/>
                <a:cs typeface="Arial" charset="0"/>
              </a:rPr>
              <a:t>How can we achieve CPD?</a:t>
            </a:r>
            <a:endParaRPr lang="en-GB" sz="3600" b="1" dirty="0">
              <a:solidFill>
                <a:schemeClr val="accent2"/>
              </a:solidFill>
              <a:latin typeface="+mn-lt"/>
              <a:cs typeface="Arial" charset="0"/>
            </a:endParaRPr>
          </a:p>
        </p:txBody>
      </p:sp>
      <p:sp>
        <p:nvSpPr>
          <p:cNvPr id="3" name="TextBox 2"/>
          <p:cNvSpPr txBox="1">
            <a:spLocks noChangeArrowheads="1"/>
          </p:cNvSpPr>
          <p:nvPr/>
        </p:nvSpPr>
        <p:spPr bwMode="auto">
          <a:xfrm>
            <a:off x="152400" y="1676400"/>
            <a:ext cx="8229600" cy="2062103"/>
          </a:xfrm>
          <a:prstGeom prst="rect">
            <a:avLst/>
          </a:prstGeom>
          <a:noFill/>
          <a:ln w="9525">
            <a:noFill/>
            <a:miter lim="800000"/>
            <a:headEnd/>
            <a:tailEnd/>
          </a:ln>
        </p:spPr>
        <p:txBody>
          <a:bodyPr wrap="square">
            <a:spAutoFit/>
          </a:bodyPr>
          <a:lstStyle/>
          <a:p>
            <a:pPr>
              <a:lnSpc>
                <a:spcPct val="200000"/>
              </a:lnSpc>
              <a:defRPr/>
            </a:pPr>
            <a:r>
              <a:rPr lang="en-US" sz="3200" b="1" dirty="0">
                <a:latin typeface="+mn-lt"/>
                <a:cs typeface="Arial" charset="0"/>
              </a:rPr>
              <a:t>Many methods have been tried in the past</a:t>
            </a:r>
            <a:endParaRPr lang="en-GB" sz="3200" b="1" dirty="0">
              <a:latin typeface="+mn-lt"/>
              <a:cs typeface="Arial" charset="0"/>
            </a:endParaRPr>
          </a:p>
        </p:txBody>
      </p:sp>
      <p:sp>
        <p:nvSpPr>
          <p:cNvPr id="4" name="TextBox 3"/>
          <p:cNvSpPr txBox="1">
            <a:spLocks noChangeArrowheads="1"/>
          </p:cNvSpPr>
          <p:nvPr/>
        </p:nvSpPr>
        <p:spPr bwMode="auto">
          <a:xfrm>
            <a:off x="152400" y="3581400"/>
            <a:ext cx="8763000" cy="2062103"/>
          </a:xfrm>
          <a:prstGeom prst="rect">
            <a:avLst/>
          </a:prstGeom>
          <a:noFill/>
          <a:ln w="9525">
            <a:noFill/>
            <a:miter lim="800000"/>
            <a:headEnd/>
            <a:tailEnd/>
          </a:ln>
        </p:spPr>
        <p:txBody>
          <a:bodyPr wrap="square">
            <a:spAutoFit/>
          </a:bodyPr>
          <a:lstStyle/>
          <a:p>
            <a:pPr>
              <a:lnSpc>
                <a:spcPct val="200000"/>
              </a:lnSpc>
              <a:defRPr/>
            </a:pPr>
            <a:r>
              <a:rPr lang="en-US" sz="3200" b="1" dirty="0">
                <a:latin typeface="+mn-lt"/>
                <a:cs typeface="Arial" charset="0"/>
              </a:rPr>
              <a:t>Currently, </a:t>
            </a:r>
            <a:r>
              <a:rPr lang="en-US" sz="3200" b="1" dirty="0" smtClean="0">
                <a:solidFill>
                  <a:srgbClr val="00B050"/>
                </a:solidFill>
                <a:latin typeface="+mn-lt"/>
                <a:cs typeface="Arial" charset="0"/>
              </a:rPr>
              <a:t>Reflective Practice/Learning </a:t>
            </a:r>
            <a:r>
              <a:rPr lang="en-US" sz="3200" b="1" dirty="0">
                <a:latin typeface="+mn-lt"/>
                <a:cs typeface="Arial" charset="0"/>
              </a:rPr>
              <a:t>is the most favoured</a:t>
            </a:r>
            <a:endParaRPr lang="en-GB" sz="32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743200"/>
            <a:ext cx="8229600" cy="1066800"/>
          </a:xfrm>
        </p:spPr>
        <p:txBody>
          <a:bodyPr/>
          <a:lstStyle/>
          <a:p>
            <a:pPr algn="ctr"/>
            <a:r>
              <a:rPr lang="en-US" sz="7200" dirty="0" smtClean="0"/>
              <a:t>What is the</a:t>
            </a:r>
            <a:br>
              <a:rPr lang="en-US" sz="7200" dirty="0" smtClean="0"/>
            </a:br>
            <a:r>
              <a:rPr lang="en-US" sz="7200" dirty="0" smtClean="0"/>
              <a:t>Reflective Learning</a:t>
            </a:r>
            <a:endParaRPr lang="en-GB" sz="7200" dirty="0" smtClean="0"/>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pPr algn="ctr"/>
            <a:r>
              <a:rPr lang="en-US" sz="1200" dirty="0" smtClean="0"/>
              <a:t>https</a:t>
            </a:r>
            <a:r>
              <a:rPr lang="en-US" sz="1200" dirty="0"/>
              <a:t>://www.cartoonstock.com/directory/c/competence.asp</a:t>
            </a:r>
          </a:p>
        </p:txBody>
      </p:sp>
      <p:pic>
        <p:nvPicPr>
          <p:cNvPr id="1026" name="Picture 2" descr="C:\Users\Dr. Kamran\Desktop\compet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89241"/>
      </p:ext>
    </p:extLst>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0"/>
            <a:ext cx="8229600" cy="1066800"/>
          </a:xfrm>
        </p:spPr>
        <p:txBody>
          <a:bodyPr/>
          <a:lstStyle/>
          <a:p>
            <a:pPr algn="ctr" eaLnBrk="1" hangingPunct="1"/>
            <a:r>
              <a:rPr lang="en-US" dirty="0" smtClean="0"/>
              <a:t>Reflection</a:t>
            </a:r>
          </a:p>
        </p:txBody>
      </p:sp>
      <p:sp>
        <p:nvSpPr>
          <p:cNvPr id="5" name="Rectangle 3"/>
          <p:cNvSpPr>
            <a:spLocks noGrp="1" noChangeArrowheads="1"/>
          </p:cNvSpPr>
          <p:nvPr>
            <p:ph idx="1"/>
          </p:nvPr>
        </p:nvSpPr>
        <p:spPr>
          <a:xfrm>
            <a:off x="457200" y="1752600"/>
            <a:ext cx="8229600" cy="4648200"/>
          </a:xfrm>
        </p:spPr>
        <p:txBody>
          <a:bodyPr/>
          <a:lstStyle/>
          <a:p>
            <a:pPr eaLnBrk="1" hangingPunct="1">
              <a:lnSpc>
                <a:spcPct val="150000"/>
              </a:lnSpc>
            </a:pPr>
            <a:r>
              <a:rPr lang="en-US" dirty="0" smtClean="0"/>
              <a:t>Reflection relates to a complex and deliberate process of thinking about and interpreting experience, in order to learn from it.</a:t>
            </a:r>
          </a:p>
          <a:p>
            <a:pPr eaLnBrk="1" hangingPunct="1">
              <a:lnSpc>
                <a:spcPct val="90000"/>
              </a:lnSpc>
            </a:pPr>
            <a:r>
              <a:rPr lang="en-US" b="1" dirty="0" smtClean="0">
                <a:solidFill>
                  <a:srgbClr val="00B050"/>
                </a:solidFill>
              </a:rPr>
              <a:t>Reflection : stages e.g.</a:t>
            </a:r>
          </a:p>
          <a:p>
            <a:pPr lvl="2" eaLnBrk="1" hangingPunct="1">
              <a:lnSpc>
                <a:spcPct val="90000"/>
              </a:lnSpc>
            </a:pPr>
            <a:r>
              <a:rPr lang="en-US" dirty="0" smtClean="0"/>
              <a:t>An awareness of uncomfortable feeling</a:t>
            </a:r>
          </a:p>
          <a:p>
            <a:pPr lvl="2" eaLnBrk="1" hangingPunct="1">
              <a:lnSpc>
                <a:spcPct val="90000"/>
              </a:lnSpc>
            </a:pPr>
            <a:r>
              <a:rPr lang="en-US" dirty="0" smtClean="0"/>
              <a:t>Examination of situation</a:t>
            </a:r>
          </a:p>
          <a:p>
            <a:pPr lvl="2" eaLnBrk="1" hangingPunct="1">
              <a:lnSpc>
                <a:spcPct val="90000"/>
              </a:lnSpc>
            </a:pPr>
            <a:r>
              <a:rPr lang="en-US" dirty="0" smtClean="0"/>
              <a:t>Exploration of alternative actions</a:t>
            </a:r>
          </a:p>
          <a:p>
            <a:pPr lvl="2" eaLnBrk="1" hangingPunct="1">
              <a:lnSpc>
                <a:spcPct val="90000"/>
              </a:lnSpc>
            </a:pPr>
            <a:r>
              <a:rPr lang="en-US" dirty="0" smtClean="0"/>
              <a:t>Reflective thoughts results in action   </a:t>
            </a:r>
            <a:endParaRPr lang="ar-SA" dirty="0" smtClean="0"/>
          </a:p>
          <a:p>
            <a:pPr eaLnBrk="1" hangingPunct="1">
              <a:lnSpc>
                <a:spcPct val="90000"/>
              </a:lnSpc>
            </a:pPr>
            <a:endParaRPr lang="en-US" dirty="0" smtClean="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515203" y="800865"/>
            <a:ext cx="7772400" cy="1323439"/>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accent2"/>
                </a:solidFill>
              </a:rPr>
              <a:t>What is </a:t>
            </a:r>
            <a:endParaRPr lang="en-US" sz="3200" b="1" dirty="0" smtClean="0">
              <a:solidFill>
                <a:schemeClr val="accent2"/>
              </a:solidFill>
            </a:endParaRPr>
          </a:p>
          <a:p>
            <a:pPr algn="ctr">
              <a:spcBef>
                <a:spcPct val="50000"/>
              </a:spcBef>
            </a:pPr>
            <a:r>
              <a:rPr lang="en-US" sz="3200" b="1" dirty="0" smtClean="0">
                <a:solidFill>
                  <a:schemeClr val="accent2"/>
                </a:solidFill>
              </a:rPr>
              <a:t>Reflective Learning? </a:t>
            </a:r>
            <a:r>
              <a:rPr lang="en-US" sz="3200" b="1" dirty="0" err="1" smtClean="0">
                <a:solidFill>
                  <a:schemeClr val="accent2"/>
                </a:solidFill>
              </a:rPr>
              <a:t>Cont</a:t>
            </a:r>
            <a:r>
              <a:rPr lang="en-US" sz="3200" b="1" dirty="0">
                <a:solidFill>
                  <a:schemeClr val="accent2"/>
                </a:solidFill>
              </a:rPr>
              <a:t>:</a:t>
            </a:r>
          </a:p>
        </p:txBody>
      </p:sp>
      <p:sp>
        <p:nvSpPr>
          <p:cNvPr id="12293" name="Text Box 5"/>
          <p:cNvSpPr txBox="1">
            <a:spLocks noChangeArrowheads="1"/>
          </p:cNvSpPr>
          <p:nvPr/>
        </p:nvSpPr>
        <p:spPr bwMode="auto">
          <a:xfrm>
            <a:off x="533400" y="2667000"/>
            <a:ext cx="8153400" cy="1169551"/>
          </a:xfrm>
          <a:prstGeom prst="rect">
            <a:avLst/>
          </a:prstGeom>
          <a:noFill/>
          <a:ln w="9525">
            <a:noFill/>
            <a:miter lim="800000"/>
            <a:headEnd/>
            <a:tailEnd/>
          </a:ln>
        </p:spPr>
        <p:txBody>
          <a:bodyPr>
            <a:spAutoFit/>
          </a:bodyPr>
          <a:lstStyle/>
          <a:p>
            <a:pPr>
              <a:spcBef>
                <a:spcPct val="50000"/>
              </a:spcBef>
              <a:defRPr/>
            </a:pPr>
            <a:r>
              <a:rPr lang="en-US" sz="2800" b="1" dirty="0">
                <a:solidFill>
                  <a:schemeClr val="hlink"/>
                </a:solidFill>
                <a:latin typeface="+mn-lt"/>
                <a:cs typeface="Arial" charset="0"/>
              </a:rPr>
              <a:t>Systematic</a:t>
            </a:r>
            <a:r>
              <a:rPr lang="en-US" sz="2800" b="1" dirty="0">
                <a:latin typeface="+mn-lt"/>
                <a:cs typeface="Arial" charset="0"/>
              </a:rPr>
              <a:t> revisiting of a </a:t>
            </a:r>
            <a:r>
              <a:rPr lang="en-US" sz="2800" b="1" dirty="0" smtClean="0">
                <a:solidFill>
                  <a:schemeClr val="hlink"/>
                </a:solidFill>
                <a:latin typeface="+mn-lt"/>
                <a:cs typeface="Arial" charset="0"/>
              </a:rPr>
              <a:t>learning</a:t>
            </a:r>
          </a:p>
          <a:p>
            <a:pPr>
              <a:spcBef>
                <a:spcPct val="50000"/>
              </a:spcBef>
              <a:defRPr/>
            </a:pPr>
            <a:r>
              <a:rPr lang="en-US" sz="2800" b="1" dirty="0" smtClean="0">
                <a:solidFill>
                  <a:schemeClr val="hlink"/>
                </a:solidFill>
                <a:latin typeface="+mn-lt"/>
                <a:cs typeface="Arial" charset="0"/>
              </a:rPr>
              <a:t> </a:t>
            </a:r>
            <a:r>
              <a:rPr lang="en-US" sz="2800" b="1" dirty="0">
                <a:solidFill>
                  <a:schemeClr val="hlink"/>
                </a:solidFill>
                <a:latin typeface="+mn-lt"/>
                <a:cs typeface="Arial" charset="0"/>
              </a:rPr>
              <a:t>experience</a:t>
            </a:r>
            <a:r>
              <a:rPr lang="en-US" sz="2800" b="1" dirty="0">
                <a:latin typeface="+mn-lt"/>
                <a:cs typeface="Arial" charset="0"/>
              </a:rPr>
              <a:t> with a view to </a:t>
            </a:r>
            <a:r>
              <a:rPr lang="en-US" sz="2800" b="1" dirty="0">
                <a:solidFill>
                  <a:schemeClr val="hlink"/>
                </a:solidFill>
                <a:latin typeface="+mn-lt"/>
                <a:cs typeface="Arial" charset="0"/>
              </a:rPr>
              <a:t>learning</a:t>
            </a:r>
            <a:r>
              <a:rPr lang="en-US" sz="2800" b="1" dirty="0">
                <a:latin typeface="+mn-lt"/>
                <a:cs typeface="Arial" charset="0"/>
              </a:rPr>
              <a:t> from it</a:t>
            </a:r>
          </a:p>
        </p:txBody>
      </p:sp>
      <p:sp>
        <p:nvSpPr>
          <p:cNvPr id="12294" name="Text Box 6"/>
          <p:cNvSpPr txBox="1">
            <a:spLocks noChangeArrowheads="1"/>
          </p:cNvSpPr>
          <p:nvPr/>
        </p:nvSpPr>
        <p:spPr bwMode="auto">
          <a:xfrm>
            <a:off x="2590800" y="4540250"/>
            <a:ext cx="39624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solidFill>
              </a:rPr>
              <a:t>Why reflection?</a:t>
            </a:r>
          </a:p>
        </p:txBody>
      </p:sp>
      <p:sp>
        <p:nvSpPr>
          <p:cNvPr id="12295" name="Text Box 7"/>
          <p:cNvSpPr txBox="1">
            <a:spLocks noChangeArrowheads="1"/>
          </p:cNvSpPr>
          <p:nvPr/>
        </p:nvSpPr>
        <p:spPr bwMode="auto">
          <a:xfrm>
            <a:off x="533400" y="4540250"/>
            <a:ext cx="7924800" cy="1600438"/>
          </a:xfrm>
          <a:prstGeom prst="rect">
            <a:avLst/>
          </a:prstGeom>
          <a:noFill/>
          <a:ln w="9525">
            <a:noFill/>
            <a:miter lim="800000"/>
            <a:headEnd/>
            <a:tailEnd/>
          </a:ln>
        </p:spPr>
        <p:txBody>
          <a:bodyPr>
            <a:spAutoFit/>
          </a:bodyPr>
          <a:lstStyle/>
          <a:p>
            <a:pPr>
              <a:spcBef>
                <a:spcPct val="50000"/>
              </a:spcBef>
              <a:defRPr/>
            </a:pPr>
            <a:endParaRPr lang="en-US" sz="2800" b="1" dirty="0" smtClean="0">
              <a:latin typeface="+mn-lt"/>
              <a:cs typeface="Arial" charset="0"/>
            </a:endParaRPr>
          </a:p>
          <a:p>
            <a:pPr>
              <a:spcBef>
                <a:spcPct val="50000"/>
              </a:spcBef>
              <a:defRPr/>
            </a:pPr>
            <a:r>
              <a:rPr lang="en-US" sz="2800" b="1" dirty="0" smtClean="0">
                <a:latin typeface="+mn-lt"/>
                <a:cs typeface="Arial" charset="0"/>
              </a:rPr>
              <a:t>Key </a:t>
            </a:r>
            <a:r>
              <a:rPr lang="en-US" sz="2800" b="1" dirty="0">
                <a:latin typeface="+mn-lt"/>
                <a:cs typeface="Arial" charset="0"/>
              </a:rPr>
              <a:t>to become a lifelong learner – if not most learning opportunities are lost</a:t>
            </a:r>
          </a:p>
        </p:txBody>
      </p:sp>
      <p:sp>
        <p:nvSpPr>
          <p:cNvPr id="12296" name="Text Box 8"/>
          <p:cNvSpPr txBox="1">
            <a:spLocks noChangeArrowheads="1"/>
          </p:cNvSpPr>
          <p:nvPr/>
        </p:nvSpPr>
        <p:spPr bwMode="auto">
          <a:xfrm>
            <a:off x="533400" y="5648980"/>
            <a:ext cx="8001000" cy="523220"/>
          </a:xfrm>
          <a:prstGeom prst="rect">
            <a:avLst/>
          </a:prstGeom>
          <a:noFill/>
          <a:ln w="9525">
            <a:noFill/>
            <a:miter lim="800000"/>
            <a:headEnd/>
            <a:tailEnd/>
          </a:ln>
        </p:spPr>
        <p:txBody>
          <a:bodyPr>
            <a:spAutoFit/>
          </a:bodyPr>
          <a:lstStyle/>
          <a:p>
            <a:pPr>
              <a:spcBef>
                <a:spcPct val="50000"/>
              </a:spcBef>
              <a:defRPr/>
            </a:pPr>
            <a:endParaRPr lang="en-US"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609600" y="533400"/>
            <a:ext cx="7543800" cy="1323439"/>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accent2"/>
                </a:solidFill>
              </a:rPr>
              <a:t>Reflective log: </a:t>
            </a:r>
            <a:endParaRPr lang="en-US" sz="3200" b="1" dirty="0" smtClean="0">
              <a:solidFill>
                <a:schemeClr val="accent2"/>
              </a:solidFill>
            </a:endParaRPr>
          </a:p>
          <a:p>
            <a:pPr algn="ctr">
              <a:spcBef>
                <a:spcPct val="50000"/>
              </a:spcBef>
            </a:pPr>
            <a:r>
              <a:rPr lang="en-US" sz="3200" b="1" dirty="0" smtClean="0">
                <a:solidFill>
                  <a:schemeClr val="accent2"/>
                </a:solidFill>
              </a:rPr>
              <a:t>a </a:t>
            </a:r>
            <a:r>
              <a:rPr lang="en-US" sz="3200" b="1" dirty="0">
                <a:solidFill>
                  <a:schemeClr val="accent2"/>
                </a:solidFill>
              </a:rPr>
              <a:t>simplified version</a:t>
            </a:r>
          </a:p>
        </p:txBody>
      </p:sp>
      <p:sp>
        <p:nvSpPr>
          <p:cNvPr id="5125" name="Text Box 5"/>
          <p:cNvSpPr txBox="1">
            <a:spLocks noChangeArrowheads="1"/>
          </p:cNvSpPr>
          <p:nvPr/>
        </p:nvSpPr>
        <p:spPr bwMode="auto">
          <a:xfrm>
            <a:off x="1524000" y="2052637"/>
            <a:ext cx="5486400" cy="461963"/>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1. What is the learning   event?</a:t>
            </a:r>
          </a:p>
        </p:txBody>
      </p:sp>
      <p:sp>
        <p:nvSpPr>
          <p:cNvPr id="5126" name="Text Box 6"/>
          <p:cNvSpPr txBox="1">
            <a:spLocks noChangeArrowheads="1"/>
          </p:cNvSpPr>
          <p:nvPr/>
        </p:nvSpPr>
        <p:spPr bwMode="auto">
          <a:xfrm>
            <a:off x="1524000" y="2819400"/>
            <a:ext cx="46482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2. What did I learn?</a:t>
            </a:r>
          </a:p>
        </p:txBody>
      </p:sp>
      <p:sp>
        <p:nvSpPr>
          <p:cNvPr id="5127" name="Text Box 7"/>
          <p:cNvSpPr txBox="1">
            <a:spLocks noChangeArrowheads="1"/>
          </p:cNvSpPr>
          <p:nvPr/>
        </p:nvSpPr>
        <p:spPr bwMode="auto">
          <a:xfrm>
            <a:off x="1524000" y="3657600"/>
            <a:ext cx="53340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3. What more do I have to learn?</a:t>
            </a:r>
          </a:p>
        </p:txBody>
      </p:sp>
      <p:sp>
        <p:nvSpPr>
          <p:cNvPr id="5128" name="Text Box 8"/>
          <p:cNvSpPr txBox="1">
            <a:spLocks noChangeArrowheads="1"/>
          </p:cNvSpPr>
          <p:nvPr/>
        </p:nvSpPr>
        <p:spPr bwMode="auto">
          <a:xfrm>
            <a:off x="1524000" y="4495800"/>
            <a:ext cx="58674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4. How can I learn it?</a:t>
            </a:r>
          </a:p>
        </p:txBody>
      </p:sp>
      <p:sp>
        <p:nvSpPr>
          <p:cNvPr id="5129" name="Text Box 9"/>
          <p:cNvSpPr txBox="1">
            <a:spLocks noChangeArrowheads="1"/>
          </p:cNvSpPr>
          <p:nvPr/>
        </p:nvSpPr>
        <p:spPr bwMode="auto">
          <a:xfrm>
            <a:off x="1524000" y="5341937"/>
            <a:ext cx="6477000" cy="830263"/>
          </a:xfrm>
          <a:prstGeom prst="rect">
            <a:avLst/>
          </a:prstGeom>
          <a:noFill/>
          <a:ln w="9525">
            <a:noFill/>
            <a:miter lim="800000"/>
            <a:headEnd/>
            <a:tailEnd/>
          </a:ln>
        </p:spPr>
        <p:txBody>
          <a:bodyPr>
            <a:spAutoFit/>
          </a:bodyPr>
          <a:lstStyle/>
          <a:p>
            <a:pPr marL="350838" indent="-350838">
              <a:spcBef>
                <a:spcPct val="50000"/>
              </a:spcBef>
              <a:defRPr/>
            </a:pPr>
            <a:r>
              <a:rPr lang="en-US" sz="2400" b="1" dirty="0">
                <a:latin typeface="+mn-lt"/>
                <a:cs typeface="Arial" charset="0"/>
              </a:rPr>
              <a:t>5. Evidence for further learning / change of practice?</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838200"/>
            <a:ext cx="8229600" cy="1066800"/>
          </a:xfrm>
        </p:spPr>
        <p:txBody>
          <a:bodyPr/>
          <a:lstStyle/>
          <a:p>
            <a:r>
              <a:rPr lang="en-US" dirty="0" smtClean="0">
                <a:latin typeface="Bernard MT Condensed" pitchFamily="18" charset="0"/>
              </a:rPr>
              <a:t>A scenario (3) :</a:t>
            </a:r>
          </a:p>
        </p:txBody>
      </p:sp>
      <p:sp>
        <p:nvSpPr>
          <p:cNvPr id="57347" name="Rectangle 3"/>
          <p:cNvSpPr>
            <a:spLocks noGrp="1" noChangeArrowheads="1"/>
          </p:cNvSpPr>
          <p:nvPr>
            <p:ph idx="1"/>
          </p:nvPr>
        </p:nvSpPr>
        <p:spPr>
          <a:xfrm>
            <a:off x="0" y="1905000"/>
            <a:ext cx="9144000" cy="4648200"/>
          </a:xfrm>
        </p:spPr>
        <p:txBody>
          <a:bodyPr/>
          <a:lstStyle/>
          <a:p>
            <a:pPr>
              <a:lnSpc>
                <a:spcPct val="150000"/>
              </a:lnSpc>
            </a:pPr>
            <a:r>
              <a:rPr lang="en-US" dirty="0" smtClean="0"/>
              <a:t>A 55 year old man came to clinic with complaint of low back pain (LBP).</a:t>
            </a:r>
          </a:p>
          <a:p>
            <a:pPr>
              <a:lnSpc>
                <a:spcPct val="150000"/>
              </a:lnSpc>
            </a:pPr>
            <a:r>
              <a:rPr lang="en-US" dirty="0" smtClean="0"/>
              <a:t>You have examined his back which was ok. His height was 160 cm, and weight is 100 kg.</a:t>
            </a:r>
          </a:p>
          <a:p>
            <a:pPr>
              <a:lnSpc>
                <a:spcPct val="150000"/>
              </a:lnSpc>
            </a:pPr>
            <a:r>
              <a:rPr lang="en-US" dirty="0" smtClean="0"/>
              <a:t>You would like to manage this patient’s LBP contributed due to his excess body weight. </a:t>
            </a:r>
          </a:p>
        </p:txBody>
      </p:sp>
    </p:spTree>
  </p:cSld>
  <p:clrMapOvr>
    <a:masterClrMapping/>
  </p:clrMapOvr>
  <p:transition spd="slow">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1219200" y="381000"/>
            <a:ext cx="5181600" cy="646113"/>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accent2"/>
                </a:solidFill>
              </a:rPr>
              <a:t>Example (LBP) </a:t>
            </a:r>
            <a:endParaRPr lang="en-US" sz="3600" b="1" dirty="0">
              <a:solidFill>
                <a:schemeClr val="accent2"/>
              </a:solidFill>
            </a:endParaRPr>
          </a:p>
        </p:txBody>
      </p:sp>
      <p:sp>
        <p:nvSpPr>
          <p:cNvPr id="11269" name="Text Box 5"/>
          <p:cNvSpPr txBox="1">
            <a:spLocks noChangeArrowheads="1"/>
          </p:cNvSpPr>
          <p:nvPr/>
        </p:nvSpPr>
        <p:spPr bwMode="auto">
          <a:xfrm>
            <a:off x="0" y="1066800"/>
            <a:ext cx="9067800" cy="707886"/>
          </a:xfrm>
          <a:prstGeom prst="rect">
            <a:avLst/>
          </a:prstGeom>
          <a:noFill/>
          <a:ln w="9525">
            <a:noFill/>
            <a:miter lim="800000"/>
            <a:headEnd/>
            <a:tailEnd/>
          </a:ln>
        </p:spPr>
        <p:txBody>
          <a:bodyPr wrap="square">
            <a:spAutoFit/>
          </a:bodyPr>
          <a:lstStyle/>
          <a:p>
            <a:pPr marL="228600" indent="-228600">
              <a:spcBef>
                <a:spcPct val="50000"/>
              </a:spcBef>
            </a:pPr>
            <a:r>
              <a:rPr lang="en-US" sz="2000" b="1" dirty="0">
                <a:solidFill>
                  <a:schemeClr val="hlink"/>
                </a:solidFill>
              </a:rPr>
              <a:t>1. Learning experience </a:t>
            </a:r>
            <a:r>
              <a:rPr lang="en-US" sz="2000" b="1" dirty="0" smtClean="0">
                <a:solidFill>
                  <a:schemeClr val="hlink"/>
                </a:solidFill>
              </a:rPr>
              <a:t>–</a:t>
            </a:r>
            <a:r>
              <a:rPr lang="en-US" sz="2000" b="1" dirty="0" smtClean="0"/>
              <a:t> This obese </a:t>
            </a:r>
            <a:r>
              <a:rPr lang="en-US" sz="2000" b="1" dirty="0"/>
              <a:t>person who </a:t>
            </a:r>
            <a:r>
              <a:rPr lang="en-US" sz="2000" b="1" dirty="0" smtClean="0"/>
              <a:t>needed </a:t>
            </a:r>
            <a:r>
              <a:rPr lang="en-US" sz="2000" b="1" dirty="0"/>
              <a:t>to reduce weight.</a:t>
            </a:r>
          </a:p>
        </p:txBody>
      </p:sp>
      <p:sp>
        <p:nvSpPr>
          <p:cNvPr id="11270" name="Text Box 6"/>
          <p:cNvSpPr txBox="1">
            <a:spLocks noChangeArrowheads="1"/>
          </p:cNvSpPr>
          <p:nvPr/>
        </p:nvSpPr>
        <p:spPr bwMode="auto">
          <a:xfrm>
            <a:off x="0" y="1905000"/>
            <a:ext cx="9067800" cy="708025"/>
          </a:xfrm>
          <a:prstGeom prst="rect">
            <a:avLst/>
          </a:prstGeom>
          <a:noFill/>
          <a:ln w="9525">
            <a:noFill/>
            <a:miter lim="800000"/>
            <a:headEnd/>
            <a:tailEnd/>
          </a:ln>
        </p:spPr>
        <p:txBody>
          <a:bodyPr wrap="square">
            <a:spAutoFit/>
          </a:bodyPr>
          <a:lstStyle/>
          <a:p>
            <a:pPr marL="228600" indent="-228600">
              <a:spcBef>
                <a:spcPct val="50000"/>
              </a:spcBef>
            </a:pPr>
            <a:r>
              <a:rPr lang="en-US" sz="2000" b="1" dirty="0">
                <a:solidFill>
                  <a:schemeClr val="hlink"/>
                </a:solidFill>
              </a:rPr>
              <a:t>2. What did I learn?</a:t>
            </a:r>
            <a:r>
              <a:rPr lang="en-US" sz="2000" b="1" dirty="0"/>
              <a:t> Learned how the patient’s activities have been affected by obesity.</a:t>
            </a:r>
          </a:p>
        </p:txBody>
      </p:sp>
      <p:sp>
        <p:nvSpPr>
          <p:cNvPr id="11271" name="Text Box 7"/>
          <p:cNvSpPr txBox="1">
            <a:spLocks noChangeArrowheads="1"/>
          </p:cNvSpPr>
          <p:nvPr/>
        </p:nvSpPr>
        <p:spPr bwMode="auto">
          <a:xfrm>
            <a:off x="0" y="2743200"/>
            <a:ext cx="9067800" cy="1477328"/>
          </a:xfrm>
          <a:prstGeom prst="rect">
            <a:avLst/>
          </a:prstGeom>
          <a:noFill/>
          <a:ln w="9525">
            <a:noFill/>
            <a:miter lim="800000"/>
            <a:headEnd/>
            <a:tailEnd/>
          </a:ln>
        </p:spPr>
        <p:txBody>
          <a:bodyPr wrap="square">
            <a:spAutoFit/>
          </a:bodyPr>
          <a:lstStyle/>
          <a:p>
            <a:pPr marL="228600" indent="-228600">
              <a:lnSpc>
                <a:spcPct val="150000"/>
              </a:lnSpc>
              <a:spcBef>
                <a:spcPct val="50000"/>
              </a:spcBef>
            </a:pPr>
            <a:r>
              <a:rPr lang="en-US" sz="2000" b="1" dirty="0">
                <a:solidFill>
                  <a:schemeClr val="hlink"/>
                </a:solidFill>
              </a:rPr>
              <a:t>3. What do I have to learn more?</a:t>
            </a:r>
            <a:r>
              <a:rPr lang="en-US" sz="2000" b="1" dirty="0"/>
              <a:t> Did not know the advice that should be given to the patient with a given BMI. Are there guidelines for interpreting BMI?</a:t>
            </a:r>
          </a:p>
        </p:txBody>
      </p:sp>
      <p:sp>
        <p:nvSpPr>
          <p:cNvPr id="11272" name="Text Box 8"/>
          <p:cNvSpPr txBox="1">
            <a:spLocks noChangeArrowheads="1"/>
          </p:cNvSpPr>
          <p:nvPr/>
        </p:nvSpPr>
        <p:spPr bwMode="auto">
          <a:xfrm>
            <a:off x="0" y="4114800"/>
            <a:ext cx="9067800" cy="400050"/>
          </a:xfrm>
          <a:prstGeom prst="rect">
            <a:avLst/>
          </a:prstGeom>
          <a:noFill/>
          <a:ln w="9525">
            <a:noFill/>
            <a:miter lim="800000"/>
            <a:headEnd/>
            <a:tailEnd/>
          </a:ln>
        </p:spPr>
        <p:txBody>
          <a:bodyPr wrap="square">
            <a:spAutoFit/>
          </a:bodyPr>
          <a:lstStyle/>
          <a:p>
            <a:pPr marL="228600" indent="-228600">
              <a:spcBef>
                <a:spcPct val="50000"/>
              </a:spcBef>
            </a:pPr>
            <a:r>
              <a:rPr lang="en-US" sz="2000" b="1" dirty="0">
                <a:solidFill>
                  <a:schemeClr val="hlink"/>
                </a:solidFill>
              </a:rPr>
              <a:t>4. How do I learn it</a:t>
            </a:r>
            <a:r>
              <a:rPr lang="en-US" sz="2000" b="1" dirty="0" smtClean="0">
                <a:solidFill>
                  <a:schemeClr val="hlink"/>
                </a:solidFill>
              </a:rPr>
              <a:t>?  </a:t>
            </a:r>
            <a:r>
              <a:rPr lang="en-US" sz="2000" b="1" dirty="0" smtClean="0"/>
              <a:t>Refer </a:t>
            </a:r>
            <a:r>
              <a:rPr lang="en-US" sz="2000" b="1" dirty="0"/>
              <a:t>a book/article. Talk to the dietician. </a:t>
            </a:r>
          </a:p>
        </p:txBody>
      </p:sp>
      <p:sp>
        <p:nvSpPr>
          <p:cNvPr id="11273" name="Text Box 9"/>
          <p:cNvSpPr txBox="1">
            <a:spLocks noChangeArrowheads="1"/>
          </p:cNvSpPr>
          <p:nvPr/>
        </p:nvSpPr>
        <p:spPr bwMode="auto">
          <a:xfrm>
            <a:off x="0" y="4800600"/>
            <a:ext cx="9144000" cy="1477328"/>
          </a:xfrm>
          <a:prstGeom prst="rect">
            <a:avLst/>
          </a:prstGeom>
          <a:noFill/>
          <a:ln w="9525">
            <a:noFill/>
            <a:miter lim="800000"/>
            <a:headEnd/>
            <a:tailEnd/>
          </a:ln>
        </p:spPr>
        <p:txBody>
          <a:bodyPr wrap="square">
            <a:spAutoFit/>
          </a:bodyPr>
          <a:lstStyle/>
          <a:p>
            <a:pPr marL="228600" indent="-228600">
              <a:lnSpc>
                <a:spcPct val="150000"/>
              </a:lnSpc>
              <a:spcBef>
                <a:spcPct val="50000"/>
              </a:spcBef>
            </a:pPr>
            <a:r>
              <a:rPr lang="en-US" sz="2000" b="1" dirty="0">
                <a:solidFill>
                  <a:schemeClr val="hlink"/>
                </a:solidFill>
              </a:rPr>
              <a:t>5. Evidence / change of practice –</a:t>
            </a:r>
            <a:r>
              <a:rPr lang="en-US" sz="2000" b="1" dirty="0"/>
              <a:t> BMI was accurately interpreted. Patient was advised about the dietary/lifestyle changes and referred to an obesity clinic. References of books referred.</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590800" y="1371600"/>
            <a:ext cx="41910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Reflective practice</a:t>
            </a:r>
          </a:p>
        </p:txBody>
      </p:sp>
      <p:sp>
        <p:nvSpPr>
          <p:cNvPr id="14339" name="Text Box 5"/>
          <p:cNvSpPr txBox="1">
            <a:spLocks noChangeArrowheads="1"/>
          </p:cNvSpPr>
          <p:nvPr/>
        </p:nvSpPr>
        <p:spPr bwMode="auto">
          <a:xfrm>
            <a:off x="2590800" y="2819400"/>
            <a:ext cx="4800600" cy="519113"/>
          </a:xfrm>
          <a:prstGeom prst="rect">
            <a:avLst/>
          </a:prstGeom>
          <a:noFill/>
          <a:ln w="9525">
            <a:noFill/>
            <a:miter lim="800000"/>
            <a:headEnd/>
            <a:tailEnd/>
          </a:ln>
        </p:spPr>
        <p:txBody>
          <a:bodyPr>
            <a:spAutoFit/>
          </a:bodyPr>
          <a:lstStyle/>
          <a:p>
            <a:pPr>
              <a:spcBef>
                <a:spcPct val="50000"/>
              </a:spcBef>
            </a:pPr>
            <a:r>
              <a:rPr lang="en-US" sz="2800" b="1" dirty="0"/>
              <a:t>1. </a:t>
            </a:r>
            <a:r>
              <a:rPr lang="en-US" sz="2800" b="1" dirty="0" smtClean="0"/>
              <a:t>Reflection-in </a:t>
            </a:r>
            <a:r>
              <a:rPr lang="en-US" sz="2800" b="1" dirty="0"/>
              <a:t>action</a:t>
            </a:r>
          </a:p>
        </p:txBody>
      </p:sp>
      <p:sp>
        <p:nvSpPr>
          <p:cNvPr id="14340" name="Text Box 6"/>
          <p:cNvSpPr txBox="1">
            <a:spLocks noChangeArrowheads="1"/>
          </p:cNvSpPr>
          <p:nvPr/>
        </p:nvSpPr>
        <p:spPr bwMode="auto">
          <a:xfrm>
            <a:off x="2590800" y="3733800"/>
            <a:ext cx="4800600" cy="519113"/>
          </a:xfrm>
          <a:prstGeom prst="rect">
            <a:avLst/>
          </a:prstGeom>
          <a:noFill/>
          <a:ln w="9525">
            <a:noFill/>
            <a:miter lim="800000"/>
            <a:headEnd/>
            <a:tailEnd/>
          </a:ln>
        </p:spPr>
        <p:txBody>
          <a:bodyPr>
            <a:spAutoFit/>
          </a:bodyPr>
          <a:lstStyle/>
          <a:p>
            <a:pPr>
              <a:spcBef>
                <a:spcPct val="50000"/>
              </a:spcBef>
            </a:pPr>
            <a:r>
              <a:rPr lang="en-US" sz="2800" b="1" dirty="0"/>
              <a:t>2. </a:t>
            </a:r>
            <a:r>
              <a:rPr lang="en-US" sz="2800" b="1" dirty="0" smtClean="0"/>
              <a:t>Reflection-on </a:t>
            </a:r>
            <a:r>
              <a:rPr lang="en-US" sz="2800" b="1" dirty="0"/>
              <a:t>action</a:t>
            </a:r>
          </a:p>
        </p:txBody>
      </p:sp>
    </p:spTree>
  </p:cSld>
  <p:clrMapOvr>
    <a:masterClrMapping/>
  </p:clrMapOvr>
  <p:transition spd="slow">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371600" y="1676400"/>
            <a:ext cx="63246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Kolb’s cycle</a:t>
            </a:r>
          </a:p>
        </p:txBody>
      </p:sp>
      <p:grpSp>
        <p:nvGrpSpPr>
          <p:cNvPr id="2" name="Group 19"/>
          <p:cNvGrpSpPr>
            <a:grpSpLocks/>
          </p:cNvGrpSpPr>
          <p:nvPr/>
        </p:nvGrpSpPr>
        <p:grpSpPr bwMode="auto">
          <a:xfrm>
            <a:off x="1295400" y="2625725"/>
            <a:ext cx="6705600" cy="3927475"/>
            <a:chOff x="912" y="1152"/>
            <a:chExt cx="4224" cy="2474"/>
          </a:xfrm>
        </p:grpSpPr>
        <p:grpSp>
          <p:nvGrpSpPr>
            <p:cNvPr id="3" name="Group 18"/>
            <p:cNvGrpSpPr>
              <a:grpSpLocks/>
            </p:cNvGrpSpPr>
            <p:nvPr/>
          </p:nvGrpSpPr>
          <p:grpSpPr bwMode="auto">
            <a:xfrm>
              <a:off x="1440" y="1344"/>
              <a:ext cx="3072" cy="2160"/>
              <a:chOff x="1440" y="1344"/>
              <a:chExt cx="3072" cy="2160"/>
            </a:xfrm>
          </p:grpSpPr>
          <p:sp>
            <p:nvSpPr>
              <p:cNvPr id="71692"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p>
            </p:txBody>
          </p:sp>
          <p:sp>
            <p:nvSpPr>
              <p:cNvPr id="71693" name="Line 13"/>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1694" name="Line 14"/>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1695" name="Line 15"/>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1696" name="Line 16"/>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1687" name="Text Box 6"/>
            <p:cNvSpPr txBox="1">
              <a:spLocks noChangeArrowheads="1"/>
            </p:cNvSpPr>
            <p:nvPr/>
          </p:nvSpPr>
          <p:spPr bwMode="auto">
            <a:xfrm>
              <a:off x="2160" y="1200"/>
              <a:ext cx="1584" cy="231"/>
            </a:xfrm>
            <a:prstGeom prst="rect">
              <a:avLst/>
            </a:prstGeom>
            <a:noFill/>
            <a:ln w="9525">
              <a:noFill/>
              <a:miter lim="800000"/>
              <a:headEnd/>
              <a:tailEnd/>
            </a:ln>
          </p:spPr>
          <p:txBody>
            <a:bodyPr>
              <a:spAutoFit/>
            </a:bodyPr>
            <a:lstStyle/>
            <a:p>
              <a:pPr>
                <a:spcBef>
                  <a:spcPct val="50000"/>
                </a:spcBef>
              </a:pPr>
              <a:endParaRPr lang="ar-SA"/>
            </a:p>
          </p:txBody>
        </p:sp>
        <p:sp>
          <p:nvSpPr>
            <p:cNvPr id="71688" name="Text Box 7"/>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Concrete experience</a:t>
              </a:r>
            </a:p>
          </p:txBody>
        </p:sp>
        <p:sp>
          <p:nvSpPr>
            <p:cNvPr id="71689" name="Text Box 8"/>
            <p:cNvSpPr txBox="1">
              <a:spLocks noChangeArrowheads="1"/>
            </p:cNvSpPr>
            <p:nvPr/>
          </p:nvSpPr>
          <p:spPr bwMode="auto">
            <a:xfrm>
              <a:off x="3888" y="211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Reflective observation</a:t>
              </a:r>
            </a:p>
          </p:txBody>
        </p:sp>
        <p:sp>
          <p:nvSpPr>
            <p:cNvPr id="71690" name="Text Box 9"/>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Abstract conceptualisation</a:t>
              </a:r>
            </a:p>
          </p:txBody>
        </p:sp>
        <p:sp>
          <p:nvSpPr>
            <p:cNvPr id="71691" name="Text Box 10"/>
            <p:cNvSpPr txBox="1">
              <a:spLocks noChangeArrowheads="1"/>
            </p:cNvSpPr>
            <p:nvPr/>
          </p:nvSpPr>
          <p:spPr bwMode="auto">
            <a:xfrm>
              <a:off x="912" y="2256"/>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Active experimentation</a:t>
              </a:r>
            </a:p>
          </p:txBody>
        </p:sp>
      </p:grpSp>
      <p:sp>
        <p:nvSpPr>
          <p:cNvPr id="71684" name="Text Box 20"/>
          <p:cNvSpPr txBox="1">
            <a:spLocks noChangeArrowheads="1"/>
          </p:cNvSpPr>
          <p:nvPr/>
        </p:nvSpPr>
        <p:spPr bwMode="auto">
          <a:xfrm>
            <a:off x="0" y="6858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t>    Reflection </a:t>
            </a:r>
            <a:r>
              <a:rPr lang="en-US" sz="2800" b="1" dirty="0"/>
              <a:t>- cyclical </a:t>
            </a:r>
            <a:r>
              <a:rPr lang="en-US" sz="2800" b="1" dirty="0" smtClean="0"/>
              <a:t>process</a:t>
            </a:r>
            <a:endParaRPr lang="en-US" sz="2800" b="1"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47800" y="1828800"/>
            <a:ext cx="6705600" cy="3927475"/>
            <a:chOff x="912" y="1152"/>
            <a:chExt cx="4224" cy="2474"/>
          </a:xfrm>
        </p:grpSpPr>
        <p:sp>
          <p:nvSpPr>
            <p:cNvPr id="73739"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latin typeface="Calibri" pitchFamily="34" charset="0"/>
              </a:endParaRPr>
            </a:p>
          </p:txBody>
        </p:sp>
        <p:sp>
          <p:nvSpPr>
            <p:cNvPr id="73740" name="Text Box 6"/>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Concrete experience</a:t>
              </a:r>
            </a:p>
          </p:txBody>
        </p:sp>
        <p:sp>
          <p:nvSpPr>
            <p:cNvPr id="73741" name="Text Box 7"/>
            <p:cNvSpPr txBox="1">
              <a:spLocks noChangeArrowheads="1"/>
            </p:cNvSpPr>
            <p:nvPr/>
          </p:nvSpPr>
          <p:spPr bwMode="auto">
            <a:xfrm>
              <a:off x="3888" y="2112"/>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Reflective observation</a:t>
              </a:r>
            </a:p>
          </p:txBody>
        </p:sp>
        <p:sp>
          <p:nvSpPr>
            <p:cNvPr id="73742" name="Text Box 8"/>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Abstract conceptualisation</a:t>
              </a:r>
            </a:p>
          </p:txBody>
        </p:sp>
        <p:sp>
          <p:nvSpPr>
            <p:cNvPr id="73743" name="Text Box 9"/>
            <p:cNvSpPr txBox="1">
              <a:spLocks noChangeArrowheads="1"/>
            </p:cNvSpPr>
            <p:nvPr/>
          </p:nvSpPr>
          <p:spPr bwMode="auto">
            <a:xfrm>
              <a:off x="912" y="2256"/>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Active experimentation</a:t>
              </a:r>
            </a:p>
          </p:txBody>
        </p:sp>
        <p:sp>
          <p:nvSpPr>
            <p:cNvPr id="73744" name="Line 10"/>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3745" name="Line 11"/>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3746" name="Line 12"/>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3747" name="Line 13"/>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3731" name="Text Box 2"/>
          <p:cNvSpPr txBox="1">
            <a:spLocks noChangeArrowheads="1"/>
          </p:cNvSpPr>
          <p:nvPr/>
        </p:nvSpPr>
        <p:spPr bwMode="auto">
          <a:xfrm>
            <a:off x="2362200" y="609600"/>
            <a:ext cx="4495800" cy="579438"/>
          </a:xfrm>
          <a:prstGeom prst="rect">
            <a:avLst/>
          </a:prstGeom>
          <a:noFill/>
          <a:ln w="9525">
            <a:noFill/>
            <a:miter lim="800000"/>
            <a:headEnd/>
            <a:tailEnd/>
          </a:ln>
        </p:spPr>
        <p:txBody>
          <a:bodyPr>
            <a:spAutoFit/>
          </a:bodyPr>
          <a:lstStyle/>
          <a:p>
            <a:pPr algn="ctr">
              <a:spcBef>
                <a:spcPct val="50000"/>
              </a:spcBef>
            </a:pPr>
            <a:r>
              <a:rPr lang="en-US" sz="3200" b="1">
                <a:solidFill>
                  <a:srgbClr val="C00000"/>
                </a:solidFill>
                <a:latin typeface="Calibri" pitchFamily="34" charset="0"/>
              </a:rPr>
              <a:t>Reflection</a:t>
            </a:r>
          </a:p>
        </p:txBody>
      </p:sp>
      <p:sp>
        <p:nvSpPr>
          <p:cNvPr id="73732" name="Text Box 3"/>
          <p:cNvSpPr txBox="1">
            <a:spLocks noChangeArrowheads="1"/>
          </p:cNvSpPr>
          <p:nvPr/>
        </p:nvSpPr>
        <p:spPr bwMode="auto">
          <a:xfrm>
            <a:off x="3429000" y="1905000"/>
            <a:ext cx="2514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0" name="Text Box 14"/>
          <p:cNvSpPr txBox="1">
            <a:spLocks noChangeArrowheads="1"/>
          </p:cNvSpPr>
          <p:nvPr/>
        </p:nvSpPr>
        <p:spPr bwMode="auto">
          <a:xfrm>
            <a:off x="3581400" y="1371600"/>
            <a:ext cx="22098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is the event?</a:t>
            </a:r>
          </a:p>
        </p:txBody>
      </p:sp>
      <p:sp>
        <p:nvSpPr>
          <p:cNvPr id="73734" name="Text Box 15"/>
          <p:cNvSpPr txBox="1">
            <a:spLocks noChangeArrowheads="1"/>
          </p:cNvSpPr>
          <p:nvPr/>
        </p:nvSpPr>
        <p:spPr bwMode="auto">
          <a:xfrm>
            <a:off x="6096000" y="4191000"/>
            <a:ext cx="2133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2" name="Text Box 16"/>
          <p:cNvSpPr txBox="1">
            <a:spLocks noChangeArrowheads="1"/>
          </p:cNvSpPr>
          <p:nvPr/>
        </p:nvSpPr>
        <p:spPr bwMode="auto">
          <a:xfrm>
            <a:off x="6172200" y="4191000"/>
            <a:ext cx="19812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did I learn?</a:t>
            </a:r>
          </a:p>
        </p:txBody>
      </p:sp>
      <p:sp>
        <p:nvSpPr>
          <p:cNvPr id="4114" name="Text Box 18"/>
          <p:cNvSpPr txBox="1">
            <a:spLocks noChangeArrowheads="1"/>
          </p:cNvSpPr>
          <p:nvPr/>
        </p:nvSpPr>
        <p:spPr bwMode="auto">
          <a:xfrm>
            <a:off x="1295400" y="4343400"/>
            <a:ext cx="20574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How can I learn?</a:t>
            </a:r>
          </a:p>
        </p:txBody>
      </p:sp>
      <p:sp>
        <p:nvSpPr>
          <p:cNvPr id="4115" name="Text Box 19"/>
          <p:cNvSpPr txBox="1">
            <a:spLocks noChangeArrowheads="1"/>
          </p:cNvSpPr>
          <p:nvPr/>
        </p:nvSpPr>
        <p:spPr bwMode="auto">
          <a:xfrm>
            <a:off x="609600" y="1828800"/>
            <a:ext cx="2667000" cy="650875"/>
          </a:xfrm>
          <a:prstGeom prst="rect">
            <a:avLst/>
          </a:prstGeom>
          <a:noFill/>
          <a:ln w="9525">
            <a:solidFill>
              <a:schemeClr val="tx1"/>
            </a:solidFill>
            <a:miter lim="800000"/>
            <a:headEnd/>
            <a:tailEnd/>
          </a:ln>
        </p:spPr>
        <p:txBody>
          <a:bodyPr>
            <a:spAutoFit/>
          </a:bodyPr>
          <a:lstStyle/>
          <a:p>
            <a:pPr algn="ctr">
              <a:spcBef>
                <a:spcPct val="50000"/>
              </a:spcBef>
            </a:pPr>
            <a:r>
              <a:rPr lang="en-US">
                <a:latin typeface="Calibri" pitchFamily="34" charset="0"/>
              </a:rPr>
              <a:t>Evidence for learning / change of practice</a:t>
            </a:r>
          </a:p>
        </p:txBody>
      </p:sp>
      <p:sp>
        <p:nvSpPr>
          <p:cNvPr id="4113" name="Text Box 17"/>
          <p:cNvSpPr txBox="1">
            <a:spLocks noChangeArrowheads="1"/>
          </p:cNvSpPr>
          <p:nvPr/>
        </p:nvSpPr>
        <p:spPr bwMode="auto">
          <a:xfrm>
            <a:off x="6172200" y="4953000"/>
            <a:ext cx="2438400" cy="6508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more do I have to learn?</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P spid="4112" grpId="0" animBg="1"/>
      <p:bldP spid="4114" grpId="0" animBg="1"/>
      <p:bldP spid="4115" grpId="0" animBg="1"/>
      <p:bldP spid="41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6095999" cy="584775"/>
          </a:xfrm>
          <a:prstGeom prst="rect">
            <a:avLst/>
          </a:prstGeom>
        </p:spPr>
        <p:txBody>
          <a:bodyPr wrap="square">
            <a:spAutoFit/>
          </a:bodyPr>
          <a:lstStyle/>
          <a:p>
            <a:pPr algn="ctr"/>
            <a:r>
              <a:rPr lang="en-US" sz="3200" b="1" dirty="0" smtClean="0"/>
              <a:t>Experiential Learning</a:t>
            </a:r>
            <a:endParaRPr lang="en-US" sz="3200" dirty="0"/>
          </a:p>
        </p:txBody>
      </p:sp>
      <p:sp>
        <p:nvSpPr>
          <p:cNvPr id="3" name="Rectangle 2"/>
          <p:cNvSpPr/>
          <p:nvPr/>
        </p:nvSpPr>
        <p:spPr>
          <a:xfrm>
            <a:off x="1600200" y="1676400"/>
            <a:ext cx="5181599" cy="3970318"/>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a:p>
        </p:txBody>
      </p:sp>
      <p:sp>
        <p:nvSpPr>
          <p:cNvPr id="4" name="Oval 3"/>
          <p:cNvSpPr/>
          <p:nvPr/>
        </p:nvSpPr>
        <p:spPr>
          <a:xfrm>
            <a:off x="2590800" y="1219200"/>
            <a:ext cx="3733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olidFill>
                <a:effectLst>
                  <a:outerShdw blurRad="38100" dist="38100" dir="2700000" algn="tl">
                    <a:srgbClr val="000000">
                      <a:alpha val="43137"/>
                    </a:srgbClr>
                  </a:outerShdw>
                </a:effectLst>
              </a:rPr>
              <a:t>Experience </a:t>
            </a:r>
            <a:endParaRPr lang="en-US" sz="3200" b="1" dirty="0">
              <a:ln w="50800"/>
              <a:solidFill>
                <a:schemeClr val="bg1"/>
              </a:solidFill>
              <a:effectLst>
                <a:outerShdw blurRad="38100" dist="38100" dir="2700000" algn="tl">
                  <a:srgbClr val="000000">
                    <a:alpha val="43137"/>
                  </a:srgbClr>
                </a:outerShdw>
              </a:effectLst>
            </a:endParaRPr>
          </a:p>
        </p:txBody>
      </p:sp>
      <p:sp>
        <p:nvSpPr>
          <p:cNvPr id="5" name="Oval 4"/>
          <p:cNvSpPr/>
          <p:nvPr/>
        </p:nvSpPr>
        <p:spPr>
          <a:xfrm>
            <a:off x="5334000" y="3048000"/>
            <a:ext cx="3581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Reflect</a:t>
            </a:r>
            <a:r>
              <a:rPr lang="en-US" dirty="0" smtClean="0"/>
              <a:t> </a:t>
            </a:r>
            <a:endParaRPr lang="en-US" dirty="0"/>
          </a:p>
        </p:txBody>
      </p:sp>
      <p:sp>
        <p:nvSpPr>
          <p:cNvPr id="6" name="Oval 5"/>
          <p:cNvSpPr/>
          <p:nvPr/>
        </p:nvSpPr>
        <p:spPr>
          <a:xfrm>
            <a:off x="0" y="3048000"/>
            <a:ext cx="2819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Plan for Action</a:t>
            </a:r>
          </a:p>
        </p:txBody>
      </p:sp>
      <p:sp>
        <p:nvSpPr>
          <p:cNvPr id="7" name="Oval 6"/>
          <p:cNvSpPr/>
          <p:nvPr/>
        </p:nvSpPr>
        <p:spPr>
          <a:xfrm>
            <a:off x="2743200" y="5105400"/>
            <a:ext cx="3505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Make Sense </a:t>
            </a:r>
          </a:p>
        </p:txBody>
      </p:sp>
      <p:sp>
        <p:nvSpPr>
          <p:cNvPr id="8" name="Right Arrow 7"/>
          <p:cNvSpPr/>
          <p:nvPr/>
        </p:nvSpPr>
        <p:spPr>
          <a:xfrm rot="2461268">
            <a:off x="6245916" y="2378391"/>
            <a:ext cx="695032"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ight Arrow 8"/>
          <p:cNvSpPr/>
          <p:nvPr/>
        </p:nvSpPr>
        <p:spPr>
          <a:xfrm rot="8605700">
            <a:off x="5896839" y="4955060"/>
            <a:ext cx="74619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ight Arrow 9"/>
          <p:cNvSpPr/>
          <p:nvPr/>
        </p:nvSpPr>
        <p:spPr>
          <a:xfrm rot="13421613">
            <a:off x="1804324" y="5021999"/>
            <a:ext cx="83528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ight Arrow 10"/>
          <p:cNvSpPr/>
          <p:nvPr/>
        </p:nvSpPr>
        <p:spPr>
          <a:xfrm rot="19870226">
            <a:off x="1970347" y="2482941"/>
            <a:ext cx="687754"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1"/>
            <a:ext cx="8305800" cy="11541621"/>
          </a:xfrm>
          <a:prstGeom prst="rect">
            <a:avLst/>
          </a:prstGeom>
        </p:spPr>
        <p:txBody>
          <a:bodyPr wrap="square">
            <a:spAutoFit/>
          </a:bodyPr>
          <a:lstStyle/>
          <a:p>
            <a:pPr algn="ctr"/>
            <a:r>
              <a:rPr lang="en-US" sz="2800" b="1" dirty="0" smtClean="0"/>
              <a:t>Constraints on Development</a:t>
            </a:r>
          </a:p>
          <a:p>
            <a:pPr algn="ctr"/>
            <a:r>
              <a:rPr lang="en-US" sz="2800" b="1" dirty="0" smtClean="0">
                <a:solidFill>
                  <a:srgbClr val="00B0F0"/>
                </a:solidFill>
              </a:rPr>
              <a:t>Development is a continuous process</a:t>
            </a:r>
          </a:p>
          <a:p>
            <a:pPr algn="ctr"/>
            <a:r>
              <a:rPr lang="en-US" sz="2800" b="1" dirty="0" smtClean="0">
                <a:solidFill>
                  <a:srgbClr val="00B0F0"/>
                </a:solidFill>
              </a:rPr>
              <a:t> but sometimes</a:t>
            </a:r>
          </a:p>
          <a:p>
            <a:pPr algn="ctr"/>
            <a:r>
              <a:rPr lang="en-US" sz="2800" b="1" dirty="0" smtClean="0">
                <a:solidFill>
                  <a:srgbClr val="00B0F0"/>
                </a:solidFill>
              </a:rPr>
              <a:t> it happens to be a broken continuity </a:t>
            </a:r>
            <a:endParaRPr lang="en-US" sz="2800" b="1" dirty="0" smtClean="0"/>
          </a:p>
          <a:p>
            <a:pPr>
              <a:lnSpc>
                <a:spcPct val="200000"/>
              </a:lnSpc>
              <a:buFont typeface="Wingdings" pitchFamily="2" charset="2"/>
              <a:buChar char="§"/>
            </a:pPr>
            <a:r>
              <a:rPr lang="en-US" sz="2800" b="1" dirty="0" smtClean="0"/>
              <a:t> Time </a:t>
            </a:r>
          </a:p>
          <a:p>
            <a:pPr>
              <a:lnSpc>
                <a:spcPct val="200000"/>
              </a:lnSpc>
              <a:buFont typeface="Wingdings" pitchFamily="2" charset="2"/>
              <a:buChar char="§"/>
            </a:pPr>
            <a:r>
              <a:rPr lang="en-US" sz="2800" b="1" dirty="0" smtClean="0"/>
              <a:t> Budgets</a:t>
            </a:r>
          </a:p>
          <a:p>
            <a:pPr>
              <a:lnSpc>
                <a:spcPct val="200000"/>
              </a:lnSpc>
              <a:buFont typeface="Wingdings" pitchFamily="2" charset="2"/>
              <a:buChar char="§"/>
            </a:pPr>
            <a:r>
              <a:rPr lang="en-US" sz="2800" b="1" dirty="0" smtClean="0"/>
              <a:t> Life Cycle Issues </a:t>
            </a:r>
          </a:p>
          <a:p>
            <a:pPr>
              <a:lnSpc>
                <a:spcPct val="200000"/>
              </a:lnSpc>
              <a:buFont typeface="Wingdings" pitchFamily="2" charset="2"/>
              <a:buChar char="§"/>
            </a:pPr>
            <a:r>
              <a:rPr lang="en-US" sz="2800" b="1" dirty="0" smtClean="0"/>
              <a:t>Motivation </a:t>
            </a:r>
          </a:p>
          <a:p>
            <a:pPr>
              <a:lnSpc>
                <a:spcPct val="200000"/>
              </a:lnSpc>
              <a:buFont typeface="Wingdings" pitchFamily="2" charset="2"/>
              <a:buChar char="§"/>
            </a:pPr>
            <a:r>
              <a:rPr lang="en-US" sz="2800" b="1" dirty="0" smtClean="0"/>
              <a:t>Lack of Trust and Real Leadership </a:t>
            </a:r>
          </a:p>
          <a:p>
            <a:endParaRPr lang="en-US" sz="28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81600"/>
            <a:ext cx="8229600" cy="1066800"/>
          </a:xfrm>
        </p:spPr>
        <p:txBody>
          <a:bodyPr/>
          <a:lstStyle/>
          <a:p>
            <a:r>
              <a:rPr lang="en-US" sz="1400" dirty="0">
                <a:latin typeface="Times New Roman" panose="02020603050405020304" pitchFamily="18" charset="0"/>
                <a:cs typeface="Times New Roman" panose="02020603050405020304" pitchFamily="18" charset="0"/>
              </a:rPr>
              <a:t>http://www.healthandsafetyatwork.com/hsw/risk-assessment/competence</a:t>
            </a:r>
          </a:p>
        </p:txBody>
      </p:sp>
      <p:pic>
        <p:nvPicPr>
          <p:cNvPr id="4" name="Picture 2" descr="C:\Users\Dr. Kamran\Desktop\competenc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88341"/>
      </p:ext>
    </p:extLst>
  </p:cSld>
  <p:clrMapOvr>
    <a:masterClrMapping/>
  </p:clrMapOvr>
  <p:transition spd="slow">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Summary:</a:t>
            </a:r>
          </a:p>
        </p:txBody>
      </p:sp>
      <p:sp>
        <p:nvSpPr>
          <p:cNvPr id="51203" name="Content Placeholder 3"/>
          <p:cNvSpPr>
            <a:spLocks noGrp="1"/>
          </p:cNvSpPr>
          <p:nvPr>
            <p:ph idx="1"/>
          </p:nvPr>
        </p:nvSpPr>
        <p:spPr/>
        <p:txBody>
          <a:bodyPr/>
          <a:lstStyle/>
          <a:p>
            <a:pPr marL="109537" indent="0" algn="ctr">
              <a:buNone/>
            </a:pPr>
            <a:r>
              <a:rPr lang="en-US" b="1" i="1" dirty="0" smtClean="0"/>
              <a:t>Competence</a:t>
            </a:r>
          </a:p>
          <a:p>
            <a:pPr marL="109537" indent="0" algn="ctr">
              <a:buNone/>
            </a:pPr>
            <a:endParaRPr lang="en-US" i="1" dirty="0" smtClean="0"/>
          </a:p>
          <a:p>
            <a:pPr marL="109537" indent="0" algn="ctr">
              <a:buNone/>
            </a:pPr>
            <a:r>
              <a:rPr lang="en-US" i="1" dirty="0"/>
              <a:t> </a:t>
            </a:r>
            <a:r>
              <a:rPr lang="en-US" i="1" dirty="0" smtClean="0"/>
              <a:t>  </a:t>
            </a:r>
            <a:r>
              <a:rPr lang="en-US" i="1" dirty="0" smtClean="0">
                <a:solidFill>
                  <a:schemeClr val="accent4"/>
                </a:solidFill>
              </a:rPr>
              <a:t>Acquired through</a:t>
            </a:r>
          </a:p>
          <a:p>
            <a:pPr marL="411162" lvl="1" indent="0" algn="ctr">
              <a:buNone/>
            </a:pPr>
            <a:endParaRPr lang="en-US" i="1" dirty="0" smtClean="0"/>
          </a:p>
          <a:p>
            <a:pPr marL="109537" lvl="1" indent="0" algn="ctr">
              <a:buClr>
                <a:srgbClr val="A04DA3"/>
              </a:buClr>
              <a:buNone/>
            </a:pPr>
            <a:r>
              <a:rPr lang="en-US" sz="2800" b="1" i="1" dirty="0" smtClean="0">
                <a:solidFill>
                  <a:schemeClr val="tx1"/>
                </a:solidFill>
              </a:rPr>
              <a:t>Continuous </a:t>
            </a:r>
            <a:r>
              <a:rPr lang="en-US" sz="2800" b="1" i="1" dirty="0">
                <a:solidFill>
                  <a:schemeClr val="tx1"/>
                </a:solidFill>
              </a:rPr>
              <a:t>Professional Development</a:t>
            </a:r>
          </a:p>
          <a:p>
            <a:pPr marL="411162" lvl="1" indent="0" algn="ctr">
              <a:buNone/>
            </a:pPr>
            <a:endParaRPr lang="en-US" i="1" dirty="0" smtClean="0"/>
          </a:p>
          <a:p>
            <a:pPr marL="411162" lvl="1" indent="0" algn="ctr">
              <a:buNone/>
            </a:pPr>
            <a:r>
              <a:rPr lang="en-US" i="1" dirty="0">
                <a:solidFill>
                  <a:schemeClr val="accent4"/>
                </a:solidFill>
              </a:rPr>
              <a:t>Acquired through</a:t>
            </a:r>
          </a:p>
          <a:p>
            <a:pPr marL="411162" lvl="1" indent="0" algn="ctr">
              <a:buNone/>
            </a:pPr>
            <a:endParaRPr lang="en-US" i="1" dirty="0" smtClean="0"/>
          </a:p>
          <a:p>
            <a:pPr marL="109537" lvl="1" indent="0" algn="ctr">
              <a:buClr>
                <a:srgbClr val="A04DA3"/>
              </a:buClr>
              <a:buNone/>
            </a:pPr>
            <a:r>
              <a:rPr lang="en-US" sz="2800" b="1" i="1" dirty="0">
                <a:solidFill>
                  <a:schemeClr val="tx1"/>
                </a:solidFill>
              </a:rPr>
              <a:t>Reflection &amp; Reflective Practice</a:t>
            </a:r>
          </a:p>
          <a:p>
            <a:pPr lvl="1">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lstStyle/>
          <a:p>
            <a:pPr algn="ctr"/>
            <a:r>
              <a:rPr lang="en-US" dirty="0" smtClean="0"/>
              <a:t/>
            </a:r>
            <a:br>
              <a:rPr lang="en-US" dirty="0" smtClean="0"/>
            </a:br>
            <a:r>
              <a:rPr lang="en-US" b="1" dirty="0" smtClean="0">
                <a:solidFill>
                  <a:srgbClr val="00B050"/>
                </a:solidFill>
              </a:rPr>
              <a:t>CPD </a:t>
            </a:r>
            <a:br>
              <a:rPr lang="en-US" b="1" dirty="0" smtClean="0">
                <a:solidFill>
                  <a:srgbClr val="00B050"/>
                </a:solidFill>
              </a:rPr>
            </a:br>
            <a:r>
              <a:rPr lang="en-US" b="1" dirty="0" smtClean="0">
                <a:solidFill>
                  <a:srgbClr val="00B050"/>
                </a:solidFill>
              </a:rPr>
              <a:t> FINAL THOUGHT </a:t>
            </a:r>
            <a:br>
              <a:rPr lang="en-US" b="1" dirty="0" smtClean="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0" y="2249488"/>
            <a:ext cx="9144000" cy="4608512"/>
          </a:xfrm>
        </p:spPr>
        <p:txBody>
          <a:bodyPr/>
          <a:lstStyle/>
          <a:p>
            <a:pPr algn="ctr">
              <a:buNone/>
            </a:pPr>
            <a:r>
              <a:rPr lang="en-US" sz="2400" dirty="0" smtClean="0"/>
              <a:t>Because we all wish to </a:t>
            </a:r>
            <a:r>
              <a:rPr lang="en-US" sz="2400" b="1" i="1" u="sng" dirty="0" smtClean="0">
                <a:solidFill>
                  <a:srgbClr val="00B0F0"/>
                </a:solidFill>
              </a:rPr>
              <a:t>Help others </a:t>
            </a:r>
          </a:p>
          <a:p>
            <a:pPr algn="ctr">
              <a:buNone/>
            </a:pPr>
            <a:endParaRPr lang="en-US" sz="2400" dirty="0" smtClean="0"/>
          </a:p>
          <a:p>
            <a:pPr algn="ctr">
              <a:buNone/>
            </a:pPr>
            <a:r>
              <a:rPr lang="en-US" sz="2400" dirty="0" smtClean="0"/>
              <a:t>But</a:t>
            </a:r>
          </a:p>
          <a:p>
            <a:pPr algn="ctr">
              <a:buNone/>
            </a:pPr>
            <a:endParaRPr lang="en-US" sz="2400" dirty="0" smtClean="0"/>
          </a:p>
          <a:p>
            <a:pPr algn="ctr">
              <a:buNone/>
            </a:pPr>
            <a:r>
              <a:rPr lang="en-US" sz="2400" dirty="0" smtClean="0"/>
              <a:t> for that we shall first </a:t>
            </a:r>
          </a:p>
          <a:p>
            <a:pPr algn="ctr">
              <a:buNone/>
            </a:pPr>
            <a:r>
              <a:rPr lang="en-US" sz="2400" b="1" i="1" u="sng" dirty="0" smtClean="0">
                <a:solidFill>
                  <a:srgbClr val="00B0F0"/>
                </a:solidFill>
              </a:rPr>
              <a:t>Help  Ourselves</a:t>
            </a:r>
          </a:p>
          <a:p>
            <a:pPr algn="ctr">
              <a:buNone/>
            </a:pPr>
            <a:endParaRPr lang="en-US" sz="2400" b="1" i="1" u="sng" dirty="0">
              <a:solidFill>
                <a:srgbClr val="00B0F0"/>
              </a:solidFill>
            </a:endParaRPr>
          </a:p>
          <a:p>
            <a:pPr algn="ctr">
              <a:buNone/>
            </a:pPr>
            <a:r>
              <a:rPr lang="en-US" sz="2400" b="1" i="1" u="sng" smtClean="0">
                <a:solidFill>
                  <a:srgbClr val="00B0F0"/>
                </a:solidFill>
              </a:rPr>
              <a:t>(</a:t>
            </a:r>
            <a:r>
              <a:rPr lang="en-US" sz="2400" b="1" i="1" u="sng" dirty="0" smtClean="0">
                <a:solidFill>
                  <a:srgbClr val="00B0F0"/>
                </a:solidFill>
              </a:rPr>
              <a:t>Competence      CPD       Reflective Learning)</a:t>
            </a:r>
          </a:p>
          <a:p>
            <a:pPr algn="ctr">
              <a:buNone/>
            </a:pPr>
            <a:endParaRPr lang="en-US" sz="2400" dirty="0" smtClean="0"/>
          </a:p>
          <a:p>
            <a:pPr algn="ctr">
              <a:buNone/>
            </a:pPr>
            <a:r>
              <a:rPr lang="en-US" sz="2400" dirty="0" smtClean="0"/>
              <a:t>to make us able to help </a:t>
            </a:r>
            <a:endParaRPr lang="en-US" sz="2400" dirty="0"/>
          </a:p>
        </p:txBody>
      </p:sp>
      <p:sp>
        <p:nvSpPr>
          <p:cNvPr id="6" name="Right Arrow 5"/>
          <p:cNvSpPr/>
          <p:nvPr/>
        </p:nvSpPr>
        <p:spPr>
          <a:xfrm>
            <a:off x="3200400" y="5181600"/>
            <a:ext cx="4191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495800" y="5181600"/>
            <a:ext cx="4191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CA" sz="2000" dirty="0">
                <a:latin typeface="Times New Roman" panose="02020603050405020304" pitchFamily="18" charset="0"/>
                <a:ea typeface="Batang" pitchFamily="18" charset="-127"/>
                <a:cs typeface="Times New Roman" panose="02020603050405020304" pitchFamily="18" charset="0"/>
              </a:rPr>
              <a:t>Bin Abdulrahman KA. 2011. Saudi Arabia does not need an Abraham</a:t>
            </a:r>
          </a:p>
          <a:p>
            <a:pPr marL="109537" indent="0">
              <a:buNone/>
            </a:pPr>
            <a:r>
              <a:rPr lang="en-CA" sz="2000" dirty="0" smtClean="0">
                <a:latin typeface="Times New Roman" panose="02020603050405020304" pitchFamily="18" charset="0"/>
                <a:ea typeface="Batang" pitchFamily="18" charset="-127"/>
                <a:cs typeface="Times New Roman" panose="02020603050405020304" pitchFamily="18" charset="0"/>
              </a:rPr>
              <a:t>    Flexner</a:t>
            </a:r>
            <a:r>
              <a:rPr lang="en-CA" sz="2000" dirty="0">
                <a:latin typeface="Times New Roman" panose="02020603050405020304" pitchFamily="18" charset="0"/>
                <a:ea typeface="Batang" pitchFamily="18" charset="-127"/>
                <a:cs typeface="Times New Roman" panose="02020603050405020304" pitchFamily="18" charset="0"/>
              </a:rPr>
              <a:t>. Med Teach 33:74–75.</a:t>
            </a:r>
          </a:p>
          <a:p>
            <a:r>
              <a:rPr lang="en-CA" sz="2000" dirty="0">
                <a:latin typeface="Times New Roman" panose="02020603050405020304" pitchFamily="18" charset="0"/>
                <a:ea typeface="Batang" pitchFamily="18" charset="-127"/>
                <a:cs typeface="Times New Roman" panose="02020603050405020304" pitchFamily="18" charset="0"/>
              </a:rPr>
              <a:t>Bin Abdulrahman KA. 2008. The current status of medical education in the</a:t>
            </a:r>
          </a:p>
          <a:p>
            <a:pPr marL="109537" indent="0">
              <a:buNone/>
            </a:pPr>
            <a:r>
              <a:rPr lang="en-CA" sz="2000" dirty="0" smtClean="0">
                <a:latin typeface="Times New Roman" panose="02020603050405020304" pitchFamily="18" charset="0"/>
                <a:ea typeface="Batang" pitchFamily="18" charset="-127"/>
                <a:cs typeface="Times New Roman" panose="02020603050405020304" pitchFamily="18" charset="0"/>
              </a:rPr>
              <a:t>    Gulf </a:t>
            </a:r>
            <a:r>
              <a:rPr lang="en-CA" sz="2000" dirty="0">
                <a:latin typeface="Times New Roman" panose="02020603050405020304" pitchFamily="18" charset="0"/>
                <a:ea typeface="Batang" pitchFamily="18" charset="-127"/>
                <a:cs typeface="Times New Roman" panose="02020603050405020304" pitchFamily="18" charset="0"/>
              </a:rPr>
              <a:t>Cooperation Council countries. Ann Saudi Med 28(2):83–88</a:t>
            </a:r>
            <a:endParaRPr lang="en-CA" sz="2000" dirty="0" smtClean="0">
              <a:latin typeface="Times New Roman" panose="02020603050405020304" pitchFamily="18" charset="0"/>
              <a:ea typeface="Batang" pitchFamily="18" charset="-127"/>
              <a:cs typeface="Times New Roman" panose="02020603050405020304" pitchFamily="18" charset="0"/>
            </a:endParaRPr>
          </a:p>
          <a:p>
            <a:endParaRPr lang="en-CA" sz="2000" dirty="0">
              <a:latin typeface="Times New Roman" panose="02020603050405020304" pitchFamily="18" charset="0"/>
              <a:ea typeface="Batang" pitchFamily="18" charset="-127"/>
              <a:cs typeface="Times New Roman" panose="02020603050405020304" pitchFamily="18" charset="0"/>
            </a:endParaRPr>
          </a:p>
          <a:p>
            <a:r>
              <a:rPr lang="en-CA" sz="2000" dirty="0">
                <a:latin typeface="Times New Roman" panose="02020603050405020304" pitchFamily="18" charset="0"/>
                <a:ea typeface="Batang" pitchFamily="18" charset="-127"/>
                <a:cs typeface="Times New Roman" panose="02020603050405020304" pitchFamily="18" charset="0"/>
              </a:rPr>
              <a:t>Saudi Meds: A competence specification for Saudi </a:t>
            </a:r>
            <a:r>
              <a:rPr lang="en-CA" sz="2000">
                <a:latin typeface="Times New Roman" panose="02020603050405020304" pitchFamily="18" charset="0"/>
                <a:ea typeface="Batang" pitchFamily="18" charset="-127"/>
                <a:cs typeface="Times New Roman" panose="02020603050405020304" pitchFamily="18" charset="0"/>
              </a:rPr>
              <a:t>medical </a:t>
            </a:r>
            <a:r>
              <a:rPr lang="en-CA" sz="2000" smtClean="0">
                <a:latin typeface="Times New Roman" panose="02020603050405020304" pitchFamily="18" charset="0"/>
                <a:ea typeface="Batang" pitchFamily="18" charset="-127"/>
                <a:cs typeface="Times New Roman" panose="02020603050405020304" pitchFamily="18" charset="0"/>
              </a:rPr>
              <a:t>graduates</a:t>
            </a:r>
            <a:r>
              <a:rPr lang="en-CA" altLang="ko-KR" sz="2000" smtClean="0">
                <a:latin typeface="Times New Roman" panose="02020603050405020304" pitchFamily="18" charset="0"/>
                <a:ea typeface="Batang" pitchFamily="18" charset="-127"/>
                <a:cs typeface="Times New Roman" panose="02020603050405020304" pitchFamily="18" charset="0"/>
              </a:rPr>
              <a:t> </a:t>
            </a:r>
            <a:r>
              <a:rPr lang="en-CA" altLang="ko-KR" sz="2000" dirty="0" smtClean="0">
                <a:latin typeface="Times New Roman" panose="02020603050405020304" pitchFamily="18" charset="0"/>
                <a:ea typeface="Batang" pitchFamily="18" charset="-127"/>
                <a:cs typeface="Times New Roman" panose="02020603050405020304" pitchFamily="18" charset="0"/>
              </a:rPr>
              <a:t>RANIA </a:t>
            </a:r>
            <a:r>
              <a:rPr lang="en-CA" altLang="ko-KR" sz="2000" dirty="0">
                <a:latin typeface="Times New Roman" panose="02020603050405020304" pitchFamily="18" charset="0"/>
                <a:ea typeface="Batang" pitchFamily="18" charset="-127"/>
                <a:cs typeface="Times New Roman" panose="02020603050405020304" pitchFamily="18" charset="0"/>
              </a:rPr>
              <a:t>G. ZAINI, KHALID A. BIN ABDULRAHMAN, ABDULAZIZ </a:t>
            </a:r>
            <a:r>
              <a:rPr lang="en-CA" altLang="ko-KR" sz="2000" dirty="0" smtClean="0">
                <a:latin typeface="Times New Roman" panose="02020603050405020304" pitchFamily="18" charset="0"/>
                <a:ea typeface="Batang" pitchFamily="18" charset="-127"/>
                <a:cs typeface="Times New Roman" panose="02020603050405020304" pitchFamily="18" charset="0"/>
              </a:rPr>
              <a:t>     A</a:t>
            </a:r>
            <a:r>
              <a:rPr lang="en-CA" altLang="ko-KR" sz="2000" dirty="0">
                <a:latin typeface="Times New Roman" panose="02020603050405020304" pitchFamily="18" charset="0"/>
                <a:ea typeface="Batang" pitchFamily="18" charset="-127"/>
                <a:cs typeface="Times New Roman" panose="02020603050405020304" pitchFamily="18" charset="0"/>
              </a:rPr>
              <a:t>. AL-KHOTANI, ABDOL MONEM A. AL-HAYANI, IBRAHIM A. </a:t>
            </a:r>
            <a:r>
              <a:rPr lang="en-CA" altLang="ko-KR" sz="2000" dirty="0" smtClean="0">
                <a:latin typeface="Times New Roman" panose="02020603050405020304" pitchFamily="18" charset="0"/>
                <a:ea typeface="Batang" pitchFamily="18" charset="-127"/>
                <a:cs typeface="Times New Roman" panose="02020603050405020304" pitchFamily="18" charset="0"/>
              </a:rPr>
              <a:t>AL- ALWAN </a:t>
            </a:r>
            <a:r>
              <a:rPr lang="en-CA" altLang="ko-KR" sz="2000" dirty="0">
                <a:latin typeface="Times New Roman" panose="02020603050405020304" pitchFamily="18" charset="0"/>
                <a:ea typeface="Batang" pitchFamily="18" charset="-127"/>
                <a:cs typeface="Times New Roman" panose="02020603050405020304" pitchFamily="18" charset="0"/>
              </a:rPr>
              <a:t>&amp; SADDIG D. JASTANIAH                                                               </a:t>
            </a:r>
            <a:r>
              <a:rPr lang="en-CA" altLang="ko-KR" sz="2000" dirty="0" smtClean="0">
                <a:latin typeface="Times New Roman" panose="02020603050405020304" pitchFamily="18" charset="0"/>
                <a:ea typeface="Batang" pitchFamily="18" charset="-127"/>
                <a:cs typeface="Times New Roman" panose="02020603050405020304" pitchFamily="18" charset="0"/>
              </a:rPr>
              <a:t> Medical </a:t>
            </a:r>
            <a:r>
              <a:rPr lang="en-CA" altLang="ko-KR" sz="2000" dirty="0">
                <a:latin typeface="Times New Roman" panose="02020603050405020304" pitchFamily="18" charset="0"/>
                <a:ea typeface="Batang" pitchFamily="18" charset="-127"/>
                <a:cs typeface="Times New Roman" panose="02020603050405020304" pitchFamily="18" charset="0"/>
              </a:rPr>
              <a:t>Teacher, 2011; 33: 582–584</a:t>
            </a:r>
          </a:p>
          <a:p>
            <a:pPr marL="109537" indent="0">
              <a:buNone/>
            </a:pPr>
            <a:endParaRPr lang="en-CA" altLang="ko-KR" sz="1400" b="1" dirty="0">
              <a:latin typeface="Times New Roman" pitchFamily="18" charset="0"/>
              <a:ea typeface="Batang" pitchFamily="18" charset="-127"/>
              <a:cs typeface="Times New Roman" pitchFamily="18" charset="0"/>
            </a:endParaRPr>
          </a:p>
          <a:p>
            <a:pPr marL="109537" indent="0">
              <a:buNone/>
            </a:pPr>
            <a:endParaRPr lang="en-CA" altLang="ko-KR" sz="1400" b="1" dirty="0" smtClean="0">
              <a:latin typeface="Times New Roman" pitchFamily="18" charset="0"/>
              <a:ea typeface="Batang" pitchFamily="18" charset="-127"/>
              <a:cs typeface="Times New Roman" pitchFamily="18" charset="0"/>
            </a:endParaRPr>
          </a:p>
          <a:p>
            <a:pPr marL="109537" indent="0">
              <a:buNone/>
            </a:pPr>
            <a:endParaRPr lang="en-CA" altLang="ko-KR" sz="1400" b="1" dirty="0" smtClean="0">
              <a:latin typeface="Times New Roman" pitchFamily="18" charset="0"/>
              <a:ea typeface="Batang" pitchFamily="18" charset="-127"/>
              <a:cs typeface="Times New Roman" pitchFamily="18" charset="0"/>
            </a:endParaRPr>
          </a:p>
          <a:p>
            <a:pPr marL="109537" indent="0">
              <a:buNone/>
            </a:pPr>
            <a:endParaRPr lang="en-CA" altLang="ko-KR" sz="1400" b="1" dirty="0">
              <a:latin typeface="Times New Roman" pitchFamily="18" charset="0"/>
              <a:ea typeface="Batang" pitchFamily="18" charset="-127"/>
              <a:cs typeface="Times New Roman" pitchFamily="18" charset="0"/>
            </a:endParaRPr>
          </a:p>
          <a:p>
            <a:pPr marL="109537" indent="0">
              <a:buNone/>
            </a:pPr>
            <a:endParaRPr lang="en-CA" altLang="ko-KR" sz="1400" b="1" dirty="0">
              <a:latin typeface="Times New Roman" pitchFamily="18" charset="0"/>
              <a:ea typeface="Batang" pitchFamily="18" charset="-127"/>
              <a:cs typeface="Times New Roman" pitchFamily="18" charset="0"/>
            </a:endParaRPr>
          </a:p>
          <a:p>
            <a:endParaRPr lang="en-US" dirty="0"/>
          </a:p>
        </p:txBody>
      </p:sp>
    </p:spTree>
    <p:extLst>
      <p:ext uri="{BB962C8B-B14F-4D97-AF65-F5344CB8AC3E}">
        <p14:creationId xmlns:p14="http://schemas.microsoft.com/office/powerpoint/2010/main" val="725440522"/>
      </p:ext>
    </p:extLst>
  </p:cSld>
  <p:clrMapOvr>
    <a:masterClrMapping/>
  </p:clrMapOvr>
  <p:transition spd="slow">
    <p:strips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4763"/>
            <a:ext cx="9144000" cy="7042150"/>
          </a:xfrm>
          <a:prstGeom prst="rect">
            <a:avLst/>
          </a:prstGeom>
          <a:noFill/>
          <a:ln w="9525">
            <a:noFill/>
            <a:miter lim="800000"/>
            <a:headEnd/>
            <a:tailEnd/>
          </a:ln>
        </p:spPr>
      </p:pic>
      <p:sp>
        <p:nvSpPr>
          <p:cNvPr id="65539" name="WordArt 3"/>
          <p:cNvSpPr>
            <a:spLocks noChangeArrowheads="1" noChangeShapeType="1" noTextEdit="1"/>
          </p:cNvSpPr>
          <p:nvPr/>
        </p:nvSpPr>
        <p:spPr bwMode="auto">
          <a:xfrm>
            <a:off x="107950" y="620713"/>
            <a:ext cx="5264150" cy="2447925"/>
          </a:xfrm>
          <a:prstGeom prst="rect">
            <a:avLst/>
          </a:prstGeom>
        </p:spPr>
        <p:txBody>
          <a:bodyPr wrap="none" fromWordArt="1">
            <a:prstTxWarp prst="textFadeUp">
              <a:avLst>
                <a:gd name="adj" fmla="val 9991"/>
              </a:avLst>
            </a:prstTxWarp>
          </a:bodyPr>
          <a:lstStyle/>
          <a:p>
            <a:pPr algn="ctr" rtl="0"/>
            <a:endParaRPr lang="ar-SA"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0" fill="hold"/>
                                        <p:tgtEl>
                                          <p:spTgt spid="43010"/>
                                        </p:tgtEl>
                                        <p:attrNameLst>
                                          <p:attrName>ppt_x</p:attrName>
                                        </p:attrNameLst>
                                      </p:cBhvr>
                                      <p:tavLst>
                                        <p:tav tm="0">
                                          <p:val>
                                            <p:strVal val="#ppt_x"/>
                                          </p:val>
                                        </p:tav>
                                        <p:tav tm="100000">
                                          <p:val>
                                            <p:strVal val="#ppt_x"/>
                                          </p:val>
                                        </p:tav>
                                      </p:tavLst>
                                    </p:anim>
                                    <p:anim calcmode="lin" valueType="num">
                                      <p:cBhvr additive="base">
                                        <p:cTn id="8" dur="50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066800"/>
          </a:xfrm>
        </p:spPr>
        <p:txBody>
          <a:bodyPr>
            <a:normAutofit/>
          </a:bodyPr>
          <a:lstStyle/>
          <a:p>
            <a:r>
              <a:rPr lang="en-US" dirty="0" smtClean="0">
                <a:solidFill>
                  <a:srgbClr val="FFFF00"/>
                </a:solidFill>
              </a:rPr>
              <a:t>THANK YOU VERY MUCH </a:t>
            </a:r>
            <a:r>
              <a:rPr lang="en-US" dirty="0" smtClean="0"/>
              <a:t>	</a:t>
            </a:r>
            <a:endParaRPr lang="en-US" dirty="0"/>
          </a:p>
        </p:txBody>
      </p:sp>
      <p:sp>
        <p:nvSpPr>
          <p:cNvPr id="3" name="Content Placeholder 2"/>
          <p:cNvSpPr>
            <a:spLocks noGrp="1"/>
          </p:cNvSpPr>
          <p:nvPr>
            <p:ph type="subTitle" idx="1"/>
          </p:nvPr>
        </p:nvSpPr>
        <p:spPr/>
        <p:txBody>
          <a:bodyPr>
            <a:normAutofit fontScale="40000" lnSpcReduction="20000"/>
          </a:bodyPr>
          <a:lstStyle/>
          <a:p>
            <a:endParaRPr lang="en-US" dirty="0" smtClean="0"/>
          </a:p>
          <a:p>
            <a:r>
              <a:rPr lang="en-US" dirty="0" smtClean="0"/>
              <a:t>                                </a:t>
            </a:r>
          </a:p>
          <a:p>
            <a:endParaRPr lang="en-US" sz="6000" dirty="0" smtClean="0"/>
          </a:p>
          <a:p>
            <a:endParaRPr lang="en-US" sz="6000" dirty="0" smtClean="0"/>
          </a:p>
          <a:p>
            <a:r>
              <a:rPr lang="en-US" sz="6000" dirty="0" smtClean="0"/>
              <a:t> &amp;             </a:t>
            </a:r>
            <a:r>
              <a:rPr lang="en-US" sz="6000" dirty="0" smtClean="0">
                <a:solidFill>
                  <a:srgbClr val="FFFF00"/>
                </a:solidFill>
              </a:rPr>
              <a:t>&amp;</a:t>
            </a:r>
          </a:p>
          <a:p>
            <a:pPr lvl="8">
              <a:buNone/>
            </a:pPr>
            <a:r>
              <a:rPr lang="en-US" sz="4600" dirty="0" smtClean="0"/>
              <a:t>            </a:t>
            </a:r>
            <a:r>
              <a:rPr lang="en-US" dirty="0" smtClean="0"/>
              <a:t> </a:t>
            </a:r>
          </a:p>
        </p:txBody>
      </p:sp>
      <p:pic>
        <p:nvPicPr>
          <p:cNvPr id="4" name="rg_hi" descr="http://t0.gstatic.com/images?q=tbn:ANd9GcQtZVqWJQm8I5qn16DBMp1tM_xSAGaLvtiRqXen13CAGRTwGzXB">
            <a:hlinkClick r:id="rId2"/>
          </p:cNvPr>
          <p:cNvPicPr/>
          <p:nvPr/>
        </p:nvPicPr>
        <p:blipFill>
          <a:blip r:embed="rId3" cstate="print"/>
          <a:srcRect/>
          <a:stretch>
            <a:fillRect/>
          </a:stretch>
        </p:blipFill>
        <p:spPr bwMode="auto">
          <a:xfrm>
            <a:off x="457200" y="1676400"/>
            <a:ext cx="3810000" cy="3733800"/>
          </a:xfrm>
          <a:prstGeom prst="rect">
            <a:avLst/>
          </a:prstGeom>
          <a:noFill/>
          <a:ln w="9525">
            <a:noFill/>
            <a:miter lim="800000"/>
            <a:headEnd/>
            <a:tailEnd/>
          </a:ln>
        </p:spPr>
      </p:pic>
      <p:pic>
        <p:nvPicPr>
          <p:cNvPr id="11266" name="Picture 2" descr="C:\Users\Kamran\Pictures\imagesCAXJJY1Z.jpg"/>
          <p:cNvPicPr>
            <a:picLocks noChangeAspect="1" noChangeArrowheads="1"/>
          </p:cNvPicPr>
          <p:nvPr/>
        </p:nvPicPr>
        <p:blipFill>
          <a:blip r:embed="rId4" cstate="print"/>
          <a:srcRect/>
          <a:stretch>
            <a:fillRect/>
          </a:stretch>
        </p:blipFill>
        <p:spPr bwMode="auto">
          <a:xfrm>
            <a:off x="4876800" y="1676400"/>
            <a:ext cx="3829050" cy="3657600"/>
          </a:xfrm>
          <a:prstGeom prst="rect">
            <a:avLst/>
          </a:prstGeom>
          <a:noFill/>
        </p:spPr>
      </p:pic>
      <p:pic>
        <p:nvPicPr>
          <p:cNvPr id="6" name="Picture 2" descr="C:\Users\vista\Pictures\MM900284065[1].GIF"/>
          <p:cNvPicPr>
            <a:picLocks noChangeAspect="1" noChangeArrowheads="1" noCrop="1"/>
          </p:cNvPicPr>
          <p:nvPr/>
        </p:nvPicPr>
        <p:blipFill>
          <a:blip r:embed="rId5" cstate="print"/>
          <a:srcRect/>
          <a:stretch>
            <a:fillRect/>
          </a:stretch>
        </p:blipFill>
        <p:spPr bwMode="auto">
          <a:xfrm>
            <a:off x="3581400" y="4572000"/>
            <a:ext cx="1676400" cy="2286000"/>
          </a:xfrm>
          <a:prstGeom prst="rect">
            <a:avLst/>
          </a:prstGeom>
          <a:noFill/>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071688" y="991850"/>
            <a:ext cx="5214937" cy="1446550"/>
          </a:xfrm>
          <a:prstGeom prst="rect">
            <a:avLst/>
          </a:prstGeom>
          <a:noFill/>
          <a:ln w="9525">
            <a:noFill/>
            <a:miter lim="800000"/>
            <a:headEnd/>
            <a:tailEnd/>
          </a:ln>
        </p:spPr>
        <p:txBody>
          <a:bodyPr>
            <a:spAutoFit/>
          </a:bodyPr>
          <a:lstStyle/>
          <a:p>
            <a:pPr algn="ctr">
              <a:defRPr/>
            </a:pPr>
            <a:r>
              <a:rPr lang="en-US" sz="4400" dirty="0" smtClean="0">
                <a:solidFill>
                  <a:schemeClr val="tx2"/>
                </a:solidFill>
                <a:latin typeface="Bernard MT Condensed" pitchFamily="18" charset="0"/>
                <a:ea typeface="+mj-ea"/>
                <a:cs typeface="+mj-cs"/>
              </a:rPr>
              <a:t>Objectives</a:t>
            </a:r>
          </a:p>
          <a:p>
            <a:pPr algn="ctr">
              <a:defRPr/>
            </a:pPr>
            <a:endParaRPr lang="en-GB" sz="4400" dirty="0">
              <a:solidFill>
                <a:schemeClr val="tx2"/>
              </a:solidFill>
              <a:latin typeface="Bernard MT Condensed" pitchFamily="18" charset="0"/>
              <a:ea typeface="+mj-ea"/>
              <a:cs typeface="+mj-cs"/>
            </a:endParaRPr>
          </a:p>
        </p:txBody>
      </p:sp>
      <p:sp>
        <p:nvSpPr>
          <p:cNvPr id="7171" name="TextBox 7"/>
          <p:cNvSpPr txBox="1">
            <a:spLocks noChangeArrowheads="1"/>
          </p:cNvSpPr>
          <p:nvPr/>
        </p:nvSpPr>
        <p:spPr bwMode="auto">
          <a:xfrm>
            <a:off x="36394" y="2333810"/>
            <a:ext cx="9031406" cy="4832092"/>
          </a:xfrm>
          <a:prstGeom prst="rect">
            <a:avLst/>
          </a:prstGeom>
          <a:noFill/>
          <a:ln w="9525">
            <a:noFill/>
            <a:miter lim="800000"/>
            <a:headEnd/>
            <a:tailEnd/>
          </a:ln>
        </p:spPr>
        <p:txBody>
          <a:bodyPr wrap="square">
            <a:spAutoFit/>
          </a:bodyPr>
          <a:lstStyle/>
          <a:p>
            <a:pPr marL="342900" indent="-342900"/>
            <a:endParaRPr lang="en-US" sz="2800" dirty="0" smtClean="0"/>
          </a:p>
          <a:p>
            <a:pPr marL="342900" indent="-342900">
              <a:buFontTx/>
              <a:buAutoNum type="arabicPeriod"/>
            </a:pPr>
            <a:r>
              <a:rPr lang="en-US" sz="2800" dirty="0" smtClean="0"/>
              <a:t>Understand what is </a:t>
            </a:r>
            <a:r>
              <a:rPr lang="en-US" sz="2800" b="1" dirty="0" smtClean="0"/>
              <a:t>Competence</a:t>
            </a:r>
            <a:r>
              <a:rPr lang="en-US" sz="2800" dirty="0"/>
              <a:t> </a:t>
            </a:r>
            <a:r>
              <a:rPr lang="en-US" sz="2800" dirty="0" smtClean="0"/>
              <a:t>and differentiate its Levels?</a:t>
            </a:r>
          </a:p>
          <a:p>
            <a:endParaRPr lang="en-US" sz="2800" dirty="0" smtClean="0"/>
          </a:p>
          <a:p>
            <a:r>
              <a:rPr lang="en-US" sz="2800" dirty="0" smtClean="0"/>
              <a:t>2.To plan for their own </a:t>
            </a:r>
            <a:r>
              <a:rPr lang="en-US" sz="2800" b="1" dirty="0" smtClean="0"/>
              <a:t>Continuous Prof: Devp</a:t>
            </a:r>
            <a:r>
              <a:rPr lang="en-US" sz="2800" dirty="0" smtClean="0"/>
              <a:t>: (CPD)?</a:t>
            </a:r>
          </a:p>
          <a:p>
            <a:endParaRPr lang="en-US" sz="2800" dirty="0"/>
          </a:p>
          <a:p>
            <a:r>
              <a:rPr lang="en-US" sz="2800" dirty="0" smtClean="0"/>
              <a:t>3.</a:t>
            </a:r>
            <a:r>
              <a:rPr lang="en-US" sz="2800" b="1" dirty="0"/>
              <a:t> </a:t>
            </a:r>
            <a:r>
              <a:rPr lang="en-US" sz="2800" dirty="0" smtClean="0"/>
              <a:t>Appraise, What is </a:t>
            </a:r>
            <a:r>
              <a:rPr lang="en-US" sz="2800" b="1" dirty="0" smtClean="0"/>
              <a:t>Reflective Learning </a:t>
            </a:r>
            <a:r>
              <a:rPr lang="en-US" sz="2800" dirty="0" smtClean="0"/>
              <a:t>and how to  utilize it in day to day learning ?</a:t>
            </a:r>
            <a:endParaRPr lang="en-US" sz="2800" dirty="0"/>
          </a:p>
          <a:p>
            <a:pPr marL="342900" indent="-342900"/>
            <a:endParaRPr lang="en-US" sz="2800" dirty="0"/>
          </a:p>
          <a:p>
            <a:pPr marL="342900" indent="-342900"/>
            <a:endParaRPr lang="en-GB" sz="2800" dirty="0"/>
          </a:p>
        </p:txBody>
      </p:sp>
      <p:sp>
        <p:nvSpPr>
          <p:cNvPr id="4" name="Rectangle 3"/>
          <p:cNvSpPr/>
          <p:nvPr/>
        </p:nvSpPr>
        <p:spPr>
          <a:xfrm>
            <a:off x="228600" y="1715209"/>
            <a:ext cx="8610600" cy="461665"/>
          </a:xfrm>
          <a:prstGeom prst="rect">
            <a:avLst/>
          </a:prstGeom>
        </p:spPr>
        <p:txBody>
          <a:bodyPr wrap="square">
            <a:spAutoFit/>
          </a:bodyPr>
          <a:lstStyle/>
          <a:p>
            <a:pPr marL="342900" indent="-342900"/>
            <a:r>
              <a:rPr lang="en-US" sz="2400" b="1" dirty="0" smtClean="0"/>
              <a:t>Students should be able to</a:t>
            </a:r>
            <a:r>
              <a:rPr lang="en-US" sz="2400" dirty="0" smtClean="0"/>
              <a:t>;</a:t>
            </a:r>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09600"/>
            <a:ext cx="8229600" cy="1066800"/>
          </a:xfrm>
        </p:spPr>
        <p:txBody>
          <a:bodyPr/>
          <a:lstStyle/>
          <a:p>
            <a:pPr algn="ctr" eaLnBrk="1" hangingPunct="1"/>
            <a:r>
              <a:rPr lang="en-US" dirty="0" smtClean="0">
                <a:latin typeface="Bernard MT Condensed" pitchFamily="18" charset="0"/>
              </a:rPr>
              <a:t>WHAT MEDICAL COLLEGES WANT?</a:t>
            </a:r>
          </a:p>
        </p:txBody>
      </p:sp>
      <p:sp>
        <p:nvSpPr>
          <p:cNvPr id="3" name="Content Placeholder 2"/>
          <p:cNvSpPr>
            <a:spLocks noGrp="1"/>
          </p:cNvSpPr>
          <p:nvPr>
            <p:ph idx="1"/>
          </p:nvPr>
        </p:nvSpPr>
        <p:spPr>
          <a:xfrm>
            <a:off x="457200" y="1524000"/>
            <a:ext cx="8229600" cy="5334000"/>
          </a:xfrm>
        </p:spPr>
        <p:txBody>
          <a:bodyPr/>
          <a:lstStyle/>
          <a:p>
            <a:pPr marL="109537" indent="0" eaLnBrk="1" hangingPunct="1">
              <a:buNone/>
            </a:pPr>
            <a:endParaRPr lang="en-US" sz="3200" dirty="0" smtClean="0"/>
          </a:p>
          <a:p>
            <a:pPr marL="109537" indent="0" eaLnBrk="1" hangingPunct="1">
              <a:buNone/>
            </a:pPr>
            <a:endParaRPr lang="en-US" sz="3200" dirty="0"/>
          </a:p>
          <a:p>
            <a:pPr marL="109537" indent="0" eaLnBrk="1" hangingPunct="1">
              <a:buNone/>
            </a:pPr>
            <a:endParaRPr lang="en-US" sz="3200" dirty="0" smtClean="0"/>
          </a:p>
          <a:p>
            <a:pPr marL="109537" indent="0" algn="ctr" eaLnBrk="1" hangingPunct="1">
              <a:buNone/>
            </a:pPr>
            <a:endParaRPr lang="en-US" sz="3200" b="1" dirty="0" smtClean="0">
              <a:solidFill>
                <a:srgbClr val="00B050"/>
              </a:solidFill>
            </a:endParaRPr>
          </a:p>
          <a:p>
            <a:pPr marL="109537" indent="0" algn="ctr" eaLnBrk="1" hangingPunct="1">
              <a:buNone/>
            </a:pPr>
            <a:endParaRPr lang="en-US" sz="3200" b="1" dirty="0">
              <a:solidFill>
                <a:srgbClr val="00B050"/>
              </a:solidFill>
            </a:endParaRPr>
          </a:p>
          <a:p>
            <a:pPr marL="109537" indent="0" algn="ctr" eaLnBrk="1" hangingPunct="1">
              <a:buNone/>
            </a:pPr>
            <a:endParaRPr lang="en-US" sz="3200" b="1" dirty="0" smtClean="0">
              <a:solidFill>
                <a:srgbClr val="00B050"/>
              </a:solidFill>
            </a:endParaRPr>
          </a:p>
          <a:p>
            <a:pPr marL="109537" indent="0" algn="ctr" eaLnBrk="1" hangingPunct="1">
              <a:buNone/>
            </a:pPr>
            <a:endParaRPr lang="en-US" sz="3200" b="1" dirty="0">
              <a:solidFill>
                <a:srgbClr val="00B050"/>
              </a:solidFill>
            </a:endParaRPr>
          </a:p>
          <a:p>
            <a:pPr marL="109537" indent="0" algn="ctr" eaLnBrk="1" hangingPunct="1">
              <a:buNone/>
            </a:pPr>
            <a:endParaRPr lang="en-US" sz="3200" b="1" dirty="0" smtClean="0">
              <a:solidFill>
                <a:srgbClr val="00B050"/>
              </a:solidFill>
            </a:endParaRPr>
          </a:p>
          <a:p>
            <a:pPr marL="109537" indent="0" algn="ctr" eaLnBrk="1" hangingPunct="1">
              <a:buNone/>
            </a:pPr>
            <a:endParaRPr lang="en-US" sz="1400" b="1" smtClean="0"/>
          </a:p>
          <a:p>
            <a:pPr marL="109537" indent="0" algn="ctr" eaLnBrk="1" hangingPunct="1">
              <a:buNone/>
            </a:pPr>
            <a:r>
              <a:rPr lang="en-US" sz="1400" b="1" smtClean="0"/>
              <a:t>http</a:t>
            </a:r>
            <a:r>
              <a:rPr lang="en-US" sz="1400" b="1" dirty="0"/>
              <a:t>://teresachinn.co.uk/is-nursing-competence-evident-online/                         </a:t>
            </a:r>
            <a:endParaRPr lang="en-US" sz="1400" b="1" dirty="0" smtClean="0"/>
          </a:p>
        </p:txBody>
      </p:sp>
      <p:pic>
        <p:nvPicPr>
          <p:cNvPr id="1027" name="Picture 3" descr="C:\Users\Dr. Kamran\Desktop\competenc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9248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9144000" cy="1066800"/>
          </a:xfrm>
        </p:spPr>
        <p:txBody>
          <a:bodyPr/>
          <a:lstStyle/>
          <a:p>
            <a:r>
              <a:rPr lang="en-US" dirty="0">
                <a:latin typeface="Bernard MT Condensed" pitchFamily="18" charset="0"/>
              </a:rPr>
              <a:t>WHAT MEDICAL COLLEGES WANT</a:t>
            </a:r>
            <a:r>
              <a:rPr lang="en-US" dirty="0" smtClean="0">
                <a:latin typeface="Bernard MT Condensed" pitchFamily="18" charset="0"/>
              </a:rPr>
              <a:t>?  </a:t>
            </a:r>
            <a:r>
              <a:rPr lang="en-US" dirty="0" smtClean="0">
                <a:solidFill>
                  <a:srgbClr val="00B050"/>
                </a:solidFill>
              </a:rPr>
              <a:t>Competence </a:t>
            </a:r>
            <a:r>
              <a:rPr lang="en-US" dirty="0" smtClean="0"/>
              <a: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eaLnBrk="1" hangingPunct="1"/>
            <a:r>
              <a:rPr lang="en-US" dirty="0"/>
              <a:t>Proficiency</a:t>
            </a:r>
          </a:p>
          <a:p>
            <a:pPr eaLnBrk="1" hangingPunct="1"/>
            <a:r>
              <a:rPr lang="en-US" dirty="0"/>
              <a:t>Communication skills </a:t>
            </a:r>
          </a:p>
          <a:p>
            <a:pPr eaLnBrk="1" hangingPunct="1"/>
            <a:r>
              <a:rPr lang="en-US" dirty="0"/>
              <a:t>Interpersonal skills</a:t>
            </a:r>
          </a:p>
          <a:p>
            <a:pPr eaLnBrk="1" hangingPunct="1"/>
            <a:r>
              <a:rPr lang="en-US" dirty="0"/>
              <a:t>Confidence</a:t>
            </a:r>
          </a:p>
          <a:p>
            <a:pPr eaLnBrk="1" hangingPunct="1"/>
            <a:r>
              <a:rPr lang="en-US" dirty="0"/>
              <a:t>Critical thinking &amp; problem solving skills</a:t>
            </a:r>
          </a:p>
          <a:p>
            <a:pPr eaLnBrk="1" hangingPunct="1"/>
            <a:r>
              <a:rPr lang="en-US" dirty="0"/>
              <a:t>Flexibility</a:t>
            </a:r>
          </a:p>
          <a:p>
            <a:pPr eaLnBrk="1" hangingPunct="1"/>
            <a:r>
              <a:rPr lang="en-US" dirty="0"/>
              <a:t>Self motivation</a:t>
            </a:r>
          </a:p>
          <a:p>
            <a:pPr eaLnBrk="1" hangingPunct="1"/>
            <a:r>
              <a:rPr lang="en-US" dirty="0"/>
              <a:t>Leadership</a:t>
            </a:r>
          </a:p>
          <a:p>
            <a:pPr eaLnBrk="1" hangingPunct="1"/>
            <a:r>
              <a:rPr lang="en-US" dirty="0"/>
              <a:t>Teamwork</a:t>
            </a:r>
          </a:p>
          <a:p>
            <a:endParaRPr lang="en-US" dirty="0"/>
          </a:p>
        </p:txBody>
      </p:sp>
    </p:spTree>
    <p:extLst>
      <p:ext uri="{BB962C8B-B14F-4D97-AF65-F5344CB8AC3E}">
        <p14:creationId xmlns:p14="http://schemas.microsoft.com/office/powerpoint/2010/main" val="3455557788"/>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838200"/>
            <a:ext cx="8407400" cy="1781175"/>
          </a:xfrm>
        </p:spPr>
        <p:txBody>
          <a:bodyPr/>
          <a:lstStyle/>
          <a:p>
            <a:pPr lvl="0" eaLnBrk="1" hangingPunct="1"/>
            <a:r>
              <a:rPr lang="en-US" sz="3600" b="1" dirty="0" smtClean="0"/>
              <a:t>Deanship of all Medical Colleges</a:t>
            </a:r>
            <a:br>
              <a:rPr lang="en-US" sz="3600" b="1" dirty="0" smtClean="0"/>
            </a:br>
            <a:r>
              <a:rPr lang="en-US" sz="3600" b="1" dirty="0" smtClean="0"/>
              <a:t/>
            </a:r>
            <a:br>
              <a:rPr lang="en-US" sz="3600" b="1" dirty="0" smtClean="0"/>
            </a:br>
            <a:r>
              <a:rPr lang="en-US" sz="1800" dirty="0">
                <a:solidFill>
                  <a:prstClr val="black"/>
                </a:solidFill>
                <a:latin typeface="Arial" pitchFamily="34" charset="0"/>
                <a:ea typeface="+mn-ea"/>
                <a:cs typeface="Arial" pitchFamily="34" charset="0"/>
              </a:rPr>
              <a:t>In Saudi Arabia, a national call to define the competencies of medical graduates has been given a higher priority with the expansion of medical education in the Kingdom (</a:t>
            </a:r>
            <a:r>
              <a:rPr lang="en-US" sz="1800" dirty="0" err="1" smtClean="0">
                <a:solidFill>
                  <a:prstClr val="black"/>
                </a:solidFill>
                <a:latin typeface="Arial" pitchFamily="34" charset="0"/>
                <a:ea typeface="+mn-ea"/>
                <a:cs typeface="Arial" pitchFamily="34" charset="0"/>
              </a:rPr>
              <a:t>BinAbdulrahman</a:t>
            </a:r>
            <a:r>
              <a:rPr lang="en-US" sz="1800" dirty="0" smtClean="0">
                <a:solidFill>
                  <a:prstClr val="black"/>
                </a:solidFill>
                <a:latin typeface="Arial" pitchFamily="34" charset="0"/>
                <a:ea typeface="+mn-ea"/>
                <a:cs typeface="Arial" pitchFamily="34" charset="0"/>
              </a:rPr>
              <a:t> </a:t>
            </a:r>
            <a:r>
              <a:rPr lang="en-US" sz="1800" dirty="0">
                <a:solidFill>
                  <a:prstClr val="black"/>
                </a:solidFill>
                <a:latin typeface="Arial" pitchFamily="34" charset="0"/>
                <a:ea typeface="+mn-ea"/>
                <a:cs typeface="Arial" pitchFamily="34" charset="0"/>
              </a:rPr>
              <a:t>2008, 2011).</a:t>
            </a:r>
            <a:r>
              <a:rPr lang="en-CA" altLang="ko-KR" sz="1800" dirty="0">
                <a:solidFill>
                  <a:prstClr val="black"/>
                </a:solidFill>
                <a:latin typeface="Times New Roman" pitchFamily="18" charset="0"/>
                <a:ea typeface="Batang" pitchFamily="18" charset="-127"/>
                <a:cs typeface="Times New Roman" pitchFamily="18" charset="0"/>
              </a:rPr>
              <a:t/>
            </a:r>
            <a:br>
              <a:rPr lang="en-CA" altLang="ko-KR" sz="1800" dirty="0">
                <a:solidFill>
                  <a:prstClr val="black"/>
                </a:solidFill>
                <a:latin typeface="Times New Roman" pitchFamily="18" charset="0"/>
                <a:ea typeface="Batang" pitchFamily="18" charset="-127"/>
                <a:cs typeface="Times New Roman" pitchFamily="18" charset="0"/>
              </a:rPr>
            </a:br>
            <a:endParaRPr lang="en-US" sz="4000" b="1" dirty="0" smtClean="0"/>
          </a:p>
        </p:txBody>
      </p:sp>
      <p:sp>
        <p:nvSpPr>
          <p:cNvPr id="17411" name="Content Placeholder 2"/>
          <p:cNvSpPr>
            <a:spLocks noGrp="1"/>
          </p:cNvSpPr>
          <p:nvPr>
            <p:ph idx="1"/>
          </p:nvPr>
        </p:nvSpPr>
        <p:spPr>
          <a:xfrm>
            <a:off x="457200" y="2971800"/>
            <a:ext cx="8229600" cy="3602038"/>
          </a:xfrm>
        </p:spPr>
        <p:txBody>
          <a:bodyPr/>
          <a:lstStyle/>
          <a:p>
            <a:pPr>
              <a:buFont typeface="Wingdings" pitchFamily="2" charset="2"/>
              <a:buNone/>
            </a:pPr>
            <a:endParaRPr lang="en-US" sz="5400" dirty="0" smtClean="0"/>
          </a:p>
        </p:txBody>
      </p:sp>
      <p:sp>
        <p:nvSpPr>
          <p:cNvPr id="4" name="Rectangle 3"/>
          <p:cNvSpPr/>
          <p:nvPr/>
        </p:nvSpPr>
        <p:spPr>
          <a:xfrm>
            <a:off x="1524000" y="3429000"/>
            <a:ext cx="5828840" cy="2554545"/>
          </a:xfrm>
          <a:prstGeom prst="rect">
            <a:avLst/>
          </a:prstGeom>
          <a:noFill/>
        </p:spPr>
        <p:txBody>
          <a:bodyPr wrap="none">
            <a:spAutoFit/>
          </a:bodyPr>
          <a:lstStyle/>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Saudi-Med </a:t>
            </a:r>
          </a:p>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Documents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2271</TotalTime>
  <Words>1440</Words>
  <Application>Microsoft Office PowerPoint</Application>
  <PresentationFormat>On-screen Show (4:3)</PresentationFormat>
  <Paragraphs>388</Paragraphs>
  <Slides>54</Slides>
  <Notes>21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Urban</vt:lpstr>
      <vt:lpstr>PowerPoint Presentation</vt:lpstr>
      <vt:lpstr>PowerPoint Presentation</vt:lpstr>
      <vt:lpstr>TO HELP </vt:lpstr>
      <vt:lpstr>PowerPoint Presentation</vt:lpstr>
      <vt:lpstr>http://www.healthandsafetyatwork.com/hsw/risk-assessment/competence</vt:lpstr>
      <vt:lpstr>PowerPoint Presentation</vt:lpstr>
      <vt:lpstr>WHAT MEDICAL COLLEGES WANT?</vt:lpstr>
      <vt:lpstr>WHAT MEDICAL COLLEGES WANT?  Competence                     Cont:</vt:lpstr>
      <vt:lpstr>Deanship of all Medical Colleges  In Saudi Arabia, a national call to define the competencies of medical graduates has been given a higher priority with the expansion of medical education in the Kingdom (BinAbdulrahman 2008, 2011). </vt:lpstr>
      <vt:lpstr>PowerPoint Presentation</vt:lpstr>
      <vt:lpstr>PowerPoint Presentation</vt:lpstr>
      <vt:lpstr>KSU Medical College Outcomes</vt:lpstr>
      <vt:lpstr>Levels of competence:</vt:lpstr>
      <vt:lpstr>Levels of competence</vt:lpstr>
      <vt:lpstr>PowerPoint Presentation</vt:lpstr>
      <vt:lpstr>Definition of competence:</vt:lpstr>
      <vt:lpstr>Different Aspects of Competence</vt:lpstr>
      <vt:lpstr>PowerPoint Presentation</vt:lpstr>
      <vt:lpstr>Bloom’s Taxonomy</vt:lpstr>
      <vt:lpstr>Hierarchy of Knowledge Bloom’sTaxonomy, 1956</vt:lpstr>
      <vt:lpstr>PowerPoint Presentation</vt:lpstr>
      <vt:lpstr>Skills</vt:lpstr>
      <vt:lpstr>Abilities</vt:lpstr>
      <vt:lpstr>    Ability                    is the generic make up of an individual either perceptual or motor in nature that can be inherited from one's parents. </vt:lpstr>
      <vt:lpstr>Ability  (Innate)      is performance, or what you are able to do.  </vt:lpstr>
      <vt:lpstr>Skill + Ability </vt:lpstr>
      <vt:lpstr>How is competence acquired: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Reflective Learning</vt:lpstr>
      <vt:lpstr>Reflection</vt:lpstr>
      <vt:lpstr>PowerPoint Presentation</vt:lpstr>
      <vt:lpstr>PowerPoint Presentation</vt:lpstr>
      <vt:lpstr>A scenario (3) :</vt:lpstr>
      <vt:lpstr>PowerPoint Presentation</vt:lpstr>
      <vt:lpstr>PowerPoint Presentation</vt:lpstr>
      <vt:lpstr>PowerPoint Presentation</vt:lpstr>
      <vt:lpstr>PowerPoint Presentation</vt:lpstr>
      <vt:lpstr>PowerPoint Presentation</vt:lpstr>
      <vt:lpstr>PowerPoint Presentation</vt:lpstr>
      <vt:lpstr>Summary:</vt:lpstr>
      <vt:lpstr> CPD   FINAL THOUGHT  </vt:lpstr>
      <vt:lpstr>References </vt:lpstr>
      <vt:lpstr>PowerPoint Presentation</vt:lpstr>
      <vt:lpstr>THANK YOU VERY MUCH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IN MEDICAL EDUCATION</dc:title>
  <dc:creator>NURULHUDA</dc:creator>
  <cp:lastModifiedBy>Dr. Kamran</cp:lastModifiedBy>
  <cp:revision>287</cp:revision>
  <dcterms:created xsi:type="dcterms:W3CDTF">2009-09-05T10:05:42Z</dcterms:created>
  <dcterms:modified xsi:type="dcterms:W3CDTF">2015-12-23T06:52:22Z</dcterms:modified>
</cp:coreProperties>
</file>