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handoutMasterIdLst>
    <p:handoutMasterId r:id="rId34"/>
  </p:handoutMasterIdLst>
  <p:sldIdLst>
    <p:sldId id="256" r:id="rId2"/>
    <p:sldId id="257" r:id="rId3"/>
    <p:sldId id="281" r:id="rId4"/>
    <p:sldId id="279" r:id="rId5"/>
    <p:sldId id="260" r:id="rId6"/>
    <p:sldId id="258" r:id="rId7"/>
    <p:sldId id="280" r:id="rId8"/>
    <p:sldId id="261" r:id="rId9"/>
    <p:sldId id="266" r:id="rId10"/>
    <p:sldId id="282" r:id="rId11"/>
    <p:sldId id="267" r:id="rId12"/>
    <p:sldId id="268" r:id="rId13"/>
    <p:sldId id="269" r:id="rId14"/>
    <p:sldId id="283" r:id="rId15"/>
    <p:sldId id="262" r:id="rId16"/>
    <p:sldId id="284" r:id="rId17"/>
    <p:sldId id="285" r:id="rId18"/>
    <p:sldId id="286" r:id="rId19"/>
    <p:sldId id="288" r:id="rId20"/>
    <p:sldId id="289" r:id="rId21"/>
    <p:sldId id="290" r:id="rId22"/>
    <p:sldId id="264" r:id="rId23"/>
    <p:sldId id="271" r:id="rId24"/>
    <p:sldId id="291" r:id="rId25"/>
    <p:sldId id="292" r:id="rId26"/>
    <p:sldId id="270" r:id="rId27"/>
    <p:sldId id="272" r:id="rId28"/>
    <p:sldId id="273" r:id="rId29"/>
    <p:sldId id="274" r:id="rId30"/>
    <p:sldId id="275" r:id="rId31"/>
    <p:sldId id="293" r:id="rId32"/>
    <p:sldId id="276" r:id="rId33"/>
  </p:sldIdLst>
  <p:sldSz cx="12192000" cy="6858000"/>
  <p:notesSz cx="7010400" cy="9296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FA9C4-F4C3-4180-9384-6BDF204BCA8B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1BC7912-F6BF-401B-BC53-044A14528AFA}">
      <dgm:prSet phldrT="[Text]" custT="1"/>
      <dgm:spPr/>
      <dgm:t>
        <a:bodyPr/>
        <a:lstStyle/>
        <a:p>
          <a:pPr rtl="1"/>
          <a:r>
            <a:rPr lang="en-US" sz="2800" dirty="0" smtClean="0"/>
            <a:t>Core teams</a:t>
          </a:r>
          <a:endParaRPr lang="ar-SA" sz="2800" dirty="0"/>
        </a:p>
      </dgm:t>
    </dgm:pt>
    <dgm:pt modelId="{645BEA5D-6BD8-46DE-91FB-E6959168C890}" type="parTrans" cxnId="{CB04E874-0B1B-4553-9CA0-42D051F4387F}">
      <dgm:prSet/>
      <dgm:spPr/>
      <dgm:t>
        <a:bodyPr/>
        <a:lstStyle/>
        <a:p>
          <a:pPr rtl="1"/>
          <a:endParaRPr lang="ar-SA"/>
        </a:p>
      </dgm:t>
    </dgm:pt>
    <dgm:pt modelId="{E7096480-A92B-4EC2-9DE9-E55ADF029483}" type="sibTrans" cxnId="{CB04E874-0B1B-4553-9CA0-42D051F4387F}">
      <dgm:prSet/>
      <dgm:spPr/>
      <dgm:t>
        <a:bodyPr/>
        <a:lstStyle/>
        <a:p>
          <a:pPr rtl="1"/>
          <a:endParaRPr lang="ar-SA"/>
        </a:p>
      </dgm:t>
    </dgm:pt>
    <dgm:pt modelId="{561E799D-C14A-48C5-A31C-0C379EC51681}">
      <dgm:prSet phldrT="[Text]" custT="1"/>
      <dgm:spPr/>
      <dgm:t>
        <a:bodyPr/>
        <a:lstStyle/>
        <a:p>
          <a:pPr rtl="1"/>
          <a:r>
            <a:rPr lang="en-US" sz="2400" dirty="0" smtClean="0"/>
            <a:t>Coordinating Team</a:t>
          </a:r>
          <a:endParaRPr lang="ar-SA" sz="2400" dirty="0"/>
        </a:p>
      </dgm:t>
    </dgm:pt>
    <dgm:pt modelId="{E5B062C9-22D2-45C8-A671-BA89030509D3}" type="parTrans" cxnId="{F71B3DBA-BBD7-4B3B-98E9-67EA7AF51188}">
      <dgm:prSet/>
      <dgm:spPr/>
      <dgm:t>
        <a:bodyPr/>
        <a:lstStyle/>
        <a:p>
          <a:pPr rtl="1"/>
          <a:endParaRPr lang="ar-SA"/>
        </a:p>
      </dgm:t>
    </dgm:pt>
    <dgm:pt modelId="{17FAB0A8-E2E9-4159-AF74-6A697E9D114C}" type="sibTrans" cxnId="{F71B3DBA-BBD7-4B3B-98E9-67EA7AF51188}">
      <dgm:prSet/>
      <dgm:spPr/>
      <dgm:t>
        <a:bodyPr/>
        <a:lstStyle/>
        <a:p>
          <a:pPr rtl="1"/>
          <a:endParaRPr lang="ar-SA"/>
        </a:p>
      </dgm:t>
    </dgm:pt>
    <dgm:pt modelId="{2F4B8443-45E0-41DD-B4CB-3B04909D5CF8}">
      <dgm:prSet phldrT="[Text]" custT="1"/>
      <dgm:spPr/>
      <dgm:t>
        <a:bodyPr/>
        <a:lstStyle/>
        <a:p>
          <a:pPr rtl="1"/>
          <a:r>
            <a:rPr lang="en-US" sz="2400" dirty="0" smtClean="0"/>
            <a:t>Contingency teams</a:t>
          </a:r>
          <a:endParaRPr lang="ar-SA" sz="2400" dirty="0"/>
        </a:p>
      </dgm:t>
    </dgm:pt>
    <dgm:pt modelId="{7F4E5156-EFC8-413D-B458-2CC0437D47DF}" type="parTrans" cxnId="{63F44618-F320-439F-9D9A-4C4C19C42802}">
      <dgm:prSet/>
      <dgm:spPr/>
      <dgm:t>
        <a:bodyPr/>
        <a:lstStyle/>
        <a:p>
          <a:pPr rtl="1"/>
          <a:endParaRPr lang="ar-SA"/>
        </a:p>
      </dgm:t>
    </dgm:pt>
    <dgm:pt modelId="{964B9A81-EA1F-489E-9970-A640C1287AF9}" type="sibTrans" cxnId="{63F44618-F320-439F-9D9A-4C4C19C42802}">
      <dgm:prSet/>
      <dgm:spPr/>
      <dgm:t>
        <a:bodyPr/>
        <a:lstStyle/>
        <a:p>
          <a:pPr rtl="1"/>
          <a:endParaRPr lang="ar-SA"/>
        </a:p>
      </dgm:t>
    </dgm:pt>
    <dgm:pt modelId="{0F9874A3-C16A-4976-ABAD-48873F978250}">
      <dgm:prSet phldrT="[Text]" custT="1"/>
      <dgm:spPr/>
      <dgm:t>
        <a:bodyPr/>
        <a:lstStyle/>
        <a:p>
          <a:pPr rtl="1"/>
          <a:r>
            <a:rPr lang="en-US" sz="2400" dirty="0" smtClean="0"/>
            <a:t>Support services</a:t>
          </a:r>
          <a:endParaRPr lang="ar-SA" sz="2400" dirty="0"/>
        </a:p>
      </dgm:t>
    </dgm:pt>
    <dgm:pt modelId="{E5784E36-3B07-4146-8BF2-0DD8125F10F8}" type="parTrans" cxnId="{2C54853B-FE08-4B0F-BE4B-531FF1A577D4}">
      <dgm:prSet/>
      <dgm:spPr/>
      <dgm:t>
        <a:bodyPr/>
        <a:lstStyle/>
        <a:p>
          <a:pPr rtl="1"/>
          <a:endParaRPr lang="ar-SA"/>
        </a:p>
      </dgm:t>
    </dgm:pt>
    <dgm:pt modelId="{8F92A24E-AC00-429E-97B4-93F50D13EA85}" type="sibTrans" cxnId="{2C54853B-FE08-4B0F-BE4B-531FF1A577D4}">
      <dgm:prSet/>
      <dgm:spPr/>
      <dgm:t>
        <a:bodyPr/>
        <a:lstStyle/>
        <a:p>
          <a:pPr rtl="1"/>
          <a:endParaRPr lang="ar-SA"/>
        </a:p>
      </dgm:t>
    </dgm:pt>
    <dgm:pt modelId="{62BC1BD6-D91B-4DC5-B0AD-1AE00E655421}">
      <dgm:prSet phldrT="[Text]" custT="1"/>
      <dgm:spPr/>
      <dgm:t>
        <a:bodyPr/>
        <a:lstStyle/>
        <a:p>
          <a:pPr rtl="1"/>
          <a:r>
            <a:rPr lang="en-US" sz="2400" dirty="0" smtClean="0"/>
            <a:t>Administration</a:t>
          </a:r>
          <a:endParaRPr lang="ar-SA" sz="2400" dirty="0"/>
        </a:p>
      </dgm:t>
    </dgm:pt>
    <dgm:pt modelId="{55650DC1-8B68-470C-94A6-BD8372CCA41E}" type="parTrans" cxnId="{C8620F9C-57F1-4682-AD7D-9CBBB89C2252}">
      <dgm:prSet/>
      <dgm:spPr/>
      <dgm:t>
        <a:bodyPr/>
        <a:lstStyle/>
        <a:p>
          <a:pPr rtl="1"/>
          <a:endParaRPr lang="ar-SA"/>
        </a:p>
      </dgm:t>
    </dgm:pt>
    <dgm:pt modelId="{45372399-B886-4736-8A1A-9C19ECA37319}" type="sibTrans" cxnId="{C8620F9C-57F1-4682-AD7D-9CBBB89C2252}">
      <dgm:prSet/>
      <dgm:spPr/>
      <dgm:t>
        <a:bodyPr/>
        <a:lstStyle/>
        <a:p>
          <a:pPr rtl="1"/>
          <a:endParaRPr lang="ar-SA"/>
        </a:p>
      </dgm:t>
    </dgm:pt>
    <dgm:pt modelId="{49F6C31C-B311-4706-B079-C6781DCC5450}">
      <dgm:prSet custT="1"/>
      <dgm:spPr/>
      <dgm:t>
        <a:bodyPr/>
        <a:lstStyle/>
        <a:p>
          <a:r>
            <a:rPr lang="en-US" sz="2000" b="1" dirty="0" smtClean="0"/>
            <a:t>Ancillary services</a:t>
          </a:r>
          <a:endParaRPr lang="en-US" sz="2000" dirty="0"/>
        </a:p>
      </dgm:t>
    </dgm:pt>
    <dgm:pt modelId="{2525EC71-1BA5-42F7-B47A-262EE58AD25D}" type="parTrans" cxnId="{32CD6740-49CD-4323-BEC6-ECC34B79ADE9}">
      <dgm:prSet/>
      <dgm:spPr/>
      <dgm:t>
        <a:bodyPr/>
        <a:lstStyle/>
        <a:p>
          <a:endParaRPr lang="en-US"/>
        </a:p>
      </dgm:t>
    </dgm:pt>
    <dgm:pt modelId="{C7F9CC08-6B72-44C9-A572-6EEFA78F3B13}" type="sibTrans" cxnId="{32CD6740-49CD-4323-BEC6-ECC34B79ADE9}">
      <dgm:prSet/>
      <dgm:spPr/>
      <dgm:t>
        <a:bodyPr/>
        <a:lstStyle/>
        <a:p>
          <a:endParaRPr lang="en-US"/>
        </a:p>
      </dgm:t>
    </dgm:pt>
    <dgm:pt modelId="{414F4335-0192-4DDA-BA09-682136054A7F}" type="pres">
      <dgm:prSet presAssocID="{D9DFA9C4-F4C3-4180-9384-6BDF204BCA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9E01EB-7AA3-49C3-A558-6D96AFCD626D}" type="pres">
      <dgm:prSet presAssocID="{51BC7912-F6BF-401B-BC53-044A14528AFA}" presName="node" presStyleLbl="node1" presStyleIdx="0" presStyleCnt="6" custLinFactNeighborX="920" custLinFactNeighborY="-5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4F7621-77DA-450C-A4B8-7E0B415830BD}" type="pres">
      <dgm:prSet presAssocID="{E7096480-A92B-4EC2-9DE9-E55ADF029483}" presName="sibTrans" presStyleCnt="0"/>
      <dgm:spPr/>
    </dgm:pt>
    <dgm:pt modelId="{FFF1663B-1772-4B2B-BF45-EA50D506CAA2}" type="pres">
      <dgm:prSet presAssocID="{561E799D-C14A-48C5-A31C-0C379EC51681}" presName="node" presStyleLbl="node1" presStyleIdx="1" presStyleCnt="6" custLinFactNeighborX="-1533" custLinFactNeighborY="5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44F205-DC21-46A1-8ADD-B11FCCF6C7EF}" type="pres">
      <dgm:prSet presAssocID="{17FAB0A8-E2E9-4159-AF74-6A697E9D114C}" presName="sibTrans" presStyleCnt="0"/>
      <dgm:spPr/>
    </dgm:pt>
    <dgm:pt modelId="{951F2467-F131-4008-89C7-95ED00C707F5}" type="pres">
      <dgm:prSet presAssocID="{49F6C31C-B311-4706-B079-C6781DCC545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653A9-9B7B-42AE-BD50-34863D71C8BE}" type="pres">
      <dgm:prSet presAssocID="{C7F9CC08-6B72-44C9-A572-6EEFA78F3B13}" presName="sibTrans" presStyleCnt="0"/>
      <dgm:spPr/>
    </dgm:pt>
    <dgm:pt modelId="{DC6B13C3-5C88-4810-9865-096449A136CC}" type="pres">
      <dgm:prSet presAssocID="{2F4B8443-45E0-41DD-B4CB-3B04909D5CF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2912FC-2FC9-4D92-B7B4-A3EC5A32CEFB}" type="pres">
      <dgm:prSet presAssocID="{964B9A81-EA1F-489E-9970-A640C1287AF9}" presName="sibTrans" presStyleCnt="0"/>
      <dgm:spPr/>
    </dgm:pt>
    <dgm:pt modelId="{038CDE5B-C608-4F0D-A65B-F1C3BF5E3F6D}" type="pres">
      <dgm:prSet presAssocID="{0F9874A3-C16A-4976-ABAD-48873F97825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6973BE-79DD-4566-8F76-F764EB2D25AA}" type="pres">
      <dgm:prSet presAssocID="{8F92A24E-AC00-429E-97B4-93F50D13EA85}" presName="sibTrans" presStyleCnt="0"/>
      <dgm:spPr/>
    </dgm:pt>
    <dgm:pt modelId="{47807CF2-7F23-4437-AA18-80B36139084E}" type="pres">
      <dgm:prSet presAssocID="{62BC1BD6-D91B-4DC5-B0AD-1AE00E6554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71B3DBA-BBD7-4B3B-98E9-67EA7AF51188}" srcId="{D9DFA9C4-F4C3-4180-9384-6BDF204BCA8B}" destId="{561E799D-C14A-48C5-A31C-0C379EC51681}" srcOrd="1" destOrd="0" parTransId="{E5B062C9-22D2-45C8-A671-BA89030509D3}" sibTransId="{17FAB0A8-E2E9-4159-AF74-6A697E9D114C}"/>
    <dgm:cxn modelId="{F0092295-2FD7-453D-A07E-EE660E2F96EC}" type="presOf" srcId="{2F4B8443-45E0-41DD-B4CB-3B04909D5CF8}" destId="{DC6B13C3-5C88-4810-9865-096449A136CC}" srcOrd="0" destOrd="0" presId="urn:microsoft.com/office/officeart/2005/8/layout/default"/>
    <dgm:cxn modelId="{F196D0F4-AE77-41A3-AFFE-9B02A4C27F0E}" type="presOf" srcId="{D9DFA9C4-F4C3-4180-9384-6BDF204BCA8B}" destId="{414F4335-0192-4DDA-BA09-682136054A7F}" srcOrd="0" destOrd="0" presId="urn:microsoft.com/office/officeart/2005/8/layout/default"/>
    <dgm:cxn modelId="{6B636A23-BBD9-41B6-A72A-9080EBA49637}" type="presOf" srcId="{62BC1BD6-D91B-4DC5-B0AD-1AE00E655421}" destId="{47807CF2-7F23-4437-AA18-80B36139084E}" srcOrd="0" destOrd="0" presId="urn:microsoft.com/office/officeart/2005/8/layout/default"/>
    <dgm:cxn modelId="{E65DB6A5-7F33-4DC7-BA67-43CD662765CC}" type="presOf" srcId="{561E799D-C14A-48C5-A31C-0C379EC51681}" destId="{FFF1663B-1772-4B2B-BF45-EA50D506CAA2}" srcOrd="0" destOrd="0" presId="urn:microsoft.com/office/officeart/2005/8/layout/default"/>
    <dgm:cxn modelId="{32CD6740-49CD-4323-BEC6-ECC34B79ADE9}" srcId="{D9DFA9C4-F4C3-4180-9384-6BDF204BCA8B}" destId="{49F6C31C-B311-4706-B079-C6781DCC5450}" srcOrd="2" destOrd="0" parTransId="{2525EC71-1BA5-42F7-B47A-262EE58AD25D}" sibTransId="{C7F9CC08-6B72-44C9-A572-6EEFA78F3B13}"/>
    <dgm:cxn modelId="{CB04E874-0B1B-4553-9CA0-42D051F4387F}" srcId="{D9DFA9C4-F4C3-4180-9384-6BDF204BCA8B}" destId="{51BC7912-F6BF-401B-BC53-044A14528AFA}" srcOrd="0" destOrd="0" parTransId="{645BEA5D-6BD8-46DE-91FB-E6959168C890}" sibTransId="{E7096480-A92B-4EC2-9DE9-E55ADF029483}"/>
    <dgm:cxn modelId="{63F44618-F320-439F-9D9A-4C4C19C42802}" srcId="{D9DFA9C4-F4C3-4180-9384-6BDF204BCA8B}" destId="{2F4B8443-45E0-41DD-B4CB-3B04909D5CF8}" srcOrd="3" destOrd="0" parTransId="{7F4E5156-EFC8-413D-B458-2CC0437D47DF}" sibTransId="{964B9A81-EA1F-489E-9970-A640C1287AF9}"/>
    <dgm:cxn modelId="{5768C7EA-8CF3-48BF-ADAF-A977B4EB22FB}" type="presOf" srcId="{49F6C31C-B311-4706-B079-C6781DCC5450}" destId="{951F2467-F131-4008-89C7-95ED00C707F5}" srcOrd="0" destOrd="0" presId="urn:microsoft.com/office/officeart/2005/8/layout/default"/>
    <dgm:cxn modelId="{A2A395CA-504F-484F-B351-686A3F2C2DB6}" type="presOf" srcId="{0F9874A3-C16A-4976-ABAD-48873F978250}" destId="{038CDE5B-C608-4F0D-A65B-F1C3BF5E3F6D}" srcOrd="0" destOrd="0" presId="urn:microsoft.com/office/officeart/2005/8/layout/default"/>
    <dgm:cxn modelId="{2C54853B-FE08-4B0F-BE4B-531FF1A577D4}" srcId="{D9DFA9C4-F4C3-4180-9384-6BDF204BCA8B}" destId="{0F9874A3-C16A-4976-ABAD-48873F978250}" srcOrd="4" destOrd="0" parTransId="{E5784E36-3B07-4146-8BF2-0DD8125F10F8}" sibTransId="{8F92A24E-AC00-429E-97B4-93F50D13EA85}"/>
    <dgm:cxn modelId="{C8620F9C-57F1-4682-AD7D-9CBBB89C2252}" srcId="{D9DFA9C4-F4C3-4180-9384-6BDF204BCA8B}" destId="{62BC1BD6-D91B-4DC5-B0AD-1AE00E655421}" srcOrd="5" destOrd="0" parTransId="{55650DC1-8B68-470C-94A6-BD8372CCA41E}" sibTransId="{45372399-B886-4736-8A1A-9C19ECA37319}"/>
    <dgm:cxn modelId="{E3A2F08B-5715-4529-B21E-7582453746D2}" type="presOf" srcId="{51BC7912-F6BF-401B-BC53-044A14528AFA}" destId="{A39E01EB-7AA3-49C3-A558-6D96AFCD626D}" srcOrd="0" destOrd="0" presId="urn:microsoft.com/office/officeart/2005/8/layout/default"/>
    <dgm:cxn modelId="{AD1F76B4-DCD2-40F6-875F-1CA8914BBF03}" type="presParOf" srcId="{414F4335-0192-4DDA-BA09-682136054A7F}" destId="{A39E01EB-7AA3-49C3-A558-6D96AFCD626D}" srcOrd="0" destOrd="0" presId="urn:microsoft.com/office/officeart/2005/8/layout/default"/>
    <dgm:cxn modelId="{594C8593-C15F-4C96-B8F8-8823D5E0D590}" type="presParOf" srcId="{414F4335-0192-4DDA-BA09-682136054A7F}" destId="{B74F7621-77DA-450C-A4B8-7E0B415830BD}" srcOrd="1" destOrd="0" presId="urn:microsoft.com/office/officeart/2005/8/layout/default"/>
    <dgm:cxn modelId="{20ABB7EF-2574-4CE5-8F96-833C9B06713A}" type="presParOf" srcId="{414F4335-0192-4DDA-BA09-682136054A7F}" destId="{FFF1663B-1772-4B2B-BF45-EA50D506CAA2}" srcOrd="2" destOrd="0" presId="urn:microsoft.com/office/officeart/2005/8/layout/default"/>
    <dgm:cxn modelId="{15AF796C-D624-4466-B763-EF6E974288E6}" type="presParOf" srcId="{414F4335-0192-4DDA-BA09-682136054A7F}" destId="{D444F205-DC21-46A1-8ADD-B11FCCF6C7EF}" srcOrd="3" destOrd="0" presId="urn:microsoft.com/office/officeart/2005/8/layout/default"/>
    <dgm:cxn modelId="{630D5BAE-E7B5-4073-A9AF-AC40DB0CBDC2}" type="presParOf" srcId="{414F4335-0192-4DDA-BA09-682136054A7F}" destId="{951F2467-F131-4008-89C7-95ED00C707F5}" srcOrd="4" destOrd="0" presId="urn:microsoft.com/office/officeart/2005/8/layout/default"/>
    <dgm:cxn modelId="{C1145EFD-B8EB-4456-B096-06E46D2E2A22}" type="presParOf" srcId="{414F4335-0192-4DDA-BA09-682136054A7F}" destId="{48E653A9-9B7B-42AE-BD50-34863D71C8BE}" srcOrd="5" destOrd="0" presId="urn:microsoft.com/office/officeart/2005/8/layout/default"/>
    <dgm:cxn modelId="{5CCC097A-8068-4EA3-9064-5D8FB0E05701}" type="presParOf" srcId="{414F4335-0192-4DDA-BA09-682136054A7F}" destId="{DC6B13C3-5C88-4810-9865-096449A136CC}" srcOrd="6" destOrd="0" presId="urn:microsoft.com/office/officeart/2005/8/layout/default"/>
    <dgm:cxn modelId="{6B6FE416-DABD-474F-B99F-81AB2DD1E6F4}" type="presParOf" srcId="{414F4335-0192-4DDA-BA09-682136054A7F}" destId="{C12912FC-2FC9-4D92-B7B4-A3EC5A32CEFB}" srcOrd="7" destOrd="0" presId="urn:microsoft.com/office/officeart/2005/8/layout/default"/>
    <dgm:cxn modelId="{4BCF4263-90B6-4909-872C-87465D031929}" type="presParOf" srcId="{414F4335-0192-4DDA-BA09-682136054A7F}" destId="{038CDE5B-C608-4F0D-A65B-F1C3BF5E3F6D}" srcOrd="8" destOrd="0" presId="urn:microsoft.com/office/officeart/2005/8/layout/default"/>
    <dgm:cxn modelId="{14C1CD2A-2ECB-4D68-885C-EE7F67625DE9}" type="presParOf" srcId="{414F4335-0192-4DDA-BA09-682136054A7F}" destId="{B76973BE-79DD-4566-8F76-F764EB2D25AA}" srcOrd="9" destOrd="0" presId="urn:microsoft.com/office/officeart/2005/8/layout/default"/>
    <dgm:cxn modelId="{1B4E9182-7509-4E8A-BB9B-D016D01F703D}" type="presParOf" srcId="{414F4335-0192-4DDA-BA09-682136054A7F}" destId="{47807CF2-7F23-4437-AA18-80B36139084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414643-53A6-4481-8492-6F6C24FA3545}" type="doc">
      <dgm:prSet loTypeId="urn:microsoft.com/office/officeart/2008/layout/AlternatingHexagons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40E9EAA4-91C4-43F7-93BA-36C4846F3DFB}">
      <dgm:prSet phldrT="[Text]" custT="1"/>
      <dgm:spPr/>
      <dgm:t>
        <a:bodyPr/>
        <a:lstStyle/>
        <a:p>
          <a:pPr rtl="1"/>
          <a:r>
            <a:rPr lang="en-US" sz="1800" dirty="0" smtClean="0"/>
            <a:t>Measurable goals</a:t>
          </a:r>
          <a:endParaRPr lang="ar-SA" sz="1800" dirty="0"/>
        </a:p>
      </dgm:t>
    </dgm:pt>
    <dgm:pt modelId="{5A46AB52-652D-4BF8-A6F5-277758E48C3E}" type="parTrans" cxnId="{86575566-A21B-4D3D-8955-0A097AF88F1D}">
      <dgm:prSet/>
      <dgm:spPr/>
      <dgm:t>
        <a:bodyPr/>
        <a:lstStyle/>
        <a:p>
          <a:pPr rtl="1"/>
          <a:endParaRPr lang="ar-SA"/>
        </a:p>
      </dgm:t>
    </dgm:pt>
    <dgm:pt modelId="{883AFBFD-0978-4EB7-AB34-B2B37E01B9AE}" type="sibTrans" cxnId="{86575566-A21B-4D3D-8955-0A097AF88F1D}">
      <dgm:prSet custT="1"/>
      <dgm:spPr/>
      <dgm:t>
        <a:bodyPr/>
        <a:lstStyle/>
        <a:p>
          <a:pPr rtl="1"/>
          <a:r>
            <a:rPr lang="en-US" sz="2000" dirty="0" smtClean="0"/>
            <a:t>Common purpose</a:t>
          </a:r>
          <a:endParaRPr lang="ar-SA" sz="2000" dirty="0"/>
        </a:p>
      </dgm:t>
    </dgm:pt>
    <dgm:pt modelId="{D7F20156-98C1-47AF-A778-D4C883889557}">
      <dgm:prSet phldrT="[Text]" custT="1"/>
      <dgm:spPr/>
      <dgm:t>
        <a:bodyPr/>
        <a:lstStyle/>
        <a:p>
          <a:pPr rtl="1"/>
          <a:r>
            <a:rPr lang="en-US" sz="1800" dirty="0" smtClean="0">
              <a:solidFill>
                <a:schemeClr val="tx1"/>
              </a:solidFill>
            </a:rPr>
            <a:t>Effective leadership</a:t>
          </a:r>
          <a:endParaRPr lang="ar-SA" sz="1800" dirty="0">
            <a:solidFill>
              <a:schemeClr val="tx1"/>
            </a:solidFill>
          </a:endParaRPr>
        </a:p>
      </dgm:t>
    </dgm:pt>
    <dgm:pt modelId="{19F633BE-A020-4628-876F-BEC4E2F0B07E}" type="parTrans" cxnId="{72FF33EF-CE43-4795-B36E-52E6D31571FD}">
      <dgm:prSet/>
      <dgm:spPr/>
      <dgm:t>
        <a:bodyPr/>
        <a:lstStyle/>
        <a:p>
          <a:pPr rtl="1"/>
          <a:endParaRPr lang="ar-SA"/>
        </a:p>
      </dgm:t>
    </dgm:pt>
    <dgm:pt modelId="{29E955BD-72B7-44D1-8356-F74FA704AEF7}" type="sibTrans" cxnId="{72FF33EF-CE43-4795-B36E-52E6D31571FD}">
      <dgm:prSet custT="1"/>
      <dgm:spPr/>
      <dgm:t>
        <a:bodyPr/>
        <a:lstStyle/>
        <a:p>
          <a:pPr rtl="1"/>
          <a:endParaRPr lang="ar-SA" sz="1100"/>
        </a:p>
      </dgm:t>
    </dgm:pt>
    <dgm:pt modelId="{3BEFD841-7A02-4B91-B340-0A21228A95F4}" type="pres">
      <dgm:prSet presAssocID="{EA414643-53A6-4481-8492-6F6C24FA354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E042D5-936D-46ED-90CD-FD30C01D6B62}" type="pres">
      <dgm:prSet presAssocID="{40E9EAA4-91C4-43F7-93BA-36C4846F3DFB}" presName="composite" presStyleCnt="0"/>
      <dgm:spPr/>
    </dgm:pt>
    <dgm:pt modelId="{0B85F273-9D78-4E2F-AEFF-738CAC58FB75}" type="pres">
      <dgm:prSet presAssocID="{40E9EAA4-91C4-43F7-93BA-36C4846F3DFB}" presName="Parent1" presStyleLbl="node1" presStyleIdx="0" presStyleCnt="4" custScaleX="105777" custScaleY="987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417244-C64B-464B-A59A-1F894BC5C822}" type="pres">
      <dgm:prSet presAssocID="{40E9EAA4-91C4-43F7-93BA-36C4846F3DFB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7EF24-B48C-4702-8822-586213E971E2}" type="pres">
      <dgm:prSet presAssocID="{40E9EAA4-91C4-43F7-93BA-36C4846F3DFB}" presName="BalanceSpacing" presStyleCnt="0"/>
      <dgm:spPr/>
    </dgm:pt>
    <dgm:pt modelId="{04DE4D26-D98C-4A49-B3FA-CCDECDFF92A0}" type="pres">
      <dgm:prSet presAssocID="{40E9EAA4-91C4-43F7-93BA-36C4846F3DFB}" presName="BalanceSpacing1" presStyleCnt="0"/>
      <dgm:spPr/>
    </dgm:pt>
    <dgm:pt modelId="{99A19F39-5611-413F-AF2F-7ABEF2F465E3}" type="pres">
      <dgm:prSet presAssocID="{883AFBFD-0978-4EB7-AB34-B2B37E01B9AE}" presName="Accent1Text" presStyleLbl="node1" presStyleIdx="1" presStyleCnt="4" custLinFactNeighborX="1897" custLinFactNeighborY="4836"/>
      <dgm:spPr/>
      <dgm:t>
        <a:bodyPr/>
        <a:lstStyle/>
        <a:p>
          <a:pPr rtl="1"/>
          <a:endParaRPr lang="ar-SA"/>
        </a:p>
      </dgm:t>
    </dgm:pt>
    <dgm:pt modelId="{9BC83DD9-5612-4FF4-B84D-D7152F4F85E7}" type="pres">
      <dgm:prSet presAssocID="{883AFBFD-0978-4EB7-AB34-B2B37E01B9AE}" presName="spaceBetweenRectangles" presStyleCnt="0"/>
      <dgm:spPr/>
    </dgm:pt>
    <dgm:pt modelId="{6AD6E917-0C81-414D-9AC5-B9051F015C34}" type="pres">
      <dgm:prSet presAssocID="{D7F20156-98C1-47AF-A778-D4C883889557}" presName="composite" presStyleCnt="0"/>
      <dgm:spPr/>
    </dgm:pt>
    <dgm:pt modelId="{BE4376F2-D9F8-42AE-BDD5-549BACA07CFA}" type="pres">
      <dgm:prSet presAssocID="{D7F20156-98C1-47AF-A778-D4C883889557}" presName="Parent1" presStyleLbl="node1" presStyleIdx="2" presStyleCnt="4" custLinFactNeighborX="3839" custLinFactNeighborY="-3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759D0E-E819-4957-A3E7-4A2564BFCE36}" type="pres">
      <dgm:prSet presAssocID="{D7F20156-98C1-47AF-A778-D4C883889557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733BC-04C6-4436-8EAF-08AE95A5DB0E}" type="pres">
      <dgm:prSet presAssocID="{D7F20156-98C1-47AF-A778-D4C883889557}" presName="BalanceSpacing" presStyleCnt="0"/>
      <dgm:spPr/>
    </dgm:pt>
    <dgm:pt modelId="{59D54005-41EC-47F3-887A-202008D47CDF}" type="pres">
      <dgm:prSet presAssocID="{D7F20156-98C1-47AF-A778-D4C883889557}" presName="BalanceSpacing1" presStyleCnt="0"/>
      <dgm:spPr/>
    </dgm:pt>
    <dgm:pt modelId="{4320D73E-89FF-4BED-B137-D9514F9C1B34}" type="pres">
      <dgm:prSet presAssocID="{29E955BD-72B7-44D1-8356-F74FA704AEF7}" presName="Accent1Text" presStyleLbl="node1" presStyleIdx="3" presStyleCnt="4" custScaleX="100164" custLinFactNeighborX="-619" custLinFactNeighborY="-4859"/>
      <dgm:spPr/>
      <dgm:t>
        <a:bodyPr/>
        <a:lstStyle/>
        <a:p>
          <a:endParaRPr lang="en-US"/>
        </a:p>
      </dgm:t>
    </dgm:pt>
  </dgm:ptLst>
  <dgm:cxnLst>
    <dgm:cxn modelId="{A94916DA-0921-4525-B1CD-F3E8E220D04E}" type="presOf" srcId="{883AFBFD-0978-4EB7-AB34-B2B37E01B9AE}" destId="{99A19F39-5611-413F-AF2F-7ABEF2F465E3}" srcOrd="0" destOrd="0" presId="urn:microsoft.com/office/officeart/2008/layout/AlternatingHexagons"/>
    <dgm:cxn modelId="{86575566-A21B-4D3D-8955-0A097AF88F1D}" srcId="{EA414643-53A6-4481-8492-6F6C24FA3545}" destId="{40E9EAA4-91C4-43F7-93BA-36C4846F3DFB}" srcOrd="0" destOrd="0" parTransId="{5A46AB52-652D-4BF8-A6F5-277758E48C3E}" sibTransId="{883AFBFD-0978-4EB7-AB34-B2B37E01B9AE}"/>
    <dgm:cxn modelId="{DEA9C012-E03E-49F3-9F09-EAF604511E2F}" type="presOf" srcId="{40E9EAA4-91C4-43F7-93BA-36C4846F3DFB}" destId="{0B85F273-9D78-4E2F-AEFF-738CAC58FB75}" srcOrd="0" destOrd="0" presId="urn:microsoft.com/office/officeart/2008/layout/AlternatingHexagons"/>
    <dgm:cxn modelId="{B815EC59-64F7-462A-AA55-31A91BED9EB6}" type="presOf" srcId="{EA414643-53A6-4481-8492-6F6C24FA3545}" destId="{3BEFD841-7A02-4B91-B340-0A21228A95F4}" srcOrd="0" destOrd="0" presId="urn:microsoft.com/office/officeart/2008/layout/AlternatingHexagons"/>
    <dgm:cxn modelId="{7F397626-F0EF-49B8-B3C1-461AA4BDEBF2}" type="presOf" srcId="{D7F20156-98C1-47AF-A778-D4C883889557}" destId="{BE4376F2-D9F8-42AE-BDD5-549BACA07CFA}" srcOrd="0" destOrd="0" presId="urn:microsoft.com/office/officeart/2008/layout/AlternatingHexagons"/>
    <dgm:cxn modelId="{72FF33EF-CE43-4795-B36E-52E6D31571FD}" srcId="{EA414643-53A6-4481-8492-6F6C24FA3545}" destId="{D7F20156-98C1-47AF-A778-D4C883889557}" srcOrd="1" destOrd="0" parTransId="{19F633BE-A020-4628-876F-BEC4E2F0B07E}" sibTransId="{29E955BD-72B7-44D1-8356-F74FA704AEF7}"/>
    <dgm:cxn modelId="{EC3D8D8F-753C-438A-A79B-E6ACC43537FE}" type="presOf" srcId="{29E955BD-72B7-44D1-8356-F74FA704AEF7}" destId="{4320D73E-89FF-4BED-B137-D9514F9C1B34}" srcOrd="0" destOrd="0" presId="urn:microsoft.com/office/officeart/2008/layout/AlternatingHexagons"/>
    <dgm:cxn modelId="{AAC5D3A0-70D3-4271-A2D5-84FF92803846}" type="presParOf" srcId="{3BEFD841-7A02-4B91-B340-0A21228A95F4}" destId="{3BE042D5-936D-46ED-90CD-FD30C01D6B62}" srcOrd="0" destOrd="0" presId="urn:microsoft.com/office/officeart/2008/layout/AlternatingHexagons"/>
    <dgm:cxn modelId="{73175BEA-DB8F-40AB-B89C-3CA3724ABE12}" type="presParOf" srcId="{3BE042D5-936D-46ED-90CD-FD30C01D6B62}" destId="{0B85F273-9D78-4E2F-AEFF-738CAC58FB75}" srcOrd="0" destOrd="0" presId="urn:microsoft.com/office/officeart/2008/layout/AlternatingHexagons"/>
    <dgm:cxn modelId="{699921BD-8585-4434-9EF6-87A969E6EB6A}" type="presParOf" srcId="{3BE042D5-936D-46ED-90CD-FD30C01D6B62}" destId="{4A417244-C64B-464B-A59A-1F894BC5C822}" srcOrd="1" destOrd="0" presId="urn:microsoft.com/office/officeart/2008/layout/AlternatingHexagons"/>
    <dgm:cxn modelId="{78F420C8-B525-406C-B007-023F1CCE94ED}" type="presParOf" srcId="{3BE042D5-936D-46ED-90CD-FD30C01D6B62}" destId="{7A77EF24-B48C-4702-8822-586213E971E2}" srcOrd="2" destOrd="0" presId="urn:microsoft.com/office/officeart/2008/layout/AlternatingHexagons"/>
    <dgm:cxn modelId="{4D6C3A85-D44C-444E-9526-9B6B101E6DE5}" type="presParOf" srcId="{3BE042D5-936D-46ED-90CD-FD30C01D6B62}" destId="{04DE4D26-D98C-4A49-B3FA-CCDECDFF92A0}" srcOrd="3" destOrd="0" presId="urn:microsoft.com/office/officeart/2008/layout/AlternatingHexagons"/>
    <dgm:cxn modelId="{38616F1B-4117-4BA2-975D-7D183EB12091}" type="presParOf" srcId="{3BE042D5-936D-46ED-90CD-FD30C01D6B62}" destId="{99A19F39-5611-413F-AF2F-7ABEF2F465E3}" srcOrd="4" destOrd="0" presId="urn:microsoft.com/office/officeart/2008/layout/AlternatingHexagons"/>
    <dgm:cxn modelId="{859A9138-8DA2-4CE3-840A-AC4D8B78B7DA}" type="presParOf" srcId="{3BEFD841-7A02-4B91-B340-0A21228A95F4}" destId="{9BC83DD9-5612-4FF4-B84D-D7152F4F85E7}" srcOrd="1" destOrd="0" presId="urn:microsoft.com/office/officeart/2008/layout/AlternatingHexagons"/>
    <dgm:cxn modelId="{14655747-CD7E-4B57-AC7F-E27BD6A45367}" type="presParOf" srcId="{3BEFD841-7A02-4B91-B340-0A21228A95F4}" destId="{6AD6E917-0C81-414D-9AC5-B9051F015C34}" srcOrd="2" destOrd="0" presId="urn:microsoft.com/office/officeart/2008/layout/AlternatingHexagons"/>
    <dgm:cxn modelId="{0D794910-2135-4C07-9B87-D36AE8716577}" type="presParOf" srcId="{6AD6E917-0C81-414D-9AC5-B9051F015C34}" destId="{BE4376F2-D9F8-42AE-BDD5-549BACA07CFA}" srcOrd="0" destOrd="0" presId="urn:microsoft.com/office/officeart/2008/layout/AlternatingHexagons"/>
    <dgm:cxn modelId="{D9BAD721-EC92-42F1-827F-175B3192E89E}" type="presParOf" srcId="{6AD6E917-0C81-414D-9AC5-B9051F015C34}" destId="{82759D0E-E819-4957-A3E7-4A2564BFCE36}" srcOrd="1" destOrd="0" presId="urn:microsoft.com/office/officeart/2008/layout/AlternatingHexagons"/>
    <dgm:cxn modelId="{C6567626-7057-4339-B24D-6AB7F800748A}" type="presParOf" srcId="{6AD6E917-0C81-414D-9AC5-B9051F015C34}" destId="{189733BC-04C6-4436-8EAF-08AE95A5DB0E}" srcOrd="2" destOrd="0" presId="urn:microsoft.com/office/officeart/2008/layout/AlternatingHexagons"/>
    <dgm:cxn modelId="{CB092654-66CF-498E-A14F-5EB22AF04B84}" type="presParOf" srcId="{6AD6E917-0C81-414D-9AC5-B9051F015C34}" destId="{59D54005-41EC-47F3-887A-202008D47CDF}" srcOrd="3" destOrd="0" presId="urn:microsoft.com/office/officeart/2008/layout/AlternatingHexagons"/>
    <dgm:cxn modelId="{374C9D19-BEA9-494B-8C2B-3349D2A3A85A}" type="presParOf" srcId="{6AD6E917-0C81-414D-9AC5-B9051F015C34}" destId="{4320D73E-89FF-4BED-B137-D9514F9C1B3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CAE5F5-D83D-4E9E-AF21-1FE8803CAF55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39C87DB-A97B-4D1D-9E56-BA016D93ABEC}">
      <dgm:prSet phldrT="[Text]" custT="1"/>
      <dgm:spPr/>
      <dgm:t>
        <a:bodyPr/>
        <a:lstStyle/>
        <a:p>
          <a:pPr rtl="1"/>
          <a:r>
            <a:rPr lang="en-US" sz="2000" dirty="0" smtClean="0">
              <a:solidFill>
                <a:schemeClr val="tx1"/>
              </a:solidFill>
            </a:rPr>
            <a:t>Changing roles</a:t>
          </a:r>
          <a:endParaRPr lang="ar-SA" sz="2000" dirty="0">
            <a:solidFill>
              <a:schemeClr val="tx1"/>
            </a:solidFill>
          </a:endParaRPr>
        </a:p>
      </dgm:t>
    </dgm:pt>
    <dgm:pt modelId="{C8311374-0EC2-45DA-A0D5-D5A7DBB3AF77}" type="parTrans" cxnId="{791A4103-AF49-4C71-9C27-A38CE9EA5ACF}">
      <dgm:prSet/>
      <dgm:spPr/>
      <dgm:t>
        <a:bodyPr/>
        <a:lstStyle/>
        <a:p>
          <a:pPr rtl="1"/>
          <a:endParaRPr lang="ar-SA"/>
        </a:p>
      </dgm:t>
    </dgm:pt>
    <dgm:pt modelId="{23AFB8C6-3557-42B7-8779-88A511297559}" type="sibTrans" cxnId="{791A4103-AF49-4C71-9C27-A38CE9EA5ACF}">
      <dgm:prSet/>
      <dgm:spPr/>
      <dgm:t>
        <a:bodyPr/>
        <a:lstStyle/>
        <a:p>
          <a:pPr rtl="1"/>
          <a:endParaRPr lang="ar-SA"/>
        </a:p>
      </dgm:t>
    </dgm:pt>
    <dgm:pt modelId="{10189E64-F5A2-4442-AF40-929880AD4E3B}">
      <dgm:prSet phldrT="[Text]" custT="1"/>
      <dgm:spPr/>
      <dgm:t>
        <a:bodyPr/>
        <a:lstStyle/>
        <a:p>
          <a:pPr rtl="1"/>
          <a:r>
            <a:rPr lang="en-US" sz="2000" dirty="0" smtClean="0">
              <a:solidFill>
                <a:schemeClr val="tx1"/>
              </a:solidFill>
            </a:rPr>
            <a:t>Changing settings</a:t>
          </a:r>
          <a:endParaRPr lang="ar-SA" sz="2000" dirty="0">
            <a:solidFill>
              <a:schemeClr val="tx1"/>
            </a:solidFill>
          </a:endParaRPr>
        </a:p>
      </dgm:t>
    </dgm:pt>
    <dgm:pt modelId="{B49346EA-3150-4C62-875F-1625B775D1FF}" type="parTrans" cxnId="{8A099EC8-F1E6-4A12-8D10-CB2995893C51}">
      <dgm:prSet/>
      <dgm:spPr/>
      <dgm:t>
        <a:bodyPr/>
        <a:lstStyle/>
        <a:p>
          <a:pPr rtl="1"/>
          <a:endParaRPr lang="ar-SA"/>
        </a:p>
      </dgm:t>
    </dgm:pt>
    <dgm:pt modelId="{2AA7A441-3A50-4AD4-AD3A-075795F49002}" type="sibTrans" cxnId="{8A099EC8-F1E6-4A12-8D10-CB2995893C51}">
      <dgm:prSet/>
      <dgm:spPr/>
      <dgm:t>
        <a:bodyPr/>
        <a:lstStyle/>
        <a:p>
          <a:pPr rtl="1"/>
          <a:endParaRPr lang="ar-SA"/>
        </a:p>
      </dgm:t>
    </dgm:pt>
    <dgm:pt modelId="{E9FB1495-06F8-41D3-9237-76369FD4FE20}">
      <dgm:prSet phldrT="[Text]" custT="1"/>
      <dgm:spPr/>
      <dgm:t>
        <a:bodyPr/>
        <a:lstStyle/>
        <a:p>
          <a:pPr rtl="1"/>
          <a:r>
            <a:rPr lang="en-US" sz="2000" dirty="0" smtClean="0">
              <a:solidFill>
                <a:schemeClr val="tx1"/>
              </a:solidFill>
            </a:rPr>
            <a:t>Health-care hierarchies</a:t>
          </a:r>
          <a:r>
            <a:rPr lang="ar-SA" sz="2000" dirty="0" smtClean="0">
              <a:solidFill>
                <a:schemeClr val="tx1"/>
              </a:solidFill>
            </a:rPr>
            <a:t> </a:t>
          </a:r>
          <a:endParaRPr lang="ar-SA" sz="2000" dirty="0">
            <a:solidFill>
              <a:schemeClr val="tx1"/>
            </a:solidFill>
          </a:endParaRPr>
        </a:p>
      </dgm:t>
    </dgm:pt>
    <dgm:pt modelId="{E292DB4B-6375-46BC-9E24-0AB390AD5D0C}" type="parTrans" cxnId="{FBFB1E8C-406A-4945-9749-75389D2CB9DD}">
      <dgm:prSet/>
      <dgm:spPr/>
      <dgm:t>
        <a:bodyPr/>
        <a:lstStyle/>
        <a:p>
          <a:pPr rtl="1"/>
          <a:endParaRPr lang="ar-SA"/>
        </a:p>
      </dgm:t>
    </dgm:pt>
    <dgm:pt modelId="{8479349A-D667-4DED-890C-B8307D3EAE0D}" type="sibTrans" cxnId="{FBFB1E8C-406A-4945-9749-75389D2CB9DD}">
      <dgm:prSet/>
      <dgm:spPr/>
      <dgm:t>
        <a:bodyPr/>
        <a:lstStyle/>
        <a:p>
          <a:pPr rtl="1"/>
          <a:endParaRPr lang="ar-SA"/>
        </a:p>
      </dgm:t>
    </dgm:pt>
    <dgm:pt modelId="{02E2DDDD-7ADC-4218-A190-931C582B7272}">
      <dgm:prSet phldrT="[Text]" custT="1"/>
      <dgm:spPr/>
      <dgm:t>
        <a:bodyPr/>
        <a:lstStyle/>
        <a:p>
          <a:pPr rtl="1"/>
          <a:r>
            <a:rPr lang="en-US" sz="1400" dirty="0" smtClean="0">
              <a:solidFill>
                <a:schemeClr val="tx1"/>
              </a:solidFill>
            </a:rPr>
            <a:t>Individualistic nature of health care</a:t>
          </a:r>
          <a:endParaRPr lang="ar-SA" sz="1400" dirty="0">
            <a:solidFill>
              <a:schemeClr val="tx1"/>
            </a:solidFill>
          </a:endParaRPr>
        </a:p>
      </dgm:t>
    </dgm:pt>
    <dgm:pt modelId="{A3DBE132-7F91-4D13-AD5D-024E1070F3E1}" type="parTrans" cxnId="{08BF2F28-CE2B-4C51-8D74-5747EA2E4E6C}">
      <dgm:prSet/>
      <dgm:spPr/>
      <dgm:t>
        <a:bodyPr/>
        <a:lstStyle/>
        <a:p>
          <a:pPr rtl="1"/>
          <a:endParaRPr lang="ar-SA"/>
        </a:p>
      </dgm:t>
    </dgm:pt>
    <dgm:pt modelId="{0CC58E30-84A6-4833-B92E-B42BCBEA1B98}" type="sibTrans" cxnId="{08BF2F28-CE2B-4C51-8D74-5747EA2E4E6C}">
      <dgm:prSet/>
      <dgm:spPr/>
      <dgm:t>
        <a:bodyPr/>
        <a:lstStyle/>
        <a:p>
          <a:pPr rtl="1"/>
          <a:endParaRPr lang="ar-SA"/>
        </a:p>
      </dgm:t>
    </dgm:pt>
    <dgm:pt modelId="{9F3C283D-08A7-49F6-A66C-7880F62BF748}" type="pres">
      <dgm:prSet presAssocID="{3ECAE5F5-D83D-4E9E-AF21-1FE8803CAF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8C765A-E250-458C-B008-8BA5F8F914E4}" type="pres">
      <dgm:prSet presAssocID="{539C87DB-A97B-4D1D-9E56-BA016D93AB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F601DB-E5FC-4DFC-A65B-E7BE785ADE92}" type="pres">
      <dgm:prSet presAssocID="{23AFB8C6-3557-42B7-8779-88A511297559}" presName="sibTrans" presStyleCnt="0"/>
      <dgm:spPr/>
    </dgm:pt>
    <dgm:pt modelId="{B3E3CDDB-84A9-433F-A263-59B65BC01239}" type="pres">
      <dgm:prSet presAssocID="{10189E64-F5A2-4442-AF40-929880AD4E3B}" presName="node" presStyleLbl="node1" presStyleIdx="1" presStyleCnt="4" custLinFactNeighborX="920" custLinFactNeighborY="-102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CA3C10-763D-4AE2-B6EE-F60338E395BE}" type="pres">
      <dgm:prSet presAssocID="{2AA7A441-3A50-4AD4-AD3A-075795F49002}" presName="sibTrans" presStyleCnt="0"/>
      <dgm:spPr/>
    </dgm:pt>
    <dgm:pt modelId="{04F3D7C0-76C9-4D3C-B645-39F431089E12}" type="pres">
      <dgm:prSet presAssocID="{E9FB1495-06F8-41D3-9237-76369FD4FE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B2AD1B-548F-49D2-A731-04AE6B550872}" type="pres">
      <dgm:prSet presAssocID="{8479349A-D667-4DED-890C-B8307D3EAE0D}" presName="sibTrans" presStyleCnt="0"/>
      <dgm:spPr/>
    </dgm:pt>
    <dgm:pt modelId="{BDA7A1C3-ADF7-41CC-97BB-1DDEEA95F360}" type="pres">
      <dgm:prSet presAssocID="{02E2DDDD-7ADC-4218-A190-931C582B727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BFB1E8C-406A-4945-9749-75389D2CB9DD}" srcId="{3ECAE5F5-D83D-4E9E-AF21-1FE8803CAF55}" destId="{E9FB1495-06F8-41D3-9237-76369FD4FE20}" srcOrd="2" destOrd="0" parTransId="{E292DB4B-6375-46BC-9E24-0AB390AD5D0C}" sibTransId="{8479349A-D667-4DED-890C-B8307D3EAE0D}"/>
    <dgm:cxn modelId="{3D52C50F-1824-42FE-9A26-B42AAB5DCCAB}" type="presOf" srcId="{10189E64-F5A2-4442-AF40-929880AD4E3B}" destId="{B3E3CDDB-84A9-433F-A263-59B65BC01239}" srcOrd="0" destOrd="0" presId="urn:microsoft.com/office/officeart/2005/8/layout/default"/>
    <dgm:cxn modelId="{9AE04417-6ED0-409A-A5A9-B47532FF1C40}" type="presOf" srcId="{3ECAE5F5-D83D-4E9E-AF21-1FE8803CAF55}" destId="{9F3C283D-08A7-49F6-A66C-7880F62BF748}" srcOrd="0" destOrd="0" presId="urn:microsoft.com/office/officeart/2005/8/layout/default"/>
    <dgm:cxn modelId="{08BF2F28-CE2B-4C51-8D74-5747EA2E4E6C}" srcId="{3ECAE5F5-D83D-4E9E-AF21-1FE8803CAF55}" destId="{02E2DDDD-7ADC-4218-A190-931C582B7272}" srcOrd="3" destOrd="0" parTransId="{A3DBE132-7F91-4D13-AD5D-024E1070F3E1}" sibTransId="{0CC58E30-84A6-4833-B92E-B42BCBEA1B98}"/>
    <dgm:cxn modelId="{ED581E09-0632-4534-B849-01C0C49E396D}" type="presOf" srcId="{E9FB1495-06F8-41D3-9237-76369FD4FE20}" destId="{04F3D7C0-76C9-4D3C-B645-39F431089E12}" srcOrd="0" destOrd="0" presId="urn:microsoft.com/office/officeart/2005/8/layout/default"/>
    <dgm:cxn modelId="{8A099EC8-F1E6-4A12-8D10-CB2995893C51}" srcId="{3ECAE5F5-D83D-4E9E-AF21-1FE8803CAF55}" destId="{10189E64-F5A2-4442-AF40-929880AD4E3B}" srcOrd="1" destOrd="0" parTransId="{B49346EA-3150-4C62-875F-1625B775D1FF}" sibTransId="{2AA7A441-3A50-4AD4-AD3A-075795F49002}"/>
    <dgm:cxn modelId="{901AAB7E-8E1E-47E8-B7DD-023B2DC8416D}" type="presOf" srcId="{539C87DB-A97B-4D1D-9E56-BA016D93ABEC}" destId="{D78C765A-E250-458C-B008-8BA5F8F914E4}" srcOrd="0" destOrd="0" presId="urn:microsoft.com/office/officeart/2005/8/layout/default"/>
    <dgm:cxn modelId="{791A4103-AF49-4C71-9C27-A38CE9EA5ACF}" srcId="{3ECAE5F5-D83D-4E9E-AF21-1FE8803CAF55}" destId="{539C87DB-A97B-4D1D-9E56-BA016D93ABEC}" srcOrd="0" destOrd="0" parTransId="{C8311374-0EC2-45DA-A0D5-D5A7DBB3AF77}" sibTransId="{23AFB8C6-3557-42B7-8779-88A511297559}"/>
    <dgm:cxn modelId="{C97320DE-013B-45BF-8845-68035964C313}" type="presOf" srcId="{02E2DDDD-7ADC-4218-A190-931C582B7272}" destId="{BDA7A1C3-ADF7-41CC-97BB-1DDEEA95F360}" srcOrd="0" destOrd="0" presId="urn:microsoft.com/office/officeart/2005/8/layout/default"/>
    <dgm:cxn modelId="{C893DF34-40AD-4A97-836F-54C8C13D12A3}" type="presParOf" srcId="{9F3C283D-08A7-49F6-A66C-7880F62BF748}" destId="{D78C765A-E250-458C-B008-8BA5F8F914E4}" srcOrd="0" destOrd="0" presId="urn:microsoft.com/office/officeart/2005/8/layout/default"/>
    <dgm:cxn modelId="{A3585909-FD64-46DB-AA20-F70D7999D415}" type="presParOf" srcId="{9F3C283D-08A7-49F6-A66C-7880F62BF748}" destId="{45F601DB-E5FC-4DFC-A65B-E7BE785ADE92}" srcOrd="1" destOrd="0" presId="urn:microsoft.com/office/officeart/2005/8/layout/default"/>
    <dgm:cxn modelId="{63FDE508-8E3C-485A-936B-16921AE574D2}" type="presParOf" srcId="{9F3C283D-08A7-49F6-A66C-7880F62BF748}" destId="{B3E3CDDB-84A9-433F-A263-59B65BC01239}" srcOrd="2" destOrd="0" presId="urn:microsoft.com/office/officeart/2005/8/layout/default"/>
    <dgm:cxn modelId="{49B53E0C-5970-47AC-80EF-DE83168758BE}" type="presParOf" srcId="{9F3C283D-08A7-49F6-A66C-7880F62BF748}" destId="{A3CA3C10-763D-4AE2-B6EE-F60338E395BE}" srcOrd="3" destOrd="0" presId="urn:microsoft.com/office/officeart/2005/8/layout/default"/>
    <dgm:cxn modelId="{3798C1CE-4E3E-41D7-A7C4-A1F8EF8DF62F}" type="presParOf" srcId="{9F3C283D-08A7-49F6-A66C-7880F62BF748}" destId="{04F3D7C0-76C9-4D3C-B645-39F431089E12}" srcOrd="4" destOrd="0" presId="urn:microsoft.com/office/officeart/2005/8/layout/default"/>
    <dgm:cxn modelId="{EB01B459-DDDE-45E7-98CC-8653E9817285}" type="presParOf" srcId="{9F3C283D-08A7-49F6-A66C-7880F62BF748}" destId="{B5B2AD1B-548F-49D2-A731-04AE6B550872}" srcOrd="5" destOrd="0" presId="urn:microsoft.com/office/officeart/2005/8/layout/default"/>
    <dgm:cxn modelId="{C00B57C0-3B6B-4535-9C0E-7AF888B41D8B}" type="presParOf" srcId="{9F3C283D-08A7-49F6-A66C-7880F62BF748}" destId="{BDA7A1C3-ADF7-41CC-97BB-1DDEEA95F36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E01EB-7AA3-49C3-A558-6D96AFCD626D}">
      <dsp:nvSpPr>
        <dsp:cNvPr id="0" name=""/>
        <dsp:cNvSpPr/>
      </dsp:nvSpPr>
      <dsp:spPr>
        <a:xfrm>
          <a:off x="24714" y="186356"/>
          <a:ext cx="2686347" cy="1611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Core teams</a:t>
          </a:r>
          <a:endParaRPr lang="ar-SA" sz="2800" kern="1200" dirty="0"/>
        </a:p>
      </dsp:txBody>
      <dsp:txXfrm>
        <a:off x="24714" y="186356"/>
        <a:ext cx="2686347" cy="1611808"/>
      </dsp:txXfrm>
    </dsp:sp>
    <dsp:sp modelId="{FFF1663B-1772-4B2B-BF45-EA50D506CAA2}">
      <dsp:nvSpPr>
        <dsp:cNvPr id="0" name=""/>
        <dsp:cNvSpPr/>
      </dsp:nvSpPr>
      <dsp:spPr>
        <a:xfrm>
          <a:off x="2913800" y="202828"/>
          <a:ext cx="2686347" cy="16118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Coordinating Team</a:t>
          </a:r>
          <a:endParaRPr lang="ar-SA" sz="2400" kern="1200" dirty="0"/>
        </a:p>
      </dsp:txBody>
      <dsp:txXfrm>
        <a:off x="2913800" y="202828"/>
        <a:ext cx="2686347" cy="1611808"/>
      </dsp:txXfrm>
    </dsp:sp>
    <dsp:sp modelId="{951F2467-F131-4008-89C7-95ED00C707F5}">
      <dsp:nvSpPr>
        <dsp:cNvPr id="0" name=""/>
        <dsp:cNvSpPr/>
      </dsp:nvSpPr>
      <dsp:spPr>
        <a:xfrm>
          <a:off x="5909965" y="194592"/>
          <a:ext cx="2686347" cy="161180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Ancillary services</a:t>
          </a:r>
          <a:endParaRPr lang="en-US" sz="2000" kern="1200" dirty="0"/>
        </a:p>
      </dsp:txBody>
      <dsp:txXfrm>
        <a:off x="5909965" y="194592"/>
        <a:ext cx="2686347" cy="1611808"/>
      </dsp:txXfrm>
    </dsp:sp>
    <dsp:sp modelId="{DC6B13C3-5C88-4810-9865-096449A136CC}">
      <dsp:nvSpPr>
        <dsp:cNvPr id="0" name=""/>
        <dsp:cNvSpPr/>
      </dsp:nvSpPr>
      <dsp:spPr>
        <a:xfrm>
          <a:off x="0" y="2075035"/>
          <a:ext cx="2686347" cy="16118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Contingency teams</a:t>
          </a:r>
          <a:endParaRPr lang="ar-SA" sz="2400" kern="1200" dirty="0"/>
        </a:p>
      </dsp:txBody>
      <dsp:txXfrm>
        <a:off x="0" y="2075035"/>
        <a:ext cx="2686347" cy="1611808"/>
      </dsp:txXfrm>
    </dsp:sp>
    <dsp:sp modelId="{038CDE5B-C608-4F0D-A65B-F1C3BF5E3F6D}">
      <dsp:nvSpPr>
        <dsp:cNvPr id="0" name=""/>
        <dsp:cNvSpPr/>
      </dsp:nvSpPr>
      <dsp:spPr>
        <a:xfrm>
          <a:off x="2954982" y="2075035"/>
          <a:ext cx="2686347" cy="16118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Support services</a:t>
          </a:r>
          <a:endParaRPr lang="ar-SA" sz="2400" kern="1200" dirty="0"/>
        </a:p>
      </dsp:txBody>
      <dsp:txXfrm>
        <a:off x="2954982" y="2075035"/>
        <a:ext cx="2686347" cy="1611808"/>
      </dsp:txXfrm>
    </dsp:sp>
    <dsp:sp modelId="{47807CF2-7F23-4437-AA18-80B36139084E}">
      <dsp:nvSpPr>
        <dsp:cNvPr id="0" name=""/>
        <dsp:cNvSpPr/>
      </dsp:nvSpPr>
      <dsp:spPr>
        <a:xfrm>
          <a:off x="5909965" y="2075035"/>
          <a:ext cx="2686347" cy="1611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Administration</a:t>
          </a:r>
          <a:endParaRPr lang="ar-SA" sz="2400" kern="1200" dirty="0"/>
        </a:p>
      </dsp:txBody>
      <dsp:txXfrm>
        <a:off x="5909965" y="2075035"/>
        <a:ext cx="2686347" cy="1611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91940B-5DA6-4801-B343-EBE2BCA79AB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8FC566-ADF4-4150-B330-ED73F9F2B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6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658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861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7012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617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31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145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326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7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0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6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3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62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5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94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368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324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264A-8410-4BA8-B4FF-AFF123743B87}" type="datetimeFigureOut">
              <a:rPr lang="ar-SA" smtClean="0"/>
              <a:t>12/03/1437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0EF541-4019-4B7F-B745-D230D54148A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10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d56QVL1VQ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8145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Being effective team player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48" y="5517168"/>
            <a:ext cx="7766936" cy="1096899"/>
          </a:xfrm>
        </p:spPr>
        <p:txBody>
          <a:bodyPr/>
          <a:lstStyle/>
          <a:p>
            <a:pPr algn="l" rtl="0"/>
            <a:r>
              <a:rPr lang="en-US" dirty="0"/>
              <a:t>Prepared By : </a:t>
            </a:r>
          </a:p>
          <a:p>
            <a:pPr algn="l" rtl="0"/>
            <a:r>
              <a:rPr lang="en-US" dirty="0"/>
              <a:t>MRS. Nada </a:t>
            </a:r>
            <a:r>
              <a:rPr lang="en-US" dirty="0" err="1" smtClean="0"/>
              <a:t>Alhabib</a:t>
            </a:r>
            <a:r>
              <a:rPr lang="en-US" dirty="0" smtClean="0"/>
              <a:t>		Mr</a:t>
            </a:r>
            <a:r>
              <a:rPr lang="en-US" dirty="0"/>
              <a:t>. Maher </a:t>
            </a:r>
            <a:r>
              <a:rPr lang="en-US" dirty="0" err="1"/>
              <a:t>titi</a:t>
            </a:r>
            <a:r>
              <a:rPr lang="en-US" dirty="0"/>
              <a:t> 	</a:t>
            </a:r>
            <a:r>
              <a:rPr lang="en-US" dirty="0" smtClean="0"/>
              <a:t>MR</a:t>
            </a:r>
            <a:r>
              <a:rPr lang="en-US" dirty="0"/>
              <a:t>. </a:t>
            </a:r>
            <a:r>
              <a:rPr lang="en-US" dirty="0" err="1"/>
              <a:t>Alaa</a:t>
            </a:r>
            <a:r>
              <a:rPr lang="en-US" dirty="0"/>
              <a:t> </a:t>
            </a:r>
            <a:r>
              <a:rPr lang="en-US" dirty="0" err="1" smtClean="0"/>
              <a:t>abu</a:t>
            </a:r>
            <a:r>
              <a:rPr lang="en-US" dirty="0"/>
              <a:t> </a:t>
            </a:r>
            <a:r>
              <a:rPr lang="en-US" dirty="0" err="1" smtClean="0"/>
              <a:t>alrub</a:t>
            </a:r>
            <a:r>
              <a:rPr lang="en-US" dirty="0" smtClean="0"/>
              <a:t> </a:t>
            </a:r>
            <a:endParaRPr lang="en-US" dirty="0"/>
          </a:p>
          <a:p>
            <a:pPr algn="l"/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9" y="289487"/>
            <a:ext cx="6977449" cy="1660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15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Coordinating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Is </a:t>
            </a:r>
            <a:r>
              <a:rPr lang="en-US" sz="3200" dirty="0"/>
              <a:t>the group </a:t>
            </a:r>
            <a:r>
              <a:rPr lang="en-US" sz="3200" dirty="0" smtClean="0"/>
              <a:t>responsible for </a:t>
            </a:r>
            <a:r>
              <a:rPr lang="en-US" sz="3200" dirty="0"/>
              <a:t>day-to-day operational </a:t>
            </a:r>
            <a:r>
              <a:rPr lang="en-US" sz="3200" dirty="0" smtClean="0"/>
              <a:t>management, </a:t>
            </a:r>
            <a:r>
              <a:rPr lang="en-US" sz="3200" dirty="0" smtClean="0">
                <a:solidFill>
                  <a:srgbClr val="FF0000"/>
                </a:solidFill>
              </a:rPr>
              <a:t>coordination </a:t>
            </a:r>
            <a:r>
              <a:rPr lang="en-US" sz="3200" dirty="0">
                <a:solidFill>
                  <a:srgbClr val="FF0000"/>
                </a:solidFill>
              </a:rPr>
              <a:t>functions</a:t>
            </a:r>
            <a:r>
              <a:rPr lang="en-US" sz="3200" dirty="0"/>
              <a:t> and resource </a:t>
            </a:r>
            <a:r>
              <a:rPr lang="en-US" sz="3200" dirty="0" smtClean="0"/>
              <a:t>management for </a:t>
            </a:r>
            <a:r>
              <a:rPr lang="en-US" sz="3200" dirty="0"/>
              <a:t>core teams. </a:t>
            </a:r>
            <a:endParaRPr lang="en-US" sz="3200" dirty="0" smtClean="0"/>
          </a:p>
          <a:p>
            <a:pPr algn="l" rtl="0"/>
            <a:r>
              <a:rPr lang="en-US" sz="3200" dirty="0" smtClean="0"/>
              <a:t>Nurses </a:t>
            </a:r>
            <a:r>
              <a:rPr lang="en-US" sz="3200" dirty="0"/>
              <a:t>often fill such coordinating</a:t>
            </a:r>
          </a:p>
        </p:txBody>
      </p:sp>
    </p:spTree>
    <p:extLst>
      <p:ext uri="{BB962C8B-B14F-4D97-AF65-F5344CB8AC3E}">
        <p14:creationId xmlns:p14="http://schemas.microsoft.com/office/powerpoint/2010/main" val="10825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23" y="280087"/>
            <a:ext cx="8596668" cy="1320800"/>
          </a:xfrm>
        </p:spPr>
        <p:txBody>
          <a:bodyPr/>
          <a:lstStyle/>
          <a:p>
            <a:r>
              <a:rPr lang="en-US" b="1" dirty="0"/>
              <a:t>Contingency teams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44" y="1246190"/>
            <a:ext cx="8596668" cy="38807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3200" dirty="0" smtClean="0"/>
          </a:p>
          <a:p>
            <a:pPr marL="0" indent="0" algn="l">
              <a:buNone/>
            </a:pPr>
            <a:r>
              <a:rPr lang="en-US" sz="3200" dirty="0" smtClean="0"/>
              <a:t>Contingency </a:t>
            </a:r>
            <a:r>
              <a:rPr lang="en-US" sz="3200" dirty="0"/>
              <a:t>teams are formed for </a:t>
            </a:r>
            <a:r>
              <a:rPr lang="en-US" sz="3200" dirty="0" smtClean="0">
                <a:solidFill>
                  <a:srgbClr val="FF0000"/>
                </a:solidFill>
              </a:rPr>
              <a:t>emergent </a:t>
            </a:r>
            <a:r>
              <a:rPr lang="en-US" sz="3200" dirty="0" smtClean="0"/>
              <a:t>or </a:t>
            </a:r>
            <a:r>
              <a:rPr lang="en-US" sz="3200" dirty="0"/>
              <a:t>specific events (e.g. cardiac arrest </a:t>
            </a:r>
            <a:r>
              <a:rPr lang="en-US" sz="3200" dirty="0" smtClean="0"/>
              <a:t>teams</a:t>
            </a:r>
            <a:r>
              <a:rPr lang="en-US" sz="3200" dirty="0"/>
              <a:t> </a:t>
            </a:r>
            <a:r>
              <a:rPr lang="en-US" sz="3200" dirty="0" smtClean="0"/>
              <a:t>disaster </a:t>
            </a:r>
            <a:r>
              <a:rPr lang="en-US" sz="3200" dirty="0"/>
              <a:t>response </a:t>
            </a:r>
            <a:r>
              <a:rPr lang="en-US" sz="3200" dirty="0" smtClean="0"/>
              <a:t>teams, rapid </a:t>
            </a:r>
            <a:r>
              <a:rPr lang="en-US" sz="3200" dirty="0"/>
              <a:t>response teams).</a:t>
            </a:r>
            <a:endParaRPr lang="ar-S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572" y="4360311"/>
            <a:ext cx="3048000" cy="2029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9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99" y="436605"/>
            <a:ext cx="8596668" cy="1320800"/>
          </a:xfrm>
        </p:spPr>
        <p:txBody>
          <a:bodyPr/>
          <a:lstStyle/>
          <a:p>
            <a:r>
              <a:rPr lang="en-US" b="1" dirty="0"/>
              <a:t>Ancillary services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99" y="1353281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endParaRPr lang="en-US" sz="2400" dirty="0"/>
          </a:p>
          <a:p>
            <a:pPr algn="l" rtl="0"/>
            <a:r>
              <a:rPr lang="en-US" sz="3200" dirty="0" smtClean="0"/>
              <a:t>Ancillary </a:t>
            </a:r>
            <a:r>
              <a:rPr lang="en-US" sz="3200" dirty="0"/>
              <a:t>service teams consist of </a:t>
            </a:r>
            <a:r>
              <a:rPr lang="en-US" sz="3200" dirty="0" smtClean="0"/>
              <a:t>individuals who </a:t>
            </a:r>
            <a:r>
              <a:rPr lang="en-US" sz="3200" dirty="0" smtClean="0">
                <a:solidFill>
                  <a:srgbClr val="FF0000"/>
                </a:solidFill>
              </a:rPr>
              <a:t>provide direct, task-specific, time-limited </a:t>
            </a:r>
            <a:r>
              <a:rPr lang="en-US" sz="3200" dirty="0" smtClean="0"/>
              <a:t>care to patients or </a:t>
            </a:r>
            <a:r>
              <a:rPr lang="en-US" sz="3200" dirty="0"/>
              <a:t>support services that facilitate patient care. </a:t>
            </a:r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Such </a:t>
            </a:r>
            <a:r>
              <a:rPr lang="en-US" sz="3200" dirty="0"/>
              <a:t>as cleaners </a:t>
            </a:r>
            <a:r>
              <a:rPr lang="en-US" sz="3200" dirty="0" smtClean="0"/>
              <a:t>staff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130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58" y="757880"/>
            <a:ext cx="8596668" cy="925383"/>
          </a:xfrm>
        </p:spPr>
        <p:txBody>
          <a:bodyPr/>
          <a:lstStyle/>
          <a:p>
            <a:r>
              <a:rPr lang="en-US" b="1" dirty="0"/>
              <a:t>Support services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058" y="1394470"/>
            <a:ext cx="8596668" cy="3880773"/>
          </a:xfrm>
        </p:spPr>
        <p:txBody>
          <a:bodyPr/>
          <a:lstStyle/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3200" dirty="0" smtClean="0"/>
              <a:t>Support </a:t>
            </a:r>
            <a:r>
              <a:rPr lang="en-US" sz="3200" dirty="0"/>
              <a:t>services teams consist of </a:t>
            </a:r>
            <a:r>
              <a:rPr lang="en-US" sz="3200" dirty="0" smtClean="0"/>
              <a:t>individuals who </a:t>
            </a:r>
            <a:r>
              <a:rPr lang="en-US" sz="3200" dirty="0">
                <a:solidFill>
                  <a:srgbClr val="FF0000"/>
                </a:solidFill>
              </a:rPr>
              <a:t>provide indirect</a:t>
            </a:r>
            <a:r>
              <a:rPr lang="en-US" sz="3200" dirty="0"/>
              <a:t>, task-specific </a:t>
            </a:r>
            <a:r>
              <a:rPr lang="en-US" sz="3200" dirty="0" smtClean="0"/>
              <a:t>services</a:t>
            </a:r>
            <a:r>
              <a:rPr lang="en-US" sz="3200" dirty="0"/>
              <a:t> </a:t>
            </a:r>
            <a:r>
              <a:rPr lang="en-US" sz="3200" dirty="0" smtClean="0"/>
              <a:t>in </a:t>
            </a:r>
            <a:r>
              <a:rPr lang="en-US" sz="3200" dirty="0"/>
              <a:t>a health-care facility</a:t>
            </a:r>
            <a:r>
              <a:rPr lang="en-US" sz="3200" dirty="0" smtClean="0"/>
              <a:t>.</a:t>
            </a:r>
          </a:p>
          <a:p>
            <a:pPr marL="0" indent="0" algn="l">
              <a:buNone/>
            </a:pPr>
            <a:r>
              <a:rPr lang="en-US" sz="2400" dirty="0"/>
              <a:t>Such as</a:t>
            </a:r>
            <a:r>
              <a:rPr lang="en-US" sz="2400" dirty="0" smtClean="0"/>
              <a:t> Transportation team, security team </a:t>
            </a:r>
          </a:p>
          <a:p>
            <a:pPr marL="0" indent="0" algn="l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16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dirty="0"/>
              <a:t>Administration includes the </a:t>
            </a:r>
            <a:r>
              <a:rPr lang="en-US" sz="3200" dirty="0">
                <a:solidFill>
                  <a:srgbClr val="FF0000"/>
                </a:solidFill>
              </a:rPr>
              <a:t>executive leadership </a:t>
            </a:r>
            <a:r>
              <a:rPr lang="en-US" sz="3200" dirty="0"/>
              <a:t>of a unit or facility and has 24-hour accountability for the overall function and management </a:t>
            </a:r>
            <a:r>
              <a:rPr lang="en-US" sz="3200" dirty="0" smtClean="0"/>
              <a:t>of the </a:t>
            </a:r>
            <a:r>
              <a:rPr lang="en-US" sz="3200" dirty="0"/>
              <a:t>organization.</a:t>
            </a:r>
            <a:endParaRPr lang="ar-SA" sz="3200" dirty="0">
              <a:solidFill>
                <a:schemeClr val="accent1"/>
              </a:solidFill>
            </a:endParaRPr>
          </a:p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8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80" y="543232"/>
            <a:ext cx="8596668" cy="1320800"/>
          </a:xfrm>
        </p:spPr>
        <p:txBody>
          <a:bodyPr/>
          <a:lstStyle/>
          <a:p>
            <a:r>
              <a:rPr lang="en-US" b="1" dirty="0"/>
              <a:t>Stages of team development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88" y="1864032"/>
            <a:ext cx="8596668" cy="388077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https://www.youtube.com/watch?v=D3petxmsfSg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76" y="2740275"/>
            <a:ext cx="7875372" cy="21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team building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2335" y="2060520"/>
            <a:ext cx="84666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u="sng" dirty="0"/>
              <a:t>Forming Stage </a:t>
            </a:r>
            <a:r>
              <a:rPr lang="en-US" sz="2400" b="1" dirty="0"/>
              <a:t>:</a:t>
            </a:r>
          </a:p>
          <a:p>
            <a:pPr algn="l" rtl="0"/>
            <a:endParaRPr lang="en-US" sz="2400" dirty="0"/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Initial stage when the team is formed and the members are coming together for the first time.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A best candidate should be selected to form a dynamic team , but a flexibility should be adopted in selection process.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The skills of the members should match the team task and goals.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Voluntary team membership seems to work best when given as a choice.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69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team building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2259449"/>
            <a:ext cx="846666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b="1" u="sng" dirty="0"/>
          </a:p>
          <a:p>
            <a:pPr algn="l" rtl="0"/>
            <a:r>
              <a:rPr lang="en-US" sz="2800" b="1" u="sng" dirty="0"/>
              <a:t>Storming Stage :</a:t>
            </a:r>
          </a:p>
          <a:p>
            <a:pPr algn="l" rtl="0"/>
            <a:endParaRPr lang="en-US" sz="2800" b="1" u="sng" dirty="0"/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Each member tend to rely on his/her own experience.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Resistance to work together openly 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Hesitate to express new ideas and opinions.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Interpersonal disagreement and conflicts.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Personal goals rather than team goal .</a:t>
            </a:r>
          </a:p>
        </p:txBody>
      </p:sp>
    </p:spTree>
    <p:extLst>
      <p:ext uri="{BB962C8B-B14F-4D97-AF65-F5344CB8AC3E}">
        <p14:creationId xmlns:p14="http://schemas.microsoft.com/office/powerpoint/2010/main" val="160873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team building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1982450"/>
            <a:ext cx="84666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/>
              <a:t>Norming Stage :</a:t>
            </a:r>
          </a:p>
          <a:p>
            <a:pPr algn="l" rtl="0"/>
            <a:endParaRPr lang="en-US" sz="2800" dirty="0"/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Start to know each other.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Start to accept each others ideas and opinions.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Understand the strengths and weaknesses of the team.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Members become friendly to each other.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Work together to overcome personal disagreement 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Share responsibilities and help each other.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8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team building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334" y="2397949"/>
            <a:ext cx="85966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/>
              <a:t>Performing Stage:</a:t>
            </a:r>
          </a:p>
          <a:p>
            <a:pPr algn="l" rtl="0"/>
            <a:endParaRPr lang="en-US" sz="2800" b="1" u="sng" dirty="0"/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Member are satisfied with the team progress.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Members are capable to deal with any task based on their strength and weaknesses 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dirty="0"/>
              <a:t>Work together to achieve the team goals.</a:t>
            </a:r>
          </a:p>
          <a:p>
            <a:pPr algn="ctr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4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Objective :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44" y="1506005"/>
            <a:ext cx="10018741" cy="4509784"/>
          </a:xfrm>
        </p:spPr>
        <p:txBody>
          <a:bodyPr>
            <a:normAutofit fontScale="77500" lnSpcReduction="20000"/>
          </a:bodyPr>
          <a:lstStyle/>
          <a:p>
            <a:pPr algn="l" rtl="0"/>
            <a:endParaRPr lang="en-US" sz="3200" dirty="0" smtClean="0"/>
          </a:p>
          <a:p>
            <a:pPr algn="l" rtl="0"/>
            <a:r>
              <a:rPr lang="en-US" sz="3600" dirty="0" smtClean="0"/>
              <a:t>Understand </a:t>
            </a:r>
            <a:r>
              <a:rPr lang="en-US" sz="3600" dirty="0"/>
              <a:t>the importance of teamwork in health </a:t>
            </a:r>
            <a:r>
              <a:rPr lang="en-US" sz="3600" dirty="0" smtClean="0"/>
              <a:t>care;</a:t>
            </a:r>
          </a:p>
          <a:p>
            <a:pPr algn="l" rtl="0"/>
            <a:r>
              <a:rPr lang="en-US" sz="3600" dirty="0" smtClean="0"/>
              <a:t>Know </a:t>
            </a:r>
            <a:r>
              <a:rPr lang="en-US" sz="3600" dirty="0"/>
              <a:t>how to be an effective team </a:t>
            </a:r>
            <a:r>
              <a:rPr lang="en-US" sz="3600" dirty="0" smtClean="0"/>
              <a:t>player;</a:t>
            </a:r>
          </a:p>
          <a:p>
            <a:pPr algn="l" rtl="0"/>
            <a:r>
              <a:rPr lang="en-US" sz="3600" dirty="0" smtClean="0"/>
              <a:t>Identify teams type and nature; </a:t>
            </a:r>
          </a:p>
          <a:p>
            <a:pPr algn="l" rtl="0"/>
            <a:r>
              <a:rPr lang="en-US" sz="3600" dirty="0" smtClean="0"/>
              <a:t>Differentiate between the stages </a:t>
            </a:r>
            <a:r>
              <a:rPr lang="en-US" sz="3600" dirty="0"/>
              <a:t>of </a:t>
            </a:r>
            <a:r>
              <a:rPr lang="en-US" sz="3600" dirty="0" smtClean="0"/>
              <a:t>team development; </a:t>
            </a:r>
          </a:p>
          <a:p>
            <a:pPr algn="l" rtl="0"/>
            <a:r>
              <a:rPr lang="en-US" sz="3600" dirty="0" smtClean="0"/>
              <a:t>Assess the successful teams;</a:t>
            </a:r>
          </a:p>
          <a:p>
            <a:pPr algn="l" rtl="0"/>
            <a:r>
              <a:rPr lang="en-US" sz="3600" dirty="0" smtClean="0"/>
              <a:t>Utilize different tools to promote communication and the performance of the team </a:t>
            </a:r>
          </a:p>
          <a:p>
            <a:pPr marL="0" indent="0" algn="l">
              <a:buNone/>
            </a:pPr>
            <a:endParaRPr lang="en-US" sz="3200" dirty="0" smtClean="0"/>
          </a:p>
          <a:p>
            <a:pPr marL="0" indent="0" algn="l" rtl="0">
              <a:buNone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0295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move from storming to norming stage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Team </a:t>
            </a:r>
            <a:r>
              <a:rPr lang="en-US" sz="2800" dirty="0"/>
              <a:t>members should be introduce to each other in more details.</a:t>
            </a:r>
          </a:p>
          <a:p>
            <a:pPr algn="l" rtl="0"/>
            <a:r>
              <a:rPr lang="en-US" sz="2800" dirty="0"/>
              <a:t>Responsibilities must be assigned accordingly.</a:t>
            </a:r>
          </a:p>
          <a:p>
            <a:pPr algn="l" rtl="0"/>
            <a:r>
              <a:rPr lang="en-US" sz="2800" dirty="0"/>
              <a:t>Clear communication.</a:t>
            </a:r>
          </a:p>
          <a:p>
            <a:pPr algn="l" rtl="0"/>
            <a:r>
              <a:rPr lang="en-US" sz="2800" dirty="0"/>
              <a:t>Social activities.</a:t>
            </a:r>
          </a:p>
          <a:p>
            <a:pPr algn="l" rtl="0"/>
            <a:r>
              <a:rPr lang="en-US" sz="2800" dirty="0"/>
              <a:t>Role should be in rotation.</a:t>
            </a:r>
          </a:p>
          <a:p>
            <a:pPr algn="l" rtl="0"/>
            <a:r>
              <a:rPr lang="en-US" sz="2800" dirty="0"/>
              <a:t>Everyone should be treated equally.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47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use of the team improves patient care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067428"/>
              </p:ext>
            </p:extLst>
          </p:nvPr>
        </p:nvGraphicFramePr>
        <p:xfrm>
          <a:off x="677863" y="2160588"/>
          <a:ext cx="859631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149078"/>
                <a:gridCol w="2149078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Reduced hospitalization</a:t>
                      </a:r>
                    </a:p>
                    <a:p>
                      <a:pPr algn="l" rtl="0"/>
                      <a:r>
                        <a:rPr lang="en-US" sz="2000" dirty="0" smtClean="0"/>
                        <a:t>time and costs of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Improved coordination of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Enhanced satisfaction with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Enhanced job</a:t>
                      </a:r>
                    </a:p>
                    <a:p>
                      <a:pPr algn="l" rtl="0"/>
                      <a:r>
                        <a:rPr lang="en-US" sz="2000" dirty="0" smtClean="0"/>
                        <a:t>satisfaction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Reduced unanticipated admissions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Efficient use of health-care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Acceptance of  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Greater role clarity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 accessibility for patients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Enhanced communication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Improved health outcomes and quality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of care</a:t>
                      </a:r>
                    </a:p>
                    <a:p>
                      <a:pPr algn="l" rtl="0"/>
                      <a:r>
                        <a:rPr lang="en-US" sz="2000" dirty="0" smtClean="0"/>
                        <a:t>Reduced medical errors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Enhanced well-being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019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successful teams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816572"/>
              </p:ext>
            </p:extLst>
          </p:nvPr>
        </p:nvGraphicFramePr>
        <p:xfrm>
          <a:off x="612128" y="1509844"/>
          <a:ext cx="8596313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Hexagon 4"/>
          <p:cNvSpPr/>
          <p:nvPr/>
        </p:nvSpPr>
        <p:spPr>
          <a:xfrm>
            <a:off x="7592956" y="3777613"/>
            <a:ext cx="1256811" cy="14446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3600" kern="1200"/>
          </a:p>
        </p:txBody>
      </p:sp>
      <p:grpSp>
        <p:nvGrpSpPr>
          <p:cNvPr id="8" name="Group 7"/>
          <p:cNvGrpSpPr/>
          <p:nvPr/>
        </p:nvGrpSpPr>
        <p:grpSpPr>
          <a:xfrm>
            <a:off x="6395484" y="1562131"/>
            <a:ext cx="1825877" cy="2098709"/>
            <a:chOff x="4834586" y="1782056"/>
            <a:chExt cx="1825877" cy="2098709"/>
          </a:xfrm>
          <a:scene3d>
            <a:camera prst="orthographicFront"/>
            <a:lightRig rig="flat" dir="t"/>
          </a:scene3d>
        </p:grpSpPr>
        <p:sp>
          <p:nvSpPr>
            <p:cNvPr id="9" name="Hexagon 8"/>
            <p:cNvSpPr/>
            <p:nvPr/>
          </p:nvSpPr>
          <p:spPr>
            <a:xfrm rot="5400000">
              <a:off x="4698170" y="1918472"/>
              <a:ext cx="2098709" cy="1825877"/>
            </a:xfrm>
            <a:prstGeom prst="hexagon">
              <a:avLst>
                <a:gd name="adj" fmla="val 25000"/>
                <a:gd name="vf" fmla="val 11547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5119119" y="2109105"/>
              <a:ext cx="1256811" cy="14446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3600" kern="12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18205" y="3777612"/>
            <a:ext cx="147982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Effective communication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4662" y="2492090"/>
            <a:ext cx="15675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i="1" dirty="0">
                <a:solidFill>
                  <a:schemeClr val="bg1"/>
                </a:solidFill>
              </a:rPr>
              <a:t>Mutual respect</a:t>
            </a:r>
            <a:endParaRPr lang="ar-SA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69" y="554211"/>
            <a:ext cx="8596668" cy="538938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i="1" dirty="0">
                <a:solidFill>
                  <a:schemeClr val="accent1"/>
                </a:solidFill>
              </a:rPr>
              <a:t>Effective leadership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2800" dirty="0" smtClean="0"/>
              <a:t>Teams </a:t>
            </a:r>
            <a:r>
              <a:rPr lang="en-US" sz="2800" dirty="0"/>
              <a:t>require effective leadership that </a:t>
            </a:r>
            <a:r>
              <a:rPr lang="en-US" sz="2800" dirty="0" smtClean="0"/>
              <a:t>set and </a:t>
            </a:r>
            <a:r>
              <a:rPr lang="en-US" sz="2800" dirty="0"/>
              <a:t>maintain structures, manage </a:t>
            </a:r>
            <a:r>
              <a:rPr lang="en-US" sz="2800" dirty="0" smtClean="0"/>
              <a:t>conflict, listen </a:t>
            </a:r>
            <a:r>
              <a:rPr lang="en-US" sz="2800" dirty="0"/>
              <a:t>to members and trust and </a:t>
            </a:r>
            <a:r>
              <a:rPr lang="en-US" sz="2800" dirty="0" smtClean="0"/>
              <a:t>support</a:t>
            </a:r>
            <a:r>
              <a:rPr lang="en-US" sz="2800" dirty="0"/>
              <a:t> </a:t>
            </a:r>
            <a:r>
              <a:rPr lang="en-US" sz="2800" dirty="0" smtClean="0"/>
              <a:t>members.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/>
              <a:t>Effective leadership is a key characteristic of </a:t>
            </a:r>
            <a:r>
              <a:rPr lang="en-US" sz="2800" dirty="0" smtClean="0"/>
              <a:t>an effective </a:t>
            </a:r>
            <a:r>
              <a:rPr lang="en-US" sz="2800" dirty="0"/>
              <a:t>team</a:t>
            </a:r>
          </a:p>
          <a:p>
            <a:pPr marL="0" indent="0" algn="l">
              <a:buNone/>
            </a:pPr>
            <a:endParaRPr lang="en-US" sz="3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Effective communication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87279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He following strategies can assist team members in sharing information accurately</a:t>
            </a:r>
          </a:p>
          <a:p>
            <a:pPr lvl="1" algn="l" rtl="0"/>
            <a:r>
              <a:rPr lang="en-US" sz="2800" dirty="0" smtClean="0">
                <a:solidFill>
                  <a:srgbClr val="FF0000"/>
                </a:solidFill>
              </a:rPr>
              <a:t>SBAR </a:t>
            </a:r>
          </a:p>
          <a:p>
            <a:pPr lvl="2" algn="l" rtl="0"/>
            <a:r>
              <a:rPr lang="en-US" sz="2800" b="1" dirty="0" smtClean="0">
                <a:solidFill>
                  <a:srgbClr val="FF0000"/>
                </a:solidFill>
              </a:rPr>
              <a:t>Situation</a:t>
            </a:r>
            <a:r>
              <a:rPr lang="en-US" sz="2800" dirty="0" smtClean="0"/>
              <a:t> What </a:t>
            </a:r>
            <a:r>
              <a:rPr lang="en-US" sz="2800" dirty="0"/>
              <a:t>is going on with the patient</a:t>
            </a:r>
            <a:r>
              <a:rPr lang="en-US" sz="2800" dirty="0" smtClean="0"/>
              <a:t>? </a:t>
            </a:r>
          </a:p>
          <a:p>
            <a:pPr lvl="2" algn="l" rtl="0"/>
            <a:r>
              <a:rPr lang="en-US" sz="2800" b="1" dirty="0" smtClean="0">
                <a:solidFill>
                  <a:srgbClr val="FF0000"/>
                </a:solidFill>
              </a:rPr>
              <a:t>Background</a:t>
            </a:r>
            <a:r>
              <a:rPr lang="en-US" sz="2800" dirty="0" smtClean="0"/>
              <a:t> What </a:t>
            </a:r>
            <a:r>
              <a:rPr lang="en-US" sz="2800" dirty="0"/>
              <a:t>is the clinical background or context</a:t>
            </a:r>
            <a:r>
              <a:rPr lang="en-US" sz="2800" dirty="0" smtClean="0"/>
              <a:t>? </a:t>
            </a:r>
          </a:p>
          <a:p>
            <a:pPr lvl="2" algn="l" rtl="0"/>
            <a:r>
              <a:rPr lang="en-US" sz="2800" b="1" dirty="0" smtClean="0">
                <a:solidFill>
                  <a:srgbClr val="FF0000"/>
                </a:solidFill>
              </a:rPr>
              <a:t>Assessment</a:t>
            </a:r>
            <a:r>
              <a:rPr lang="en-US" sz="2800" dirty="0" smtClean="0"/>
              <a:t> What </a:t>
            </a:r>
            <a:r>
              <a:rPr lang="en-US" sz="2800" dirty="0"/>
              <a:t>do I think the problem is</a:t>
            </a:r>
            <a:r>
              <a:rPr lang="en-US" sz="2800" dirty="0" smtClean="0"/>
              <a:t>? </a:t>
            </a:r>
          </a:p>
          <a:p>
            <a:pPr lvl="2" algn="l" rtl="0"/>
            <a:r>
              <a:rPr lang="en-US" sz="2800" b="1" dirty="0" smtClean="0">
                <a:solidFill>
                  <a:srgbClr val="FF0000"/>
                </a:solidFill>
              </a:rPr>
              <a:t>Recommendation </a:t>
            </a:r>
            <a:r>
              <a:rPr lang="en-US" sz="2800" dirty="0" smtClean="0"/>
              <a:t>What </a:t>
            </a:r>
            <a:r>
              <a:rPr lang="en-US" sz="2800" dirty="0"/>
              <a:t>would I do to correct it</a:t>
            </a:r>
            <a:r>
              <a:rPr lang="en-US" sz="2800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60933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Effective communication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872790"/>
          </a:xfrm>
        </p:spPr>
        <p:txBody>
          <a:bodyPr>
            <a:normAutofit fontScale="92500" lnSpcReduction="10000"/>
          </a:bodyPr>
          <a:lstStyle/>
          <a:p>
            <a:pPr lvl="1" algn="l" rtl="0"/>
            <a:r>
              <a:rPr lang="en-US" sz="2800" dirty="0" smtClean="0">
                <a:solidFill>
                  <a:srgbClr val="FF0000"/>
                </a:solidFill>
              </a:rPr>
              <a:t>Call-out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>
                <a:solidFill>
                  <a:schemeClr val="tx1"/>
                </a:solidFill>
              </a:rPr>
              <a:t>Call-out is a strategy to communicate </a:t>
            </a:r>
            <a:r>
              <a:rPr lang="en-US" sz="2800" dirty="0" smtClean="0">
                <a:solidFill>
                  <a:schemeClr val="tx1"/>
                </a:solidFill>
              </a:rPr>
              <a:t>important or </a:t>
            </a:r>
            <a:r>
              <a:rPr lang="en-US" sz="2800" dirty="0">
                <a:solidFill>
                  <a:schemeClr val="tx1"/>
                </a:solidFill>
              </a:rPr>
              <a:t>critical information to inform all team </a:t>
            </a:r>
            <a:r>
              <a:rPr lang="en-US" sz="2800" dirty="0" smtClean="0">
                <a:solidFill>
                  <a:schemeClr val="tx1"/>
                </a:solidFill>
              </a:rPr>
              <a:t>members simultaneously </a:t>
            </a:r>
            <a:r>
              <a:rPr lang="en-US" sz="2800" dirty="0">
                <a:solidFill>
                  <a:schemeClr val="tx1"/>
                </a:solidFill>
              </a:rPr>
              <a:t>during emergent situations</a:t>
            </a:r>
            <a:r>
              <a:rPr lang="en-US" sz="2800" dirty="0" smtClean="0">
                <a:solidFill>
                  <a:schemeClr val="tx1"/>
                </a:solidFill>
              </a:rPr>
              <a:t>. Such as CPR announcement </a:t>
            </a:r>
          </a:p>
          <a:p>
            <a:pPr lvl="1" algn="l" rtl="0"/>
            <a:r>
              <a:rPr lang="en-US" sz="2800" dirty="0" smtClean="0">
                <a:solidFill>
                  <a:srgbClr val="FF0000"/>
                </a:solidFill>
              </a:rPr>
              <a:t>Check-back/read-back</a:t>
            </a:r>
          </a:p>
          <a:p>
            <a:pPr marL="914400" lvl="2" indent="0" algn="l" rt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Doctor</a:t>
            </a:r>
            <a:r>
              <a:rPr lang="en-US" sz="2800" dirty="0">
                <a:solidFill>
                  <a:schemeClr val="tx1"/>
                </a:solidFill>
              </a:rPr>
              <a:t>: Give 25 mg Benadryl IV </a:t>
            </a:r>
            <a:r>
              <a:rPr lang="en-US" sz="2800" dirty="0" smtClean="0">
                <a:solidFill>
                  <a:schemeClr val="tx1"/>
                </a:solidFill>
              </a:rPr>
              <a:t>push.</a:t>
            </a:r>
          </a:p>
          <a:p>
            <a:pPr marL="914400" lvl="2" indent="0" algn="l" rt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Nurse: 25 mg Benadryl IV push?</a:t>
            </a:r>
          </a:p>
          <a:p>
            <a:pPr marL="914400" lvl="2" indent="0" algn="l" rtl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Doctor</a:t>
            </a:r>
            <a:r>
              <a:rPr lang="en-US" sz="2800" dirty="0">
                <a:solidFill>
                  <a:schemeClr val="tx1"/>
                </a:solidFill>
              </a:rPr>
              <a:t>: That’s correct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 algn="l" rtl="0"/>
            <a:r>
              <a:rPr lang="en-US" sz="3000" dirty="0" smtClean="0">
                <a:solidFill>
                  <a:schemeClr val="tx1"/>
                </a:solidFill>
              </a:rPr>
              <a:t>Video, SBAR:</a:t>
            </a:r>
          </a:p>
          <a:p>
            <a:pPr marL="457200" lvl="1" indent="0" algn="l" rtl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https</a:t>
            </a:r>
            <a:r>
              <a:rPr lang="en-US" sz="3000" dirty="0">
                <a:solidFill>
                  <a:srgbClr val="0070C0"/>
                </a:solidFill>
              </a:rPr>
              <a:t>://</a:t>
            </a:r>
            <a:r>
              <a:rPr lang="en-US" sz="3000" dirty="0" smtClean="0">
                <a:solidFill>
                  <a:srgbClr val="0070C0"/>
                </a:solidFill>
              </a:rPr>
              <a:t>www.youtube.com/watch?v=4SdyKnjPG78 </a:t>
            </a:r>
            <a:endParaRPr lang="en-US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2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9028"/>
            <a:ext cx="8596668" cy="1320800"/>
          </a:xfrm>
        </p:spPr>
        <p:txBody>
          <a:bodyPr/>
          <a:lstStyle/>
          <a:p>
            <a:r>
              <a:rPr lang="en-US" i="1" dirty="0"/>
              <a:t>Common purpose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237" y="1518038"/>
            <a:ext cx="8596668" cy="459400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3200" dirty="0"/>
              <a:t>Team members generate a common </a:t>
            </a:r>
            <a:r>
              <a:rPr lang="en-US" sz="3200" dirty="0" smtClean="0"/>
              <a:t>and clearly </a:t>
            </a:r>
            <a:r>
              <a:rPr lang="en-US" sz="3200" dirty="0"/>
              <a:t>defined purpose that includes</a:t>
            </a:r>
          </a:p>
          <a:p>
            <a:pPr marL="0" indent="0" algn="l">
              <a:buNone/>
            </a:pPr>
            <a:r>
              <a:rPr lang="en-US" sz="3200" dirty="0"/>
              <a:t>collective interests and demonstrates </a:t>
            </a:r>
            <a:r>
              <a:rPr lang="en-US" sz="3200" dirty="0" smtClean="0"/>
              <a:t>shared ownership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sz="3600" i="1" dirty="0">
              <a:solidFill>
                <a:schemeClr val="accent1"/>
              </a:solidFill>
            </a:endParaRPr>
          </a:p>
          <a:p>
            <a:pPr marL="0" indent="0" algn="l">
              <a:buNone/>
            </a:pPr>
            <a:r>
              <a:rPr lang="en-US" sz="3600" i="1" dirty="0" smtClean="0">
                <a:solidFill>
                  <a:schemeClr val="accent1"/>
                </a:solidFill>
              </a:rPr>
              <a:t>Measurable </a:t>
            </a:r>
            <a:r>
              <a:rPr lang="en-US" sz="3600" i="1" dirty="0">
                <a:solidFill>
                  <a:schemeClr val="accent1"/>
                </a:solidFill>
              </a:rPr>
              <a:t>goals</a:t>
            </a:r>
          </a:p>
          <a:p>
            <a:pPr marL="0" indent="0" algn="l">
              <a:buNone/>
            </a:pPr>
            <a:r>
              <a:rPr lang="en-US" sz="4000" dirty="0"/>
              <a:t>Teams set goals that are </a:t>
            </a:r>
            <a:r>
              <a:rPr lang="en-US" sz="4000" dirty="0" smtClean="0"/>
              <a:t>measurable and </a:t>
            </a:r>
            <a:r>
              <a:rPr lang="en-US" sz="4000" dirty="0"/>
              <a:t>focused on the team’s task.</a:t>
            </a:r>
            <a:endParaRPr lang="en-US" sz="4000" dirty="0" smtClean="0"/>
          </a:p>
          <a:p>
            <a:pPr marL="0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49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81" y="776632"/>
            <a:ext cx="8596668" cy="525118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i="1" dirty="0">
                <a:solidFill>
                  <a:schemeClr val="accent1"/>
                </a:solidFill>
              </a:rPr>
              <a:t>Good cohesion</a:t>
            </a:r>
          </a:p>
          <a:p>
            <a:pPr marL="0" indent="0" algn="l">
              <a:buNone/>
            </a:pPr>
            <a:r>
              <a:rPr lang="en-US" sz="2800" dirty="0"/>
              <a:t>Cohesive teams have a unique and </a:t>
            </a:r>
            <a:r>
              <a:rPr lang="en-US" sz="2800" dirty="0" smtClean="0"/>
              <a:t>identifiable team </a:t>
            </a:r>
            <a:r>
              <a:rPr lang="en-US" sz="2800" dirty="0"/>
              <a:t>spirit and commitment and have </a:t>
            </a:r>
            <a:r>
              <a:rPr lang="en-US" sz="2800" dirty="0" smtClean="0"/>
              <a:t>greater longevity </a:t>
            </a:r>
            <a:r>
              <a:rPr lang="en-US" sz="2800" dirty="0"/>
              <a:t>as team members want to </a:t>
            </a:r>
            <a:r>
              <a:rPr lang="en-US" sz="2800" dirty="0" smtClean="0"/>
              <a:t>continue</a:t>
            </a:r>
            <a:r>
              <a:rPr lang="en-US" sz="2800" dirty="0"/>
              <a:t> </a:t>
            </a:r>
            <a:r>
              <a:rPr lang="en-US" sz="2800" dirty="0" smtClean="0"/>
              <a:t>working together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sz="3200" i="1" dirty="0">
                <a:solidFill>
                  <a:schemeClr val="accent1"/>
                </a:solidFill>
              </a:rPr>
              <a:t>Mutual respect</a:t>
            </a:r>
          </a:p>
          <a:p>
            <a:pPr marL="0" indent="0" algn="l">
              <a:buNone/>
            </a:pPr>
            <a:r>
              <a:rPr lang="en-US" sz="3200" dirty="0"/>
              <a:t>Effective teams have members who </a:t>
            </a:r>
            <a:r>
              <a:rPr lang="en-US" sz="3200" dirty="0" smtClean="0"/>
              <a:t>respect each </a:t>
            </a:r>
            <a:r>
              <a:rPr lang="en-US" sz="3200" dirty="0"/>
              <a:t>others talents and beliefs, in </a:t>
            </a:r>
            <a:r>
              <a:rPr lang="en-US" sz="3200" dirty="0" smtClean="0"/>
              <a:t>addition to </a:t>
            </a:r>
            <a:r>
              <a:rPr lang="en-US" sz="3200" dirty="0"/>
              <a:t>their professional contributions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8507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to effective</a:t>
            </a:r>
            <a:br>
              <a:rPr lang="en-US" b="1" dirty="0"/>
            </a:br>
            <a:r>
              <a:rPr lang="en-US" b="1" dirty="0"/>
              <a:t>teamwork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851386"/>
              </p:ext>
            </p:extLst>
          </p:nvPr>
        </p:nvGraphicFramePr>
        <p:xfrm>
          <a:off x="677863" y="2160588"/>
          <a:ext cx="9236158" cy="438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145" y="349674"/>
            <a:ext cx="2081857" cy="158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26" y="486934"/>
            <a:ext cx="8596668" cy="1320800"/>
          </a:xfrm>
        </p:spPr>
        <p:txBody>
          <a:bodyPr/>
          <a:lstStyle/>
          <a:p>
            <a:r>
              <a:rPr lang="en-US" b="1" dirty="0"/>
              <a:t>Changing roles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26" y="1147334"/>
            <a:ext cx="8596668" cy="506096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/>
              <a:t>In many health-care environments there </a:t>
            </a:r>
            <a:r>
              <a:rPr lang="en-US" sz="2800" dirty="0" smtClean="0"/>
              <a:t>is considerable </a:t>
            </a:r>
            <a:r>
              <a:rPr lang="en-US" sz="2800" dirty="0"/>
              <a:t>change and overlap in the </a:t>
            </a:r>
            <a:r>
              <a:rPr lang="en-US" sz="2800" dirty="0" smtClean="0"/>
              <a:t>roles played </a:t>
            </a:r>
            <a:r>
              <a:rPr lang="en-US" sz="2800" dirty="0"/>
              <a:t>by different health-care professionals</a:t>
            </a:r>
            <a:r>
              <a:rPr lang="en-US" sz="2800" dirty="0" smtClean="0"/>
              <a:t>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2800" b="1" dirty="0">
                <a:solidFill>
                  <a:schemeClr val="accent1"/>
                </a:solidFill>
              </a:rPr>
              <a:t>Changing settings</a:t>
            </a:r>
          </a:p>
          <a:p>
            <a:pPr marL="0" indent="0" algn="l">
              <a:buNone/>
            </a:pPr>
            <a:r>
              <a:rPr lang="en-US" sz="3200" dirty="0"/>
              <a:t>The nature of health care is changing in </a:t>
            </a:r>
            <a:r>
              <a:rPr lang="en-US" sz="3200" dirty="0" smtClean="0"/>
              <a:t>many ways</a:t>
            </a:r>
            <a:r>
              <a:rPr lang="en-US" sz="3200" dirty="0"/>
              <a:t>, including increased delivery of </a:t>
            </a:r>
            <a:r>
              <a:rPr lang="en-US" sz="3200" dirty="0" smtClean="0"/>
              <a:t>care for </a:t>
            </a:r>
            <a:r>
              <a:rPr lang="en-US" sz="3200" dirty="0"/>
              <a:t>chronic conditions in community </a:t>
            </a:r>
            <a:r>
              <a:rPr lang="en-US" sz="3200" dirty="0" smtClean="0"/>
              <a:t>care</a:t>
            </a:r>
            <a:r>
              <a:rPr lang="en-US" sz="3200" dirty="0"/>
              <a:t> </a:t>
            </a:r>
            <a:r>
              <a:rPr lang="en-US" sz="3200" dirty="0" smtClean="0"/>
              <a:t>settings </a:t>
            </a:r>
            <a:r>
              <a:rPr lang="en-US" sz="3200" dirty="0"/>
              <a:t>and the transfer of many </a:t>
            </a:r>
            <a:r>
              <a:rPr lang="en-US" sz="3200" dirty="0" smtClean="0"/>
              <a:t>surgical procedures </a:t>
            </a:r>
            <a:r>
              <a:rPr lang="en-US" sz="3200" dirty="0"/>
              <a:t>to outpatient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6455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Successful Outcome Using </a:t>
            </a:r>
            <a:r>
              <a:rPr lang="en-US" sz="3200" dirty="0" smtClean="0"/>
              <a:t>Team Techniques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www.youtube.com/watch?v=yWd56QVL1VQ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1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356503"/>
            <a:ext cx="8596668" cy="582772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3200" b="1" dirty="0">
                <a:solidFill>
                  <a:schemeClr val="accent1"/>
                </a:solidFill>
              </a:rPr>
              <a:t>Health-care hierarchies</a:t>
            </a:r>
          </a:p>
          <a:p>
            <a:pPr marL="0" indent="0" algn="l">
              <a:buNone/>
            </a:pPr>
            <a:r>
              <a:rPr lang="en-US" sz="3200" dirty="0"/>
              <a:t>Health care is strongly hierarchical in </a:t>
            </a:r>
            <a:r>
              <a:rPr lang="en-US" sz="3200" dirty="0" smtClean="0"/>
              <a:t>nature, which </a:t>
            </a:r>
            <a:r>
              <a:rPr lang="en-US" sz="3200" dirty="0"/>
              <a:t>can be counterproductive to </a:t>
            </a:r>
            <a:r>
              <a:rPr lang="en-US" sz="3200" dirty="0" smtClean="0"/>
              <a:t>well functioning and </a:t>
            </a:r>
            <a:r>
              <a:rPr lang="en-US" sz="3200" dirty="0"/>
              <a:t>effective teams where </a:t>
            </a:r>
            <a:r>
              <a:rPr lang="en-US" sz="3200" dirty="0" smtClean="0"/>
              <a:t>all</a:t>
            </a:r>
            <a:r>
              <a:rPr lang="en-US" sz="3200" dirty="0"/>
              <a:t> </a:t>
            </a:r>
            <a:r>
              <a:rPr lang="en-US" sz="3200" dirty="0" smtClean="0"/>
              <a:t>members</a:t>
            </a:r>
            <a:r>
              <a:rPr lang="en-US" sz="3200" dirty="0"/>
              <a:t>’ views should be </a:t>
            </a:r>
            <a:r>
              <a:rPr lang="en-US" sz="3200" dirty="0" smtClean="0"/>
              <a:t>considered</a:t>
            </a:r>
          </a:p>
          <a:p>
            <a:pPr marL="0" indent="0" algn="l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indent="0" algn="l">
              <a:buNone/>
            </a:pPr>
            <a:r>
              <a:rPr lang="en-US" sz="3600" b="1" dirty="0">
                <a:solidFill>
                  <a:schemeClr val="accent1"/>
                </a:solidFill>
              </a:rPr>
              <a:t>Individualistic nature of health care</a:t>
            </a:r>
          </a:p>
          <a:p>
            <a:pPr marL="0" indent="0" algn="l">
              <a:buNone/>
            </a:pPr>
            <a:r>
              <a:rPr lang="en-US" sz="3200" dirty="0"/>
              <a:t>Many health-care professions, such as </a:t>
            </a:r>
            <a:r>
              <a:rPr lang="en-US" sz="3200" dirty="0" smtClean="0"/>
              <a:t>nursing, dentistry </a:t>
            </a:r>
            <a:r>
              <a:rPr lang="en-US" sz="3200" dirty="0"/>
              <a:t>and medicine, are based </a:t>
            </a:r>
            <a:r>
              <a:rPr lang="en-US" sz="3200" dirty="0" smtClean="0"/>
              <a:t>on the </a:t>
            </a:r>
            <a:r>
              <a:rPr lang="en-US" sz="3200" dirty="0"/>
              <a:t>autonomous one-to-one relationship </a:t>
            </a:r>
            <a:r>
              <a:rPr lang="en-US" sz="3200" dirty="0" smtClean="0"/>
              <a:t>between</a:t>
            </a:r>
            <a:r>
              <a:rPr lang="en-US" sz="3200" dirty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provider and patient.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6591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000" dirty="0" smtClean="0"/>
              <a:t>The effective </a:t>
            </a:r>
            <a:r>
              <a:rPr lang="en-US" sz="2000" dirty="0"/>
              <a:t>teamwork in health-care delivery </a:t>
            </a:r>
            <a:r>
              <a:rPr lang="en-US" sz="2000" dirty="0" smtClean="0"/>
              <a:t>can have </a:t>
            </a:r>
            <a:r>
              <a:rPr lang="en-US" sz="2000" dirty="0"/>
              <a:t>an immediate and positive impact on </a:t>
            </a:r>
            <a:r>
              <a:rPr lang="en-US" sz="2000" dirty="0" smtClean="0"/>
              <a:t>patient safety</a:t>
            </a:r>
          </a:p>
          <a:p>
            <a:pPr algn="l" rtl="0"/>
            <a:r>
              <a:rPr lang="en-US" sz="2000" dirty="0" smtClean="0"/>
              <a:t>The effective teamwork </a:t>
            </a:r>
            <a:r>
              <a:rPr lang="en-US" sz="2000" dirty="0"/>
              <a:t>is essential for minimizing </a:t>
            </a:r>
            <a:r>
              <a:rPr lang="en-US" sz="2000" dirty="0" smtClean="0"/>
              <a:t>adverse events </a:t>
            </a:r>
            <a:r>
              <a:rPr lang="en-US" sz="2000" dirty="0"/>
              <a:t>caused by </a:t>
            </a:r>
            <a:r>
              <a:rPr lang="en-US" sz="2000" dirty="0" smtClean="0"/>
              <a:t>miscommunication, associated </a:t>
            </a:r>
            <a:r>
              <a:rPr lang="en-US" sz="2000" dirty="0"/>
              <a:t>with </a:t>
            </a:r>
            <a:r>
              <a:rPr lang="en-US" sz="2000" dirty="0" smtClean="0"/>
              <a:t>improved and  reduced </a:t>
            </a:r>
            <a:r>
              <a:rPr lang="en-US" sz="2000" dirty="0"/>
              <a:t>medical </a:t>
            </a:r>
            <a:r>
              <a:rPr lang="en-US" sz="2000" dirty="0" smtClean="0"/>
              <a:t>errors</a:t>
            </a:r>
          </a:p>
          <a:p>
            <a:pPr algn="l" rtl="0"/>
            <a:r>
              <a:rPr lang="en-US" sz="2000" dirty="0" smtClean="0"/>
              <a:t>The teamwork </a:t>
            </a:r>
            <a:r>
              <a:rPr lang="en-US" sz="2000" dirty="0"/>
              <a:t>can have </a:t>
            </a:r>
            <a:r>
              <a:rPr lang="en-US" sz="2000" dirty="0" smtClean="0"/>
              <a:t>benefits for </a:t>
            </a:r>
            <a:r>
              <a:rPr lang="en-US" sz="2000" dirty="0"/>
              <a:t>the individual practitioners in the team </a:t>
            </a:r>
            <a:r>
              <a:rPr lang="en-US" sz="2000" dirty="0" smtClean="0"/>
              <a:t>and the </a:t>
            </a:r>
            <a:r>
              <a:rPr lang="en-US" sz="2000" dirty="0"/>
              <a:t>team as a whole, as well as the </a:t>
            </a:r>
            <a:r>
              <a:rPr lang="en-US" sz="2000" dirty="0" smtClean="0"/>
              <a:t>organization</a:t>
            </a:r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Characteristics </a:t>
            </a:r>
            <a:r>
              <a:rPr lang="en-US" sz="2000" dirty="0" smtClean="0"/>
              <a:t>of the effective team are :</a:t>
            </a:r>
            <a:r>
              <a:rPr lang="en-US" sz="2000" dirty="0"/>
              <a:t>Common </a:t>
            </a:r>
            <a:r>
              <a:rPr lang="en-US" sz="2000" dirty="0" smtClean="0"/>
              <a:t>purpose,</a:t>
            </a:r>
            <a:r>
              <a:rPr lang="en-US" sz="2000" dirty="0"/>
              <a:t> Measurable </a:t>
            </a:r>
            <a:r>
              <a:rPr lang="en-US" sz="2000" dirty="0" smtClean="0"/>
              <a:t>goals,</a:t>
            </a:r>
            <a:r>
              <a:rPr lang="en-US" sz="2000" dirty="0"/>
              <a:t> Effective </a:t>
            </a:r>
            <a:r>
              <a:rPr lang="en-US" sz="2000" dirty="0" smtClean="0"/>
              <a:t>leadership( the key element), </a:t>
            </a:r>
            <a:r>
              <a:rPr lang="en-US" sz="2000" dirty="0"/>
              <a:t>Effective </a:t>
            </a:r>
            <a:r>
              <a:rPr lang="en-US" sz="2000" dirty="0" smtClean="0"/>
              <a:t>communication</a:t>
            </a:r>
          </a:p>
          <a:p>
            <a:pPr algn="l" rtl="0"/>
            <a:r>
              <a:rPr lang="en-US" sz="2000" dirty="0" smtClean="0"/>
              <a:t>SBAR ,</a:t>
            </a:r>
            <a:r>
              <a:rPr lang="en-US" sz="2000" dirty="0"/>
              <a:t> </a:t>
            </a:r>
            <a:r>
              <a:rPr lang="en-US" sz="2000" dirty="0" smtClean="0"/>
              <a:t>Call-out,</a:t>
            </a:r>
            <a:r>
              <a:rPr lang="en-US" sz="2000" dirty="0"/>
              <a:t> </a:t>
            </a:r>
            <a:r>
              <a:rPr lang="en-US" sz="2000" dirty="0" smtClean="0"/>
              <a:t>Check-back are strategies </a:t>
            </a:r>
            <a:r>
              <a:rPr lang="en-US" sz="2000" dirty="0"/>
              <a:t>can assist team </a:t>
            </a:r>
            <a:r>
              <a:rPr lang="en-US" sz="2000" dirty="0" smtClean="0"/>
              <a:t>members in </a:t>
            </a:r>
            <a:r>
              <a:rPr lang="en-US" sz="2000" dirty="0"/>
              <a:t>accurately sharing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562662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531" y="1731319"/>
            <a:ext cx="6683632" cy="33418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026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sz="3600" b="1" dirty="0">
                <a:solidFill>
                  <a:srgbClr val="418AB3"/>
                </a:solidFill>
                <a:ea typeface="+mj-ea"/>
                <a:cs typeface="+mj-cs"/>
              </a:rPr>
              <a:t>Why teamwork is an essential element of patient safety?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88" y="205945"/>
            <a:ext cx="8596668" cy="1449859"/>
          </a:xfrm>
        </p:spPr>
        <p:txBody>
          <a:bodyPr>
            <a:normAutofit/>
          </a:bodyPr>
          <a:lstStyle/>
          <a:p>
            <a:r>
              <a:rPr lang="en-US" b="1" dirty="0"/>
              <a:t>Why </a:t>
            </a:r>
            <a:r>
              <a:rPr lang="en-US" b="1" dirty="0" smtClean="0"/>
              <a:t>teamwork is </a:t>
            </a:r>
            <a:r>
              <a:rPr lang="en-US" b="1" dirty="0"/>
              <a:t>an essential element of </a:t>
            </a:r>
            <a:r>
              <a:rPr lang="en-US" b="1" dirty="0" smtClean="0"/>
              <a:t>patient safety?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88" y="1589901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The importance of effective teams </a:t>
            </a:r>
            <a:r>
              <a:rPr lang="en-US" dirty="0" smtClean="0">
                <a:solidFill>
                  <a:srgbClr val="FF0000"/>
                </a:solidFill>
              </a:rPr>
              <a:t>in health </a:t>
            </a:r>
            <a:r>
              <a:rPr lang="en-US" dirty="0">
                <a:solidFill>
                  <a:srgbClr val="FF0000"/>
                </a:solidFill>
              </a:rPr>
              <a:t>care is increasing due to factors such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increased incidence of complexity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specialization </a:t>
            </a:r>
            <a:r>
              <a:rPr lang="en-US" dirty="0"/>
              <a:t>of </a:t>
            </a:r>
            <a:r>
              <a:rPr lang="en-US" dirty="0" smtClean="0"/>
              <a:t>care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Example </a:t>
            </a:r>
            <a:r>
              <a:rPr lang="en-US" dirty="0"/>
              <a:t>:a </a:t>
            </a:r>
            <a:r>
              <a:rPr lang="en-US" dirty="0" smtClean="0"/>
              <a:t>pregnant woman </a:t>
            </a:r>
            <a:r>
              <a:rPr lang="en-US" dirty="0"/>
              <a:t>with diabetes who develops a </a:t>
            </a:r>
            <a:r>
              <a:rPr lang="en-US" dirty="0" smtClean="0"/>
              <a:t>pulmonary embolus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health-care </a:t>
            </a:r>
            <a:r>
              <a:rPr lang="en-US" dirty="0"/>
              <a:t>team might </a:t>
            </a:r>
            <a:r>
              <a:rPr lang="en-US" dirty="0" smtClean="0"/>
              <a:t>include nurses</a:t>
            </a:r>
            <a:r>
              <a:rPr lang="en-US" dirty="0"/>
              <a:t>, a midwife, an obstetrician, </a:t>
            </a:r>
            <a:r>
              <a:rPr lang="en-US" dirty="0" smtClean="0"/>
              <a:t>an endocrinologist </a:t>
            </a:r>
            <a:r>
              <a:rPr lang="en-US" dirty="0"/>
              <a:t>and a respiratory physician, as </a:t>
            </a:r>
            <a:r>
              <a:rPr lang="en-US" dirty="0" smtClean="0"/>
              <a:t>well as </a:t>
            </a:r>
            <a:r>
              <a:rPr lang="en-US" dirty="0"/>
              <a:t>the </a:t>
            </a:r>
            <a:r>
              <a:rPr lang="en-US" dirty="0" smtClean="0"/>
              <a:t>patient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Increasing co-morbidities;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Increasing incidence chronic disease;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Global workforce shortages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Initiatives for safe working hours</a:t>
            </a:r>
          </a:p>
          <a:p>
            <a:pPr marL="0" indent="0" algn="l">
              <a:lnSpc>
                <a:spcPct val="150000"/>
              </a:lnSpc>
              <a:buNone/>
            </a:pPr>
            <a:endParaRPr lang="ar-SA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265" y="3099917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11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team?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64" y="1608654"/>
            <a:ext cx="8596668" cy="3880773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A team is a group of two or more individuals </a:t>
            </a:r>
            <a:r>
              <a:rPr lang="en-US" b="1" dirty="0" smtClean="0">
                <a:solidFill>
                  <a:srgbClr val="FF0000"/>
                </a:solidFill>
              </a:rPr>
              <a:t>(have limited lifespan of membership) who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algn="l" rtl="0"/>
            <a:r>
              <a:rPr lang="en-US" dirty="0" smtClean="0"/>
              <a:t>Interact dynamically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Have </a:t>
            </a:r>
            <a:r>
              <a:rPr lang="en-US" dirty="0"/>
              <a:t>a common </a:t>
            </a:r>
            <a:r>
              <a:rPr lang="en-US" dirty="0" smtClean="0"/>
              <a:t>goal/objective/mission</a:t>
            </a:r>
            <a:endParaRPr lang="ar-SA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Have </a:t>
            </a:r>
            <a:r>
              <a:rPr lang="en-US" dirty="0"/>
              <a:t>been assigned </a:t>
            </a:r>
            <a:r>
              <a:rPr lang="en-US" dirty="0" smtClean="0"/>
              <a:t>for specific tasks</a:t>
            </a:r>
            <a:endParaRPr lang="ar-SA" dirty="0" smtClean="0"/>
          </a:p>
          <a:p>
            <a:pPr algn="l" rtl="0"/>
            <a:endParaRPr lang="ar-SA" dirty="0"/>
          </a:p>
          <a:p>
            <a:pPr algn="l" rtl="0"/>
            <a:r>
              <a:rPr lang="en-US" dirty="0"/>
              <a:t>Possess specialized and complementary </a:t>
            </a:r>
            <a:r>
              <a:rPr lang="en-US" dirty="0" smtClean="0"/>
              <a:t>skill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2609289"/>
            <a:ext cx="2309816" cy="1680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109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 team might be :</a:t>
            </a:r>
          </a:p>
          <a:p>
            <a:pPr algn="l" rtl="0"/>
            <a:endParaRPr lang="en-US" dirty="0" smtClean="0"/>
          </a:p>
          <a:p>
            <a:pPr lvl="1" algn="l" rtl="0"/>
            <a:r>
              <a:rPr lang="en-US" sz="2000" dirty="0" smtClean="0">
                <a:solidFill>
                  <a:srgbClr val="FF0000"/>
                </a:solidFill>
              </a:rPr>
              <a:t>Multidisciplinary team </a:t>
            </a:r>
            <a:r>
              <a:rPr lang="en-US" sz="2000" dirty="0" smtClean="0"/>
              <a:t>(OR team), VS </a:t>
            </a:r>
            <a:r>
              <a:rPr lang="en-US" sz="2000" dirty="0" smtClean="0">
                <a:solidFill>
                  <a:srgbClr val="FF0000"/>
                </a:solidFill>
              </a:rPr>
              <a:t>Intact team </a:t>
            </a:r>
            <a:r>
              <a:rPr lang="en-US" sz="2000" dirty="0" smtClean="0"/>
              <a:t>(</a:t>
            </a:r>
            <a:r>
              <a:rPr lang="en-US" sz="2000" dirty="0"/>
              <a:t> </a:t>
            </a:r>
            <a:r>
              <a:rPr lang="en-US" sz="2000" dirty="0" smtClean="0"/>
              <a:t>same discipline </a:t>
            </a:r>
            <a:r>
              <a:rPr lang="en-US" sz="2000" dirty="0" err="1" smtClean="0"/>
              <a:t>e,g</a:t>
            </a:r>
            <a:r>
              <a:rPr lang="en-US" sz="2000" dirty="0" smtClean="0"/>
              <a:t> IV team)</a:t>
            </a:r>
          </a:p>
          <a:p>
            <a:pPr lvl="1" algn="l" rtl="0"/>
            <a:r>
              <a:rPr lang="en-US" sz="2000" dirty="0" smtClean="0">
                <a:solidFill>
                  <a:srgbClr val="FF0000"/>
                </a:solidFill>
              </a:rPr>
              <a:t>Single owner  </a:t>
            </a:r>
            <a:r>
              <a:rPr lang="en-US" sz="2000" dirty="0" smtClean="0"/>
              <a:t>VS </a:t>
            </a:r>
            <a:r>
              <a:rPr lang="en-US" sz="2000" b="1" dirty="0" smtClean="0">
                <a:solidFill>
                  <a:srgbClr val="FF0000"/>
                </a:solidFill>
              </a:rPr>
              <a:t>different owner </a:t>
            </a:r>
          </a:p>
          <a:p>
            <a:pPr lvl="1" algn="l" rtl="0"/>
            <a:r>
              <a:rPr lang="en-US" sz="2000" dirty="0" smtClean="0">
                <a:solidFill>
                  <a:srgbClr val="FF0000"/>
                </a:solidFill>
              </a:rPr>
              <a:t>Fixed team, (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smtClean="0"/>
              <a:t>constant set of members) VS </a:t>
            </a:r>
            <a:r>
              <a:rPr lang="en-US" sz="2000" dirty="0" smtClean="0">
                <a:solidFill>
                  <a:srgbClr val="FF0000"/>
                </a:solidFill>
              </a:rPr>
              <a:t>Fluid team </a:t>
            </a:r>
            <a:r>
              <a:rPr lang="en-US" sz="2000" dirty="0" smtClean="0"/>
              <a:t>(the memberships may </a:t>
            </a:r>
            <a:r>
              <a:rPr lang="en-US" sz="2000" dirty="0"/>
              <a:t>change </a:t>
            </a:r>
            <a:r>
              <a:rPr lang="en-US" sz="2000" dirty="0" smtClean="0"/>
              <a:t>frequently)</a:t>
            </a:r>
          </a:p>
          <a:p>
            <a:pPr lvl="1" algn="l" rtl="0"/>
            <a:r>
              <a:rPr lang="en-US" sz="2000" b="1" dirty="0">
                <a:solidFill>
                  <a:srgbClr val="FF0000"/>
                </a:solidFill>
              </a:rPr>
              <a:t>Temporary </a:t>
            </a:r>
            <a:r>
              <a:rPr lang="en-US" sz="2000" b="1" dirty="0" smtClean="0">
                <a:solidFill>
                  <a:srgbClr val="FF0000"/>
                </a:solidFill>
              </a:rPr>
              <a:t>teams </a:t>
            </a:r>
            <a:r>
              <a:rPr lang="en-US" sz="2000" b="1" dirty="0" smtClean="0"/>
              <a:t>VS </a:t>
            </a:r>
            <a:r>
              <a:rPr lang="en-US" sz="2000" b="1" dirty="0">
                <a:solidFill>
                  <a:srgbClr val="FF0000"/>
                </a:solidFill>
              </a:rPr>
              <a:t>Permanent </a:t>
            </a:r>
            <a:r>
              <a:rPr lang="en-US" sz="2000" b="1" dirty="0" smtClean="0">
                <a:solidFill>
                  <a:srgbClr val="FF0000"/>
                </a:solidFill>
              </a:rPr>
              <a:t>teams </a:t>
            </a:r>
            <a:r>
              <a:rPr lang="en-US" sz="2000" b="1" dirty="0" smtClean="0"/>
              <a:t>(</a:t>
            </a:r>
            <a:r>
              <a:rPr lang="en-US" sz="2000" dirty="0"/>
              <a:t>human resources team, operation </a:t>
            </a:r>
            <a:r>
              <a:rPr lang="en-US" sz="2000" dirty="0" smtClean="0"/>
              <a:t>team)</a:t>
            </a:r>
          </a:p>
          <a:p>
            <a:pPr lvl="1" algn="l" rtl="0"/>
            <a:r>
              <a:rPr lang="en-US" sz="2000" dirty="0" smtClean="0">
                <a:solidFill>
                  <a:srgbClr val="FF0000"/>
                </a:solidFill>
              </a:rPr>
              <a:t>Physical Team  </a:t>
            </a:r>
            <a:r>
              <a:rPr lang="en-US" sz="2000" dirty="0" smtClean="0"/>
              <a:t>VS </a:t>
            </a:r>
            <a:r>
              <a:rPr lang="en-US" sz="2000" dirty="0" smtClean="0">
                <a:solidFill>
                  <a:srgbClr val="FF0000"/>
                </a:solidFill>
              </a:rPr>
              <a:t>Virtual team </a:t>
            </a:r>
          </a:p>
        </p:txBody>
      </p:sp>
    </p:spTree>
    <p:extLst>
      <p:ext uri="{BB962C8B-B14F-4D97-AF65-F5344CB8AC3E}">
        <p14:creationId xmlns:p14="http://schemas.microsoft.com/office/powerpoint/2010/main" val="17292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15" y="313038"/>
            <a:ext cx="8596668" cy="922638"/>
          </a:xfrm>
        </p:spPr>
        <p:txBody>
          <a:bodyPr/>
          <a:lstStyle/>
          <a:p>
            <a:r>
              <a:rPr lang="en-US" b="1" dirty="0" smtClean="0"/>
              <a:t>Teams found </a:t>
            </a:r>
            <a:r>
              <a:rPr lang="en-US" b="1" dirty="0"/>
              <a:t>in health </a:t>
            </a:r>
            <a:r>
              <a:rPr lang="en-US" b="1" dirty="0" smtClean="0"/>
              <a:t>care: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264648"/>
              </p:ext>
            </p:extLst>
          </p:nvPr>
        </p:nvGraphicFramePr>
        <p:xfrm>
          <a:off x="551935" y="1459856"/>
          <a:ext cx="85963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7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211"/>
          </a:xfrm>
        </p:spPr>
        <p:txBody>
          <a:bodyPr/>
          <a:lstStyle/>
          <a:p>
            <a:r>
              <a:rPr lang="en-US" b="1" dirty="0"/>
              <a:t>Core teams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9184"/>
            <a:ext cx="8596668" cy="38807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/>
              <a:t>Core teams consist of team leaders and </a:t>
            </a:r>
            <a:r>
              <a:rPr lang="en-US" sz="3200" dirty="0" smtClean="0"/>
              <a:t>members </a:t>
            </a:r>
            <a:r>
              <a:rPr lang="en-US" sz="3200" dirty="0"/>
              <a:t>who are </a:t>
            </a:r>
            <a:r>
              <a:rPr lang="en-US" sz="3200" dirty="0">
                <a:solidFill>
                  <a:srgbClr val="FF0000"/>
                </a:solidFill>
              </a:rPr>
              <a:t>directly involved in caring for the </a:t>
            </a:r>
            <a:r>
              <a:rPr lang="en-US" sz="3200" dirty="0" smtClean="0">
                <a:solidFill>
                  <a:srgbClr val="FF0000"/>
                </a:solidFill>
              </a:rPr>
              <a:t>patient</a:t>
            </a:r>
          </a:p>
          <a:p>
            <a:pPr algn="l" rtl="0"/>
            <a:r>
              <a:rPr lang="en-US" sz="3200" dirty="0" smtClean="0"/>
              <a:t>Include </a:t>
            </a:r>
            <a:r>
              <a:rPr lang="en-US" sz="3200" dirty="0"/>
              <a:t>direct care </a:t>
            </a:r>
            <a:r>
              <a:rPr lang="en-US" sz="3200" dirty="0" smtClean="0"/>
              <a:t>providers such </a:t>
            </a:r>
            <a:r>
              <a:rPr lang="en-US" sz="3200" dirty="0"/>
              <a:t>as nurses, pharmacists, doctors, </a:t>
            </a:r>
            <a:r>
              <a:rPr lang="en-US" sz="3200" dirty="0" smtClean="0"/>
              <a:t>dentists, assistants </a:t>
            </a:r>
            <a:r>
              <a:rPr lang="en-US" sz="3200" dirty="0"/>
              <a:t>and, of course, the patient </a:t>
            </a:r>
            <a:r>
              <a:rPr lang="en-US" sz="3200" dirty="0" smtClean="0"/>
              <a:t>. </a:t>
            </a:r>
            <a:endParaRPr lang="ar-SA" sz="3200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427" y="1919497"/>
            <a:ext cx="3125573" cy="2081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0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1858</TotalTime>
  <Words>1249</Words>
  <Application>Microsoft Office PowerPoint</Application>
  <PresentationFormat>Custom</PresentationFormat>
  <Paragraphs>193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Facet</vt:lpstr>
      <vt:lpstr>Being effective team player </vt:lpstr>
      <vt:lpstr>Objective :</vt:lpstr>
      <vt:lpstr>Successful Outcome Using Team Techniques</vt:lpstr>
      <vt:lpstr>PowerPoint Presentation</vt:lpstr>
      <vt:lpstr>Why teamwork is an essential element of patient safety?</vt:lpstr>
      <vt:lpstr>What is a team?</vt:lpstr>
      <vt:lpstr>What is a team?</vt:lpstr>
      <vt:lpstr>Teams found in health care:</vt:lpstr>
      <vt:lpstr>Core teams</vt:lpstr>
      <vt:lpstr>Coordinating teams</vt:lpstr>
      <vt:lpstr>Contingency teams</vt:lpstr>
      <vt:lpstr>Ancillary services</vt:lpstr>
      <vt:lpstr>Support services</vt:lpstr>
      <vt:lpstr>Administration</vt:lpstr>
      <vt:lpstr>Stages of team development</vt:lpstr>
      <vt:lpstr>Stages of team building</vt:lpstr>
      <vt:lpstr>Stages of team building</vt:lpstr>
      <vt:lpstr>Stages of team building</vt:lpstr>
      <vt:lpstr>Stages of team building</vt:lpstr>
      <vt:lpstr>How to move from storming to norming stage </vt:lpstr>
      <vt:lpstr>How the use of the team improves patient care </vt:lpstr>
      <vt:lpstr>Characteristics of successful teams</vt:lpstr>
      <vt:lpstr>PowerPoint Presentation</vt:lpstr>
      <vt:lpstr>Effective communication </vt:lpstr>
      <vt:lpstr>Effective communication </vt:lpstr>
      <vt:lpstr>Common purpose</vt:lpstr>
      <vt:lpstr>PowerPoint Presentation</vt:lpstr>
      <vt:lpstr>Challenges to effective teamwork</vt:lpstr>
      <vt:lpstr>Changing roles</vt:lpstr>
      <vt:lpstr>PowerPoint Presentation</vt:lpstr>
      <vt:lpstr>Conclusion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effective team player</dc:title>
  <dc:creator>nada</dc:creator>
  <cp:lastModifiedBy>محمد</cp:lastModifiedBy>
  <cp:revision>89</cp:revision>
  <cp:lastPrinted>2015-12-22T05:29:11Z</cp:lastPrinted>
  <dcterms:created xsi:type="dcterms:W3CDTF">2015-12-20T07:43:54Z</dcterms:created>
  <dcterms:modified xsi:type="dcterms:W3CDTF">2015-12-23T06:17:12Z</dcterms:modified>
</cp:coreProperties>
</file>