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y="10692000" cx="7560000"/>
  <p:notesSz cx="6858000" cy="9144000"/>
  <p:embeddedFontLst>
    <p:embeddedFont>
      <p:font typeface="Droid Sans"/>
      <p:regular r:id="rId103"/>
      <p:bold r:id="rId10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04C0F43-524B-4128-83DA-58CB7B48C504}">
  <a:tblStyle styleId="{D04C0F43-524B-4128-83DA-58CB7B48C504}"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4" Type="http://schemas.openxmlformats.org/officeDocument/2006/relationships/font" Target="fonts/DroidSans-bold.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DroidSans-regular.fntdata"/><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2217036" y="685800"/>
            <a:ext cx="24246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2217036" y="685800"/>
            <a:ext cx="24246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2217036" y="685800"/>
            <a:ext cx="24246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6" name="Shape 506"/>
        <p:cNvGrpSpPr/>
        <p:nvPr/>
      </p:nvGrpSpPr>
      <p:grpSpPr>
        <a:xfrm>
          <a:off x="0" y="0"/>
          <a:ext cx="0" cy="0"/>
          <a:chOff x="0" y="0"/>
          <a:chExt cx="0" cy="0"/>
        </a:xfrm>
      </p:grpSpPr>
      <p:sp>
        <p:nvSpPr>
          <p:cNvPr id="507" name="Shape 50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08" name="Shape 5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16" name="Shape 5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24" name="Shape 5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2217036" y="685800"/>
            <a:ext cx="24246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39" name="Shape 5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48" name="Shape 5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66" name="Shape 5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89" name="Shape 5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6" name="Shape 596"/>
        <p:cNvGrpSpPr/>
        <p:nvPr/>
      </p:nvGrpSpPr>
      <p:grpSpPr>
        <a:xfrm>
          <a:off x="0" y="0"/>
          <a:ext cx="0" cy="0"/>
          <a:chOff x="0" y="0"/>
          <a:chExt cx="0" cy="0"/>
        </a:xfrm>
      </p:grpSpPr>
      <p:sp>
        <p:nvSpPr>
          <p:cNvPr id="597" name="Shape 59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598" name="Shape 5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11" name="Shape 6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19" name="Shape 6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29" name="Shape 6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39" name="Shape 6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48" name="Shape 6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56" name="Shape 6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2" name="Shape 662"/>
        <p:cNvGrpSpPr/>
        <p:nvPr/>
      </p:nvGrpSpPr>
      <p:grpSpPr>
        <a:xfrm>
          <a:off x="0" y="0"/>
          <a:ext cx="0" cy="0"/>
          <a:chOff x="0" y="0"/>
          <a:chExt cx="0" cy="0"/>
        </a:xfrm>
      </p:grpSpPr>
      <p:sp>
        <p:nvSpPr>
          <p:cNvPr id="663" name="Shape 66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64" name="Shape 6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9" name="Shape 669"/>
        <p:cNvGrpSpPr/>
        <p:nvPr/>
      </p:nvGrpSpPr>
      <p:grpSpPr>
        <a:xfrm>
          <a:off x="0" y="0"/>
          <a:ext cx="0" cy="0"/>
          <a:chOff x="0" y="0"/>
          <a:chExt cx="0" cy="0"/>
        </a:xfrm>
      </p:grpSpPr>
      <p:sp>
        <p:nvSpPr>
          <p:cNvPr id="670" name="Shape 67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71" name="Shape 6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7" name="Shape 677"/>
        <p:cNvGrpSpPr/>
        <p:nvPr/>
      </p:nvGrpSpPr>
      <p:grpSpPr>
        <a:xfrm>
          <a:off x="0" y="0"/>
          <a:ext cx="0" cy="0"/>
          <a:chOff x="0" y="0"/>
          <a:chExt cx="0" cy="0"/>
        </a:xfrm>
      </p:grpSpPr>
      <p:sp>
        <p:nvSpPr>
          <p:cNvPr id="678" name="Shape 678"/>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79" name="Shape 6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88" name="Shape 6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4" name="Shape 694"/>
        <p:cNvGrpSpPr/>
        <p:nvPr/>
      </p:nvGrpSpPr>
      <p:grpSpPr>
        <a:xfrm>
          <a:off x="0" y="0"/>
          <a:ext cx="0" cy="0"/>
          <a:chOff x="0" y="0"/>
          <a:chExt cx="0" cy="0"/>
        </a:xfrm>
      </p:grpSpPr>
      <p:sp>
        <p:nvSpPr>
          <p:cNvPr id="695" name="Shape 69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696" name="Shape 6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2217050" y="685800"/>
            <a:ext cx="2424599" cy="3429000"/>
          </a:xfrm>
          <a:custGeom>
            <a:pathLst>
              <a:path extrusionOk="0" h="120000" w="120000">
                <a:moveTo>
                  <a:pt x="0" y="0"/>
                </a:moveTo>
                <a:lnTo>
                  <a:pt x="120000" y="0"/>
                </a:lnTo>
                <a:lnTo>
                  <a:pt x="120000" y="120000"/>
                </a:lnTo>
                <a:lnTo>
                  <a:pt x="0" y="120000"/>
                </a:lnTo>
                <a:close/>
              </a:path>
            </a:pathLst>
          </a:custGeom>
        </p:spPr>
      </p:sp>
      <p:sp>
        <p:nvSpPr>
          <p:cNvPr id="704" name="Shape 7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1" name="Shape 711"/>
        <p:cNvGrpSpPr/>
        <p:nvPr/>
      </p:nvGrpSpPr>
      <p:grpSpPr>
        <a:xfrm>
          <a:off x="0" y="0"/>
          <a:ext cx="0" cy="0"/>
          <a:chOff x="0" y="0"/>
          <a:chExt cx="0" cy="0"/>
        </a:xfrm>
      </p:grpSpPr>
      <p:sp>
        <p:nvSpPr>
          <p:cNvPr id="712" name="Shape 712"/>
          <p:cNvSpPr/>
          <p:nvPr>
            <p:ph idx="2" type="sldImg"/>
          </p:nvPr>
        </p:nvSpPr>
        <p:spPr>
          <a:xfrm>
            <a:off x="2217050" y="685800"/>
            <a:ext cx="2424599" cy="3429000"/>
          </a:xfrm>
          <a:custGeom>
            <a:pathLst>
              <a:path extrusionOk="0" h="120000" w="120000">
                <a:moveTo>
                  <a:pt x="0" y="0"/>
                </a:moveTo>
                <a:lnTo>
                  <a:pt x="120000" y="0"/>
                </a:lnTo>
                <a:lnTo>
                  <a:pt x="120000" y="120000"/>
                </a:lnTo>
                <a:lnTo>
                  <a:pt x="0" y="120000"/>
                </a:lnTo>
                <a:close/>
              </a:path>
            </a:pathLst>
          </a:custGeom>
        </p:spPr>
      </p:sp>
      <p:sp>
        <p:nvSpPr>
          <p:cNvPr id="713" name="Shape 7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8" name="Shape 718"/>
        <p:cNvGrpSpPr/>
        <p:nvPr/>
      </p:nvGrpSpPr>
      <p:grpSpPr>
        <a:xfrm>
          <a:off x="0" y="0"/>
          <a:ext cx="0" cy="0"/>
          <a:chOff x="0" y="0"/>
          <a:chExt cx="0" cy="0"/>
        </a:xfrm>
      </p:grpSpPr>
      <p:sp>
        <p:nvSpPr>
          <p:cNvPr id="719" name="Shape 719"/>
          <p:cNvSpPr/>
          <p:nvPr>
            <p:ph idx="2" type="sldImg"/>
          </p:nvPr>
        </p:nvSpPr>
        <p:spPr>
          <a:xfrm>
            <a:off x="2217050" y="685800"/>
            <a:ext cx="2424599" cy="3429000"/>
          </a:xfrm>
          <a:custGeom>
            <a:pathLst>
              <a:path extrusionOk="0" h="120000" w="120000">
                <a:moveTo>
                  <a:pt x="0" y="0"/>
                </a:moveTo>
                <a:lnTo>
                  <a:pt x="120000" y="0"/>
                </a:lnTo>
                <a:lnTo>
                  <a:pt x="120000" y="120000"/>
                </a:lnTo>
                <a:lnTo>
                  <a:pt x="0" y="120000"/>
                </a:lnTo>
                <a:close/>
              </a:path>
            </a:pathLst>
          </a:custGeom>
        </p:spPr>
      </p:sp>
      <p:sp>
        <p:nvSpPr>
          <p:cNvPr id="720" name="Shape 7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4" name="Shape 724"/>
        <p:cNvGrpSpPr/>
        <p:nvPr/>
      </p:nvGrpSpPr>
      <p:grpSpPr>
        <a:xfrm>
          <a:off x="0" y="0"/>
          <a:ext cx="0" cy="0"/>
          <a:chOff x="0" y="0"/>
          <a:chExt cx="0" cy="0"/>
        </a:xfrm>
      </p:grpSpPr>
      <p:sp>
        <p:nvSpPr>
          <p:cNvPr id="725" name="Shape 725"/>
          <p:cNvSpPr/>
          <p:nvPr>
            <p:ph idx="2" type="sldImg"/>
          </p:nvPr>
        </p:nvSpPr>
        <p:spPr>
          <a:xfrm>
            <a:off x="2217050" y="685800"/>
            <a:ext cx="2424599" cy="3429000"/>
          </a:xfrm>
          <a:custGeom>
            <a:pathLst>
              <a:path extrusionOk="0" h="120000" w="120000">
                <a:moveTo>
                  <a:pt x="0" y="0"/>
                </a:moveTo>
                <a:lnTo>
                  <a:pt x="120000" y="0"/>
                </a:lnTo>
                <a:lnTo>
                  <a:pt x="120000" y="120000"/>
                </a:lnTo>
                <a:lnTo>
                  <a:pt x="0" y="120000"/>
                </a:lnTo>
                <a:close/>
              </a:path>
            </a:pathLst>
          </a:custGeom>
        </p:spPr>
      </p:sp>
      <p:sp>
        <p:nvSpPr>
          <p:cNvPr id="726" name="Shape 7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2" name="Shape 732"/>
        <p:cNvGrpSpPr/>
        <p:nvPr/>
      </p:nvGrpSpPr>
      <p:grpSpPr>
        <a:xfrm>
          <a:off x="0" y="0"/>
          <a:ext cx="0" cy="0"/>
          <a:chOff x="0" y="0"/>
          <a:chExt cx="0" cy="0"/>
        </a:xfrm>
      </p:grpSpPr>
      <p:sp>
        <p:nvSpPr>
          <p:cNvPr id="733" name="Shape 733"/>
          <p:cNvSpPr/>
          <p:nvPr>
            <p:ph idx="2" type="sldImg"/>
          </p:nvPr>
        </p:nvSpPr>
        <p:spPr>
          <a:xfrm>
            <a:off x="2217050" y="685800"/>
            <a:ext cx="2424599" cy="3429000"/>
          </a:xfrm>
          <a:custGeom>
            <a:pathLst>
              <a:path extrusionOk="0" h="120000" w="120000">
                <a:moveTo>
                  <a:pt x="0" y="0"/>
                </a:moveTo>
                <a:lnTo>
                  <a:pt x="120000" y="0"/>
                </a:lnTo>
                <a:lnTo>
                  <a:pt x="120000" y="120000"/>
                </a:lnTo>
                <a:lnTo>
                  <a:pt x="0" y="120000"/>
                </a:lnTo>
                <a:close/>
              </a:path>
            </a:pathLst>
          </a:custGeom>
        </p:spPr>
      </p:sp>
      <p:sp>
        <p:nvSpPr>
          <p:cNvPr id="734" name="Shape 7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0" name="Shape 740"/>
        <p:cNvGrpSpPr/>
        <p:nvPr/>
      </p:nvGrpSpPr>
      <p:grpSpPr>
        <a:xfrm>
          <a:off x="0" y="0"/>
          <a:ext cx="0" cy="0"/>
          <a:chOff x="0" y="0"/>
          <a:chExt cx="0" cy="0"/>
        </a:xfrm>
      </p:grpSpPr>
      <p:sp>
        <p:nvSpPr>
          <p:cNvPr id="741" name="Shape 741"/>
          <p:cNvSpPr/>
          <p:nvPr>
            <p:ph idx="2" type="sldImg"/>
          </p:nvPr>
        </p:nvSpPr>
        <p:spPr>
          <a:xfrm>
            <a:off x="2217050" y="685800"/>
            <a:ext cx="2424599" cy="3429000"/>
          </a:xfrm>
          <a:custGeom>
            <a:pathLst>
              <a:path extrusionOk="0" h="120000" w="120000">
                <a:moveTo>
                  <a:pt x="0" y="0"/>
                </a:moveTo>
                <a:lnTo>
                  <a:pt x="120000" y="0"/>
                </a:lnTo>
                <a:lnTo>
                  <a:pt x="120000" y="120000"/>
                </a:lnTo>
                <a:lnTo>
                  <a:pt x="0" y="120000"/>
                </a:lnTo>
                <a:close/>
              </a:path>
            </a:pathLst>
          </a:custGeom>
        </p:spPr>
      </p:sp>
      <p:sp>
        <p:nvSpPr>
          <p:cNvPr id="742" name="Shape 7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6" name="Shape 746"/>
        <p:cNvGrpSpPr/>
        <p:nvPr/>
      </p:nvGrpSpPr>
      <p:grpSpPr>
        <a:xfrm>
          <a:off x="0" y="0"/>
          <a:ext cx="0" cy="0"/>
          <a:chOff x="0" y="0"/>
          <a:chExt cx="0" cy="0"/>
        </a:xfrm>
      </p:grpSpPr>
      <p:sp>
        <p:nvSpPr>
          <p:cNvPr id="747" name="Shape 747"/>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748" name="Shape 7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3" name="Shape 753"/>
        <p:cNvGrpSpPr/>
        <p:nvPr/>
      </p:nvGrpSpPr>
      <p:grpSpPr>
        <a:xfrm>
          <a:off x="0" y="0"/>
          <a:ext cx="0" cy="0"/>
          <a:chOff x="0" y="0"/>
          <a:chExt cx="0" cy="0"/>
        </a:xfrm>
      </p:grpSpPr>
      <p:sp>
        <p:nvSpPr>
          <p:cNvPr id="754" name="Shape 754"/>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755" name="Shape 7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0" name="Shape 760"/>
        <p:cNvGrpSpPr/>
        <p:nvPr/>
      </p:nvGrpSpPr>
      <p:grpSpPr>
        <a:xfrm>
          <a:off x="0" y="0"/>
          <a:ext cx="0" cy="0"/>
          <a:chOff x="0" y="0"/>
          <a:chExt cx="0" cy="0"/>
        </a:xfrm>
      </p:grpSpPr>
      <p:sp>
        <p:nvSpPr>
          <p:cNvPr id="761" name="Shape 761"/>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762" name="Shape 7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770" name="Shape 7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6" name="Shape 776"/>
        <p:cNvGrpSpPr/>
        <p:nvPr/>
      </p:nvGrpSpPr>
      <p:grpSpPr>
        <a:xfrm>
          <a:off x="0" y="0"/>
          <a:ext cx="0" cy="0"/>
          <a:chOff x="0" y="0"/>
          <a:chExt cx="0" cy="0"/>
        </a:xfrm>
      </p:grpSpPr>
      <p:sp>
        <p:nvSpPr>
          <p:cNvPr id="777" name="Shape 777"/>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778" name="Shape 7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3" name="Shape 783"/>
        <p:cNvGrpSpPr/>
        <p:nvPr/>
      </p:nvGrpSpPr>
      <p:grpSpPr>
        <a:xfrm>
          <a:off x="0" y="0"/>
          <a:ext cx="0" cy="0"/>
          <a:chOff x="0" y="0"/>
          <a:chExt cx="0" cy="0"/>
        </a:xfrm>
      </p:grpSpPr>
      <p:sp>
        <p:nvSpPr>
          <p:cNvPr id="784" name="Shape 784"/>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785" name="Shape 7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02" name="Shape 8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9" name="Shape 809"/>
        <p:cNvGrpSpPr/>
        <p:nvPr/>
      </p:nvGrpSpPr>
      <p:grpSpPr>
        <a:xfrm>
          <a:off x="0" y="0"/>
          <a:ext cx="0" cy="0"/>
          <a:chOff x="0" y="0"/>
          <a:chExt cx="0" cy="0"/>
        </a:xfrm>
      </p:grpSpPr>
      <p:sp>
        <p:nvSpPr>
          <p:cNvPr id="810" name="Shape 810"/>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11" name="Shape 8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23" name="Shape 8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1" name="Shape 831"/>
        <p:cNvGrpSpPr/>
        <p:nvPr/>
      </p:nvGrpSpPr>
      <p:grpSpPr>
        <a:xfrm>
          <a:off x="0" y="0"/>
          <a:ext cx="0" cy="0"/>
          <a:chOff x="0" y="0"/>
          <a:chExt cx="0" cy="0"/>
        </a:xfrm>
      </p:grpSpPr>
      <p:sp>
        <p:nvSpPr>
          <p:cNvPr id="832" name="Shape 832"/>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33" name="Shape 8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8" name="Shape 838"/>
        <p:cNvGrpSpPr/>
        <p:nvPr/>
      </p:nvGrpSpPr>
      <p:grpSpPr>
        <a:xfrm>
          <a:off x="0" y="0"/>
          <a:ext cx="0" cy="0"/>
          <a:chOff x="0" y="0"/>
          <a:chExt cx="0" cy="0"/>
        </a:xfrm>
      </p:grpSpPr>
      <p:sp>
        <p:nvSpPr>
          <p:cNvPr id="839" name="Shape 839"/>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40" name="Shape 8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5" name="Shape 845"/>
        <p:cNvGrpSpPr/>
        <p:nvPr/>
      </p:nvGrpSpPr>
      <p:grpSpPr>
        <a:xfrm>
          <a:off x="0" y="0"/>
          <a:ext cx="0" cy="0"/>
          <a:chOff x="0" y="0"/>
          <a:chExt cx="0" cy="0"/>
        </a:xfrm>
      </p:grpSpPr>
      <p:sp>
        <p:nvSpPr>
          <p:cNvPr id="846" name="Shape 846"/>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47" name="Shape 8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0" name="Shape 850"/>
        <p:cNvGrpSpPr/>
        <p:nvPr/>
      </p:nvGrpSpPr>
      <p:grpSpPr>
        <a:xfrm>
          <a:off x="0" y="0"/>
          <a:ext cx="0" cy="0"/>
          <a:chOff x="0" y="0"/>
          <a:chExt cx="0" cy="0"/>
        </a:xfrm>
      </p:grpSpPr>
      <p:sp>
        <p:nvSpPr>
          <p:cNvPr id="851" name="Shape 851"/>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52" name="Shape 8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0" name="Shape 860"/>
        <p:cNvGrpSpPr/>
        <p:nvPr/>
      </p:nvGrpSpPr>
      <p:grpSpPr>
        <a:xfrm>
          <a:off x="0" y="0"/>
          <a:ext cx="0" cy="0"/>
          <a:chOff x="0" y="0"/>
          <a:chExt cx="0" cy="0"/>
        </a:xfrm>
      </p:grpSpPr>
      <p:sp>
        <p:nvSpPr>
          <p:cNvPr id="861" name="Shape 861"/>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62" name="Shape 8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9" name="Shape 869"/>
        <p:cNvGrpSpPr/>
        <p:nvPr/>
      </p:nvGrpSpPr>
      <p:grpSpPr>
        <a:xfrm>
          <a:off x="0" y="0"/>
          <a:ext cx="0" cy="0"/>
          <a:chOff x="0" y="0"/>
          <a:chExt cx="0" cy="0"/>
        </a:xfrm>
      </p:grpSpPr>
      <p:sp>
        <p:nvSpPr>
          <p:cNvPr id="870" name="Shape 870"/>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71" name="Shape 8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9" name="Shape 879"/>
        <p:cNvGrpSpPr/>
        <p:nvPr/>
      </p:nvGrpSpPr>
      <p:grpSpPr>
        <a:xfrm>
          <a:off x="0" y="0"/>
          <a:ext cx="0" cy="0"/>
          <a:chOff x="0" y="0"/>
          <a:chExt cx="0" cy="0"/>
        </a:xfrm>
      </p:grpSpPr>
      <p:sp>
        <p:nvSpPr>
          <p:cNvPr id="880" name="Shape 880"/>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81" name="Shape 8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9" name="Shape 889"/>
        <p:cNvGrpSpPr/>
        <p:nvPr/>
      </p:nvGrpSpPr>
      <p:grpSpPr>
        <a:xfrm>
          <a:off x="0" y="0"/>
          <a:ext cx="0" cy="0"/>
          <a:chOff x="0" y="0"/>
          <a:chExt cx="0" cy="0"/>
        </a:xfrm>
      </p:grpSpPr>
      <p:sp>
        <p:nvSpPr>
          <p:cNvPr id="890" name="Shape 890"/>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91" name="Shape 8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2217049" y="685800"/>
            <a:ext cx="2424599"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6" name="Shape 896"/>
        <p:cNvGrpSpPr/>
        <p:nvPr/>
      </p:nvGrpSpPr>
      <p:grpSpPr>
        <a:xfrm>
          <a:off x="0" y="0"/>
          <a:ext cx="0" cy="0"/>
          <a:chOff x="0" y="0"/>
          <a:chExt cx="0" cy="0"/>
        </a:xfrm>
      </p:grpSpPr>
      <p:sp>
        <p:nvSpPr>
          <p:cNvPr id="897" name="Shape 897"/>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898" name="Shape 8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6" name="Shape 906"/>
        <p:cNvGrpSpPr/>
        <p:nvPr/>
      </p:nvGrpSpPr>
      <p:grpSpPr>
        <a:xfrm>
          <a:off x="0" y="0"/>
          <a:ext cx="0" cy="0"/>
          <a:chOff x="0" y="0"/>
          <a:chExt cx="0" cy="0"/>
        </a:xfrm>
      </p:grpSpPr>
      <p:sp>
        <p:nvSpPr>
          <p:cNvPr id="907" name="Shape 907"/>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08" name="Shape 9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2" name="Shape 912"/>
        <p:cNvGrpSpPr/>
        <p:nvPr/>
      </p:nvGrpSpPr>
      <p:grpSpPr>
        <a:xfrm>
          <a:off x="0" y="0"/>
          <a:ext cx="0" cy="0"/>
          <a:chOff x="0" y="0"/>
          <a:chExt cx="0" cy="0"/>
        </a:xfrm>
      </p:grpSpPr>
      <p:sp>
        <p:nvSpPr>
          <p:cNvPr id="913" name="Shape 913"/>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14" name="Shape 9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8" name="Shape 918"/>
        <p:cNvGrpSpPr/>
        <p:nvPr/>
      </p:nvGrpSpPr>
      <p:grpSpPr>
        <a:xfrm>
          <a:off x="0" y="0"/>
          <a:ext cx="0" cy="0"/>
          <a:chOff x="0" y="0"/>
          <a:chExt cx="0" cy="0"/>
        </a:xfrm>
      </p:grpSpPr>
      <p:sp>
        <p:nvSpPr>
          <p:cNvPr id="919" name="Shape 919"/>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20" name="Shape 9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7" name="Shape 927"/>
        <p:cNvGrpSpPr/>
        <p:nvPr/>
      </p:nvGrpSpPr>
      <p:grpSpPr>
        <a:xfrm>
          <a:off x="0" y="0"/>
          <a:ext cx="0" cy="0"/>
          <a:chOff x="0" y="0"/>
          <a:chExt cx="0" cy="0"/>
        </a:xfrm>
      </p:grpSpPr>
      <p:sp>
        <p:nvSpPr>
          <p:cNvPr id="928" name="Shape 928"/>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29" name="Shape 9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6" name="Shape 936"/>
        <p:cNvGrpSpPr/>
        <p:nvPr/>
      </p:nvGrpSpPr>
      <p:grpSpPr>
        <a:xfrm>
          <a:off x="0" y="0"/>
          <a:ext cx="0" cy="0"/>
          <a:chOff x="0" y="0"/>
          <a:chExt cx="0" cy="0"/>
        </a:xfrm>
      </p:grpSpPr>
      <p:sp>
        <p:nvSpPr>
          <p:cNvPr id="937" name="Shape 937"/>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38" name="Shape 9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1" name="Shape 941"/>
        <p:cNvGrpSpPr/>
        <p:nvPr/>
      </p:nvGrpSpPr>
      <p:grpSpPr>
        <a:xfrm>
          <a:off x="0" y="0"/>
          <a:ext cx="0" cy="0"/>
          <a:chOff x="0" y="0"/>
          <a:chExt cx="0" cy="0"/>
        </a:xfrm>
      </p:grpSpPr>
      <p:sp>
        <p:nvSpPr>
          <p:cNvPr id="942" name="Shape 942"/>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43" name="Shape 9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3" name="Shape 953"/>
        <p:cNvGrpSpPr/>
        <p:nvPr/>
      </p:nvGrpSpPr>
      <p:grpSpPr>
        <a:xfrm>
          <a:off x="0" y="0"/>
          <a:ext cx="0" cy="0"/>
          <a:chOff x="0" y="0"/>
          <a:chExt cx="0" cy="0"/>
        </a:xfrm>
      </p:grpSpPr>
      <p:sp>
        <p:nvSpPr>
          <p:cNvPr id="954" name="Shape 954"/>
          <p:cNvSpPr/>
          <p:nvPr>
            <p:ph idx="2" type="sldImg"/>
          </p:nvPr>
        </p:nvSpPr>
        <p:spPr>
          <a:xfrm>
            <a:off x="2217049" y="685800"/>
            <a:ext cx="2424600" cy="3429000"/>
          </a:xfrm>
          <a:custGeom>
            <a:pathLst>
              <a:path extrusionOk="0" h="120000" w="120000">
                <a:moveTo>
                  <a:pt x="0" y="0"/>
                </a:moveTo>
                <a:lnTo>
                  <a:pt x="120000" y="0"/>
                </a:lnTo>
                <a:lnTo>
                  <a:pt x="120000" y="120000"/>
                </a:lnTo>
                <a:lnTo>
                  <a:pt x="0" y="120000"/>
                </a:lnTo>
                <a:close/>
              </a:path>
            </a:pathLst>
          </a:custGeom>
        </p:spPr>
      </p:sp>
      <p:sp>
        <p:nvSpPr>
          <p:cNvPr id="955" name="Shape 9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257711" y="1547777"/>
            <a:ext cx="7044600" cy="426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257704" y="5891409"/>
            <a:ext cx="7044600" cy="1647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257704" y="2299346"/>
            <a:ext cx="7044600" cy="4081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257704" y="6552656"/>
            <a:ext cx="7044600" cy="27038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257704" y="4471058"/>
            <a:ext cx="7044600" cy="17499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257704" y="925091"/>
            <a:ext cx="7044600" cy="1190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257704" y="2395696"/>
            <a:ext cx="7044600" cy="7101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257704" y="925091"/>
            <a:ext cx="7044600" cy="1190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257704" y="2395696"/>
            <a:ext cx="3306900" cy="7101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3995291" y="2395696"/>
            <a:ext cx="3306900" cy="7101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257704" y="925091"/>
            <a:ext cx="7044600" cy="1190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257704" y="1154948"/>
            <a:ext cx="2321700" cy="15707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257704" y="2888617"/>
            <a:ext cx="2321700" cy="6609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05324" y="935744"/>
            <a:ext cx="5264700" cy="8503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3780000" y="-259"/>
            <a:ext cx="3780000" cy="10692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19507" y="2563450"/>
            <a:ext cx="3344400" cy="30812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19507" y="5826864"/>
            <a:ext cx="3344400" cy="25674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083838" y="1505163"/>
            <a:ext cx="3172199" cy="76812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257704" y="8794266"/>
            <a:ext cx="4959600" cy="12579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7004787" y="9693616"/>
            <a:ext cx="453600" cy="818100"/>
          </a:xfrm>
          <a:prstGeom prst="rect">
            <a:avLst/>
          </a:prstGeom>
        </p:spPr>
        <p:txBody>
          <a:bodyPr anchorCtr="0" anchor="ctr" bIns="91425" lIns="91425" rIns="91425" tIns="91425">
            <a:noAutofit/>
          </a:bodyPr>
          <a:lstStyle/>
          <a:p>
            <a:pPr lvl="0">
              <a:spcBef>
                <a:spcPts val="0"/>
              </a:spcBef>
              <a:buNone/>
            </a:pPr>
            <a:fld id="{00000000-1234-1234-1234-123412341234}" type="slidenum">
              <a:rPr lang="a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57704" y="925091"/>
            <a:ext cx="7044600" cy="11904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257704" y="2395696"/>
            <a:ext cx="7044600" cy="7101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7004787" y="9693616"/>
            <a:ext cx="453600" cy="8181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ar"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 Id="rId4" Type="http://schemas.openxmlformats.org/officeDocument/2006/relationships/image" Target="../media/image01.png"/><Relationship Id="rId5" Type="http://schemas.openxmlformats.org/officeDocument/2006/relationships/image" Target="../media/image00.png"/><Relationship Id="rId6"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ar.wikipedia.org/wiki/%D9%82%D8%A7%D9%86%D9%88%D9%86" TargetMode="External"/><Relationship Id="rId4" Type="http://schemas.openxmlformats.org/officeDocument/2006/relationships/image" Target="../media/image0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0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7.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09.png"/><Relationship Id="rId4" Type="http://schemas.openxmlformats.org/officeDocument/2006/relationships/image" Target="../media/image10.png"/><Relationship Id="rId5"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5.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7.gif"/><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9.png"/><Relationship Id="rId4" Type="http://schemas.openxmlformats.org/officeDocument/2006/relationships/image" Target="../media/image36.png"/><Relationship Id="rId5"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5.jpg"/><Relationship Id="rId4" Type="http://schemas.openxmlformats.org/officeDocument/2006/relationships/image" Target="../media/image3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8.png"/><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en.wikipedia.org/wiki/Patient" TargetMode="External"/><Relationship Id="rId4" Type="http://schemas.openxmlformats.org/officeDocument/2006/relationships/hyperlink" Target="https://en.wikipedia.org/wiki/Document" TargetMode="External"/><Relationship Id="rId5"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47.png"/><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55.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4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5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8.xml"/><Relationship Id="rId3" Type="http://schemas.openxmlformats.org/officeDocument/2006/relationships/image" Target="../media/image4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5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56.png"/><Relationship Id="rId4"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5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4406" l="5962" r="0" t="0"/>
          <a:stretch/>
        </p:blipFill>
        <p:spPr>
          <a:xfrm>
            <a:off x="0" y="5647775"/>
            <a:ext cx="4586024" cy="5044225"/>
          </a:xfrm>
          <a:prstGeom prst="rect">
            <a:avLst/>
          </a:prstGeom>
          <a:noFill/>
          <a:ln>
            <a:noFill/>
          </a:ln>
        </p:spPr>
      </p:pic>
      <p:sp>
        <p:nvSpPr>
          <p:cNvPr id="55" name="Shape 55"/>
          <p:cNvSpPr/>
          <p:nvPr/>
        </p:nvSpPr>
        <p:spPr>
          <a:xfrm>
            <a:off x="3350" y="3225025"/>
            <a:ext cx="7560000" cy="24483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6" name="Shape 56"/>
          <p:cNvSpPr txBox="1"/>
          <p:nvPr/>
        </p:nvSpPr>
        <p:spPr>
          <a:xfrm>
            <a:off x="546475" y="3225025"/>
            <a:ext cx="6732300" cy="2448300"/>
          </a:xfrm>
          <a:prstGeom prst="rect">
            <a:avLst/>
          </a:prstGeom>
          <a:noFill/>
          <a:ln>
            <a:noFill/>
          </a:ln>
        </p:spPr>
        <p:txBody>
          <a:bodyPr anchorCtr="0" anchor="t" bIns="91425" lIns="91425" rIns="91425" tIns="91425">
            <a:noAutofit/>
          </a:bodyPr>
          <a:lstStyle/>
          <a:p>
            <a:pPr lvl="0" algn="ctr">
              <a:spcBef>
                <a:spcPts val="0"/>
              </a:spcBef>
              <a:buNone/>
            </a:pPr>
            <a:r>
              <a:rPr lang="ar" sz="7200">
                <a:solidFill>
                  <a:srgbClr val="666666"/>
                </a:solidFill>
                <a:latin typeface="Times New Roman"/>
                <a:ea typeface="Times New Roman"/>
                <a:cs typeface="Times New Roman"/>
                <a:sym typeface="Times New Roman"/>
              </a:rPr>
              <a:t>Professionalism</a:t>
            </a:r>
            <a:r>
              <a:rPr lang="ar" sz="1100">
                <a:solidFill>
                  <a:srgbClr val="000000"/>
                </a:solidFill>
              </a:rPr>
              <a:t>	</a:t>
            </a:r>
          </a:p>
          <a:p>
            <a:pPr lvl="0" rtl="0" algn="ctr">
              <a:spcBef>
                <a:spcPts val="0"/>
              </a:spcBef>
              <a:buNone/>
            </a:pPr>
            <a:r>
              <a:rPr b="1" lang="ar" sz="3700"/>
              <a:t>     All lectures in one file</a:t>
            </a:r>
            <a:r>
              <a:rPr b="1" lang="ar" sz="1100">
                <a:solidFill>
                  <a:srgbClr val="000000"/>
                </a:solidFill>
              </a:rPr>
              <a:t>	</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sz="7200">
              <a:solidFill>
                <a:srgbClr val="666666"/>
              </a:solidFill>
              <a:latin typeface="Times New Roman"/>
              <a:ea typeface="Times New Roman"/>
              <a:cs typeface="Times New Roman"/>
              <a:sym typeface="Times New Roman"/>
            </a:endParaRPr>
          </a:p>
        </p:txBody>
      </p:sp>
      <p:pic>
        <p:nvPicPr>
          <p:cNvPr id="57" name="Shape 57"/>
          <p:cNvPicPr preferRelativeResize="0"/>
          <p:nvPr/>
        </p:nvPicPr>
        <p:blipFill>
          <a:blip r:embed="rId4">
            <a:alphaModFix/>
          </a:blip>
          <a:stretch>
            <a:fillRect/>
          </a:stretch>
        </p:blipFill>
        <p:spPr>
          <a:xfrm>
            <a:off x="784074" y="699124"/>
            <a:ext cx="1173625" cy="1173625"/>
          </a:xfrm>
          <a:prstGeom prst="rect">
            <a:avLst/>
          </a:prstGeom>
          <a:noFill/>
          <a:ln>
            <a:noFill/>
          </a:ln>
        </p:spPr>
      </p:pic>
      <p:pic>
        <p:nvPicPr>
          <p:cNvPr id="58" name="Shape 58"/>
          <p:cNvPicPr preferRelativeResize="0"/>
          <p:nvPr/>
        </p:nvPicPr>
        <p:blipFill>
          <a:blip r:embed="rId5">
            <a:alphaModFix/>
          </a:blip>
          <a:stretch>
            <a:fillRect/>
          </a:stretch>
        </p:blipFill>
        <p:spPr>
          <a:xfrm>
            <a:off x="5366548" y="699125"/>
            <a:ext cx="1648849" cy="1173625"/>
          </a:xfrm>
          <a:prstGeom prst="rect">
            <a:avLst/>
          </a:prstGeom>
          <a:noFill/>
          <a:ln>
            <a:noFill/>
          </a:ln>
        </p:spPr>
      </p:pic>
      <p:pic>
        <p:nvPicPr>
          <p:cNvPr id="59" name="Shape 59"/>
          <p:cNvPicPr preferRelativeResize="0"/>
          <p:nvPr/>
        </p:nvPicPr>
        <p:blipFill>
          <a:blip r:embed="rId6">
            <a:alphaModFix/>
          </a:blip>
          <a:stretch>
            <a:fillRect/>
          </a:stretch>
        </p:blipFill>
        <p:spPr>
          <a:xfrm>
            <a:off x="3035274" y="781375"/>
            <a:ext cx="1496149" cy="1496149"/>
          </a:xfrm>
          <a:prstGeom prst="rect">
            <a:avLst/>
          </a:prstGeom>
          <a:noFill/>
          <a:ln>
            <a:noFill/>
          </a:ln>
        </p:spPr>
      </p:pic>
      <p:sp>
        <p:nvSpPr>
          <p:cNvPr id="60" name="Shape 60"/>
          <p:cNvSpPr txBox="1"/>
          <p:nvPr/>
        </p:nvSpPr>
        <p:spPr>
          <a:xfrm>
            <a:off x="5217925" y="9956200"/>
            <a:ext cx="1946100" cy="624600"/>
          </a:xfrm>
          <a:prstGeom prst="rect">
            <a:avLst/>
          </a:prstGeom>
          <a:noFill/>
          <a:ln>
            <a:noFill/>
          </a:ln>
        </p:spPr>
        <p:txBody>
          <a:bodyPr anchorCtr="0" anchor="t" bIns="91425" lIns="91425" rIns="91425" tIns="91425">
            <a:noAutofit/>
          </a:bodyPr>
          <a:lstStyle/>
          <a:p>
            <a:pPr lvl="0" rtl="0">
              <a:spcBef>
                <a:spcPts val="0"/>
              </a:spcBef>
              <a:buNone/>
            </a:pPr>
            <a:r>
              <a:rPr b="1" lang="ar" sz="1800" u="sng"/>
              <a:t>Correction File</a:t>
            </a:r>
          </a:p>
        </p:txBody>
      </p:sp>
      <p:sp>
        <p:nvSpPr>
          <p:cNvPr id="61" name="Shape 61"/>
          <p:cNvSpPr txBox="1"/>
          <p:nvPr/>
        </p:nvSpPr>
        <p:spPr>
          <a:xfrm>
            <a:off x="3680575" y="5817275"/>
            <a:ext cx="3598200" cy="3372000"/>
          </a:xfrm>
          <a:prstGeom prst="rect">
            <a:avLst/>
          </a:prstGeom>
          <a:noFill/>
          <a:ln>
            <a:noFill/>
          </a:ln>
        </p:spPr>
        <p:txBody>
          <a:bodyPr anchorCtr="0" anchor="t" bIns="91425" lIns="91425" rIns="91425" tIns="91425">
            <a:noAutofit/>
          </a:bodyPr>
          <a:lstStyle/>
          <a:p>
            <a:pPr lvl="0">
              <a:spcBef>
                <a:spcPts val="0"/>
              </a:spcBef>
              <a:buNone/>
            </a:pPr>
            <a:r>
              <a:rPr b="1" lang="ar" sz="1800"/>
              <a:t>Thanks to all team members:</a:t>
            </a:r>
          </a:p>
          <a:p>
            <a:pPr lvl="0">
              <a:spcBef>
                <a:spcPts val="0"/>
              </a:spcBef>
              <a:buNone/>
            </a:pPr>
            <a:r>
              <a:t/>
            </a:r>
            <a:endParaRPr b="1" sz="1800"/>
          </a:p>
          <a:p>
            <a:pPr indent="0" lvl="0" marL="457200">
              <a:spcBef>
                <a:spcPts val="0"/>
              </a:spcBef>
              <a:buNone/>
            </a:pPr>
            <a:r>
              <a:rPr b="1" lang="ar" sz="1800"/>
              <a:t>Reema Alrasheed</a:t>
            </a:r>
          </a:p>
          <a:p>
            <a:pPr indent="0" lvl="0" marL="457200">
              <a:spcBef>
                <a:spcPts val="0"/>
              </a:spcBef>
              <a:buNone/>
            </a:pPr>
            <a:r>
              <a:rPr b="1" lang="ar" sz="1800"/>
              <a:t>Malak Alkhathlan</a:t>
            </a:r>
          </a:p>
          <a:p>
            <a:pPr indent="0" lvl="0" marL="457200">
              <a:spcBef>
                <a:spcPts val="0"/>
              </a:spcBef>
              <a:buNone/>
            </a:pPr>
            <a:r>
              <a:rPr b="1" lang="ar" sz="1800"/>
              <a:t>Elham alghamdi</a:t>
            </a:r>
          </a:p>
          <a:p>
            <a:pPr indent="0" lvl="0" marL="457200">
              <a:spcBef>
                <a:spcPts val="0"/>
              </a:spcBef>
              <a:buNone/>
            </a:pPr>
            <a:r>
              <a:rPr b="1" lang="ar" sz="1800"/>
              <a:t>Maha alrabiah</a:t>
            </a:r>
          </a:p>
          <a:p>
            <a:pPr indent="0" lvl="0" marL="457200">
              <a:spcBef>
                <a:spcPts val="0"/>
              </a:spcBef>
              <a:buNone/>
            </a:pPr>
            <a:r>
              <a:rPr b="1" lang="ar" sz="1800"/>
              <a:t>Meshael hussain</a:t>
            </a:r>
          </a:p>
          <a:p>
            <a:pPr indent="0" lvl="0" marL="457200">
              <a:spcBef>
                <a:spcPts val="0"/>
              </a:spcBef>
              <a:buNone/>
            </a:pPr>
            <a:r>
              <a:rPr b="1" lang="ar" sz="1800"/>
              <a:t>Nada alamri</a:t>
            </a:r>
          </a:p>
          <a:p>
            <a:pPr indent="0" lvl="0" marL="457200">
              <a:spcBef>
                <a:spcPts val="0"/>
              </a:spcBef>
              <a:buNone/>
            </a:pPr>
            <a:r>
              <a:rPr b="1" lang="ar" sz="1800"/>
              <a:t>Sarah alsalman</a:t>
            </a:r>
          </a:p>
          <a:p>
            <a:pPr indent="0" lvl="0" marL="457200">
              <a:spcBef>
                <a:spcPts val="0"/>
              </a:spcBef>
              <a:buNone/>
            </a:pPr>
            <a:r>
              <a:rPr b="1" lang="ar" sz="1800"/>
              <a:t>Sarah almubrik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nvSpPr>
        <p:spPr>
          <a:xfrm>
            <a:off x="1211750" y="185050"/>
            <a:ext cx="6130200" cy="699000"/>
          </a:xfrm>
          <a:prstGeom prst="rect">
            <a:avLst/>
          </a:prstGeom>
          <a:noFill/>
          <a:ln>
            <a:noFill/>
          </a:ln>
        </p:spPr>
        <p:txBody>
          <a:bodyPr anchorCtr="0" anchor="ctr" bIns="91425" lIns="91425" rIns="91425" tIns="91425">
            <a:noAutofit/>
          </a:bodyPr>
          <a:lstStyle/>
          <a:p>
            <a:pPr lvl="0" rtl="0" algn="ctr">
              <a:spcBef>
                <a:spcPts val="600"/>
              </a:spcBef>
              <a:buNone/>
            </a:pPr>
            <a:r>
              <a:rPr b="1" lang="ar" sz="2000">
                <a:solidFill>
                  <a:srgbClr val="999999"/>
                </a:solidFill>
              </a:rPr>
              <a:t>B-Honesty </a:t>
            </a:r>
            <a:r>
              <a:rPr b="1" lang="ar" sz="1200">
                <a:solidFill>
                  <a:srgbClr val="999999"/>
                </a:solidFill>
              </a:rPr>
              <a:t>(The whole page, Read only)</a:t>
            </a:r>
          </a:p>
          <a:p>
            <a:pPr lvl="0" rtl="0">
              <a:lnSpc>
                <a:spcPct val="115000"/>
              </a:lnSpc>
              <a:spcBef>
                <a:spcPts val="700"/>
              </a:spcBef>
              <a:buNone/>
            </a:pPr>
            <a:r>
              <a:t/>
            </a:r>
            <a:endParaRPr>
              <a:solidFill>
                <a:schemeClr val="dk1"/>
              </a:solidFill>
            </a:endParaRPr>
          </a:p>
        </p:txBody>
      </p:sp>
      <p:graphicFrame>
        <p:nvGraphicFramePr>
          <p:cNvPr id="137" name="Shape 137"/>
          <p:cNvGraphicFramePr/>
          <p:nvPr/>
        </p:nvGraphicFramePr>
        <p:xfrm>
          <a:off x="0" y="877285"/>
          <a:ext cx="3000000" cy="3000000"/>
        </p:xfrm>
        <a:graphic>
          <a:graphicData uri="http://schemas.openxmlformats.org/drawingml/2006/table">
            <a:tbl>
              <a:tblPr>
                <a:noFill/>
                <a:tableStyleId>{D04C0F43-524B-4128-83DA-58CB7B48C504}</a:tableStyleId>
              </a:tblPr>
              <a:tblGrid>
                <a:gridCol w="2721275"/>
                <a:gridCol w="4845525"/>
              </a:tblGrid>
              <a:tr h="274025">
                <a:tc>
                  <a:txBody>
                    <a:bodyPr>
                      <a:noAutofit/>
                    </a:bodyPr>
                    <a:lstStyle/>
                    <a:p>
                      <a:pPr lvl="0" rtl="0" algn="ctr">
                        <a:spcBef>
                          <a:spcPts val="0"/>
                        </a:spcBef>
                        <a:buClr>
                          <a:schemeClr val="dk1"/>
                        </a:buClr>
                        <a:buSzPct val="61111"/>
                        <a:buFont typeface="Arial"/>
                        <a:buNone/>
                      </a:pPr>
                      <a:r>
                        <a:rPr lang="ar" sz="1800">
                          <a:solidFill>
                            <a:srgbClr val="FFFFFF"/>
                          </a:solidFill>
                        </a:rPr>
                        <a:t>✔</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7B7B7"/>
                    </a:solidFill>
                  </a:tcPr>
                </a:tc>
                <a:tc>
                  <a:txBody>
                    <a:bodyPr>
                      <a:noAutofit/>
                    </a:bodyPr>
                    <a:lstStyle/>
                    <a:p>
                      <a:pPr lvl="0" rtl="0" algn="ctr">
                        <a:spcBef>
                          <a:spcPts val="0"/>
                        </a:spcBef>
                        <a:buClr>
                          <a:schemeClr val="dk1"/>
                        </a:buClr>
                        <a:buSzPct val="61111"/>
                        <a:buFont typeface="Arial"/>
                        <a:buNone/>
                      </a:pPr>
                      <a:r>
                        <a:rPr lang="ar" sz="1800">
                          <a:solidFill>
                            <a:srgbClr val="FFFFFF"/>
                          </a:solidFill>
                        </a:rPr>
                        <a:t>x</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7B7B7"/>
                    </a:solidFill>
                  </a:tcPr>
                </a:tc>
              </a:tr>
              <a:tr h="828650">
                <a:tc>
                  <a:txBody>
                    <a:bodyPr>
                      <a:noAutofit/>
                    </a:bodyPr>
                    <a:lstStyle/>
                    <a:p>
                      <a:pPr lvl="0" rtl="0">
                        <a:spcBef>
                          <a:spcPts val="0"/>
                        </a:spcBef>
                        <a:buNone/>
                      </a:pPr>
                      <a:r>
                        <a:rPr lang="ar">
                          <a:solidFill>
                            <a:srgbClr val="999999"/>
                          </a:solidFill>
                        </a:rPr>
                        <a:t>Being honest in our conduct means</a:t>
                      </a:r>
                      <a:r>
                        <a:rPr lang="ar">
                          <a:solidFill>
                            <a:srgbClr val="FF0000"/>
                          </a:solidFill>
                        </a:rPr>
                        <a:t> playing by the rules</a:t>
                      </a:r>
                      <a:r>
                        <a:rPr lang="ar"/>
                        <a:t> </a:t>
                      </a:r>
                      <a:r>
                        <a:rPr lang="ar">
                          <a:solidFill>
                            <a:srgbClr val="999999"/>
                          </a:solidFill>
                        </a:rPr>
                        <a:t>and being trustworthy of another’s property and belongs.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lang="ar">
                          <a:solidFill>
                            <a:srgbClr val="999999"/>
                          </a:solidFill>
                        </a:rPr>
                        <a:t>Dishonest conduct by</a:t>
                      </a:r>
                      <a:r>
                        <a:rPr lang="ar"/>
                        <a:t> </a:t>
                      </a:r>
                      <a:r>
                        <a:rPr lang="ar">
                          <a:solidFill>
                            <a:srgbClr val="FF0000"/>
                          </a:solidFill>
                        </a:rPr>
                        <a:t>ways of cheating can come in many forms</a:t>
                      </a:r>
                      <a:r>
                        <a:rPr lang="ar"/>
                        <a:t>, </a:t>
                      </a:r>
                      <a:r>
                        <a:rPr lang="ar">
                          <a:solidFill>
                            <a:srgbClr val="999999"/>
                          </a:solidFill>
                        </a:rPr>
                        <a:t>such as trickery, fraud , misleading ,deliberately violating the rules, and swindling.</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28000">
                <a:tc gridSpan="2">
                  <a:txBody>
                    <a:bodyPr>
                      <a:noAutofit/>
                    </a:bodyPr>
                    <a:lstStyle/>
                    <a:p>
                      <a:pPr lvl="0" rtl="0" algn="ctr">
                        <a:spcBef>
                          <a:spcPts val="0"/>
                        </a:spcBef>
                        <a:buNone/>
                      </a:pPr>
                      <a:r>
                        <a:rPr lang="ar" sz="1800">
                          <a:solidFill>
                            <a:srgbClr val="FFFFFF"/>
                          </a:solidFill>
                        </a:rPr>
                        <a:t>Two types of honesty: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7B7B7"/>
                    </a:solidFill>
                  </a:tcPr>
                </a:tc>
                <a:tc hMerge="1"/>
              </a:tr>
              <a:tr h="1777575">
                <a:tc>
                  <a:txBody>
                    <a:bodyPr>
                      <a:noAutofit/>
                    </a:bodyPr>
                    <a:lstStyle/>
                    <a:p>
                      <a:pPr indent="-228600" lvl="0" marL="457200" rtl="0">
                        <a:spcBef>
                          <a:spcPts val="0"/>
                        </a:spcBef>
                        <a:buClr>
                          <a:srgbClr val="FF0000"/>
                        </a:buClr>
                        <a:buChar char="●"/>
                      </a:pPr>
                      <a:r>
                        <a:rPr b="1" lang="ar">
                          <a:solidFill>
                            <a:srgbClr val="FF0000"/>
                          </a:solidFill>
                        </a:rPr>
                        <a:t>Communication Honesty:</a:t>
                      </a:r>
                    </a:p>
                    <a:p>
                      <a:pPr indent="-228600" lvl="0" marL="457200" rtl="0">
                        <a:spcBef>
                          <a:spcPts val="0"/>
                        </a:spcBef>
                        <a:buClr>
                          <a:srgbClr val="999999"/>
                        </a:buClr>
                        <a:buChar char="●"/>
                      </a:pPr>
                      <a:r>
                        <a:rPr lang="ar">
                          <a:solidFill>
                            <a:srgbClr val="999999"/>
                          </a:solidFill>
                        </a:rPr>
                        <a:t>Being truthful in representing facts and intentions to the best of one’s knowledge.</a:t>
                      </a:r>
                    </a:p>
                    <a:p>
                      <a:pPr indent="-228600" lvl="0" marL="457200" rtl="0">
                        <a:spcBef>
                          <a:spcPts val="0"/>
                        </a:spcBef>
                        <a:buClr>
                          <a:srgbClr val="999999"/>
                        </a:buClr>
                        <a:buChar char="●"/>
                      </a:pPr>
                      <a:r>
                        <a:rPr lang="ar">
                          <a:solidFill>
                            <a:srgbClr val="999999"/>
                          </a:solidFill>
                        </a:rPr>
                        <a:t>Sincerity and candor.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ct val="78571"/>
                        <a:buFont typeface="Arial"/>
                        <a:buNone/>
                      </a:pPr>
                      <a:r>
                        <a:rPr b="1" lang="ar">
                          <a:solidFill>
                            <a:srgbClr val="FF0000"/>
                          </a:solidFill>
                        </a:rPr>
                        <a:t>Conduct Honesty:</a:t>
                      </a:r>
                    </a:p>
                    <a:p>
                      <a:pPr lvl="0" rtl="0">
                        <a:spcBef>
                          <a:spcPts val="0"/>
                        </a:spcBef>
                        <a:buClr>
                          <a:schemeClr val="dk1"/>
                        </a:buClr>
                        <a:buSzPct val="78571"/>
                        <a:buFont typeface="Arial"/>
                        <a:buNone/>
                      </a:pPr>
                      <a:r>
                        <a:rPr b="1" lang="ar">
                          <a:solidFill>
                            <a:srgbClr val="FF0000"/>
                          </a:solidFill>
                        </a:rPr>
                        <a:t>o Cheating</a:t>
                      </a:r>
                    </a:p>
                    <a:p>
                      <a:pPr lvl="0" rtl="0">
                        <a:spcBef>
                          <a:spcPts val="0"/>
                        </a:spcBef>
                        <a:buClr>
                          <a:schemeClr val="dk1"/>
                        </a:buClr>
                        <a:buSzPct val="78571"/>
                        <a:buFont typeface="Arial"/>
                        <a:buNone/>
                      </a:pPr>
                      <a:r>
                        <a:rPr lang="ar">
                          <a:solidFill>
                            <a:srgbClr val="999999"/>
                          </a:solidFill>
                        </a:rPr>
                        <a:t>1- Using unauthorized materials to achieve better grade.</a:t>
                      </a:r>
                    </a:p>
                    <a:p>
                      <a:pPr lvl="0" rtl="0">
                        <a:spcBef>
                          <a:spcPts val="0"/>
                        </a:spcBef>
                        <a:buClr>
                          <a:schemeClr val="dk1"/>
                        </a:buClr>
                        <a:buSzPct val="78571"/>
                        <a:buFont typeface="Arial"/>
                        <a:buNone/>
                      </a:pPr>
                      <a:r>
                        <a:rPr lang="ar">
                          <a:solidFill>
                            <a:srgbClr val="999999"/>
                          </a:solidFill>
                        </a:rPr>
                        <a:t>2- Falsification or invention of any information.</a:t>
                      </a:r>
                    </a:p>
                    <a:p>
                      <a:pPr lvl="0" rtl="0">
                        <a:spcBef>
                          <a:spcPts val="0"/>
                        </a:spcBef>
                        <a:buClr>
                          <a:schemeClr val="dk1"/>
                        </a:buClr>
                        <a:buSzPct val="78571"/>
                        <a:buFont typeface="Arial"/>
                        <a:buNone/>
                      </a:pPr>
                      <a:r>
                        <a:rPr lang="ar">
                          <a:solidFill>
                            <a:srgbClr val="999999"/>
                          </a:solidFill>
                        </a:rPr>
                        <a:t>3- Attempting to help another person in an act of cheating.</a:t>
                      </a:r>
                    </a:p>
                    <a:p>
                      <a:pPr lvl="0" rtl="0">
                        <a:spcBef>
                          <a:spcPts val="0"/>
                        </a:spcBef>
                        <a:buClr>
                          <a:schemeClr val="dk1"/>
                        </a:buClr>
                        <a:buSzPct val="78571"/>
                        <a:buFont typeface="Arial"/>
                        <a:buNone/>
                      </a:pPr>
                      <a:r>
                        <a:rPr b="1" lang="ar">
                          <a:solidFill>
                            <a:srgbClr val="FF0000"/>
                          </a:solidFill>
                        </a:rPr>
                        <a:t>o Plagiarism</a:t>
                      </a:r>
                    </a:p>
                    <a:p>
                      <a:pPr lvl="0" rtl="0">
                        <a:spcBef>
                          <a:spcPts val="0"/>
                        </a:spcBef>
                        <a:buClr>
                          <a:schemeClr val="dk1"/>
                        </a:buClr>
                        <a:buSzPct val="78571"/>
                        <a:buFont typeface="Arial"/>
                        <a:buNone/>
                      </a:pPr>
                      <a:r>
                        <a:rPr lang="ar">
                          <a:solidFill>
                            <a:srgbClr val="999999"/>
                          </a:solidFill>
                        </a:rPr>
                        <a:t>(Submitting an assignment as if it were one’s own work).</a:t>
                      </a:r>
                    </a:p>
                    <a:p>
                      <a:pPr lvl="0" rtl="0">
                        <a:spcBef>
                          <a:spcPts val="0"/>
                        </a:spcBef>
                        <a:buClr>
                          <a:schemeClr val="dk1"/>
                        </a:buClr>
                        <a:buSzPct val="78571"/>
                        <a:buFont typeface="Arial"/>
                        <a:buNone/>
                      </a:pPr>
                      <a:r>
                        <a:rPr lang="ar">
                          <a:solidFill>
                            <a:srgbClr val="999999"/>
                          </a:solidFill>
                        </a:rPr>
                        <a:t>1- Submitting a work that is purchased or obtained from internet source.</a:t>
                      </a:r>
                    </a:p>
                    <a:p>
                      <a:pPr lvl="0" rtl="0">
                        <a:spcBef>
                          <a:spcPts val="0"/>
                        </a:spcBef>
                        <a:buNone/>
                      </a:pPr>
                      <a:r>
                        <a:rPr lang="ar">
                          <a:solidFill>
                            <a:srgbClr val="999999"/>
                          </a:solidFill>
                        </a:rPr>
                        <a:t>2- </a:t>
                      </a:r>
                      <a:r>
                        <a:rPr lang="ar">
                          <a:solidFill>
                            <a:srgbClr val="FF0000"/>
                          </a:solidFill>
                        </a:rPr>
                        <a:t>Incorporating a word or ideas of an author into one’s paper without acknowledging the original source.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138" name="Shape 138"/>
          <p:cNvSpPr txBox="1"/>
          <p:nvPr>
            <p:ph idx="1" type="body"/>
          </p:nvPr>
        </p:nvSpPr>
        <p:spPr>
          <a:xfrm>
            <a:off x="3400" y="5379875"/>
            <a:ext cx="7560000" cy="4592400"/>
          </a:xfrm>
          <a:prstGeom prst="rect">
            <a:avLst/>
          </a:prstGeom>
        </p:spPr>
        <p:txBody>
          <a:bodyPr anchorCtr="0" anchor="t" bIns="91425" lIns="91425" rIns="91425" tIns="91425">
            <a:noAutofit/>
          </a:bodyPr>
          <a:lstStyle/>
          <a:p>
            <a:pPr lvl="0" rtl="0" algn="ctr">
              <a:spcBef>
                <a:spcPts val="0"/>
              </a:spcBef>
              <a:spcAft>
                <a:spcPts val="0"/>
              </a:spcAft>
              <a:buNone/>
            </a:pPr>
            <a:r>
              <a:rPr b="1" lang="ar" sz="2000">
                <a:solidFill>
                  <a:srgbClr val="999999"/>
                </a:solidFill>
              </a:rPr>
              <a:t>C-Promise Keeping</a:t>
            </a:r>
          </a:p>
          <a:p>
            <a:pPr indent="-317500" lvl="0" marL="457200" rtl="0">
              <a:spcBef>
                <a:spcPts val="0"/>
              </a:spcBef>
              <a:spcAft>
                <a:spcPts val="0"/>
              </a:spcAft>
              <a:buClr>
                <a:srgbClr val="999999"/>
              </a:buClr>
              <a:buSzPct val="100000"/>
              <a:buChar char="-"/>
            </a:pPr>
            <a:r>
              <a:rPr lang="ar" sz="1400">
                <a:solidFill>
                  <a:srgbClr val="999999"/>
                </a:solidFill>
              </a:rPr>
              <a:t>A vital moral aspect of reliability.</a:t>
            </a:r>
          </a:p>
          <a:p>
            <a:pPr indent="-317500" lvl="0" marL="457200" rtl="0">
              <a:spcBef>
                <a:spcPts val="0"/>
              </a:spcBef>
              <a:spcAft>
                <a:spcPts val="0"/>
              </a:spcAft>
              <a:buClr>
                <a:srgbClr val="000000"/>
              </a:buClr>
              <a:buSzPct val="100000"/>
              <a:buChar char="-"/>
            </a:pPr>
            <a:r>
              <a:rPr lang="ar" sz="1400">
                <a:solidFill>
                  <a:srgbClr val="999999"/>
                </a:solidFill>
              </a:rPr>
              <a:t>Promise is a vow, pledge, a declaration assuring that one will or will not do something.</a:t>
            </a:r>
          </a:p>
          <a:p>
            <a:pPr lvl="0" rtl="0">
              <a:spcBef>
                <a:spcPts val="0"/>
              </a:spcBef>
              <a:spcAft>
                <a:spcPts val="0"/>
              </a:spcAft>
              <a:buClr>
                <a:schemeClr val="dk1"/>
              </a:buClr>
              <a:buSzPct val="61111"/>
              <a:buFont typeface="Arial"/>
              <a:buNone/>
            </a:pPr>
            <a:r>
              <a:rPr lang="ar">
                <a:solidFill>
                  <a:srgbClr val="0B5394"/>
                </a:solidFill>
              </a:rPr>
              <a:t>o Two areas of promise keeping:</a:t>
            </a:r>
          </a:p>
          <a:p>
            <a:pPr indent="-317500" lvl="0" marL="457200" rtl="0">
              <a:spcBef>
                <a:spcPts val="0"/>
              </a:spcBef>
              <a:spcAft>
                <a:spcPts val="0"/>
              </a:spcAft>
              <a:buClr>
                <a:srgbClr val="999999"/>
              </a:buClr>
              <a:buSzPct val="100000"/>
              <a:buAutoNum type="alphaUcPeriod"/>
            </a:pPr>
            <a:r>
              <a:rPr lang="ar" sz="1400">
                <a:solidFill>
                  <a:srgbClr val="999999"/>
                </a:solidFill>
              </a:rPr>
              <a:t>Good work habit: complete our job /task</a:t>
            </a:r>
          </a:p>
          <a:p>
            <a:pPr indent="-317500" lvl="0" marL="457200" rtl="0">
              <a:spcBef>
                <a:spcPts val="0"/>
              </a:spcBef>
              <a:spcAft>
                <a:spcPts val="0"/>
              </a:spcAft>
              <a:buClr>
                <a:srgbClr val="999999"/>
              </a:buClr>
              <a:buSzPct val="100000"/>
              <a:buAutoNum type="alphaUcPeriod"/>
            </a:pPr>
            <a:r>
              <a:rPr lang="ar" sz="1400">
                <a:solidFill>
                  <a:srgbClr val="999999"/>
                </a:solidFill>
              </a:rPr>
              <a:t>Reliability: being dependable e.g. Return what you borrow, pay your debts, show up on time, and be prepared.</a:t>
            </a:r>
          </a:p>
          <a:p>
            <a:pPr lvl="0" rtl="0" algn="ctr">
              <a:spcBef>
                <a:spcPts val="0"/>
              </a:spcBef>
              <a:buNone/>
            </a:pPr>
            <a:r>
              <a:rPr b="1" lang="ar" sz="2000">
                <a:solidFill>
                  <a:srgbClr val="999999"/>
                </a:solidFill>
              </a:rPr>
              <a:t>D-Loyalty</a:t>
            </a:r>
          </a:p>
          <a:p>
            <a:pPr indent="-317500" lvl="0" marL="457200" rtl="0" algn="l">
              <a:spcBef>
                <a:spcPts val="0"/>
              </a:spcBef>
              <a:buClr>
                <a:srgbClr val="FF0000"/>
              </a:buClr>
              <a:buSzPct val="100000"/>
            </a:pPr>
            <a:r>
              <a:rPr lang="ar" sz="1400">
                <a:solidFill>
                  <a:srgbClr val="FF0000"/>
                </a:solidFill>
              </a:rPr>
              <a:t>This could be loyalty to an oath, one’s family, and our country.</a:t>
            </a:r>
          </a:p>
          <a:p>
            <a:pPr indent="-317500" lvl="0" marL="457200" rtl="0" algn="l">
              <a:spcBef>
                <a:spcPts val="0"/>
              </a:spcBef>
              <a:spcAft>
                <a:spcPts val="0"/>
              </a:spcAft>
              <a:buClr>
                <a:srgbClr val="999999"/>
              </a:buClr>
              <a:buSzPct val="100000"/>
            </a:pPr>
            <a:r>
              <a:rPr lang="ar" sz="1400">
                <a:solidFill>
                  <a:srgbClr val="999999"/>
                </a:solidFill>
              </a:rPr>
              <a:t>It implies the unfailing fulfillment to one’s duties and obligations and strict adherence to vow or promise.</a:t>
            </a:r>
          </a:p>
          <a:p>
            <a:pPr lvl="0" rtl="0" algn="ctr">
              <a:spcBef>
                <a:spcPts val="0"/>
              </a:spcBef>
              <a:spcAft>
                <a:spcPts val="0"/>
              </a:spcAft>
              <a:buNone/>
            </a:pPr>
            <a:r>
              <a:rPr b="1" lang="ar" sz="2000">
                <a:solidFill>
                  <a:srgbClr val="999999"/>
                </a:solidFill>
              </a:rPr>
              <a:t>Trustworthiness in medicine</a:t>
            </a:r>
          </a:p>
          <a:p>
            <a:pPr indent="-317500" lvl="0" marL="457200" rtl="0" algn="l">
              <a:spcBef>
                <a:spcPts val="0"/>
              </a:spcBef>
              <a:buClr>
                <a:srgbClr val="999999"/>
              </a:buClr>
              <a:buSzPct val="100000"/>
            </a:pPr>
            <a:r>
              <a:rPr lang="ar" sz="1400">
                <a:solidFill>
                  <a:srgbClr val="999999"/>
                </a:solidFill>
              </a:rPr>
              <a:t>Physicians are expected to make patients’ needs the first priority.</a:t>
            </a:r>
          </a:p>
          <a:p>
            <a:pPr indent="-317500" lvl="0" marL="457200" rtl="0" algn="l">
              <a:spcBef>
                <a:spcPts val="0"/>
              </a:spcBef>
              <a:spcAft>
                <a:spcPts val="0"/>
              </a:spcAft>
              <a:buClr>
                <a:srgbClr val="999999"/>
              </a:buClr>
              <a:buSzPct val="100000"/>
            </a:pPr>
            <a:r>
              <a:rPr lang="ar" sz="1400">
                <a:solidFill>
                  <a:srgbClr val="999999"/>
                </a:solidFill>
              </a:rPr>
              <a:t>Physicians should consider their contributions to their individual patients, to their own practice, the community and the health care system.</a:t>
            </a:r>
          </a:p>
          <a:p>
            <a:pPr lvl="0" rtl="0" algn="l">
              <a:spcBef>
                <a:spcPts val="0"/>
              </a:spcBef>
              <a:buNone/>
            </a:pPr>
            <a:r>
              <a:t/>
            </a:r>
            <a:endParaRPr sz="1400"/>
          </a:p>
          <a:p>
            <a:pPr lvl="0" rtl="0" algn="l">
              <a:spcBef>
                <a:spcPts val="0"/>
              </a:spcBef>
              <a:buNone/>
            </a:pPr>
            <a:r>
              <a:t/>
            </a:r>
            <a:endParaRPr sz="1400"/>
          </a:p>
        </p:txBody>
      </p:sp>
      <p:sp>
        <p:nvSpPr>
          <p:cNvPr id="139" name="Shape 139"/>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40" name="Shape 140"/>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idx="1" type="body"/>
          </p:nvPr>
        </p:nvSpPr>
        <p:spPr>
          <a:xfrm>
            <a:off x="0" y="0"/>
            <a:ext cx="7560000" cy="10692000"/>
          </a:xfrm>
          <a:prstGeom prst="rect">
            <a:avLst/>
          </a:prstGeom>
        </p:spPr>
        <p:txBody>
          <a:bodyPr anchorCtr="0" anchor="t" bIns="91425" lIns="91425" rIns="91425" tIns="91425">
            <a:noAutofit/>
          </a:bodyPr>
          <a:lstStyle/>
          <a:p>
            <a:pPr lvl="0" rtl="0" algn="l">
              <a:spcBef>
                <a:spcPts val="0"/>
              </a:spcBef>
              <a:spcAft>
                <a:spcPts val="0"/>
              </a:spcAft>
              <a:buNone/>
            </a:pPr>
            <a:r>
              <a:t/>
            </a:r>
            <a:endParaRPr sz="1400">
              <a:solidFill>
                <a:schemeClr val="dk1"/>
              </a:solidFill>
            </a:endParaRPr>
          </a:p>
          <a:p>
            <a:pPr lvl="0" rtl="0" algn="ctr">
              <a:spcBef>
                <a:spcPts val="0"/>
              </a:spcBef>
              <a:spcAft>
                <a:spcPts val="0"/>
              </a:spcAft>
              <a:buClr>
                <a:schemeClr val="dk1"/>
              </a:buClr>
              <a:buSzPct val="55000"/>
              <a:buFont typeface="Arial"/>
              <a:buNone/>
            </a:pPr>
            <a:r>
              <a:rPr b="1" lang="ar" sz="2000">
                <a:solidFill>
                  <a:srgbClr val="999999"/>
                </a:solidFill>
              </a:rPr>
              <a:t>Physician should (Read only)</a:t>
            </a:r>
          </a:p>
          <a:p>
            <a:pPr indent="-317500" lvl="0" marL="457200" rtl="0">
              <a:spcBef>
                <a:spcPts val="0"/>
              </a:spcBef>
              <a:buClr>
                <a:srgbClr val="999999"/>
              </a:buClr>
              <a:buSzPct val="100000"/>
            </a:pPr>
            <a:r>
              <a:rPr lang="ar" sz="1400">
                <a:solidFill>
                  <a:srgbClr val="999999"/>
                </a:solidFill>
              </a:rPr>
              <a:t>Demonstrate professional competence</a:t>
            </a:r>
          </a:p>
          <a:p>
            <a:pPr indent="-317500" lvl="0" marL="457200" rtl="0">
              <a:spcBef>
                <a:spcPts val="0"/>
              </a:spcBef>
              <a:buClr>
                <a:srgbClr val="999999"/>
              </a:buClr>
              <a:buSzPct val="100000"/>
            </a:pPr>
            <a:r>
              <a:rPr lang="ar" sz="1400">
                <a:solidFill>
                  <a:srgbClr val="999999"/>
                </a:solidFill>
              </a:rPr>
              <a:t>Be aware of their deficiencies.</a:t>
            </a:r>
          </a:p>
          <a:p>
            <a:pPr indent="-317500" lvl="0" marL="457200" rtl="0">
              <a:spcBef>
                <a:spcPts val="0"/>
              </a:spcBef>
              <a:buClr>
                <a:srgbClr val="999999"/>
              </a:buClr>
              <a:buSzPct val="100000"/>
            </a:pPr>
            <a:r>
              <a:rPr lang="ar" sz="1400">
                <a:solidFill>
                  <a:srgbClr val="999999"/>
                </a:solidFill>
              </a:rPr>
              <a:t>Obtain help when needed.</a:t>
            </a:r>
          </a:p>
          <a:p>
            <a:pPr indent="-317500" lvl="0" marL="457200" rtl="0">
              <a:spcBef>
                <a:spcPts val="0"/>
              </a:spcBef>
              <a:buClr>
                <a:srgbClr val="999999"/>
              </a:buClr>
              <a:buSzPct val="100000"/>
            </a:pPr>
            <a:r>
              <a:rPr lang="ar" sz="1400">
                <a:solidFill>
                  <a:srgbClr val="999999"/>
                </a:solidFill>
              </a:rPr>
              <a:t>Be honest and communicate information in complete confidence.</a:t>
            </a:r>
          </a:p>
          <a:p>
            <a:pPr indent="-317500" lvl="0" marL="457200" rtl="0">
              <a:spcBef>
                <a:spcPts val="0"/>
              </a:spcBef>
              <a:buClr>
                <a:srgbClr val="999999"/>
              </a:buClr>
              <a:buSzPct val="100000"/>
            </a:pPr>
            <a:r>
              <a:rPr lang="ar" sz="1400">
                <a:solidFill>
                  <a:srgbClr val="999999"/>
                </a:solidFill>
              </a:rPr>
              <a:t>In communications with the community, physicians must ensure that representations they make are to the best of their knowledge and truthful.</a:t>
            </a:r>
          </a:p>
          <a:p>
            <a:pPr lvl="0" rtl="0">
              <a:spcBef>
                <a:spcPts val="0"/>
              </a:spcBef>
              <a:buNone/>
            </a:pPr>
            <a:r>
              <a:t/>
            </a:r>
            <a:endParaRPr b="1" sz="1400"/>
          </a:p>
          <a:p>
            <a:pPr lvl="0" rtl="0" algn="l">
              <a:lnSpc>
                <a:spcPct val="90000"/>
              </a:lnSpc>
              <a:spcBef>
                <a:spcPts val="1600"/>
              </a:spcBef>
              <a:spcAft>
                <a:spcPts val="0"/>
              </a:spcAft>
              <a:buNone/>
            </a:pPr>
            <a:r>
              <a:t/>
            </a:r>
            <a:endParaRPr b="1" sz="2000">
              <a:solidFill>
                <a:srgbClr val="000000"/>
              </a:solidFill>
            </a:endParaRPr>
          </a:p>
          <a:p>
            <a:pPr lvl="0" rtl="0" algn="l">
              <a:lnSpc>
                <a:spcPct val="90000"/>
              </a:lnSpc>
              <a:spcBef>
                <a:spcPts val="1600"/>
              </a:spcBef>
              <a:spcAft>
                <a:spcPts val="0"/>
              </a:spcAft>
              <a:buNone/>
            </a:pPr>
            <a:r>
              <a:t/>
            </a:r>
            <a:endParaRPr b="1" sz="2000">
              <a:solidFill>
                <a:srgbClr val="000000"/>
              </a:solidFill>
            </a:endParaRPr>
          </a:p>
          <a:p>
            <a:pPr lvl="0" rtl="0" algn="l">
              <a:lnSpc>
                <a:spcPct val="90000"/>
              </a:lnSpc>
              <a:spcBef>
                <a:spcPts val="1600"/>
              </a:spcBef>
              <a:spcAft>
                <a:spcPts val="0"/>
              </a:spcAft>
              <a:buNone/>
            </a:pPr>
            <a:r>
              <a:t/>
            </a:r>
            <a:endParaRPr b="1" sz="2000">
              <a:solidFill>
                <a:srgbClr val="000000"/>
              </a:solidFill>
            </a:endParaRPr>
          </a:p>
          <a:p>
            <a:pPr lvl="0" rtl="0" algn="l">
              <a:lnSpc>
                <a:spcPct val="90000"/>
              </a:lnSpc>
              <a:spcBef>
                <a:spcPts val="1600"/>
              </a:spcBef>
              <a:spcAft>
                <a:spcPts val="0"/>
              </a:spcAft>
              <a:buNone/>
            </a:pPr>
            <a:r>
              <a:t/>
            </a:r>
            <a:endParaRPr b="1" sz="2000">
              <a:solidFill>
                <a:srgbClr val="000000"/>
              </a:solidFill>
            </a:endParaRPr>
          </a:p>
          <a:p>
            <a:pPr lvl="0" rtl="0" algn="l">
              <a:lnSpc>
                <a:spcPct val="90000"/>
              </a:lnSpc>
              <a:spcBef>
                <a:spcPts val="1600"/>
              </a:spcBef>
              <a:spcAft>
                <a:spcPts val="0"/>
              </a:spcAft>
              <a:buNone/>
            </a:pPr>
            <a:r>
              <a:t/>
            </a:r>
            <a:endParaRPr b="1" sz="2000">
              <a:solidFill>
                <a:srgbClr val="000000"/>
              </a:solidFill>
            </a:endParaRPr>
          </a:p>
          <a:p>
            <a:pPr lvl="0" rtl="0" algn="l">
              <a:lnSpc>
                <a:spcPct val="90000"/>
              </a:lnSpc>
              <a:spcBef>
                <a:spcPts val="1600"/>
              </a:spcBef>
              <a:spcAft>
                <a:spcPts val="0"/>
              </a:spcAft>
              <a:buNone/>
            </a:pPr>
            <a:r>
              <a:t/>
            </a:r>
            <a:endParaRPr b="1" sz="2000">
              <a:solidFill>
                <a:srgbClr val="000000"/>
              </a:solidFill>
            </a:endParaRPr>
          </a:p>
          <a:p>
            <a:pPr lvl="0" rtl="0" algn="l">
              <a:lnSpc>
                <a:spcPct val="90000"/>
              </a:lnSpc>
              <a:spcBef>
                <a:spcPts val="1600"/>
              </a:spcBef>
              <a:spcAft>
                <a:spcPts val="0"/>
              </a:spcAft>
              <a:buNone/>
            </a:pPr>
            <a:r>
              <a:t/>
            </a:r>
            <a:endParaRPr sz="1400">
              <a:solidFill>
                <a:srgbClr val="999999"/>
              </a:solidFill>
            </a:endParaRPr>
          </a:p>
          <a:p>
            <a:pPr lvl="0" rtl="0">
              <a:spcBef>
                <a:spcPts val="0"/>
              </a:spcBef>
              <a:spcAft>
                <a:spcPts val="0"/>
              </a:spcAft>
              <a:buNone/>
            </a:pPr>
            <a:r>
              <a:t/>
            </a:r>
            <a:endParaRPr b="1" sz="1200">
              <a:solidFill>
                <a:srgbClr val="000000"/>
              </a:solidFill>
            </a:endParaRPr>
          </a:p>
          <a:p>
            <a:pPr lvl="0" rtl="0">
              <a:spcBef>
                <a:spcPts val="0"/>
              </a:spcBef>
              <a:spcAft>
                <a:spcPts val="0"/>
              </a:spcAft>
              <a:buNone/>
            </a:pPr>
            <a:r>
              <a:t/>
            </a:r>
            <a:endParaRPr b="1">
              <a:solidFill>
                <a:srgbClr val="000000"/>
              </a:solidFill>
            </a:endParaRPr>
          </a:p>
          <a:p>
            <a:pPr lvl="0" rtl="0">
              <a:spcBef>
                <a:spcPts val="0"/>
              </a:spcBef>
              <a:spcAft>
                <a:spcPts val="0"/>
              </a:spcAft>
              <a:buNone/>
            </a:pPr>
            <a:r>
              <a:t/>
            </a:r>
            <a:endParaRPr b="1">
              <a:solidFill>
                <a:srgbClr val="000000"/>
              </a:solidFill>
            </a:endParaRPr>
          </a:p>
          <a:p>
            <a:pPr lvl="0" rtl="0">
              <a:spcBef>
                <a:spcPts val="0"/>
              </a:spcBef>
              <a:spcAft>
                <a:spcPts val="0"/>
              </a:spcAft>
              <a:buNone/>
            </a:pPr>
            <a:r>
              <a:t/>
            </a:r>
            <a:endParaRPr>
              <a:solidFill>
                <a:srgbClr val="000000"/>
              </a:solidFill>
            </a:endParaRPr>
          </a:p>
          <a:p>
            <a:pPr lvl="0" rtl="0">
              <a:spcBef>
                <a:spcPts val="0"/>
              </a:spcBef>
              <a:spcAft>
                <a:spcPts val="0"/>
              </a:spcAft>
              <a:buClr>
                <a:schemeClr val="dk1"/>
              </a:buClr>
              <a:buSzPct val="61111"/>
              <a:buFont typeface="Arial"/>
              <a:buNone/>
            </a:pPr>
            <a:r>
              <a:t/>
            </a:r>
            <a:endParaRPr>
              <a:solidFill>
                <a:srgbClr val="000000"/>
              </a:solidFill>
            </a:endParaRPr>
          </a:p>
          <a:p>
            <a:pPr lvl="0" rtl="0">
              <a:spcBef>
                <a:spcPts val="0"/>
              </a:spcBef>
              <a:buNone/>
            </a:pPr>
            <a:r>
              <a:t/>
            </a:r>
            <a:endParaRPr/>
          </a:p>
        </p:txBody>
      </p:sp>
      <p:sp>
        <p:nvSpPr>
          <p:cNvPr id="146" name="Shape 146"/>
          <p:cNvSpPr/>
          <p:nvPr/>
        </p:nvSpPr>
        <p:spPr>
          <a:xfrm>
            <a:off x="0" y="2665725"/>
            <a:ext cx="7560000" cy="32487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47" name="Shape 147"/>
          <p:cNvSpPr txBox="1"/>
          <p:nvPr/>
        </p:nvSpPr>
        <p:spPr>
          <a:xfrm>
            <a:off x="-82250" y="2665725"/>
            <a:ext cx="7560000" cy="29340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lang="ar" sz="2000">
                <a:solidFill>
                  <a:schemeClr val="dk1"/>
                </a:solidFill>
              </a:rPr>
              <a:t>Take Home Message</a:t>
            </a:r>
          </a:p>
          <a:p>
            <a:pPr indent="-317500" lvl="0" marL="457200" rtl="0">
              <a:lnSpc>
                <a:spcPct val="115000"/>
              </a:lnSpc>
              <a:spcBef>
                <a:spcPts val="900"/>
              </a:spcBef>
              <a:buClr>
                <a:schemeClr val="dk1"/>
              </a:buClr>
            </a:pPr>
            <a:r>
              <a:rPr b="1" lang="ar">
                <a:solidFill>
                  <a:schemeClr val="dk1"/>
                </a:solidFill>
              </a:rPr>
              <a:t>Accountability = Responsibility.</a:t>
            </a:r>
          </a:p>
          <a:p>
            <a:pPr indent="-317500" lvl="0" marL="457200" rtl="0">
              <a:lnSpc>
                <a:spcPct val="115000"/>
              </a:lnSpc>
              <a:spcBef>
                <a:spcPts val="900"/>
              </a:spcBef>
              <a:buClr>
                <a:schemeClr val="dk1"/>
              </a:buClr>
            </a:pPr>
            <a:r>
              <a:rPr b="1" lang="ar">
                <a:solidFill>
                  <a:schemeClr val="dk1"/>
                </a:solidFill>
              </a:rPr>
              <a:t>To be accountable you need to have self-regulation in your day-to-day actions.</a:t>
            </a:r>
          </a:p>
          <a:p>
            <a:pPr indent="-317500" lvl="0" marL="457200" rtl="0">
              <a:lnSpc>
                <a:spcPct val="90000"/>
              </a:lnSpc>
              <a:spcBef>
                <a:spcPts val="1600"/>
              </a:spcBef>
              <a:buClr>
                <a:schemeClr val="dk1"/>
              </a:buClr>
            </a:pPr>
            <a:r>
              <a:rPr b="1" lang="ar">
                <a:solidFill>
                  <a:schemeClr val="dk1"/>
                </a:solidFill>
              </a:rPr>
              <a:t>Accountability requires that we maintain standard setting.</a:t>
            </a:r>
          </a:p>
          <a:p>
            <a:pPr indent="-317500" lvl="0" marL="457200" rtl="0">
              <a:lnSpc>
                <a:spcPct val="90000"/>
              </a:lnSpc>
              <a:spcBef>
                <a:spcPts val="1600"/>
              </a:spcBef>
              <a:buClr>
                <a:schemeClr val="dk1"/>
              </a:buClr>
            </a:pPr>
            <a:r>
              <a:rPr b="1" lang="ar">
                <a:solidFill>
                  <a:schemeClr val="dk1"/>
                </a:solidFill>
              </a:rPr>
              <a:t>Accountability requires that we resolve conflicts (financial, ethical, moral, pharmaceutical etc). </a:t>
            </a:r>
          </a:p>
          <a:p>
            <a:pPr indent="-317500" lvl="0" marL="457200" rtl="0">
              <a:lnSpc>
                <a:spcPct val="90000"/>
              </a:lnSpc>
              <a:spcBef>
                <a:spcPts val="1600"/>
              </a:spcBef>
              <a:buClr>
                <a:schemeClr val="dk1"/>
              </a:buClr>
            </a:pPr>
            <a:r>
              <a:rPr b="1" lang="ar">
                <a:solidFill>
                  <a:schemeClr val="dk1"/>
                </a:solidFill>
              </a:rPr>
              <a:t>Altruism means putting the patient’s healthcare needs ahead of yours.</a:t>
            </a:r>
          </a:p>
          <a:p>
            <a:pPr indent="-317500" lvl="0" marL="457200" rtl="0">
              <a:lnSpc>
                <a:spcPct val="90000"/>
              </a:lnSpc>
              <a:spcBef>
                <a:spcPts val="1600"/>
              </a:spcBef>
              <a:buClr>
                <a:schemeClr val="dk1"/>
              </a:buClr>
            </a:pPr>
            <a:r>
              <a:rPr b="1" lang="ar">
                <a:solidFill>
                  <a:schemeClr val="dk1"/>
                </a:solidFill>
              </a:rPr>
              <a:t>Integrity is not about talking or claiming great values that you know or have. Integrity is about demonstrating that the values you hold you are applying in your day-to-day practice.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53" name="Shape 15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154" name="Shape 154"/>
          <p:cNvSpPr txBox="1"/>
          <p:nvPr/>
        </p:nvSpPr>
        <p:spPr>
          <a:xfrm>
            <a:off x="0" y="0"/>
            <a:ext cx="7560000" cy="9807900"/>
          </a:xfrm>
          <a:prstGeom prst="rect">
            <a:avLst/>
          </a:prstGeom>
          <a:noFill/>
          <a:ln>
            <a:noFill/>
          </a:ln>
        </p:spPr>
        <p:txBody>
          <a:bodyPr anchorCtr="0" anchor="t" bIns="91425" lIns="91425" rIns="91425" tIns="91425">
            <a:noAutofit/>
          </a:bodyPr>
          <a:lstStyle/>
          <a:p>
            <a:pPr lvl="0" rtl="0" algn="ctr">
              <a:spcBef>
                <a:spcPts val="0"/>
              </a:spcBef>
              <a:buNone/>
            </a:pPr>
            <a:r>
              <a:t/>
            </a:r>
            <a:endParaRPr b="1" sz="2000">
              <a:solidFill>
                <a:schemeClr val="dk1"/>
              </a:solidFill>
            </a:endParaRPr>
          </a:p>
          <a:p>
            <a:pPr lvl="0" rtl="0" algn="ctr">
              <a:spcBef>
                <a:spcPts val="0"/>
              </a:spcBef>
              <a:buClr>
                <a:schemeClr val="dk1"/>
              </a:buClr>
              <a:buSzPct val="55000"/>
              <a:buFont typeface="Arial"/>
              <a:buNone/>
            </a:pPr>
            <a:r>
              <a:rPr b="1" lang="ar" sz="2000">
                <a:solidFill>
                  <a:schemeClr val="dk1"/>
                </a:solidFill>
              </a:rPr>
              <a:t>patient saftey </a:t>
            </a:r>
          </a:p>
          <a:p>
            <a:pPr lvl="0" rtl="0">
              <a:spcBef>
                <a:spcPts val="0"/>
              </a:spcBef>
              <a:buNone/>
            </a:pPr>
            <a:r>
              <a:rPr b="1" lang="ar" sz="1800"/>
              <a:t>Definition:</a:t>
            </a:r>
          </a:p>
          <a:p>
            <a:pPr lvl="0" rtl="0">
              <a:spcBef>
                <a:spcPts val="0"/>
              </a:spcBef>
              <a:buNone/>
            </a:pPr>
            <a:r>
              <a:t/>
            </a:r>
            <a:endParaRPr>
              <a:solidFill>
                <a:srgbClr val="434343"/>
              </a:solidFill>
            </a:endParaRPr>
          </a:p>
          <a:p>
            <a:pPr indent="-228600" lvl="0" marL="457200" rtl="0">
              <a:spcBef>
                <a:spcPts val="0"/>
              </a:spcBef>
              <a:buChar char="●"/>
            </a:pPr>
            <a:r>
              <a:rPr lang="ar"/>
              <a:t>The </a:t>
            </a:r>
            <a:r>
              <a:rPr lang="ar">
                <a:solidFill>
                  <a:srgbClr val="38761D"/>
                </a:solidFill>
              </a:rPr>
              <a:t>IOM Institute of medicine </a:t>
            </a:r>
            <a:r>
              <a:rPr lang="ar"/>
              <a:t>defines patient safety as “</a:t>
            </a:r>
            <a:r>
              <a:rPr lang="ar">
                <a:solidFill>
                  <a:srgbClr val="FF0000"/>
                </a:solidFill>
              </a:rPr>
              <a:t>the prevention of harm to patients</a:t>
            </a:r>
            <a:r>
              <a:rPr lang="ar"/>
              <a:t>".</a:t>
            </a:r>
          </a:p>
          <a:p>
            <a:pPr indent="-228600" lvl="0" marL="457200" rtl="0">
              <a:spcBef>
                <a:spcPts val="0"/>
              </a:spcBef>
              <a:buChar char="●"/>
            </a:pPr>
            <a:r>
              <a:rPr lang="ar"/>
              <a:t>The </a:t>
            </a:r>
            <a:r>
              <a:rPr lang="ar">
                <a:solidFill>
                  <a:srgbClr val="38761D"/>
                </a:solidFill>
              </a:rPr>
              <a:t>Canadian Patient Safety</a:t>
            </a:r>
            <a:r>
              <a:rPr lang="ar"/>
              <a:t> defines patient safety as “</a:t>
            </a:r>
            <a:r>
              <a:rPr lang="ar">
                <a:solidFill>
                  <a:srgbClr val="FF0000"/>
                </a:solidFill>
              </a:rPr>
              <a:t>the reduction and mitigation of unsafe acts within the healthcare system</a:t>
            </a:r>
            <a:r>
              <a:rPr lang="ar"/>
              <a:t>, as well as through the use of best practices shown to lead to optimal patient outcomes</a:t>
            </a:r>
          </a:p>
          <a:p>
            <a:pPr indent="-323850" lvl="0" marL="457200" rtl="0">
              <a:spcBef>
                <a:spcPts val="0"/>
              </a:spcBef>
              <a:buSzPct val="100000"/>
              <a:buChar char="●"/>
            </a:pPr>
            <a:r>
              <a:rPr b="1" lang="ar" sz="1500" u="sng"/>
              <a:t>The </a:t>
            </a:r>
            <a:r>
              <a:rPr b="1" lang="ar" sz="1500" u="sng">
                <a:solidFill>
                  <a:srgbClr val="38761D"/>
                </a:solidFill>
              </a:rPr>
              <a:t>World Health Organization’s (WHO)</a:t>
            </a:r>
            <a:r>
              <a:rPr b="1" lang="ar" sz="1500" u="sng"/>
              <a:t> defines patient safety as , “</a:t>
            </a:r>
            <a:r>
              <a:rPr b="1" lang="ar" sz="1500" u="sng">
                <a:solidFill>
                  <a:srgbClr val="FF0000"/>
                </a:solidFill>
              </a:rPr>
              <a:t>the reduction of risk of unnecessary harm</a:t>
            </a:r>
            <a:r>
              <a:rPr b="1" lang="ar" sz="1500" u="sng"/>
              <a:t> associated with healthcare to an acceptable minimum.</a:t>
            </a:r>
            <a:r>
              <a:rPr b="1" lang="ar" sz="1500" u="sng">
                <a:solidFill>
                  <a:srgbClr val="666666"/>
                </a:solidFill>
              </a:rPr>
              <a:t> (WHO, World Alliance for Patient Safety 2009)</a:t>
            </a:r>
          </a:p>
          <a:p>
            <a:pPr lvl="0" rtl="0">
              <a:spcBef>
                <a:spcPts val="0"/>
              </a:spcBef>
              <a:buNone/>
            </a:pPr>
            <a:r>
              <a:t/>
            </a:r>
            <a:endParaRPr b="1" sz="1300" u="sng">
              <a:solidFill>
                <a:srgbClr val="666666"/>
              </a:solidFill>
            </a:endParaRPr>
          </a:p>
          <a:p>
            <a:pPr lvl="0" rtl="0">
              <a:spcBef>
                <a:spcPts val="0"/>
              </a:spcBef>
              <a:buNone/>
            </a:pPr>
            <a:r>
              <a:t/>
            </a:r>
            <a:endParaRPr b="1" sz="1300" u="sng">
              <a:solidFill>
                <a:srgbClr val="666666"/>
              </a:solidFill>
            </a:endParaRPr>
          </a:p>
          <a:p>
            <a:pPr lvl="0" rtl="0">
              <a:lnSpc>
                <a:spcPct val="100000"/>
              </a:lnSpc>
              <a:spcBef>
                <a:spcPts val="0"/>
              </a:spcBef>
              <a:buNone/>
            </a:pPr>
            <a:r>
              <a:rPr lang="ar" sz="1800">
                <a:solidFill>
                  <a:srgbClr val="666666"/>
                </a:solidFill>
              </a:rPr>
              <a:t>Introduction</a:t>
            </a:r>
          </a:p>
          <a:p>
            <a:pPr indent="-311150" lvl="0" marL="457200" rtl="0">
              <a:lnSpc>
                <a:spcPct val="100000"/>
              </a:lnSpc>
              <a:spcBef>
                <a:spcPts val="1000"/>
              </a:spcBef>
              <a:buClr>
                <a:srgbClr val="666666"/>
              </a:buClr>
              <a:buSzPct val="100000"/>
              <a:buChar char="-"/>
            </a:pPr>
            <a:r>
              <a:rPr lang="ar" sz="1300">
                <a:solidFill>
                  <a:srgbClr val="666666"/>
                </a:solidFill>
              </a:rPr>
              <a:t>Significant numbers of patients are harmed due to their health care, either resulting in permanent injury, increased length of stay (LOS) in health-care facilities, or even death.</a:t>
            </a:r>
          </a:p>
          <a:p>
            <a:pPr indent="-311150" lvl="0" marL="457200" rtl="0">
              <a:lnSpc>
                <a:spcPct val="115000"/>
              </a:lnSpc>
              <a:spcBef>
                <a:spcPts val="1000"/>
              </a:spcBef>
              <a:buClr>
                <a:srgbClr val="666666"/>
              </a:buClr>
              <a:buSzPct val="100000"/>
              <a:buChar char="-"/>
            </a:pPr>
            <a:r>
              <a:rPr lang="ar" sz="1300">
                <a:solidFill>
                  <a:srgbClr val="666666"/>
                </a:solidFill>
              </a:rPr>
              <a:t>44 – 98,000 deaths annually caused by medical error.</a:t>
            </a:r>
          </a:p>
          <a:p>
            <a:pPr indent="-311150" lvl="0" marL="457200" rtl="0">
              <a:lnSpc>
                <a:spcPct val="115000"/>
              </a:lnSpc>
              <a:spcBef>
                <a:spcPts val="1000"/>
              </a:spcBef>
              <a:buClr>
                <a:srgbClr val="666666"/>
              </a:buClr>
              <a:buSzPct val="100000"/>
              <a:buChar char="-"/>
            </a:pPr>
            <a:r>
              <a:rPr lang="ar" sz="1300">
                <a:solidFill>
                  <a:srgbClr val="666666"/>
                </a:solidFill>
              </a:rPr>
              <a:t>There are more deaths annually as a result of health care than from road accidents, breast cancer and AIDS combined.</a:t>
            </a:r>
          </a:p>
          <a:p>
            <a:pPr indent="-311150" lvl="0" marL="457200" rtl="0">
              <a:lnSpc>
                <a:spcPct val="100000"/>
              </a:lnSpc>
              <a:spcBef>
                <a:spcPts val="1000"/>
              </a:spcBef>
              <a:buClr>
                <a:srgbClr val="666666"/>
              </a:buClr>
              <a:buSzPct val="100000"/>
              <a:buChar char="-"/>
            </a:pPr>
            <a:r>
              <a:rPr lang="ar" sz="1300">
                <a:solidFill>
                  <a:srgbClr val="666666"/>
                </a:solidFill>
              </a:rPr>
              <a:t>Recent financial estimates suggest that adverse events cost the Uk £2 billion in 2000 in extra hospital days alone.  Other costs, such as suffering of patients, their families and the health care workers involved, are incalculable.</a:t>
            </a:r>
          </a:p>
          <a:p>
            <a:pPr lvl="0" rtl="0">
              <a:lnSpc>
                <a:spcPct val="100000"/>
              </a:lnSpc>
              <a:spcBef>
                <a:spcPts val="0"/>
              </a:spcBef>
              <a:buNone/>
            </a:pPr>
            <a:r>
              <a:t/>
            </a:r>
            <a:endParaRPr sz="1300">
              <a:solidFill>
                <a:srgbClr val="666666"/>
              </a:solidFill>
            </a:endParaRPr>
          </a:p>
          <a:p>
            <a:pPr lvl="0" rtl="0">
              <a:lnSpc>
                <a:spcPct val="100000"/>
              </a:lnSpc>
              <a:spcBef>
                <a:spcPts val="0"/>
              </a:spcBef>
              <a:buNone/>
            </a:pPr>
            <a:r>
              <a:t/>
            </a:r>
            <a:endParaRPr sz="1300">
              <a:solidFill>
                <a:srgbClr val="666666"/>
              </a:solidFill>
            </a:endParaRPr>
          </a:p>
        </p:txBody>
      </p:sp>
      <p:sp>
        <p:nvSpPr>
          <p:cNvPr id="155" name="Shape 155"/>
          <p:cNvSpPr/>
          <p:nvPr/>
        </p:nvSpPr>
        <p:spPr>
          <a:xfrm>
            <a:off x="41125" y="179000"/>
            <a:ext cx="6990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3+18</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nvSpPr>
        <p:spPr>
          <a:xfrm>
            <a:off x="95900" y="95900"/>
            <a:ext cx="5633700" cy="10788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t/>
            </a:r>
            <a:endParaRPr/>
          </a:p>
        </p:txBody>
      </p:sp>
      <p:sp>
        <p:nvSpPr>
          <p:cNvPr id="161" name="Shape 161"/>
          <p:cNvSpPr txBox="1"/>
          <p:nvPr/>
        </p:nvSpPr>
        <p:spPr>
          <a:xfrm>
            <a:off x="95900" y="497600"/>
            <a:ext cx="7215900" cy="677100"/>
          </a:xfrm>
          <a:prstGeom prst="rect">
            <a:avLst/>
          </a:prstGeom>
          <a:noFill/>
          <a:ln>
            <a:noFill/>
          </a:ln>
        </p:spPr>
        <p:txBody>
          <a:bodyPr anchorCtr="0" anchor="t" bIns="91425" lIns="91425" rIns="91425" tIns="91425">
            <a:noAutofit/>
          </a:bodyPr>
          <a:lstStyle/>
          <a:p>
            <a:pPr lvl="0" rtl="0" algn="ctr">
              <a:spcBef>
                <a:spcPts val="0"/>
              </a:spcBef>
              <a:buNone/>
            </a:pPr>
            <a:r>
              <a:rPr b="1" lang="ar" sz="2000"/>
              <a:t>Patient saftey dimensions of heathcare quality</a:t>
            </a:r>
          </a:p>
          <a:p>
            <a:pPr lvl="0" rtl="0" algn="ctr">
              <a:spcBef>
                <a:spcPts val="0"/>
              </a:spcBef>
              <a:buNone/>
            </a:pPr>
            <a:r>
              <a:rPr b="1" lang="ar" sz="1300">
                <a:solidFill>
                  <a:srgbClr val="666666"/>
                </a:solidFill>
              </a:rPr>
              <a:t>The 6 key dimensions of healthcare quality</a:t>
            </a:r>
            <a:r>
              <a:rPr lang="ar" sz="1700">
                <a:solidFill>
                  <a:srgbClr val="666666"/>
                </a:solidFill>
              </a:rPr>
              <a:t> </a:t>
            </a:r>
          </a:p>
          <a:p>
            <a:pPr lvl="0" rtl="0">
              <a:spcBef>
                <a:spcPts val="0"/>
              </a:spcBef>
              <a:buNone/>
            </a:pPr>
            <a:r>
              <a:t/>
            </a:r>
            <a:endParaRPr/>
          </a:p>
        </p:txBody>
      </p:sp>
      <p:graphicFrame>
        <p:nvGraphicFramePr>
          <p:cNvPr id="162" name="Shape 162"/>
          <p:cNvGraphicFramePr/>
          <p:nvPr/>
        </p:nvGraphicFramePr>
        <p:xfrm>
          <a:off x="40725" y="1406875"/>
          <a:ext cx="3000000" cy="3000000"/>
        </p:xfrm>
        <a:graphic>
          <a:graphicData uri="http://schemas.openxmlformats.org/drawingml/2006/table">
            <a:tbl>
              <a:tblPr>
                <a:noFill/>
                <a:tableStyleId>{D04C0F43-524B-4128-83DA-58CB7B48C504}</a:tableStyleId>
              </a:tblPr>
              <a:tblGrid>
                <a:gridCol w="1275575"/>
                <a:gridCol w="6202950"/>
              </a:tblGrid>
              <a:tr h="528400">
                <a:tc>
                  <a:txBody>
                    <a:bodyPr>
                      <a:noAutofit/>
                    </a:bodyPr>
                    <a:lstStyle/>
                    <a:p>
                      <a:pPr lvl="0" rtl="0" algn="ctr">
                        <a:lnSpc>
                          <a:spcPct val="115000"/>
                        </a:lnSpc>
                        <a:spcBef>
                          <a:spcPts val="1000"/>
                        </a:spcBef>
                        <a:buNone/>
                      </a:pPr>
                      <a:r>
                        <a:rPr b="1" lang="ar" sz="1800">
                          <a:solidFill>
                            <a:schemeClr val="dk1"/>
                          </a:solidFill>
                        </a:rPr>
                        <a:t>Safe</a:t>
                      </a:r>
                    </a:p>
                  </a:txBody>
                  <a:tcPr marT="91425" marB="91425" marR="91425" marL="91425">
                    <a:solidFill>
                      <a:srgbClr val="B6D7A8"/>
                    </a:solidFill>
                  </a:tcPr>
                </a:tc>
                <a:tc>
                  <a:txBody>
                    <a:bodyPr>
                      <a:noAutofit/>
                    </a:bodyPr>
                    <a:lstStyle/>
                    <a:p>
                      <a:pPr lvl="0" rtl="0">
                        <a:lnSpc>
                          <a:spcPct val="115000"/>
                        </a:lnSpc>
                        <a:spcBef>
                          <a:spcPts val="1000"/>
                        </a:spcBef>
                        <a:buNone/>
                      </a:pPr>
                      <a:r>
                        <a:rPr b="1" lang="ar" sz="1500">
                          <a:solidFill>
                            <a:srgbClr val="FF0000"/>
                          </a:solidFill>
                        </a:rPr>
                        <a:t>Avoiding injuries</a:t>
                      </a:r>
                      <a:r>
                        <a:rPr b="1" lang="ar" sz="1500">
                          <a:solidFill>
                            <a:schemeClr val="dk1"/>
                          </a:solidFill>
                        </a:rPr>
                        <a:t> to patients from the care that is intended to help them. </a:t>
                      </a:r>
                    </a:p>
                  </a:txBody>
                  <a:tcPr marT="91425" marB="91425" marR="91425" marL="91425"/>
                </a:tc>
              </a:tr>
              <a:tr h="634175">
                <a:tc>
                  <a:txBody>
                    <a:bodyPr>
                      <a:noAutofit/>
                    </a:bodyPr>
                    <a:lstStyle/>
                    <a:p>
                      <a:pPr lvl="0" rtl="0" algn="ctr">
                        <a:lnSpc>
                          <a:spcPct val="115000"/>
                        </a:lnSpc>
                        <a:spcBef>
                          <a:spcPts val="1000"/>
                        </a:spcBef>
                        <a:buNone/>
                      </a:pPr>
                      <a:r>
                        <a:rPr b="1" lang="ar" sz="1800">
                          <a:solidFill>
                            <a:schemeClr val="dk1"/>
                          </a:solidFill>
                        </a:rPr>
                        <a:t>Timely</a:t>
                      </a:r>
                    </a:p>
                  </a:txBody>
                  <a:tcPr marT="91425" marB="91425" marR="91425" marL="91425">
                    <a:solidFill>
                      <a:srgbClr val="B6D7A8"/>
                    </a:solidFill>
                  </a:tcPr>
                </a:tc>
                <a:tc>
                  <a:txBody>
                    <a:bodyPr>
                      <a:noAutofit/>
                    </a:bodyPr>
                    <a:lstStyle/>
                    <a:p>
                      <a:pPr lvl="0" rtl="0">
                        <a:lnSpc>
                          <a:spcPct val="115000"/>
                        </a:lnSpc>
                        <a:spcBef>
                          <a:spcPts val="1000"/>
                        </a:spcBef>
                        <a:buClr>
                          <a:schemeClr val="dk1"/>
                        </a:buClr>
                        <a:buSzPct val="73333"/>
                        <a:buFont typeface="Arial"/>
                        <a:buNone/>
                      </a:pPr>
                      <a:r>
                        <a:rPr b="1" lang="ar" sz="1500">
                          <a:solidFill>
                            <a:srgbClr val="FF0000"/>
                          </a:solidFill>
                        </a:rPr>
                        <a:t>Reducing waits and avoid harmful delays </a:t>
                      </a:r>
                      <a:r>
                        <a:rPr b="1" lang="ar" sz="1500">
                          <a:solidFill>
                            <a:srgbClr val="666666"/>
                          </a:solidFill>
                        </a:rPr>
                        <a:t>sometimes unfavorable delays</a:t>
                      </a:r>
                      <a:r>
                        <a:rPr b="1" lang="ar" sz="1500">
                          <a:solidFill>
                            <a:schemeClr val="dk1"/>
                          </a:solidFill>
                        </a:rPr>
                        <a:t> for both those who receive and those who give care.</a:t>
                      </a:r>
                    </a:p>
                  </a:txBody>
                  <a:tcPr marT="91425" marB="91425" marR="91425" marL="91425"/>
                </a:tc>
              </a:tr>
              <a:tr h="381000">
                <a:tc>
                  <a:txBody>
                    <a:bodyPr>
                      <a:noAutofit/>
                    </a:bodyPr>
                    <a:lstStyle/>
                    <a:p>
                      <a:pPr lvl="0" rtl="0" algn="ctr">
                        <a:lnSpc>
                          <a:spcPct val="115000"/>
                        </a:lnSpc>
                        <a:spcBef>
                          <a:spcPts val="1000"/>
                        </a:spcBef>
                        <a:buNone/>
                      </a:pPr>
                      <a:r>
                        <a:rPr b="1" lang="ar" sz="1800">
                          <a:solidFill>
                            <a:schemeClr val="dk1"/>
                          </a:solidFill>
                        </a:rPr>
                        <a:t>Effective </a:t>
                      </a:r>
                    </a:p>
                  </a:txBody>
                  <a:tcPr marT="91425" marB="91425" marR="91425" marL="91425">
                    <a:solidFill>
                      <a:srgbClr val="B6D7A8"/>
                    </a:solidFill>
                  </a:tcPr>
                </a:tc>
                <a:tc>
                  <a:txBody>
                    <a:bodyPr>
                      <a:noAutofit/>
                    </a:bodyPr>
                    <a:lstStyle/>
                    <a:p>
                      <a:pPr lvl="0" rtl="0">
                        <a:lnSpc>
                          <a:spcPct val="115000"/>
                        </a:lnSpc>
                        <a:spcBef>
                          <a:spcPts val="1000"/>
                        </a:spcBef>
                        <a:buNone/>
                      </a:pPr>
                      <a:r>
                        <a:rPr b="1" lang="ar" sz="1500">
                          <a:solidFill>
                            <a:schemeClr val="dk1"/>
                          </a:solidFill>
                        </a:rPr>
                        <a:t>Providing services based on scientific knowledge to all who could benefit and refraining from providing services to those not likely to benefit (avoiding underuse and overuse). Doing the right thing for the right person at the right time. </a:t>
                      </a:r>
                    </a:p>
                  </a:txBody>
                  <a:tcPr marT="91425" marB="91425" marR="91425" marL="91425"/>
                </a:tc>
              </a:tr>
              <a:tr h="381000">
                <a:tc>
                  <a:txBody>
                    <a:bodyPr>
                      <a:noAutofit/>
                    </a:bodyPr>
                    <a:lstStyle/>
                    <a:p>
                      <a:pPr lvl="0" rtl="0" algn="ctr">
                        <a:lnSpc>
                          <a:spcPct val="115000"/>
                        </a:lnSpc>
                        <a:spcBef>
                          <a:spcPts val="1000"/>
                        </a:spcBef>
                        <a:buNone/>
                      </a:pPr>
                      <a:r>
                        <a:rPr b="1" lang="ar" sz="1800">
                          <a:solidFill>
                            <a:schemeClr val="dk1"/>
                          </a:solidFill>
                        </a:rPr>
                        <a:t>Efficient</a:t>
                      </a:r>
                    </a:p>
                  </a:txBody>
                  <a:tcPr marT="91425" marB="91425" marR="91425" marL="91425">
                    <a:solidFill>
                      <a:srgbClr val="B6D7A8"/>
                    </a:solidFill>
                  </a:tcPr>
                </a:tc>
                <a:tc>
                  <a:txBody>
                    <a:bodyPr>
                      <a:noAutofit/>
                    </a:bodyPr>
                    <a:lstStyle/>
                    <a:p>
                      <a:pPr lvl="0" rtl="0">
                        <a:lnSpc>
                          <a:spcPct val="115000"/>
                        </a:lnSpc>
                        <a:spcBef>
                          <a:spcPts val="1000"/>
                        </a:spcBef>
                        <a:buNone/>
                      </a:pPr>
                      <a:r>
                        <a:rPr b="1" lang="ar" sz="1500">
                          <a:solidFill>
                            <a:srgbClr val="FF0000"/>
                          </a:solidFill>
                        </a:rPr>
                        <a:t>Avoiding waste</a:t>
                      </a:r>
                      <a:r>
                        <a:rPr b="1" lang="ar" sz="1500">
                          <a:solidFill>
                            <a:schemeClr val="dk1"/>
                          </a:solidFill>
                        </a:rPr>
                        <a:t>, in particular waste of equipment, supplies, ideas and energy. </a:t>
                      </a:r>
                    </a:p>
                  </a:txBody>
                  <a:tcPr marT="91425" marB="91425" marR="91425" marL="91425"/>
                </a:tc>
              </a:tr>
              <a:tr h="381000">
                <a:tc>
                  <a:txBody>
                    <a:bodyPr>
                      <a:noAutofit/>
                    </a:bodyPr>
                    <a:lstStyle/>
                    <a:p>
                      <a:pPr lvl="0" rtl="0" algn="ctr">
                        <a:lnSpc>
                          <a:spcPct val="115000"/>
                        </a:lnSpc>
                        <a:spcBef>
                          <a:spcPts val="1000"/>
                        </a:spcBef>
                        <a:buClr>
                          <a:schemeClr val="dk1"/>
                        </a:buClr>
                        <a:buSzPct val="61111"/>
                        <a:buFont typeface="Arial"/>
                        <a:buNone/>
                      </a:pPr>
                      <a:r>
                        <a:rPr b="1" lang="ar" sz="1800">
                          <a:solidFill>
                            <a:schemeClr val="dk1"/>
                          </a:solidFill>
                        </a:rPr>
                        <a:t>Equitable</a:t>
                      </a:r>
                    </a:p>
                    <a:p>
                      <a:pPr lvl="0" rtl="0" algn="ctr">
                        <a:lnSpc>
                          <a:spcPct val="115000"/>
                        </a:lnSpc>
                        <a:spcBef>
                          <a:spcPts val="1000"/>
                        </a:spcBef>
                        <a:buClr>
                          <a:schemeClr val="dk1"/>
                        </a:buClr>
                        <a:buSzPct val="61111"/>
                        <a:buFont typeface="Arial"/>
                        <a:buNone/>
                      </a:pPr>
                      <a:r>
                        <a:rPr b="1" lang="ar" sz="1800">
                          <a:solidFill>
                            <a:srgbClr val="666666"/>
                          </a:solidFill>
                        </a:rPr>
                        <a:t>Equal </a:t>
                      </a:r>
                    </a:p>
                  </a:txBody>
                  <a:tcPr marT="91425" marB="91425" marR="91425" marL="91425">
                    <a:solidFill>
                      <a:srgbClr val="B6D7A8"/>
                    </a:solidFill>
                  </a:tcPr>
                </a:tc>
                <a:tc>
                  <a:txBody>
                    <a:bodyPr>
                      <a:noAutofit/>
                    </a:bodyPr>
                    <a:lstStyle/>
                    <a:p>
                      <a:pPr lvl="0" rtl="0">
                        <a:lnSpc>
                          <a:spcPct val="115000"/>
                        </a:lnSpc>
                        <a:spcBef>
                          <a:spcPts val="1000"/>
                        </a:spcBef>
                        <a:buClr>
                          <a:schemeClr val="dk1"/>
                        </a:buClr>
                        <a:buSzPct val="73333"/>
                        <a:buFont typeface="Arial"/>
                        <a:buNone/>
                      </a:pPr>
                      <a:r>
                        <a:rPr b="1" lang="ar" sz="1500">
                          <a:solidFill>
                            <a:srgbClr val="FF0000"/>
                          </a:solidFill>
                        </a:rPr>
                        <a:t>Dealing fairly and equally with all patients</a:t>
                      </a:r>
                      <a:r>
                        <a:rPr b="1" lang="ar" sz="1500">
                          <a:solidFill>
                            <a:schemeClr val="dk1"/>
                          </a:solidFill>
                        </a:rPr>
                        <a:t> ,care should not in quality because patient personal characteristic such as gender.</a:t>
                      </a:r>
                    </a:p>
                    <a:p>
                      <a:pPr lvl="0" rtl="0">
                        <a:lnSpc>
                          <a:spcPct val="115000"/>
                        </a:lnSpc>
                        <a:spcBef>
                          <a:spcPts val="1000"/>
                        </a:spcBef>
                        <a:buNone/>
                      </a:pPr>
                      <a:r>
                        <a:rPr b="1" lang="ar" sz="1500">
                          <a:solidFill>
                            <a:srgbClr val="666666"/>
                          </a:solidFill>
                        </a:rPr>
                        <a:t>Providing care that does not vary in quality because of personal characteristics such as gender, ethnicity, geographic location and socio-economic status</a:t>
                      </a:r>
                    </a:p>
                  </a:txBody>
                  <a:tcPr marT="91425" marB="91425" marR="91425" marL="91425"/>
                </a:tc>
              </a:tr>
              <a:tr h="381000">
                <a:tc>
                  <a:txBody>
                    <a:bodyPr>
                      <a:noAutofit/>
                    </a:bodyPr>
                    <a:lstStyle/>
                    <a:p>
                      <a:pPr lvl="0" rtl="0" algn="ctr">
                        <a:lnSpc>
                          <a:spcPct val="115000"/>
                        </a:lnSpc>
                        <a:spcBef>
                          <a:spcPts val="1000"/>
                        </a:spcBef>
                        <a:buClr>
                          <a:schemeClr val="dk1"/>
                        </a:buClr>
                        <a:buSzPct val="61111"/>
                        <a:buFont typeface="Arial"/>
                        <a:buNone/>
                      </a:pPr>
                      <a:r>
                        <a:rPr b="1" lang="ar" sz="1800">
                          <a:solidFill>
                            <a:schemeClr val="dk1"/>
                          </a:solidFill>
                        </a:rPr>
                        <a:t>Patient centered</a:t>
                      </a:r>
                    </a:p>
                    <a:p>
                      <a:pPr lvl="0" rtl="0" algn="ctr">
                        <a:lnSpc>
                          <a:spcPct val="115000"/>
                        </a:lnSpc>
                        <a:spcBef>
                          <a:spcPts val="1000"/>
                        </a:spcBef>
                        <a:buClr>
                          <a:schemeClr val="dk1"/>
                        </a:buClr>
                        <a:buSzPct val="61111"/>
                        <a:buFont typeface="Arial"/>
                        <a:buNone/>
                      </a:pPr>
                      <a:r>
                        <a:rPr b="1" lang="ar" sz="1800">
                          <a:solidFill>
                            <a:srgbClr val="666666"/>
                          </a:solidFill>
                        </a:rPr>
                        <a:t>Family-</a:t>
                      </a:r>
                    </a:p>
                    <a:p>
                      <a:pPr lvl="0" rtl="0" algn="ctr">
                        <a:lnSpc>
                          <a:spcPct val="115000"/>
                        </a:lnSpc>
                        <a:spcBef>
                          <a:spcPts val="1000"/>
                        </a:spcBef>
                        <a:buClr>
                          <a:schemeClr val="dk1"/>
                        </a:buClr>
                        <a:buSzPct val="61111"/>
                        <a:buFont typeface="Arial"/>
                        <a:buNone/>
                      </a:pPr>
                      <a:r>
                        <a:rPr b="1" lang="ar" sz="1800">
                          <a:solidFill>
                            <a:srgbClr val="666666"/>
                          </a:solidFill>
                        </a:rPr>
                        <a:t>centered</a:t>
                      </a:r>
                    </a:p>
                  </a:txBody>
                  <a:tcPr marT="91425" marB="91425" marR="91425" marL="91425">
                    <a:solidFill>
                      <a:srgbClr val="B6D7A8"/>
                    </a:solidFill>
                  </a:tcPr>
                </a:tc>
                <a:tc>
                  <a:txBody>
                    <a:bodyPr>
                      <a:noAutofit/>
                    </a:bodyPr>
                    <a:lstStyle/>
                    <a:p>
                      <a:pPr lvl="0" rtl="0">
                        <a:lnSpc>
                          <a:spcPct val="115000"/>
                        </a:lnSpc>
                        <a:spcBef>
                          <a:spcPts val="1000"/>
                        </a:spcBef>
                        <a:buClr>
                          <a:schemeClr val="dk1"/>
                        </a:buClr>
                        <a:buSzPct val="73333"/>
                        <a:buFont typeface="Arial"/>
                        <a:buNone/>
                      </a:pPr>
                      <a:r>
                        <a:rPr b="1" lang="ar" sz="1500">
                          <a:solidFill>
                            <a:schemeClr val="dk1"/>
                          </a:solidFill>
                        </a:rPr>
                        <a:t>Should be respectful to patient need &amp; values.</a:t>
                      </a:r>
                    </a:p>
                    <a:p>
                      <a:pPr lvl="0" rtl="0">
                        <a:lnSpc>
                          <a:spcPct val="115000"/>
                        </a:lnSpc>
                        <a:spcBef>
                          <a:spcPts val="1000"/>
                        </a:spcBef>
                        <a:buClr>
                          <a:schemeClr val="dk1"/>
                        </a:buClr>
                        <a:buSzPct val="73333"/>
                        <a:buFont typeface="Arial"/>
                        <a:buNone/>
                      </a:pPr>
                      <a:r>
                        <a:rPr b="1" lang="ar" sz="1500">
                          <a:solidFill>
                            <a:srgbClr val="666666"/>
                          </a:solidFill>
                        </a:rPr>
                        <a:t>Providing care that is respectful of and responsive to individual patient preferences, needs and values, and ensuring that patient values guide all clinical decisions. </a:t>
                      </a:r>
                    </a:p>
                  </a:txBody>
                  <a:tcPr marT="91425" marB="91425" marR="91425" marL="91425"/>
                </a:tc>
              </a:tr>
            </a:tbl>
          </a:graphicData>
        </a:graphic>
      </p:graphicFrame>
      <p:sp>
        <p:nvSpPr>
          <p:cNvPr id="163" name="Shape 163"/>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64" name="Shape 164"/>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graphicFrame>
        <p:nvGraphicFramePr>
          <p:cNvPr id="169" name="Shape 169"/>
          <p:cNvGraphicFramePr/>
          <p:nvPr/>
        </p:nvGraphicFramePr>
        <p:xfrm>
          <a:off x="-1225" y="0"/>
          <a:ext cx="3000000" cy="3000000"/>
        </p:xfrm>
        <a:graphic>
          <a:graphicData uri="http://schemas.openxmlformats.org/drawingml/2006/table">
            <a:tbl>
              <a:tblPr>
                <a:noFill/>
                <a:tableStyleId>{D04C0F43-524B-4128-83DA-58CB7B48C504}</a:tableStyleId>
              </a:tblPr>
              <a:tblGrid>
                <a:gridCol w="3667400"/>
                <a:gridCol w="3895025"/>
              </a:tblGrid>
              <a:tr h="260025">
                <a:tc gridSpan="2">
                  <a:txBody>
                    <a:bodyPr>
                      <a:noAutofit/>
                    </a:bodyPr>
                    <a:lstStyle/>
                    <a:p>
                      <a:pPr lvl="0" rtl="0" algn="ctr">
                        <a:spcBef>
                          <a:spcPts val="0"/>
                        </a:spcBef>
                        <a:buNone/>
                      </a:pPr>
                      <a:r>
                        <a:rPr b="1" lang="ar" sz="2000">
                          <a:solidFill>
                            <a:srgbClr val="FF0000"/>
                          </a:solidFill>
                        </a:rPr>
                        <a:t>Harm VS Error </a:t>
                      </a:r>
                    </a:p>
                  </a:txBody>
                  <a:tcPr marT="91425" marB="91425" marR="91425" marL="91425">
                    <a:solidFill>
                      <a:srgbClr val="666666"/>
                    </a:solidFill>
                  </a:tcPr>
                </a:tc>
                <a:tc hMerge="1"/>
              </a:tr>
              <a:tr h="412425">
                <a:tc>
                  <a:txBody>
                    <a:bodyPr>
                      <a:noAutofit/>
                    </a:bodyPr>
                    <a:lstStyle/>
                    <a:p>
                      <a:pPr lvl="0" rtl="0" algn="ctr">
                        <a:lnSpc>
                          <a:spcPct val="115000"/>
                        </a:lnSpc>
                        <a:spcBef>
                          <a:spcPts val="1000"/>
                        </a:spcBef>
                        <a:buNone/>
                      </a:pPr>
                      <a:r>
                        <a:rPr b="1" lang="ar" sz="2000">
                          <a:solidFill>
                            <a:srgbClr val="FF0000"/>
                          </a:solidFill>
                        </a:rPr>
                        <a:t>Harm</a:t>
                      </a:r>
                    </a:p>
                  </a:txBody>
                  <a:tcPr marT="91425" marB="91425" marR="91425" marL="91425">
                    <a:solidFill>
                      <a:srgbClr val="666666"/>
                    </a:solidFill>
                  </a:tcPr>
                </a:tc>
                <a:tc>
                  <a:txBody>
                    <a:bodyPr>
                      <a:noAutofit/>
                    </a:bodyPr>
                    <a:lstStyle/>
                    <a:p>
                      <a:pPr lvl="0" rtl="0" algn="ctr">
                        <a:lnSpc>
                          <a:spcPct val="115000"/>
                        </a:lnSpc>
                        <a:spcBef>
                          <a:spcPts val="1000"/>
                        </a:spcBef>
                        <a:buNone/>
                      </a:pPr>
                      <a:r>
                        <a:rPr b="1" lang="ar" sz="2000">
                          <a:solidFill>
                            <a:srgbClr val="FF0000"/>
                          </a:solidFill>
                        </a:rPr>
                        <a:t>Error </a:t>
                      </a:r>
                    </a:p>
                  </a:txBody>
                  <a:tcPr marT="91425" marB="91425" marR="91425" marL="91425">
                    <a:solidFill>
                      <a:srgbClr val="666666"/>
                    </a:solidFill>
                  </a:tcPr>
                </a:tc>
              </a:tr>
              <a:tr h="924275">
                <a:tc>
                  <a:txBody>
                    <a:bodyPr>
                      <a:noAutofit/>
                    </a:bodyPr>
                    <a:lstStyle/>
                    <a:p>
                      <a:pPr lvl="0" rtl="0" algn="ctr">
                        <a:lnSpc>
                          <a:spcPct val="115000"/>
                        </a:lnSpc>
                        <a:spcBef>
                          <a:spcPts val="1000"/>
                        </a:spcBef>
                        <a:buNone/>
                      </a:pPr>
                      <a:r>
                        <a:rPr b="1" lang="ar" sz="1500" u="sng"/>
                        <a:t>Impairment of structure or function </a:t>
                      </a:r>
                      <a:r>
                        <a:rPr b="1" lang="ar" sz="1500"/>
                        <a:t>of the body and/or any deleterious effect arising from interaction with health care. Harm includes disease, injury, suffering, disability and death.</a:t>
                      </a:r>
                    </a:p>
                  </a:txBody>
                  <a:tcPr marT="91425" marB="91425" marR="91425" marL="91425"/>
                </a:tc>
                <a:tc>
                  <a:txBody>
                    <a:bodyPr>
                      <a:noAutofit/>
                    </a:bodyPr>
                    <a:lstStyle/>
                    <a:p>
                      <a:pPr lvl="0" rtl="0" algn="ctr">
                        <a:lnSpc>
                          <a:spcPct val="115000"/>
                        </a:lnSpc>
                        <a:spcBef>
                          <a:spcPts val="1000"/>
                        </a:spcBef>
                        <a:buNone/>
                      </a:pPr>
                      <a:r>
                        <a:rPr b="1" lang="ar" sz="1500"/>
                        <a:t>An error is </a:t>
                      </a:r>
                      <a:r>
                        <a:rPr b="1" lang="ar" sz="1500" u="sng"/>
                        <a:t>a failure to carry out a planned action as intended</a:t>
                      </a:r>
                      <a:r>
                        <a:rPr b="1" lang="ar" sz="1500"/>
                        <a:t>. Errors may manifest by doing the wrong thing (commission) or by failing to do the right thing (omission).</a:t>
                      </a:r>
                    </a:p>
                  </a:txBody>
                  <a:tcPr marT="91425" marB="91425" marR="91425" marL="91425"/>
                </a:tc>
              </a:tr>
              <a:tr h="1527250">
                <a:tc>
                  <a:txBody>
                    <a:bodyPr>
                      <a:noAutofit/>
                    </a:bodyPr>
                    <a:lstStyle/>
                    <a:p>
                      <a:pPr lvl="0" rtl="0" algn="ctr">
                        <a:lnSpc>
                          <a:spcPct val="115000"/>
                        </a:lnSpc>
                        <a:spcBef>
                          <a:spcPts val="1000"/>
                        </a:spcBef>
                        <a:buNone/>
                      </a:pPr>
                      <a:r>
                        <a:rPr b="1" lang="ar" sz="1300">
                          <a:solidFill>
                            <a:srgbClr val="666666"/>
                          </a:solidFill>
                        </a:rPr>
                        <a:t>Example : A patient with breast cancer undergoes chemotherapy.  The treatment causes severe nausea and vomiting (a known complication) and she is admitted with clinical dehydration.</a:t>
                      </a:r>
                    </a:p>
                  </a:txBody>
                  <a:tcPr marT="91425" marB="91425" marR="91425" marL="91425"/>
                </a:tc>
                <a:tc>
                  <a:txBody>
                    <a:bodyPr>
                      <a:noAutofit/>
                    </a:bodyPr>
                    <a:lstStyle/>
                    <a:p>
                      <a:pPr lvl="0" rtl="0" algn="ctr">
                        <a:lnSpc>
                          <a:spcPct val="115000"/>
                        </a:lnSpc>
                        <a:spcBef>
                          <a:spcPts val="1000"/>
                        </a:spcBef>
                        <a:buNone/>
                      </a:pPr>
                      <a:r>
                        <a:rPr b="1" lang="ar" sz="1300">
                          <a:solidFill>
                            <a:srgbClr val="666666"/>
                          </a:solidFill>
                        </a:rPr>
                        <a:t>Example, a patient with shortness of breath is diagnosed with pneumonia and treated with an antibiotic.  A few days later she is admitted as her condition worsens. Subsequent investigations reveal a pulmonary embolism as the true problem.  This is treated with anticoagulation.</a:t>
                      </a:r>
                    </a:p>
                  </a:txBody>
                  <a:tcPr marT="91425" marB="91425" marR="91425" marL="91425"/>
                </a:tc>
              </a:tr>
            </a:tbl>
          </a:graphicData>
        </a:graphic>
      </p:graphicFrame>
      <p:sp>
        <p:nvSpPr>
          <p:cNvPr id="170" name="Shape 170"/>
          <p:cNvSpPr txBox="1"/>
          <p:nvPr/>
        </p:nvSpPr>
        <p:spPr>
          <a:xfrm>
            <a:off x="0" y="4674750"/>
            <a:ext cx="7191900" cy="7431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t>Sources of System Error:</a:t>
            </a:r>
          </a:p>
        </p:txBody>
      </p:sp>
      <p:graphicFrame>
        <p:nvGraphicFramePr>
          <p:cNvPr id="171" name="Shape 171"/>
          <p:cNvGraphicFramePr/>
          <p:nvPr/>
        </p:nvGraphicFramePr>
        <p:xfrm>
          <a:off x="-34925" y="5245200"/>
          <a:ext cx="3000000" cy="3000000"/>
        </p:xfrm>
        <a:graphic>
          <a:graphicData uri="http://schemas.openxmlformats.org/drawingml/2006/table">
            <a:tbl>
              <a:tblPr>
                <a:noFill/>
                <a:tableStyleId>{D04C0F43-524B-4128-83DA-58CB7B48C504}</a:tableStyleId>
              </a:tblPr>
              <a:tblGrid>
                <a:gridCol w="3774725"/>
                <a:gridCol w="3774725"/>
              </a:tblGrid>
              <a:tr h="519025">
                <a:tc gridSpan="2">
                  <a:txBody>
                    <a:bodyPr>
                      <a:noAutofit/>
                    </a:bodyPr>
                    <a:lstStyle/>
                    <a:p>
                      <a:pPr lvl="0" rtl="0" algn="ctr">
                        <a:lnSpc>
                          <a:spcPct val="115000"/>
                        </a:lnSpc>
                        <a:spcBef>
                          <a:spcPts val="1000"/>
                        </a:spcBef>
                        <a:buNone/>
                      </a:pPr>
                      <a:r>
                        <a:rPr lang="ar" sz="1800">
                          <a:solidFill>
                            <a:srgbClr val="666666"/>
                          </a:solidFill>
                        </a:rPr>
                        <a:t>All errors can be divided into two main groups:</a:t>
                      </a:r>
                    </a:p>
                  </a:txBody>
                  <a:tcPr marT="91425" marB="91425" marR="91425" marL="91425">
                    <a:solidFill>
                      <a:srgbClr val="B6D7A8"/>
                    </a:solidFill>
                  </a:tcPr>
                </a:tc>
                <a:tc hMerge="1"/>
              </a:tr>
              <a:tr h="1405675">
                <a:tc>
                  <a:txBody>
                    <a:bodyPr>
                      <a:noAutofit/>
                    </a:bodyPr>
                    <a:lstStyle/>
                    <a:p>
                      <a:pPr lvl="0" rtl="0" algn="ctr">
                        <a:lnSpc>
                          <a:spcPct val="115000"/>
                        </a:lnSpc>
                        <a:spcBef>
                          <a:spcPts val="1000"/>
                        </a:spcBef>
                        <a:buNone/>
                      </a:pPr>
                      <a:r>
                        <a:rPr b="1" lang="ar" sz="1800">
                          <a:solidFill>
                            <a:srgbClr val="FF0000"/>
                          </a:solidFill>
                        </a:rPr>
                        <a:t>Active errors or human error </a:t>
                      </a:r>
                      <a:r>
                        <a:rPr lang="ar" sz="1300"/>
                        <a:t> </a:t>
                      </a:r>
                      <a:r>
                        <a:rPr lang="ar" sz="1500"/>
                        <a:t>are committed by frontline staff and tend to have direct patient consequences.</a:t>
                      </a:r>
                    </a:p>
                    <a:p>
                      <a:pPr lvl="0" rtl="0" algn="ctr">
                        <a:spcBef>
                          <a:spcPts val="0"/>
                        </a:spcBef>
                        <a:buNone/>
                      </a:pPr>
                      <a:r>
                        <a:t/>
                      </a:r>
                      <a:endParaRPr sz="1300"/>
                    </a:p>
                  </a:txBody>
                  <a:tcPr marT="91425" marB="91425" marR="91425" marL="91425"/>
                </a:tc>
                <a:tc>
                  <a:txBody>
                    <a:bodyPr>
                      <a:noAutofit/>
                    </a:bodyPr>
                    <a:lstStyle/>
                    <a:p>
                      <a:pPr lvl="0" rtl="0" algn="ctr">
                        <a:lnSpc>
                          <a:spcPct val="115000"/>
                        </a:lnSpc>
                        <a:spcBef>
                          <a:spcPts val="1000"/>
                        </a:spcBef>
                        <a:buNone/>
                      </a:pPr>
                      <a:r>
                        <a:rPr b="1" lang="ar" sz="1800">
                          <a:solidFill>
                            <a:srgbClr val="FF0000"/>
                          </a:solidFill>
                        </a:rPr>
                        <a:t>Latent or system errors</a:t>
                      </a:r>
                      <a:r>
                        <a:rPr lang="ar" sz="1300">
                          <a:solidFill>
                            <a:srgbClr val="666666"/>
                          </a:solidFill>
                        </a:rPr>
                        <a:t> </a:t>
                      </a:r>
                      <a:r>
                        <a:rPr lang="ar" sz="1500"/>
                        <a:t>are those errors that occur due to a set of external forces and indirect failures involving management, protocols/ processes, organizational culture, transfer of knowledge, and external factors </a:t>
                      </a:r>
                    </a:p>
                  </a:txBody>
                  <a:tcPr marT="91425" marB="91425" marR="91425" marL="91425"/>
                </a:tc>
              </a:tr>
              <a:tr h="1064150">
                <a:tc>
                  <a:txBody>
                    <a:bodyPr>
                      <a:noAutofit/>
                    </a:bodyPr>
                    <a:lstStyle/>
                    <a:p>
                      <a:pPr lvl="0" rtl="0" algn="ctr">
                        <a:lnSpc>
                          <a:spcPct val="115000"/>
                        </a:lnSpc>
                        <a:spcBef>
                          <a:spcPts val="1000"/>
                        </a:spcBef>
                        <a:buNone/>
                      </a:pPr>
                      <a:r>
                        <a:rPr lang="ar" sz="1300">
                          <a:solidFill>
                            <a:srgbClr val="666666"/>
                          </a:solidFill>
                        </a:rPr>
                        <a:t>Example, giving the wrong  medication, treating the wrong patient or the wrong anatomical site, or not following the correct policies and procedures.</a:t>
                      </a:r>
                    </a:p>
                  </a:txBody>
                  <a:tcPr marT="91425" marB="91425" marR="91425" marL="91425"/>
                </a:tc>
                <a:tc>
                  <a:txBody>
                    <a:bodyPr>
                      <a:noAutofit/>
                    </a:bodyPr>
                    <a:lstStyle/>
                    <a:p>
                      <a:pPr lvl="0" rtl="0" algn="ctr">
                        <a:lnSpc>
                          <a:spcPct val="115000"/>
                        </a:lnSpc>
                        <a:spcBef>
                          <a:spcPts val="1000"/>
                        </a:spcBef>
                        <a:buNone/>
                      </a:pPr>
                      <a:r>
                        <a:rPr lang="ar" sz="1300">
                          <a:solidFill>
                            <a:srgbClr val="666666"/>
                          </a:solidFill>
                        </a:rPr>
                        <a:t>Example : understaffed wards or inadequate equipment.</a:t>
                      </a:r>
                    </a:p>
                    <a:p>
                      <a:pPr lvl="0" rtl="0" algn="ctr">
                        <a:spcBef>
                          <a:spcPts val="0"/>
                        </a:spcBef>
                        <a:buNone/>
                      </a:pPr>
                      <a:r>
                        <a:t/>
                      </a:r>
                      <a:endParaRPr sz="1300">
                        <a:solidFill>
                          <a:srgbClr val="666666"/>
                        </a:solidFill>
                      </a:endParaRPr>
                    </a:p>
                  </a:txBody>
                  <a:tcPr marT="91425" marB="91425" marR="91425" marL="91425"/>
                </a:tc>
              </a:tr>
            </a:tbl>
          </a:graphicData>
        </a:graphic>
      </p:graphicFrame>
      <p:sp>
        <p:nvSpPr>
          <p:cNvPr id="172" name="Shape 172"/>
          <p:cNvSpPr txBox="1"/>
          <p:nvPr/>
        </p:nvSpPr>
        <p:spPr>
          <a:xfrm>
            <a:off x="143850" y="8989900"/>
            <a:ext cx="7191900" cy="15822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t>Error in medicine</a:t>
            </a:r>
          </a:p>
          <a:p>
            <a:pPr indent="-228600" lvl="0" marL="457200" rtl="0">
              <a:lnSpc>
                <a:spcPct val="115000"/>
              </a:lnSpc>
              <a:spcBef>
                <a:spcPts val="1000"/>
              </a:spcBef>
              <a:buChar char="●"/>
            </a:pPr>
            <a:r>
              <a:rPr lang="ar"/>
              <a:t>Errors in health care can be caused by ‘‘active failures’’ or ‘‘latent conditions.’’</a:t>
            </a:r>
          </a:p>
          <a:p>
            <a:pPr indent="-228600" lvl="0" marL="457200" rtl="0">
              <a:lnSpc>
                <a:spcPct val="115000"/>
              </a:lnSpc>
              <a:spcBef>
                <a:spcPts val="1000"/>
              </a:spcBef>
              <a:buChar char="●"/>
            </a:pPr>
            <a:r>
              <a:rPr lang="ar"/>
              <a:t>Most errors are not a result of personal error or negligence, but arise from system flaws or organizational failures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nvSpPr>
        <p:spPr>
          <a:xfrm>
            <a:off x="0" y="-64875"/>
            <a:ext cx="7560000" cy="10756800"/>
          </a:xfrm>
          <a:prstGeom prst="rect">
            <a:avLst/>
          </a:prstGeom>
          <a:noFill/>
          <a:ln>
            <a:noFill/>
          </a:ln>
        </p:spPr>
        <p:txBody>
          <a:bodyPr anchorCtr="0" anchor="t" bIns="91425" lIns="91425" rIns="91425" tIns="91425">
            <a:noAutofit/>
          </a:bodyPr>
          <a:lstStyle/>
          <a:p>
            <a:pPr lvl="0" rtl="0">
              <a:lnSpc>
                <a:spcPct val="115000"/>
              </a:lnSpc>
              <a:spcBef>
                <a:spcPts val="1000"/>
              </a:spcBef>
              <a:buNone/>
            </a:pPr>
            <a:r>
              <a:t/>
            </a:r>
            <a:endParaRPr sz="1300">
              <a:solidFill>
                <a:srgbClr val="666666"/>
              </a:solidFill>
            </a:endParaRPr>
          </a:p>
          <a:p>
            <a:pPr lvl="0" rtl="0">
              <a:lnSpc>
                <a:spcPct val="115000"/>
              </a:lnSpc>
              <a:spcBef>
                <a:spcPts val="1000"/>
              </a:spcBef>
              <a:buNone/>
            </a:pPr>
            <a:r>
              <a:rPr b="1" lang="ar" sz="2000"/>
              <a:t>"Swiss cheese" model of accident causation </a:t>
            </a: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1300">
              <a:solidFill>
                <a:srgbClr val="666666"/>
              </a:solidFill>
            </a:endParaRPr>
          </a:p>
          <a:p>
            <a:pPr indent="-330200" lvl="0" marL="457200" rtl="0">
              <a:lnSpc>
                <a:spcPct val="115000"/>
              </a:lnSpc>
              <a:spcBef>
                <a:spcPts val="1000"/>
              </a:spcBef>
              <a:buSzPct val="100000"/>
              <a:buChar char="●"/>
            </a:pPr>
            <a:r>
              <a:rPr lang="ar" sz="1600"/>
              <a:t>The systems  have many holes: some from active failures and others from latent conditions.</a:t>
            </a:r>
          </a:p>
          <a:p>
            <a:pPr indent="-330200" lvl="0" marL="457200" rtl="0">
              <a:lnSpc>
                <a:spcPct val="115000"/>
              </a:lnSpc>
              <a:spcBef>
                <a:spcPts val="1000"/>
              </a:spcBef>
              <a:buSzPct val="100000"/>
              <a:buChar char="●"/>
            </a:pPr>
            <a:r>
              <a:rPr lang="ar" sz="1600"/>
              <a:t>These holes are continuously opening, shutting, and shifting their location. In any one slice, they do not normally cause harm, because the other intact slices prevent hazards from reaching the potential victim.</a:t>
            </a:r>
          </a:p>
          <a:p>
            <a:pPr indent="-330200" lvl="0" marL="457200" rtl="0">
              <a:lnSpc>
                <a:spcPct val="115000"/>
              </a:lnSpc>
              <a:spcBef>
                <a:spcPts val="1000"/>
              </a:spcBef>
              <a:buSzPct val="100000"/>
              <a:buChar char="●"/>
            </a:pPr>
            <a:r>
              <a:rPr lang="ar" sz="1600"/>
              <a:t>Only when the holes in many layers momentarily line up does the trajectory of accident opportunity reach the victim causing the damage.</a:t>
            </a:r>
          </a:p>
          <a:p>
            <a:pPr lvl="0" rtl="0">
              <a:lnSpc>
                <a:spcPct val="115000"/>
              </a:lnSpc>
              <a:spcBef>
                <a:spcPts val="1000"/>
              </a:spcBef>
              <a:buNone/>
            </a:pPr>
            <a:r>
              <a:t/>
            </a:r>
            <a:endParaRPr sz="1600"/>
          </a:p>
          <a:p>
            <a:pPr lvl="0" rtl="0">
              <a:lnSpc>
                <a:spcPct val="115000"/>
              </a:lnSpc>
              <a:spcBef>
                <a:spcPts val="1000"/>
              </a:spcBef>
              <a:buNone/>
            </a:pPr>
            <a:r>
              <a:rPr b="1" lang="ar" sz="2000">
                <a:solidFill>
                  <a:srgbClr val="999999"/>
                </a:solidFill>
              </a:rPr>
              <a:t>Culture of patient safety</a:t>
            </a:r>
            <a:r>
              <a:rPr b="1" lang="ar">
                <a:solidFill>
                  <a:srgbClr val="999999"/>
                </a:solidFill>
              </a:rPr>
              <a:t> </a:t>
            </a:r>
            <a:r>
              <a:rPr lang="ar">
                <a:solidFill>
                  <a:srgbClr val="38761D"/>
                </a:solidFill>
              </a:rPr>
              <a:t>(Definition from the Health and Safety Commission)</a:t>
            </a:r>
          </a:p>
          <a:p>
            <a:pPr lvl="0" rtl="0">
              <a:lnSpc>
                <a:spcPct val="115000"/>
              </a:lnSpc>
              <a:spcBef>
                <a:spcPts val="1000"/>
              </a:spcBef>
              <a:buNone/>
            </a:pPr>
            <a:r>
              <a:rPr lang="ar" sz="1500">
                <a:solidFill>
                  <a:srgbClr val="999999"/>
                </a:solidFill>
              </a:rPr>
              <a:t>The safety culture of an organization is the product of individual and group values, attitudes, perceptions,, and patterns of behavior that determine the commitment to, and the style and proficiency of an organization’s health and safety management.</a:t>
            </a: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sz="4200">
              <a:solidFill>
                <a:srgbClr val="EBEBEB"/>
              </a:solidFill>
            </a:endParaRPr>
          </a:p>
          <a:p>
            <a:pPr lvl="0" rtl="0">
              <a:lnSpc>
                <a:spcPct val="115000"/>
              </a:lnSpc>
              <a:spcBef>
                <a:spcPts val="1000"/>
              </a:spcBef>
              <a:buNone/>
            </a:pPr>
            <a:r>
              <a:t/>
            </a:r>
            <a:endParaRPr sz="2400">
              <a:solidFill>
                <a:srgbClr val="FFFFFF"/>
              </a:solidFill>
            </a:endParaRPr>
          </a:p>
          <a:p>
            <a:pPr lvl="0" rtl="0">
              <a:lnSpc>
                <a:spcPct val="115000"/>
              </a:lnSpc>
              <a:spcBef>
                <a:spcPts val="1000"/>
              </a:spcBef>
              <a:buClr>
                <a:schemeClr val="dk1"/>
              </a:buClr>
              <a:buFont typeface="Arial"/>
              <a:buNone/>
            </a:pPr>
            <a:r>
              <a:t/>
            </a:r>
            <a:endParaRPr sz="1500">
              <a:solidFill>
                <a:srgbClr val="666666"/>
              </a:solidFill>
            </a:endParaRPr>
          </a:p>
          <a:p>
            <a:pPr lvl="0" rtl="0">
              <a:spcBef>
                <a:spcPts val="0"/>
              </a:spcBef>
              <a:buNone/>
            </a:pPr>
            <a:r>
              <a:t/>
            </a:r>
            <a:endParaRPr sz="4200">
              <a:solidFill>
                <a:srgbClr val="EBEBEB"/>
              </a:solidFill>
            </a:endParaRPr>
          </a:p>
        </p:txBody>
      </p:sp>
      <p:pic>
        <p:nvPicPr>
          <p:cNvPr id="178" name="Shape 178"/>
          <p:cNvPicPr preferRelativeResize="0"/>
          <p:nvPr/>
        </p:nvPicPr>
        <p:blipFill>
          <a:blip r:embed="rId3">
            <a:alphaModFix/>
          </a:blip>
          <a:stretch>
            <a:fillRect/>
          </a:stretch>
        </p:blipFill>
        <p:spPr>
          <a:xfrm>
            <a:off x="5275" y="861750"/>
            <a:ext cx="7354475" cy="2782400"/>
          </a:xfrm>
          <a:prstGeom prst="rect">
            <a:avLst/>
          </a:prstGeom>
          <a:noFill/>
          <a:ln>
            <a:noFill/>
          </a:ln>
        </p:spPr>
      </p:pic>
      <p:sp>
        <p:nvSpPr>
          <p:cNvPr id="179" name="Shape 179"/>
          <p:cNvSpPr txBox="1"/>
          <p:nvPr/>
        </p:nvSpPr>
        <p:spPr>
          <a:xfrm>
            <a:off x="-12" y="7767275"/>
            <a:ext cx="7239900" cy="27330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t>Definition of patient safety culture:</a:t>
            </a:r>
          </a:p>
          <a:p>
            <a:pPr lvl="0" rtl="0">
              <a:lnSpc>
                <a:spcPct val="115000"/>
              </a:lnSpc>
              <a:spcBef>
                <a:spcPts val="1000"/>
              </a:spcBef>
              <a:buNone/>
            </a:pPr>
            <a:r>
              <a:rPr lang="ar" sz="1600"/>
              <a:t>An integrated pattern of individual and organizational behavior, based on a system of shared beliefs and values, that continuously seeks to minimize patient harm that may result from the process of care delivery.</a:t>
            </a:r>
          </a:p>
          <a:p>
            <a:pPr lvl="0" rtl="0">
              <a:lnSpc>
                <a:spcPct val="115000"/>
              </a:lnSpc>
              <a:spcBef>
                <a:spcPts val="1000"/>
              </a:spcBef>
              <a:buNone/>
            </a:pPr>
            <a:r>
              <a:t/>
            </a:r>
            <a:endParaRPr sz="700"/>
          </a:p>
          <a:p>
            <a:pPr lvl="0" rtl="0">
              <a:spcBef>
                <a:spcPts val="0"/>
              </a:spcBef>
              <a:buClr>
                <a:schemeClr val="dk1"/>
              </a:buClr>
              <a:buSzPct val="61111"/>
              <a:buFont typeface="Arial"/>
              <a:buNone/>
            </a:pPr>
            <a:r>
              <a:rPr b="1" lang="ar" sz="1800">
                <a:solidFill>
                  <a:schemeClr val="dk1"/>
                </a:solidFill>
              </a:rPr>
              <a:t>Safety culture divided into seven subcultures and defined as:</a:t>
            </a:r>
          </a:p>
        </p:txBody>
      </p:sp>
      <p:graphicFrame>
        <p:nvGraphicFramePr>
          <p:cNvPr id="180" name="Shape 180"/>
          <p:cNvGraphicFramePr/>
          <p:nvPr/>
        </p:nvGraphicFramePr>
        <p:xfrm>
          <a:off x="76650" y="9752800"/>
          <a:ext cx="3000000" cy="3000000"/>
        </p:xfrm>
        <a:graphic>
          <a:graphicData uri="http://schemas.openxmlformats.org/drawingml/2006/table">
            <a:tbl>
              <a:tblPr>
                <a:noFill/>
                <a:tableStyleId>{D04C0F43-524B-4128-83DA-58CB7B48C504}</a:tableStyleId>
              </a:tblPr>
              <a:tblGrid>
                <a:gridCol w="1156600"/>
                <a:gridCol w="1026825"/>
                <a:gridCol w="1026825"/>
                <a:gridCol w="1442100"/>
                <a:gridCol w="1000875"/>
                <a:gridCol w="1753475"/>
              </a:tblGrid>
              <a:tr h="605825">
                <a:tc>
                  <a:txBody>
                    <a:bodyPr>
                      <a:noAutofit/>
                    </a:bodyPr>
                    <a:lstStyle/>
                    <a:p>
                      <a:pPr lvl="0" rtl="0">
                        <a:spcBef>
                          <a:spcPts val="0"/>
                        </a:spcBef>
                        <a:buNone/>
                      </a:pPr>
                      <a:r>
                        <a:rPr b="1" lang="ar" sz="1300"/>
                        <a:t>Leadership</a:t>
                      </a:r>
                    </a:p>
                  </a:txBody>
                  <a:tcPr marT="91425" marB="91425" marR="91425" marL="91425">
                    <a:solidFill>
                      <a:srgbClr val="D9EAD3"/>
                    </a:solidFill>
                  </a:tcPr>
                </a:tc>
                <a:tc>
                  <a:txBody>
                    <a:bodyPr>
                      <a:noAutofit/>
                    </a:bodyPr>
                    <a:lstStyle/>
                    <a:p>
                      <a:pPr lvl="0" rtl="0">
                        <a:spcBef>
                          <a:spcPts val="0"/>
                        </a:spcBef>
                        <a:buNone/>
                      </a:pPr>
                      <a:r>
                        <a:rPr b="1" lang="ar" sz="1300"/>
                        <a:t>Teamwork</a:t>
                      </a:r>
                    </a:p>
                  </a:txBody>
                  <a:tcPr marT="91425" marB="91425" marR="91425" marL="91425">
                    <a:solidFill>
                      <a:srgbClr val="D9EAD3"/>
                    </a:solidFill>
                  </a:tcPr>
                </a:tc>
                <a:tc>
                  <a:txBody>
                    <a:bodyPr>
                      <a:noAutofit/>
                    </a:bodyPr>
                    <a:lstStyle/>
                    <a:p>
                      <a:pPr lvl="0" rtl="0">
                        <a:spcBef>
                          <a:spcPts val="0"/>
                        </a:spcBef>
                        <a:buNone/>
                      </a:pPr>
                      <a:r>
                        <a:rPr b="1" lang="ar" sz="1300"/>
                        <a:t>Evidenced based</a:t>
                      </a:r>
                    </a:p>
                  </a:txBody>
                  <a:tcPr marT="91425" marB="91425" marR="91425" marL="91425">
                    <a:solidFill>
                      <a:srgbClr val="D9EAD3"/>
                    </a:solidFill>
                  </a:tcPr>
                </a:tc>
                <a:tc>
                  <a:txBody>
                    <a:bodyPr>
                      <a:noAutofit/>
                    </a:bodyPr>
                    <a:lstStyle/>
                    <a:p>
                      <a:pPr lvl="0" rtl="0">
                        <a:spcBef>
                          <a:spcPts val="0"/>
                        </a:spcBef>
                        <a:buNone/>
                      </a:pPr>
                      <a:r>
                        <a:rPr b="1" lang="ar" sz="1300"/>
                        <a:t>Communication</a:t>
                      </a:r>
                    </a:p>
                  </a:txBody>
                  <a:tcPr marT="91425" marB="91425" marR="91425" marL="91425">
                    <a:solidFill>
                      <a:srgbClr val="D9EAD3"/>
                    </a:solidFill>
                  </a:tcPr>
                </a:tc>
                <a:tc>
                  <a:txBody>
                    <a:bodyPr>
                      <a:noAutofit/>
                    </a:bodyPr>
                    <a:lstStyle/>
                    <a:p>
                      <a:pPr lvl="0" rtl="0">
                        <a:spcBef>
                          <a:spcPts val="0"/>
                        </a:spcBef>
                        <a:buNone/>
                      </a:pPr>
                      <a:r>
                        <a:rPr b="1" lang="ar" sz="1300"/>
                        <a:t>Learning</a:t>
                      </a:r>
                    </a:p>
                  </a:txBody>
                  <a:tcPr marT="91425" marB="91425" marR="91425" marL="91425">
                    <a:solidFill>
                      <a:srgbClr val="D9EAD3"/>
                    </a:solidFill>
                  </a:tcPr>
                </a:tc>
                <a:tc>
                  <a:txBody>
                    <a:bodyPr>
                      <a:noAutofit/>
                    </a:bodyPr>
                    <a:lstStyle/>
                    <a:p>
                      <a:pPr lvl="0" rtl="0">
                        <a:spcBef>
                          <a:spcPts val="0"/>
                        </a:spcBef>
                        <a:buNone/>
                      </a:pPr>
                      <a:r>
                        <a:rPr b="1" lang="ar" sz="1300"/>
                        <a:t>Just a culture and Patient centred</a:t>
                      </a:r>
                    </a:p>
                  </a:txBody>
                  <a:tcPr marT="91425" marB="91425" marR="91425" marL="91425">
                    <a:solidFill>
                      <a:srgbClr val="D9EAD3"/>
                    </a:solidFill>
                  </a:tcPr>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nvSpPr>
        <p:spPr>
          <a:xfrm>
            <a:off x="38925" y="51900"/>
            <a:ext cx="7448100" cy="10536300"/>
          </a:xfrm>
          <a:prstGeom prst="rect">
            <a:avLst/>
          </a:prstGeom>
          <a:noFill/>
          <a:ln>
            <a:noFill/>
          </a:ln>
        </p:spPr>
        <p:txBody>
          <a:bodyPr anchorCtr="0" anchor="t" bIns="91425" lIns="91425" rIns="91425" tIns="91425">
            <a:noAutofit/>
          </a:bodyPr>
          <a:lstStyle/>
          <a:p>
            <a:pPr lvl="0" rtl="0">
              <a:lnSpc>
                <a:spcPct val="115000"/>
              </a:lnSpc>
              <a:spcBef>
                <a:spcPts val="1000"/>
              </a:spcBef>
              <a:buClr>
                <a:schemeClr val="dk1"/>
              </a:buClr>
              <a:buFont typeface="Arial"/>
              <a:buNone/>
            </a:pPr>
            <a:r>
              <a:t/>
            </a:r>
            <a:endParaRPr sz="1300">
              <a:solidFill>
                <a:srgbClr val="666666"/>
              </a:solidFill>
            </a:endParaRPr>
          </a:p>
          <a:p>
            <a:pPr lvl="0" rtl="0">
              <a:spcBef>
                <a:spcPts val="0"/>
              </a:spcBef>
              <a:buNone/>
            </a:pPr>
            <a:r>
              <a:rPr b="1" lang="ar" sz="2000"/>
              <a:t>Patient safety culture</a:t>
            </a:r>
          </a:p>
          <a:p>
            <a:pPr indent="-323850" lvl="0" marL="457200" rtl="0">
              <a:lnSpc>
                <a:spcPct val="115000"/>
              </a:lnSpc>
              <a:spcBef>
                <a:spcPts val="1000"/>
              </a:spcBef>
              <a:buSzPct val="100000"/>
              <a:buChar char="●"/>
            </a:pPr>
            <a:r>
              <a:rPr lang="ar" sz="1500"/>
              <a:t>Previously, in many cases the traditional response to adverse incidents in health care has been to </a:t>
            </a:r>
            <a:r>
              <a:rPr b="1" lang="ar" sz="1500">
                <a:solidFill>
                  <a:srgbClr val="FF0000"/>
                </a:solidFill>
              </a:rPr>
              <a:t>blame, shame and punish </a:t>
            </a:r>
            <a:r>
              <a:rPr lang="ar" sz="1500"/>
              <a:t>individuals.</a:t>
            </a:r>
          </a:p>
          <a:p>
            <a:pPr indent="-323850" lvl="0" marL="457200" rtl="0">
              <a:lnSpc>
                <a:spcPct val="115000"/>
              </a:lnSpc>
              <a:spcBef>
                <a:spcPts val="1000"/>
              </a:spcBef>
              <a:buSzPct val="100000"/>
              <a:buChar char="●"/>
            </a:pPr>
            <a:r>
              <a:rPr lang="ar" sz="1500"/>
              <a:t>The opposite of a ‘blame’ culture is a </a:t>
            </a:r>
            <a:r>
              <a:rPr lang="ar" sz="1500">
                <a:solidFill>
                  <a:srgbClr val="FF0000"/>
                </a:solidFill>
              </a:rPr>
              <a:t>‘</a:t>
            </a:r>
            <a:r>
              <a:rPr b="1" lang="ar" sz="1500">
                <a:solidFill>
                  <a:srgbClr val="FF0000"/>
                </a:solidFill>
              </a:rPr>
              <a:t>blame-free</a:t>
            </a:r>
            <a:r>
              <a:rPr lang="ar" sz="1500">
                <a:solidFill>
                  <a:srgbClr val="FF0000"/>
                </a:solidFill>
              </a:rPr>
              <a:t>’ </a:t>
            </a:r>
            <a:r>
              <a:rPr lang="ar" sz="1500"/>
              <a:t>culture, which is equally inappropriate.  In some instances, the responsible individual should be held accountable.(in case of negligence or recklessness)</a:t>
            </a:r>
          </a:p>
          <a:p>
            <a:pPr indent="-323850" lvl="0" marL="457200" rtl="0">
              <a:lnSpc>
                <a:spcPct val="115000"/>
              </a:lnSpc>
              <a:spcBef>
                <a:spcPts val="1000"/>
              </a:spcBef>
              <a:buSzPct val="100000"/>
              <a:buChar char="●"/>
            </a:pPr>
            <a:r>
              <a:rPr lang="ar" sz="1500"/>
              <a:t>Recently , the a</a:t>
            </a:r>
            <a:r>
              <a:rPr b="1" lang="ar" sz="1500">
                <a:solidFill>
                  <a:srgbClr val="FF0000"/>
                </a:solidFill>
              </a:rPr>
              <a:t> ‘just’ culture</a:t>
            </a:r>
            <a:r>
              <a:rPr b="1" lang="ar" sz="1500"/>
              <a:t> </a:t>
            </a:r>
            <a:r>
              <a:rPr lang="ar" sz="1500"/>
              <a:t>has been adapted which means : balancing the ‘blame’ and ‘no blame’ approaches </a:t>
            </a:r>
          </a:p>
          <a:p>
            <a:pPr lvl="0" rtl="0" algn="l">
              <a:lnSpc>
                <a:spcPct val="115000"/>
              </a:lnSpc>
              <a:spcBef>
                <a:spcPts val="0"/>
              </a:spcBef>
              <a:buNone/>
            </a:pPr>
            <a:r>
              <a:rPr b="1" lang="ar" sz="1800"/>
              <a:t>Example..</a:t>
            </a:r>
          </a:p>
          <a:p>
            <a:pPr indent="-323850" lvl="0" marL="457200" rtl="0">
              <a:lnSpc>
                <a:spcPct val="115000"/>
              </a:lnSpc>
              <a:spcBef>
                <a:spcPts val="0"/>
              </a:spcBef>
              <a:buSzPct val="100000"/>
              <a:buChar char="●"/>
            </a:pPr>
            <a:r>
              <a:rPr lang="ar" sz="1500"/>
              <a:t>If a patient is found to have received the wrong medication and suffered a subsequent allergic reaction,</a:t>
            </a:r>
          </a:p>
          <a:p>
            <a:pPr indent="-323850" lvl="0" marL="457200" rtl="0">
              <a:lnSpc>
                <a:spcPct val="115000"/>
              </a:lnSpc>
              <a:spcBef>
                <a:spcPts val="1000"/>
              </a:spcBef>
              <a:buSzPct val="100000"/>
              <a:buChar char="●"/>
            </a:pPr>
            <a:r>
              <a:rPr lang="ar" sz="1500"/>
              <a:t> </a:t>
            </a:r>
            <a:r>
              <a:rPr b="1" lang="ar" sz="1500">
                <a:solidFill>
                  <a:srgbClr val="FF0000"/>
                </a:solidFill>
              </a:rPr>
              <a:t>Blame culture:</a:t>
            </a:r>
            <a:r>
              <a:rPr b="1" lang="ar" sz="1500"/>
              <a:t> </a:t>
            </a:r>
            <a:r>
              <a:rPr lang="ar" sz="1500" u="sng"/>
              <a:t>we look for the individual </a:t>
            </a:r>
            <a:r>
              <a:rPr lang="ar" sz="1500"/>
              <a:t>student, pharmacist, nurse or doctor who ordered, dispensed or administered the wrong drug and blame that person for the patient’s condition care at the time of the incident and hold them accountable</a:t>
            </a:r>
          </a:p>
          <a:p>
            <a:pPr indent="-323850" lvl="0" marL="457200" rtl="0">
              <a:lnSpc>
                <a:spcPct val="115000"/>
              </a:lnSpc>
              <a:spcBef>
                <a:spcPts val="1000"/>
              </a:spcBef>
              <a:buSzPct val="100000"/>
              <a:buChar char="●"/>
            </a:pPr>
            <a:r>
              <a:rPr b="1" lang="ar" sz="1500">
                <a:solidFill>
                  <a:srgbClr val="FF0000"/>
                </a:solidFill>
              </a:rPr>
              <a:t>Just Culture: </a:t>
            </a:r>
            <a:r>
              <a:rPr lang="ar" sz="1500"/>
              <a:t>we </a:t>
            </a:r>
            <a:r>
              <a:rPr lang="ar" sz="1500" u="sng"/>
              <a:t>look for the system defect </a:t>
            </a:r>
            <a:r>
              <a:rPr lang="ar" sz="1500"/>
              <a:t>such as communication , protocols and processes for medication management , in addition to </a:t>
            </a:r>
            <a:r>
              <a:rPr lang="ar" sz="1500" u="sng"/>
              <a:t>investigate the negligence </a:t>
            </a:r>
            <a:r>
              <a:rPr lang="ar" sz="1500"/>
              <a:t>or recklessness of the worker.</a:t>
            </a:r>
          </a:p>
          <a:p>
            <a:pPr lvl="0" rtl="0">
              <a:lnSpc>
                <a:spcPct val="115000"/>
              </a:lnSpc>
              <a:spcBef>
                <a:spcPts val="1000"/>
              </a:spcBef>
              <a:buNone/>
            </a:pPr>
            <a:r>
              <a:t/>
            </a:r>
            <a:endParaRPr sz="1500"/>
          </a:p>
          <a:p>
            <a:pPr lvl="0" rtl="0">
              <a:lnSpc>
                <a:spcPct val="115000"/>
              </a:lnSpc>
              <a:spcBef>
                <a:spcPts val="1000"/>
              </a:spcBef>
              <a:buNone/>
            </a:pPr>
            <a:r>
              <a:rPr b="1" lang="ar" sz="2000"/>
              <a:t>The concept of Clinical incident: </a:t>
            </a:r>
          </a:p>
          <a:p>
            <a:pPr lvl="0" rtl="0">
              <a:lnSpc>
                <a:spcPct val="115000"/>
              </a:lnSpc>
              <a:spcBef>
                <a:spcPts val="1000"/>
              </a:spcBef>
              <a:buClr>
                <a:schemeClr val="dk1"/>
              </a:buClr>
              <a:buSzPct val="61111"/>
              <a:buFont typeface="Arial"/>
              <a:buNone/>
            </a:pPr>
            <a:r>
              <a:rPr b="1" lang="ar" sz="1800"/>
              <a:t>Definition:</a:t>
            </a:r>
          </a:p>
          <a:p>
            <a:pPr lvl="0" rtl="0">
              <a:lnSpc>
                <a:spcPct val="115000"/>
              </a:lnSpc>
              <a:spcBef>
                <a:spcPts val="0"/>
              </a:spcBef>
              <a:buNone/>
            </a:pPr>
            <a:r>
              <a:rPr lang="ar"/>
              <a:t>A clinical incident is an event or circumstance resulting from health care which could have, or did lead to unintended harm to a person, loss or damage, and/or a complaint. (deviation  from standard of care and safety )</a:t>
            </a:r>
          </a:p>
          <a:p>
            <a:pPr lvl="0" rtl="0">
              <a:lnSpc>
                <a:spcPct val="115000"/>
              </a:lnSpc>
              <a:spcBef>
                <a:spcPts val="0"/>
              </a:spcBef>
              <a:buNone/>
            </a:pPr>
            <a:r>
              <a:rPr b="1" lang="ar" sz="1800"/>
              <a:t>Examples</a:t>
            </a:r>
            <a:r>
              <a:rPr lang="ar" sz="1300"/>
              <a:t>:</a:t>
            </a:r>
          </a:p>
          <a:p>
            <a:pPr indent="-228600" lvl="0" marL="457200" rtl="0">
              <a:lnSpc>
                <a:spcPct val="115000"/>
              </a:lnSpc>
              <a:spcBef>
                <a:spcPts val="0"/>
              </a:spcBef>
              <a:buChar char="●"/>
            </a:pPr>
            <a:r>
              <a:rPr lang="ar"/>
              <a:t>Medication errors (e.G. Wrong medication, omission, overdose);</a:t>
            </a:r>
          </a:p>
          <a:p>
            <a:pPr indent="-228600" lvl="0" marL="457200" rtl="0">
              <a:lnSpc>
                <a:spcPct val="115000"/>
              </a:lnSpc>
              <a:spcBef>
                <a:spcPts val="1000"/>
              </a:spcBef>
              <a:buChar char="●"/>
            </a:pPr>
            <a:r>
              <a:rPr lang="ar"/>
              <a:t>Patient falls;</a:t>
            </a:r>
          </a:p>
          <a:p>
            <a:pPr indent="-228600" lvl="0" marL="457200" rtl="0">
              <a:lnSpc>
                <a:spcPct val="115000"/>
              </a:lnSpc>
              <a:spcBef>
                <a:spcPts val="1000"/>
              </a:spcBef>
              <a:buChar char="●"/>
            </a:pPr>
            <a:r>
              <a:rPr lang="ar"/>
              <a:t>Intended self harm or suicidal behaviour;</a:t>
            </a:r>
          </a:p>
          <a:p>
            <a:pPr indent="-228600" lvl="0" marL="457200" rtl="0">
              <a:lnSpc>
                <a:spcPct val="115000"/>
              </a:lnSpc>
              <a:spcBef>
                <a:spcPts val="1000"/>
              </a:spcBef>
              <a:buChar char="●"/>
            </a:pPr>
            <a:r>
              <a:rPr lang="ar"/>
              <a:t>Therapeutic equipment failure;</a:t>
            </a:r>
          </a:p>
          <a:p>
            <a:pPr indent="-228600" lvl="0" marL="457200" rtl="0">
              <a:lnSpc>
                <a:spcPct val="115000"/>
              </a:lnSpc>
              <a:spcBef>
                <a:spcPts val="1000"/>
              </a:spcBef>
              <a:buChar char="●"/>
            </a:pPr>
            <a:r>
              <a:rPr lang="ar"/>
              <a:t>Contaminated food;</a:t>
            </a:r>
          </a:p>
          <a:p>
            <a:pPr indent="-228600" lvl="0" marL="457200" rtl="0">
              <a:lnSpc>
                <a:spcPct val="115000"/>
              </a:lnSpc>
              <a:spcBef>
                <a:spcPts val="1000"/>
              </a:spcBef>
              <a:buChar char="●"/>
            </a:pPr>
            <a:r>
              <a:rPr lang="ar"/>
              <a:t>Problems with blood products;</a:t>
            </a:r>
          </a:p>
          <a:p>
            <a:pPr indent="-228600" lvl="0" marL="457200" rtl="0">
              <a:lnSpc>
                <a:spcPct val="115000"/>
              </a:lnSpc>
              <a:spcBef>
                <a:spcPts val="1000"/>
              </a:spcBef>
              <a:buChar char="●"/>
            </a:pPr>
            <a:r>
              <a:rPr lang="ar"/>
              <a:t>Documentation errors;</a:t>
            </a:r>
          </a:p>
          <a:p>
            <a:pPr indent="-228600" lvl="0" marL="457200" rtl="0">
              <a:lnSpc>
                <a:spcPct val="115000"/>
              </a:lnSpc>
              <a:spcBef>
                <a:spcPts val="1000"/>
              </a:spcBef>
              <a:buChar char="●"/>
            </a:pPr>
            <a:r>
              <a:rPr lang="ar"/>
              <a:t>Delayed diagnosis;</a:t>
            </a:r>
          </a:p>
          <a:p>
            <a:pPr indent="-228600" lvl="0" marL="457200" rtl="0">
              <a:lnSpc>
                <a:spcPct val="115000"/>
              </a:lnSpc>
              <a:spcBef>
                <a:spcPts val="1000"/>
              </a:spcBef>
              <a:buChar char="●"/>
            </a:pPr>
            <a:r>
              <a:rPr lang="ar"/>
              <a:t>Surgical operation complications;</a:t>
            </a:r>
          </a:p>
          <a:p>
            <a:pPr indent="-228600" lvl="0" marL="457200" rtl="0">
              <a:lnSpc>
                <a:spcPct val="115000"/>
              </a:lnSpc>
              <a:spcBef>
                <a:spcPts val="1000"/>
              </a:spcBef>
              <a:buChar char="●"/>
            </a:pPr>
            <a:r>
              <a:rPr lang="ar"/>
              <a:t>Hospital acquired infection;</a:t>
            </a:r>
          </a:p>
          <a:p>
            <a:pPr lvl="0" rtl="0">
              <a:lnSpc>
                <a:spcPct val="115000"/>
              </a:lnSpc>
              <a:spcBef>
                <a:spcPts val="1000"/>
              </a:spcBef>
              <a:buNone/>
            </a:pPr>
            <a:r>
              <a:t/>
            </a:r>
            <a:endParaRPr sz="1300">
              <a:solidFill>
                <a:srgbClr val="666666"/>
              </a:solidFill>
            </a:endParaRPr>
          </a:p>
          <a:p>
            <a:pPr lvl="0" rtl="0">
              <a:spcBef>
                <a:spcPts val="0"/>
              </a:spcBef>
              <a:buNone/>
            </a:pPr>
            <a:r>
              <a:t/>
            </a:r>
            <a:endParaRPr sz="4200">
              <a:solidFill>
                <a:srgbClr val="EBEBEB"/>
              </a:solidFil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nvSpPr>
        <p:spPr>
          <a:xfrm>
            <a:off x="0" y="0"/>
            <a:ext cx="7461000" cy="1582200"/>
          </a:xfrm>
          <a:prstGeom prst="rect">
            <a:avLst/>
          </a:prstGeom>
          <a:noFill/>
          <a:ln>
            <a:noFill/>
          </a:ln>
        </p:spPr>
        <p:txBody>
          <a:bodyPr anchorCtr="0" anchor="t" bIns="91425" lIns="91425" rIns="91425" tIns="91425">
            <a:noAutofit/>
          </a:bodyPr>
          <a:lstStyle/>
          <a:p>
            <a:pPr lvl="0" rtl="0">
              <a:spcBef>
                <a:spcPts val="0"/>
              </a:spcBef>
              <a:buNone/>
            </a:pPr>
            <a:r>
              <a:t/>
            </a:r>
            <a:endParaRPr sz="1300">
              <a:solidFill>
                <a:srgbClr val="666666"/>
              </a:solidFill>
            </a:endParaRPr>
          </a:p>
          <a:p>
            <a:pPr lvl="0" rtl="0">
              <a:spcBef>
                <a:spcPts val="0"/>
              </a:spcBef>
              <a:buNone/>
            </a:pPr>
            <a:r>
              <a:rPr b="1" lang="ar" sz="2000"/>
              <a:t>Types of Clinical incident: </a:t>
            </a:r>
            <a:r>
              <a:rPr b="1" lang="ar" sz="2000">
                <a:solidFill>
                  <a:srgbClr val="FF0000"/>
                </a:solidFill>
              </a:rPr>
              <a:t>(important)</a:t>
            </a: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gn="l">
              <a:lnSpc>
                <a:spcPct val="115000"/>
              </a:lnSpc>
              <a:spcBef>
                <a:spcPts val="0"/>
              </a:spcBef>
              <a:buClr>
                <a:schemeClr val="dk1"/>
              </a:buClr>
              <a:buFont typeface="Arial"/>
              <a:buNone/>
            </a:pPr>
            <a:r>
              <a:t/>
            </a:r>
            <a:endParaRPr sz="1300">
              <a:solidFill>
                <a:srgbClr val="666666"/>
              </a:solidFill>
            </a:endParaRPr>
          </a:p>
          <a:p>
            <a:pPr lvl="0" rtl="0">
              <a:lnSpc>
                <a:spcPct val="115000"/>
              </a:lnSpc>
              <a:spcBef>
                <a:spcPts val="0"/>
              </a:spcBef>
              <a:buClr>
                <a:schemeClr val="dk1"/>
              </a:buClr>
              <a:buSzPct val="61111"/>
              <a:buFont typeface="Arial"/>
              <a:buNone/>
            </a:pPr>
            <a:r>
              <a:rPr b="1" lang="ar" sz="1800" u="sng">
                <a:solidFill>
                  <a:srgbClr val="D5A6BD"/>
                </a:solidFill>
              </a:rPr>
              <a:t>Adverse Event:</a:t>
            </a:r>
          </a:p>
          <a:p>
            <a:pPr lvl="0" rtl="0">
              <a:lnSpc>
                <a:spcPct val="115000"/>
              </a:lnSpc>
              <a:spcBef>
                <a:spcPts val="0"/>
              </a:spcBef>
              <a:buClr>
                <a:schemeClr val="dk1"/>
              </a:buClr>
              <a:buSzPct val="73333"/>
              <a:buFont typeface="Arial"/>
              <a:buNone/>
            </a:pPr>
            <a:r>
              <a:rPr lang="ar" sz="1500"/>
              <a:t>An adverse event is an unintended injury or complication which results   in disability, death or prolonged hospital stay, and is caused by health-  care management</a:t>
            </a:r>
          </a:p>
          <a:p>
            <a:pPr lvl="0" rtl="0">
              <a:lnSpc>
                <a:spcPct val="115000"/>
              </a:lnSpc>
              <a:spcBef>
                <a:spcPts val="1000"/>
              </a:spcBef>
              <a:buNone/>
            </a:pPr>
            <a:r>
              <a:rPr lang="ar" sz="1500"/>
              <a:t> Example : </a:t>
            </a:r>
            <a:r>
              <a:rPr i="1" lang="ar" sz="1500"/>
              <a:t>Medication errors </a:t>
            </a:r>
          </a:p>
          <a:p>
            <a:pPr lvl="0" rtl="0">
              <a:lnSpc>
                <a:spcPct val="115000"/>
              </a:lnSpc>
              <a:spcBef>
                <a:spcPts val="0"/>
              </a:spcBef>
              <a:buNone/>
            </a:pPr>
            <a:r>
              <a:rPr b="1" lang="ar" sz="1800"/>
              <a:t>A-Sentinel events: (قدر الله وماشاء فعل) </a:t>
            </a:r>
          </a:p>
          <a:p>
            <a:pPr lvl="0" rtl="0">
              <a:lnSpc>
                <a:spcPct val="115000"/>
              </a:lnSpc>
              <a:spcBef>
                <a:spcPts val="0"/>
              </a:spcBef>
              <a:buNone/>
            </a:pPr>
            <a:r>
              <a:rPr lang="ar" sz="1500"/>
              <a:t>A sentinel event is an </a:t>
            </a:r>
            <a:r>
              <a:rPr lang="ar" sz="1500">
                <a:solidFill>
                  <a:srgbClr val="FF0000"/>
                </a:solidFill>
              </a:rPr>
              <a:t>unexpected</a:t>
            </a:r>
            <a:r>
              <a:rPr lang="ar" sz="1500"/>
              <a:t> occurrence involving death or  serious physical or psychological injury, or the risk thereof. Serious   injury specifically includes loss of limb or function.</a:t>
            </a:r>
          </a:p>
          <a:p>
            <a:pPr lvl="0" rtl="0">
              <a:lnSpc>
                <a:spcPct val="115000"/>
              </a:lnSpc>
              <a:spcBef>
                <a:spcPts val="1000"/>
              </a:spcBef>
              <a:buNone/>
            </a:pPr>
            <a:r>
              <a:rPr b="1" lang="ar" sz="1500"/>
              <a:t>Example:</a:t>
            </a:r>
          </a:p>
          <a:p>
            <a:pPr lvl="0" rtl="0">
              <a:lnSpc>
                <a:spcPct val="115000"/>
              </a:lnSpc>
              <a:spcBef>
                <a:spcPts val="1000"/>
              </a:spcBef>
              <a:buNone/>
            </a:pPr>
            <a:r>
              <a:rPr lang="ar" sz="1500"/>
              <a:t>Hemolytic transfusion reaction involving administration of blood or blood products having major blood group incompatibilities</a:t>
            </a:r>
          </a:p>
          <a:p>
            <a:pPr lvl="0" rtl="0">
              <a:lnSpc>
                <a:spcPct val="115000"/>
              </a:lnSpc>
              <a:spcBef>
                <a:spcPts val="0"/>
              </a:spcBef>
              <a:buNone/>
            </a:pPr>
            <a:r>
              <a:rPr b="1" lang="ar" sz="1800"/>
              <a:t>B-Never Events:</a:t>
            </a:r>
          </a:p>
          <a:p>
            <a:pPr lvl="0" rtl="0">
              <a:lnSpc>
                <a:spcPct val="115000"/>
              </a:lnSpc>
              <a:spcBef>
                <a:spcPts val="0"/>
              </a:spcBef>
              <a:buNone/>
            </a:pPr>
            <a:r>
              <a:rPr lang="ar" sz="1500"/>
              <a:t>Events should never happen while in a hospital, and can be prevented in most cases. </a:t>
            </a:r>
          </a:p>
          <a:p>
            <a:pPr lvl="0" rtl="0">
              <a:lnSpc>
                <a:spcPct val="115000"/>
              </a:lnSpc>
              <a:spcBef>
                <a:spcPts val="1000"/>
              </a:spcBef>
              <a:buNone/>
            </a:pPr>
            <a:r>
              <a:rPr b="1" lang="ar" sz="1500"/>
              <a:t>Example:</a:t>
            </a:r>
          </a:p>
          <a:p>
            <a:pPr indent="-323850" lvl="0" marL="457200" rtl="0">
              <a:lnSpc>
                <a:spcPct val="115000"/>
              </a:lnSpc>
              <a:spcBef>
                <a:spcPts val="1000"/>
              </a:spcBef>
              <a:buSzPct val="100000"/>
              <a:buChar char="●"/>
            </a:pPr>
            <a:r>
              <a:rPr lang="ar" sz="1500"/>
              <a:t>Infant discharged to the wrong person</a:t>
            </a:r>
          </a:p>
          <a:p>
            <a:pPr indent="-323850" lvl="0" marL="457200" rtl="0">
              <a:lnSpc>
                <a:spcPct val="115000"/>
              </a:lnSpc>
              <a:spcBef>
                <a:spcPts val="1000"/>
              </a:spcBef>
              <a:buSzPct val="100000"/>
              <a:buChar char="●"/>
            </a:pPr>
            <a:r>
              <a:rPr lang="ar" sz="1500"/>
              <a:t>Wrong surgical procedure performed on a Patient</a:t>
            </a:r>
          </a:p>
          <a:p>
            <a:pPr indent="-323850" lvl="0" marL="457200" rtl="0">
              <a:lnSpc>
                <a:spcPct val="115000"/>
              </a:lnSpc>
              <a:spcBef>
                <a:spcPts val="1000"/>
              </a:spcBef>
              <a:buSzPct val="100000"/>
              <a:buChar char="●"/>
            </a:pPr>
            <a:r>
              <a:rPr lang="ar" sz="1500"/>
              <a:t>Patient death or serious disability associated with a medication error</a:t>
            </a:r>
          </a:p>
          <a:p>
            <a:pPr lvl="0" rtl="0">
              <a:lnSpc>
                <a:spcPct val="115000"/>
              </a:lnSpc>
              <a:spcBef>
                <a:spcPts val="1000"/>
              </a:spcBef>
              <a:buNone/>
            </a:pPr>
            <a:r>
              <a:t/>
            </a:r>
            <a:endParaRPr sz="1300">
              <a:solidFill>
                <a:srgbClr val="666666"/>
              </a:solidFill>
            </a:endParaRPr>
          </a:p>
          <a:p>
            <a:pPr lvl="0" rtl="0">
              <a:lnSpc>
                <a:spcPct val="115000"/>
              </a:lnSpc>
              <a:spcBef>
                <a:spcPts val="1000"/>
              </a:spcBef>
              <a:buNone/>
            </a:pPr>
            <a:r>
              <a:t/>
            </a:r>
            <a:endParaRPr i="1" sz="1300">
              <a:solidFill>
                <a:srgbClr val="666666"/>
              </a:solidFill>
            </a:endParaRPr>
          </a:p>
        </p:txBody>
      </p:sp>
      <p:sp>
        <p:nvSpPr>
          <p:cNvPr id="191" name="Shape 191"/>
          <p:cNvSpPr/>
          <p:nvPr/>
        </p:nvSpPr>
        <p:spPr>
          <a:xfrm>
            <a:off x="2867400" y="910875"/>
            <a:ext cx="1726200" cy="671400"/>
          </a:xfrm>
          <a:prstGeom prst="roundRect">
            <a:avLst>
              <a:gd fmla="val 16667"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115000"/>
              </a:lnSpc>
              <a:spcBef>
                <a:spcPts val="0"/>
              </a:spcBef>
              <a:buClr>
                <a:schemeClr val="dk1"/>
              </a:buClr>
              <a:buSzPct val="55000"/>
              <a:buFont typeface="Arial"/>
              <a:buNone/>
            </a:pPr>
            <a:r>
              <a:rPr b="1" lang="ar" sz="2000"/>
              <a:t>Clinical Incidence </a:t>
            </a:r>
          </a:p>
        </p:txBody>
      </p:sp>
      <p:sp>
        <p:nvSpPr>
          <p:cNvPr id="192" name="Shape 192"/>
          <p:cNvSpPr/>
          <p:nvPr/>
        </p:nvSpPr>
        <p:spPr>
          <a:xfrm>
            <a:off x="1486325" y="1869900"/>
            <a:ext cx="1390500" cy="1126800"/>
          </a:xfrm>
          <a:prstGeom prst="ellipse">
            <a:avLst/>
          </a:prstGeom>
          <a:solidFill>
            <a:srgbClr val="D5A6BD"/>
          </a:solidFill>
          <a:ln>
            <a:noFill/>
          </a:ln>
        </p:spPr>
        <p:txBody>
          <a:bodyPr anchorCtr="0" anchor="ctr" bIns="91425" lIns="91425" rIns="91425" tIns="91425">
            <a:noAutofit/>
          </a:bodyPr>
          <a:lstStyle/>
          <a:p>
            <a:pPr lvl="0" rtl="0" algn="ctr">
              <a:lnSpc>
                <a:spcPct val="115000"/>
              </a:lnSpc>
              <a:spcBef>
                <a:spcPts val="0"/>
              </a:spcBef>
              <a:buClr>
                <a:schemeClr val="dk1"/>
              </a:buClr>
              <a:buSzPct val="73333"/>
              <a:buFont typeface="Arial"/>
              <a:buNone/>
            </a:pPr>
            <a:r>
              <a:rPr b="1" lang="ar" sz="1500"/>
              <a:t> Adverse Event</a:t>
            </a:r>
          </a:p>
          <a:p>
            <a:pPr lvl="0" rtl="0">
              <a:spcBef>
                <a:spcPts val="0"/>
              </a:spcBef>
              <a:buNone/>
            </a:pPr>
            <a:r>
              <a:t/>
            </a:r>
            <a:endParaRPr b="1" sz="1500"/>
          </a:p>
        </p:txBody>
      </p:sp>
      <p:sp>
        <p:nvSpPr>
          <p:cNvPr id="193" name="Shape 193"/>
          <p:cNvSpPr/>
          <p:nvPr/>
        </p:nvSpPr>
        <p:spPr>
          <a:xfrm>
            <a:off x="4435150" y="1869900"/>
            <a:ext cx="1294500" cy="1126800"/>
          </a:xfrm>
          <a:prstGeom prst="ellipse">
            <a:avLst/>
          </a:prstGeom>
          <a:solidFill>
            <a:srgbClr val="A4C2F4"/>
          </a:solidFill>
          <a:ln>
            <a:noFill/>
          </a:ln>
        </p:spPr>
        <p:txBody>
          <a:bodyPr anchorCtr="0" anchor="ctr" bIns="91425" lIns="91425" rIns="91425" tIns="91425">
            <a:noAutofit/>
          </a:bodyPr>
          <a:lstStyle/>
          <a:p>
            <a:pPr lvl="0" rtl="0" algn="ctr">
              <a:lnSpc>
                <a:spcPct val="115000"/>
              </a:lnSpc>
              <a:spcBef>
                <a:spcPts val="0"/>
              </a:spcBef>
              <a:buClr>
                <a:schemeClr val="dk1"/>
              </a:buClr>
              <a:buSzPct val="73333"/>
              <a:buFont typeface="Arial"/>
              <a:buNone/>
            </a:pPr>
            <a:r>
              <a:rPr b="1" lang="ar" sz="1500"/>
              <a:t>Near Miss </a:t>
            </a:r>
          </a:p>
        </p:txBody>
      </p:sp>
      <p:sp>
        <p:nvSpPr>
          <p:cNvPr id="194" name="Shape 194"/>
          <p:cNvSpPr/>
          <p:nvPr/>
        </p:nvSpPr>
        <p:spPr>
          <a:xfrm>
            <a:off x="276000" y="3284400"/>
            <a:ext cx="1726200" cy="839100"/>
          </a:xfrm>
          <a:prstGeom prst="roundRect">
            <a:avLst>
              <a:gd fmla="val 16667" name="adj"/>
            </a:avLst>
          </a:prstGeom>
          <a:solidFill>
            <a:srgbClr val="EAD1DC"/>
          </a:solidFill>
          <a:ln>
            <a:noFill/>
          </a:ln>
        </p:spPr>
        <p:txBody>
          <a:bodyPr anchorCtr="0" anchor="ctr" bIns="91425" lIns="91425" rIns="91425" tIns="91425">
            <a:noAutofit/>
          </a:bodyPr>
          <a:lstStyle/>
          <a:p>
            <a:pPr lvl="0" rtl="0">
              <a:lnSpc>
                <a:spcPct val="115000"/>
              </a:lnSpc>
              <a:spcBef>
                <a:spcPts val="0"/>
              </a:spcBef>
              <a:buNone/>
            </a:pPr>
            <a:r>
              <a:rPr b="1" lang="ar" sz="1300"/>
              <a:t> Sentinel Event/Never Event  </a:t>
            </a:r>
          </a:p>
        </p:txBody>
      </p:sp>
      <p:cxnSp>
        <p:nvCxnSpPr>
          <p:cNvPr id="195" name="Shape 195"/>
          <p:cNvCxnSpPr>
            <a:stCxn id="191" idx="2"/>
            <a:endCxn id="193" idx="1"/>
          </p:cNvCxnSpPr>
          <p:nvPr/>
        </p:nvCxnSpPr>
        <p:spPr>
          <a:xfrm flipH="1" rot="-5400000">
            <a:off x="3951300" y="1361475"/>
            <a:ext cx="452700" cy="894300"/>
          </a:xfrm>
          <a:prstGeom prst="curvedConnector3">
            <a:avLst>
              <a:gd fmla="val 31768" name="adj1"/>
            </a:avLst>
          </a:prstGeom>
          <a:noFill/>
          <a:ln cap="flat" cmpd="sng" w="9525">
            <a:solidFill>
              <a:schemeClr val="dk2"/>
            </a:solidFill>
            <a:prstDash val="solid"/>
            <a:round/>
            <a:headEnd len="lg" w="lg" type="none"/>
            <a:tailEnd len="lg" w="lg" type="none"/>
          </a:ln>
        </p:spPr>
      </p:cxnSp>
      <p:cxnSp>
        <p:nvCxnSpPr>
          <p:cNvPr id="196" name="Shape 196"/>
          <p:cNvCxnSpPr>
            <a:stCxn id="191" idx="2"/>
            <a:endCxn id="192" idx="7"/>
          </p:cNvCxnSpPr>
          <p:nvPr/>
        </p:nvCxnSpPr>
        <p:spPr>
          <a:xfrm rot="5400000">
            <a:off x="2975550" y="1280025"/>
            <a:ext cx="452700" cy="1057200"/>
          </a:xfrm>
          <a:prstGeom prst="curvedConnector3">
            <a:avLst>
              <a:gd fmla="val 31768" name="adj1"/>
            </a:avLst>
          </a:prstGeom>
          <a:noFill/>
          <a:ln cap="flat" cmpd="sng" w="9525">
            <a:solidFill>
              <a:schemeClr val="dk2"/>
            </a:solidFill>
            <a:prstDash val="solid"/>
            <a:round/>
            <a:headEnd len="lg" w="lg" type="none"/>
            <a:tailEnd len="lg" w="lg" type="none"/>
          </a:ln>
        </p:spPr>
      </p:cxnSp>
      <p:cxnSp>
        <p:nvCxnSpPr>
          <p:cNvPr id="197" name="Shape 197"/>
          <p:cNvCxnSpPr>
            <a:stCxn id="194" idx="0"/>
            <a:endCxn id="192" idx="4"/>
          </p:cNvCxnSpPr>
          <p:nvPr/>
        </p:nvCxnSpPr>
        <p:spPr>
          <a:xfrm flipH="1" rot="10800000">
            <a:off x="1139100" y="2996700"/>
            <a:ext cx="1042500" cy="287700"/>
          </a:xfrm>
          <a:prstGeom prst="straightConnector1">
            <a:avLst/>
          </a:prstGeom>
          <a:noFill/>
          <a:ln cap="flat" cmpd="sng" w="9525">
            <a:solidFill>
              <a:schemeClr val="dk2"/>
            </a:solidFill>
            <a:prstDash val="solid"/>
            <a:round/>
            <a:headEnd len="lg" w="lg" type="none"/>
            <a:tailEnd len="lg" w="lg" type="none"/>
          </a:ln>
        </p:spPr>
      </p:cxnSp>
      <p:sp>
        <p:nvSpPr>
          <p:cNvPr id="198" name="Shape 198"/>
          <p:cNvSpPr/>
          <p:nvPr/>
        </p:nvSpPr>
        <p:spPr>
          <a:xfrm>
            <a:off x="2310275" y="3284325"/>
            <a:ext cx="1726200" cy="839100"/>
          </a:xfrm>
          <a:prstGeom prst="roundRect">
            <a:avLst>
              <a:gd fmla="val 16667" name="adj"/>
            </a:avLst>
          </a:prstGeom>
          <a:solidFill>
            <a:srgbClr val="F4CCCC"/>
          </a:solidFill>
          <a:ln>
            <a:noFill/>
          </a:ln>
        </p:spPr>
        <p:txBody>
          <a:bodyPr anchorCtr="0" anchor="ctr" bIns="91425" lIns="91425" rIns="91425" tIns="91425">
            <a:noAutofit/>
          </a:bodyPr>
          <a:lstStyle/>
          <a:p>
            <a:pPr lvl="0" rtl="0">
              <a:lnSpc>
                <a:spcPct val="115000"/>
              </a:lnSpc>
              <a:spcBef>
                <a:spcPts val="0"/>
              </a:spcBef>
              <a:buNone/>
            </a:pPr>
            <a:r>
              <a:rPr b="1" lang="ar" sz="1300"/>
              <a:t>Adverse drug reaction</a:t>
            </a:r>
          </a:p>
        </p:txBody>
      </p:sp>
      <p:cxnSp>
        <p:nvCxnSpPr>
          <p:cNvPr id="199" name="Shape 199"/>
          <p:cNvCxnSpPr>
            <a:stCxn id="198" idx="0"/>
          </p:cNvCxnSpPr>
          <p:nvPr/>
        </p:nvCxnSpPr>
        <p:spPr>
          <a:xfrm rot="10800000">
            <a:off x="2310275" y="2996625"/>
            <a:ext cx="863100" cy="2877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nvSpPr>
        <p:spPr>
          <a:xfrm>
            <a:off x="95900" y="335625"/>
            <a:ext cx="7095900" cy="100713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61111"/>
              <a:buFont typeface="Arial"/>
              <a:buNone/>
            </a:pPr>
            <a:r>
              <a:rPr b="1" lang="ar" sz="1800"/>
              <a:t>Adverse drug reaction:</a:t>
            </a:r>
          </a:p>
          <a:p>
            <a:pPr lvl="0" rtl="0">
              <a:lnSpc>
                <a:spcPct val="115000"/>
              </a:lnSpc>
              <a:spcBef>
                <a:spcPts val="0"/>
              </a:spcBef>
              <a:buClr>
                <a:schemeClr val="dk1"/>
              </a:buClr>
              <a:buSzPct val="73333"/>
              <a:buFont typeface="Arial"/>
              <a:buNone/>
            </a:pPr>
            <a:r>
              <a:rPr lang="ar" sz="1500"/>
              <a:t>A response to a drug which is noxious and unintended, and which   occurs at doses normally used in man for the prophylaxis, diagnosis,  or therapy of disease, or for the modifications of physiological  function'</a:t>
            </a:r>
            <a:r>
              <a:rPr lang="ar" sz="1300"/>
              <a:t>.( WHO,1972)</a:t>
            </a:r>
          </a:p>
          <a:p>
            <a:pPr lvl="0" rtl="0">
              <a:lnSpc>
                <a:spcPct val="115000"/>
              </a:lnSpc>
              <a:spcBef>
                <a:spcPts val="0"/>
              </a:spcBef>
              <a:buClr>
                <a:schemeClr val="dk1"/>
              </a:buClr>
              <a:buSzPct val="55000"/>
              <a:buFont typeface="Arial"/>
              <a:buNone/>
            </a:pPr>
            <a:r>
              <a:rPr b="1" lang="ar" sz="2000">
                <a:solidFill>
                  <a:srgbClr val="FF0000"/>
                </a:solidFill>
              </a:rPr>
              <a:t>Seven (7) levels of safety </a:t>
            </a:r>
          </a:p>
          <a:p>
            <a:pPr indent="-342900" lvl="0" marL="457200" rtl="0">
              <a:lnSpc>
                <a:spcPct val="115000"/>
              </a:lnSpc>
              <a:spcBef>
                <a:spcPts val="0"/>
              </a:spcBef>
              <a:buSzPct val="100000"/>
              <a:buChar char="●"/>
            </a:pPr>
            <a:r>
              <a:rPr b="1" lang="ar" sz="1800">
                <a:solidFill>
                  <a:srgbClr val="FF0000"/>
                </a:solidFill>
              </a:rPr>
              <a:t>Patient factors: </a:t>
            </a:r>
            <a:r>
              <a:rPr lang="ar" sz="1800"/>
              <a:t>such as personality, language and psychological problems may also be important as they can influence communication with staff.</a:t>
            </a:r>
          </a:p>
          <a:p>
            <a:pPr indent="-342900" lvl="0" marL="457200" rtl="0">
              <a:lnSpc>
                <a:spcPct val="115000"/>
              </a:lnSpc>
              <a:spcBef>
                <a:spcPts val="1000"/>
              </a:spcBef>
              <a:buSzPct val="100000"/>
              <a:buChar char="●"/>
            </a:pPr>
            <a:r>
              <a:rPr b="1" lang="ar" sz="1800">
                <a:solidFill>
                  <a:srgbClr val="FF0000"/>
                </a:solidFill>
              </a:rPr>
              <a:t>Task factors: </a:t>
            </a:r>
            <a:r>
              <a:rPr lang="ar" sz="1800"/>
              <a:t>The design of the task, the availability and utility of protocols ….</a:t>
            </a:r>
          </a:p>
          <a:p>
            <a:pPr indent="-342900" lvl="0" marL="457200" rtl="0">
              <a:lnSpc>
                <a:spcPct val="115000"/>
              </a:lnSpc>
              <a:spcBef>
                <a:spcPts val="1000"/>
              </a:spcBef>
              <a:buSzPct val="100000"/>
              <a:buChar char="●"/>
            </a:pPr>
            <a:r>
              <a:rPr b="1" lang="ar" sz="1800">
                <a:solidFill>
                  <a:srgbClr val="FF0000"/>
                </a:solidFill>
              </a:rPr>
              <a:t>Individual factors:</a:t>
            </a:r>
            <a:r>
              <a:rPr b="1" lang="ar" sz="1800"/>
              <a:t> </a:t>
            </a:r>
            <a:r>
              <a:rPr lang="ar" sz="1800"/>
              <a:t>include the knowledge, skills and experience of each member of staff</a:t>
            </a:r>
          </a:p>
          <a:p>
            <a:pPr indent="-342900" lvl="0" marL="457200" rtl="0">
              <a:lnSpc>
                <a:spcPct val="115000"/>
              </a:lnSpc>
              <a:spcBef>
                <a:spcPts val="1000"/>
              </a:spcBef>
              <a:buSzPct val="100000"/>
              <a:buChar char="●"/>
            </a:pPr>
            <a:r>
              <a:rPr b="1" lang="ar" sz="1800">
                <a:solidFill>
                  <a:srgbClr val="FF0000"/>
                </a:solidFill>
              </a:rPr>
              <a:t>Team factors: </a:t>
            </a:r>
            <a:r>
              <a:rPr lang="ar" sz="1800"/>
              <a:t>The way an individual practices, and their impact on the patient, is influenced by other members of the team and the way they communicate and support each other.</a:t>
            </a:r>
          </a:p>
          <a:p>
            <a:pPr indent="-342900" lvl="0" marL="457200" rtl="0">
              <a:lnSpc>
                <a:spcPct val="115000"/>
              </a:lnSpc>
              <a:spcBef>
                <a:spcPts val="1000"/>
              </a:spcBef>
              <a:buSzPct val="100000"/>
              <a:buChar char="●"/>
            </a:pPr>
            <a:r>
              <a:rPr b="1" lang="ar" sz="1800">
                <a:solidFill>
                  <a:srgbClr val="FF0000"/>
                </a:solidFill>
              </a:rPr>
              <a:t>Working conditions:</a:t>
            </a:r>
            <a:r>
              <a:rPr lang="ar" sz="1800">
                <a:solidFill>
                  <a:srgbClr val="FF0000"/>
                </a:solidFill>
              </a:rPr>
              <a:t> </a:t>
            </a:r>
            <a:r>
              <a:rPr lang="ar" sz="1800"/>
              <a:t>These include the physical environment, availability of equipment and supplies and the light, heat, interruptions and distractions that staff endure.</a:t>
            </a:r>
          </a:p>
          <a:p>
            <a:pPr indent="-342900" lvl="0" marL="457200" rtl="0">
              <a:lnSpc>
                <a:spcPct val="115000"/>
              </a:lnSpc>
              <a:spcBef>
                <a:spcPts val="1000"/>
              </a:spcBef>
              <a:buSzPct val="100000"/>
              <a:buChar char="●"/>
            </a:pPr>
            <a:r>
              <a:rPr b="1" lang="ar" sz="1800">
                <a:solidFill>
                  <a:srgbClr val="FF0000"/>
                </a:solidFill>
              </a:rPr>
              <a:t>Organizational factors: </a:t>
            </a:r>
            <a:r>
              <a:rPr lang="ar" sz="1800"/>
              <a:t>The team is influenced in turn by management actions and by decisions made at a higher level in the organization. These include policies, continuing education, training and supervision and the availability of equipment and supplies.</a:t>
            </a:r>
          </a:p>
          <a:p>
            <a:pPr indent="-342900" lvl="0" marL="457200" rtl="0">
              <a:lnSpc>
                <a:spcPct val="115000"/>
              </a:lnSpc>
              <a:spcBef>
                <a:spcPts val="1000"/>
              </a:spcBef>
              <a:buSzPct val="100000"/>
              <a:buChar char="●"/>
            </a:pPr>
            <a:r>
              <a:rPr b="1" lang="ar" sz="1800">
                <a:solidFill>
                  <a:srgbClr val="FF0000"/>
                </a:solidFill>
              </a:rPr>
              <a:t>External environment factors:</a:t>
            </a:r>
            <a:r>
              <a:rPr b="1" lang="ar" sz="1800"/>
              <a:t> </a:t>
            </a:r>
            <a:r>
              <a:rPr lang="ar" sz="1800"/>
              <a:t>The organization itself is affected by financial constraints, external regulatory bodies and the broader economic and political climate.</a:t>
            </a:r>
          </a:p>
          <a:p>
            <a:pPr lvl="0" rtl="0">
              <a:lnSpc>
                <a:spcPct val="115000"/>
              </a:lnSpc>
              <a:spcBef>
                <a:spcPts val="0"/>
              </a:spcBef>
              <a:buNone/>
            </a:pPr>
            <a:r>
              <a:t/>
            </a:r>
            <a:endParaRPr b="1" sz="2000" u="sng">
              <a:solidFill>
                <a:srgbClr val="A4C2F4"/>
              </a:solidFill>
            </a:endParaRPr>
          </a:p>
          <a:p>
            <a:pPr lvl="0" rtl="0">
              <a:lnSpc>
                <a:spcPct val="115000"/>
              </a:lnSpc>
              <a:spcBef>
                <a:spcPts val="0"/>
              </a:spcBef>
              <a:buNone/>
            </a:pPr>
            <a:r>
              <a:t/>
            </a:r>
            <a:endParaRPr b="1" sz="2000" u="sng">
              <a:solidFill>
                <a:srgbClr val="A4C2F4"/>
              </a:solidFill>
            </a:endParaRPr>
          </a:p>
          <a:p>
            <a:pPr lvl="0" rtl="0">
              <a:lnSpc>
                <a:spcPct val="115000"/>
              </a:lnSpc>
              <a:spcBef>
                <a:spcPts val="0"/>
              </a:spcBef>
              <a:buNone/>
            </a:pPr>
            <a:r>
              <a:rPr b="1" lang="ar" sz="2000" u="sng">
                <a:solidFill>
                  <a:srgbClr val="A4C2F4"/>
                </a:solidFill>
              </a:rPr>
              <a:t>Near miss: </a:t>
            </a:r>
          </a:p>
          <a:p>
            <a:pPr lvl="0" rtl="0">
              <a:lnSpc>
                <a:spcPct val="115000"/>
              </a:lnSpc>
              <a:spcBef>
                <a:spcPts val="0"/>
              </a:spcBef>
              <a:buNone/>
            </a:pPr>
            <a:r>
              <a:rPr lang="ar" sz="1500">
                <a:solidFill>
                  <a:schemeClr val="dk1"/>
                </a:solidFill>
              </a:rPr>
              <a:t>Is any situations that did not cause harm to patients (that did not reach the patient) , but could have done.</a:t>
            </a:r>
          </a:p>
        </p:txBody>
      </p:sp>
      <p:cxnSp>
        <p:nvCxnSpPr>
          <p:cNvPr id="205" name="Shape 205"/>
          <p:cNvCxnSpPr/>
          <p:nvPr/>
        </p:nvCxnSpPr>
        <p:spPr>
          <a:xfrm>
            <a:off x="762450" y="8862475"/>
            <a:ext cx="6035100" cy="474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nvSpPr>
        <p:spPr>
          <a:xfrm>
            <a:off x="25950" y="-12975"/>
            <a:ext cx="7534200" cy="10692000"/>
          </a:xfrm>
          <a:prstGeom prst="rect">
            <a:avLst/>
          </a:prstGeom>
          <a:noFill/>
          <a:ln>
            <a:noFill/>
          </a:ln>
        </p:spPr>
        <p:txBody>
          <a:bodyPr anchorCtr="0" anchor="t" bIns="91425" lIns="91425" rIns="91425" tIns="91425">
            <a:noAutofit/>
          </a:bodyPr>
          <a:lstStyle/>
          <a:p>
            <a:pPr lvl="0" rtl="0">
              <a:spcBef>
                <a:spcPts val="0"/>
              </a:spcBef>
              <a:buNone/>
            </a:pPr>
            <a:r>
              <a:t/>
            </a:r>
            <a:endParaRPr/>
          </a:p>
          <a:p>
            <a:pPr lvl="0" rtl="0">
              <a:spcBef>
                <a:spcPts val="0"/>
              </a:spcBef>
              <a:buNone/>
            </a:pPr>
            <a:r>
              <a:rPr b="1" lang="ar" sz="2000"/>
              <a:t>The physician’s role in patient safety</a:t>
            </a:r>
          </a:p>
          <a:p>
            <a:pPr indent="-228600" lvl="0" marL="457200" rtl="0">
              <a:lnSpc>
                <a:spcPct val="115000"/>
              </a:lnSpc>
              <a:spcBef>
                <a:spcPts val="1000"/>
              </a:spcBef>
              <a:buChar char="●"/>
            </a:pPr>
            <a:r>
              <a:rPr lang="ar"/>
              <a:t>Standardization, such as the use of order sets, protocols, and  reminders.</a:t>
            </a:r>
          </a:p>
          <a:p>
            <a:pPr indent="-228600" lvl="0" marL="457200" rtl="0">
              <a:lnSpc>
                <a:spcPct val="115000"/>
              </a:lnSpc>
              <a:spcBef>
                <a:spcPts val="1000"/>
              </a:spcBef>
              <a:buChar char="●"/>
            </a:pPr>
            <a:r>
              <a:rPr lang="ar"/>
              <a:t>Designing safe systems and implementation of technology:</a:t>
            </a:r>
          </a:p>
          <a:p>
            <a:pPr indent="-228600" lvl="1" marL="914400" rtl="0">
              <a:lnSpc>
                <a:spcPct val="115000"/>
              </a:lnSpc>
              <a:spcBef>
                <a:spcPts val="1000"/>
              </a:spcBef>
              <a:buChar char="○"/>
            </a:pPr>
            <a:r>
              <a:rPr lang="ar"/>
              <a:t>use smart intravenous pumps that detect medication errors,</a:t>
            </a:r>
          </a:p>
          <a:p>
            <a:pPr indent="-228600" lvl="1" marL="914400" rtl="0">
              <a:lnSpc>
                <a:spcPct val="115000"/>
              </a:lnSpc>
              <a:spcBef>
                <a:spcPts val="1000"/>
              </a:spcBef>
              <a:buChar char="○"/>
            </a:pPr>
            <a:r>
              <a:rPr lang="ar"/>
              <a:t>barcoding to ensure the five rights of medication administration (right patient, right route, right dose, right time, right medication).</a:t>
            </a:r>
          </a:p>
          <a:p>
            <a:pPr indent="-228600" lvl="0" marL="457200" rtl="0">
              <a:lnSpc>
                <a:spcPct val="115000"/>
              </a:lnSpc>
              <a:spcBef>
                <a:spcPts val="1000"/>
              </a:spcBef>
              <a:buChar char="●"/>
            </a:pPr>
            <a:r>
              <a:rPr lang="ar"/>
              <a:t>Teamwork</a:t>
            </a:r>
          </a:p>
          <a:p>
            <a:pPr indent="-228600" lvl="0" marL="457200" rtl="0">
              <a:lnSpc>
                <a:spcPct val="115000"/>
              </a:lnSpc>
              <a:spcBef>
                <a:spcPts val="1000"/>
              </a:spcBef>
              <a:buChar char="●"/>
            </a:pPr>
            <a:r>
              <a:rPr lang="ar"/>
              <a:t>Communication:</a:t>
            </a:r>
          </a:p>
          <a:p>
            <a:pPr indent="-228600" lvl="1" marL="914400" rtl="0">
              <a:lnSpc>
                <a:spcPct val="115000"/>
              </a:lnSpc>
              <a:spcBef>
                <a:spcPts val="1000"/>
              </a:spcBef>
              <a:buClr>
                <a:srgbClr val="073763"/>
              </a:buClr>
              <a:buChar char="○"/>
            </a:pPr>
            <a:r>
              <a:rPr lang="ar">
                <a:solidFill>
                  <a:srgbClr val="073763"/>
                </a:solidFill>
              </a:rPr>
              <a:t>poor communication can delay diagnosis, create confusion regarding the plan of care, and increase the cost of care through repeated tests.</a:t>
            </a:r>
          </a:p>
          <a:p>
            <a:pPr indent="-228600" lvl="1" marL="914400" rtl="0">
              <a:lnSpc>
                <a:spcPct val="115000"/>
              </a:lnSpc>
              <a:spcBef>
                <a:spcPts val="1000"/>
              </a:spcBef>
              <a:buClr>
                <a:srgbClr val="073763"/>
              </a:buClr>
              <a:buChar char="○"/>
            </a:pPr>
            <a:r>
              <a:rPr lang="ar">
                <a:solidFill>
                  <a:srgbClr val="073763"/>
                </a:solidFill>
              </a:rPr>
              <a:t>Lack of effective communication creates frustration with patients and families and increases their anxiety</a:t>
            </a:r>
          </a:p>
          <a:p>
            <a:pPr indent="-228600" lvl="0" marL="457200" rtl="0">
              <a:lnSpc>
                <a:spcPct val="115000"/>
              </a:lnSpc>
              <a:spcBef>
                <a:spcPts val="1000"/>
              </a:spcBef>
              <a:buChar char="●"/>
            </a:pPr>
            <a:r>
              <a:rPr lang="ar"/>
              <a:t>Involve yourself in measuring, monitoring, and improving quality.</a:t>
            </a:r>
          </a:p>
          <a:p>
            <a:pPr indent="-228600" lvl="0" marL="457200" rtl="0">
              <a:lnSpc>
                <a:spcPct val="115000"/>
              </a:lnSpc>
              <a:spcBef>
                <a:spcPts val="1000"/>
              </a:spcBef>
              <a:buChar char="●"/>
            </a:pPr>
            <a:r>
              <a:rPr lang="ar"/>
              <a:t>Avoid blaming when an error occurs.</a:t>
            </a:r>
          </a:p>
          <a:p>
            <a:pPr indent="-228600" lvl="0" marL="457200" rtl="0">
              <a:lnSpc>
                <a:spcPct val="115000"/>
              </a:lnSpc>
              <a:spcBef>
                <a:spcPts val="1000"/>
              </a:spcBef>
              <a:buChar char="●"/>
            </a:pPr>
            <a:r>
              <a:rPr lang="ar"/>
              <a:t>Practice evidence-based care.</a:t>
            </a:r>
          </a:p>
          <a:p>
            <a:pPr indent="-228600" lvl="0" marL="457200" rtl="0">
              <a:lnSpc>
                <a:spcPct val="115000"/>
              </a:lnSpc>
              <a:spcBef>
                <a:spcPts val="1000"/>
              </a:spcBef>
              <a:buChar char="●"/>
            </a:pPr>
            <a:r>
              <a:rPr lang="ar"/>
              <a:t>Detect adverse events: report and Disclose errors to patients and their families.</a:t>
            </a:r>
          </a:p>
          <a:p>
            <a:pPr indent="-228600" lvl="0" marL="457200" rtl="0">
              <a:lnSpc>
                <a:spcPct val="115000"/>
              </a:lnSpc>
              <a:spcBef>
                <a:spcPts val="1000"/>
              </a:spcBef>
              <a:buChar char="●"/>
            </a:pPr>
            <a:r>
              <a:rPr lang="ar"/>
              <a:t>Adhere and follow the National Patient Safety Goals</a:t>
            </a:r>
            <a:r>
              <a:rPr b="1" lang="ar"/>
              <a:t>/</a:t>
            </a:r>
            <a:r>
              <a:rPr lang="ar"/>
              <a:t> ROP(Required Organization Practice )</a:t>
            </a:r>
          </a:p>
          <a:p>
            <a:pPr lvl="0" rtl="0">
              <a:lnSpc>
                <a:spcPct val="115000"/>
              </a:lnSpc>
              <a:spcBef>
                <a:spcPts val="1000"/>
              </a:spcBef>
              <a:buNone/>
            </a:pPr>
            <a:r>
              <a:rPr b="1" lang="ar" sz="2000"/>
              <a:t>Adhere and follow the national </a:t>
            </a:r>
            <a:r>
              <a:rPr b="1" lang="ar" sz="2000">
                <a:solidFill>
                  <a:srgbClr val="FF0000"/>
                </a:solidFill>
              </a:rPr>
              <a:t>Patient Safety Goals/ROP (Required Organization Peactice):</a:t>
            </a:r>
          </a:p>
          <a:p>
            <a:pPr lvl="0" rtl="0">
              <a:lnSpc>
                <a:spcPct val="115000"/>
              </a:lnSpc>
              <a:spcBef>
                <a:spcPts val="1000"/>
              </a:spcBef>
              <a:buNone/>
            </a:pPr>
            <a:r>
              <a:t/>
            </a:r>
            <a:endParaRPr b="1" sz="2000">
              <a:solidFill>
                <a:srgbClr val="FF0000"/>
              </a:solidFill>
            </a:endParaRPr>
          </a:p>
        </p:txBody>
      </p:sp>
      <p:graphicFrame>
        <p:nvGraphicFramePr>
          <p:cNvPr id="211" name="Shape 211"/>
          <p:cNvGraphicFramePr/>
          <p:nvPr/>
        </p:nvGraphicFramePr>
        <p:xfrm>
          <a:off x="544925" y="5970575"/>
          <a:ext cx="3000000" cy="3000000"/>
        </p:xfrm>
        <a:graphic>
          <a:graphicData uri="http://schemas.openxmlformats.org/drawingml/2006/table">
            <a:tbl>
              <a:tblPr>
                <a:noFill/>
                <a:tableStyleId>{D04C0F43-524B-4128-83DA-58CB7B48C504}</a:tableStyleId>
              </a:tblPr>
              <a:tblGrid>
                <a:gridCol w="3109175"/>
                <a:gridCol w="3109175"/>
              </a:tblGrid>
              <a:tr h="3281750">
                <a:tc>
                  <a:txBody>
                    <a:bodyPr>
                      <a:noAutofit/>
                    </a:bodyPr>
                    <a:lstStyle/>
                    <a:p>
                      <a:pPr indent="-323850" lvl="0" marL="457200" rtl="0">
                        <a:lnSpc>
                          <a:spcPct val="115000"/>
                        </a:lnSpc>
                        <a:spcBef>
                          <a:spcPts val="1000"/>
                        </a:spcBef>
                        <a:buSzPct val="100000"/>
                        <a:buChar char="●"/>
                      </a:pPr>
                      <a:r>
                        <a:rPr b="1" lang="ar" sz="1500"/>
                        <a:t>Adverse reporting</a:t>
                      </a:r>
                    </a:p>
                    <a:p>
                      <a:pPr indent="-323850" lvl="0" marL="457200" rtl="0">
                        <a:lnSpc>
                          <a:spcPct val="115000"/>
                        </a:lnSpc>
                        <a:spcBef>
                          <a:spcPts val="1000"/>
                        </a:spcBef>
                        <a:buSzPct val="100000"/>
                        <a:buChar char="●"/>
                      </a:pPr>
                      <a:r>
                        <a:rPr b="1" lang="ar" sz="1500"/>
                        <a:t>Client verification</a:t>
                      </a:r>
                    </a:p>
                    <a:p>
                      <a:pPr indent="-323850" lvl="0" marL="457200" rtl="0">
                        <a:lnSpc>
                          <a:spcPct val="115000"/>
                        </a:lnSpc>
                        <a:spcBef>
                          <a:spcPts val="1000"/>
                        </a:spcBef>
                        <a:buSzPct val="100000"/>
                        <a:buChar char="●"/>
                      </a:pPr>
                      <a:r>
                        <a:rPr b="1" lang="ar" sz="1500"/>
                        <a:t>Medication reconciliation</a:t>
                      </a:r>
                    </a:p>
                    <a:p>
                      <a:pPr indent="-323850" lvl="0" marL="457200" rtl="0">
                        <a:lnSpc>
                          <a:spcPct val="115000"/>
                        </a:lnSpc>
                        <a:spcBef>
                          <a:spcPts val="1000"/>
                        </a:spcBef>
                        <a:buSzPct val="100000"/>
                        <a:buChar char="●"/>
                      </a:pPr>
                      <a:r>
                        <a:rPr b="1" lang="ar" sz="1500"/>
                        <a:t>Dangerous abbreviations</a:t>
                      </a:r>
                    </a:p>
                    <a:p>
                      <a:pPr indent="-323850" lvl="0" marL="457200" rtl="0">
                        <a:lnSpc>
                          <a:spcPct val="115000"/>
                        </a:lnSpc>
                        <a:spcBef>
                          <a:spcPts val="1000"/>
                        </a:spcBef>
                        <a:buSzPct val="100000"/>
                        <a:buChar char="●"/>
                      </a:pPr>
                      <a:r>
                        <a:rPr b="1" lang="ar" sz="1500"/>
                        <a:t>Transfer of client information at transition points</a:t>
                      </a:r>
                    </a:p>
                    <a:p>
                      <a:pPr indent="-323850" lvl="0" marL="457200" rtl="0">
                        <a:lnSpc>
                          <a:spcPct val="115000"/>
                        </a:lnSpc>
                        <a:spcBef>
                          <a:spcPts val="1000"/>
                        </a:spcBef>
                        <a:buSzPct val="100000"/>
                        <a:buChar char="●"/>
                      </a:pPr>
                      <a:r>
                        <a:rPr b="1" lang="ar" sz="1500"/>
                        <a:t>Control of concentrated electrolytes</a:t>
                      </a:r>
                    </a:p>
                    <a:p>
                      <a:pPr indent="-323850" lvl="0" marL="457200" rtl="0">
                        <a:lnSpc>
                          <a:spcPct val="115000"/>
                        </a:lnSpc>
                        <a:spcBef>
                          <a:spcPts val="1000"/>
                        </a:spcBef>
                        <a:buSzPct val="100000"/>
                        <a:buChar char="●"/>
                      </a:pPr>
                      <a:r>
                        <a:rPr b="1" lang="ar" sz="1500"/>
                        <a:t>Infusion pumps training</a:t>
                      </a:r>
                    </a:p>
                    <a:p>
                      <a:pPr indent="-323850" lvl="0" marL="457200" rtl="0">
                        <a:lnSpc>
                          <a:spcPct val="115000"/>
                        </a:lnSpc>
                        <a:spcBef>
                          <a:spcPts val="1000"/>
                        </a:spcBef>
                        <a:buSzPct val="100000"/>
                        <a:buChar char="●"/>
                      </a:pPr>
                      <a:r>
                        <a:rPr b="1" lang="ar" sz="1500"/>
                        <a:t>High-alert medications </a:t>
                      </a:r>
                    </a:p>
                    <a:p>
                      <a:pPr lvl="0" rtl="0">
                        <a:spcBef>
                          <a:spcPts val="0"/>
                        </a:spcBef>
                        <a:buNone/>
                      </a:pPr>
                      <a:r>
                        <a:t/>
                      </a:r>
                      <a:endParaRPr b="1"/>
                    </a:p>
                  </a:txBody>
                  <a:tcPr marT="91425" marB="91425" marR="91425" marL="91425">
                    <a:solidFill>
                      <a:srgbClr val="D9D9D9"/>
                    </a:solidFill>
                  </a:tcPr>
                </a:tc>
                <a:tc>
                  <a:txBody>
                    <a:bodyPr>
                      <a:noAutofit/>
                    </a:bodyPr>
                    <a:lstStyle/>
                    <a:p>
                      <a:pPr indent="-323850" lvl="0" marL="457200" rtl="0">
                        <a:lnSpc>
                          <a:spcPct val="115000"/>
                        </a:lnSpc>
                        <a:spcBef>
                          <a:spcPts val="1000"/>
                        </a:spcBef>
                        <a:buSzPct val="100000"/>
                        <a:buChar char="●"/>
                      </a:pPr>
                      <a:r>
                        <a:rPr b="1" lang="ar" sz="1500"/>
                        <a:t>Hand hygiene</a:t>
                      </a:r>
                    </a:p>
                    <a:p>
                      <a:pPr indent="-323850" lvl="0" marL="457200" rtl="0">
                        <a:lnSpc>
                          <a:spcPct val="115000"/>
                        </a:lnSpc>
                        <a:spcBef>
                          <a:spcPts val="1000"/>
                        </a:spcBef>
                        <a:buSzPct val="100000"/>
                        <a:buChar char="●"/>
                      </a:pPr>
                      <a:r>
                        <a:rPr b="1" lang="ar" sz="1500"/>
                        <a:t>Antibiotic prophylaxis during surgery</a:t>
                      </a:r>
                    </a:p>
                    <a:p>
                      <a:pPr indent="-323850" lvl="0" marL="457200" rtl="0">
                        <a:lnSpc>
                          <a:spcPct val="115000"/>
                        </a:lnSpc>
                        <a:spcBef>
                          <a:spcPts val="1000"/>
                        </a:spcBef>
                        <a:buSzPct val="100000"/>
                        <a:buChar char="●"/>
                      </a:pPr>
                      <a:r>
                        <a:rPr b="1" lang="ar" sz="1500"/>
                        <a:t>Falls prevention strategy</a:t>
                      </a:r>
                    </a:p>
                    <a:p>
                      <a:pPr indent="-323850" lvl="0" marL="457200" rtl="0">
                        <a:lnSpc>
                          <a:spcPct val="115000"/>
                        </a:lnSpc>
                        <a:spcBef>
                          <a:spcPts val="1000"/>
                        </a:spcBef>
                        <a:buSzPct val="100000"/>
                        <a:buChar char="●"/>
                      </a:pPr>
                      <a:r>
                        <a:rPr b="1" lang="ar" sz="1500"/>
                        <a:t>Pressure ulcer prevention</a:t>
                      </a:r>
                    </a:p>
                    <a:p>
                      <a:pPr indent="-323850" lvl="0" marL="457200" rtl="0">
                        <a:lnSpc>
                          <a:spcPct val="115000"/>
                        </a:lnSpc>
                        <a:spcBef>
                          <a:spcPts val="1000"/>
                        </a:spcBef>
                        <a:buSzPct val="100000"/>
                        <a:buChar char="●"/>
                      </a:pPr>
                      <a:r>
                        <a:rPr b="1" lang="ar" sz="1500"/>
                        <a:t>Venous thromboembolism prophylaxis</a:t>
                      </a:r>
                    </a:p>
                    <a:p>
                      <a:pPr indent="-323850" lvl="0" marL="457200" rtl="0">
                        <a:lnSpc>
                          <a:spcPct val="115000"/>
                        </a:lnSpc>
                        <a:spcBef>
                          <a:spcPts val="1000"/>
                        </a:spcBef>
                        <a:buSzPct val="100000"/>
                        <a:buChar char="●"/>
                      </a:pPr>
                      <a:r>
                        <a:rPr b="1" lang="ar" sz="1500"/>
                        <a:t>Safe injection practices</a:t>
                      </a:r>
                    </a:p>
                    <a:p>
                      <a:pPr indent="-323850" lvl="0" marL="457200" rtl="0">
                        <a:lnSpc>
                          <a:spcPct val="115000"/>
                        </a:lnSpc>
                        <a:spcBef>
                          <a:spcPts val="1000"/>
                        </a:spcBef>
                        <a:buSzPct val="100000"/>
                        <a:buChar char="●"/>
                      </a:pPr>
                      <a:r>
                        <a:rPr b="1" lang="ar" sz="1500"/>
                        <a:t>Safe surgical practices</a:t>
                      </a:r>
                    </a:p>
                    <a:p>
                      <a:pPr indent="-323850" lvl="0" marL="457200" rtl="0">
                        <a:lnSpc>
                          <a:spcPct val="115000"/>
                        </a:lnSpc>
                        <a:spcBef>
                          <a:spcPts val="1000"/>
                        </a:spcBef>
                        <a:buSzPct val="100000"/>
                        <a:buChar char="●"/>
                      </a:pPr>
                      <a:r>
                        <a:rPr b="1" lang="ar" sz="1500"/>
                        <a:t>Preventive maintenance program</a:t>
                      </a:r>
                    </a:p>
                  </a:txBody>
                  <a:tcPr marT="91425" marB="91425" marR="91425" marL="91425">
                    <a:solidFill>
                      <a:srgbClr val="D9D9D9"/>
                    </a:solidFill>
                  </a:tcPr>
                </a:tc>
              </a:tr>
            </a:tbl>
          </a:graphicData>
        </a:graphic>
      </p:graphicFrame>
      <p:sp>
        <p:nvSpPr>
          <p:cNvPr id="212" name="Shape 212"/>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213" name="Shape 21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nvSpPr>
        <p:spPr>
          <a:xfrm>
            <a:off x="366550" y="426700"/>
            <a:ext cx="6626100" cy="2961600"/>
          </a:xfrm>
          <a:prstGeom prst="rect">
            <a:avLst/>
          </a:prstGeom>
          <a:noFill/>
          <a:ln>
            <a:noFill/>
          </a:ln>
        </p:spPr>
        <p:txBody>
          <a:bodyPr anchorCtr="0" anchor="t" bIns="91425" lIns="91425" rIns="91425" tIns="91425">
            <a:noAutofit/>
          </a:bodyPr>
          <a:lstStyle/>
          <a:p>
            <a:pPr lvl="0" rtl="0">
              <a:spcBef>
                <a:spcPts val="0"/>
              </a:spcBef>
              <a:buNone/>
            </a:pPr>
            <a:r>
              <a:t/>
            </a:r>
            <a:endParaRPr b="1" sz="1800">
              <a:solidFill>
                <a:srgbClr val="04617B"/>
              </a:solidFill>
              <a:latin typeface="Calibri"/>
              <a:ea typeface="Calibri"/>
              <a:cs typeface="Calibri"/>
              <a:sym typeface="Calibri"/>
            </a:endParaRPr>
          </a:p>
          <a:p>
            <a:pPr lvl="0" rtl="0">
              <a:spcBef>
                <a:spcPts val="0"/>
              </a:spcBef>
              <a:buNone/>
            </a:pPr>
            <a:r>
              <a:rPr b="1" lang="ar" sz="2000">
                <a:latin typeface="Calibri"/>
                <a:ea typeface="Calibri"/>
                <a:cs typeface="Calibri"/>
                <a:sym typeface="Calibri"/>
              </a:rPr>
              <a:t>What does Professionalism mean? </a:t>
            </a:r>
          </a:p>
          <a:p>
            <a:pPr lvl="0" rtl="0">
              <a:spcBef>
                <a:spcPts val="0"/>
              </a:spcBef>
              <a:buNone/>
            </a:pPr>
            <a:r>
              <a:rPr lang="ar" sz="1800">
                <a:latin typeface="Calibri"/>
                <a:ea typeface="Calibri"/>
                <a:cs typeface="Calibri"/>
                <a:sym typeface="Calibri"/>
              </a:rPr>
              <a:t>-Different sources</a:t>
            </a:r>
          </a:p>
        </p:txBody>
      </p:sp>
      <p:sp>
        <p:nvSpPr>
          <p:cNvPr id="67" name="Shape 67"/>
          <p:cNvSpPr/>
          <p:nvPr/>
        </p:nvSpPr>
        <p:spPr>
          <a:xfrm>
            <a:off x="476875" y="1445150"/>
            <a:ext cx="2986800" cy="1618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500"/>
              </a:spcBef>
              <a:buClr>
                <a:schemeClr val="dk1"/>
              </a:buClr>
              <a:buFont typeface="Arial"/>
              <a:buNone/>
            </a:pPr>
            <a:r>
              <a:rPr b="1" lang="ar">
                <a:solidFill>
                  <a:srgbClr val="0070C0"/>
                </a:solidFill>
              </a:rPr>
              <a:t>Profession</a:t>
            </a:r>
            <a:r>
              <a:rPr b="1" lang="ar">
                <a:solidFill>
                  <a:srgbClr val="666666"/>
                </a:solidFill>
              </a:rPr>
              <a:t> is an occupation whose core elements is work, based on the mastery of a complex body of knowledge and skills. </a:t>
            </a:r>
            <a:r>
              <a:rPr b="1" lang="ar">
                <a:solidFill>
                  <a:schemeClr val="dk1"/>
                </a:solidFill>
              </a:rPr>
              <a:t> </a:t>
            </a:r>
            <a:r>
              <a:rPr b="1" i="1" lang="ar">
                <a:solidFill>
                  <a:srgbClr val="00B050"/>
                </a:solidFill>
              </a:rPr>
              <a:t>Oxford English Dictionar</a:t>
            </a:r>
          </a:p>
        </p:txBody>
      </p:sp>
      <p:sp>
        <p:nvSpPr>
          <p:cNvPr id="68" name="Shape 68"/>
          <p:cNvSpPr/>
          <p:nvPr/>
        </p:nvSpPr>
        <p:spPr>
          <a:xfrm>
            <a:off x="3463675" y="1445150"/>
            <a:ext cx="2986800" cy="1618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500"/>
              </a:spcBef>
              <a:buClr>
                <a:schemeClr val="dk1"/>
              </a:buClr>
              <a:buFont typeface="Arial"/>
              <a:buNone/>
            </a:pPr>
            <a:r>
              <a:rPr b="1" lang="ar">
                <a:solidFill>
                  <a:srgbClr val="0070C0"/>
                </a:solidFill>
              </a:rPr>
              <a:t>Profession</a:t>
            </a:r>
            <a:r>
              <a:rPr b="1" lang="ar">
                <a:solidFill>
                  <a:srgbClr val="666666"/>
                </a:solidFill>
              </a:rPr>
              <a:t> is the conduct, aims, or qualities that characterize a person in a work setting or profession</a:t>
            </a:r>
          </a:p>
        </p:txBody>
      </p:sp>
      <p:sp>
        <p:nvSpPr>
          <p:cNvPr id="69" name="Shape 69"/>
          <p:cNvSpPr/>
          <p:nvPr/>
        </p:nvSpPr>
        <p:spPr>
          <a:xfrm>
            <a:off x="476875" y="3063650"/>
            <a:ext cx="2986800" cy="188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500"/>
              </a:spcBef>
              <a:buClr>
                <a:schemeClr val="dk1"/>
              </a:buClr>
              <a:buSzPct val="52380"/>
              <a:buFont typeface="Arial"/>
              <a:buNone/>
            </a:pPr>
            <a:r>
              <a:rPr lang="ar" sz="2100">
                <a:solidFill>
                  <a:srgbClr val="0BD0D9"/>
                </a:solidFill>
              </a:rPr>
              <a:t></a:t>
            </a:r>
          </a:p>
          <a:p>
            <a:pPr lvl="0" rtl="0">
              <a:lnSpc>
                <a:spcPct val="115000"/>
              </a:lnSpc>
              <a:spcBef>
                <a:spcPts val="500"/>
              </a:spcBef>
              <a:buNone/>
            </a:pPr>
            <a:r>
              <a:rPr b="1" lang="ar">
                <a:solidFill>
                  <a:srgbClr val="0BD0D9"/>
                </a:solidFill>
              </a:rPr>
              <a:t></a:t>
            </a:r>
            <a:r>
              <a:rPr b="1" lang="ar">
                <a:solidFill>
                  <a:srgbClr val="0070C0"/>
                </a:solidFill>
              </a:rPr>
              <a:t>Professionalism</a:t>
            </a:r>
            <a:r>
              <a:rPr b="1" lang="ar">
                <a:solidFill>
                  <a:schemeClr val="dk1"/>
                </a:solidFill>
              </a:rPr>
              <a:t> </a:t>
            </a:r>
            <a:r>
              <a:rPr b="1" lang="ar">
                <a:solidFill>
                  <a:srgbClr val="666666"/>
                </a:solidFill>
              </a:rPr>
              <a:t>“constituting those </a:t>
            </a:r>
            <a:r>
              <a:rPr b="1" i="1" lang="ar">
                <a:solidFill>
                  <a:srgbClr val="666666"/>
                </a:solidFill>
              </a:rPr>
              <a:t>attitude</a:t>
            </a:r>
            <a:r>
              <a:rPr b="1" lang="ar">
                <a:solidFill>
                  <a:srgbClr val="666666"/>
                </a:solidFill>
              </a:rPr>
              <a:t> and </a:t>
            </a:r>
            <a:r>
              <a:rPr b="1" i="1" lang="ar">
                <a:solidFill>
                  <a:srgbClr val="666666"/>
                </a:solidFill>
              </a:rPr>
              <a:t>behaviors</a:t>
            </a:r>
            <a:r>
              <a:rPr b="1" lang="ar">
                <a:solidFill>
                  <a:srgbClr val="666666"/>
                </a:solidFill>
              </a:rPr>
              <a:t> that serve to maintain patient interest above physician self-interest.</a:t>
            </a:r>
            <a:r>
              <a:rPr b="1" lang="ar">
                <a:solidFill>
                  <a:schemeClr val="dk1"/>
                </a:solidFill>
              </a:rPr>
              <a:t>” </a:t>
            </a:r>
            <a:r>
              <a:rPr b="1" i="1" lang="ar">
                <a:solidFill>
                  <a:srgbClr val="00B050"/>
                </a:solidFill>
              </a:rPr>
              <a:t>American Board of Internal Medicine</a:t>
            </a:r>
          </a:p>
          <a:p>
            <a:pPr lvl="0" rtl="0">
              <a:lnSpc>
                <a:spcPct val="115000"/>
              </a:lnSpc>
              <a:spcBef>
                <a:spcPts val="500"/>
              </a:spcBef>
              <a:buClr>
                <a:schemeClr val="dk1"/>
              </a:buClr>
              <a:buFont typeface="Arial"/>
              <a:buNone/>
            </a:pPr>
            <a:r>
              <a:t/>
            </a:r>
            <a:endParaRPr sz="2200">
              <a:solidFill>
                <a:schemeClr val="dk1"/>
              </a:solidFill>
            </a:endParaRPr>
          </a:p>
        </p:txBody>
      </p:sp>
      <p:sp>
        <p:nvSpPr>
          <p:cNvPr id="70" name="Shape 70"/>
          <p:cNvSpPr/>
          <p:nvPr/>
        </p:nvSpPr>
        <p:spPr>
          <a:xfrm>
            <a:off x="3463675" y="3063650"/>
            <a:ext cx="2986800" cy="188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500"/>
              </a:spcBef>
              <a:buClr>
                <a:schemeClr val="dk1"/>
              </a:buClr>
              <a:buFont typeface="Arial"/>
              <a:buNone/>
            </a:pPr>
            <a:r>
              <a:rPr b="1" lang="ar">
                <a:solidFill>
                  <a:srgbClr val="0BD0D9"/>
                </a:solidFill>
              </a:rPr>
              <a:t></a:t>
            </a:r>
            <a:r>
              <a:rPr b="1" lang="ar">
                <a:solidFill>
                  <a:srgbClr val="0070C0"/>
                </a:solidFill>
              </a:rPr>
              <a:t>Professionalism</a:t>
            </a:r>
            <a:r>
              <a:rPr b="1" lang="ar">
                <a:solidFill>
                  <a:srgbClr val="666666"/>
                </a:solidFill>
              </a:rPr>
              <a:t> is exhibited by one of the </a:t>
            </a:r>
            <a:r>
              <a:rPr b="1" i="1" lang="ar">
                <a:solidFill>
                  <a:srgbClr val="666666"/>
                </a:solidFill>
              </a:rPr>
              <a:t>professional character, spirit  , methods</a:t>
            </a:r>
            <a:r>
              <a:rPr b="1" lang="ar">
                <a:solidFill>
                  <a:srgbClr val="666666"/>
                </a:solidFill>
              </a:rPr>
              <a:t> or the standing practice , or methods of a professional as distinguished from an amateur</a:t>
            </a:r>
            <a:r>
              <a:rPr b="1" i="1" lang="ar">
                <a:solidFill>
                  <a:srgbClr val="666666"/>
                </a:solidFill>
              </a:rPr>
              <a:t>’’</a:t>
            </a:r>
            <a:r>
              <a:rPr b="1" i="1" lang="ar">
                <a:solidFill>
                  <a:schemeClr val="dk1"/>
                </a:solidFill>
              </a:rPr>
              <a:t>.                                                       </a:t>
            </a:r>
            <a:r>
              <a:rPr b="1" i="1" lang="ar">
                <a:solidFill>
                  <a:srgbClr val="00B050"/>
                </a:solidFill>
              </a:rPr>
              <a:t>American College Dictionary</a:t>
            </a:r>
          </a:p>
        </p:txBody>
      </p:sp>
      <p:sp>
        <p:nvSpPr>
          <p:cNvPr id="71" name="Shape 71"/>
          <p:cNvSpPr txBox="1"/>
          <p:nvPr/>
        </p:nvSpPr>
        <p:spPr>
          <a:xfrm>
            <a:off x="366550" y="5076212"/>
            <a:ext cx="5506500" cy="863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ar">
                <a:solidFill>
                  <a:srgbClr val="666666"/>
                </a:solidFill>
              </a:rPr>
              <a:t>Professionalism has</a:t>
            </a:r>
            <a:r>
              <a:rPr b="1" lang="ar">
                <a:solidFill>
                  <a:srgbClr val="0070C0"/>
                </a:solidFill>
              </a:rPr>
              <a:t> </a:t>
            </a:r>
            <a:r>
              <a:rPr b="1" lang="ar">
                <a:solidFill>
                  <a:srgbClr val="D60093"/>
                </a:solidFill>
              </a:rPr>
              <a:t>three</a:t>
            </a:r>
            <a:r>
              <a:rPr b="1" lang="ar">
                <a:solidFill>
                  <a:srgbClr val="0070C0"/>
                </a:solidFill>
              </a:rPr>
              <a:t> </a:t>
            </a:r>
            <a:r>
              <a:rPr b="1" lang="ar">
                <a:solidFill>
                  <a:srgbClr val="666666"/>
                </a:solidFill>
              </a:rPr>
              <a:t>main discourses/characteristics</a:t>
            </a:r>
            <a:r>
              <a:rPr b="1" lang="ar">
                <a:solidFill>
                  <a:srgbClr val="0070C0"/>
                </a:solidFill>
              </a:rPr>
              <a:t> </a:t>
            </a:r>
          </a:p>
          <a:p>
            <a:pPr lvl="0" rtl="0">
              <a:lnSpc>
                <a:spcPct val="115000"/>
              </a:lnSpc>
              <a:spcBef>
                <a:spcPts val="0"/>
              </a:spcBef>
              <a:buClr>
                <a:schemeClr val="dk1"/>
              </a:buClr>
              <a:buFont typeface="Arial"/>
              <a:buNone/>
            </a:pPr>
            <a:r>
              <a:rPr b="1" lang="ar">
                <a:solidFill>
                  <a:srgbClr val="0070C0"/>
                </a:solidFill>
              </a:rPr>
              <a:t>1) </a:t>
            </a:r>
            <a:r>
              <a:rPr b="1" lang="ar">
                <a:solidFill>
                  <a:srgbClr val="C00000"/>
                </a:solidFill>
              </a:rPr>
              <a:t>Individual 2) Interpersonal 4) Societal </a:t>
            </a:r>
          </a:p>
        </p:txBody>
      </p:sp>
      <p:sp>
        <p:nvSpPr>
          <p:cNvPr id="72" name="Shape 72"/>
          <p:cNvSpPr txBox="1"/>
          <p:nvPr/>
        </p:nvSpPr>
        <p:spPr>
          <a:xfrm>
            <a:off x="476875" y="5939925"/>
            <a:ext cx="5797800" cy="4517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ar" sz="2000"/>
              <a:t>MEDICINE</a:t>
            </a:r>
            <a:r>
              <a:rPr lang="ar" sz="1800"/>
              <a:t>:</a:t>
            </a:r>
          </a:p>
          <a:p>
            <a:pPr lvl="0" rtl="0">
              <a:lnSpc>
                <a:spcPct val="115000"/>
              </a:lnSpc>
              <a:spcBef>
                <a:spcPts val="0"/>
              </a:spcBef>
              <a:buNone/>
            </a:pPr>
            <a:r>
              <a:rPr lang="ar" sz="1800">
                <a:solidFill>
                  <a:srgbClr val="666666"/>
                </a:solidFill>
              </a:rPr>
              <a:t> </a:t>
            </a:r>
            <a:r>
              <a:rPr lang="ar">
                <a:solidFill>
                  <a:srgbClr val="666666"/>
                </a:solidFill>
              </a:rPr>
              <a:t>is a vocation in which a doctor’s knowledge, clinical skills ,and judgment are put in the service of protecting and restoring human well-being.</a:t>
            </a:r>
          </a:p>
          <a:p>
            <a:pPr lvl="0" rtl="0">
              <a:lnSpc>
                <a:spcPct val="115000"/>
              </a:lnSpc>
              <a:spcBef>
                <a:spcPts val="0"/>
              </a:spcBef>
              <a:buNone/>
            </a:pPr>
            <a:r>
              <a:rPr lang="ar">
                <a:solidFill>
                  <a:srgbClr val="666666"/>
                </a:solidFill>
              </a:rPr>
              <a:t>This purpose is realized through a partnership between a patient and doctor, one based on</a:t>
            </a:r>
            <a:r>
              <a:rPr lang="ar">
                <a:solidFill>
                  <a:schemeClr val="dk1"/>
                </a:solidFill>
              </a:rPr>
              <a:t> </a:t>
            </a:r>
            <a:r>
              <a:rPr lang="ar">
                <a:solidFill>
                  <a:srgbClr val="FF0000"/>
                </a:solidFill>
              </a:rPr>
              <a:t>mutual respect ,individual responsibility and appropriate accountability.</a:t>
            </a:r>
          </a:p>
          <a:p>
            <a:pPr lvl="0" rtl="0">
              <a:spcBef>
                <a:spcPts val="0"/>
              </a:spcBef>
              <a:buNone/>
            </a:pPr>
            <a:r>
              <a:rPr b="1" lang="ar" sz="1800">
                <a:solidFill>
                  <a:schemeClr val="dk1"/>
                </a:solidFill>
              </a:rPr>
              <a:t>what is medical professionalism?</a:t>
            </a:r>
            <a:r>
              <a:rPr b="1" lang="ar" sz="1100">
                <a:solidFill>
                  <a:schemeClr val="dk1"/>
                </a:solidFill>
              </a:rPr>
              <a:t>	</a:t>
            </a:r>
            <a:r>
              <a:rPr lang="ar" sz="1100">
                <a:solidFill>
                  <a:schemeClr val="dk1"/>
                </a:solidFill>
              </a:rPr>
              <a:t>	</a:t>
            </a:r>
          </a:p>
          <a:p>
            <a:pPr lvl="0" rtl="0">
              <a:spcBef>
                <a:spcPts val="0"/>
              </a:spcBef>
              <a:buNone/>
            </a:pPr>
            <a:r>
              <a:rPr lang="ar">
                <a:solidFill>
                  <a:schemeClr val="dk1"/>
                </a:solidFill>
              </a:rPr>
              <a:t>Medical professionalism is the ‘heart and soul of medicine’. More than adherence to a set of medical ethics; it is the daily expression of what originally attracted them to the field –a desire to help people and to help society as a whole by providing quality health care.</a:t>
            </a:r>
          </a:p>
          <a:p>
            <a:pPr lvl="0" rtl="0">
              <a:spcBef>
                <a:spcPts val="0"/>
              </a:spcBef>
              <a:buNone/>
            </a:pPr>
            <a:r>
              <a:t/>
            </a:r>
            <a:endParaRPr>
              <a:solidFill>
                <a:schemeClr val="dk1"/>
              </a:solidFill>
            </a:endParaRPr>
          </a:p>
          <a:p>
            <a:pPr lvl="0" rtl="0">
              <a:spcBef>
                <a:spcPts val="0"/>
              </a:spcBef>
              <a:buNone/>
            </a:pPr>
            <a:r>
              <a:rPr b="1" lang="ar" sz="1800">
                <a:solidFill>
                  <a:schemeClr val="dk1"/>
                </a:solidFill>
              </a:rPr>
              <a:t>Professionalism in medicine	</a:t>
            </a:r>
            <a:r>
              <a:rPr lang="ar" sz="1100">
                <a:solidFill>
                  <a:schemeClr val="dk1"/>
                </a:solidFill>
              </a:rPr>
              <a:t>				</a:t>
            </a:r>
          </a:p>
          <a:p>
            <a:pPr lvl="0" rtl="0">
              <a:spcBef>
                <a:spcPts val="0"/>
              </a:spcBef>
              <a:buClr>
                <a:schemeClr val="dk1"/>
              </a:buClr>
              <a:buFont typeface="Arial"/>
              <a:buNone/>
            </a:pPr>
            <a:r>
              <a:rPr lang="ar">
                <a:solidFill>
                  <a:schemeClr val="dk1"/>
                </a:solidFill>
              </a:rPr>
              <a:t>Professionalism embodies the relationship between medicine and society as it forms the basis of patient –physician trust. It attempts to make tangible certain attitudes, behaviors, and characteristics that are desirable among the medical profession.</a:t>
            </a:r>
          </a:p>
          <a:p>
            <a:pPr lvl="0" rtl="0">
              <a:spcBef>
                <a:spcPts val="0"/>
              </a:spcBef>
              <a:buNone/>
            </a:pPr>
            <a:r>
              <a:t/>
            </a:r>
            <a:endParaRPr>
              <a:solidFill>
                <a:srgbClr val="FF0000"/>
              </a:solidFill>
            </a:endParaRPr>
          </a:p>
        </p:txBody>
      </p:sp>
      <p:sp>
        <p:nvSpPr>
          <p:cNvPr id="73" name="Shape 73"/>
          <p:cNvSpPr txBox="1"/>
          <p:nvPr/>
        </p:nvSpPr>
        <p:spPr>
          <a:xfrm>
            <a:off x="366550" y="426700"/>
            <a:ext cx="7278900" cy="527100"/>
          </a:xfrm>
          <a:prstGeom prst="rect">
            <a:avLst/>
          </a:prstGeom>
          <a:noFill/>
          <a:ln>
            <a:noFill/>
          </a:ln>
        </p:spPr>
        <p:txBody>
          <a:bodyPr anchorCtr="0" anchor="t" bIns="91425" lIns="91425" rIns="91425" tIns="91425">
            <a:noAutofit/>
          </a:bodyPr>
          <a:lstStyle/>
          <a:p>
            <a:pPr lvl="0" rtl="0">
              <a:spcBef>
                <a:spcPts val="0"/>
              </a:spcBef>
              <a:buNone/>
            </a:pPr>
            <a:r>
              <a:rPr b="1" lang="ar" sz="1800"/>
              <a:t>Difinitions, key elements, attributes and general concepts</a:t>
            </a:r>
          </a:p>
        </p:txBody>
      </p:sp>
      <p:sp>
        <p:nvSpPr>
          <p:cNvPr id="74" name="Shape 74"/>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b="1" lang="ar"/>
              <a:t>1</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nvSpPr>
        <p:spPr>
          <a:xfrm>
            <a:off x="166300" y="308875"/>
            <a:ext cx="6843000" cy="10193100"/>
          </a:xfrm>
          <a:prstGeom prst="rect">
            <a:avLst/>
          </a:prstGeom>
          <a:noFill/>
          <a:ln>
            <a:noFill/>
          </a:ln>
        </p:spPr>
        <p:txBody>
          <a:bodyPr anchorCtr="0" anchor="t" bIns="91425" lIns="91425" rIns="91425" tIns="91425">
            <a:noAutofit/>
          </a:bodyPr>
          <a:lstStyle/>
          <a:p>
            <a:pPr lvl="0" rtl="0">
              <a:spcBef>
                <a:spcPts val="0"/>
              </a:spcBef>
              <a:buNone/>
            </a:pPr>
            <a:r>
              <a:rPr b="1" lang="ar" sz="2000">
                <a:solidFill>
                  <a:srgbClr val="262626"/>
                </a:solidFill>
              </a:rPr>
              <a:t>Medication Use Process in The Institutional Setting:</a:t>
            </a: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spcBef>
                <a:spcPts val="0"/>
              </a:spcBef>
              <a:buNone/>
            </a:pPr>
            <a:r>
              <a:rPr b="1" lang="ar" sz="2000">
                <a:solidFill>
                  <a:srgbClr val="262626"/>
                </a:solidFill>
              </a:rPr>
              <a:t>Sources of error in prescribing:</a:t>
            </a:r>
          </a:p>
          <a:p>
            <a:pPr indent="-228600" lvl="0" marL="457200" rtl="0">
              <a:lnSpc>
                <a:spcPct val="115000"/>
              </a:lnSpc>
              <a:spcBef>
                <a:spcPts val="600"/>
              </a:spcBef>
              <a:spcAft>
                <a:spcPts val="600"/>
              </a:spcAft>
              <a:buChar char="●"/>
            </a:pPr>
            <a:r>
              <a:rPr b="1" lang="ar">
                <a:solidFill>
                  <a:srgbClr val="262626"/>
                </a:solidFill>
              </a:rPr>
              <a:t>Documentation - illegible, incomplete, dangerous abbreviation</a:t>
            </a:r>
          </a:p>
          <a:p>
            <a:pPr indent="-228600" lvl="0" marL="457200" rtl="0">
              <a:lnSpc>
                <a:spcPct val="115000"/>
              </a:lnSpc>
              <a:spcBef>
                <a:spcPts val="600"/>
              </a:spcBef>
              <a:spcAft>
                <a:spcPts val="600"/>
              </a:spcAft>
              <a:buChar char="●"/>
            </a:pPr>
            <a:r>
              <a:rPr b="1" lang="ar">
                <a:solidFill>
                  <a:srgbClr val="262626"/>
                </a:solidFill>
              </a:rPr>
              <a:t>Inadequate knowledge about drug indications and contraindications</a:t>
            </a:r>
          </a:p>
          <a:p>
            <a:pPr indent="-228600" lvl="0" marL="457200" rtl="0">
              <a:lnSpc>
                <a:spcPct val="115000"/>
              </a:lnSpc>
              <a:spcBef>
                <a:spcPts val="600"/>
              </a:spcBef>
              <a:spcAft>
                <a:spcPts val="600"/>
              </a:spcAft>
              <a:buChar char="●"/>
            </a:pPr>
            <a:r>
              <a:rPr b="1" lang="ar">
                <a:solidFill>
                  <a:srgbClr val="262626"/>
                </a:solidFill>
              </a:rPr>
              <a:t>Not considering individual patient factors, such as allergies ,pregnancy, co-morbidities, other medications</a:t>
            </a:r>
          </a:p>
          <a:p>
            <a:pPr indent="-228600" lvl="0" marL="457200" rtl="0">
              <a:lnSpc>
                <a:spcPct val="115000"/>
              </a:lnSpc>
              <a:spcBef>
                <a:spcPts val="600"/>
              </a:spcBef>
              <a:spcAft>
                <a:spcPts val="600"/>
              </a:spcAft>
              <a:buChar char="●"/>
            </a:pPr>
            <a:r>
              <a:rPr b="1" lang="ar">
                <a:solidFill>
                  <a:srgbClr val="262626"/>
                </a:solidFill>
              </a:rPr>
              <a:t>Wrong patient, wrong dose, wrong time, wrong drug, wrong route</a:t>
            </a:r>
          </a:p>
          <a:p>
            <a:pPr indent="-228600" lvl="0" marL="457200" rtl="0">
              <a:lnSpc>
                <a:spcPct val="115000"/>
              </a:lnSpc>
              <a:spcBef>
                <a:spcPts val="600"/>
              </a:spcBef>
              <a:spcAft>
                <a:spcPts val="600"/>
              </a:spcAft>
              <a:buChar char="●"/>
            </a:pPr>
            <a:r>
              <a:rPr b="1" lang="ar">
                <a:solidFill>
                  <a:srgbClr val="262626"/>
                </a:solidFill>
              </a:rPr>
              <a:t>Inadequate communication (written, verbal)</a:t>
            </a:r>
          </a:p>
          <a:p>
            <a:pPr indent="-228600" lvl="0" marL="457200" rtl="0">
              <a:lnSpc>
                <a:spcPct val="115000"/>
              </a:lnSpc>
              <a:spcBef>
                <a:spcPts val="600"/>
              </a:spcBef>
              <a:spcAft>
                <a:spcPts val="600"/>
              </a:spcAft>
              <a:buChar char="●"/>
            </a:pPr>
            <a:r>
              <a:rPr b="1" lang="ar">
                <a:solidFill>
                  <a:srgbClr val="262626"/>
                </a:solidFill>
              </a:rPr>
              <a:t>Mathematical error when calculating dosage</a:t>
            </a:r>
          </a:p>
          <a:p>
            <a:pPr lvl="0" rtl="0">
              <a:lnSpc>
                <a:spcPct val="115000"/>
              </a:lnSpc>
              <a:spcBef>
                <a:spcPts val="600"/>
              </a:spcBef>
              <a:spcAft>
                <a:spcPts val="600"/>
              </a:spcAft>
              <a:buNone/>
            </a:pPr>
            <a:r>
              <a:t/>
            </a:r>
            <a:endParaRPr b="1" sz="600">
              <a:solidFill>
                <a:srgbClr val="262626"/>
              </a:solidFill>
            </a:endParaRPr>
          </a:p>
          <a:p>
            <a:pPr lvl="0" rtl="0">
              <a:spcBef>
                <a:spcPts val="0"/>
              </a:spcBef>
              <a:buNone/>
            </a:pPr>
            <a:r>
              <a:rPr b="1" lang="ar" sz="2000">
                <a:solidFill>
                  <a:srgbClr val="262626"/>
                </a:solidFill>
              </a:rPr>
              <a:t>A) Strategies to Reduce</a:t>
            </a:r>
            <a:r>
              <a:rPr b="1" lang="ar" sz="2000">
                <a:solidFill>
                  <a:srgbClr val="FF0000"/>
                </a:solidFill>
              </a:rPr>
              <a:t> </a:t>
            </a:r>
            <a:r>
              <a:rPr b="1" lang="ar" sz="2000" u="sng">
                <a:solidFill>
                  <a:srgbClr val="FF0000"/>
                </a:solidFill>
              </a:rPr>
              <a:t>(Prescribing)</a:t>
            </a:r>
            <a:r>
              <a:rPr b="1" lang="ar" sz="2000">
                <a:solidFill>
                  <a:srgbClr val="FF0000"/>
                </a:solidFill>
              </a:rPr>
              <a:t> </a:t>
            </a:r>
            <a:r>
              <a:rPr b="1" lang="ar" sz="2000">
                <a:solidFill>
                  <a:srgbClr val="262626"/>
                </a:solidFill>
              </a:rPr>
              <a:t>errors</a:t>
            </a:r>
          </a:p>
        </p:txBody>
      </p:sp>
      <p:pic>
        <p:nvPicPr>
          <p:cNvPr id="219" name="Shape 219"/>
          <p:cNvPicPr preferRelativeResize="0"/>
          <p:nvPr/>
        </p:nvPicPr>
        <p:blipFill>
          <a:blip r:embed="rId3">
            <a:alphaModFix/>
          </a:blip>
          <a:stretch>
            <a:fillRect/>
          </a:stretch>
        </p:blipFill>
        <p:spPr>
          <a:xfrm>
            <a:off x="747424" y="1011899"/>
            <a:ext cx="5379925" cy="2076750"/>
          </a:xfrm>
          <a:prstGeom prst="rect">
            <a:avLst/>
          </a:prstGeom>
          <a:noFill/>
          <a:ln>
            <a:noFill/>
          </a:ln>
        </p:spPr>
      </p:pic>
      <p:graphicFrame>
        <p:nvGraphicFramePr>
          <p:cNvPr id="220" name="Shape 220"/>
          <p:cNvGraphicFramePr/>
          <p:nvPr/>
        </p:nvGraphicFramePr>
        <p:xfrm>
          <a:off x="263450" y="6154175"/>
          <a:ext cx="3000000" cy="3000000"/>
        </p:xfrm>
        <a:graphic>
          <a:graphicData uri="http://schemas.openxmlformats.org/drawingml/2006/table">
            <a:tbl>
              <a:tblPr>
                <a:noFill/>
                <a:tableStyleId>{D04C0F43-524B-4128-83DA-58CB7B48C504}</a:tableStyleId>
              </a:tblPr>
              <a:tblGrid>
                <a:gridCol w="3516550"/>
                <a:gridCol w="3516550"/>
              </a:tblGrid>
              <a:tr h="381000">
                <a:tc rowSpan="2">
                  <a:txBody>
                    <a:bodyPr>
                      <a:noAutofit/>
                    </a:bodyPr>
                    <a:lstStyle/>
                    <a:p>
                      <a:pPr lvl="0" rtl="0">
                        <a:lnSpc>
                          <a:spcPct val="115000"/>
                        </a:lnSpc>
                        <a:spcBef>
                          <a:spcPts val="500"/>
                        </a:spcBef>
                        <a:spcAft>
                          <a:spcPts val="600"/>
                        </a:spcAft>
                        <a:buNone/>
                      </a:pPr>
                      <a:r>
                        <a:rPr b="1" lang="ar" u="sng">
                          <a:solidFill>
                            <a:srgbClr val="83992A"/>
                          </a:solidFill>
                        </a:rPr>
                        <a:t>•</a:t>
                      </a:r>
                      <a:r>
                        <a:rPr b="1" lang="ar" u="sng">
                          <a:solidFill>
                            <a:srgbClr val="262626"/>
                          </a:solidFill>
                        </a:rPr>
                        <a:t>Avoid Illegible Handwriting:</a:t>
                      </a:r>
                    </a:p>
                    <a:p>
                      <a:pPr lvl="0" rtl="0">
                        <a:lnSpc>
                          <a:spcPct val="115000"/>
                        </a:lnSpc>
                        <a:spcBef>
                          <a:spcPts val="500"/>
                        </a:spcBef>
                        <a:spcAft>
                          <a:spcPts val="600"/>
                        </a:spcAft>
                        <a:buNone/>
                      </a:pPr>
                      <a:r>
                        <a:rPr b="1" lang="ar" sz="1200">
                          <a:solidFill>
                            <a:srgbClr val="83992A"/>
                          </a:solidFill>
                        </a:rPr>
                        <a:t>•</a:t>
                      </a:r>
                      <a:r>
                        <a:rPr b="1" lang="ar" sz="1200">
                          <a:solidFill>
                            <a:srgbClr val="262626"/>
                          </a:solidFill>
                        </a:rPr>
                        <a:t>Write/Print More Carefully</a:t>
                      </a:r>
                    </a:p>
                    <a:p>
                      <a:pPr lvl="0" rtl="0">
                        <a:lnSpc>
                          <a:spcPct val="115000"/>
                        </a:lnSpc>
                        <a:spcBef>
                          <a:spcPts val="500"/>
                        </a:spcBef>
                        <a:spcAft>
                          <a:spcPts val="600"/>
                        </a:spcAft>
                        <a:buNone/>
                      </a:pPr>
                      <a:r>
                        <a:rPr b="1" lang="ar" sz="1200">
                          <a:solidFill>
                            <a:srgbClr val="83992A"/>
                          </a:solidFill>
                        </a:rPr>
                        <a:t>•</a:t>
                      </a:r>
                      <a:r>
                        <a:rPr b="1" lang="ar" sz="1200">
                          <a:solidFill>
                            <a:srgbClr val="262626"/>
                          </a:solidFill>
                        </a:rPr>
                        <a:t>Use Computers</a:t>
                      </a:r>
                    </a:p>
                  </a:txBody>
                  <a:tcPr marT="91425" marB="91425" marR="91425" marL="91425">
                    <a:solidFill>
                      <a:srgbClr val="FFF2CC"/>
                    </a:solidFill>
                  </a:tcPr>
                </a:tc>
                <a:tc rowSpan="2">
                  <a:txBody>
                    <a:bodyPr>
                      <a:noAutofit/>
                    </a:bodyPr>
                    <a:lstStyle/>
                    <a:p>
                      <a:pPr lvl="0" rtl="0">
                        <a:lnSpc>
                          <a:spcPct val="90000"/>
                        </a:lnSpc>
                        <a:spcBef>
                          <a:spcPts val="500"/>
                        </a:spcBef>
                        <a:spcAft>
                          <a:spcPts val="600"/>
                        </a:spcAft>
                        <a:buNone/>
                      </a:pPr>
                      <a:r>
                        <a:rPr b="1" lang="ar" u="sng">
                          <a:solidFill>
                            <a:srgbClr val="83992A"/>
                          </a:solidFill>
                        </a:rPr>
                        <a:t>•</a:t>
                      </a:r>
                      <a:r>
                        <a:rPr b="1" lang="ar" u="sng">
                          <a:solidFill>
                            <a:srgbClr val="262626"/>
                          </a:solidFill>
                        </a:rPr>
                        <a:t>Write Complete Information:</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Patient’s Name</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Patient-Specific Data</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Generic and Brand Name</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Drug Strength  -Dosage Form</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Amount -Directions for Use</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Purpose    -Refills</a:t>
                      </a:r>
                    </a:p>
                  </a:txBody>
                  <a:tcPr marT="91425" marB="91425" marR="91425" marL="91425">
                    <a:solidFill>
                      <a:srgbClr val="FFFFFF"/>
                    </a:solidFill>
                  </a:tcPr>
                </a:tc>
              </a:tr>
              <a:tr h="1678925">
                <a:tc vMerge="1"/>
                <a:tc vMerge="1"/>
              </a:tr>
              <a:tr h="491250">
                <a:tc rowSpan="2">
                  <a:txBody>
                    <a:bodyPr>
                      <a:noAutofit/>
                    </a:bodyPr>
                    <a:lstStyle/>
                    <a:p>
                      <a:pPr lvl="0" rtl="0">
                        <a:lnSpc>
                          <a:spcPct val="115000"/>
                        </a:lnSpc>
                        <a:spcBef>
                          <a:spcPts val="500"/>
                        </a:spcBef>
                        <a:spcAft>
                          <a:spcPts val="600"/>
                        </a:spcAft>
                        <a:buNone/>
                      </a:pPr>
                      <a:r>
                        <a:rPr b="1" lang="ar" u="sng">
                          <a:solidFill>
                            <a:srgbClr val="83992A"/>
                          </a:solidFill>
                        </a:rPr>
                        <a:t>•</a:t>
                      </a:r>
                      <a:r>
                        <a:rPr b="1" lang="ar" u="sng">
                          <a:solidFill>
                            <a:srgbClr val="262626"/>
                          </a:solidFill>
                        </a:rPr>
                        <a:t>Look at Patient-Specific Information</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Age     -Weight</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Renal and Hepatic Function</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Laboratory Test Results</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Concurrent Medications  -Allergies</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Medical/Surgical/Family History</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Pregnancy/Lactation Status</a:t>
                      </a:r>
                    </a:p>
                    <a:p>
                      <a:pPr lvl="0" rtl="0">
                        <a:spcBef>
                          <a:spcPts val="0"/>
                        </a:spcBef>
                        <a:buNone/>
                      </a:pPr>
                      <a:r>
                        <a:t/>
                      </a:r>
                      <a:endParaRPr b="1" sz="1200"/>
                    </a:p>
                  </a:txBody>
                  <a:tcPr marT="91425" marB="91425" marR="91425" marL="91425">
                    <a:solidFill>
                      <a:srgbClr val="FFFFFF"/>
                    </a:solidFill>
                  </a:tcPr>
                </a:tc>
                <a:tc rowSpan="2">
                  <a:txBody>
                    <a:bodyPr>
                      <a:noAutofit/>
                    </a:bodyPr>
                    <a:lstStyle/>
                    <a:p>
                      <a:pPr lvl="0" rtl="0">
                        <a:lnSpc>
                          <a:spcPct val="115000"/>
                        </a:lnSpc>
                        <a:spcBef>
                          <a:spcPts val="500"/>
                        </a:spcBef>
                        <a:spcAft>
                          <a:spcPts val="600"/>
                        </a:spcAft>
                        <a:buNone/>
                      </a:pPr>
                      <a:r>
                        <a:rPr b="1" lang="ar" u="sng">
                          <a:solidFill>
                            <a:srgbClr val="262626"/>
                          </a:solidFill>
                        </a:rPr>
                        <a:t>Do Not Use Abbreviations</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Drug names</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“QD” or “OD” for the word </a:t>
                      </a:r>
                      <a:r>
                        <a:rPr b="1" i="1" lang="ar" sz="1200">
                          <a:solidFill>
                            <a:srgbClr val="262626"/>
                          </a:solidFill>
                        </a:rPr>
                        <a:t>daily</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Letter “U” for </a:t>
                      </a:r>
                      <a:r>
                        <a:rPr b="1" i="1" lang="ar" sz="1200">
                          <a:solidFill>
                            <a:srgbClr val="262626"/>
                          </a:solidFill>
                        </a:rPr>
                        <a:t>unit</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“µg” for </a:t>
                      </a:r>
                      <a:r>
                        <a:rPr b="1" i="1" lang="ar" sz="1200">
                          <a:solidFill>
                            <a:srgbClr val="262626"/>
                          </a:solidFill>
                        </a:rPr>
                        <a:t>microgram</a:t>
                      </a:r>
                      <a:r>
                        <a:rPr b="1" lang="ar" sz="1200">
                          <a:solidFill>
                            <a:srgbClr val="262626"/>
                          </a:solidFill>
                        </a:rPr>
                        <a:t> (use mcg)</a:t>
                      </a:r>
                    </a:p>
                    <a:p>
                      <a:pPr lvl="0" rtl="0">
                        <a:lnSpc>
                          <a:spcPct val="90000"/>
                        </a:lnSpc>
                        <a:spcBef>
                          <a:spcPts val="400"/>
                        </a:spcBef>
                        <a:spcAft>
                          <a:spcPts val="600"/>
                        </a:spcAft>
                        <a:buNone/>
                      </a:pPr>
                      <a:r>
                        <a:rPr b="1" lang="ar" sz="1200">
                          <a:solidFill>
                            <a:srgbClr val="83992A"/>
                          </a:solidFill>
                        </a:rPr>
                        <a:t>•</a:t>
                      </a:r>
                      <a:r>
                        <a:rPr b="1" lang="ar" sz="1200">
                          <a:solidFill>
                            <a:srgbClr val="262626"/>
                          </a:solidFill>
                        </a:rPr>
                        <a:t>“QOD” for </a:t>
                      </a:r>
                      <a:r>
                        <a:rPr b="1" i="1" lang="ar" sz="1200">
                          <a:solidFill>
                            <a:srgbClr val="262626"/>
                          </a:solidFill>
                        </a:rPr>
                        <a:t>every other day</a:t>
                      </a:r>
                    </a:p>
                    <a:p>
                      <a:pPr lvl="0" rtl="0">
                        <a:spcBef>
                          <a:spcPts val="0"/>
                        </a:spcBef>
                        <a:buNone/>
                      </a:pPr>
                      <a:r>
                        <a:t/>
                      </a:r>
                      <a:endParaRPr b="1" sz="1200"/>
                    </a:p>
                  </a:txBody>
                  <a:tcPr marT="91425" marB="91425" marR="91425" marL="91425">
                    <a:solidFill>
                      <a:srgbClr val="FFF2CC"/>
                    </a:solidFill>
                  </a:tcPr>
                </a:tc>
              </a:tr>
              <a:tr h="1584200">
                <a:tc vMerge="1"/>
                <a:tc vMerge="1"/>
              </a:tr>
            </a:tbl>
          </a:graphicData>
        </a:graphic>
      </p:graphicFrame>
      <p:sp>
        <p:nvSpPr>
          <p:cNvPr id="221" name="Shape 221"/>
          <p:cNvSpPr/>
          <p:nvPr/>
        </p:nvSpPr>
        <p:spPr>
          <a:xfrm>
            <a:off x="6486475" y="9741600"/>
            <a:ext cx="475200" cy="641400"/>
          </a:xfrm>
          <a:prstGeom prst="downArrow">
            <a:avLst>
              <a:gd fmla="val 50000" name="adj1"/>
              <a:gd fmla="val 50000" name="adj2"/>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222" name="Shape 222"/>
          <p:cNvSpPr txBox="1"/>
          <p:nvPr/>
        </p:nvSpPr>
        <p:spPr>
          <a:xfrm>
            <a:off x="166299" y="5793275"/>
            <a:ext cx="3028200" cy="360900"/>
          </a:xfrm>
          <a:prstGeom prst="rect">
            <a:avLst/>
          </a:prstGeom>
          <a:noFill/>
          <a:ln>
            <a:noFill/>
          </a:ln>
        </p:spPr>
        <p:txBody>
          <a:bodyPr anchorCtr="0" anchor="t" bIns="91425" lIns="91425" rIns="91425" tIns="91425">
            <a:noAutofit/>
          </a:bodyPr>
          <a:lstStyle/>
          <a:p>
            <a:pPr lvl="0" rtl="0">
              <a:spcBef>
                <a:spcPts val="0"/>
              </a:spcBef>
              <a:buNone/>
            </a:pPr>
            <a:r>
              <a:rPr b="1" lang="ar" sz="1100">
                <a:solidFill>
                  <a:srgbClr val="FF0000"/>
                </a:solidFill>
              </a:rPr>
              <a:t>*Just understand the categories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graphicFrame>
        <p:nvGraphicFramePr>
          <p:cNvPr id="227" name="Shape 227"/>
          <p:cNvGraphicFramePr/>
          <p:nvPr/>
        </p:nvGraphicFramePr>
        <p:xfrm>
          <a:off x="97150" y="872800"/>
          <a:ext cx="3000000" cy="3000000"/>
        </p:xfrm>
        <a:graphic>
          <a:graphicData uri="http://schemas.openxmlformats.org/drawingml/2006/table">
            <a:tbl>
              <a:tblPr>
                <a:noFill/>
                <a:tableStyleId>{D04C0F43-524B-4128-83DA-58CB7B48C504}</a:tableStyleId>
              </a:tblPr>
              <a:tblGrid>
                <a:gridCol w="3682850"/>
                <a:gridCol w="3682850"/>
              </a:tblGrid>
              <a:tr h="3216725">
                <a:tc>
                  <a:txBody>
                    <a:bodyPr>
                      <a:noAutofit/>
                    </a:bodyPr>
                    <a:lstStyle/>
                    <a:p>
                      <a:pPr lvl="0" rtl="0">
                        <a:lnSpc>
                          <a:spcPct val="115000"/>
                        </a:lnSpc>
                        <a:spcBef>
                          <a:spcPts val="500"/>
                        </a:spcBef>
                        <a:spcAft>
                          <a:spcPts val="600"/>
                        </a:spcAft>
                        <a:buClr>
                          <a:schemeClr val="dk1"/>
                        </a:buClr>
                        <a:buSzPct val="78571"/>
                        <a:buFont typeface="Arial"/>
                        <a:buNone/>
                      </a:pPr>
                      <a:r>
                        <a:rPr b="1" lang="ar" u="sng">
                          <a:solidFill>
                            <a:srgbClr val="262626"/>
                          </a:solidFill>
                        </a:rPr>
                        <a:t>Decimals</a:t>
                      </a:r>
                      <a:r>
                        <a:rPr b="1" lang="ar">
                          <a:solidFill>
                            <a:srgbClr val="262626"/>
                          </a:solidFill>
                        </a:rPr>
                        <a:t>:</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Avoid whenever possible</a:t>
                      </a:r>
                    </a:p>
                    <a:p>
                      <a:pPr lvl="0" rtl="0">
                        <a:lnSpc>
                          <a:spcPct val="115000"/>
                        </a:lnSpc>
                        <a:spcBef>
                          <a:spcPts val="300"/>
                        </a:spcBef>
                        <a:spcAft>
                          <a:spcPts val="600"/>
                        </a:spcAft>
                        <a:buClr>
                          <a:schemeClr val="dk1"/>
                        </a:buClr>
                        <a:buSzPct val="91666"/>
                        <a:buFont typeface="Arial"/>
                        <a:buNone/>
                      </a:pPr>
                      <a:r>
                        <a:rPr b="1" lang="ar" sz="1200">
                          <a:solidFill>
                            <a:srgbClr val="83992A"/>
                          </a:solidFill>
                        </a:rPr>
                        <a:t>•</a:t>
                      </a:r>
                      <a:r>
                        <a:rPr b="1" lang="ar" sz="1200">
                          <a:solidFill>
                            <a:srgbClr val="262626"/>
                          </a:solidFill>
                        </a:rPr>
                        <a:t>Use 500 mg for 0.5 g</a:t>
                      </a:r>
                    </a:p>
                    <a:p>
                      <a:pPr lvl="0" rtl="0">
                        <a:lnSpc>
                          <a:spcPct val="115000"/>
                        </a:lnSpc>
                        <a:spcBef>
                          <a:spcPts val="300"/>
                        </a:spcBef>
                        <a:spcAft>
                          <a:spcPts val="600"/>
                        </a:spcAft>
                        <a:buClr>
                          <a:schemeClr val="dk1"/>
                        </a:buClr>
                        <a:buSzPct val="91666"/>
                        <a:buFont typeface="Arial"/>
                        <a:buNone/>
                      </a:pPr>
                      <a:r>
                        <a:rPr b="1" lang="ar" sz="1200">
                          <a:solidFill>
                            <a:srgbClr val="83992A"/>
                          </a:solidFill>
                        </a:rPr>
                        <a:t>•</a:t>
                      </a:r>
                      <a:r>
                        <a:rPr b="1" lang="ar" sz="1200">
                          <a:solidFill>
                            <a:srgbClr val="262626"/>
                          </a:solidFill>
                        </a:rPr>
                        <a:t>Use 125 mcg for 0.125 mg</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Never leave a decimal point “naked”</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Haldol .5 mg ® Haldol 0.5 mg</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Never use a terminal zero</a:t>
                      </a:r>
                    </a:p>
                    <a:p>
                      <a:pPr lvl="0" rtl="0">
                        <a:lnSpc>
                          <a:spcPct val="115000"/>
                        </a:lnSpc>
                        <a:spcBef>
                          <a:spcPts val="300"/>
                        </a:spcBef>
                        <a:spcAft>
                          <a:spcPts val="600"/>
                        </a:spcAft>
                        <a:buClr>
                          <a:schemeClr val="dk1"/>
                        </a:buClr>
                        <a:buSzPct val="91666"/>
                        <a:buFont typeface="Arial"/>
                        <a:buNone/>
                      </a:pPr>
                      <a:r>
                        <a:rPr b="1" lang="ar" sz="1200">
                          <a:solidFill>
                            <a:srgbClr val="83992A"/>
                          </a:solidFill>
                        </a:rPr>
                        <a:t>•</a:t>
                      </a:r>
                      <a:r>
                        <a:rPr b="1" lang="ar" sz="1200">
                          <a:solidFill>
                            <a:srgbClr val="262626"/>
                          </a:solidFill>
                        </a:rPr>
                        <a:t>Colchicine 1 mg not 1.0 mg</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Space between name and dose</a:t>
                      </a:r>
                    </a:p>
                    <a:p>
                      <a:pPr lvl="0" rtl="0">
                        <a:lnSpc>
                          <a:spcPct val="115000"/>
                        </a:lnSpc>
                        <a:spcBef>
                          <a:spcPts val="300"/>
                        </a:spcBef>
                        <a:spcAft>
                          <a:spcPts val="600"/>
                        </a:spcAft>
                        <a:buNone/>
                      </a:pPr>
                      <a:r>
                        <a:rPr b="1" lang="ar" sz="1200">
                          <a:solidFill>
                            <a:srgbClr val="83992A"/>
                          </a:solidFill>
                        </a:rPr>
                        <a:t>•</a:t>
                      </a:r>
                      <a:r>
                        <a:rPr b="1" lang="ar" sz="1200">
                          <a:solidFill>
                            <a:srgbClr val="262626"/>
                          </a:solidFill>
                        </a:rPr>
                        <a:t>Inderal40 mg ® Inderal 40 mg</a:t>
                      </a:r>
                    </a:p>
                  </a:txBody>
                  <a:tcPr marT="91425" marB="91425" marR="91425" marL="91425">
                    <a:solidFill>
                      <a:srgbClr val="FFF2CC"/>
                    </a:solidFill>
                  </a:tcPr>
                </a:tc>
                <a:tc>
                  <a:txBody>
                    <a:bodyPr>
                      <a:noAutofit/>
                    </a:bodyPr>
                    <a:lstStyle/>
                    <a:p>
                      <a:pPr lvl="0" rtl="0">
                        <a:lnSpc>
                          <a:spcPct val="115000"/>
                        </a:lnSpc>
                        <a:spcBef>
                          <a:spcPts val="500"/>
                        </a:spcBef>
                        <a:spcAft>
                          <a:spcPts val="600"/>
                        </a:spcAft>
                        <a:buClr>
                          <a:schemeClr val="dk1"/>
                        </a:buClr>
                        <a:buSzPct val="78571"/>
                        <a:buFont typeface="Arial"/>
                        <a:buNone/>
                      </a:pPr>
                      <a:r>
                        <a:rPr b="1" lang="ar" u="sng">
                          <a:solidFill>
                            <a:srgbClr val="262626"/>
                          </a:solidFill>
                        </a:rPr>
                        <a:t>Be alert to Drug Name: “Look-Alike” or “Sound-Alike” Drug Names</a:t>
                      </a:r>
                    </a:p>
                    <a:p>
                      <a:pPr lvl="0" rtl="0">
                        <a:lnSpc>
                          <a:spcPct val="115000"/>
                        </a:lnSpc>
                        <a:spcBef>
                          <a:spcPts val="500"/>
                        </a:spcBef>
                        <a:spcAft>
                          <a:spcPts val="600"/>
                        </a:spcAft>
                        <a:buNone/>
                      </a:pPr>
                      <a:r>
                        <a:rPr b="1" lang="ar" sz="1200">
                          <a:solidFill>
                            <a:srgbClr val="83992A"/>
                          </a:solidFill>
                        </a:rPr>
                        <a:t>•</a:t>
                      </a:r>
                      <a:r>
                        <a:rPr b="1" lang="ar" sz="1200">
                          <a:solidFill>
                            <a:srgbClr val="262626"/>
                          </a:solidFill>
                        </a:rPr>
                        <a:t>Celebrex (celecoxib, anti-inflammatory); Cerebryx (fosphenytoin, anticonvulsant); Celexa (Citalpram,antidepressant)</a:t>
                      </a:r>
                    </a:p>
                  </a:txBody>
                  <a:tcPr marT="91425" marB="91425" marR="91425" marL="91425"/>
                </a:tc>
              </a:tr>
              <a:tr h="2659775">
                <a:tc>
                  <a:txBody>
                    <a:bodyPr>
                      <a:noAutofit/>
                    </a:bodyPr>
                    <a:lstStyle/>
                    <a:p>
                      <a:pPr lvl="0" rtl="0">
                        <a:lnSpc>
                          <a:spcPct val="115000"/>
                        </a:lnSpc>
                        <a:spcBef>
                          <a:spcPts val="500"/>
                        </a:spcBef>
                        <a:spcAft>
                          <a:spcPts val="600"/>
                        </a:spcAft>
                        <a:buClr>
                          <a:schemeClr val="dk1"/>
                        </a:buClr>
                        <a:buSzPct val="78571"/>
                        <a:buFont typeface="Arial"/>
                        <a:buNone/>
                      </a:pPr>
                      <a:r>
                        <a:rPr b="1" lang="ar" u="sng">
                          <a:solidFill>
                            <a:srgbClr val="262626"/>
                          </a:solidFill>
                        </a:rPr>
                        <a:t>Write the Medication Reconciliation</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Learn and practice thorough medication history taking:</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Include name, dose, route, frequency and</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duration of every drug the patient is taking;</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Enquire about recently ceased medications;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Ask about over-the-counter medications,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dietary supplements and complimentary medicines;</a:t>
                      </a:r>
                    </a:p>
                    <a:p>
                      <a:pPr lvl="0" rtl="0">
                        <a:spcBef>
                          <a:spcPts val="0"/>
                        </a:spcBef>
                        <a:buNone/>
                      </a:pPr>
                      <a:r>
                        <a:t/>
                      </a:r>
                      <a:endParaRPr b="1" sz="1200"/>
                    </a:p>
                  </a:txBody>
                  <a:tcPr marT="91425" marB="91425" marR="91425" marL="91425"/>
                </a:tc>
                <a:tc>
                  <a:txBody>
                    <a:bodyPr>
                      <a:noAutofit/>
                    </a:bodyPr>
                    <a:lstStyle/>
                    <a:p>
                      <a:pPr lvl="0" rtl="0">
                        <a:lnSpc>
                          <a:spcPct val="115000"/>
                        </a:lnSpc>
                        <a:spcBef>
                          <a:spcPts val="600"/>
                        </a:spcBef>
                        <a:spcAft>
                          <a:spcPts val="600"/>
                        </a:spcAft>
                        <a:buClr>
                          <a:schemeClr val="dk1"/>
                        </a:buClr>
                        <a:buSzPct val="78571"/>
                        <a:buFont typeface="Arial"/>
                        <a:buNone/>
                      </a:pPr>
                      <a:r>
                        <a:rPr b="1" lang="ar" u="sng">
                          <a:solidFill>
                            <a:srgbClr val="262626"/>
                          </a:solidFill>
                        </a:rPr>
                        <a:t>More Attention to Dosage Calculations:</a:t>
                      </a:r>
                    </a:p>
                    <a:p>
                      <a:pPr lvl="0" rtl="0">
                        <a:lnSpc>
                          <a:spcPct val="115000"/>
                        </a:lnSpc>
                        <a:spcBef>
                          <a:spcPts val="600"/>
                        </a:spcBef>
                        <a:spcAft>
                          <a:spcPts val="600"/>
                        </a:spcAft>
                        <a:buClr>
                          <a:schemeClr val="dk1"/>
                        </a:buClr>
                        <a:buSzPct val="91666"/>
                        <a:buFont typeface="Arial"/>
                        <a:buNone/>
                      </a:pPr>
                      <a:r>
                        <a:rPr b="1" lang="ar" sz="1200">
                          <a:solidFill>
                            <a:srgbClr val="83992A"/>
                          </a:solidFill>
                        </a:rPr>
                        <a:t>•</a:t>
                      </a:r>
                      <a:r>
                        <a:rPr b="1" lang="ar" sz="1200">
                          <a:solidFill>
                            <a:srgbClr val="262626"/>
                          </a:solidFill>
                        </a:rPr>
                        <a:t>Use patient-specific information</a:t>
                      </a:r>
                    </a:p>
                    <a:p>
                      <a:pPr lvl="0" rtl="0">
                        <a:lnSpc>
                          <a:spcPct val="115000"/>
                        </a:lnSpc>
                        <a:spcBef>
                          <a:spcPts val="500"/>
                        </a:spcBef>
                        <a:spcAft>
                          <a:spcPts val="600"/>
                        </a:spcAft>
                        <a:buClr>
                          <a:schemeClr val="dk1"/>
                        </a:buClr>
                        <a:buSzPct val="91666"/>
                        <a:buFont typeface="Arial"/>
                        <a:buNone/>
                      </a:pPr>
                      <a:r>
                        <a:rPr b="1" lang="ar" sz="1200">
                          <a:solidFill>
                            <a:srgbClr val="83992A"/>
                          </a:solidFill>
                        </a:rPr>
                        <a:t>•</a:t>
                      </a:r>
                      <a:r>
                        <a:rPr b="1" lang="ar" sz="1200">
                          <a:solidFill>
                            <a:srgbClr val="262626"/>
                          </a:solidFill>
                        </a:rPr>
                        <a:t>height </a:t>
                      </a:r>
                    </a:p>
                    <a:p>
                      <a:pPr lvl="0" rtl="0">
                        <a:lnSpc>
                          <a:spcPct val="115000"/>
                        </a:lnSpc>
                        <a:spcBef>
                          <a:spcPts val="500"/>
                        </a:spcBef>
                        <a:spcAft>
                          <a:spcPts val="600"/>
                        </a:spcAft>
                        <a:buClr>
                          <a:schemeClr val="dk1"/>
                        </a:buClr>
                        <a:buSzPct val="91666"/>
                        <a:buFont typeface="Arial"/>
                        <a:buNone/>
                      </a:pPr>
                      <a:r>
                        <a:rPr b="1" lang="ar" sz="1200">
                          <a:solidFill>
                            <a:srgbClr val="83992A"/>
                          </a:solidFill>
                        </a:rPr>
                        <a:t>•</a:t>
                      </a:r>
                      <a:r>
                        <a:rPr b="1" lang="ar" sz="1200">
                          <a:solidFill>
                            <a:srgbClr val="262626"/>
                          </a:solidFill>
                        </a:rPr>
                        <a:t>weight  </a:t>
                      </a:r>
                    </a:p>
                    <a:p>
                      <a:pPr lvl="0" rtl="0">
                        <a:lnSpc>
                          <a:spcPct val="115000"/>
                        </a:lnSpc>
                        <a:spcBef>
                          <a:spcPts val="500"/>
                        </a:spcBef>
                        <a:spcAft>
                          <a:spcPts val="600"/>
                        </a:spcAft>
                        <a:buClr>
                          <a:schemeClr val="dk1"/>
                        </a:buClr>
                        <a:buSzPct val="91666"/>
                        <a:buFont typeface="Arial"/>
                        <a:buNone/>
                      </a:pPr>
                      <a:r>
                        <a:rPr b="1" lang="ar" sz="1200">
                          <a:solidFill>
                            <a:srgbClr val="83992A"/>
                          </a:solidFill>
                        </a:rPr>
                        <a:t>•</a:t>
                      </a:r>
                      <a:r>
                        <a:rPr b="1" lang="ar" sz="1200">
                          <a:solidFill>
                            <a:srgbClr val="262626"/>
                          </a:solidFill>
                        </a:rPr>
                        <a:t>age</a:t>
                      </a:r>
                    </a:p>
                    <a:p>
                      <a:pPr lvl="0" rtl="0">
                        <a:lnSpc>
                          <a:spcPct val="115000"/>
                        </a:lnSpc>
                        <a:spcBef>
                          <a:spcPts val="500"/>
                        </a:spcBef>
                        <a:spcAft>
                          <a:spcPts val="600"/>
                        </a:spcAft>
                        <a:buClr>
                          <a:schemeClr val="dk1"/>
                        </a:buClr>
                        <a:buSzPct val="91666"/>
                        <a:buFont typeface="Arial"/>
                        <a:buNone/>
                      </a:pPr>
                      <a:r>
                        <a:rPr b="1" lang="ar" sz="1200">
                          <a:solidFill>
                            <a:srgbClr val="83992A"/>
                          </a:solidFill>
                        </a:rPr>
                        <a:t>•</a:t>
                      </a:r>
                      <a:r>
                        <a:rPr b="1" lang="ar" sz="1200">
                          <a:solidFill>
                            <a:srgbClr val="262626"/>
                          </a:solidFill>
                        </a:rPr>
                        <a:t>body system function</a:t>
                      </a:r>
                    </a:p>
                    <a:p>
                      <a:pPr lvl="0" rtl="0">
                        <a:spcBef>
                          <a:spcPts val="0"/>
                        </a:spcBef>
                        <a:buNone/>
                      </a:pPr>
                      <a:r>
                        <a:t/>
                      </a:r>
                      <a:endParaRPr b="1" sz="1200"/>
                    </a:p>
                  </a:txBody>
                  <a:tcPr marT="91425" marB="91425" marR="91425" marL="91425">
                    <a:solidFill>
                      <a:srgbClr val="FFF2CC"/>
                    </a:solidFill>
                  </a:tcPr>
                </a:tc>
              </a:tr>
              <a:tr h="3021700">
                <a:tc>
                  <a:txBody>
                    <a:bodyPr>
                      <a:noAutofit/>
                    </a:bodyPr>
                    <a:lstStyle/>
                    <a:p>
                      <a:pPr lvl="0" rtl="0">
                        <a:lnSpc>
                          <a:spcPct val="115000"/>
                        </a:lnSpc>
                        <a:spcBef>
                          <a:spcPts val="700"/>
                        </a:spcBef>
                        <a:spcAft>
                          <a:spcPts val="600"/>
                        </a:spcAft>
                        <a:buClr>
                          <a:schemeClr val="dk1"/>
                        </a:buClr>
                        <a:buSzPct val="78571"/>
                        <a:buFont typeface="Arial"/>
                        <a:buNone/>
                      </a:pPr>
                      <a:r>
                        <a:rPr b="1" lang="ar" u="sng">
                          <a:solidFill>
                            <a:srgbClr val="262626"/>
                          </a:solidFill>
                        </a:rPr>
                        <a:t>Verbal Orders: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Avoid when possible</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State numbers like pilots</a:t>
                      </a:r>
                    </a:p>
                    <a:p>
                      <a:pPr lvl="0" rtl="0">
                        <a:lnSpc>
                          <a:spcPct val="115000"/>
                        </a:lnSpc>
                        <a:spcBef>
                          <a:spcPts val="400"/>
                        </a:spcBef>
                        <a:spcAft>
                          <a:spcPts val="600"/>
                        </a:spcAft>
                        <a:buClr>
                          <a:schemeClr val="dk1"/>
                        </a:buClr>
                        <a:buSzPct val="91666"/>
                        <a:buFont typeface="Arial"/>
                        <a:buNone/>
                      </a:pPr>
                      <a:r>
                        <a:rPr b="1" lang="ar" sz="1200">
                          <a:solidFill>
                            <a:srgbClr val="262626"/>
                          </a:solidFill>
                        </a:rPr>
                        <a:t>(i.e., “one-five mg” for 15 mg)</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Spell out difficult drug names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Specify concentrations</a:t>
                      </a:r>
                    </a:p>
                    <a:p>
                      <a:pPr lvl="0" rtl="0">
                        <a:spcBef>
                          <a:spcPts val="0"/>
                        </a:spcBef>
                        <a:buNone/>
                      </a:pPr>
                      <a:r>
                        <a:t/>
                      </a:r>
                      <a:endParaRPr b="1" sz="1200"/>
                    </a:p>
                  </a:txBody>
                  <a:tcPr marT="91425" marB="91425" marR="91425" marL="91425">
                    <a:solidFill>
                      <a:srgbClr val="FFF2CC"/>
                    </a:solidFill>
                  </a:tcPr>
                </a:tc>
                <a:tc>
                  <a:txBody>
                    <a:bodyPr>
                      <a:noAutofit/>
                    </a:bodyPr>
                    <a:lstStyle/>
                    <a:p>
                      <a:pPr lvl="0" rtl="0">
                        <a:lnSpc>
                          <a:spcPct val="115000"/>
                        </a:lnSpc>
                        <a:spcBef>
                          <a:spcPts val="500"/>
                        </a:spcBef>
                        <a:spcAft>
                          <a:spcPts val="600"/>
                        </a:spcAft>
                        <a:buClr>
                          <a:schemeClr val="dk1"/>
                        </a:buClr>
                        <a:buSzPct val="78571"/>
                        <a:buFont typeface="Arial"/>
                        <a:buNone/>
                      </a:pPr>
                      <a:r>
                        <a:rPr b="1" lang="ar" u="sng">
                          <a:solidFill>
                            <a:srgbClr val="262626"/>
                          </a:solidFill>
                        </a:rPr>
                        <a:t>Know the High Alert Medications: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Need double check</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Example :</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Oral anticoagulants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Insulin</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Chemotherapeutic agents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Neuromuscular blocking agents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Concentrated electrolytes</a:t>
                      </a:r>
                    </a:p>
                    <a:p>
                      <a:pPr lvl="0" rtl="0">
                        <a:lnSpc>
                          <a:spcPct val="115000"/>
                        </a:lnSpc>
                        <a:spcBef>
                          <a:spcPts val="400"/>
                        </a:spcBef>
                        <a:spcAft>
                          <a:spcPts val="600"/>
                        </a:spcAft>
                        <a:buClr>
                          <a:schemeClr val="dk1"/>
                        </a:buClr>
                        <a:buSzPct val="91666"/>
                        <a:buFont typeface="Arial"/>
                        <a:buNone/>
                      </a:pPr>
                      <a:r>
                        <a:rPr b="1" lang="ar" sz="1200">
                          <a:solidFill>
                            <a:srgbClr val="83992A"/>
                          </a:solidFill>
                        </a:rPr>
                        <a:t>•</a:t>
                      </a:r>
                      <a:r>
                        <a:rPr b="1" lang="ar" sz="1200">
                          <a:solidFill>
                            <a:srgbClr val="262626"/>
                          </a:solidFill>
                        </a:rPr>
                        <a:t>Emergency medications (potent and used in high pressure situations)</a:t>
                      </a:r>
                    </a:p>
                    <a:p>
                      <a:pPr lvl="0" rtl="0">
                        <a:spcBef>
                          <a:spcPts val="0"/>
                        </a:spcBef>
                        <a:buNone/>
                      </a:pPr>
                      <a:r>
                        <a:t/>
                      </a:r>
                      <a:endParaRPr b="1" sz="1200"/>
                    </a:p>
                  </a:txBody>
                  <a:tcPr marT="91425" marB="91425" marR="91425" marL="91425"/>
                </a:tc>
              </a:tr>
            </a:tbl>
          </a:graphicData>
        </a:graphic>
      </p:graphicFrame>
      <p:sp>
        <p:nvSpPr>
          <p:cNvPr id="228" name="Shape 228"/>
          <p:cNvSpPr txBox="1"/>
          <p:nvPr/>
        </p:nvSpPr>
        <p:spPr>
          <a:xfrm>
            <a:off x="97150" y="511900"/>
            <a:ext cx="3028200" cy="360900"/>
          </a:xfrm>
          <a:prstGeom prst="rect">
            <a:avLst/>
          </a:prstGeom>
          <a:noFill/>
          <a:ln>
            <a:noFill/>
          </a:ln>
        </p:spPr>
        <p:txBody>
          <a:bodyPr anchorCtr="0" anchor="t" bIns="91425" lIns="91425" rIns="91425" tIns="91425">
            <a:noAutofit/>
          </a:bodyPr>
          <a:lstStyle/>
          <a:p>
            <a:pPr lvl="0" rtl="0">
              <a:spcBef>
                <a:spcPts val="0"/>
              </a:spcBef>
              <a:buNone/>
            </a:pPr>
            <a:r>
              <a:rPr b="1" lang="ar" sz="1100">
                <a:solidFill>
                  <a:srgbClr val="FF0000"/>
                </a:solidFill>
              </a:rPr>
              <a:t>*Just understand the categories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nvSpPr>
        <p:spPr>
          <a:xfrm>
            <a:off x="153975" y="305675"/>
            <a:ext cx="7009200" cy="100536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t>B)</a:t>
            </a:r>
            <a:r>
              <a:rPr b="1" lang="ar" sz="2000">
                <a:solidFill>
                  <a:srgbClr val="FF0000"/>
                </a:solidFill>
              </a:rPr>
              <a:t> (Dispensing) </a:t>
            </a:r>
            <a:r>
              <a:rPr b="1" lang="ar" sz="2000">
                <a:solidFill>
                  <a:srgbClr val="262626"/>
                </a:solidFill>
              </a:rPr>
              <a:t>Process Errors Prevention:</a:t>
            </a:r>
          </a:p>
          <a:p>
            <a:pPr lvl="0" rtl="0">
              <a:lnSpc>
                <a:spcPct val="115000"/>
              </a:lnSpc>
              <a:spcBef>
                <a:spcPts val="900"/>
              </a:spcBef>
              <a:spcAft>
                <a:spcPts val="600"/>
              </a:spcAft>
              <a:buClr>
                <a:schemeClr val="dk1"/>
              </a:buClr>
              <a:buFont typeface="Arial"/>
              <a:buNone/>
            </a:pPr>
            <a:r>
              <a:rPr b="1" lang="ar">
                <a:solidFill>
                  <a:srgbClr val="83992A"/>
                </a:solidFill>
              </a:rPr>
              <a:t>1.</a:t>
            </a:r>
            <a:r>
              <a:rPr b="1" lang="ar">
                <a:solidFill>
                  <a:srgbClr val="262626"/>
                </a:solidFill>
              </a:rPr>
              <a:t>Standardized concentrations for all IV medication</a:t>
            </a:r>
          </a:p>
          <a:p>
            <a:pPr lvl="0" rtl="0">
              <a:lnSpc>
                <a:spcPct val="115000"/>
              </a:lnSpc>
              <a:spcBef>
                <a:spcPts val="900"/>
              </a:spcBef>
              <a:spcAft>
                <a:spcPts val="600"/>
              </a:spcAft>
              <a:buClr>
                <a:schemeClr val="dk1"/>
              </a:buClr>
              <a:buFont typeface="Arial"/>
              <a:buNone/>
            </a:pPr>
            <a:r>
              <a:rPr b="1" lang="ar">
                <a:solidFill>
                  <a:srgbClr val="83992A"/>
                </a:solidFill>
              </a:rPr>
              <a:t>2.</a:t>
            </a:r>
            <a:r>
              <a:rPr b="1" lang="ar">
                <a:solidFill>
                  <a:srgbClr val="262626"/>
                </a:solidFill>
              </a:rPr>
              <a:t>Use commercially prepared solutions</a:t>
            </a:r>
          </a:p>
          <a:p>
            <a:pPr lvl="0" rtl="0">
              <a:lnSpc>
                <a:spcPct val="115000"/>
              </a:lnSpc>
              <a:spcBef>
                <a:spcPts val="900"/>
              </a:spcBef>
              <a:spcAft>
                <a:spcPts val="600"/>
              </a:spcAft>
              <a:buClr>
                <a:schemeClr val="dk1"/>
              </a:buClr>
              <a:buFont typeface="Arial"/>
              <a:buNone/>
            </a:pPr>
            <a:r>
              <a:t/>
            </a:r>
            <a:endParaRPr b="1">
              <a:solidFill>
                <a:srgbClr val="262626"/>
              </a:solidFill>
            </a:endParaRPr>
          </a:p>
          <a:p>
            <a:pPr lvl="0" rtl="0">
              <a:lnSpc>
                <a:spcPct val="115000"/>
              </a:lnSpc>
              <a:spcBef>
                <a:spcPts val="900"/>
              </a:spcBef>
              <a:spcAft>
                <a:spcPts val="600"/>
              </a:spcAft>
              <a:buClr>
                <a:schemeClr val="dk1"/>
              </a:buClr>
              <a:buSzPct val="55000"/>
              <a:buFont typeface="Arial"/>
              <a:buNone/>
            </a:pPr>
            <a:r>
              <a:rPr b="1" lang="ar" sz="2000"/>
              <a:t>C)</a:t>
            </a:r>
            <a:r>
              <a:rPr b="1" lang="ar" sz="2000">
                <a:solidFill>
                  <a:srgbClr val="FF0000"/>
                </a:solidFill>
              </a:rPr>
              <a:t> (Administration) </a:t>
            </a:r>
            <a:r>
              <a:rPr b="1" lang="ar" sz="2000">
                <a:solidFill>
                  <a:srgbClr val="262626"/>
                </a:solidFill>
              </a:rPr>
              <a:t>Process Errors Prevention:</a:t>
            </a:r>
          </a:p>
          <a:p>
            <a:pPr lvl="0" rtl="0">
              <a:lnSpc>
                <a:spcPct val="115000"/>
              </a:lnSpc>
              <a:spcBef>
                <a:spcPts val="600"/>
              </a:spcBef>
              <a:spcAft>
                <a:spcPts val="600"/>
              </a:spcAft>
              <a:buClr>
                <a:schemeClr val="dk1"/>
              </a:buClr>
              <a:buFont typeface="Arial"/>
              <a:buNone/>
            </a:pPr>
            <a:r>
              <a:rPr b="1" lang="ar">
                <a:solidFill>
                  <a:srgbClr val="83992A"/>
                </a:solidFill>
              </a:rPr>
              <a:t>1.</a:t>
            </a:r>
            <a:r>
              <a:rPr b="1" lang="ar">
                <a:solidFill>
                  <a:srgbClr val="262626"/>
                </a:solidFill>
              </a:rPr>
              <a:t>Be familiar with the institution policy</a:t>
            </a:r>
          </a:p>
          <a:p>
            <a:pPr lvl="0" rtl="0">
              <a:lnSpc>
                <a:spcPct val="115000"/>
              </a:lnSpc>
              <a:spcBef>
                <a:spcPts val="600"/>
              </a:spcBef>
              <a:spcAft>
                <a:spcPts val="600"/>
              </a:spcAft>
              <a:buClr>
                <a:schemeClr val="dk1"/>
              </a:buClr>
              <a:buFont typeface="Arial"/>
              <a:buNone/>
            </a:pPr>
            <a:r>
              <a:rPr b="1" lang="ar">
                <a:solidFill>
                  <a:srgbClr val="83992A"/>
                </a:solidFill>
              </a:rPr>
              <a:t>2.</a:t>
            </a:r>
            <a:r>
              <a:rPr b="1" lang="ar">
                <a:solidFill>
                  <a:srgbClr val="262626"/>
                </a:solidFill>
              </a:rPr>
              <a:t>Preprinted &amp; standardized infusion rate  charts</a:t>
            </a:r>
          </a:p>
          <a:p>
            <a:pPr lvl="0" rtl="0">
              <a:lnSpc>
                <a:spcPct val="115000"/>
              </a:lnSpc>
              <a:spcBef>
                <a:spcPts val="600"/>
              </a:spcBef>
              <a:spcAft>
                <a:spcPts val="600"/>
              </a:spcAft>
              <a:buClr>
                <a:schemeClr val="dk1"/>
              </a:buClr>
              <a:buFont typeface="Arial"/>
              <a:buNone/>
            </a:pPr>
            <a:r>
              <a:rPr b="1" lang="ar">
                <a:solidFill>
                  <a:srgbClr val="83992A"/>
                </a:solidFill>
              </a:rPr>
              <a:t>3.</a:t>
            </a:r>
            <a:r>
              <a:rPr b="1" lang="ar">
                <a:solidFill>
                  <a:srgbClr val="262626"/>
                </a:solidFill>
              </a:rPr>
              <a:t>Use programmable infusion device </a:t>
            </a:r>
          </a:p>
          <a:p>
            <a:pPr lvl="0" rtl="0">
              <a:lnSpc>
                <a:spcPct val="115000"/>
              </a:lnSpc>
              <a:spcBef>
                <a:spcPts val="600"/>
              </a:spcBef>
              <a:spcAft>
                <a:spcPts val="600"/>
              </a:spcAft>
              <a:buClr>
                <a:schemeClr val="dk1"/>
              </a:buClr>
              <a:buFont typeface="Arial"/>
              <a:buNone/>
            </a:pPr>
            <a:r>
              <a:t/>
            </a:r>
            <a:endParaRPr b="1">
              <a:solidFill>
                <a:srgbClr val="262626"/>
              </a:solidFill>
            </a:endParaRPr>
          </a:p>
          <a:p>
            <a:pPr lvl="0" rtl="0">
              <a:spcBef>
                <a:spcPts val="0"/>
              </a:spcBef>
              <a:buNone/>
            </a:pPr>
            <a:r>
              <a:rPr b="1" lang="ar" sz="2000">
                <a:solidFill>
                  <a:srgbClr val="262626"/>
                </a:solidFill>
              </a:rPr>
              <a:t> D) </a:t>
            </a:r>
            <a:r>
              <a:rPr b="1" lang="ar" sz="2000">
                <a:solidFill>
                  <a:srgbClr val="FF0000"/>
                </a:solidFill>
              </a:rPr>
              <a:t>(Calculation errors)</a:t>
            </a:r>
          </a:p>
          <a:p>
            <a:pPr lvl="0" rtl="0">
              <a:spcBef>
                <a:spcPts val="0"/>
              </a:spcBef>
              <a:buNone/>
            </a:pPr>
            <a:r>
              <a:t/>
            </a:r>
            <a:endParaRPr b="1" sz="2000">
              <a:solidFill>
                <a:srgbClr val="FF0000"/>
              </a:solidFill>
            </a:endParaRPr>
          </a:p>
          <a:p>
            <a:pPr lvl="0" rtl="0">
              <a:spcBef>
                <a:spcPts val="0"/>
              </a:spcBef>
              <a:buNone/>
            </a:pPr>
            <a:r>
              <a:t/>
            </a:r>
            <a:endParaRPr b="1" sz="2000">
              <a:solidFill>
                <a:srgbClr val="FF0000"/>
              </a:solidFill>
            </a:endParaRPr>
          </a:p>
          <a:p>
            <a:pPr lvl="0" rtl="0" algn="ctr">
              <a:spcBef>
                <a:spcPts val="0"/>
              </a:spcBef>
              <a:buClr>
                <a:schemeClr val="dk1"/>
              </a:buClr>
              <a:buSzPct val="55000"/>
              <a:buFont typeface="Arial"/>
              <a:buNone/>
            </a:pPr>
            <a:r>
              <a:rPr b="1" lang="ar" sz="2000">
                <a:solidFill>
                  <a:srgbClr val="262626"/>
                </a:solidFill>
              </a:rPr>
              <a:t>Contributory Factors for Medication Errors</a:t>
            </a:r>
          </a:p>
          <a:p>
            <a:pPr lvl="0" rtl="0" algn="ctr">
              <a:spcBef>
                <a:spcPts val="0"/>
              </a:spcBef>
              <a:buNone/>
            </a:pPr>
            <a:r>
              <a:rPr b="1" lang="ar" sz="2000">
                <a:solidFill>
                  <a:srgbClr val="FF0000"/>
                </a:solidFill>
              </a:rPr>
              <a:t>Patient Factors</a:t>
            </a:r>
          </a:p>
          <a:p>
            <a:pPr indent="-228600" lvl="0" marL="457200" rtl="0">
              <a:lnSpc>
                <a:spcPct val="115000"/>
              </a:lnSpc>
              <a:spcBef>
                <a:spcPts val="700"/>
              </a:spcBef>
              <a:spcAft>
                <a:spcPts val="600"/>
              </a:spcAft>
              <a:buChar char="●"/>
            </a:pPr>
            <a:r>
              <a:rPr b="1" lang="ar">
                <a:solidFill>
                  <a:srgbClr val="262626"/>
                </a:solidFill>
              </a:rPr>
              <a:t>Patients on multiple medications</a:t>
            </a:r>
          </a:p>
          <a:p>
            <a:pPr indent="-228600" lvl="0" marL="457200" rtl="0">
              <a:lnSpc>
                <a:spcPct val="115000"/>
              </a:lnSpc>
              <a:spcBef>
                <a:spcPts val="700"/>
              </a:spcBef>
              <a:spcAft>
                <a:spcPts val="600"/>
              </a:spcAft>
              <a:buChar char="●"/>
            </a:pPr>
            <a:r>
              <a:rPr b="1" lang="ar">
                <a:solidFill>
                  <a:srgbClr val="262626"/>
                </a:solidFill>
              </a:rPr>
              <a:t>Patients with another condition, e.g. renal impairment, pregnancy</a:t>
            </a:r>
          </a:p>
          <a:p>
            <a:pPr indent="-228600" lvl="0" marL="457200" rtl="0">
              <a:lnSpc>
                <a:spcPct val="115000"/>
              </a:lnSpc>
              <a:spcBef>
                <a:spcPts val="700"/>
              </a:spcBef>
              <a:spcAft>
                <a:spcPts val="600"/>
              </a:spcAft>
              <a:buChar char="●"/>
            </a:pPr>
            <a:r>
              <a:rPr b="1" lang="ar">
                <a:solidFill>
                  <a:srgbClr val="262626"/>
                </a:solidFill>
              </a:rPr>
              <a:t>Patients who cannot communicate well</a:t>
            </a:r>
          </a:p>
          <a:p>
            <a:pPr indent="-228600" lvl="0" marL="457200" rtl="0">
              <a:lnSpc>
                <a:spcPct val="115000"/>
              </a:lnSpc>
              <a:spcBef>
                <a:spcPts val="700"/>
              </a:spcBef>
              <a:spcAft>
                <a:spcPts val="600"/>
              </a:spcAft>
              <a:buChar char="●"/>
            </a:pPr>
            <a:r>
              <a:rPr b="1" lang="ar">
                <a:solidFill>
                  <a:srgbClr val="262626"/>
                </a:solidFill>
              </a:rPr>
              <a:t>Patients who have more than one doctor</a:t>
            </a:r>
          </a:p>
          <a:p>
            <a:pPr indent="-228600" lvl="0" marL="457200" rtl="0">
              <a:lnSpc>
                <a:spcPct val="115000"/>
              </a:lnSpc>
              <a:spcBef>
                <a:spcPts val="700"/>
              </a:spcBef>
              <a:spcAft>
                <a:spcPts val="600"/>
              </a:spcAft>
              <a:buChar char="●"/>
            </a:pPr>
            <a:r>
              <a:rPr b="1" lang="ar">
                <a:solidFill>
                  <a:srgbClr val="262626"/>
                </a:solidFill>
              </a:rPr>
              <a:t>Children and babies (dose calculations required?)</a:t>
            </a:r>
          </a:p>
          <a:p>
            <a:pPr lvl="0" rtl="0">
              <a:spcBef>
                <a:spcPts val="0"/>
              </a:spcBef>
              <a:buNone/>
            </a:pPr>
            <a:r>
              <a:t/>
            </a:r>
            <a:endParaRPr b="1" sz="2000">
              <a:solidFill>
                <a:srgbClr val="262626"/>
              </a:solidFill>
            </a:endParaRPr>
          </a:p>
          <a:p>
            <a:pPr lvl="0" rtl="0">
              <a:spcBef>
                <a:spcPts val="0"/>
              </a:spcBef>
              <a:buNone/>
            </a:pPr>
            <a:r>
              <a:t/>
            </a:r>
            <a:endParaRPr b="1" sz="2000">
              <a:solidFill>
                <a:srgbClr val="262626"/>
              </a:solidFill>
            </a:endParaRPr>
          </a:p>
          <a:p>
            <a:pPr lvl="0" rtl="0" algn="ctr">
              <a:spcBef>
                <a:spcPts val="0"/>
              </a:spcBef>
              <a:buClr>
                <a:schemeClr val="dk1"/>
              </a:buClr>
              <a:buSzPct val="55000"/>
              <a:buFont typeface="Arial"/>
              <a:buNone/>
            </a:pPr>
            <a:r>
              <a:rPr b="1" lang="ar" sz="2000">
                <a:solidFill>
                  <a:srgbClr val="262626"/>
                </a:solidFill>
              </a:rPr>
              <a:t>Contributory Factors for Medication Errors</a:t>
            </a:r>
          </a:p>
          <a:p>
            <a:pPr lvl="0" rtl="0" algn="ctr">
              <a:spcBef>
                <a:spcPts val="0"/>
              </a:spcBef>
              <a:buNone/>
            </a:pPr>
            <a:r>
              <a:rPr b="1" lang="ar" sz="2000">
                <a:solidFill>
                  <a:srgbClr val="0000FF"/>
                </a:solidFill>
              </a:rPr>
              <a:t>Staff Factors </a:t>
            </a:r>
          </a:p>
          <a:p>
            <a:pPr indent="-228600" lvl="0" marL="457200" rtl="0">
              <a:lnSpc>
                <a:spcPct val="115000"/>
              </a:lnSpc>
              <a:spcBef>
                <a:spcPts val="600"/>
              </a:spcBef>
              <a:spcAft>
                <a:spcPts val="600"/>
              </a:spcAft>
              <a:buChar char="●"/>
            </a:pPr>
            <a:r>
              <a:rPr b="1" lang="ar">
                <a:solidFill>
                  <a:srgbClr val="262626"/>
                </a:solidFill>
              </a:rPr>
              <a:t>Inexperience</a:t>
            </a:r>
          </a:p>
          <a:p>
            <a:pPr indent="-228600" lvl="0" marL="457200" rtl="0">
              <a:lnSpc>
                <a:spcPct val="115000"/>
              </a:lnSpc>
              <a:spcBef>
                <a:spcPts val="600"/>
              </a:spcBef>
              <a:spcAft>
                <a:spcPts val="600"/>
              </a:spcAft>
              <a:buChar char="●"/>
            </a:pPr>
            <a:r>
              <a:rPr b="1" lang="ar">
                <a:solidFill>
                  <a:srgbClr val="262626"/>
                </a:solidFill>
              </a:rPr>
              <a:t>Rushing</a:t>
            </a:r>
          </a:p>
          <a:p>
            <a:pPr indent="-228600" lvl="0" marL="457200" rtl="0">
              <a:lnSpc>
                <a:spcPct val="115000"/>
              </a:lnSpc>
              <a:spcBef>
                <a:spcPts val="600"/>
              </a:spcBef>
              <a:spcAft>
                <a:spcPts val="600"/>
              </a:spcAft>
              <a:buChar char="●"/>
            </a:pPr>
            <a:r>
              <a:rPr b="1" lang="ar">
                <a:solidFill>
                  <a:srgbClr val="262626"/>
                </a:solidFill>
              </a:rPr>
              <a:t>Doing two things at the same time</a:t>
            </a:r>
          </a:p>
          <a:p>
            <a:pPr indent="-228600" lvl="0" marL="457200" rtl="0">
              <a:lnSpc>
                <a:spcPct val="115000"/>
              </a:lnSpc>
              <a:spcBef>
                <a:spcPts val="600"/>
              </a:spcBef>
              <a:spcAft>
                <a:spcPts val="600"/>
              </a:spcAft>
              <a:buChar char="●"/>
            </a:pPr>
            <a:r>
              <a:rPr b="1" lang="ar">
                <a:solidFill>
                  <a:srgbClr val="262626"/>
                </a:solidFill>
              </a:rPr>
              <a:t>Interruptions</a:t>
            </a:r>
          </a:p>
          <a:p>
            <a:pPr indent="-228600" lvl="0" marL="457200" rtl="0">
              <a:lnSpc>
                <a:spcPct val="115000"/>
              </a:lnSpc>
              <a:spcBef>
                <a:spcPts val="600"/>
              </a:spcBef>
              <a:spcAft>
                <a:spcPts val="600"/>
              </a:spcAft>
              <a:buChar char="●"/>
            </a:pPr>
            <a:r>
              <a:rPr b="1" lang="ar">
                <a:solidFill>
                  <a:srgbClr val="262626"/>
                </a:solidFill>
              </a:rPr>
              <a:t>Fatigue, or stress</a:t>
            </a:r>
          </a:p>
          <a:p>
            <a:pPr indent="-228600" lvl="0" marL="457200" rtl="0">
              <a:lnSpc>
                <a:spcPct val="115000"/>
              </a:lnSpc>
              <a:spcBef>
                <a:spcPts val="600"/>
              </a:spcBef>
              <a:spcAft>
                <a:spcPts val="600"/>
              </a:spcAft>
              <a:buChar char="●"/>
            </a:pPr>
            <a:r>
              <a:rPr b="1" lang="ar">
                <a:solidFill>
                  <a:srgbClr val="262626"/>
                </a:solidFill>
              </a:rPr>
              <a:t>Lack of checking and double checking habits</a:t>
            </a:r>
          </a:p>
          <a:p>
            <a:pPr indent="-228600" lvl="0" marL="457200" rtl="0">
              <a:lnSpc>
                <a:spcPct val="115000"/>
              </a:lnSpc>
              <a:spcBef>
                <a:spcPts val="600"/>
              </a:spcBef>
              <a:spcAft>
                <a:spcPts val="600"/>
              </a:spcAft>
              <a:buChar char="●"/>
            </a:pPr>
            <a:r>
              <a:rPr b="1" lang="ar">
                <a:solidFill>
                  <a:srgbClr val="262626"/>
                </a:solidFill>
              </a:rPr>
              <a:t>Poor teamwork and/or communication between colleagues</a:t>
            </a:r>
          </a:p>
          <a:p>
            <a:pPr lvl="0" rtl="0" algn="l">
              <a:spcBef>
                <a:spcPts val="0"/>
              </a:spcBef>
              <a:buNone/>
            </a:pPr>
            <a:r>
              <a:t/>
            </a:r>
            <a:endParaRPr b="1" sz="2000">
              <a:solidFill>
                <a:srgbClr val="262626"/>
              </a:solidFil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nvSpPr>
        <p:spPr>
          <a:xfrm>
            <a:off x="142550" y="237600"/>
            <a:ext cx="7151700" cy="102168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solidFill>
                  <a:srgbClr val="262626"/>
                </a:solidFill>
              </a:rPr>
              <a:t>What are some of the ways to make</a:t>
            </a:r>
          </a:p>
          <a:p>
            <a:pPr lvl="0" rtl="0">
              <a:spcBef>
                <a:spcPts val="0"/>
              </a:spcBef>
              <a:buNone/>
            </a:pPr>
            <a:r>
              <a:rPr b="1" lang="ar" sz="2000">
                <a:solidFill>
                  <a:srgbClr val="262626"/>
                </a:solidFill>
              </a:rPr>
              <a:t>medication use safer?</a:t>
            </a:r>
          </a:p>
          <a:p>
            <a:pPr indent="-228600" lvl="0" marL="457200" rtl="0">
              <a:lnSpc>
                <a:spcPct val="115000"/>
              </a:lnSpc>
              <a:spcBef>
                <a:spcPts val="500"/>
              </a:spcBef>
              <a:spcAft>
                <a:spcPts val="600"/>
              </a:spcAft>
              <a:buChar char="●"/>
            </a:pPr>
            <a:r>
              <a:rPr b="1" lang="ar">
                <a:solidFill>
                  <a:srgbClr val="262626"/>
                </a:solidFill>
              </a:rPr>
              <a:t>Use generic names where appropriate</a:t>
            </a:r>
          </a:p>
          <a:p>
            <a:pPr indent="-228600" lvl="0" marL="457200" rtl="0">
              <a:lnSpc>
                <a:spcPct val="115000"/>
              </a:lnSpc>
              <a:spcBef>
                <a:spcPts val="500"/>
              </a:spcBef>
              <a:spcAft>
                <a:spcPts val="600"/>
              </a:spcAft>
              <a:buChar char="●"/>
            </a:pPr>
            <a:r>
              <a:rPr b="1" lang="ar">
                <a:solidFill>
                  <a:srgbClr val="262626"/>
                </a:solidFill>
              </a:rPr>
              <a:t>Tailor prescribing to individual patients</a:t>
            </a:r>
          </a:p>
          <a:p>
            <a:pPr indent="-228600" lvl="0" marL="457200" rtl="0">
              <a:lnSpc>
                <a:spcPct val="115000"/>
              </a:lnSpc>
              <a:spcBef>
                <a:spcPts val="500"/>
              </a:spcBef>
              <a:spcAft>
                <a:spcPts val="600"/>
              </a:spcAft>
              <a:buChar char="●"/>
            </a:pPr>
            <a:r>
              <a:rPr b="1" lang="ar">
                <a:solidFill>
                  <a:srgbClr val="262626"/>
                </a:solidFill>
              </a:rPr>
              <a:t>Know which medications are high-risk/high alert and take precautions</a:t>
            </a:r>
          </a:p>
          <a:p>
            <a:pPr indent="-228600" lvl="0" marL="457200" rtl="0">
              <a:lnSpc>
                <a:spcPct val="115000"/>
              </a:lnSpc>
              <a:spcBef>
                <a:spcPts val="500"/>
              </a:spcBef>
              <a:spcAft>
                <a:spcPts val="600"/>
              </a:spcAft>
              <a:buChar char="●"/>
            </a:pPr>
            <a:r>
              <a:rPr b="1" lang="ar">
                <a:solidFill>
                  <a:srgbClr val="262626"/>
                </a:solidFill>
              </a:rPr>
              <a:t>Be very familiar with the medication you prescribe and/or dispense</a:t>
            </a:r>
          </a:p>
          <a:p>
            <a:pPr indent="-228600" lvl="0" marL="457200" rtl="0">
              <a:lnSpc>
                <a:spcPct val="115000"/>
              </a:lnSpc>
              <a:spcBef>
                <a:spcPts val="500"/>
              </a:spcBef>
              <a:spcAft>
                <a:spcPts val="600"/>
              </a:spcAft>
              <a:buChar char="●"/>
            </a:pPr>
            <a:r>
              <a:rPr b="1" lang="ar">
                <a:solidFill>
                  <a:srgbClr val="262626"/>
                </a:solidFill>
              </a:rPr>
              <a:t>Remember the 5 Rs when prescribing and administering</a:t>
            </a:r>
          </a:p>
          <a:p>
            <a:pPr indent="-228600" lvl="0" marL="457200" rtl="0">
              <a:lnSpc>
                <a:spcPct val="115000"/>
              </a:lnSpc>
              <a:spcBef>
                <a:spcPts val="500"/>
              </a:spcBef>
              <a:spcAft>
                <a:spcPts val="600"/>
              </a:spcAft>
              <a:buChar char="●"/>
            </a:pPr>
            <a:r>
              <a:rPr b="1" lang="ar">
                <a:solidFill>
                  <a:srgbClr val="262626"/>
                </a:solidFill>
              </a:rPr>
              <a:t>Develop checking habits</a:t>
            </a:r>
          </a:p>
          <a:p>
            <a:pPr indent="-228600" lvl="0" marL="457200" rtl="0">
              <a:lnSpc>
                <a:spcPct val="115000"/>
              </a:lnSpc>
              <a:spcBef>
                <a:spcPts val="500"/>
              </a:spcBef>
              <a:spcAft>
                <a:spcPts val="600"/>
              </a:spcAft>
              <a:buChar char="●"/>
            </a:pPr>
            <a:r>
              <a:rPr b="1" lang="ar">
                <a:solidFill>
                  <a:srgbClr val="262626"/>
                </a:solidFill>
              </a:rPr>
              <a:t>Encourage patients to be actively involved in the process</a:t>
            </a:r>
          </a:p>
          <a:p>
            <a:pPr indent="-228600" lvl="0" marL="457200" rtl="0">
              <a:lnSpc>
                <a:spcPct val="115000"/>
              </a:lnSpc>
              <a:spcBef>
                <a:spcPts val="500"/>
              </a:spcBef>
              <a:spcAft>
                <a:spcPts val="600"/>
              </a:spcAft>
              <a:buChar char="●"/>
            </a:pPr>
            <a:r>
              <a:rPr b="1" lang="ar">
                <a:solidFill>
                  <a:srgbClr val="262626"/>
                </a:solidFill>
              </a:rPr>
              <a:t>Report and learn from medication errors</a:t>
            </a:r>
          </a:p>
          <a:p>
            <a:pPr lvl="0" rtl="0">
              <a:lnSpc>
                <a:spcPct val="115000"/>
              </a:lnSpc>
              <a:spcBef>
                <a:spcPts val="500"/>
              </a:spcBef>
              <a:spcAft>
                <a:spcPts val="600"/>
              </a:spcAft>
              <a:buNone/>
            </a:pPr>
            <a:r>
              <a:t/>
            </a:r>
            <a:endParaRPr b="1">
              <a:solidFill>
                <a:srgbClr val="262626"/>
              </a:solidFill>
            </a:endParaRPr>
          </a:p>
          <a:p>
            <a:pPr lvl="0" rtl="0">
              <a:spcBef>
                <a:spcPts val="0"/>
              </a:spcBef>
              <a:buNone/>
            </a:pPr>
            <a:r>
              <a:rPr b="1" lang="ar" sz="2000">
                <a:solidFill>
                  <a:srgbClr val="262626"/>
                </a:solidFill>
              </a:rPr>
              <a:t>Remember the 5 </a:t>
            </a:r>
            <a:r>
              <a:rPr b="1" lang="ar" sz="2000">
                <a:solidFill>
                  <a:srgbClr val="0000FF"/>
                </a:solidFill>
              </a:rPr>
              <a:t>R</a:t>
            </a:r>
            <a:r>
              <a:rPr b="1" lang="ar" sz="2000">
                <a:solidFill>
                  <a:srgbClr val="262626"/>
                </a:solidFill>
              </a:rPr>
              <a:t>s when prescribing and administering:</a:t>
            </a:r>
          </a:p>
          <a:p>
            <a:pPr indent="-323850" lvl="0" marL="457200" rtl="0">
              <a:lnSpc>
                <a:spcPct val="115000"/>
              </a:lnSpc>
              <a:spcBef>
                <a:spcPts val="600"/>
              </a:spcBef>
              <a:spcAft>
                <a:spcPts val="600"/>
              </a:spcAft>
              <a:buSzPct val="100000"/>
              <a:buChar char="●"/>
            </a:pPr>
            <a:r>
              <a:rPr b="1" lang="ar" sz="1500">
                <a:solidFill>
                  <a:srgbClr val="0000FF"/>
                </a:solidFill>
              </a:rPr>
              <a:t>R</a:t>
            </a:r>
            <a:r>
              <a:rPr b="1" lang="ar" sz="1500">
                <a:solidFill>
                  <a:srgbClr val="262626"/>
                </a:solidFill>
              </a:rPr>
              <a:t>ight Patient </a:t>
            </a:r>
            <a:r>
              <a:rPr lang="ar" sz="1500">
                <a:solidFill>
                  <a:srgbClr val="262626"/>
                </a:solidFill>
              </a:rPr>
              <a:t>(check the name in the order &amp; the patient, use two identifier &amp; ask the patient to identify himself/herself).</a:t>
            </a:r>
          </a:p>
          <a:p>
            <a:pPr indent="-323850" lvl="0" marL="457200" rtl="0">
              <a:lnSpc>
                <a:spcPct val="115000"/>
              </a:lnSpc>
              <a:spcBef>
                <a:spcPts val="600"/>
              </a:spcBef>
              <a:spcAft>
                <a:spcPts val="600"/>
              </a:spcAft>
              <a:buSzPct val="100000"/>
              <a:buChar char="●"/>
            </a:pPr>
            <a:r>
              <a:rPr b="1" lang="ar" sz="1500">
                <a:solidFill>
                  <a:srgbClr val="0000FF"/>
                </a:solidFill>
              </a:rPr>
              <a:t>R</a:t>
            </a:r>
            <a:r>
              <a:rPr b="1" lang="ar" sz="1500">
                <a:solidFill>
                  <a:srgbClr val="262626"/>
                </a:solidFill>
              </a:rPr>
              <a:t>ight Medication </a:t>
            </a:r>
            <a:r>
              <a:rPr lang="ar" sz="1500">
                <a:solidFill>
                  <a:srgbClr val="262626"/>
                </a:solidFill>
              </a:rPr>
              <a:t>(check the medication label &amp; order).</a:t>
            </a:r>
          </a:p>
          <a:p>
            <a:pPr indent="-323850" lvl="0" marL="457200" rtl="0">
              <a:lnSpc>
                <a:spcPct val="115000"/>
              </a:lnSpc>
              <a:spcBef>
                <a:spcPts val="600"/>
              </a:spcBef>
              <a:spcAft>
                <a:spcPts val="600"/>
              </a:spcAft>
              <a:buSzPct val="100000"/>
              <a:buChar char="●"/>
            </a:pPr>
            <a:r>
              <a:rPr b="1" lang="ar" sz="1500">
                <a:solidFill>
                  <a:srgbClr val="0000FF"/>
                </a:solidFill>
              </a:rPr>
              <a:t>R</a:t>
            </a:r>
            <a:r>
              <a:rPr b="1" lang="ar" sz="1500">
                <a:solidFill>
                  <a:srgbClr val="262626"/>
                </a:solidFill>
              </a:rPr>
              <a:t>ight Route </a:t>
            </a:r>
            <a:r>
              <a:rPr lang="ar" sz="1500">
                <a:solidFill>
                  <a:srgbClr val="262626"/>
                </a:solidFill>
              </a:rPr>
              <a:t>(Confirm that the patient can take or receive the medication by the ordered route)</a:t>
            </a:r>
          </a:p>
          <a:p>
            <a:pPr indent="-323850" lvl="0" marL="457200" rtl="0">
              <a:lnSpc>
                <a:spcPct val="115000"/>
              </a:lnSpc>
              <a:spcBef>
                <a:spcPts val="600"/>
              </a:spcBef>
              <a:spcAft>
                <a:spcPts val="600"/>
              </a:spcAft>
              <a:buSzPct val="100000"/>
              <a:buChar char="●"/>
            </a:pPr>
            <a:r>
              <a:rPr b="1" lang="ar" sz="1500">
                <a:solidFill>
                  <a:srgbClr val="0000FF"/>
                </a:solidFill>
              </a:rPr>
              <a:t>R</a:t>
            </a:r>
            <a:r>
              <a:rPr b="1" lang="ar" sz="1500">
                <a:solidFill>
                  <a:srgbClr val="262626"/>
                </a:solidFill>
              </a:rPr>
              <a:t>ight Time </a:t>
            </a:r>
            <a:r>
              <a:rPr lang="ar" sz="1500">
                <a:solidFill>
                  <a:srgbClr val="262626"/>
                </a:solidFill>
              </a:rPr>
              <a:t>(Check the frequency of the ordered medication &amp; Confirm when the last dose was given).</a:t>
            </a:r>
          </a:p>
          <a:p>
            <a:pPr indent="-323850" lvl="0" marL="457200" rtl="0">
              <a:lnSpc>
                <a:spcPct val="115000"/>
              </a:lnSpc>
              <a:spcBef>
                <a:spcPts val="600"/>
              </a:spcBef>
              <a:spcAft>
                <a:spcPts val="600"/>
              </a:spcAft>
              <a:buSzPct val="100000"/>
              <a:buChar char="●"/>
            </a:pPr>
            <a:r>
              <a:rPr b="1" lang="ar" sz="1500">
                <a:solidFill>
                  <a:srgbClr val="0000FF"/>
                </a:solidFill>
              </a:rPr>
              <a:t>R</a:t>
            </a:r>
            <a:r>
              <a:rPr b="1" lang="ar" sz="1500">
                <a:solidFill>
                  <a:srgbClr val="262626"/>
                </a:solidFill>
              </a:rPr>
              <a:t>ight Dose </a:t>
            </a:r>
            <a:r>
              <a:rPr lang="ar" sz="1500">
                <a:solidFill>
                  <a:srgbClr val="262626"/>
                </a:solidFill>
              </a:rPr>
              <a:t>(Confirm appropriateness of the dose using a current drug reference &amp; correct calculation)</a:t>
            </a:r>
          </a:p>
          <a:p>
            <a:pPr lvl="0" rtl="0">
              <a:lnSpc>
                <a:spcPct val="115000"/>
              </a:lnSpc>
              <a:spcBef>
                <a:spcPts val="600"/>
              </a:spcBef>
              <a:spcAft>
                <a:spcPts val="600"/>
              </a:spcAft>
              <a:buNone/>
            </a:pPr>
            <a:r>
              <a:t/>
            </a:r>
            <a:endParaRPr sz="1500">
              <a:solidFill>
                <a:srgbClr val="262626"/>
              </a:solidFill>
            </a:endParaRPr>
          </a:p>
          <a:p>
            <a:pPr lvl="0" rtl="0">
              <a:lnSpc>
                <a:spcPct val="115000"/>
              </a:lnSpc>
              <a:spcBef>
                <a:spcPts val="600"/>
              </a:spcBef>
              <a:spcAft>
                <a:spcPts val="600"/>
              </a:spcAft>
              <a:buClr>
                <a:schemeClr val="dk1"/>
              </a:buClr>
              <a:buSzPct val="55000"/>
              <a:buFont typeface="Arial"/>
              <a:buNone/>
            </a:pPr>
            <a:r>
              <a:rPr b="1" lang="ar" sz="2000" u="sng">
                <a:solidFill>
                  <a:srgbClr val="C00000"/>
                </a:solidFill>
              </a:rPr>
              <a:t>Recommended actions:</a:t>
            </a:r>
          </a:p>
          <a:p>
            <a:pPr indent="-228600" lvl="0" marL="457200" rtl="0">
              <a:lnSpc>
                <a:spcPct val="115000"/>
              </a:lnSpc>
              <a:spcBef>
                <a:spcPts val="0"/>
              </a:spcBef>
              <a:buChar char="●"/>
            </a:pPr>
            <a:r>
              <a:rPr b="1" lang="ar"/>
              <a:t>Pharmacists / Technician should</a:t>
            </a:r>
            <a:r>
              <a:rPr b="1" lang="ar">
                <a:solidFill>
                  <a:srgbClr val="1F497D"/>
                </a:solidFill>
              </a:rPr>
              <a:t> </a:t>
            </a:r>
            <a:r>
              <a:rPr b="1" lang="ar" u="sng">
                <a:solidFill>
                  <a:srgbClr val="FF0000"/>
                </a:solidFill>
              </a:rPr>
              <a:t>READ / CHECK</a:t>
            </a:r>
            <a:r>
              <a:rPr b="1" lang="ar">
                <a:solidFill>
                  <a:srgbClr val="4F81BD"/>
                </a:solidFill>
              </a:rPr>
              <a:t> </a:t>
            </a:r>
            <a:r>
              <a:rPr b="1" lang="ar"/>
              <a:t>carefully the label of each medication  they prepare.</a:t>
            </a:r>
          </a:p>
          <a:p>
            <a:pPr indent="-228600" lvl="0" marL="457200" rtl="0">
              <a:lnSpc>
                <a:spcPct val="115000"/>
              </a:lnSpc>
              <a:spcBef>
                <a:spcPts val="0"/>
              </a:spcBef>
              <a:buChar char="●"/>
            </a:pPr>
            <a:r>
              <a:rPr b="1" lang="ar" u="sng">
                <a:solidFill>
                  <a:srgbClr val="FF0000"/>
                </a:solidFill>
              </a:rPr>
              <a:t>DOUBLE CHECKING</a:t>
            </a:r>
            <a:r>
              <a:rPr b="1" lang="ar">
                <a:solidFill>
                  <a:srgbClr val="4F81BD"/>
                </a:solidFill>
              </a:rPr>
              <a:t> </a:t>
            </a:r>
            <a:r>
              <a:rPr b="1" lang="ar"/>
              <a:t>is essential tool to avoid such mistakes</a:t>
            </a:r>
          </a:p>
          <a:p>
            <a:pPr indent="-228600" lvl="0" marL="457200" rtl="0">
              <a:lnSpc>
                <a:spcPct val="115000"/>
              </a:lnSpc>
              <a:spcBef>
                <a:spcPts val="0"/>
              </a:spcBef>
              <a:buChar char="●"/>
            </a:pPr>
            <a:r>
              <a:rPr b="1" lang="ar"/>
              <a:t>Look Alike medications should be stored separately with proper labeling to avoid such mistakes</a:t>
            </a:r>
          </a:p>
          <a:p>
            <a:pPr indent="-228600" lvl="0" marL="457200" rtl="0">
              <a:lnSpc>
                <a:spcPct val="115000"/>
              </a:lnSpc>
              <a:spcBef>
                <a:spcPts val="0"/>
              </a:spcBef>
              <a:buChar char="●"/>
            </a:pPr>
            <a:r>
              <a:rPr b="1" lang="ar"/>
              <a:t>To change the brand the hospital purchases of either drugs if possible</a:t>
            </a:r>
          </a:p>
          <a:p>
            <a:pPr lvl="0" rtl="0">
              <a:lnSpc>
                <a:spcPct val="115000"/>
              </a:lnSpc>
              <a:spcBef>
                <a:spcPts val="600"/>
              </a:spcBef>
              <a:spcAft>
                <a:spcPts val="600"/>
              </a:spcAft>
              <a:buNone/>
            </a:pPr>
            <a:r>
              <a:t/>
            </a:r>
            <a:endParaRPr sz="1500">
              <a:solidFill>
                <a:srgbClr val="262626"/>
              </a:solidFill>
            </a:endParaRPr>
          </a:p>
          <a:p>
            <a:pPr lvl="0" rtl="0">
              <a:spcBef>
                <a:spcPts val="0"/>
              </a:spcBef>
              <a:buNone/>
            </a:pPr>
            <a:r>
              <a:t/>
            </a:r>
            <a:endParaRPr b="1" sz="2000">
              <a:solidFill>
                <a:srgbClr val="262626"/>
              </a:solidFil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nvSpPr>
        <p:spPr>
          <a:xfrm>
            <a:off x="257100" y="-140775"/>
            <a:ext cx="7045800" cy="11022900"/>
          </a:xfrm>
          <a:prstGeom prst="rect">
            <a:avLst/>
          </a:prstGeom>
          <a:noFill/>
          <a:ln>
            <a:noFill/>
          </a:ln>
        </p:spPr>
        <p:txBody>
          <a:bodyPr anchorCtr="0" anchor="t" bIns="91425" lIns="91425" rIns="91425" tIns="91425">
            <a:noAutofit/>
          </a:bodyPr>
          <a:lstStyle/>
          <a:p>
            <a:pPr lvl="0" rtl="0">
              <a:lnSpc>
                <a:spcPct val="115000"/>
              </a:lnSpc>
              <a:spcBef>
                <a:spcPts val="1000"/>
              </a:spcBef>
              <a:buClr>
                <a:schemeClr val="dk1"/>
              </a:buClr>
              <a:buFont typeface="Arial"/>
              <a:buNone/>
            </a:pPr>
            <a:r>
              <a:t/>
            </a:r>
            <a:endParaRPr sz="800">
              <a:solidFill>
                <a:schemeClr val="dk1"/>
              </a:solidFill>
            </a:endParaRPr>
          </a:p>
          <a:p>
            <a:pPr lvl="0" rtl="0">
              <a:lnSpc>
                <a:spcPct val="115000"/>
              </a:lnSpc>
              <a:spcBef>
                <a:spcPts val="1000"/>
              </a:spcBef>
              <a:buClr>
                <a:schemeClr val="dk1"/>
              </a:buClr>
              <a:buSzPct val="55000"/>
              <a:buFont typeface="Arial"/>
              <a:buNone/>
            </a:pPr>
            <a:r>
              <a:rPr b="1" lang="ar" sz="2000">
                <a:solidFill>
                  <a:schemeClr val="dk1"/>
                </a:solidFill>
              </a:rPr>
              <a:t>Conclusion:</a:t>
            </a:r>
          </a:p>
          <a:p>
            <a:pPr indent="-228600" lvl="0" marL="457200" rtl="0">
              <a:lnSpc>
                <a:spcPct val="115000"/>
              </a:lnSpc>
              <a:spcBef>
                <a:spcPts val="1000"/>
              </a:spcBef>
              <a:buClr>
                <a:schemeClr val="dk1"/>
              </a:buClr>
              <a:buChar char="●"/>
            </a:pPr>
            <a:r>
              <a:rPr b="1" lang="ar">
                <a:solidFill>
                  <a:schemeClr val="dk1"/>
                </a:solidFill>
              </a:rPr>
              <a:t>Patient safety is the avoidance, prevention and amelioration of harm from healthcare.</a:t>
            </a:r>
          </a:p>
          <a:p>
            <a:pPr indent="-228600" lvl="0" marL="457200" rtl="0">
              <a:lnSpc>
                <a:spcPct val="115000"/>
              </a:lnSpc>
              <a:spcBef>
                <a:spcPts val="1000"/>
              </a:spcBef>
              <a:buClr>
                <a:schemeClr val="dk1"/>
              </a:buClr>
              <a:buChar char="●"/>
            </a:pPr>
            <a:r>
              <a:rPr b="1" lang="ar">
                <a:solidFill>
                  <a:schemeClr val="dk1"/>
                </a:solidFill>
              </a:rPr>
              <a:t>Two approaches to the problem of human fallibility exist:</a:t>
            </a:r>
          </a:p>
          <a:p>
            <a:pPr indent="-228600" lvl="1" marL="914400" rtl="0">
              <a:lnSpc>
                <a:spcPct val="115000"/>
              </a:lnSpc>
              <a:spcBef>
                <a:spcPts val="1000"/>
              </a:spcBef>
              <a:buClr>
                <a:srgbClr val="073763"/>
              </a:buClr>
              <a:buChar char="○"/>
            </a:pPr>
            <a:r>
              <a:rPr b="1" lang="ar">
                <a:solidFill>
                  <a:srgbClr val="073763"/>
                </a:solidFill>
              </a:rPr>
              <a:t>The person approach focuses on the errors of individuals, blaming them</a:t>
            </a:r>
          </a:p>
          <a:p>
            <a:pPr indent="-228600" lvl="1" marL="914400" rtl="0">
              <a:lnSpc>
                <a:spcPct val="115000"/>
              </a:lnSpc>
              <a:spcBef>
                <a:spcPts val="1000"/>
              </a:spcBef>
              <a:buClr>
                <a:srgbClr val="073763"/>
              </a:buClr>
              <a:buChar char="○"/>
            </a:pPr>
            <a:r>
              <a:rPr b="1" lang="ar">
                <a:solidFill>
                  <a:srgbClr val="073763"/>
                </a:solidFill>
              </a:rPr>
              <a:t>The system approach concentrates on the conditions under which individuals work</a:t>
            </a:r>
          </a:p>
          <a:p>
            <a:pPr indent="-228600" lvl="0" marL="457200" rtl="0">
              <a:lnSpc>
                <a:spcPct val="115000"/>
              </a:lnSpc>
              <a:spcBef>
                <a:spcPts val="1000"/>
              </a:spcBef>
              <a:buClr>
                <a:schemeClr val="dk1"/>
              </a:buClr>
              <a:buChar char="●"/>
            </a:pPr>
            <a:r>
              <a:rPr b="1" lang="ar">
                <a:solidFill>
                  <a:schemeClr val="dk1"/>
                </a:solidFill>
              </a:rPr>
              <a:t>Some errors cause harm but many do not.</a:t>
            </a:r>
          </a:p>
          <a:p>
            <a:pPr indent="-228600" lvl="0" marL="457200" rtl="0">
              <a:lnSpc>
                <a:spcPct val="115000"/>
              </a:lnSpc>
              <a:spcBef>
                <a:spcPts val="1000"/>
              </a:spcBef>
              <a:buClr>
                <a:schemeClr val="dk1"/>
              </a:buClr>
              <a:buChar char="●"/>
            </a:pPr>
            <a:r>
              <a:rPr b="1" lang="ar">
                <a:solidFill>
                  <a:schemeClr val="dk1"/>
                </a:solidFill>
              </a:rPr>
              <a:t>Blaming and then punishing individuals is not an effective approach for improving safety within the system</a:t>
            </a:r>
          </a:p>
          <a:p>
            <a:pPr indent="-228600" lvl="0" marL="457200" rtl="0">
              <a:lnSpc>
                <a:spcPct val="115000"/>
              </a:lnSpc>
              <a:spcBef>
                <a:spcPts val="1000"/>
              </a:spcBef>
              <a:buClr>
                <a:schemeClr val="dk1"/>
              </a:buClr>
              <a:buChar char="●"/>
            </a:pPr>
            <a:r>
              <a:rPr b="1" lang="ar">
                <a:solidFill>
                  <a:schemeClr val="dk1"/>
                </a:solidFill>
              </a:rPr>
              <a:t>Adverse events often occur because of system breakdowns</a:t>
            </a:r>
          </a:p>
          <a:p>
            <a:pPr indent="-228600" lvl="0" marL="457200" rtl="0">
              <a:lnSpc>
                <a:spcPct val="115000"/>
              </a:lnSpc>
              <a:spcBef>
                <a:spcPts val="1000"/>
              </a:spcBef>
              <a:buClr>
                <a:schemeClr val="dk1"/>
              </a:buClr>
              <a:buChar char="●"/>
            </a:pPr>
            <a:r>
              <a:rPr b="1" lang="ar">
                <a:solidFill>
                  <a:schemeClr val="dk1"/>
                </a:solidFill>
              </a:rPr>
              <a:t>Standardizing and simplifying clinical processes is a powerful way of improving patient safety </a:t>
            </a:r>
          </a:p>
          <a:p>
            <a:pPr indent="-228600" lvl="0" marL="457200" rtl="0">
              <a:lnSpc>
                <a:spcPct val="115000"/>
              </a:lnSpc>
              <a:spcBef>
                <a:spcPts val="600"/>
              </a:spcBef>
              <a:spcAft>
                <a:spcPts val="600"/>
              </a:spcAft>
              <a:buChar char="●"/>
            </a:pPr>
            <a:r>
              <a:rPr b="1" lang="ar">
                <a:solidFill>
                  <a:srgbClr val="83992A"/>
                </a:solidFill>
              </a:rPr>
              <a:t>•</a:t>
            </a:r>
            <a:r>
              <a:rPr b="1" lang="ar">
                <a:solidFill>
                  <a:srgbClr val="262626"/>
                </a:solidFill>
              </a:rPr>
              <a:t>Medications can greatly improve health when used wisely and correctly</a:t>
            </a:r>
          </a:p>
          <a:p>
            <a:pPr indent="-228600" lvl="0" marL="457200" rtl="0">
              <a:lnSpc>
                <a:spcPct val="115000"/>
              </a:lnSpc>
              <a:spcBef>
                <a:spcPts val="600"/>
              </a:spcBef>
              <a:spcAft>
                <a:spcPts val="600"/>
              </a:spcAft>
              <a:buChar char="●"/>
            </a:pPr>
            <a:r>
              <a:rPr b="1" lang="ar">
                <a:solidFill>
                  <a:srgbClr val="83992A"/>
                </a:solidFill>
              </a:rPr>
              <a:t>•</a:t>
            </a:r>
            <a:r>
              <a:rPr b="1" lang="ar">
                <a:solidFill>
                  <a:srgbClr val="262626"/>
                </a:solidFill>
              </a:rPr>
              <a:t>Yet, medication error is common and is causing preventable human suffering and financial cost</a:t>
            </a:r>
          </a:p>
          <a:p>
            <a:pPr indent="-228600" lvl="0" marL="457200" rtl="0">
              <a:lnSpc>
                <a:spcPct val="115000"/>
              </a:lnSpc>
              <a:spcBef>
                <a:spcPts val="600"/>
              </a:spcBef>
              <a:spcAft>
                <a:spcPts val="600"/>
              </a:spcAft>
              <a:buChar char="●"/>
            </a:pPr>
            <a:r>
              <a:rPr b="1" lang="ar">
                <a:solidFill>
                  <a:srgbClr val="83992A"/>
                </a:solidFill>
              </a:rPr>
              <a:t>•</a:t>
            </a:r>
            <a:r>
              <a:rPr b="1" lang="ar">
                <a:solidFill>
                  <a:srgbClr val="262626"/>
                </a:solidFill>
              </a:rPr>
              <a:t>Remember that using medications to help patients is not a risk-free activity</a:t>
            </a:r>
          </a:p>
          <a:p>
            <a:pPr indent="-228600" lvl="0" marL="457200" rtl="0">
              <a:lnSpc>
                <a:spcPct val="115000"/>
              </a:lnSpc>
              <a:spcBef>
                <a:spcPts val="600"/>
              </a:spcBef>
              <a:spcAft>
                <a:spcPts val="600"/>
              </a:spcAft>
              <a:buChar char="●"/>
            </a:pPr>
            <a:r>
              <a:rPr b="1" lang="ar">
                <a:solidFill>
                  <a:srgbClr val="83992A"/>
                </a:solidFill>
              </a:rPr>
              <a:t>•</a:t>
            </a:r>
            <a:r>
              <a:rPr b="1" lang="ar">
                <a:solidFill>
                  <a:srgbClr val="262626"/>
                </a:solidFill>
              </a:rPr>
              <a:t>Know your responsibilities and work hard to make medication use safe for your patients</a:t>
            </a:r>
          </a:p>
          <a:p>
            <a:pPr lvl="0" rtl="0">
              <a:lnSpc>
                <a:spcPct val="115000"/>
              </a:lnSpc>
              <a:spcBef>
                <a:spcPts val="1000"/>
              </a:spcBef>
              <a:buClr>
                <a:schemeClr val="dk1"/>
              </a:buClr>
              <a:buFont typeface="Arial"/>
              <a:buNone/>
            </a:pPr>
            <a:r>
              <a:t/>
            </a:r>
            <a:endParaRPr>
              <a:solidFill>
                <a:schemeClr val="dk1"/>
              </a:solidFill>
            </a:endParaRPr>
          </a:p>
          <a:p>
            <a:pPr lvl="0" rtl="0">
              <a:spcBef>
                <a:spcPts val="0"/>
              </a:spcBef>
              <a:buClr>
                <a:schemeClr val="dk1"/>
              </a:buClr>
              <a:buSzPct val="61111"/>
              <a:buFont typeface="Arial"/>
              <a:buNone/>
            </a:pPr>
            <a:r>
              <a:rPr lang="ar" sz="1800">
                <a:solidFill>
                  <a:srgbClr val="999999"/>
                </a:solidFill>
              </a:rPr>
              <a:t>Tips of improvement patient safety: (Not important)</a:t>
            </a:r>
          </a:p>
          <a:p>
            <a:pPr indent="-228600" lvl="0" marL="457200" rtl="0">
              <a:spcBef>
                <a:spcPts val="0"/>
              </a:spcBef>
              <a:buClr>
                <a:srgbClr val="999999"/>
              </a:buClr>
              <a:buChar char="●"/>
            </a:pPr>
            <a:r>
              <a:rPr lang="ar">
                <a:solidFill>
                  <a:srgbClr val="999999"/>
                </a:solidFill>
              </a:rPr>
              <a:t>Constitution of patient safety committee</a:t>
            </a:r>
          </a:p>
          <a:p>
            <a:pPr indent="-228600" lvl="0" marL="457200" rtl="0">
              <a:spcBef>
                <a:spcPts val="0"/>
              </a:spcBef>
              <a:buClr>
                <a:srgbClr val="999999"/>
              </a:buClr>
              <a:buChar char="●"/>
            </a:pPr>
            <a:r>
              <a:rPr lang="ar">
                <a:solidFill>
                  <a:srgbClr val="999999"/>
                </a:solidFill>
              </a:rPr>
              <a:t>Develop clear policies and protocol for patient safety</a:t>
            </a:r>
          </a:p>
          <a:p>
            <a:pPr indent="-228600" lvl="0" marL="457200" rtl="0">
              <a:spcBef>
                <a:spcPts val="0"/>
              </a:spcBef>
              <a:buClr>
                <a:srgbClr val="999999"/>
              </a:buClr>
              <a:buChar char="●"/>
            </a:pPr>
            <a:r>
              <a:rPr lang="ar">
                <a:solidFill>
                  <a:srgbClr val="999999"/>
                </a:solidFill>
              </a:rPr>
              <a:t>Discuss regularly patient safety initiative within hospital staff</a:t>
            </a:r>
          </a:p>
          <a:p>
            <a:pPr indent="-228600" lvl="0" marL="457200" rtl="0">
              <a:spcBef>
                <a:spcPts val="0"/>
              </a:spcBef>
              <a:buClr>
                <a:srgbClr val="999999"/>
              </a:buClr>
              <a:buChar char="●"/>
            </a:pPr>
            <a:r>
              <a:rPr lang="ar">
                <a:solidFill>
                  <a:srgbClr val="999999"/>
                </a:solidFill>
              </a:rPr>
              <a:t>Orientation hospital staff on patient safety</a:t>
            </a:r>
          </a:p>
          <a:p>
            <a:pPr indent="-228600" lvl="0" marL="457200" rtl="0">
              <a:spcBef>
                <a:spcPts val="0"/>
              </a:spcBef>
              <a:buClr>
                <a:srgbClr val="999999"/>
              </a:buClr>
              <a:buChar char="●"/>
            </a:pPr>
            <a:r>
              <a:rPr lang="ar">
                <a:solidFill>
                  <a:srgbClr val="999999"/>
                </a:solidFill>
              </a:rPr>
              <a:t>Encourage transparency in the regular death review</a:t>
            </a:r>
          </a:p>
          <a:p>
            <a:pPr indent="-228600" lvl="0" marL="457200" rtl="0">
              <a:spcBef>
                <a:spcPts val="0"/>
              </a:spcBef>
              <a:buClr>
                <a:srgbClr val="999999"/>
              </a:buClr>
              <a:buChar char="●"/>
            </a:pPr>
            <a:r>
              <a:rPr lang="ar">
                <a:solidFill>
                  <a:srgbClr val="999999"/>
                </a:solidFill>
              </a:rPr>
              <a:t>Non punitive reporting by staff</a:t>
            </a:r>
          </a:p>
          <a:p>
            <a:pPr indent="-228600" lvl="0" marL="457200" rtl="0">
              <a:spcBef>
                <a:spcPts val="0"/>
              </a:spcBef>
              <a:buClr>
                <a:srgbClr val="999999"/>
              </a:buClr>
              <a:buChar char="●"/>
            </a:pPr>
            <a:r>
              <a:rPr lang="ar">
                <a:solidFill>
                  <a:srgbClr val="999999"/>
                </a:solidFill>
              </a:rPr>
              <a:t>Review , monitor and evaluate safety procedures regularly</a:t>
            </a:r>
          </a:p>
          <a:p>
            <a:pPr lvl="0" rtl="0">
              <a:spcBef>
                <a:spcPts val="0"/>
              </a:spcBef>
              <a:buNone/>
            </a:pPr>
            <a:r>
              <a:t/>
            </a:r>
            <a:endParaRPr>
              <a:solidFill>
                <a:srgbClr val="999999"/>
              </a:solidFill>
            </a:endParaRPr>
          </a:p>
          <a:p>
            <a:pPr lvl="0" rtl="0" algn="r">
              <a:spcBef>
                <a:spcPts val="0"/>
              </a:spcBef>
              <a:buNone/>
            </a:pPr>
            <a:r>
              <a:t/>
            </a:r>
            <a:endParaRPr>
              <a:solidFill>
                <a:srgbClr val="CCCCCC"/>
              </a:solidFil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nvSpPr>
        <p:spPr>
          <a:xfrm>
            <a:off x="200025" y="335625"/>
            <a:ext cx="6928200" cy="5370000"/>
          </a:xfrm>
          <a:prstGeom prst="rect">
            <a:avLst/>
          </a:prstGeom>
          <a:noFill/>
          <a:ln>
            <a:noFill/>
          </a:ln>
        </p:spPr>
        <p:txBody>
          <a:bodyPr anchorCtr="0" anchor="t" bIns="91425" lIns="91425" rIns="91425" tIns="91425">
            <a:noAutofit/>
          </a:bodyPr>
          <a:lstStyle/>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55000"/>
              <a:buFont typeface="Arial"/>
              <a:buNone/>
            </a:pPr>
            <a:r>
              <a:rPr b="1" lang="ar" sz="2000">
                <a:solidFill>
                  <a:schemeClr val="dk1"/>
                </a:solidFill>
                <a:latin typeface="Trebuchet MS"/>
                <a:ea typeface="Trebuchet MS"/>
                <a:cs typeface="Trebuchet MS"/>
                <a:sym typeface="Trebuchet MS"/>
              </a:rPr>
              <a:t>What are Human Factors:</a:t>
            </a:r>
          </a:p>
          <a:p>
            <a:pPr lvl="0" rtl="0">
              <a:spcBef>
                <a:spcPts val="0"/>
              </a:spcBef>
              <a:buClr>
                <a:schemeClr val="dk1"/>
              </a:buClr>
              <a:buSzPct val="100000"/>
              <a:buFont typeface="Arial"/>
              <a:buNone/>
            </a:pPr>
            <a:r>
              <a:rPr lang="ar" sz="1100">
                <a:solidFill>
                  <a:schemeClr val="dk1"/>
                </a:solidFill>
              </a:rPr>
              <a:t>						</a:t>
            </a:r>
          </a:p>
          <a:p>
            <a:pPr lvl="0" rtl="0">
              <a:spcBef>
                <a:spcPts val="0"/>
              </a:spcBef>
              <a:buNone/>
            </a:pPr>
            <a:r>
              <a:rPr lang="ar" sz="1600">
                <a:solidFill>
                  <a:schemeClr val="dk1"/>
                </a:solidFill>
                <a:latin typeface="Trebuchet MS"/>
                <a:ea typeface="Trebuchet MS"/>
                <a:cs typeface="Trebuchet MS"/>
                <a:sym typeface="Trebuchet MS"/>
              </a:rPr>
              <a:t>Human factors refer to environmental, organizational and job factors, and human and individual characteristics which influence behavior at work in a way which can affect health and safety. </a:t>
            </a:r>
            <a:r>
              <a:rPr lang="ar" sz="1600">
                <a:solidFill>
                  <a:schemeClr val="dk1"/>
                </a:solidFill>
              </a:rPr>
              <a:t>		 	 	 		</a:t>
            </a:r>
          </a:p>
          <a:p>
            <a:pPr lvl="0" rtl="0">
              <a:spcBef>
                <a:spcPts val="0"/>
              </a:spcBef>
              <a:buNone/>
            </a:pPr>
            <a:r>
              <a:rPr lang="ar" sz="1600">
                <a:solidFill>
                  <a:srgbClr val="999999"/>
                </a:solidFill>
                <a:latin typeface="Trebuchet MS"/>
                <a:ea typeface="Trebuchet MS"/>
                <a:cs typeface="Trebuchet MS"/>
                <a:sym typeface="Trebuchet MS"/>
              </a:rPr>
              <a:t>Human factors can be defined as anything that affects an individual’s performance.</a:t>
            </a:r>
          </a:p>
          <a:p>
            <a:pPr lvl="0" rtl="0">
              <a:spcBef>
                <a:spcPts val="0"/>
              </a:spcBef>
              <a:buNone/>
            </a:pPr>
            <a:r>
              <a:t/>
            </a:r>
            <a:endParaRPr sz="600">
              <a:solidFill>
                <a:schemeClr val="dk1"/>
              </a:solidFill>
            </a:endParaRPr>
          </a:p>
          <a:p>
            <a:pPr lvl="0" rtl="0">
              <a:spcBef>
                <a:spcPts val="0"/>
              </a:spcBef>
              <a:buNone/>
            </a:pPr>
            <a:r>
              <a:rPr lang="ar" sz="1800"/>
              <a:t> human factors is to think about three aspects: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t/>
            </a:r>
            <a:endParaRPr sz="3600">
              <a:solidFill>
                <a:schemeClr val="dk1"/>
              </a:solidFill>
              <a:latin typeface="Trebuchet MS"/>
              <a:ea typeface="Trebuchet MS"/>
              <a:cs typeface="Trebuchet MS"/>
              <a:sym typeface="Trebuchet MS"/>
            </a:endParaRPr>
          </a:p>
          <a:p>
            <a:pPr lvl="0" rtl="0">
              <a:spcBef>
                <a:spcPts val="0"/>
              </a:spcBef>
              <a:buNone/>
            </a:pPr>
            <a:r>
              <a:t/>
            </a:r>
            <a:endParaRPr sz="3600">
              <a:solidFill>
                <a:schemeClr val="dk1"/>
              </a:solidFill>
              <a:latin typeface="Trebuchet MS"/>
              <a:ea typeface="Trebuchet MS"/>
              <a:cs typeface="Trebuchet MS"/>
              <a:sym typeface="Trebuchet MS"/>
            </a:endParaRPr>
          </a:p>
          <a:p>
            <a:pPr lvl="0" rtl="0">
              <a:spcBef>
                <a:spcPts val="0"/>
              </a:spcBef>
              <a:buClr>
                <a:schemeClr val="dk1"/>
              </a:buClr>
              <a:buFont typeface="Arial"/>
              <a:buNone/>
            </a:pPr>
            <a:r>
              <a:t/>
            </a:r>
            <a:endParaRPr sz="3600">
              <a:solidFill>
                <a:schemeClr val="dk1"/>
              </a:solidFill>
              <a:latin typeface="Trebuchet MS"/>
              <a:ea typeface="Trebuchet MS"/>
              <a:cs typeface="Trebuchet MS"/>
              <a:sym typeface="Trebuchet MS"/>
            </a:endParaRP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None/>
            </a:pPr>
            <a:r>
              <a:t/>
            </a:r>
            <a:endParaRPr/>
          </a:p>
        </p:txBody>
      </p:sp>
      <p:graphicFrame>
        <p:nvGraphicFramePr>
          <p:cNvPr id="249" name="Shape 249"/>
          <p:cNvGraphicFramePr/>
          <p:nvPr/>
        </p:nvGraphicFramePr>
        <p:xfrm>
          <a:off x="32175" y="2947050"/>
          <a:ext cx="3000000" cy="3000000"/>
        </p:xfrm>
        <a:graphic>
          <a:graphicData uri="http://schemas.openxmlformats.org/drawingml/2006/table">
            <a:tbl>
              <a:tblPr>
                <a:noFill/>
                <a:tableStyleId>{D04C0F43-524B-4128-83DA-58CB7B48C504}</a:tableStyleId>
              </a:tblPr>
              <a:tblGrid>
                <a:gridCol w="2064725"/>
                <a:gridCol w="3019150"/>
                <a:gridCol w="2411750"/>
              </a:tblGrid>
              <a:tr h="593400">
                <a:tc>
                  <a:txBody>
                    <a:bodyPr>
                      <a:noAutofit/>
                    </a:bodyPr>
                    <a:lstStyle/>
                    <a:p>
                      <a:pPr lvl="0" rtl="0" algn="ctr">
                        <a:spcBef>
                          <a:spcPts val="0"/>
                        </a:spcBef>
                        <a:buClr>
                          <a:schemeClr val="dk1"/>
                        </a:buClr>
                        <a:buSzPct val="68750"/>
                        <a:buFont typeface="Arial"/>
                        <a:buNone/>
                      </a:pPr>
                      <a:r>
                        <a:rPr b="1" lang="ar" sz="1600"/>
                        <a:t>The job  </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CE5CD"/>
                    </a:solidFill>
                  </a:tcPr>
                </a:tc>
                <a:tc>
                  <a:txBody>
                    <a:bodyPr>
                      <a:noAutofit/>
                    </a:bodyPr>
                    <a:lstStyle/>
                    <a:p>
                      <a:pPr lvl="0" rtl="0" algn="ctr">
                        <a:spcBef>
                          <a:spcPts val="0"/>
                        </a:spcBef>
                        <a:buClr>
                          <a:schemeClr val="dk1"/>
                        </a:buClr>
                        <a:buSzPct val="68750"/>
                        <a:buFont typeface="Arial"/>
                        <a:buNone/>
                      </a:pPr>
                      <a:r>
                        <a:rPr b="1" lang="ar" sz="1600"/>
                        <a:t>The individual</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CE5CD"/>
                    </a:solidFill>
                  </a:tcPr>
                </a:tc>
                <a:tc>
                  <a:txBody>
                    <a:bodyPr>
                      <a:noAutofit/>
                    </a:bodyPr>
                    <a:lstStyle/>
                    <a:p>
                      <a:pPr lvl="0" rtl="0" algn="ctr">
                        <a:spcBef>
                          <a:spcPts val="0"/>
                        </a:spcBef>
                        <a:buClr>
                          <a:schemeClr val="dk1"/>
                        </a:buClr>
                        <a:buSzPct val="84615"/>
                        <a:buFont typeface="Arial"/>
                        <a:buNone/>
                      </a:pPr>
                      <a:r>
                        <a:rPr b="1" lang="ar" sz="1300"/>
                        <a:t>The organization/environmental</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CE5CD"/>
                    </a:solidFill>
                  </a:tcPr>
                </a:tc>
              </a:tr>
              <a:tr h="2721425">
                <a:tc>
                  <a:txBody>
                    <a:bodyPr>
                      <a:noAutofit/>
                    </a:bodyPr>
                    <a:lstStyle/>
                    <a:p>
                      <a:pPr lvl="0" rtl="0">
                        <a:spcBef>
                          <a:spcPts val="0"/>
                        </a:spcBef>
                        <a:buNone/>
                      </a:pPr>
                      <a:r>
                        <a:rPr lang="ar"/>
                        <a:t>This including:</a:t>
                      </a:r>
                    </a:p>
                    <a:p>
                      <a:pPr indent="-228600" lvl="0" marL="457200" rtl="0">
                        <a:spcBef>
                          <a:spcPts val="0"/>
                        </a:spcBef>
                        <a:buChar char="●"/>
                      </a:pPr>
                      <a:r>
                        <a:rPr b="1" lang="ar"/>
                        <a:t>Nature of the task  </a:t>
                      </a:r>
                    </a:p>
                    <a:p>
                      <a:pPr indent="-228600" lvl="0" marL="457200" rtl="0">
                        <a:spcBef>
                          <a:spcPts val="0"/>
                        </a:spcBef>
                        <a:buChar char="●"/>
                      </a:pPr>
                      <a:r>
                        <a:rPr b="1" lang="ar"/>
                        <a:t>Workload  </a:t>
                      </a:r>
                    </a:p>
                    <a:p>
                      <a:pPr indent="-228600" lvl="0" marL="457200" rtl="0">
                        <a:spcBef>
                          <a:spcPts val="0"/>
                        </a:spcBef>
                        <a:buChar char="●"/>
                      </a:pPr>
                      <a:r>
                        <a:rPr b="1" lang="ar"/>
                        <a:t>Working environment</a:t>
                      </a:r>
                    </a:p>
                    <a:p>
                      <a:pPr lvl="0" rtl="0">
                        <a:spcBef>
                          <a:spcPts val="0"/>
                        </a:spcBef>
                        <a:buClr>
                          <a:schemeClr val="dk1"/>
                        </a:buClr>
                        <a:buSzPct val="78571"/>
                        <a:buFont typeface="Arial"/>
                        <a:buNone/>
                      </a:pPr>
                      <a:r>
                        <a:t/>
                      </a:r>
                      <a:endParaRPr/>
                    </a:p>
                    <a:p>
                      <a:pPr lvl="0" rtl="0">
                        <a:spcBef>
                          <a:spcPts val="0"/>
                        </a:spcBef>
                        <a:buNone/>
                      </a:pPr>
                      <a:r>
                        <a:rPr lang="ar"/>
                        <a:t>*This includes matching the job to the physical and the mental strengths and limitations of people.</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lvl="0" rtl="0">
                        <a:spcBef>
                          <a:spcPts val="0"/>
                        </a:spcBef>
                        <a:buNone/>
                      </a:pPr>
                      <a:r>
                        <a:rPr lang="ar"/>
                        <a:t>Including:</a:t>
                      </a:r>
                    </a:p>
                    <a:p>
                      <a:pPr indent="-228600" lvl="0" marL="457200" rtl="0">
                        <a:spcBef>
                          <a:spcPts val="0"/>
                        </a:spcBef>
                        <a:buChar char="●"/>
                      </a:pPr>
                      <a:r>
                        <a:rPr b="1" lang="ar"/>
                        <a:t>Competency </a:t>
                      </a:r>
                    </a:p>
                    <a:p>
                      <a:pPr indent="-228600" lvl="0" marL="457200" rtl="0">
                        <a:spcBef>
                          <a:spcPts val="0"/>
                        </a:spcBef>
                        <a:buChar char="●"/>
                      </a:pPr>
                      <a:r>
                        <a:rPr b="1" lang="ar"/>
                        <a:t>Skills </a:t>
                      </a:r>
                      <a:r>
                        <a:rPr b="1" lang="ar">
                          <a:solidFill>
                            <a:srgbClr val="FF0000"/>
                          </a:solidFill>
                        </a:rPr>
                        <a:t>(changeable) </a:t>
                      </a:r>
                      <a:r>
                        <a:rPr b="1" lang="ar"/>
                        <a:t> </a:t>
                      </a:r>
                    </a:p>
                    <a:p>
                      <a:pPr indent="-228600" lvl="0" marL="457200" rtl="0">
                        <a:spcBef>
                          <a:spcPts val="0"/>
                        </a:spcBef>
                        <a:buChar char="●"/>
                      </a:pPr>
                      <a:r>
                        <a:rPr b="1" lang="ar"/>
                        <a:t>Personality,attitude</a:t>
                      </a:r>
                      <a:r>
                        <a:rPr b="1" lang="ar">
                          <a:solidFill>
                            <a:srgbClr val="FF0000"/>
                          </a:solidFill>
                        </a:rPr>
                        <a:t>(fixed) </a:t>
                      </a:r>
                    </a:p>
                    <a:p>
                      <a:pPr indent="-228600" lvl="0" marL="457200" rtl="0">
                        <a:spcBef>
                          <a:spcPts val="0"/>
                        </a:spcBef>
                        <a:buChar char="●"/>
                      </a:pPr>
                      <a:r>
                        <a:rPr b="1" lang="ar"/>
                        <a:t>Risk perception </a:t>
                      </a:r>
                    </a:p>
                    <a:p>
                      <a:pPr indent="-228600" lvl="0" marL="457200" rtl="0">
                        <a:spcBef>
                          <a:spcPts val="0"/>
                        </a:spcBef>
                        <a:buChar char="●"/>
                      </a:pPr>
                      <a:r>
                        <a:rPr b="1" lang="ar"/>
                        <a:t> Sleep deprivation</a:t>
                      </a:r>
                    </a:p>
                    <a:p>
                      <a:pPr lvl="0" rtl="0">
                        <a:spcBef>
                          <a:spcPts val="0"/>
                        </a:spcBef>
                        <a:buClr>
                          <a:schemeClr val="dk1"/>
                        </a:buClr>
                        <a:buSzPct val="78571"/>
                        <a:buFont typeface="Arial"/>
                        <a:buNone/>
                      </a:pPr>
                      <a:r>
                        <a:t/>
                      </a:r>
                      <a:endParaRPr/>
                    </a:p>
                    <a:p>
                      <a:pPr lvl="0" rtl="0">
                        <a:spcBef>
                          <a:spcPts val="0"/>
                        </a:spcBef>
                        <a:buNone/>
                      </a:pPr>
                      <a:r>
                        <a:rPr lang="ar"/>
                        <a:t>* Individual characteristics influence behavior in complex ways.</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lvl="0" rtl="0">
                        <a:spcBef>
                          <a:spcPts val="0"/>
                        </a:spcBef>
                        <a:buClr>
                          <a:schemeClr val="dk1"/>
                        </a:buClr>
                        <a:buSzPct val="78571"/>
                        <a:buFont typeface="Arial"/>
                        <a:buNone/>
                      </a:pPr>
                      <a:r>
                        <a:rPr lang="ar"/>
                        <a:t>Including:</a:t>
                      </a:r>
                    </a:p>
                    <a:p>
                      <a:pPr indent="-228600" lvl="0" marL="457200" rtl="0">
                        <a:spcBef>
                          <a:spcPts val="0"/>
                        </a:spcBef>
                        <a:buChar char="●"/>
                      </a:pPr>
                      <a:r>
                        <a:rPr b="1" lang="ar"/>
                        <a:t>Work patterns  </a:t>
                      </a:r>
                    </a:p>
                    <a:p>
                      <a:pPr indent="-228600" lvl="0" marL="457200" rtl="0">
                        <a:spcBef>
                          <a:spcPts val="0"/>
                        </a:spcBef>
                        <a:buChar char="●"/>
                      </a:pPr>
                      <a:r>
                        <a:rPr b="1" lang="ar"/>
                        <a:t>The culture of the workplace, resources Communications</a:t>
                      </a:r>
                    </a:p>
                    <a:p>
                      <a:pPr indent="-228600" lvl="0" marL="457200" rtl="0">
                        <a:spcBef>
                          <a:spcPts val="0"/>
                        </a:spcBef>
                        <a:buChar char="●"/>
                      </a:pPr>
                      <a:r>
                        <a:rPr b="1" lang="ar"/>
                        <a:t>Leadership and so on</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r>
            </a:tbl>
          </a:graphicData>
        </a:graphic>
      </p:graphicFrame>
      <p:sp>
        <p:nvSpPr>
          <p:cNvPr id="250" name="Shape 250"/>
          <p:cNvSpPr txBox="1"/>
          <p:nvPr/>
        </p:nvSpPr>
        <p:spPr>
          <a:xfrm>
            <a:off x="0" y="6261875"/>
            <a:ext cx="7560000" cy="1790100"/>
          </a:xfrm>
          <a:prstGeom prst="rect">
            <a:avLst/>
          </a:prstGeom>
          <a:solidFill>
            <a:srgbClr val="F4CCCC"/>
          </a:solidFill>
          <a:ln>
            <a:noFill/>
          </a:ln>
        </p:spPr>
        <p:txBody>
          <a:bodyPr anchorCtr="0" anchor="t" bIns="91425" lIns="91425" rIns="91425" tIns="91425">
            <a:noAutofit/>
          </a:bodyPr>
          <a:lstStyle/>
          <a:p>
            <a:pPr lvl="0" rtl="1" algn="l">
              <a:lnSpc>
                <a:spcPct val="115000"/>
              </a:lnSpc>
              <a:spcBef>
                <a:spcPts val="0"/>
              </a:spcBef>
              <a:buNone/>
            </a:pPr>
            <a:r>
              <a:rPr b="1" lang="ar" sz="2000">
                <a:solidFill>
                  <a:schemeClr val="dk1"/>
                </a:solidFill>
                <a:latin typeface="Calibri"/>
                <a:ea typeface="Calibri"/>
                <a:cs typeface="Calibri"/>
                <a:sym typeface="Calibri"/>
              </a:rPr>
              <a:t>The Benefit  of Applying Human Factors in Healthcare</a:t>
            </a:r>
          </a:p>
          <a:p>
            <a:pPr lvl="0" rtl="1" algn="l">
              <a:lnSpc>
                <a:spcPct val="115000"/>
              </a:lnSpc>
              <a:spcBef>
                <a:spcPts val="0"/>
              </a:spcBef>
              <a:buNone/>
            </a:pPr>
            <a:r>
              <a:rPr lang="ar" sz="1100">
                <a:solidFill>
                  <a:schemeClr val="dk1"/>
                </a:solidFill>
              </a:rPr>
              <a:t>. </a:t>
            </a:r>
            <a:r>
              <a:rPr lang="ar" sz="1600">
                <a:solidFill>
                  <a:schemeClr val="dk1"/>
                </a:solidFill>
                <a:latin typeface="Trebuchet MS"/>
                <a:ea typeface="Trebuchet MS"/>
                <a:cs typeface="Trebuchet MS"/>
                <a:sym typeface="Trebuchet MS"/>
              </a:rPr>
              <a:t>To prevent Medical Errors.</a:t>
            </a:r>
          </a:p>
          <a:p>
            <a:pPr lvl="0" rtl="1" algn="l">
              <a:lnSpc>
                <a:spcPct val="115000"/>
              </a:lnSpc>
              <a:spcBef>
                <a:spcPts val="0"/>
              </a:spcBef>
              <a:buNone/>
            </a:pPr>
            <a:r>
              <a:rPr lang="ar" sz="1600">
                <a:solidFill>
                  <a:schemeClr val="dk1"/>
                </a:solidFill>
                <a:latin typeface="Trebuchet MS"/>
                <a:ea typeface="Trebuchet MS"/>
                <a:cs typeface="Trebuchet MS"/>
                <a:sym typeface="Trebuchet MS"/>
              </a:rPr>
              <a:t>Understand why healthcare staff make errors.</a:t>
            </a:r>
          </a:p>
          <a:p>
            <a:pPr lvl="0" rtl="1" algn="l">
              <a:lnSpc>
                <a:spcPct val="115000"/>
              </a:lnSpc>
              <a:spcBef>
                <a:spcPts val="0"/>
              </a:spcBef>
              <a:buNone/>
            </a:pPr>
            <a:r>
              <a:rPr lang="ar" sz="1600">
                <a:solidFill>
                  <a:schemeClr val="dk1"/>
                </a:solidFill>
                <a:latin typeface="Trebuchet MS"/>
                <a:ea typeface="Trebuchet MS"/>
                <a:cs typeface="Trebuchet MS"/>
                <a:sym typeface="Trebuchet MS"/>
              </a:rPr>
              <a:t>Identify ‘systems factors’ threaten patient safety. </a:t>
            </a:r>
          </a:p>
          <a:p>
            <a:pPr lvl="0" rtl="1" algn="l">
              <a:lnSpc>
                <a:spcPct val="115000"/>
              </a:lnSpc>
              <a:spcBef>
                <a:spcPts val="0"/>
              </a:spcBef>
              <a:buNone/>
            </a:pPr>
            <a:r>
              <a:rPr lang="ar" sz="1600">
                <a:solidFill>
                  <a:schemeClr val="dk1"/>
                </a:solidFill>
                <a:latin typeface="Trebuchet MS"/>
                <a:ea typeface="Trebuchet MS"/>
                <a:cs typeface="Trebuchet MS"/>
                <a:sym typeface="Trebuchet MS"/>
              </a:rPr>
              <a:t>To prevent occupational accidents and ill health. </a:t>
            </a:r>
          </a:p>
          <a:p>
            <a:pPr indent="0" lvl="0" marL="2286000" rtl="1" algn="l">
              <a:lnSpc>
                <a:spcPct val="115000"/>
              </a:lnSpc>
              <a:spcBef>
                <a:spcPts val="0"/>
              </a:spcBef>
              <a:buNone/>
            </a:pPr>
            <a:r>
              <a:t/>
            </a:r>
            <a:endParaRPr sz="1600">
              <a:solidFill>
                <a:schemeClr val="dk1"/>
              </a:solidFill>
            </a:endParaRPr>
          </a:p>
          <a:p>
            <a:pPr indent="0" lvl="0" marL="1828800" rtl="1" algn="l">
              <a:lnSpc>
                <a:spcPct val="115000"/>
              </a:lnSpc>
              <a:spcBef>
                <a:spcPts val="0"/>
              </a:spcBef>
              <a:buNone/>
            </a:pPr>
            <a:r>
              <a:t/>
            </a:r>
            <a:endParaRPr>
              <a:solidFill>
                <a:schemeClr val="dk1"/>
              </a:solidFill>
            </a:endParaRPr>
          </a:p>
          <a:p>
            <a:pPr indent="0" lvl="0" marL="1371600" rtl="1" algn="l">
              <a:lnSpc>
                <a:spcPct val="115000"/>
              </a:lnSpc>
              <a:spcBef>
                <a:spcPts val="0"/>
              </a:spcBef>
              <a:buNone/>
            </a:pPr>
            <a:r>
              <a:t/>
            </a:r>
            <a:endParaRPr>
              <a:solidFill>
                <a:schemeClr val="dk1"/>
              </a:solidFill>
            </a:endParaRPr>
          </a:p>
          <a:p>
            <a:pPr indent="0" lvl="0" marL="914400" rtl="1" algn="l">
              <a:lnSpc>
                <a:spcPct val="115000"/>
              </a:lnSpc>
              <a:spcBef>
                <a:spcPts val="0"/>
              </a:spcBef>
              <a:buNone/>
            </a:pPr>
            <a:r>
              <a:t/>
            </a:r>
            <a:endParaRPr>
              <a:solidFill>
                <a:schemeClr val="dk1"/>
              </a:solidFill>
            </a:endParaRPr>
          </a:p>
          <a:p>
            <a:pPr lvl="0" rtl="1" algn="l">
              <a:lnSpc>
                <a:spcPct val="115000"/>
              </a:lnSpc>
              <a:spcBef>
                <a:spcPts val="0"/>
              </a:spcBef>
              <a:buClr>
                <a:schemeClr val="dk1"/>
              </a:buClr>
              <a:buFont typeface="Arial"/>
              <a:buNone/>
            </a:pPr>
            <a:r>
              <a:t/>
            </a:r>
            <a:endParaRPr b="1" sz="1200">
              <a:solidFill>
                <a:schemeClr val="dk1"/>
              </a:solidFill>
              <a:latin typeface="Calibri"/>
              <a:ea typeface="Calibri"/>
              <a:cs typeface="Calibri"/>
              <a:sym typeface="Calibri"/>
            </a:endParaRPr>
          </a:p>
        </p:txBody>
      </p:sp>
      <p:pic>
        <p:nvPicPr>
          <p:cNvPr id="251" name="Shape 251"/>
          <p:cNvPicPr preferRelativeResize="0"/>
          <p:nvPr/>
        </p:nvPicPr>
        <p:blipFill>
          <a:blip r:embed="rId3">
            <a:alphaModFix/>
          </a:blip>
          <a:stretch>
            <a:fillRect/>
          </a:stretch>
        </p:blipFill>
        <p:spPr>
          <a:xfrm>
            <a:off x="4210866" y="8330099"/>
            <a:ext cx="3199933" cy="2115499"/>
          </a:xfrm>
          <a:prstGeom prst="rect">
            <a:avLst/>
          </a:prstGeom>
          <a:noFill/>
          <a:ln>
            <a:noFill/>
          </a:ln>
        </p:spPr>
      </p:pic>
      <p:sp>
        <p:nvSpPr>
          <p:cNvPr id="252" name="Shape 252"/>
          <p:cNvSpPr txBox="1"/>
          <p:nvPr/>
        </p:nvSpPr>
        <p:spPr>
          <a:xfrm>
            <a:off x="32175" y="8051950"/>
            <a:ext cx="4178700" cy="2671800"/>
          </a:xfrm>
          <a:prstGeom prst="rect">
            <a:avLst/>
          </a:prstGeom>
          <a:noFill/>
          <a:ln>
            <a:noFill/>
          </a:ln>
        </p:spPr>
        <p:txBody>
          <a:bodyPr anchorCtr="0" anchor="t" bIns="91425" lIns="91425" rIns="91425" tIns="91425">
            <a:noAutofit/>
          </a:bodyPr>
          <a:lstStyle/>
          <a:p>
            <a:pPr lvl="0" rtl="0">
              <a:spcBef>
                <a:spcPts val="0"/>
              </a:spcBef>
              <a:buNone/>
            </a:pPr>
            <a:r>
              <a:rPr b="1" lang="ar" sz="1800">
                <a:solidFill>
                  <a:schemeClr val="dk1"/>
                </a:solidFill>
                <a:latin typeface="Trebuchet MS"/>
                <a:ea typeface="Trebuchet MS"/>
                <a:cs typeface="Trebuchet MS"/>
                <a:sym typeface="Trebuchet MS"/>
              </a:rPr>
              <a:t>Medical errors..</a:t>
            </a:r>
          </a:p>
          <a:p>
            <a:pPr lvl="0" rtl="0">
              <a:spcBef>
                <a:spcPts val="0"/>
              </a:spcBef>
              <a:buNone/>
            </a:pPr>
            <a:r>
              <a:rPr b="1" lang="ar" sz="1800">
                <a:solidFill>
                  <a:schemeClr val="dk1"/>
                </a:solidFill>
                <a:latin typeface="Trebuchet MS"/>
                <a:ea typeface="Trebuchet MS"/>
                <a:cs typeface="Trebuchet MS"/>
                <a:sym typeface="Trebuchet MS"/>
              </a:rPr>
              <a:t>Failure of a planned action to be completed as intended or the use of a wrong plan to achieve an aim, such as :</a:t>
            </a:r>
            <a:r>
              <a:rPr b="1" lang="ar" sz="1800">
                <a:solidFill>
                  <a:schemeClr val="dk1"/>
                </a:solidFill>
              </a:rPr>
              <a:t>		</a:t>
            </a:r>
          </a:p>
          <a:p>
            <a:pPr lvl="0" rtl="0">
              <a:spcBef>
                <a:spcPts val="0"/>
              </a:spcBef>
              <a:buNone/>
            </a:pPr>
            <a:r>
              <a:t/>
            </a:r>
            <a:endParaRPr b="1" sz="1800">
              <a:solidFill>
                <a:schemeClr val="dk1"/>
              </a:solidFill>
            </a:endParaRPr>
          </a:p>
          <a:p>
            <a:pPr indent="-330200" lvl="0" marL="457200" rtl="0">
              <a:lnSpc>
                <a:spcPct val="115000"/>
              </a:lnSpc>
              <a:spcBef>
                <a:spcPts val="0"/>
              </a:spcBef>
              <a:buClr>
                <a:schemeClr val="dk1"/>
              </a:buClr>
              <a:buSzPct val="100000"/>
              <a:buChar char="●"/>
            </a:pPr>
            <a:r>
              <a:rPr b="1" lang="ar" sz="1600">
                <a:solidFill>
                  <a:schemeClr val="dk1"/>
                </a:solidFill>
              </a:rPr>
              <a:t> </a:t>
            </a:r>
            <a:r>
              <a:rPr b="1" lang="ar" sz="1600">
                <a:solidFill>
                  <a:schemeClr val="dk1"/>
                </a:solidFill>
                <a:latin typeface="Trebuchet MS"/>
                <a:ea typeface="Trebuchet MS"/>
                <a:cs typeface="Trebuchet MS"/>
                <a:sym typeface="Trebuchet MS"/>
              </a:rPr>
              <a:t>Retained surgical instruments.</a:t>
            </a:r>
            <a:r>
              <a:rPr b="1" lang="ar" sz="1600">
                <a:solidFill>
                  <a:schemeClr val="dk1"/>
                </a:solidFill>
              </a:rPr>
              <a:t>	</a:t>
            </a:r>
          </a:p>
          <a:p>
            <a:pPr indent="-330200" lvl="0" marL="457200" rtl="0">
              <a:lnSpc>
                <a:spcPct val="115000"/>
              </a:lnSpc>
              <a:spcBef>
                <a:spcPts val="0"/>
              </a:spcBef>
              <a:buClr>
                <a:schemeClr val="dk1"/>
              </a:buClr>
              <a:buSzPct val="100000"/>
              <a:buChar char="●"/>
            </a:pPr>
            <a:r>
              <a:rPr b="1" lang="ar" sz="1600">
                <a:solidFill>
                  <a:schemeClr val="dk1"/>
                </a:solidFill>
              </a:rPr>
              <a:t> </a:t>
            </a:r>
            <a:r>
              <a:rPr b="1" lang="ar" sz="1600">
                <a:solidFill>
                  <a:schemeClr val="dk1"/>
                </a:solidFill>
                <a:latin typeface="Trebuchet MS"/>
                <a:ea typeface="Trebuchet MS"/>
                <a:cs typeface="Trebuchet MS"/>
                <a:sym typeface="Trebuchet MS"/>
              </a:rPr>
              <a:t>Restraint -related injuries</a:t>
            </a:r>
            <a:r>
              <a:rPr lang="ar" sz="1200">
                <a:solidFill>
                  <a:schemeClr val="dk1"/>
                </a:solidFill>
                <a:latin typeface="Trebuchet MS"/>
                <a:ea typeface="Trebuchet MS"/>
                <a:cs typeface="Trebuchet MS"/>
                <a:sym typeface="Trebuchet MS"/>
              </a:rPr>
              <a:t>.</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SzPct val="91666"/>
              <a:buFont typeface="Arial"/>
              <a:buNone/>
            </a:pPr>
            <a:r>
              <a:rPr lang="ar" sz="1200">
                <a:solidFill>
                  <a:schemeClr val="dk1"/>
                </a:solidFill>
              </a:rPr>
              <a:t>			</a:t>
            </a:r>
          </a:p>
          <a:p>
            <a:pPr lvl="0" rtl="0">
              <a:spcBef>
                <a:spcPts val="0"/>
              </a:spcBef>
              <a:buClr>
                <a:schemeClr val="dk1"/>
              </a:buClr>
              <a:buSzPct val="91666"/>
              <a:buFont typeface="Arial"/>
              <a:buNone/>
            </a:pPr>
            <a:r>
              <a:rPr lang="ar" sz="1200">
                <a:solidFill>
                  <a:schemeClr val="dk1"/>
                </a:solidFill>
              </a:rPr>
              <a:t>		</a:t>
            </a:r>
          </a:p>
          <a:p>
            <a:pPr lvl="0" rtl="0">
              <a:spcBef>
                <a:spcPts val="0"/>
              </a:spcBef>
              <a:buNone/>
            </a:pPr>
            <a:r>
              <a:t/>
            </a:r>
            <a:endParaRPr sz="1200"/>
          </a:p>
        </p:txBody>
      </p:sp>
      <p:sp>
        <p:nvSpPr>
          <p:cNvPr id="253" name="Shape 253"/>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4</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nvSpPr>
        <p:spPr>
          <a:xfrm>
            <a:off x="124325" y="99500"/>
            <a:ext cx="7435800" cy="2773500"/>
          </a:xfrm>
          <a:prstGeom prst="rect">
            <a:avLst/>
          </a:prstGeom>
          <a:noFill/>
          <a:ln>
            <a:noFill/>
          </a:ln>
        </p:spPr>
        <p:txBody>
          <a:bodyPr anchorCtr="0" anchor="t" bIns="91425" lIns="91425" rIns="91425" tIns="91425">
            <a:noAutofit/>
          </a:bodyPr>
          <a:lstStyle/>
          <a:p>
            <a:pPr lvl="0" rtl="0">
              <a:spcBef>
                <a:spcPts val="0"/>
              </a:spcBef>
              <a:buClr>
                <a:schemeClr val="dk1"/>
              </a:buClr>
              <a:buSzPct val="100000"/>
              <a:buFont typeface="Arial"/>
              <a:buNone/>
            </a:pPr>
            <a:r>
              <a:rPr lang="ar" sz="1100">
                <a:solidFill>
                  <a:schemeClr val="dk1"/>
                </a:solidFill>
              </a:rPr>
              <a:t>				</a:t>
            </a:r>
          </a:p>
          <a:p>
            <a:pPr lvl="0" rtl="0">
              <a:spcBef>
                <a:spcPts val="0"/>
              </a:spcBef>
              <a:buNone/>
            </a:pPr>
            <a:r>
              <a:rPr b="1" lang="ar" sz="2000">
                <a:solidFill>
                  <a:schemeClr val="dk1"/>
                </a:solidFill>
                <a:latin typeface="Trebuchet MS"/>
                <a:ea typeface="Trebuchet MS"/>
                <a:cs typeface="Trebuchet MS"/>
                <a:sym typeface="Trebuchet MS"/>
              </a:rPr>
              <a:t>King Saud University Medical City (KSUMC)–Medical Errors:</a:t>
            </a:r>
          </a:p>
          <a:p>
            <a:pPr lvl="0" rtl="0">
              <a:spcBef>
                <a:spcPts val="0"/>
              </a:spcBef>
              <a:buNone/>
            </a:pPr>
            <a:r>
              <a:t/>
            </a:r>
            <a:endParaRPr b="1" sz="800">
              <a:solidFill>
                <a:schemeClr val="dk1"/>
              </a:solidFill>
              <a:latin typeface="Trebuchet MS"/>
              <a:ea typeface="Trebuchet MS"/>
              <a:cs typeface="Trebuchet MS"/>
              <a:sym typeface="Trebuchet MS"/>
            </a:endParaRPr>
          </a:p>
          <a:p>
            <a:pPr indent="-342900" lvl="0" marL="457200" rtl="0">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Expired medication. </a:t>
            </a:r>
          </a:p>
          <a:p>
            <a:pPr indent="-342900" lvl="0" marL="457200" rtl="0">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dispensed Un planned </a:t>
            </a:r>
            <a:r>
              <a:rPr lang="ar" sz="1800" u="sng">
                <a:solidFill>
                  <a:schemeClr val="dk1"/>
                </a:solidFill>
                <a:latin typeface="Trebuchet MS"/>
                <a:ea typeface="Trebuchet MS"/>
                <a:cs typeface="Trebuchet MS"/>
                <a:sym typeface="Trebuchet MS"/>
              </a:rPr>
              <a:t>hysterectomy</a:t>
            </a:r>
            <a:r>
              <a:rPr lang="ar" sz="1800">
                <a:solidFill>
                  <a:schemeClr val="dk1"/>
                </a:solidFill>
                <a:latin typeface="Trebuchet MS"/>
                <a:ea typeface="Trebuchet MS"/>
                <a:cs typeface="Trebuchet MS"/>
                <a:sym typeface="Trebuchet MS"/>
              </a:rPr>
              <a:t>.</a:t>
            </a:r>
          </a:p>
          <a:p>
            <a:pPr indent="-342900" lvl="0" marL="457200" rtl="0">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Wrong Sponge counting.</a:t>
            </a:r>
          </a:p>
          <a:p>
            <a:pPr indent="-342900" lvl="0" marL="457200" rtl="0">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Self extubation.</a:t>
            </a:r>
          </a:p>
          <a:p>
            <a:pPr indent="-342900" lvl="0" marL="457200" marR="0" rtl="0" algn="l">
              <a:lnSpc>
                <a:spcPct val="100000"/>
              </a:lnSpc>
              <a:spcBef>
                <a:spcPts val="0"/>
              </a:spcBef>
              <a:spcAft>
                <a:spcPts val="0"/>
              </a:spcAft>
              <a:buClr>
                <a:schemeClr val="dk1"/>
              </a:buClr>
              <a:buSzPct val="100000"/>
              <a:buFont typeface="Trebuchet MS"/>
              <a:buChar char="●"/>
            </a:pPr>
            <a:r>
              <a:rPr lang="ar" sz="1800">
                <a:solidFill>
                  <a:schemeClr val="dk1"/>
                </a:solidFill>
                <a:latin typeface="Trebuchet MS"/>
                <a:ea typeface="Trebuchet MS"/>
                <a:cs typeface="Trebuchet MS"/>
                <a:sym typeface="Trebuchet MS"/>
              </a:rPr>
              <a:t>Wrong patient ID , went to wrong procedure. </a:t>
            </a:r>
          </a:p>
          <a:p>
            <a:pPr indent="-342900" lvl="0" marL="457200" marR="0" rtl="0" algn="l">
              <a:lnSpc>
                <a:spcPct val="100000"/>
              </a:lnSpc>
              <a:spcBef>
                <a:spcPts val="0"/>
              </a:spcBef>
              <a:spcAft>
                <a:spcPts val="0"/>
              </a:spcAft>
              <a:buClr>
                <a:schemeClr val="dk1"/>
              </a:buClr>
              <a:buSzPct val="100000"/>
              <a:buFont typeface="Trebuchet MS"/>
              <a:buChar char="●"/>
            </a:pPr>
            <a:r>
              <a:rPr lang="ar" sz="1800">
                <a:solidFill>
                  <a:schemeClr val="dk1"/>
                </a:solidFill>
                <a:latin typeface="Trebuchet MS"/>
                <a:ea typeface="Trebuchet MS"/>
                <a:cs typeface="Trebuchet MS"/>
                <a:sym typeface="Trebuchet MS"/>
              </a:rPr>
              <a:t>Wrong medication delivered.</a:t>
            </a:r>
          </a:p>
          <a:p>
            <a:pPr indent="-342900" lvl="0" marL="457200" rtl="0">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Wrong dose administered. </a:t>
            </a:r>
          </a:p>
        </p:txBody>
      </p:sp>
      <p:sp>
        <p:nvSpPr>
          <p:cNvPr id="259" name="Shape 259"/>
          <p:cNvSpPr txBox="1"/>
          <p:nvPr/>
        </p:nvSpPr>
        <p:spPr>
          <a:xfrm>
            <a:off x="0" y="2873000"/>
            <a:ext cx="4837500" cy="8979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solidFill>
                  <a:schemeClr val="dk1"/>
                </a:solidFill>
                <a:latin typeface="Trebuchet MS"/>
                <a:ea typeface="Trebuchet MS"/>
                <a:cs typeface="Trebuchet MS"/>
                <a:sym typeface="Trebuchet MS"/>
              </a:rPr>
              <a:t>Sources of Error: (Read only) </a:t>
            </a:r>
          </a:p>
        </p:txBody>
      </p:sp>
      <p:pic>
        <p:nvPicPr>
          <p:cNvPr id="260" name="Shape 260"/>
          <p:cNvPicPr preferRelativeResize="0"/>
          <p:nvPr/>
        </p:nvPicPr>
        <p:blipFill>
          <a:blip r:embed="rId3">
            <a:alphaModFix/>
          </a:blip>
          <a:stretch>
            <a:fillRect/>
          </a:stretch>
        </p:blipFill>
        <p:spPr>
          <a:xfrm>
            <a:off x="0" y="3470852"/>
            <a:ext cx="7559998" cy="3750294"/>
          </a:xfrm>
          <a:prstGeom prst="rect">
            <a:avLst/>
          </a:prstGeom>
          <a:noFill/>
          <a:ln>
            <a:noFill/>
          </a:ln>
        </p:spPr>
      </p:pic>
      <p:sp>
        <p:nvSpPr>
          <p:cNvPr id="261" name="Shape 261"/>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262" name="Shape 262"/>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nvSpPr>
        <p:spPr>
          <a:xfrm>
            <a:off x="173649" y="225500"/>
            <a:ext cx="6237600" cy="645000"/>
          </a:xfrm>
          <a:prstGeom prst="rect">
            <a:avLst/>
          </a:prstGeom>
          <a:noFill/>
          <a:ln>
            <a:noFill/>
          </a:ln>
        </p:spPr>
        <p:txBody>
          <a:bodyPr anchorCtr="0" anchor="t" bIns="91425" lIns="91425" rIns="91425" tIns="91425">
            <a:noAutofit/>
          </a:bodyPr>
          <a:lstStyle/>
          <a:p>
            <a:pPr lvl="0" rtl="0">
              <a:spcBef>
                <a:spcPts val="0"/>
              </a:spcBef>
              <a:buNone/>
            </a:pPr>
            <a:r>
              <a:rPr b="1" lang="ar" sz="2000">
                <a:solidFill>
                  <a:schemeClr val="dk1"/>
                </a:solidFill>
                <a:latin typeface="Trebuchet MS"/>
                <a:ea typeface="Trebuchet MS"/>
                <a:cs typeface="Trebuchet MS"/>
                <a:sym typeface="Trebuchet MS"/>
              </a:rPr>
              <a:t>Types of Medical Errora</a:t>
            </a:r>
            <a:r>
              <a:rPr b="1" lang="ar" sz="1000">
                <a:solidFill>
                  <a:srgbClr val="FF0000"/>
                </a:solidFill>
                <a:latin typeface="Trebuchet MS"/>
                <a:ea typeface="Trebuchet MS"/>
                <a:cs typeface="Trebuchet MS"/>
                <a:sym typeface="Trebuchet MS"/>
              </a:rPr>
              <a:t>: (Important) </a:t>
            </a:r>
          </a:p>
        </p:txBody>
      </p:sp>
      <p:graphicFrame>
        <p:nvGraphicFramePr>
          <p:cNvPr id="268" name="Shape 268"/>
          <p:cNvGraphicFramePr/>
          <p:nvPr/>
        </p:nvGraphicFramePr>
        <p:xfrm>
          <a:off x="215950" y="870500"/>
          <a:ext cx="3000000" cy="3000000"/>
        </p:xfrm>
        <a:graphic>
          <a:graphicData uri="http://schemas.openxmlformats.org/drawingml/2006/table">
            <a:tbl>
              <a:tblPr>
                <a:noFill/>
                <a:tableStyleId>{D04C0F43-524B-4128-83DA-58CB7B48C504}</a:tableStyleId>
              </a:tblPr>
              <a:tblGrid>
                <a:gridCol w="3564050"/>
                <a:gridCol w="3564050"/>
              </a:tblGrid>
              <a:tr h="1331750">
                <a:tc>
                  <a:txBody>
                    <a:bodyPr>
                      <a:noAutofit/>
                    </a:bodyPr>
                    <a:lstStyle/>
                    <a:p>
                      <a:pPr lvl="0" rtl="0">
                        <a:spcBef>
                          <a:spcPts val="0"/>
                        </a:spcBef>
                        <a:buNone/>
                      </a:pPr>
                      <a:r>
                        <a:rPr b="1" lang="ar" sz="2000">
                          <a:solidFill>
                            <a:schemeClr val="dk1"/>
                          </a:solidFill>
                          <a:latin typeface="Trebuchet MS"/>
                          <a:ea typeface="Trebuchet MS"/>
                          <a:cs typeface="Trebuchet MS"/>
                          <a:sym typeface="Trebuchet MS"/>
                        </a:rPr>
                        <a:t>Diagnostic</a:t>
                      </a:r>
                    </a:p>
                    <a:p>
                      <a:pPr indent="-228600" lvl="0" marL="457200" rtl="0">
                        <a:lnSpc>
                          <a:spcPct val="115000"/>
                        </a:lnSpc>
                        <a:spcBef>
                          <a:spcPts val="0"/>
                        </a:spcBef>
                        <a:buClr>
                          <a:schemeClr val="dk1"/>
                        </a:buClr>
                        <a:buChar char="●"/>
                      </a:pPr>
                      <a:r>
                        <a:rPr lang="ar">
                          <a:solidFill>
                            <a:schemeClr val="dk1"/>
                          </a:solidFill>
                        </a:rPr>
                        <a:t> </a:t>
                      </a:r>
                      <a:r>
                        <a:rPr lang="ar" sz="1800">
                          <a:solidFill>
                            <a:schemeClr val="dk1"/>
                          </a:solidFill>
                          <a:latin typeface="Trebuchet MS"/>
                          <a:ea typeface="Trebuchet MS"/>
                          <a:cs typeface="Trebuchet MS"/>
                          <a:sym typeface="Trebuchet MS"/>
                        </a:rPr>
                        <a:t>Error or delay in diagnosis(in the case of the diabetic patient may lead to blindness or glaucoma).</a:t>
                      </a:r>
                    </a:p>
                    <a:p>
                      <a:pPr indent="-228600" lvl="0" marL="457200" marR="0" rtl="0" algn="l">
                        <a:lnSpc>
                          <a:spcPct val="115000"/>
                        </a:lnSpc>
                        <a:spcBef>
                          <a:spcPts val="0"/>
                        </a:spcBef>
                        <a:spcAft>
                          <a:spcPts val="0"/>
                        </a:spcAft>
                        <a:buClr>
                          <a:schemeClr val="dk1"/>
                        </a:buClr>
                        <a:buChar char="●"/>
                      </a:pPr>
                      <a:r>
                        <a:rPr lang="ar">
                          <a:solidFill>
                            <a:schemeClr val="dk1"/>
                          </a:solidFill>
                        </a:rPr>
                        <a:t> </a:t>
                      </a:r>
                      <a:r>
                        <a:rPr lang="ar" sz="1800">
                          <a:solidFill>
                            <a:schemeClr val="dk1"/>
                          </a:solidFill>
                          <a:latin typeface="Trebuchet MS"/>
                          <a:ea typeface="Trebuchet MS"/>
                          <a:cs typeface="Trebuchet MS"/>
                          <a:sym typeface="Trebuchet MS"/>
                        </a:rPr>
                        <a:t>Use of outmoded tests or therapy. </a:t>
                      </a:r>
                    </a:p>
                    <a:p>
                      <a:pPr indent="-228600" lvl="0" marL="457200" rtl="0">
                        <a:lnSpc>
                          <a:spcPct val="115000"/>
                        </a:lnSpc>
                        <a:spcBef>
                          <a:spcPts val="0"/>
                        </a:spcBef>
                        <a:buClr>
                          <a:schemeClr val="dk1"/>
                        </a:buClr>
                        <a:buSzPct val="78571"/>
                        <a:buNone/>
                      </a:pPr>
                      <a:r>
                        <a:t/>
                      </a:r>
                      <a:endParaRPr/>
                    </a:p>
                  </a:txBody>
                  <a:tcPr marT="91425" marB="91425" marR="91425" marL="91425">
                    <a:solidFill>
                      <a:srgbClr val="FFF2CC"/>
                    </a:solidFill>
                  </a:tcPr>
                </a:tc>
                <a:tc>
                  <a:txBody>
                    <a:bodyPr>
                      <a:noAutofit/>
                    </a:bodyPr>
                    <a:lstStyle/>
                    <a:p>
                      <a:pPr lvl="0" rtl="0">
                        <a:spcBef>
                          <a:spcPts val="0"/>
                        </a:spcBef>
                        <a:buClr>
                          <a:schemeClr val="dk1"/>
                        </a:buClr>
                        <a:buSzPct val="55000"/>
                        <a:buFont typeface="Arial"/>
                        <a:buNone/>
                      </a:pPr>
                      <a:r>
                        <a:rPr b="1" lang="ar" sz="2000">
                          <a:solidFill>
                            <a:schemeClr val="dk1"/>
                          </a:solidFill>
                          <a:latin typeface="Trebuchet MS"/>
                          <a:ea typeface="Trebuchet MS"/>
                          <a:cs typeface="Trebuchet MS"/>
                          <a:sym typeface="Trebuchet MS"/>
                        </a:rPr>
                        <a:t>Preventive</a:t>
                      </a:r>
                    </a:p>
                    <a:p>
                      <a:pPr indent="-342900" lvl="0" marL="457200" rtl="0">
                        <a:spcBef>
                          <a:spcPts val="0"/>
                        </a:spcBef>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Failure to provide</a:t>
                      </a:r>
                      <a:r>
                        <a:rPr lang="ar" sz="1800">
                          <a:solidFill>
                            <a:schemeClr val="dk1"/>
                          </a:solidFill>
                        </a:rPr>
                        <a:t>		</a:t>
                      </a:r>
                    </a:p>
                    <a:p>
                      <a:pPr indent="-342900" lvl="0" marL="457200" rtl="0">
                        <a:lnSpc>
                          <a:spcPct val="115000"/>
                        </a:lnSpc>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prophylactic treatment</a:t>
                      </a:r>
                    </a:p>
                    <a:p>
                      <a:pPr indent="-342900" lvl="0" marL="457200" rtl="0">
                        <a:lnSpc>
                          <a:spcPct val="115000"/>
                        </a:lnSpc>
                        <a:spcBef>
                          <a:spcPts val="0"/>
                        </a:spcBef>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Inadequate monitoring or</a:t>
                      </a:r>
                    </a:p>
                    <a:p>
                      <a:pPr indent="-228600" lvl="0" marL="457200" rtl="0">
                        <a:lnSpc>
                          <a:spcPct val="115000"/>
                        </a:lnSpc>
                        <a:spcBef>
                          <a:spcPts val="0"/>
                        </a:spcBef>
                        <a:buClr>
                          <a:schemeClr val="dk1"/>
                        </a:buClr>
                        <a:buFont typeface="Trebuchet MS"/>
                        <a:buChar char="●"/>
                      </a:pPr>
                      <a:r>
                        <a:rPr lang="ar" sz="1800">
                          <a:solidFill>
                            <a:schemeClr val="dk1"/>
                          </a:solidFill>
                          <a:latin typeface="Trebuchet MS"/>
                          <a:ea typeface="Trebuchet MS"/>
                          <a:cs typeface="Trebuchet MS"/>
                          <a:sym typeface="Trebuchet MS"/>
                        </a:rPr>
                        <a:t>follow-up of treatment ( no order for anticoagulant post major orthopedic procedure may lead to PE). </a:t>
                      </a:r>
                    </a:p>
                    <a:p>
                      <a:pPr lvl="0" rtl="0">
                        <a:spcBef>
                          <a:spcPts val="0"/>
                        </a:spcBef>
                        <a:buNone/>
                      </a:pPr>
                      <a:r>
                        <a:t/>
                      </a:r>
                      <a:endParaRPr/>
                    </a:p>
                  </a:txBody>
                  <a:tcPr marT="91425" marB="91425" marR="91425" marL="91425">
                    <a:solidFill>
                      <a:srgbClr val="FCE5CD"/>
                    </a:solidFill>
                  </a:tcPr>
                </a:tc>
              </a:tr>
              <a:tr h="1406900">
                <a:tc>
                  <a:txBody>
                    <a:bodyPr>
                      <a:noAutofit/>
                    </a:bodyPr>
                    <a:lstStyle/>
                    <a:p>
                      <a:pPr lvl="0" rtl="0">
                        <a:lnSpc>
                          <a:spcPct val="115000"/>
                        </a:lnSpc>
                        <a:spcBef>
                          <a:spcPts val="0"/>
                        </a:spcBef>
                        <a:buNone/>
                      </a:pPr>
                      <a:r>
                        <a:rPr b="1" lang="ar" sz="2000">
                          <a:solidFill>
                            <a:schemeClr val="dk1"/>
                          </a:solidFill>
                          <a:latin typeface="Trebuchet MS"/>
                          <a:ea typeface="Trebuchet MS"/>
                          <a:cs typeface="Trebuchet MS"/>
                          <a:sym typeface="Trebuchet MS"/>
                        </a:rPr>
                        <a:t>Treatment</a:t>
                      </a:r>
                    </a:p>
                    <a:p>
                      <a:pPr indent="-228600" lvl="0" marL="457200" marR="0" rtl="0" algn="l">
                        <a:lnSpc>
                          <a:spcPct val="115000"/>
                        </a:lnSpc>
                        <a:spcBef>
                          <a:spcPts val="0"/>
                        </a:spcBef>
                        <a:spcAft>
                          <a:spcPts val="0"/>
                        </a:spcAft>
                        <a:buClr>
                          <a:schemeClr val="dk1"/>
                        </a:buClr>
                        <a:buChar char="●"/>
                      </a:pPr>
                      <a:r>
                        <a:rPr lang="ar">
                          <a:solidFill>
                            <a:schemeClr val="dk1"/>
                          </a:solidFill>
                        </a:rPr>
                        <a:t> </a:t>
                      </a:r>
                      <a:r>
                        <a:rPr lang="ar" sz="1800">
                          <a:solidFill>
                            <a:schemeClr val="dk1"/>
                          </a:solidFill>
                          <a:latin typeface="Trebuchet MS"/>
                          <a:ea typeface="Trebuchet MS"/>
                          <a:cs typeface="Trebuchet MS"/>
                          <a:sym typeface="Trebuchet MS"/>
                        </a:rPr>
                        <a:t>Error in the performance of an operation, procedure, or test(inserting a breathing tube into a patient’s esophagus ).</a:t>
                      </a:r>
                      <a:r>
                        <a:rPr lang="ar" sz="1100">
                          <a:solidFill>
                            <a:schemeClr val="dk1"/>
                          </a:solidFill>
                        </a:rPr>
                        <a:t>		</a:t>
                      </a:r>
                    </a:p>
                    <a:p>
                      <a:pPr indent="-228600" lvl="0" marL="457200" rtl="0">
                        <a:lnSpc>
                          <a:spcPct val="115000"/>
                        </a:lnSpc>
                        <a:spcBef>
                          <a:spcPts val="0"/>
                        </a:spcBef>
                        <a:buClr>
                          <a:schemeClr val="dk1"/>
                        </a:buClr>
                        <a:buChar char="●"/>
                      </a:pPr>
                      <a:r>
                        <a:rPr lang="ar">
                          <a:solidFill>
                            <a:schemeClr val="dk1"/>
                          </a:solidFill>
                        </a:rPr>
                        <a:t> </a:t>
                      </a:r>
                      <a:r>
                        <a:rPr lang="ar" sz="1800">
                          <a:solidFill>
                            <a:schemeClr val="dk1"/>
                          </a:solidFill>
                          <a:latin typeface="Trebuchet MS"/>
                          <a:ea typeface="Trebuchet MS"/>
                          <a:cs typeface="Trebuchet MS"/>
                          <a:sym typeface="Trebuchet MS"/>
                        </a:rPr>
                        <a:t>Error in the dose or method of using a drug .</a:t>
                      </a:r>
                    </a:p>
                  </a:txBody>
                  <a:tcPr marT="91425" marB="91425" marR="91425" marL="91425">
                    <a:solidFill>
                      <a:srgbClr val="C9DAF8"/>
                    </a:solidFill>
                  </a:tcPr>
                </a:tc>
                <a:tc>
                  <a:txBody>
                    <a:bodyPr>
                      <a:noAutofit/>
                    </a:bodyPr>
                    <a:lstStyle/>
                    <a:p>
                      <a:pPr lvl="0" rtl="0">
                        <a:lnSpc>
                          <a:spcPct val="115000"/>
                        </a:lnSpc>
                        <a:spcBef>
                          <a:spcPts val="0"/>
                        </a:spcBef>
                        <a:buNone/>
                      </a:pPr>
                      <a:r>
                        <a:rPr b="1" lang="ar" sz="2000">
                          <a:solidFill>
                            <a:schemeClr val="dk1"/>
                          </a:solidFill>
                          <a:latin typeface="Trebuchet MS"/>
                          <a:ea typeface="Trebuchet MS"/>
                          <a:cs typeface="Trebuchet MS"/>
                          <a:sym typeface="Trebuchet MS"/>
                        </a:rPr>
                        <a:t>Other</a:t>
                      </a:r>
                    </a:p>
                    <a:p>
                      <a:pPr indent="-342900" lvl="0" marL="457200" rtl="0">
                        <a:lnSpc>
                          <a:spcPct val="115000"/>
                        </a:lnSpc>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Failure of communication.</a:t>
                      </a:r>
                    </a:p>
                    <a:p>
                      <a:pPr indent="-342900" lvl="0" marL="457200" rtl="0">
                        <a:lnSpc>
                          <a:spcPct val="115000"/>
                        </a:lnSpc>
                        <a:spcBef>
                          <a:spcPts val="0"/>
                        </a:spcBef>
                        <a:buClr>
                          <a:schemeClr val="dk1"/>
                        </a:buClr>
                        <a:buSzPct val="100000"/>
                        <a:buFont typeface="Trebuchet MS"/>
                        <a:buChar char="●"/>
                      </a:pPr>
                      <a:r>
                        <a:rPr lang="ar" sz="1800">
                          <a:solidFill>
                            <a:schemeClr val="dk1"/>
                          </a:solidFill>
                          <a:latin typeface="Trebuchet MS"/>
                          <a:ea typeface="Trebuchet MS"/>
                          <a:cs typeface="Trebuchet MS"/>
                          <a:sym typeface="Trebuchet MS"/>
                        </a:rPr>
                        <a:t>Equipment failure. </a:t>
                      </a:r>
                    </a:p>
                    <a:p>
                      <a:pPr lvl="0" rtl="0">
                        <a:spcBef>
                          <a:spcPts val="0"/>
                        </a:spcBef>
                        <a:buNone/>
                      </a:pPr>
                      <a:r>
                        <a:t/>
                      </a:r>
                      <a:endParaRPr/>
                    </a:p>
                  </a:txBody>
                  <a:tcPr marT="91425" marB="91425" marR="91425" marL="91425">
                    <a:solidFill>
                      <a:srgbClr val="D9EAD3"/>
                    </a:solidFill>
                  </a:tcPr>
                </a:tc>
              </a:tr>
            </a:tbl>
          </a:graphicData>
        </a:graphic>
      </p:graphicFrame>
      <p:sp>
        <p:nvSpPr>
          <p:cNvPr id="269" name="Shape 269"/>
          <p:cNvSpPr txBox="1"/>
          <p:nvPr/>
        </p:nvSpPr>
        <p:spPr>
          <a:xfrm>
            <a:off x="216000" y="6589275"/>
            <a:ext cx="7128000" cy="2685300"/>
          </a:xfrm>
          <a:prstGeom prst="rect">
            <a:avLst/>
          </a:prstGeom>
          <a:noFill/>
          <a:ln>
            <a:noFill/>
          </a:ln>
        </p:spPr>
        <p:txBody>
          <a:bodyPr anchorCtr="0" anchor="t" bIns="91425" lIns="91425" rIns="91425" tIns="91425">
            <a:noAutofit/>
          </a:bodyPr>
          <a:lstStyle/>
          <a:p>
            <a:pPr lvl="0" rtl="0">
              <a:spcBef>
                <a:spcPts val="0"/>
              </a:spcBef>
              <a:buNone/>
            </a:pPr>
            <a:r>
              <a:rPr b="1" lang="ar" sz="2000">
                <a:solidFill>
                  <a:schemeClr val="dk1"/>
                </a:solidFill>
                <a:latin typeface="Trebuchet MS"/>
                <a:ea typeface="Trebuchet MS"/>
                <a:cs typeface="Trebuchet MS"/>
                <a:sym typeface="Trebuchet MS"/>
              </a:rPr>
              <a:t>The Most Common Medical Errors:</a:t>
            </a:r>
          </a:p>
          <a:p>
            <a:pPr lvl="0" rtl="0">
              <a:lnSpc>
                <a:spcPct val="115000"/>
              </a:lnSpc>
              <a:spcBef>
                <a:spcPts val="0"/>
              </a:spcBef>
              <a:buNone/>
            </a:pPr>
            <a:r>
              <a:t/>
            </a:r>
            <a:endParaRPr sz="900">
              <a:solidFill>
                <a:schemeClr val="dk1"/>
              </a:solidFill>
            </a:endParaRPr>
          </a:p>
          <a:p>
            <a:pPr indent="-342900" lvl="0" marL="457200" rtl="0">
              <a:lnSpc>
                <a:spcPct val="115000"/>
              </a:lnSpc>
              <a:spcBef>
                <a:spcPts val="0"/>
              </a:spcBef>
              <a:buClr>
                <a:schemeClr val="dk1"/>
              </a:buClr>
              <a:buSzPct val="100000"/>
              <a:buFont typeface="Trebuchet MS"/>
              <a:buChar char="●"/>
            </a:pPr>
            <a:r>
              <a:rPr lang="ar" sz="1800">
                <a:solidFill>
                  <a:srgbClr val="FF0000"/>
                </a:solidFill>
                <a:latin typeface="Trebuchet MS"/>
                <a:ea typeface="Trebuchet MS"/>
                <a:cs typeface="Trebuchet MS"/>
                <a:sym typeface="Trebuchet MS"/>
              </a:rPr>
              <a:t>Wrong site surgery </a:t>
            </a:r>
            <a:r>
              <a:rPr lang="ar" sz="1800">
                <a:latin typeface="Trebuchet MS"/>
                <a:ea typeface="Trebuchet MS"/>
                <a:cs typeface="Trebuchet MS"/>
                <a:sym typeface="Trebuchet MS"/>
              </a:rPr>
              <a:t>(1</a:t>
            </a:r>
            <a:r>
              <a:rPr lang="ar" sz="1800">
                <a:solidFill>
                  <a:schemeClr val="dk1"/>
                </a:solidFill>
                <a:latin typeface="Trebuchet MS"/>
                <a:ea typeface="Trebuchet MS"/>
                <a:cs typeface="Trebuchet MS"/>
                <a:sym typeface="Trebuchet MS"/>
              </a:rPr>
              <a:t>3.4%) </a:t>
            </a:r>
          </a:p>
          <a:p>
            <a:pPr indent="-342900" lvl="0" marL="457200" rtl="0">
              <a:lnSpc>
                <a:spcPct val="115000"/>
              </a:lnSpc>
              <a:spcBef>
                <a:spcPts val="0"/>
              </a:spcBef>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Patient suicide (11.9%) </a:t>
            </a:r>
            <a:r>
              <a:rPr lang="ar">
                <a:solidFill>
                  <a:schemeClr val="dk1"/>
                </a:solidFill>
                <a:latin typeface="Trebuchet MS"/>
                <a:ea typeface="Trebuchet MS"/>
                <a:cs typeface="Trebuchet MS"/>
                <a:sym typeface="Trebuchet MS"/>
              </a:rPr>
              <a:t>(not common on our hospitals)</a:t>
            </a:r>
          </a:p>
          <a:p>
            <a:pPr indent="-342900" lvl="0" marL="457200" rtl="0">
              <a:lnSpc>
                <a:spcPct val="115000"/>
              </a:lnSpc>
              <a:spcBef>
                <a:spcPts val="0"/>
              </a:spcBef>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Operative and post operative complication (10.8% )</a:t>
            </a:r>
          </a:p>
          <a:p>
            <a:pPr indent="-342900" lvl="0" marL="457200" marR="0" rtl="0" algn="l">
              <a:lnSpc>
                <a:spcPct val="115000"/>
              </a:lnSpc>
              <a:spcBef>
                <a:spcPts val="0"/>
              </a:spcBef>
              <a:spcAft>
                <a:spcPts val="0"/>
              </a:spcAft>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Delay in treatment (8.6 %)</a:t>
            </a:r>
          </a:p>
          <a:p>
            <a:pPr indent="-342900" lvl="0" marL="457200" rtl="0">
              <a:lnSpc>
                <a:spcPct val="115000"/>
              </a:lnSpc>
              <a:spcBef>
                <a:spcPts val="0"/>
              </a:spcBef>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Medication error (8.1 %)</a:t>
            </a:r>
          </a:p>
          <a:p>
            <a:pPr indent="-342900" lvl="0" marL="457200" rtl="0">
              <a:lnSpc>
                <a:spcPct val="115000"/>
              </a:lnSpc>
              <a:spcBef>
                <a:spcPts val="0"/>
              </a:spcBef>
              <a:buClr>
                <a:schemeClr val="dk1"/>
              </a:buClr>
              <a:buSzPct val="100000"/>
              <a:buChar char="●"/>
            </a:pPr>
            <a:r>
              <a:rPr lang="ar" sz="1800">
                <a:solidFill>
                  <a:schemeClr val="dk1"/>
                </a:solidFill>
              </a:rPr>
              <a:t> </a:t>
            </a:r>
            <a:r>
              <a:rPr lang="ar" sz="1800">
                <a:solidFill>
                  <a:schemeClr val="dk1"/>
                </a:solidFill>
                <a:latin typeface="Trebuchet MS"/>
                <a:ea typeface="Trebuchet MS"/>
                <a:cs typeface="Trebuchet MS"/>
                <a:sym typeface="Trebuchet MS"/>
              </a:rPr>
              <a:t>Patient fall (6.4 %) </a:t>
            </a:r>
          </a:p>
          <a:p>
            <a:pPr lvl="0" rtl="0">
              <a:lnSpc>
                <a:spcPct val="115000"/>
              </a:lnSpc>
              <a:spcBef>
                <a:spcPts val="0"/>
              </a:spcBef>
              <a:buNone/>
            </a:pPr>
            <a:r>
              <a:rPr lang="ar" sz="1100">
                <a:solidFill>
                  <a:schemeClr val="dk1"/>
                </a:solidFill>
              </a:rPr>
              <a:t>		</a:t>
            </a:r>
          </a:p>
        </p:txBody>
      </p:sp>
      <p:sp>
        <p:nvSpPr>
          <p:cNvPr id="270" name="Shape 270"/>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271" name="Shape 27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nvSpPr>
        <p:spPr>
          <a:xfrm>
            <a:off x="76200" y="211125"/>
            <a:ext cx="5765700" cy="624000"/>
          </a:xfrm>
          <a:prstGeom prst="rect">
            <a:avLst/>
          </a:prstGeom>
          <a:noFill/>
          <a:ln>
            <a:noFill/>
          </a:ln>
        </p:spPr>
        <p:txBody>
          <a:bodyPr anchorCtr="0" anchor="ctr" bIns="91425" lIns="91425" rIns="91425" tIns="91425">
            <a:noAutofit/>
          </a:bodyPr>
          <a:lstStyle/>
          <a:p>
            <a:pPr lvl="0" rtl="0">
              <a:spcBef>
                <a:spcPts val="0"/>
              </a:spcBef>
              <a:buNone/>
            </a:pPr>
            <a:r>
              <a:rPr b="1" lang="ar" sz="2000" u="sng">
                <a:solidFill>
                  <a:srgbClr val="FF0000"/>
                </a:solidFill>
              </a:rPr>
              <a:t>Causes </a:t>
            </a:r>
            <a:r>
              <a:rPr b="1" lang="ar" sz="2000"/>
              <a:t>of Medical Errors: </a:t>
            </a:r>
            <a:r>
              <a:rPr b="1" lang="ar" sz="1200">
                <a:solidFill>
                  <a:srgbClr val="FF0000"/>
                </a:solidFill>
              </a:rPr>
              <a:t>(Important)</a:t>
            </a:r>
          </a:p>
        </p:txBody>
      </p:sp>
      <p:graphicFrame>
        <p:nvGraphicFramePr>
          <p:cNvPr id="277" name="Shape 277"/>
          <p:cNvGraphicFramePr/>
          <p:nvPr/>
        </p:nvGraphicFramePr>
        <p:xfrm>
          <a:off x="52325" y="835125"/>
          <a:ext cx="3000000" cy="3000000"/>
        </p:xfrm>
        <a:graphic>
          <a:graphicData uri="http://schemas.openxmlformats.org/drawingml/2006/table">
            <a:tbl>
              <a:tblPr>
                <a:noFill/>
                <a:tableStyleId>{D04C0F43-524B-4128-83DA-58CB7B48C504}</a:tableStyleId>
              </a:tblPr>
              <a:tblGrid>
                <a:gridCol w="1712100"/>
                <a:gridCol w="1270050"/>
                <a:gridCol w="1491075"/>
                <a:gridCol w="1391350"/>
                <a:gridCol w="1590775"/>
              </a:tblGrid>
              <a:tr h="1072500">
                <a:tc>
                  <a:txBody>
                    <a:bodyPr>
                      <a:noAutofit/>
                    </a:bodyPr>
                    <a:lstStyle/>
                    <a:p>
                      <a:pPr lvl="0" rtl="0" algn="ctr">
                        <a:spcBef>
                          <a:spcPts val="0"/>
                        </a:spcBef>
                        <a:buNone/>
                      </a:pPr>
                      <a:r>
                        <a:rPr b="1" lang="ar"/>
                        <a:t>1- Healthcare Complexity</a:t>
                      </a:r>
                    </a:p>
                    <a:p>
                      <a:pPr lvl="0" rtl="0" algn="ctr">
                        <a:spcBef>
                          <a:spcPts val="0"/>
                        </a:spcBef>
                        <a:buNone/>
                      </a:pPr>
                      <a:r>
                        <a:t/>
                      </a:r>
                      <a:endParaRPr b="1"/>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2CC"/>
                    </a:solidFill>
                  </a:tcPr>
                </a:tc>
                <a:tc>
                  <a:txBody>
                    <a:bodyPr>
                      <a:noAutofit/>
                    </a:bodyPr>
                    <a:lstStyle/>
                    <a:p>
                      <a:pPr lvl="0" rtl="0" algn="ctr">
                        <a:spcBef>
                          <a:spcPts val="0"/>
                        </a:spcBef>
                        <a:buNone/>
                      </a:pPr>
                      <a:r>
                        <a:rPr b="1" lang="ar"/>
                        <a:t>2- System and Process Design</a:t>
                      </a:r>
                    </a:p>
                    <a:p>
                      <a:pPr lvl="0" rtl="0" algn="ctr">
                        <a:spcBef>
                          <a:spcPts val="0"/>
                        </a:spcBef>
                        <a:buNone/>
                      </a:pPr>
                      <a:r>
                        <a:t/>
                      </a:r>
                      <a:endParaRP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2CC"/>
                    </a:solidFill>
                  </a:tcPr>
                </a:tc>
                <a:tc>
                  <a:txBody>
                    <a:bodyPr>
                      <a:noAutofit/>
                    </a:bodyPr>
                    <a:lstStyle/>
                    <a:p>
                      <a:pPr lvl="0" rtl="0" algn="ctr">
                        <a:spcBef>
                          <a:spcPts val="0"/>
                        </a:spcBef>
                        <a:buNone/>
                      </a:pPr>
                      <a:r>
                        <a:rPr b="1" lang="ar"/>
                        <a:t>3-Environmental factors</a:t>
                      </a:r>
                    </a:p>
                    <a:p>
                      <a:pPr lvl="0" rtl="0" algn="ctr">
                        <a:spcBef>
                          <a:spcPts val="0"/>
                        </a:spcBef>
                        <a:buNone/>
                      </a:pPr>
                      <a:r>
                        <a:t/>
                      </a:r>
                      <a:endParaRP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2CC"/>
                    </a:solidFill>
                  </a:tcPr>
                </a:tc>
                <a:tc>
                  <a:txBody>
                    <a:bodyPr>
                      <a:noAutofit/>
                    </a:bodyPr>
                    <a:lstStyle/>
                    <a:p>
                      <a:pPr lvl="0" rtl="0" algn="ctr">
                        <a:spcBef>
                          <a:spcPts val="0"/>
                        </a:spcBef>
                        <a:buNone/>
                      </a:pPr>
                      <a:r>
                        <a:rPr b="1" lang="ar" sz="1200"/>
                        <a:t>4-Infrastructure failure</a:t>
                      </a:r>
                    </a:p>
                    <a:p>
                      <a:pPr lvl="0" rtl="0" algn="ctr">
                        <a:spcBef>
                          <a:spcPts val="0"/>
                        </a:spcBef>
                        <a:buNone/>
                      </a:pPr>
                      <a:r>
                        <a:t/>
                      </a:r>
                      <a:endParaRP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2CC"/>
                    </a:solidFill>
                  </a:tcPr>
                </a:tc>
                <a:tc>
                  <a:txBody>
                    <a:bodyPr>
                      <a:noAutofit/>
                    </a:bodyPr>
                    <a:lstStyle/>
                    <a:p>
                      <a:pPr lvl="0" rtl="0" algn="ctr">
                        <a:spcBef>
                          <a:spcPts val="0"/>
                        </a:spcBef>
                        <a:buNone/>
                      </a:pPr>
                      <a:r>
                        <a:rPr b="1" lang="ar"/>
                        <a:t>5- Human Factors and Ergonomics</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2CC"/>
                    </a:solidFill>
                  </a:tcPr>
                </a:tc>
              </a:tr>
              <a:tr h="2641850">
                <a:tc>
                  <a:txBody>
                    <a:bodyPr>
                      <a:noAutofit/>
                    </a:bodyPr>
                    <a:lstStyle/>
                    <a:p>
                      <a:pPr lvl="0" rtl="0" algn="l">
                        <a:spcBef>
                          <a:spcPts val="0"/>
                        </a:spcBef>
                        <a:buNone/>
                      </a:pPr>
                      <a:r>
                        <a:rPr b="1" lang="ar" sz="1200"/>
                        <a:t>- Complicated technologies.</a:t>
                      </a:r>
                    </a:p>
                    <a:p>
                      <a:pPr lvl="0" rtl="0" algn="l">
                        <a:spcBef>
                          <a:spcPts val="0"/>
                        </a:spcBef>
                        <a:buNone/>
                      </a:pPr>
                      <a:r>
                        <a:t/>
                      </a:r>
                      <a:endParaRPr b="1" sz="1200"/>
                    </a:p>
                    <a:p>
                      <a:pPr lvl="0" rtl="0" algn="l">
                        <a:spcBef>
                          <a:spcPts val="0"/>
                        </a:spcBef>
                        <a:buNone/>
                      </a:pPr>
                      <a:r>
                        <a:rPr b="1" lang="ar" sz="1200"/>
                        <a:t>- Drugs interaction.</a:t>
                      </a:r>
                    </a:p>
                    <a:p>
                      <a:pPr lvl="0" rtl="0" algn="l">
                        <a:spcBef>
                          <a:spcPts val="0"/>
                        </a:spcBef>
                        <a:buNone/>
                      </a:pPr>
                      <a:r>
                        <a:t/>
                      </a:r>
                      <a:endParaRPr b="1" sz="1200"/>
                    </a:p>
                    <a:p>
                      <a:pPr lvl="0" rtl="0" algn="l">
                        <a:spcBef>
                          <a:spcPts val="0"/>
                        </a:spcBef>
                        <a:buNone/>
                      </a:pPr>
                      <a:r>
                        <a:rPr b="1" lang="ar" sz="1200"/>
                        <a:t>- Intensive care. </a:t>
                      </a:r>
                    </a:p>
                    <a:p>
                      <a:pPr lvl="0" rtl="0" algn="l">
                        <a:spcBef>
                          <a:spcPts val="0"/>
                        </a:spcBef>
                        <a:buNone/>
                      </a:pPr>
                      <a:r>
                        <a:t/>
                      </a:r>
                      <a:endParaRPr b="1" sz="1200"/>
                    </a:p>
                    <a:p>
                      <a:pPr lvl="0" rtl="0" algn="l">
                        <a:spcBef>
                          <a:spcPts val="0"/>
                        </a:spcBef>
                        <a:buNone/>
                      </a:pPr>
                      <a:r>
                        <a:rPr b="1" lang="ar" sz="1200" u="sng"/>
                        <a:t>-Prolonged hospital stay. </a:t>
                      </a:r>
                    </a:p>
                    <a:p>
                      <a:pPr lvl="0" rtl="0" algn="l">
                        <a:spcBef>
                          <a:spcPts val="0"/>
                        </a:spcBef>
                        <a:buNone/>
                      </a:pPr>
                      <a:r>
                        <a:t/>
                      </a:r>
                      <a:endParaRPr b="1" sz="1200"/>
                    </a:p>
                    <a:p>
                      <a:pPr lvl="0" rtl="0" algn="l">
                        <a:spcBef>
                          <a:spcPts val="0"/>
                        </a:spcBef>
                        <a:buNone/>
                      </a:pPr>
                      <a:r>
                        <a:rPr b="1" lang="ar" sz="1200" u="sng"/>
                        <a:t>-Multidisciplinary approach. </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ctr">
                        <a:spcBef>
                          <a:spcPts val="0"/>
                        </a:spcBef>
                        <a:buNone/>
                      </a:pPr>
                      <a:r>
                        <a:rPr b="1" lang="ar" sz="1200"/>
                        <a:t>- Inadequate </a:t>
                      </a:r>
                      <a:r>
                        <a:rPr b="1" lang="ar" sz="1100"/>
                        <a:t>communication</a:t>
                      </a:r>
                    </a:p>
                    <a:p>
                      <a:pPr lvl="0" rtl="0" algn="ctr">
                        <a:spcBef>
                          <a:spcPts val="0"/>
                        </a:spcBef>
                        <a:buNone/>
                      </a:pPr>
                      <a:r>
                        <a:t/>
                      </a:r>
                      <a:endParaRPr b="1" sz="1200"/>
                    </a:p>
                    <a:p>
                      <a:pPr lvl="0" rtl="0" algn="ctr">
                        <a:spcBef>
                          <a:spcPts val="0"/>
                        </a:spcBef>
                        <a:buNone/>
                      </a:pPr>
                      <a:r>
                        <a:rPr b="1" lang="ar" sz="1200"/>
                        <a:t>- Unclear lines of authority.</a:t>
                      </a:r>
                    </a:p>
                    <a:p>
                      <a:pPr lvl="0" rtl="0" algn="ctr">
                        <a:spcBef>
                          <a:spcPts val="0"/>
                        </a:spcBef>
                        <a:buNone/>
                      </a:pPr>
                      <a:r>
                        <a:t/>
                      </a:r>
                      <a:endParaRPr b="1" sz="1200"/>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spcBef>
                          <a:spcPts val="0"/>
                        </a:spcBef>
                        <a:buNone/>
                      </a:pPr>
                      <a:r>
                        <a:rPr b="1" lang="ar" sz="1200"/>
                        <a:t>- Over crowded services.</a:t>
                      </a:r>
                    </a:p>
                    <a:p>
                      <a:pPr lvl="0" rtl="0">
                        <a:spcBef>
                          <a:spcPts val="0"/>
                        </a:spcBef>
                        <a:buNone/>
                      </a:pPr>
                      <a:r>
                        <a:t/>
                      </a:r>
                      <a:endParaRPr b="1" sz="1200"/>
                    </a:p>
                    <a:p>
                      <a:pPr lvl="0" rtl="0">
                        <a:spcBef>
                          <a:spcPts val="0"/>
                        </a:spcBef>
                        <a:buNone/>
                      </a:pPr>
                      <a:r>
                        <a:rPr b="1" lang="ar" sz="1200"/>
                        <a:t>- Unsafe care provision areas. </a:t>
                      </a:r>
                    </a:p>
                    <a:p>
                      <a:pPr lvl="0" rtl="0">
                        <a:spcBef>
                          <a:spcPts val="0"/>
                        </a:spcBef>
                        <a:buNone/>
                      </a:pPr>
                      <a:r>
                        <a:t/>
                      </a:r>
                      <a:endParaRPr b="1" sz="1200"/>
                    </a:p>
                    <a:p>
                      <a:pPr lvl="0" rtl="0">
                        <a:spcBef>
                          <a:spcPts val="0"/>
                        </a:spcBef>
                        <a:buNone/>
                      </a:pPr>
                      <a:r>
                        <a:rPr b="1" lang="ar" sz="1200"/>
                        <a:t>- </a:t>
                      </a:r>
                      <a:r>
                        <a:rPr b="1" lang="ar" sz="1200">
                          <a:solidFill>
                            <a:srgbClr val="FF0000"/>
                          </a:solidFill>
                        </a:rPr>
                        <a:t>Areas poorly designed </a:t>
                      </a:r>
                      <a:r>
                        <a:rPr b="1" lang="ar" sz="1200"/>
                        <a:t>for safe monitoring.</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ctr">
                        <a:spcBef>
                          <a:spcPts val="0"/>
                        </a:spcBef>
                        <a:buNone/>
                      </a:pPr>
                      <a:r>
                        <a:rPr b="1" lang="ar" sz="1200"/>
                        <a:t>- Lack of documentation process.</a:t>
                      </a:r>
                    </a:p>
                    <a:p>
                      <a:pPr lvl="0" rtl="0" algn="ctr">
                        <a:spcBef>
                          <a:spcPts val="0"/>
                        </a:spcBef>
                        <a:buNone/>
                      </a:pPr>
                      <a:r>
                        <a:t/>
                      </a:r>
                      <a:endParaRPr b="1" sz="1200"/>
                    </a:p>
                    <a:p>
                      <a:pPr lvl="0" rtl="0" algn="ctr">
                        <a:spcBef>
                          <a:spcPts val="0"/>
                        </a:spcBef>
                        <a:buNone/>
                      </a:pPr>
                      <a:r>
                        <a:rPr b="1" lang="ar" sz="1200"/>
                        <a:t> - Lack of continuous improvement process.</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ctr">
                        <a:spcBef>
                          <a:spcPts val="0"/>
                        </a:spcBef>
                        <a:buNone/>
                      </a:pPr>
                      <a:r>
                        <a:rPr b="1" lang="ar" sz="1200"/>
                        <a:t>- </a:t>
                      </a:r>
                      <a:r>
                        <a:rPr b="1" lang="ar" sz="1200">
                          <a:solidFill>
                            <a:srgbClr val="6AA84F"/>
                          </a:solidFill>
                        </a:rPr>
                        <a:t>H</a:t>
                      </a:r>
                      <a:r>
                        <a:rPr b="1" lang="ar" sz="1200">
                          <a:solidFill>
                            <a:srgbClr val="FF9900"/>
                          </a:solidFill>
                        </a:rPr>
                        <a:t>A</a:t>
                      </a:r>
                      <a:r>
                        <a:rPr b="1" lang="ar" sz="1200">
                          <a:solidFill>
                            <a:srgbClr val="9900FF"/>
                          </a:solidFill>
                        </a:rPr>
                        <a:t>L</a:t>
                      </a:r>
                      <a:r>
                        <a:rPr b="1" lang="ar" sz="1200">
                          <a:solidFill>
                            <a:srgbClr val="FF00FF"/>
                          </a:solidFill>
                        </a:rPr>
                        <a:t>T</a:t>
                      </a:r>
                      <a:r>
                        <a:rPr b="1" lang="ar" sz="1200"/>
                        <a:t> → </a:t>
                      </a:r>
                      <a:r>
                        <a:rPr b="1" lang="ar" sz="1200">
                          <a:solidFill>
                            <a:srgbClr val="6AA84F"/>
                          </a:solidFill>
                        </a:rPr>
                        <a:t>Hungry,</a:t>
                      </a:r>
                      <a:r>
                        <a:rPr b="1" lang="ar" sz="1200"/>
                        <a:t> </a:t>
                      </a:r>
                      <a:r>
                        <a:rPr b="1" lang="ar" sz="1200">
                          <a:solidFill>
                            <a:srgbClr val="FF9900"/>
                          </a:solidFill>
                        </a:rPr>
                        <a:t>Angry/ Emotions ,</a:t>
                      </a:r>
                      <a:r>
                        <a:rPr b="1" lang="ar" sz="1200">
                          <a:solidFill>
                            <a:srgbClr val="9900FF"/>
                          </a:solidFill>
                        </a:rPr>
                        <a:t> Late/ lazy , </a:t>
                      </a:r>
                      <a:r>
                        <a:rPr b="1" lang="ar" sz="1200">
                          <a:solidFill>
                            <a:srgbClr val="FF00FF"/>
                          </a:solidFill>
                        </a:rPr>
                        <a:t>Tired/fatigue/sleep less. </a:t>
                      </a:r>
                    </a:p>
                    <a:p>
                      <a:pPr lvl="0" rtl="0" algn="ctr">
                        <a:spcBef>
                          <a:spcPts val="0"/>
                        </a:spcBef>
                        <a:buNone/>
                      </a:pPr>
                      <a:r>
                        <a:t/>
                      </a:r>
                      <a:endParaRPr b="1" sz="1200"/>
                    </a:p>
                    <a:p>
                      <a:pPr lvl="0" rtl="0" algn="ctr">
                        <a:spcBef>
                          <a:spcPts val="0"/>
                        </a:spcBef>
                        <a:buNone/>
                      </a:pPr>
                      <a:r>
                        <a:rPr b="1" lang="ar" sz="1200"/>
                        <a:t>- Lack of skilled workers. </a:t>
                      </a:r>
                    </a:p>
                    <a:p>
                      <a:pPr lvl="0" rtl="0" algn="ctr">
                        <a:spcBef>
                          <a:spcPts val="0"/>
                        </a:spcBef>
                        <a:buNone/>
                      </a:pPr>
                      <a:r>
                        <a:t/>
                      </a:r>
                      <a:endParaRPr b="1" sz="1200"/>
                    </a:p>
                    <a:p>
                      <a:pPr lvl="0" rtl="0" algn="ctr">
                        <a:spcBef>
                          <a:spcPts val="0"/>
                        </a:spcBef>
                        <a:buNone/>
                      </a:pPr>
                      <a:r>
                        <a:rPr b="1" lang="ar" sz="1200"/>
                        <a:t>- Lack of training</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bl>
          </a:graphicData>
        </a:graphic>
      </p:graphicFrame>
      <p:sp>
        <p:nvSpPr>
          <p:cNvPr id="278" name="Shape 278"/>
          <p:cNvSpPr txBox="1"/>
          <p:nvPr/>
        </p:nvSpPr>
        <p:spPr>
          <a:xfrm>
            <a:off x="52350" y="4782150"/>
            <a:ext cx="7455300" cy="3859800"/>
          </a:xfrm>
          <a:prstGeom prst="rect">
            <a:avLst/>
          </a:prstGeom>
          <a:noFill/>
          <a:ln>
            <a:noFill/>
          </a:ln>
        </p:spPr>
        <p:txBody>
          <a:bodyPr anchorCtr="0" anchor="t" bIns="91425" lIns="91425" rIns="91425" tIns="91425">
            <a:noAutofit/>
          </a:bodyPr>
          <a:lstStyle/>
          <a:p>
            <a:pPr lvl="0" rtl="0">
              <a:spcBef>
                <a:spcPts val="0"/>
              </a:spcBef>
              <a:buClr>
                <a:schemeClr val="dk1"/>
              </a:buClr>
              <a:buSzPct val="84615"/>
              <a:buFont typeface="Arial"/>
              <a:buNone/>
            </a:pPr>
            <a:r>
              <a:rPr lang="ar" sz="1300">
                <a:solidFill>
                  <a:schemeClr val="dk1"/>
                </a:solidFill>
              </a:rPr>
              <a:t>		</a:t>
            </a:r>
          </a:p>
          <a:p>
            <a:pPr lvl="0" rtl="0">
              <a:spcBef>
                <a:spcPts val="0"/>
              </a:spcBef>
              <a:buClr>
                <a:schemeClr val="dk1"/>
              </a:buClr>
              <a:buSzPct val="55000"/>
              <a:buFont typeface="Arial"/>
              <a:buNone/>
            </a:pPr>
            <a:r>
              <a:rPr b="1" lang="ar" sz="2000">
                <a:solidFill>
                  <a:schemeClr val="dk1"/>
                </a:solidFill>
                <a:latin typeface="Trebuchet MS"/>
                <a:ea typeface="Trebuchet MS"/>
                <a:cs typeface="Trebuchet MS"/>
                <a:sym typeface="Trebuchet MS"/>
              </a:rPr>
              <a:t>Actions to Reduce Medical Errors as Related to Humans Factors..</a:t>
            </a:r>
          </a:p>
          <a:p>
            <a:pPr lvl="0" rtl="0">
              <a:spcBef>
                <a:spcPts val="0"/>
              </a:spcBef>
              <a:buClr>
                <a:schemeClr val="dk1"/>
              </a:buClr>
              <a:buSzPct val="84615"/>
              <a:buFont typeface="Arial"/>
              <a:buNone/>
            </a:pPr>
            <a:r>
              <a:rPr lang="ar" sz="1300">
                <a:solidFill>
                  <a:schemeClr val="dk1"/>
                </a:solidFill>
              </a:rPr>
              <a:t>				</a:t>
            </a:r>
          </a:p>
          <a:p>
            <a:pPr lvl="0" rtl="0">
              <a:spcBef>
                <a:spcPts val="0"/>
              </a:spcBef>
              <a:buClr>
                <a:schemeClr val="dk1"/>
              </a:buClr>
              <a:buSzPct val="55000"/>
              <a:buFont typeface="Arial"/>
              <a:buNone/>
            </a:pPr>
            <a:r>
              <a:rPr b="1" lang="ar" sz="2000" u="sng">
                <a:solidFill>
                  <a:schemeClr val="dk1"/>
                </a:solidFill>
                <a:latin typeface="Trebuchet MS"/>
                <a:ea typeface="Trebuchet MS"/>
                <a:cs typeface="Trebuchet MS"/>
                <a:sym typeface="Trebuchet MS"/>
              </a:rPr>
              <a:t>Part 1:</a:t>
            </a:r>
            <a:r>
              <a:rPr b="1" lang="ar" sz="1800">
                <a:latin typeface="Trebuchet MS"/>
                <a:ea typeface="Trebuchet MS"/>
                <a:cs typeface="Trebuchet MS"/>
                <a:sym typeface="Trebuchet MS"/>
              </a:rPr>
              <a:t> </a:t>
            </a:r>
            <a:r>
              <a:rPr b="1" lang="ar" sz="2000">
                <a:latin typeface="Trebuchet MS"/>
                <a:ea typeface="Trebuchet MS"/>
                <a:cs typeface="Trebuchet MS"/>
                <a:sym typeface="Trebuchet MS"/>
              </a:rPr>
              <a:t>(Organization level)</a:t>
            </a:r>
            <a:r>
              <a:rPr b="1" lang="ar" sz="1800">
                <a:latin typeface="Trebuchet MS"/>
                <a:ea typeface="Trebuchet MS"/>
                <a:cs typeface="Trebuchet MS"/>
                <a:sym typeface="Trebuchet MS"/>
              </a:rPr>
              <a:t> </a:t>
            </a:r>
            <a:r>
              <a:rPr b="1" lang="ar" sz="2000">
                <a:solidFill>
                  <a:schemeClr val="dk1"/>
                </a:solidFill>
                <a:latin typeface="Trebuchet MS"/>
                <a:ea typeface="Trebuchet MS"/>
                <a:cs typeface="Trebuchet MS"/>
                <a:sym typeface="Trebuchet MS"/>
              </a:rPr>
              <a:t>Organizational Management and Human Factors </a:t>
            </a:r>
            <a:r>
              <a:rPr b="1" lang="ar" sz="1500">
                <a:solidFill>
                  <a:srgbClr val="FF0000"/>
                </a:solidFill>
                <a:latin typeface="Trebuchet MS"/>
                <a:ea typeface="Trebuchet MS"/>
                <a:cs typeface="Trebuchet MS"/>
                <a:sym typeface="Trebuchet MS"/>
              </a:rPr>
              <a:t>(important)..</a:t>
            </a:r>
          </a:p>
          <a:p>
            <a:pPr lvl="0" rtl="0">
              <a:spcBef>
                <a:spcPts val="0"/>
              </a:spcBef>
              <a:buClr>
                <a:schemeClr val="dk1"/>
              </a:buClr>
              <a:buFont typeface="Arial"/>
              <a:buNone/>
            </a:pPr>
            <a:r>
              <a:t/>
            </a:r>
            <a:endParaRPr b="1" sz="1500">
              <a:solidFill>
                <a:srgbClr val="FF0000"/>
              </a:solidFill>
              <a:latin typeface="Trebuchet MS"/>
              <a:ea typeface="Trebuchet MS"/>
              <a:cs typeface="Trebuchet MS"/>
              <a:sym typeface="Trebuchet MS"/>
            </a:endParaRPr>
          </a:p>
          <a:p>
            <a:pPr lvl="0" rtl="0">
              <a:spcBef>
                <a:spcPts val="0"/>
              </a:spcBef>
              <a:buClr>
                <a:schemeClr val="dk1"/>
              </a:buClr>
              <a:buSzPct val="73333"/>
              <a:buFont typeface="Arial"/>
              <a:buNone/>
            </a:pPr>
            <a:r>
              <a:rPr b="1" lang="ar" sz="1500">
                <a:latin typeface="Trebuchet MS"/>
                <a:ea typeface="Trebuchet MS"/>
                <a:cs typeface="Trebuchet MS"/>
                <a:sym typeface="Trebuchet MS"/>
              </a:rPr>
              <a:t>1) </a:t>
            </a:r>
            <a:r>
              <a:rPr b="1" lang="ar" sz="1500">
                <a:solidFill>
                  <a:srgbClr val="FF0000"/>
                </a:solidFill>
                <a:latin typeface="Trebuchet MS"/>
                <a:ea typeface="Trebuchet MS"/>
                <a:cs typeface="Trebuchet MS"/>
                <a:sym typeface="Trebuchet MS"/>
              </a:rPr>
              <a:t> Developing a positive safety culture.</a:t>
            </a:r>
          </a:p>
          <a:p>
            <a:pPr indent="-228600" lvl="0" marL="457200" rtl="0">
              <a:spcBef>
                <a:spcPts val="0"/>
              </a:spcBef>
              <a:buClr>
                <a:schemeClr val="dk1"/>
              </a:buClr>
              <a:buFont typeface="Trebuchet MS"/>
              <a:buChar char="●"/>
            </a:pPr>
            <a:r>
              <a:rPr b="1" lang="ar">
                <a:solidFill>
                  <a:schemeClr val="dk1"/>
                </a:solidFill>
                <a:latin typeface="Trebuchet MS"/>
                <a:ea typeface="Trebuchet MS"/>
                <a:cs typeface="Trebuchet MS"/>
                <a:sym typeface="Trebuchet MS"/>
              </a:rPr>
              <a:t>Just culture.</a:t>
            </a:r>
          </a:p>
          <a:p>
            <a:pPr indent="-228600" lvl="0" marL="457200" rtl="0">
              <a:spcBef>
                <a:spcPts val="0"/>
              </a:spcBef>
              <a:buClr>
                <a:schemeClr val="dk1"/>
              </a:buClr>
              <a:buFont typeface="Trebuchet MS"/>
              <a:buChar char="●"/>
            </a:pPr>
            <a:r>
              <a:rPr b="1" lang="ar" u="sng">
                <a:solidFill>
                  <a:schemeClr val="dk1"/>
                </a:solidFill>
                <a:latin typeface="Trebuchet MS"/>
                <a:ea typeface="Trebuchet MS"/>
                <a:cs typeface="Trebuchet MS"/>
                <a:sym typeface="Trebuchet MS"/>
              </a:rPr>
              <a:t>Reporting culture (e-OVR Reporting system</a:t>
            </a:r>
            <a:r>
              <a:rPr b="1" lang="ar">
                <a:solidFill>
                  <a:schemeClr val="dk1"/>
                </a:solidFill>
                <a:latin typeface="Trebuchet MS"/>
                <a:ea typeface="Trebuchet MS"/>
                <a:cs typeface="Trebuchet MS"/>
                <a:sym typeface="Trebuchet MS"/>
              </a:rPr>
              <a:t>).</a:t>
            </a:r>
          </a:p>
          <a:p>
            <a:pPr indent="-228600" lvl="0" marL="457200" rtl="0">
              <a:spcBef>
                <a:spcPts val="0"/>
              </a:spcBef>
              <a:buClr>
                <a:schemeClr val="dk1"/>
              </a:buClr>
              <a:buFont typeface="Trebuchet MS"/>
              <a:buChar char="●"/>
            </a:pPr>
            <a:r>
              <a:rPr b="1" lang="ar">
                <a:solidFill>
                  <a:schemeClr val="dk1"/>
                </a:solidFill>
                <a:latin typeface="Trebuchet MS"/>
                <a:ea typeface="Trebuchet MS"/>
                <a:cs typeface="Trebuchet MS"/>
                <a:sym typeface="Trebuchet MS"/>
              </a:rPr>
              <a:t> Learning culture(Morbidity and mortality review process).</a:t>
            </a:r>
          </a:p>
          <a:p>
            <a:pPr lvl="0" rtl="0">
              <a:spcBef>
                <a:spcPts val="0"/>
              </a:spcBef>
              <a:buClr>
                <a:schemeClr val="dk1"/>
              </a:buClr>
              <a:buFont typeface="Arial"/>
              <a:buNone/>
            </a:pPr>
            <a:r>
              <a:rPr b="1" lang="ar">
                <a:solidFill>
                  <a:schemeClr val="dk1"/>
                </a:solidFill>
              </a:rPr>
              <a:t>						</a:t>
            </a:r>
          </a:p>
          <a:p>
            <a:pPr lvl="0" rtl="0">
              <a:spcBef>
                <a:spcPts val="0"/>
              </a:spcBef>
              <a:buClr>
                <a:schemeClr val="dk1"/>
              </a:buClr>
              <a:buSzPct val="73333"/>
              <a:buFont typeface="Arial"/>
              <a:buNone/>
            </a:pPr>
            <a:r>
              <a:rPr b="1" lang="ar" sz="1500">
                <a:latin typeface="Trebuchet MS"/>
                <a:ea typeface="Trebuchet MS"/>
                <a:cs typeface="Trebuchet MS"/>
                <a:sym typeface="Trebuchet MS"/>
              </a:rPr>
              <a:t>2)</a:t>
            </a:r>
            <a:r>
              <a:rPr b="1" lang="ar" sz="1500">
                <a:solidFill>
                  <a:srgbClr val="FF0000"/>
                </a:solidFill>
                <a:latin typeface="Trebuchet MS"/>
                <a:ea typeface="Trebuchet MS"/>
                <a:cs typeface="Trebuchet MS"/>
                <a:sym typeface="Trebuchet MS"/>
              </a:rPr>
              <a:t> Human factors training in healthcare.</a:t>
            </a:r>
          </a:p>
          <a:p>
            <a:pPr lvl="0" rtl="0">
              <a:spcBef>
                <a:spcPts val="0"/>
              </a:spcBef>
              <a:buClr>
                <a:schemeClr val="dk1"/>
              </a:buClr>
              <a:buSzPct val="73333"/>
              <a:buFont typeface="Arial"/>
              <a:buNone/>
            </a:pPr>
            <a:r>
              <a:rPr b="1" lang="ar" sz="1500">
                <a:solidFill>
                  <a:srgbClr val="FF0000"/>
                </a:solidFill>
              </a:rPr>
              <a:t>						</a:t>
            </a:r>
          </a:p>
          <a:p>
            <a:pPr lvl="0" rtl="0">
              <a:spcBef>
                <a:spcPts val="0"/>
              </a:spcBef>
              <a:buClr>
                <a:schemeClr val="dk1"/>
              </a:buClr>
              <a:buSzPct val="73333"/>
              <a:buFont typeface="Arial"/>
              <a:buNone/>
            </a:pPr>
            <a:r>
              <a:rPr b="1" lang="ar" sz="1500">
                <a:latin typeface="Trebuchet MS"/>
                <a:ea typeface="Trebuchet MS"/>
                <a:cs typeface="Trebuchet MS"/>
                <a:sym typeface="Trebuchet MS"/>
              </a:rPr>
              <a:t>3)</a:t>
            </a:r>
            <a:r>
              <a:rPr b="1" lang="ar" sz="1500">
                <a:solidFill>
                  <a:srgbClr val="FF0000"/>
                </a:solidFill>
                <a:latin typeface="Trebuchet MS"/>
                <a:ea typeface="Trebuchet MS"/>
                <a:cs typeface="Trebuchet MS"/>
                <a:sym typeface="Trebuchet MS"/>
              </a:rPr>
              <a:t> Develop Clinical Practice Guidelines , protocols , algorithms.. etc </a:t>
            </a:r>
          </a:p>
          <a:p>
            <a:pPr lvl="0" rtl="0">
              <a:spcBef>
                <a:spcPts val="0"/>
              </a:spcBef>
              <a:buClr>
                <a:schemeClr val="dk1"/>
              </a:buClr>
              <a:buSzPct val="73333"/>
              <a:buFont typeface="Arial"/>
              <a:buNone/>
            </a:pPr>
            <a:r>
              <a:rPr b="1" lang="ar" sz="1500">
                <a:solidFill>
                  <a:srgbClr val="FF0000"/>
                </a:solidFill>
              </a:rPr>
              <a:t>					</a:t>
            </a:r>
          </a:p>
          <a:p>
            <a:pPr lvl="0" rtl="0">
              <a:spcBef>
                <a:spcPts val="0"/>
              </a:spcBef>
              <a:buClr>
                <a:schemeClr val="dk1"/>
              </a:buClr>
              <a:buFont typeface="Arial"/>
              <a:buNone/>
            </a:pPr>
            <a:r>
              <a:t/>
            </a:r>
            <a:endParaRPr sz="1300">
              <a:solidFill>
                <a:schemeClr val="dk1"/>
              </a:solidFill>
            </a:endParaRPr>
          </a:p>
        </p:txBody>
      </p:sp>
      <p:sp>
        <p:nvSpPr>
          <p:cNvPr id="279" name="Shape 279"/>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280" name="Shape 280"/>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nvSpPr>
        <p:spPr>
          <a:xfrm>
            <a:off x="240450" y="0"/>
            <a:ext cx="5843400" cy="1019400"/>
          </a:xfrm>
          <a:prstGeom prst="rect">
            <a:avLst/>
          </a:prstGeom>
          <a:noFill/>
          <a:ln>
            <a:noFill/>
          </a:ln>
        </p:spPr>
        <p:txBody>
          <a:bodyPr anchorCtr="0" anchor="t" bIns="91425" lIns="91425" rIns="91425" tIns="91425">
            <a:noAutofit/>
          </a:bodyPr>
          <a:lstStyle/>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55000"/>
              <a:buFont typeface="Arial"/>
              <a:buNone/>
            </a:pPr>
            <a:r>
              <a:rPr b="1" lang="ar" sz="2000" u="sng">
                <a:solidFill>
                  <a:schemeClr val="dk1"/>
                </a:solidFill>
                <a:latin typeface="Trebuchet MS"/>
                <a:ea typeface="Trebuchet MS"/>
                <a:cs typeface="Trebuchet MS"/>
                <a:sym typeface="Trebuchet MS"/>
              </a:rPr>
              <a:t>Part 2:</a:t>
            </a:r>
            <a:r>
              <a:rPr b="1" lang="ar" sz="2000">
                <a:solidFill>
                  <a:schemeClr val="dk1"/>
                </a:solidFill>
                <a:latin typeface="Trebuchet MS"/>
                <a:ea typeface="Trebuchet MS"/>
                <a:cs typeface="Trebuchet MS"/>
                <a:sym typeface="Trebuchet MS"/>
              </a:rPr>
              <a:t> Making your care and work safer (individual level ) </a:t>
            </a:r>
            <a:r>
              <a:rPr b="1" lang="ar" sz="1100">
                <a:solidFill>
                  <a:srgbClr val="FF0000"/>
                </a:solidFill>
                <a:latin typeface="Trebuchet MS"/>
                <a:ea typeface="Trebuchet MS"/>
                <a:cs typeface="Trebuchet MS"/>
                <a:sym typeface="Trebuchet MS"/>
              </a:rPr>
              <a:t>(</a:t>
            </a:r>
            <a:r>
              <a:rPr b="1" lang="ar" sz="1200">
                <a:solidFill>
                  <a:srgbClr val="FF0000"/>
                </a:solidFill>
                <a:latin typeface="Trebuchet MS"/>
                <a:ea typeface="Trebuchet MS"/>
                <a:cs typeface="Trebuchet MS"/>
                <a:sym typeface="Trebuchet MS"/>
              </a:rPr>
              <a:t>important</a:t>
            </a:r>
            <a:r>
              <a:rPr b="1" lang="ar" sz="1100">
                <a:solidFill>
                  <a:srgbClr val="FF0000"/>
                </a:solidFill>
                <a:latin typeface="Trebuchet MS"/>
                <a:ea typeface="Trebuchet MS"/>
                <a:cs typeface="Trebuchet MS"/>
                <a:sym typeface="Trebuchet MS"/>
              </a:rPr>
              <a:t>) *Don't memorize the examples</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p:txBody>
      </p:sp>
      <p:graphicFrame>
        <p:nvGraphicFramePr>
          <p:cNvPr id="286" name="Shape 286"/>
          <p:cNvGraphicFramePr/>
          <p:nvPr/>
        </p:nvGraphicFramePr>
        <p:xfrm>
          <a:off x="209850" y="891600"/>
          <a:ext cx="3000000" cy="3000000"/>
        </p:xfrm>
        <a:graphic>
          <a:graphicData uri="http://schemas.openxmlformats.org/drawingml/2006/table">
            <a:tbl>
              <a:tblPr>
                <a:noFill/>
                <a:tableStyleId>{D04C0F43-524B-4128-83DA-58CB7B48C504}</a:tableStyleId>
              </a:tblPr>
              <a:tblGrid>
                <a:gridCol w="1785075"/>
                <a:gridCol w="1785075"/>
                <a:gridCol w="1785075"/>
                <a:gridCol w="1785075"/>
              </a:tblGrid>
              <a:tr h="843725">
                <a:tc>
                  <a:txBody>
                    <a:bodyPr>
                      <a:noAutofit/>
                    </a:bodyPr>
                    <a:lstStyle/>
                    <a:p>
                      <a:pPr lvl="0" rtl="0" algn="ctr">
                        <a:spcBef>
                          <a:spcPts val="0"/>
                        </a:spcBef>
                        <a:buClr>
                          <a:schemeClr val="dk1"/>
                        </a:buClr>
                        <a:buSzPct val="61111"/>
                        <a:buFont typeface="Arial"/>
                        <a:buNone/>
                      </a:pPr>
                      <a:r>
                        <a:rPr b="1" lang="ar" sz="1800">
                          <a:solidFill>
                            <a:schemeClr val="dk1"/>
                          </a:solidFill>
                          <a:latin typeface="Trebuchet MS"/>
                          <a:ea typeface="Trebuchet MS"/>
                          <a:cs typeface="Trebuchet MS"/>
                          <a:sym typeface="Trebuchet MS"/>
                        </a:rPr>
                        <a:t>Stress </a:t>
                      </a:r>
                    </a:p>
                    <a:p>
                      <a:pPr lvl="0" rtl="0" algn="ctr">
                        <a:spcBef>
                          <a:spcPts val="0"/>
                        </a:spcBef>
                        <a:buNone/>
                      </a:pPr>
                      <a:r>
                        <a:t/>
                      </a:r>
                      <a:endParaRPr b="1"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spcBef>
                          <a:spcPts val="0"/>
                        </a:spcBef>
                        <a:buClr>
                          <a:schemeClr val="dk1"/>
                        </a:buClr>
                        <a:buSzPct val="61111"/>
                        <a:buFont typeface="Arial"/>
                        <a:buNone/>
                      </a:pPr>
                      <a:r>
                        <a:rPr b="1" lang="ar" sz="1800">
                          <a:solidFill>
                            <a:schemeClr val="dk1"/>
                          </a:solidFill>
                          <a:latin typeface="Trebuchet MS"/>
                          <a:ea typeface="Trebuchet MS"/>
                          <a:cs typeface="Trebuchet MS"/>
                          <a:sym typeface="Trebuchet MS"/>
                        </a:rPr>
                        <a:t>Complex calculations </a:t>
                      </a:r>
                    </a:p>
                    <a:p>
                      <a:pPr lvl="0" rtl="0" algn="ctr">
                        <a:spcBef>
                          <a:spcPts val="0"/>
                        </a:spcBef>
                        <a:buNone/>
                      </a:pPr>
                      <a:r>
                        <a:t/>
                      </a:r>
                      <a:endParaRPr b="1"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spcBef>
                          <a:spcPts val="0"/>
                        </a:spcBef>
                        <a:buClr>
                          <a:schemeClr val="dk1"/>
                        </a:buClr>
                        <a:buSzPct val="61111"/>
                        <a:buFont typeface="Arial"/>
                        <a:buNone/>
                      </a:pPr>
                      <a:r>
                        <a:rPr b="1" lang="ar" sz="1800">
                          <a:solidFill>
                            <a:schemeClr val="dk1"/>
                          </a:solidFill>
                          <a:latin typeface="Trebuchet MS"/>
                          <a:ea typeface="Trebuchet MS"/>
                          <a:cs typeface="Trebuchet MS"/>
                          <a:sym typeface="Trebuchet MS"/>
                        </a:rPr>
                        <a:t>Storage</a:t>
                      </a:r>
                    </a:p>
                    <a:p>
                      <a:pPr lvl="0" rtl="0" algn="ctr">
                        <a:spcBef>
                          <a:spcPts val="0"/>
                        </a:spcBef>
                        <a:buNone/>
                      </a:pPr>
                      <a:r>
                        <a:t/>
                      </a:r>
                      <a:endParaRPr b="1"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spcBef>
                          <a:spcPts val="0"/>
                        </a:spcBef>
                        <a:buClr>
                          <a:schemeClr val="dk1"/>
                        </a:buClr>
                        <a:buSzPct val="61111"/>
                        <a:buFont typeface="Arial"/>
                        <a:buNone/>
                      </a:pPr>
                      <a:r>
                        <a:rPr b="1" lang="ar" sz="1800">
                          <a:solidFill>
                            <a:schemeClr val="dk1"/>
                          </a:solidFill>
                          <a:latin typeface="Trebuchet MS"/>
                          <a:ea typeface="Trebuchet MS"/>
                          <a:cs typeface="Trebuchet MS"/>
                          <a:sym typeface="Trebuchet MS"/>
                        </a:rPr>
                        <a:t>Physical demands</a:t>
                      </a:r>
                    </a:p>
                    <a:p>
                      <a:pPr lvl="0" rtl="0" algn="ctr">
                        <a:spcBef>
                          <a:spcPts val="0"/>
                        </a:spcBef>
                        <a:buClr>
                          <a:schemeClr val="dk1"/>
                        </a:buClr>
                        <a:buSzPct val="61111"/>
                        <a:buFont typeface="Arial"/>
                        <a:buNone/>
                      </a:pPr>
                      <a:r>
                        <a:t/>
                      </a:r>
                      <a:endParaRPr b="1"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r>
              <a:tr h="3939325">
                <a:tc>
                  <a:txBody>
                    <a:bodyPr>
                      <a:noAutofit/>
                    </a:bodyPr>
                    <a:lstStyle/>
                    <a:p>
                      <a:pPr lvl="0" rtl="0">
                        <a:lnSpc>
                          <a:spcPct val="115000"/>
                        </a:lnSpc>
                        <a:spcBef>
                          <a:spcPts val="0"/>
                        </a:spcBef>
                        <a:buNone/>
                      </a:pPr>
                      <a:r>
                        <a:rPr b="1" lang="ar" sz="1200">
                          <a:solidFill>
                            <a:schemeClr val="dk1"/>
                          </a:solidFill>
                          <a:latin typeface="Trebuchet MS"/>
                          <a:ea typeface="Trebuchet MS"/>
                          <a:cs typeface="Trebuchet MS"/>
                          <a:sym typeface="Trebuchet MS"/>
                        </a:rPr>
                        <a:t>-Focus first on the tasks that are high risk or where it is particularly important.</a:t>
                      </a:r>
                    </a:p>
                    <a:p>
                      <a:pPr indent="0" lvl="0" marL="457200" rtl="0">
                        <a:lnSpc>
                          <a:spcPct val="115000"/>
                        </a:lnSpc>
                        <a:spcBef>
                          <a:spcPts val="0"/>
                        </a:spcBef>
                        <a:buNone/>
                      </a:pPr>
                      <a:r>
                        <a:t/>
                      </a:r>
                      <a:endParaRPr b="1" sz="1200">
                        <a:solidFill>
                          <a:schemeClr val="dk1"/>
                        </a:solidFill>
                      </a:endParaRPr>
                    </a:p>
                    <a:p>
                      <a:pPr lvl="0" rtl="0">
                        <a:lnSpc>
                          <a:spcPct val="115000"/>
                        </a:lnSpc>
                        <a:spcBef>
                          <a:spcPts val="0"/>
                        </a:spcBef>
                        <a:buNone/>
                      </a:pPr>
                      <a:r>
                        <a:rPr b="1" lang="ar" sz="1200">
                          <a:solidFill>
                            <a:schemeClr val="dk1"/>
                          </a:solidFill>
                        </a:rPr>
                        <a:t>- </a:t>
                      </a:r>
                      <a:r>
                        <a:rPr b="1" lang="ar" sz="1200">
                          <a:solidFill>
                            <a:schemeClr val="dk1"/>
                          </a:solidFill>
                          <a:latin typeface="Trebuchet MS"/>
                          <a:ea typeface="Trebuchet MS"/>
                          <a:cs typeface="Trebuchet MS"/>
                          <a:sym typeface="Trebuchet MS"/>
                        </a:rPr>
                        <a:t>In emergency situations : use algorithms and protocols.</a:t>
                      </a:r>
                    </a:p>
                    <a:p>
                      <a:pPr indent="0" lvl="0" marL="1371600" rtl="0">
                        <a:lnSpc>
                          <a:spcPct val="115000"/>
                        </a:lnSpc>
                        <a:spcBef>
                          <a:spcPts val="0"/>
                        </a:spcBef>
                        <a:buNone/>
                      </a:pPr>
                      <a:r>
                        <a:t/>
                      </a:r>
                      <a:endParaRPr b="1" sz="1200">
                        <a:solidFill>
                          <a:schemeClr val="dk1"/>
                        </a:solidFill>
                      </a:endParaRPr>
                    </a:p>
                    <a:p>
                      <a:pPr lvl="0" rtl="0">
                        <a:lnSpc>
                          <a:spcPct val="115000"/>
                        </a:lnSpc>
                        <a:spcBef>
                          <a:spcPts val="0"/>
                        </a:spcBef>
                        <a:buNone/>
                      </a:pPr>
                      <a:r>
                        <a:rPr b="1" lang="ar" sz="1200">
                          <a:solidFill>
                            <a:schemeClr val="dk1"/>
                          </a:solidFill>
                        </a:rPr>
                        <a:t> - </a:t>
                      </a:r>
                      <a:r>
                        <a:rPr b="1" lang="ar" sz="1200">
                          <a:solidFill>
                            <a:schemeClr val="dk1"/>
                          </a:solidFill>
                          <a:latin typeface="Trebuchet MS"/>
                          <a:ea typeface="Trebuchet MS"/>
                          <a:cs typeface="Trebuchet MS"/>
                          <a:sym typeface="Trebuchet MS"/>
                        </a:rPr>
                        <a:t>Quickly allocate a clear leader.</a:t>
                      </a:r>
                    </a:p>
                    <a:p>
                      <a:pPr lvl="0" rtl="0">
                        <a:lnSpc>
                          <a:spcPct val="115000"/>
                        </a:lnSpc>
                        <a:spcBef>
                          <a:spcPts val="0"/>
                        </a:spcBef>
                        <a:buNone/>
                      </a:pPr>
                      <a:r>
                        <a:t/>
                      </a:r>
                      <a:endParaRPr b="1" sz="1200">
                        <a:solidFill>
                          <a:schemeClr val="dk1"/>
                        </a:solidFill>
                      </a:endParaRPr>
                    </a:p>
                    <a:p>
                      <a:pPr lvl="0" rtl="0">
                        <a:lnSpc>
                          <a:spcPct val="115000"/>
                        </a:lnSpc>
                        <a:spcBef>
                          <a:spcPts val="0"/>
                        </a:spcBef>
                        <a:buNone/>
                      </a:pPr>
                      <a:r>
                        <a:rPr b="1" lang="ar" sz="1200">
                          <a:solidFill>
                            <a:schemeClr val="dk1"/>
                          </a:solidFill>
                          <a:latin typeface="Trebuchet MS"/>
                          <a:ea typeface="Trebuchet MS"/>
                          <a:cs typeface="Trebuchet MS"/>
                          <a:sym typeface="Trebuchet MS"/>
                        </a:rPr>
                        <a:t>- Consider if there is a way of running a simulation with your team.</a:t>
                      </a:r>
                    </a:p>
                    <a:p>
                      <a:pPr lvl="0" rtl="0">
                        <a:spcBef>
                          <a:spcPts val="0"/>
                        </a:spcBef>
                        <a:buNone/>
                      </a:pPr>
                      <a:r>
                        <a:t/>
                      </a:r>
                      <a:endParaRPr b="1" sz="1200">
                        <a:solidFill>
                          <a:schemeClr val="dk1"/>
                        </a:solidFill>
                      </a:endParaRPr>
                    </a:p>
                    <a:p>
                      <a:pPr lvl="0" rtl="0">
                        <a:spcBef>
                          <a:spcPts val="0"/>
                        </a:spcBef>
                        <a:buNone/>
                      </a:pPr>
                      <a:r>
                        <a:t/>
                      </a:r>
                      <a:endParaRPr b="1" sz="1200">
                        <a:solidFill>
                          <a:schemeClr val="dk1"/>
                        </a:solidFill>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rPr b="1" lang="ar" sz="1200">
                          <a:latin typeface="Trebuchet MS"/>
                          <a:ea typeface="Trebuchet MS"/>
                          <a:cs typeface="Trebuchet MS"/>
                          <a:sym typeface="Trebuchet MS"/>
                        </a:rPr>
                        <a:t>- Find out if there is a pre-calculated list available in your area.</a:t>
                      </a:r>
                    </a:p>
                    <a:p>
                      <a:pPr indent="0" lvl="0" marL="457200" rtl="0">
                        <a:lnSpc>
                          <a:spcPct val="115000"/>
                        </a:lnSpc>
                        <a:spcBef>
                          <a:spcPts val="0"/>
                        </a:spcBef>
                        <a:buNone/>
                      </a:pPr>
                      <a:r>
                        <a:t/>
                      </a:r>
                      <a:endParaRPr b="1" sz="1200"/>
                    </a:p>
                    <a:p>
                      <a:pPr lvl="0" rtl="0">
                        <a:lnSpc>
                          <a:spcPct val="115000"/>
                        </a:lnSpc>
                        <a:spcBef>
                          <a:spcPts val="0"/>
                        </a:spcBef>
                        <a:buNone/>
                      </a:pPr>
                      <a:r>
                        <a:rPr b="1" lang="ar" sz="1200"/>
                        <a:t> - </a:t>
                      </a:r>
                      <a:r>
                        <a:rPr b="1" lang="ar" sz="1200">
                          <a:latin typeface="Trebuchet MS"/>
                          <a:ea typeface="Trebuchet MS"/>
                          <a:cs typeface="Trebuchet MS"/>
                          <a:sym typeface="Trebuchet MS"/>
                        </a:rPr>
                        <a:t>Before you start the task, think about ways of managing or avoiding distractions. For example, ask a colleague to take your bleep for a minute.</a:t>
                      </a:r>
                    </a:p>
                    <a:p>
                      <a:pPr indent="0" lvl="0" marL="914400" rtl="0">
                        <a:lnSpc>
                          <a:spcPct val="115000"/>
                        </a:lnSpc>
                        <a:spcBef>
                          <a:spcPts val="0"/>
                        </a:spcBef>
                        <a:buNone/>
                      </a:pPr>
                      <a:r>
                        <a:t/>
                      </a:r>
                      <a:endParaRPr b="1" sz="1200"/>
                    </a:p>
                    <a:p>
                      <a:pPr lvl="0" rtl="0">
                        <a:lnSpc>
                          <a:spcPct val="115000"/>
                        </a:lnSpc>
                        <a:spcBef>
                          <a:spcPts val="0"/>
                        </a:spcBef>
                        <a:buNone/>
                      </a:pPr>
                      <a:r>
                        <a:rPr b="1" lang="ar" sz="1200"/>
                        <a:t> - </a:t>
                      </a:r>
                      <a:r>
                        <a:rPr b="1" lang="ar" sz="1200">
                          <a:latin typeface="Trebuchet MS"/>
                          <a:ea typeface="Trebuchet MS"/>
                          <a:cs typeface="Trebuchet MS"/>
                          <a:sym typeface="Trebuchet MS"/>
                        </a:rPr>
                        <a:t>Look at the dose strengths of ampoules in your drug cupboard.</a:t>
                      </a:r>
                    </a:p>
                    <a:p>
                      <a:pPr indent="0" lvl="0" marL="1828800" rtl="0">
                        <a:spcBef>
                          <a:spcPts val="0"/>
                        </a:spcBef>
                        <a:buNone/>
                      </a:pPr>
                      <a:r>
                        <a:t/>
                      </a:r>
                      <a:endParaRPr b="1" sz="1200"/>
                    </a:p>
                    <a:p>
                      <a:pPr lvl="0" rtl="0">
                        <a:spcBef>
                          <a:spcPts val="0"/>
                        </a:spcBef>
                        <a:buNone/>
                      </a:pPr>
                      <a:r>
                        <a:rPr b="1" lang="ar" sz="1200">
                          <a:latin typeface="Trebuchet MS"/>
                          <a:ea typeface="Trebuchet MS"/>
                          <a:cs typeface="Trebuchet MS"/>
                          <a:sym typeface="Trebuchet MS"/>
                        </a:rPr>
                        <a:t>- Double check with your colleague. </a:t>
                      </a:r>
                    </a:p>
                    <a:p>
                      <a:pPr lvl="0" rtl="0">
                        <a:spcBef>
                          <a:spcPts val="0"/>
                        </a:spcBef>
                        <a:buNone/>
                      </a:pPr>
                      <a:r>
                        <a:t/>
                      </a:r>
                      <a:endParaRPr b="1" sz="1200"/>
                    </a:p>
                    <a:p>
                      <a:pPr lvl="0" rtl="0">
                        <a:spcBef>
                          <a:spcPts val="0"/>
                        </a:spcBef>
                        <a:buNone/>
                      </a:pPr>
                      <a:r>
                        <a:t/>
                      </a:r>
                      <a:endParaRPr b="1" sz="12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ct val="91666"/>
                        <a:buFont typeface="Arial"/>
                        <a:buNone/>
                      </a:pPr>
                      <a:r>
                        <a:rPr b="1" lang="ar" sz="1200">
                          <a:solidFill>
                            <a:schemeClr val="dk1"/>
                          </a:solidFill>
                          <a:latin typeface="Trebuchet MS"/>
                          <a:ea typeface="Trebuchet MS"/>
                          <a:cs typeface="Trebuchet MS"/>
                          <a:sym typeface="Trebuchet MS"/>
                        </a:rPr>
                        <a:t>- Look at the products you use and have stored. E.g Look-alike</a:t>
                      </a:r>
                      <a:r>
                        <a:rPr b="1" lang="ar" sz="1200">
                          <a:solidFill>
                            <a:schemeClr val="dk1"/>
                          </a:solidFill>
                        </a:rPr>
                        <a:t> </a:t>
                      </a:r>
                      <a:r>
                        <a:rPr b="1" lang="ar" sz="1200">
                          <a:solidFill>
                            <a:schemeClr val="dk1"/>
                          </a:solidFill>
                          <a:latin typeface="Trebuchet MS"/>
                          <a:ea typeface="Trebuchet MS"/>
                          <a:cs typeface="Trebuchet MS"/>
                          <a:sym typeface="Trebuchet MS"/>
                        </a:rPr>
                        <a:t>packaging. </a:t>
                      </a:r>
                    </a:p>
                    <a:p>
                      <a:pPr lvl="0" rtl="0">
                        <a:spcBef>
                          <a:spcPts val="0"/>
                        </a:spcBef>
                        <a:buClr>
                          <a:schemeClr val="dk1"/>
                        </a:buClr>
                        <a:buSzPct val="91666"/>
                        <a:buFont typeface="Arial"/>
                        <a:buNone/>
                      </a:pPr>
                      <a:r>
                        <a:rPr b="1" lang="ar" sz="1200">
                          <a:solidFill>
                            <a:schemeClr val="dk1"/>
                          </a:solidFill>
                        </a:rPr>
                        <a:t>					</a:t>
                      </a:r>
                    </a:p>
                    <a:p>
                      <a:pPr lvl="0" rtl="0">
                        <a:spcBef>
                          <a:spcPts val="0"/>
                        </a:spcBef>
                        <a:buClr>
                          <a:schemeClr val="dk1"/>
                        </a:buClr>
                        <a:buSzPct val="91666"/>
                        <a:buFont typeface="Arial"/>
                        <a:buNone/>
                      </a:pPr>
                      <a:r>
                        <a:rPr b="1" lang="ar" sz="1200">
                          <a:solidFill>
                            <a:schemeClr val="dk1"/>
                          </a:solidFill>
                        </a:rPr>
                        <a:t>				</a:t>
                      </a:r>
                    </a:p>
                    <a:p>
                      <a:pPr lvl="0" rtl="0">
                        <a:spcBef>
                          <a:spcPts val="0"/>
                        </a:spcBef>
                        <a:buClr>
                          <a:schemeClr val="dk1"/>
                        </a:buClr>
                        <a:buSzPct val="91666"/>
                        <a:buFont typeface="Arial"/>
                        <a:buNone/>
                      </a:pPr>
                      <a:r>
                        <a:rPr b="1" lang="ar" sz="1200">
                          <a:solidFill>
                            <a:schemeClr val="dk1"/>
                          </a:solidFill>
                        </a:rPr>
                        <a:t>			</a:t>
                      </a:r>
                    </a:p>
                    <a:p>
                      <a:pPr lvl="0" rtl="0">
                        <a:spcBef>
                          <a:spcPts val="0"/>
                        </a:spcBef>
                        <a:buClr>
                          <a:schemeClr val="dk1"/>
                        </a:buClr>
                        <a:buSzPct val="91666"/>
                        <a:buFont typeface="Arial"/>
                        <a:buNone/>
                      </a:pPr>
                      <a:r>
                        <a:rPr b="1" lang="ar" sz="1200">
                          <a:solidFill>
                            <a:schemeClr val="dk1"/>
                          </a:solidFill>
                        </a:rPr>
                        <a:t>		</a:t>
                      </a:r>
                    </a:p>
                    <a:p>
                      <a:pPr lvl="0" rtl="0">
                        <a:spcBef>
                          <a:spcPts val="0"/>
                        </a:spcBef>
                        <a:buNone/>
                      </a:pPr>
                      <a:r>
                        <a:t/>
                      </a:r>
                      <a:endParaRPr b="1" sz="12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ct val="91666"/>
                        <a:buFont typeface="Arial"/>
                        <a:buNone/>
                      </a:pPr>
                      <a:r>
                        <a:rPr b="1" lang="ar" sz="1200">
                          <a:solidFill>
                            <a:schemeClr val="dk1"/>
                          </a:solidFill>
                          <a:latin typeface="Trebuchet MS"/>
                          <a:ea typeface="Trebuchet MS"/>
                          <a:cs typeface="Trebuchet MS"/>
                          <a:sym typeface="Trebuchet MS"/>
                        </a:rPr>
                        <a:t>- Physical tiredness :get enough sleeping before your duty.</a:t>
                      </a:r>
                    </a:p>
                    <a:p>
                      <a:pPr lvl="0" rtl="0">
                        <a:spcBef>
                          <a:spcPts val="0"/>
                        </a:spcBef>
                        <a:buClr>
                          <a:schemeClr val="dk1"/>
                        </a:buClr>
                        <a:buSzPct val="91666"/>
                        <a:buFont typeface="Arial"/>
                        <a:buNone/>
                      </a:pPr>
                      <a:r>
                        <a:rPr b="1" lang="ar" sz="1200">
                          <a:solidFill>
                            <a:schemeClr val="dk1"/>
                          </a:solidFill>
                        </a:rPr>
                        <a:t>						</a:t>
                      </a:r>
                    </a:p>
                    <a:p>
                      <a:pPr lvl="0" rtl="0">
                        <a:spcBef>
                          <a:spcPts val="0"/>
                        </a:spcBef>
                        <a:buClr>
                          <a:schemeClr val="dk1"/>
                        </a:buClr>
                        <a:buSzPct val="91666"/>
                        <a:buFont typeface="Arial"/>
                        <a:buNone/>
                      </a:pPr>
                      <a:r>
                        <a:rPr b="1" lang="ar" sz="1200">
                          <a:solidFill>
                            <a:schemeClr val="dk1"/>
                          </a:solidFill>
                          <a:latin typeface="Trebuchet MS"/>
                          <a:ea typeface="Trebuchet MS"/>
                          <a:cs typeface="Trebuchet MS"/>
                          <a:sym typeface="Trebuchet MS"/>
                        </a:rPr>
                        <a:t>- Demands exceeding capability : Most people at some time overestimate their abilities or underestimate their limitations. </a:t>
                      </a:r>
                    </a:p>
                    <a:p>
                      <a:pPr lvl="0" rtl="0">
                        <a:spcBef>
                          <a:spcPts val="0"/>
                        </a:spcBef>
                        <a:buNone/>
                      </a:pPr>
                      <a:r>
                        <a:t/>
                      </a:r>
                      <a:endParaRPr b="1" sz="12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138350">
                <a:tc>
                  <a:txBody>
                    <a:bodyPr>
                      <a:noAutofit/>
                    </a:bodyPr>
                    <a:lstStyle/>
                    <a:p>
                      <a:pPr lvl="0" rtl="0" algn="ctr">
                        <a:spcBef>
                          <a:spcPts val="0"/>
                        </a:spcBef>
                        <a:buClr>
                          <a:schemeClr val="dk1"/>
                        </a:buClr>
                        <a:buSzPct val="61111"/>
                        <a:buFont typeface="Arial"/>
                        <a:buNone/>
                      </a:pPr>
                      <a:r>
                        <a:rPr b="1" lang="ar" sz="1800">
                          <a:solidFill>
                            <a:schemeClr val="dk1"/>
                          </a:solidFill>
                          <a:latin typeface="Trebuchet MS"/>
                          <a:ea typeface="Trebuchet MS"/>
                          <a:cs typeface="Trebuchet MS"/>
                          <a:sym typeface="Trebuchet MS"/>
                        </a:rPr>
                        <a:t>Teamwork</a:t>
                      </a:r>
                    </a:p>
                    <a:p>
                      <a:pPr lvl="0" rtl="0" algn="ctr">
                        <a:spcBef>
                          <a:spcPts val="0"/>
                        </a:spcBef>
                        <a:buNone/>
                      </a:pPr>
                      <a:r>
                        <a:t/>
                      </a:r>
                      <a:endParaRPr b="1"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lnSpc>
                          <a:spcPct val="115000"/>
                        </a:lnSpc>
                        <a:spcBef>
                          <a:spcPts val="0"/>
                        </a:spcBef>
                        <a:buNone/>
                      </a:pPr>
                      <a:r>
                        <a:rPr b="1" lang="ar">
                          <a:solidFill>
                            <a:schemeClr val="dk1"/>
                          </a:solidFill>
                          <a:latin typeface="Trebuchet MS"/>
                          <a:ea typeface="Trebuchet MS"/>
                          <a:cs typeface="Trebuchet MS"/>
                          <a:sym typeface="Trebuchet MS"/>
                        </a:rPr>
                        <a:t>Reliance on vigilance and memory</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lnSpc>
                          <a:spcPct val="115000"/>
                        </a:lnSpc>
                        <a:spcBef>
                          <a:spcPts val="0"/>
                        </a:spcBef>
                        <a:buNone/>
                      </a:pPr>
                      <a:r>
                        <a:rPr b="1" lang="ar" sz="1800">
                          <a:solidFill>
                            <a:schemeClr val="dk1"/>
                          </a:solidFill>
                          <a:latin typeface="Trebuchet MS"/>
                          <a:ea typeface="Trebuchet MS"/>
                          <a:cs typeface="Trebuchet MS"/>
                          <a:sym typeface="Trebuchet MS"/>
                        </a:rPr>
                        <a:t>Distractions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spcBef>
                          <a:spcPts val="0"/>
                        </a:spcBef>
                        <a:buNone/>
                      </a:pPr>
                      <a:r>
                        <a:rPr b="1" lang="ar" sz="1800">
                          <a:solidFill>
                            <a:schemeClr val="dk1"/>
                          </a:solidFill>
                          <a:latin typeface="Trebuchet MS"/>
                          <a:ea typeface="Trebuchet MS"/>
                          <a:cs typeface="Trebuchet MS"/>
                          <a:sym typeface="Trebuchet MS"/>
                        </a:rPr>
                        <a:t>The physical environment </a:t>
                      </a:r>
                    </a:p>
                    <a:p>
                      <a:pPr lvl="0" rtl="0" algn="ctr">
                        <a:lnSpc>
                          <a:spcPct val="115000"/>
                        </a:lnSpc>
                        <a:spcBef>
                          <a:spcPts val="0"/>
                        </a:spcBef>
                        <a:buNone/>
                      </a:pPr>
                      <a:r>
                        <a:t/>
                      </a:r>
                      <a:endParaRPr b="1" sz="18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r>
              <a:tr h="381000">
                <a:tc>
                  <a:txBody>
                    <a:bodyPr>
                      <a:noAutofit/>
                    </a:bodyPr>
                    <a:lstStyle/>
                    <a:p>
                      <a:pPr lvl="0" rtl="0">
                        <a:spcBef>
                          <a:spcPts val="0"/>
                        </a:spcBef>
                        <a:buClr>
                          <a:schemeClr val="dk1"/>
                        </a:buClr>
                        <a:buSzPct val="91666"/>
                        <a:buFont typeface="Arial"/>
                        <a:buNone/>
                      </a:pPr>
                      <a:r>
                        <a:rPr b="1" lang="ar" sz="1200">
                          <a:solidFill>
                            <a:schemeClr val="dk1"/>
                          </a:solidFill>
                          <a:latin typeface="Trebuchet MS"/>
                          <a:ea typeface="Trebuchet MS"/>
                          <a:cs typeface="Trebuchet MS"/>
                          <a:sym typeface="Trebuchet MS"/>
                        </a:rPr>
                        <a:t>- Briefing and debriefing can help teams develop a shared mental</a:t>
                      </a:r>
                      <a:r>
                        <a:rPr b="1" lang="ar" sz="1200">
                          <a:solidFill>
                            <a:schemeClr val="dk1"/>
                          </a:solidFill>
                        </a:rPr>
                        <a:t> </a:t>
                      </a:r>
                      <a:r>
                        <a:rPr b="1" lang="ar" sz="1200">
                          <a:solidFill>
                            <a:schemeClr val="dk1"/>
                          </a:solidFill>
                          <a:latin typeface="Trebuchet MS"/>
                          <a:ea typeface="Trebuchet MS"/>
                          <a:cs typeface="Trebuchet MS"/>
                          <a:sym typeface="Trebuchet MS"/>
                        </a:rPr>
                        <a:t>model of a planned procedure or a patient’s clinical status.</a:t>
                      </a:r>
                    </a:p>
                    <a:p>
                      <a:pPr lvl="0" rtl="0">
                        <a:spcBef>
                          <a:spcPts val="0"/>
                        </a:spcBef>
                        <a:buClr>
                          <a:schemeClr val="dk1"/>
                        </a:buClr>
                        <a:buSzPct val="91666"/>
                        <a:buFont typeface="Arial"/>
                        <a:buNone/>
                      </a:pPr>
                      <a:r>
                        <a:rPr b="1" lang="ar" sz="1200">
                          <a:solidFill>
                            <a:schemeClr val="dk1"/>
                          </a:solidFill>
                        </a:rPr>
                        <a:t>	</a:t>
                      </a:r>
                    </a:p>
                    <a:p>
                      <a:pPr lvl="0" rtl="0">
                        <a:spcBef>
                          <a:spcPts val="0"/>
                        </a:spcBef>
                        <a:buClr>
                          <a:schemeClr val="dk1"/>
                        </a:buClr>
                        <a:buSzPct val="91666"/>
                        <a:buFont typeface="Arial"/>
                        <a:buNone/>
                      </a:pPr>
                      <a:r>
                        <a:rPr b="1" lang="ar" sz="1200">
                          <a:solidFill>
                            <a:schemeClr val="dk1"/>
                          </a:solidFill>
                          <a:latin typeface="Trebuchet MS"/>
                          <a:ea typeface="Trebuchet MS"/>
                          <a:cs typeface="Trebuchet MS"/>
                          <a:sym typeface="Trebuchet MS"/>
                        </a:rPr>
                        <a:t>- SBAR (Situation, Background, Assessment, Recommendation).</a:t>
                      </a:r>
                    </a:p>
                    <a:p>
                      <a:pPr lvl="0" rtl="0">
                        <a:spcBef>
                          <a:spcPts val="0"/>
                        </a:spcBef>
                        <a:buNone/>
                      </a:pPr>
                      <a:r>
                        <a:t/>
                      </a:r>
                      <a:endParaRPr b="1" sz="12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ar" sz="1200">
                          <a:solidFill>
                            <a:schemeClr val="dk1"/>
                          </a:solidFill>
                          <a:latin typeface="Trebuchet MS"/>
                          <a:ea typeface="Trebuchet MS"/>
                          <a:cs typeface="Trebuchet MS"/>
                          <a:sym typeface="Trebuchet MS"/>
                        </a:rPr>
                        <a:t>- When you have a large number of tasks to remember making lists can be a helpful</a:t>
                      </a:r>
                    </a:p>
                    <a:p>
                      <a:pPr lvl="0" rtl="0">
                        <a:lnSpc>
                          <a:spcPct val="115000"/>
                        </a:lnSpc>
                        <a:spcBef>
                          <a:spcPts val="0"/>
                        </a:spcBef>
                        <a:buNone/>
                      </a:pPr>
                      <a:r>
                        <a:rPr b="1" lang="ar" sz="1200">
                          <a:solidFill>
                            <a:schemeClr val="dk1"/>
                          </a:solidFill>
                        </a:rPr>
                        <a:t>		</a:t>
                      </a:r>
                    </a:p>
                    <a:p>
                      <a:pPr lvl="0" rtl="0">
                        <a:lnSpc>
                          <a:spcPct val="115000"/>
                        </a:lnSpc>
                        <a:spcBef>
                          <a:spcPts val="0"/>
                        </a:spcBef>
                        <a:buNone/>
                      </a:pPr>
                      <a:r>
                        <a:rPr b="1" lang="ar" sz="1200">
                          <a:solidFill>
                            <a:schemeClr val="dk1"/>
                          </a:solidFill>
                          <a:latin typeface="Trebuchet MS"/>
                          <a:ea typeface="Trebuchet MS"/>
                          <a:cs typeface="Trebuchet MS"/>
                          <a:sym typeface="Trebuchet MS"/>
                        </a:rPr>
                        <a:t>- Checklists or visible permanent reminders (The World Health Organization's (WHO) Surgical Safety Checklist). </a:t>
                      </a:r>
                    </a:p>
                    <a:p>
                      <a:pPr lvl="0" rtl="0">
                        <a:lnSpc>
                          <a:spcPct val="115000"/>
                        </a:lnSpc>
                        <a:spcBef>
                          <a:spcPts val="0"/>
                        </a:spcBef>
                        <a:buNone/>
                      </a:pPr>
                      <a:r>
                        <a:rPr b="1" lang="ar" sz="1200">
                          <a:solidFill>
                            <a:schemeClr val="dk1"/>
                          </a:solidFill>
                        </a:rPr>
                        <a: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ar" sz="1200">
                          <a:solidFill>
                            <a:schemeClr val="dk1"/>
                          </a:solidFill>
                          <a:latin typeface="Trebuchet MS"/>
                          <a:ea typeface="Trebuchet MS"/>
                          <a:cs typeface="Trebuchet MS"/>
                          <a:sym typeface="Trebuchet MS"/>
                        </a:rPr>
                        <a:t>- Think about the tasks you do that require your focus (examples could be giving a blood transfusion, drug prescribing ). </a:t>
                      </a:r>
                    </a:p>
                    <a:p>
                      <a:pPr lvl="0" rtl="0">
                        <a:spcBef>
                          <a:spcPts val="0"/>
                        </a:spcBef>
                        <a:buNone/>
                      </a:pPr>
                      <a:r>
                        <a:t/>
                      </a:r>
                      <a:endParaRPr b="1" sz="12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ct val="91666"/>
                        <a:buFont typeface="Arial"/>
                        <a:buNone/>
                      </a:pPr>
                      <a:r>
                        <a:rPr b="1" lang="ar" sz="1200">
                          <a:solidFill>
                            <a:schemeClr val="dk1"/>
                          </a:solidFill>
                          <a:latin typeface="Trebuchet MS"/>
                          <a:ea typeface="Trebuchet MS"/>
                          <a:cs typeface="Trebuchet MS"/>
                          <a:sym typeface="Trebuchet MS"/>
                        </a:rPr>
                        <a:t>- Poor lighting: Look at the lighting in the areas where you need to perform detailed or complex tasks. </a:t>
                      </a:r>
                    </a:p>
                    <a:p>
                      <a:pPr lvl="0" rtl="0">
                        <a:spcBef>
                          <a:spcPts val="0"/>
                        </a:spcBef>
                        <a:buNone/>
                      </a:pPr>
                      <a:r>
                        <a:rPr b="1" lang="ar" sz="1200">
                          <a:solidFill>
                            <a:schemeClr val="dk1"/>
                          </a:solidFill>
                        </a:rPr>
                        <a: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0" name="Shape 80"/>
          <p:cNvSpPr txBox="1"/>
          <p:nvPr/>
        </p:nvSpPr>
        <p:spPr>
          <a:xfrm>
            <a:off x="41125" y="169500"/>
            <a:ext cx="7278900" cy="8870400"/>
          </a:xfrm>
          <a:prstGeom prst="rect">
            <a:avLst/>
          </a:prstGeom>
          <a:noFill/>
          <a:ln>
            <a:noFill/>
          </a:ln>
        </p:spPr>
        <p:txBody>
          <a:bodyPr anchorCtr="0" anchor="t" bIns="91425" lIns="91425" rIns="91425" tIns="91425">
            <a:noAutofit/>
          </a:bodyPr>
          <a:lstStyle/>
          <a:p>
            <a:pPr lvl="0" rtl="0">
              <a:spcBef>
                <a:spcPts val="0"/>
              </a:spcBef>
              <a:buNone/>
            </a:pPr>
            <a:r>
              <a:t/>
            </a:r>
            <a:endParaRPr sz="1100">
              <a:solidFill>
                <a:schemeClr val="dk1"/>
              </a:solidFill>
            </a:endParaRPr>
          </a:p>
          <a:p>
            <a:pPr lvl="0" rtl="0">
              <a:spcBef>
                <a:spcPts val="0"/>
              </a:spcBef>
              <a:buNone/>
            </a:pPr>
            <a:r>
              <a:rPr b="1" lang="ar" sz="2000"/>
              <a:t>Why professionalism is important?</a:t>
            </a:r>
          </a:p>
          <a:p>
            <a:pPr lvl="0" rtl="0" algn="just">
              <a:lnSpc>
                <a:spcPct val="115000"/>
              </a:lnSpc>
              <a:spcBef>
                <a:spcPts val="600"/>
              </a:spcBef>
              <a:buNone/>
            </a:pPr>
            <a:r>
              <a:rPr lang="ar">
                <a:solidFill>
                  <a:srgbClr val="0BD0D9"/>
                </a:solidFill>
              </a:rPr>
              <a:t></a:t>
            </a:r>
            <a:r>
              <a:rPr b="1" lang="ar">
                <a:solidFill>
                  <a:schemeClr val="dk1"/>
                </a:solidFill>
              </a:rPr>
              <a:t>Medical professionalism sets out  three principles</a:t>
            </a:r>
            <a:r>
              <a:rPr lang="ar">
                <a:solidFill>
                  <a:schemeClr val="dk1"/>
                </a:solidFill>
              </a:rPr>
              <a:t>: </a:t>
            </a:r>
            <a:r>
              <a:rPr b="1" i="1" lang="ar">
                <a:solidFill>
                  <a:srgbClr val="C00000"/>
                </a:solidFill>
              </a:rPr>
              <a:t>ethical principles, knowledge and skills &amp; selflessness</a:t>
            </a:r>
            <a:r>
              <a:rPr lang="ar">
                <a:solidFill>
                  <a:schemeClr val="dk1"/>
                </a:solidFill>
              </a:rPr>
              <a:t>	</a:t>
            </a:r>
          </a:p>
          <a:p>
            <a:pPr indent="-228600" lvl="0" marL="457200" rtl="0">
              <a:lnSpc>
                <a:spcPct val="115000"/>
              </a:lnSpc>
              <a:spcBef>
                <a:spcPts val="0"/>
              </a:spcBef>
              <a:buClr>
                <a:schemeClr val="dk1"/>
              </a:buClr>
              <a:buChar char="●"/>
            </a:pPr>
            <a:r>
              <a:rPr lang="ar">
                <a:solidFill>
                  <a:schemeClr val="dk1"/>
                </a:solidFill>
              </a:rPr>
              <a:t> Being productive.</a:t>
            </a:r>
            <a:r>
              <a:rPr lang="ar" sz="1100">
                <a:solidFill>
                  <a:schemeClr val="dk1"/>
                </a:solidFill>
              </a:rPr>
              <a:t>				 							</a:t>
            </a:r>
          </a:p>
          <a:p>
            <a:pPr indent="-228600" lvl="0" marL="457200" rtl="0">
              <a:lnSpc>
                <a:spcPct val="115000"/>
              </a:lnSpc>
              <a:spcBef>
                <a:spcPts val="0"/>
              </a:spcBef>
              <a:buClr>
                <a:schemeClr val="dk1"/>
              </a:buClr>
              <a:buChar char="●"/>
            </a:pPr>
            <a:r>
              <a:rPr lang="ar">
                <a:solidFill>
                  <a:schemeClr val="dk1"/>
                </a:solidFill>
              </a:rPr>
              <a:t> Effective management of relationships.</a:t>
            </a:r>
          </a:p>
          <a:p>
            <a:pPr indent="-228600" lvl="0" marL="457200" rtl="0">
              <a:lnSpc>
                <a:spcPct val="115000"/>
              </a:lnSpc>
              <a:spcBef>
                <a:spcPts val="0"/>
              </a:spcBef>
              <a:buClr>
                <a:schemeClr val="dk1"/>
              </a:buClr>
              <a:buChar char="●"/>
            </a:pPr>
            <a:r>
              <a:rPr lang="ar">
                <a:solidFill>
                  <a:schemeClr val="dk1"/>
                </a:solidFill>
              </a:rPr>
              <a:t>Handling conflicts.</a:t>
            </a:r>
            <a:r>
              <a:rPr lang="ar" sz="1100">
                <a:solidFill>
                  <a:schemeClr val="dk1"/>
                </a:solidFill>
              </a:rPr>
              <a:t>	</a:t>
            </a:r>
          </a:p>
          <a:p>
            <a:pPr indent="-228600" lvl="0" marL="457200" rtl="0">
              <a:lnSpc>
                <a:spcPct val="115000"/>
              </a:lnSpc>
              <a:spcBef>
                <a:spcPts val="0"/>
              </a:spcBef>
              <a:buClr>
                <a:schemeClr val="dk1"/>
              </a:buClr>
              <a:buChar char="●"/>
            </a:pPr>
            <a:r>
              <a:rPr lang="ar">
                <a:solidFill>
                  <a:schemeClr val="dk1"/>
                </a:solidFill>
              </a:rPr>
              <a:t>Being an ambassador.</a:t>
            </a:r>
          </a:p>
          <a:p>
            <a:pPr indent="-228600" lvl="0" marL="457200" rtl="0">
              <a:lnSpc>
                <a:spcPct val="115000"/>
              </a:lnSpc>
              <a:spcBef>
                <a:spcPts val="0"/>
              </a:spcBef>
              <a:buClr>
                <a:schemeClr val="dk1"/>
              </a:buClr>
              <a:buChar char="●"/>
            </a:pPr>
            <a:r>
              <a:rPr lang="ar">
                <a:solidFill>
                  <a:schemeClr val="dk1"/>
                </a:solidFill>
              </a:rPr>
              <a:t>Being mission-minded.</a:t>
            </a:r>
          </a:p>
          <a:p>
            <a:pPr indent="-228600" lvl="0" marL="457200" rtl="0">
              <a:lnSpc>
                <a:spcPct val="115000"/>
              </a:lnSpc>
              <a:spcBef>
                <a:spcPts val="0"/>
              </a:spcBef>
              <a:buClr>
                <a:schemeClr val="dk1"/>
              </a:buClr>
              <a:buChar char="●"/>
            </a:pPr>
            <a:r>
              <a:rPr lang="ar">
                <a:solidFill>
                  <a:schemeClr val="dk1"/>
                </a:solidFill>
              </a:rPr>
              <a:t>Being able to know and avoid the unprofessional behavior. </a:t>
            </a:r>
          </a:p>
          <a:p>
            <a:pPr indent="0" lvl="0" marL="0" rtl="0">
              <a:lnSpc>
                <a:spcPct val="115000"/>
              </a:lnSpc>
              <a:spcBef>
                <a:spcPts val="0"/>
              </a:spcBef>
              <a:buNone/>
            </a:pPr>
            <a:r>
              <a:t/>
            </a:r>
            <a:endParaRPr sz="1100">
              <a:solidFill>
                <a:schemeClr val="dk1"/>
              </a:solidFill>
            </a:endParaRPr>
          </a:p>
          <a:p>
            <a:pPr lvl="0" rtl="0">
              <a:lnSpc>
                <a:spcPct val="115000"/>
              </a:lnSpc>
              <a:spcBef>
                <a:spcPts val="0"/>
              </a:spcBef>
              <a:buClr>
                <a:schemeClr val="dk1"/>
              </a:buClr>
              <a:buSzPct val="100000"/>
              <a:buFont typeface="Arial"/>
              <a:buNone/>
            </a:pPr>
            <a:r>
              <a:rPr lang="ar" sz="1100">
                <a:solidFill>
                  <a:schemeClr val="dk1"/>
                </a:solidFill>
              </a:rPr>
              <a:t>	</a:t>
            </a:r>
          </a:p>
          <a:p>
            <a:pPr lvl="0" rtl="0">
              <a:lnSpc>
                <a:spcPct val="115000"/>
              </a:lnSpc>
              <a:spcBef>
                <a:spcPts val="0"/>
              </a:spcBef>
              <a:buClr>
                <a:schemeClr val="dk1"/>
              </a:buClr>
              <a:buFont typeface="Arial"/>
              <a:buNone/>
            </a:pPr>
            <a:r>
              <a:t/>
            </a:r>
            <a:endParaRPr sz="1100">
              <a:solidFill>
                <a:schemeClr val="dk1"/>
              </a:solidFill>
            </a:endParaRPr>
          </a:p>
          <a:p>
            <a:pPr lvl="0" rtl="0">
              <a:lnSpc>
                <a:spcPct val="115000"/>
              </a:lnSpc>
              <a:spcBef>
                <a:spcPts val="0"/>
              </a:spcBef>
              <a:buClr>
                <a:schemeClr val="dk1"/>
              </a:buClr>
              <a:buFont typeface="Arial"/>
              <a:buNone/>
            </a:pPr>
            <a:r>
              <a:t/>
            </a:r>
            <a:endParaRPr sz="1100">
              <a:solidFill>
                <a:schemeClr val="dk1"/>
              </a:solidFill>
            </a:endParaRPr>
          </a:p>
          <a:p>
            <a:pPr lvl="0" rtl="0">
              <a:lnSpc>
                <a:spcPct val="115000"/>
              </a:lnSpc>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None/>
            </a:pPr>
            <a:r>
              <a:t/>
            </a:r>
            <a:endParaRPr/>
          </a:p>
        </p:txBody>
      </p:sp>
      <p:sp>
        <p:nvSpPr>
          <p:cNvPr id="81" name="Shape 81"/>
          <p:cNvSpPr txBox="1"/>
          <p:nvPr/>
        </p:nvSpPr>
        <p:spPr>
          <a:xfrm>
            <a:off x="41125" y="3041000"/>
            <a:ext cx="4703400" cy="884100"/>
          </a:xfrm>
          <a:prstGeom prst="rect">
            <a:avLst/>
          </a:prstGeom>
          <a:noFill/>
          <a:ln>
            <a:noFill/>
          </a:ln>
        </p:spPr>
        <p:txBody>
          <a:bodyPr anchorCtr="0" anchor="t" bIns="91425" lIns="91425" rIns="91425" tIns="91425">
            <a:noAutofit/>
          </a:bodyPr>
          <a:lstStyle/>
          <a:p>
            <a:pPr lvl="0" rtl="0">
              <a:spcBef>
                <a:spcPts val="0"/>
              </a:spcBef>
              <a:buNone/>
            </a:pPr>
            <a:r>
              <a:rPr b="1" lang="ar" sz="2000"/>
              <a:t>Professionalism key elements</a:t>
            </a:r>
          </a:p>
        </p:txBody>
      </p:sp>
      <p:graphicFrame>
        <p:nvGraphicFramePr>
          <p:cNvPr id="82" name="Shape 82"/>
          <p:cNvGraphicFramePr/>
          <p:nvPr/>
        </p:nvGraphicFramePr>
        <p:xfrm>
          <a:off x="215525" y="3570400"/>
          <a:ext cx="3000000" cy="3000000"/>
        </p:xfrm>
        <a:graphic>
          <a:graphicData uri="http://schemas.openxmlformats.org/drawingml/2006/table">
            <a:tbl>
              <a:tblPr>
                <a:noFill/>
                <a:tableStyleId>{D04C0F43-524B-4128-83DA-58CB7B48C504}</a:tableStyleId>
              </a:tblPr>
              <a:tblGrid>
                <a:gridCol w="3465050"/>
                <a:gridCol w="3465050"/>
              </a:tblGrid>
              <a:tr h="618925">
                <a:tc>
                  <a:txBody>
                    <a:bodyPr>
                      <a:noAutofit/>
                    </a:bodyPr>
                    <a:lstStyle/>
                    <a:p>
                      <a:pPr lvl="0" rtl="0">
                        <a:spcBef>
                          <a:spcPts val="0"/>
                        </a:spcBef>
                        <a:buClr>
                          <a:schemeClr val="dk1"/>
                        </a:buClr>
                        <a:buSzPct val="78571"/>
                        <a:buFont typeface="Arial"/>
                        <a:buNone/>
                      </a:pPr>
                      <a:r>
                        <a:rPr b="1" lang="ar">
                          <a:solidFill>
                            <a:schemeClr val="dk1"/>
                          </a:solidFill>
                        </a:rPr>
                        <a:t>Professional Values</a:t>
                      </a:r>
                      <a:r>
                        <a:rPr b="1" lang="ar">
                          <a:solidFill>
                            <a:srgbClr val="FF0000"/>
                          </a:solidFill>
                        </a:rPr>
                        <a:t> (Six Columns of the building) </a:t>
                      </a:r>
                    </a:p>
                  </a:txBody>
                  <a:tcPr marT="91425" marB="91425" marR="91425" marL="91425">
                    <a:solidFill>
                      <a:srgbClr val="CCCCCC"/>
                    </a:solidFill>
                  </a:tcPr>
                </a:tc>
                <a:tc>
                  <a:txBody>
                    <a:bodyPr>
                      <a:noAutofit/>
                    </a:bodyPr>
                    <a:lstStyle/>
                    <a:p>
                      <a:pPr lvl="0" rtl="0">
                        <a:spcBef>
                          <a:spcPts val="0"/>
                        </a:spcBef>
                        <a:buClr>
                          <a:schemeClr val="dk1"/>
                        </a:buClr>
                        <a:buSzPct val="78571"/>
                        <a:buFont typeface="Arial"/>
                        <a:buNone/>
                      </a:pPr>
                      <a:r>
                        <a:rPr b="1" lang="ar">
                          <a:solidFill>
                            <a:schemeClr val="dk1"/>
                          </a:solidFill>
                        </a:rPr>
                        <a:t>Key bases of professionalism (Four steps of the building) </a:t>
                      </a:r>
                    </a:p>
                  </a:txBody>
                  <a:tcPr marT="91425" marB="91425" marR="91425" marL="91425">
                    <a:solidFill>
                      <a:srgbClr val="CCCCCC"/>
                    </a:solidFill>
                  </a:tcPr>
                </a:tc>
              </a:tr>
              <a:tr h="1084725">
                <a:tc>
                  <a:txBody>
                    <a:bodyPr>
                      <a:noAutofit/>
                    </a:bodyPr>
                    <a:lstStyle/>
                    <a:p>
                      <a:pPr indent="-304800" lvl="0" marL="457200" rtl="0">
                        <a:lnSpc>
                          <a:spcPct val="115000"/>
                        </a:lnSpc>
                        <a:spcBef>
                          <a:spcPts val="0"/>
                        </a:spcBef>
                        <a:buClr>
                          <a:schemeClr val="dk1"/>
                        </a:buClr>
                        <a:buSzPct val="100000"/>
                      </a:pPr>
                      <a:r>
                        <a:rPr b="1" lang="ar" sz="1200">
                          <a:solidFill>
                            <a:schemeClr val="dk1"/>
                          </a:solidFill>
                        </a:rPr>
                        <a:t>Excellence.</a:t>
                      </a:r>
                    </a:p>
                    <a:p>
                      <a:pPr indent="-304800" lvl="0" marL="457200" rtl="0">
                        <a:lnSpc>
                          <a:spcPct val="115000"/>
                        </a:lnSpc>
                        <a:spcBef>
                          <a:spcPts val="0"/>
                        </a:spcBef>
                        <a:buClr>
                          <a:schemeClr val="dk1"/>
                        </a:buClr>
                        <a:buSzPct val="100000"/>
                      </a:pPr>
                      <a:r>
                        <a:rPr b="1" lang="ar" sz="1200">
                          <a:solidFill>
                            <a:schemeClr val="dk1"/>
                          </a:solidFill>
                        </a:rPr>
                        <a:t>Humanism.</a:t>
                      </a:r>
                    </a:p>
                    <a:p>
                      <a:pPr indent="-304800" lvl="0" marL="457200" rtl="0">
                        <a:lnSpc>
                          <a:spcPct val="115000"/>
                        </a:lnSpc>
                        <a:spcBef>
                          <a:spcPts val="0"/>
                        </a:spcBef>
                        <a:buClr>
                          <a:schemeClr val="dk1"/>
                        </a:buClr>
                        <a:buSzPct val="100000"/>
                      </a:pPr>
                      <a:r>
                        <a:rPr b="1" lang="ar" sz="1200">
                          <a:solidFill>
                            <a:schemeClr val="dk1"/>
                          </a:solidFill>
                        </a:rPr>
                        <a:t>Respect.</a:t>
                      </a:r>
                    </a:p>
                    <a:p>
                      <a:pPr indent="-304800" lvl="0" marL="457200" rtl="0">
                        <a:lnSpc>
                          <a:spcPct val="115000"/>
                        </a:lnSpc>
                        <a:spcBef>
                          <a:spcPts val="0"/>
                        </a:spcBef>
                        <a:buClr>
                          <a:schemeClr val="dk1"/>
                        </a:buClr>
                        <a:buSzPct val="100000"/>
                      </a:pPr>
                      <a:r>
                        <a:rPr b="1" lang="ar" sz="1200">
                          <a:solidFill>
                            <a:schemeClr val="dk1"/>
                          </a:solidFill>
                        </a:rPr>
                        <a:t>Accountability.</a:t>
                      </a:r>
                    </a:p>
                    <a:p>
                      <a:pPr indent="-304800" lvl="0" marL="457200" rtl="0">
                        <a:lnSpc>
                          <a:spcPct val="115000"/>
                        </a:lnSpc>
                        <a:spcBef>
                          <a:spcPts val="0"/>
                        </a:spcBef>
                        <a:buClr>
                          <a:schemeClr val="dk1"/>
                        </a:buClr>
                        <a:buSzPct val="100000"/>
                      </a:pPr>
                      <a:r>
                        <a:rPr b="1" lang="ar" sz="1200">
                          <a:solidFill>
                            <a:schemeClr val="dk1"/>
                          </a:solidFill>
                        </a:rPr>
                        <a:t>Altruism.</a:t>
                      </a:r>
                    </a:p>
                    <a:p>
                      <a:pPr indent="-304800" lvl="0" marL="457200" rtl="0">
                        <a:lnSpc>
                          <a:spcPct val="115000"/>
                        </a:lnSpc>
                        <a:spcBef>
                          <a:spcPts val="0"/>
                        </a:spcBef>
                        <a:buClr>
                          <a:schemeClr val="dk1"/>
                        </a:buClr>
                        <a:buSzPct val="100000"/>
                      </a:pPr>
                      <a:r>
                        <a:rPr b="1" lang="ar" sz="1200">
                          <a:solidFill>
                            <a:schemeClr val="dk1"/>
                          </a:solidFill>
                        </a:rPr>
                        <a:t>Integrity and justice</a:t>
                      </a:r>
                      <a:r>
                        <a:rPr lang="ar" sz="1200">
                          <a:solidFill>
                            <a:schemeClr val="dk1"/>
                          </a:solidFill>
                        </a:rPr>
                        <a:t> </a:t>
                      </a:r>
                    </a:p>
                  </a:txBody>
                  <a:tcPr marT="91425" marB="91425" marR="91425" marL="91425"/>
                </a:tc>
                <a:tc>
                  <a:txBody>
                    <a:bodyPr>
                      <a:noAutofit/>
                    </a:bodyPr>
                    <a:lstStyle/>
                    <a:p>
                      <a:pPr indent="-304800" lvl="0" marL="457200" rtl="0">
                        <a:spcBef>
                          <a:spcPts val="0"/>
                        </a:spcBef>
                        <a:buClr>
                          <a:schemeClr val="dk1"/>
                        </a:buClr>
                        <a:buSzPct val="100000"/>
                        <a:buChar char="●"/>
                      </a:pPr>
                      <a:r>
                        <a:rPr b="1" lang="ar" sz="1200">
                          <a:solidFill>
                            <a:schemeClr val="dk1"/>
                          </a:solidFill>
                        </a:rPr>
                        <a:t> Ethical and Legal Boundaries.</a:t>
                      </a:r>
                    </a:p>
                    <a:p>
                      <a:pPr indent="-304800" lvl="0" marL="457200" rtl="0">
                        <a:spcBef>
                          <a:spcPts val="0"/>
                        </a:spcBef>
                        <a:buClr>
                          <a:schemeClr val="dk1"/>
                        </a:buClr>
                        <a:buSzPct val="100000"/>
                        <a:buChar char="●"/>
                      </a:pPr>
                      <a:r>
                        <a:rPr b="1" lang="ar" sz="1200">
                          <a:solidFill>
                            <a:schemeClr val="dk1"/>
                          </a:solidFill>
                        </a:rPr>
                        <a:t> Communication and Interpersonal Skills.</a:t>
                      </a:r>
                    </a:p>
                    <a:p>
                      <a:pPr indent="-304800" lvl="0" marL="457200" rtl="0">
                        <a:spcBef>
                          <a:spcPts val="0"/>
                        </a:spcBef>
                        <a:buClr>
                          <a:schemeClr val="dk1"/>
                        </a:buClr>
                        <a:buSzPct val="100000"/>
                        <a:buChar char="●"/>
                      </a:pPr>
                      <a:r>
                        <a:rPr b="1" lang="ar" sz="1200">
                          <a:solidFill>
                            <a:schemeClr val="dk1"/>
                          </a:solidFill>
                        </a:rPr>
                        <a:t> Continuous Learning and Self Development. </a:t>
                      </a:r>
                    </a:p>
                    <a:p>
                      <a:pPr indent="-304800" lvl="0" marL="457200" rtl="0">
                        <a:spcBef>
                          <a:spcPts val="0"/>
                        </a:spcBef>
                        <a:buClr>
                          <a:schemeClr val="dk1"/>
                        </a:buClr>
                        <a:buSzPct val="100000"/>
                        <a:buChar char="●"/>
                      </a:pPr>
                      <a:r>
                        <a:rPr b="1" lang="ar" sz="1200">
                          <a:solidFill>
                            <a:schemeClr val="dk1"/>
                          </a:solidFill>
                        </a:rPr>
                        <a:t> Clinical Competence (Knowledge and Skills) </a:t>
                      </a:r>
                    </a:p>
                  </a:txBody>
                  <a:tcPr marT="91425" marB="91425" marR="91425" marL="91425"/>
                </a:tc>
              </a:tr>
            </a:tbl>
          </a:graphicData>
        </a:graphic>
      </p:graphicFrame>
      <p:sp>
        <p:nvSpPr>
          <p:cNvPr id="83" name="Shape 8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rPr lang="ar">
                <a:solidFill>
                  <a:schemeClr val="dk1"/>
                </a:solidFill>
              </a:rPr>
              <a:t>If You Have Any Questions Or Comments Please Inform Us:</a:t>
            </a:r>
          </a:p>
          <a:p>
            <a:pPr lvl="0" rtl="0">
              <a:spcBef>
                <a:spcPts val="0"/>
              </a:spcBef>
              <a:buClr>
                <a:schemeClr val="dk1"/>
              </a:buClr>
              <a:buSzPct val="91666"/>
              <a:buFont typeface="Arial"/>
              <a:buNone/>
            </a:pPr>
            <a:r>
              <a:rPr lang="ar" sz="1200">
                <a:solidFill>
                  <a:schemeClr val="dk1"/>
                </a:solidFill>
              </a:rPr>
              <a:t>professionalism434@gmail.com</a:t>
            </a: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None/>
            </a:pPr>
            <a:r>
              <a:t/>
            </a:r>
            <a:endParaRPr/>
          </a:p>
        </p:txBody>
      </p:sp>
      <p:sp>
        <p:nvSpPr>
          <p:cNvPr id="84" name="Shape 84"/>
          <p:cNvSpPr txBox="1"/>
          <p:nvPr/>
        </p:nvSpPr>
        <p:spPr>
          <a:xfrm>
            <a:off x="41125" y="6038150"/>
            <a:ext cx="3114000" cy="719700"/>
          </a:xfrm>
          <a:prstGeom prst="rect">
            <a:avLst/>
          </a:prstGeom>
          <a:noFill/>
          <a:ln>
            <a:noFill/>
          </a:ln>
        </p:spPr>
        <p:txBody>
          <a:bodyPr anchorCtr="0" anchor="ctr" bIns="91425" lIns="91425" rIns="91425" tIns="91425">
            <a:noAutofit/>
          </a:bodyPr>
          <a:lstStyle/>
          <a:p>
            <a:pPr lvl="0" rtl="0">
              <a:spcBef>
                <a:spcPts val="0"/>
              </a:spcBef>
              <a:buNone/>
            </a:pPr>
            <a:r>
              <a:rPr b="1" lang="ar" sz="2000">
                <a:solidFill>
                  <a:schemeClr val="dk1"/>
                </a:solidFill>
              </a:rPr>
              <a:t>Professional Attributes: </a:t>
            </a:r>
          </a:p>
          <a:p>
            <a:pPr lvl="0" rtl="0">
              <a:spcBef>
                <a:spcPts val="0"/>
              </a:spcBef>
              <a:buNone/>
            </a:pPr>
            <a:r>
              <a:t/>
            </a:r>
            <a:endParaRPr sz="2000">
              <a:solidFill>
                <a:schemeClr val="dk1"/>
              </a:solidFill>
            </a:endParaRPr>
          </a:p>
          <a:p>
            <a:pPr lvl="0" rtl="0">
              <a:spcBef>
                <a:spcPts val="0"/>
              </a:spcBef>
              <a:buNone/>
            </a:pPr>
            <a:r>
              <a:rPr lang="ar" sz="2000">
                <a:solidFill>
                  <a:schemeClr val="dk1"/>
                </a:solidFill>
              </a:rPr>
              <a:t>		</a:t>
            </a:r>
          </a:p>
        </p:txBody>
      </p:sp>
      <p:graphicFrame>
        <p:nvGraphicFramePr>
          <p:cNvPr id="85" name="Shape 85"/>
          <p:cNvGraphicFramePr/>
          <p:nvPr/>
        </p:nvGraphicFramePr>
        <p:xfrm>
          <a:off x="853075" y="6488250"/>
          <a:ext cx="3000000" cy="3000000"/>
        </p:xfrm>
        <a:graphic>
          <a:graphicData uri="http://schemas.openxmlformats.org/drawingml/2006/table">
            <a:tbl>
              <a:tblPr>
                <a:noFill/>
                <a:tableStyleId>{D04C0F43-524B-4128-83DA-58CB7B48C504}</a:tableStyleId>
              </a:tblPr>
              <a:tblGrid>
                <a:gridCol w="2827500"/>
                <a:gridCol w="2827500"/>
              </a:tblGrid>
              <a:tr h="622500">
                <a:tc>
                  <a:txBody>
                    <a:bodyPr>
                      <a:noAutofit/>
                    </a:bodyPr>
                    <a:lstStyle/>
                    <a:p>
                      <a:pPr lvl="0" rtl="0">
                        <a:spcBef>
                          <a:spcPts val="0"/>
                        </a:spcBef>
                        <a:buClr>
                          <a:schemeClr val="dk1"/>
                        </a:buClr>
                        <a:buSzPct val="78571"/>
                        <a:buFont typeface="Arial"/>
                        <a:buNone/>
                      </a:pPr>
                      <a:r>
                        <a:rPr b="1" lang="ar">
                          <a:solidFill>
                            <a:schemeClr val="dk1"/>
                          </a:solidFill>
                        </a:rPr>
                        <a:t>Confidentiality </a:t>
                      </a:r>
                    </a:p>
                    <a:p>
                      <a:pPr lvl="0" rtl="0">
                        <a:spcBef>
                          <a:spcPts val="0"/>
                        </a:spcBef>
                        <a:buNone/>
                      </a:pPr>
                      <a:r>
                        <a:t/>
                      </a:r>
                      <a:endParaRPr b="1"/>
                    </a:p>
                  </a:txBody>
                  <a:tcPr marT="91425" marB="91425" marR="91425" marL="91425">
                    <a:solidFill>
                      <a:srgbClr val="D9D9D9"/>
                    </a:solidFill>
                  </a:tcPr>
                </a:tc>
                <a:tc>
                  <a:txBody>
                    <a:bodyPr>
                      <a:noAutofit/>
                    </a:bodyPr>
                    <a:lstStyle/>
                    <a:p>
                      <a:pPr lvl="0" rtl="0">
                        <a:spcBef>
                          <a:spcPts val="0"/>
                        </a:spcBef>
                        <a:buClr>
                          <a:schemeClr val="dk1"/>
                        </a:buClr>
                        <a:buSzPct val="91666"/>
                        <a:buFont typeface="Arial"/>
                        <a:buNone/>
                      </a:pPr>
                      <a:r>
                        <a:rPr lang="ar" sz="1200">
                          <a:solidFill>
                            <a:schemeClr val="dk1"/>
                          </a:solidFill>
                        </a:rPr>
                        <a:t>Keeping conversations between doctor and patients unrevealed. </a:t>
                      </a:r>
                    </a:p>
                  </a:txBody>
                  <a:tcPr marT="91425" marB="91425" marR="91425" marL="91425"/>
                </a:tc>
              </a:tr>
              <a:tr h="381000">
                <a:tc>
                  <a:txBody>
                    <a:bodyPr>
                      <a:noAutofit/>
                    </a:bodyPr>
                    <a:lstStyle/>
                    <a:p>
                      <a:pPr lvl="0" rtl="0">
                        <a:spcBef>
                          <a:spcPts val="0"/>
                        </a:spcBef>
                        <a:buClr>
                          <a:schemeClr val="dk1"/>
                        </a:buClr>
                        <a:buSzPct val="78571"/>
                        <a:buFont typeface="Arial"/>
                        <a:buNone/>
                      </a:pPr>
                      <a:r>
                        <a:rPr b="1" lang="ar">
                          <a:solidFill>
                            <a:schemeClr val="dk1"/>
                          </a:solidFill>
                        </a:rPr>
                        <a:t>Trustworthiness </a:t>
                      </a:r>
                    </a:p>
                  </a:txBody>
                  <a:tcPr marT="91425" marB="91425" marR="91425" marL="91425">
                    <a:solidFill>
                      <a:srgbClr val="D9D9D9"/>
                    </a:solidFill>
                  </a:tcPr>
                </a:tc>
                <a:tc>
                  <a:txBody>
                    <a:bodyPr>
                      <a:noAutofit/>
                    </a:bodyPr>
                    <a:lstStyle/>
                    <a:p>
                      <a:pPr lvl="0" rtl="0">
                        <a:spcBef>
                          <a:spcPts val="0"/>
                        </a:spcBef>
                        <a:buClr>
                          <a:schemeClr val="dk1"/>
                        </a:buClr>
                        <a:buSzPct val="91666"/>
                        <a:buFont typeface="Arial"/>
                        <a:buNone/>
                      </a:pPr>
                      <a:r>
                        <a:rPr lang="ar" sz="1200">
                          <a:solidFill>
                            <a:schemeClr val="dk1"/>
                          </a:solidFill>
                        </a:rPr>
                        <a:t>Deserving trust or confidence. </a:t>
                      </a:r>
                    </a:p>
                  </a:txBody>
                  <a:tcPr marT="91425" marB="91425" marR="91425" marL="91425"/>
                </a:tc>
              </a:tr>
              <a:tr h="381000">
                <a:tc>
                  <a:txBody>
                    <a:bodyPr>
                      <a:noAutofit/>
                    </a:bodyPr>
                    <a:lstStyle/>
                    <a:p>
                      <a:pPr lvl="0" rtl="0">
                        <a:spcBef>
                          <a:spcPts val="0"/>
                        </a:spcBef>
                        <a:buClr>
                          <a:schemeClr val="dk1"/>
                        </a:buClr>
                        <a:buSzPct val="78571"/>
                        <a:buFont typeface="Arial"/>
                        <a:buNone/>
                      </a:pPr>
                      <a:r>
                        <a:rPr b="1" lang="ar">
                          <a:solidFill>
                            <a:schemeClr val="dk1"/>
                          </a:solidFill>
                        </a:rPr>
                        <a:t>Honesty </a:t>
                      </a:r>
                    </a:p>
                  </a:txBody>
                  <a:tcPr marT="91425" marB="91425" marR="91425" marL="91425">
                    <a:solidFill>
                      <a:srgbClr val="D9D9D9"/>
                    </a:solidFill>
                  </a:tcPr>
                </a:tc>
                <a:tc>
                  <a:txBody>
                    <a:bodyPr>
                      <a:noAutofit/>
                    </a:bodyPr>
                    <a:lstStyle/>
                    <a:p>
                      <a:pPr lvl="0" rtl="0">
                        <a:spcBef>
                          <a:spcPts val="0"/>
                        </a:spcBef>
                        <a:buClr>
                          <a:schemeClr val="dk1"/>
                        </a:buClr>
                        <a:buSzPct val="91666"/>
                        <a:buFont typeface="Arial"/>
                        <a:buNone/>
                      </a:pPr>
                      <a:r>
                        <a:rPr lang="ar" sz="1200">
                          <a:solidFill>
                            <a:schemeClr val="dk1"/>
                          </a:solidFill>
                        </a:rPr>
                        <a:t>Being truthful in representing facts. </a:t>
                      </a:r>
                    </a:p>
                  </a:txBody>
                  <a:tcPr marT="91425" marB="91425" marR="91425" marL="91425"/>
                </a:tc>
              </a:tr>
              <a:tr h="381000">
                <a:tc>
                  <a:txBody>
                    <a:bodyPr>
                      <a:noAutofit/>
                    </a:bodyPr>
                    <a:lstStyle/>
                    <a:p>
                      <a:pPr lvl="0" rtl="0">
                        <a:spcBef>
                          <a:spcPts val="0"/>
                        </a:spcBef>
                        <a:buClr>
                          <a:schemeClr val="dk1"/>
                        </a:buClr>
                        <a:buSzPct val="78571"/>
                        <a:buFont typeface="Arial"/>
                        <a:buNone/>
                      </a:pPr>
                      <a:r>
                        <a:rPr b="1" lang="ar">
                          <a:solidFill>
                            <a:schemeClr val="dk1"/>
                          </a:solidFill>
                        </a:rPr>
                        <a:t>Loyalty </a:t>
                      </a:r>
                    </a:p>
                  </a:txBody>
                  <a:tcPr marT="91425" marB="91425" marR="91425" marL="91425">
                    <a:solidFill>
                      <a:srgbClr val="D9D9D9"/>
                    </a:solidFill>
                  </a:tcPr>
                </a:tc>
                <a:tc>
                  <a:txBody>
                    <a:bodyPr>
                      <a:noAutofit/>
                    </a:bodyPr>
                    <a:lstStyle/>
                    <a:p>
                      <a:pPr lvl="0" rtl="0">
                        <a:spcBef>
                          <a:spcPts val="0"/>
                        </a:spcBef>
                        <a:buClr>
                          <a:schemeClr val="dk1"/>
                        </a:buClr>
                        <a:buSzPct val="91666"/>
                        <a:buFont typeface="Arial"/>
                        <a:buNone/>
                      </a:pPr>
                      <a:r>
                        <a:rPr lang="ar" sz="1200">
                          <a:solidFill>
                            <a:schemeClr val="dk1"/>
                          </a:solidFill>
                        </a:rPr>
                        <a:t>Unfailing fulfillment to one’s duties and obligations. </a:t>
                      </a:r>
                    </a:p>
                  </a:txBody>
                  <a:tcPr marT="91425" marB="91425" marR="91425" marL="91425"/>
                </a:tc>
              </a:tr>
              <a:tr h="381000">
                <a:tc>
                  <a:txBody>
                    <a:bodyPr>
                      <a:noAutofit/>
                    </a:bodyPr>
                    <a:lstStyle/>
                    <a:p>
                      <a:pPr lvl="0" rtl="0">
                        <a:spcBef>
                          <a:spcPts val="0"/>
                        </a:spcBef>
                        <a:buClr>
                          <a:schemeClr val="dk1"/>
                        </a:buClr>
                        <a:buSzPct val="78571"/>
                        <a:buFont typeface="Arial"/>
                        <a:buNone/>
                      </a:pPr>
                      <a:r>
                        <a:rPr b="1" lang="ar">
                          <a:solidFill>
                            <a:schemeClr val="dk1"/>
                          </a:solidFill>
                        </a:rPr>
                        <a:t>Reliability </a:t>
                      </a:r>
                    </a:p>
                    <a:p>
                      <a:pPr lvl="0" rtl="0">
                        <a:spcBef>
                          <a:spcPts val="0"/>
                        </a:spcBef>
                        <a:buNone/>
                      </a:pPr>
                      <a:r>
                        <a:t/>
                      </a:r>
                      <a:endParaRPr b="1">
                        <a:solidFill>
                          <a:schemeClr val="dk1"/>
                        </a:solidFill>
                      </a:endParaRPr>
                    </a:p>
                  </a:txBody>
                  <a:tcPr marT="91425" marB="91425" marR="91425" marL="91425">
                    <a:solidFill>
                      <a:srgbClr val="D9D9D9"/>
                    </a:solidFill>
                  </a:tcPr>
                </a:tc>
                <a:tc>
                  <a:txBody>
                    <a:bodyPr>
                      <a:noAutofit/>
                    </a:bodyPr>
                    <a:lstStyle/>
                    <a:p>
                      <a:pPr lvl="0" rtl="0">
                        <a:spcBef>
                          <a:spcPts val="0"/>
                        </a:spcBef>
                        <a:buClr>
                          <a:schemeClr val="dk1"/>
                        </a:buClr>
                        <a:buSzPct val="91666"/>
                        <a:buFont typeface="Arial"/>
                        <a:buNone/>
                      </a:pPr>
                      <a:r>
                        <a:rPr lang="ar" sz="1200">
                          <a:solidFill>
                            <a:schemeClr val="dk1"/>
                          </a:solidFill>
                        </a:rPr>
                        <a:t>Keeping your word, honoring your commitments. </a:t>
                      </a:r>
                    </a:p>
                  </a:txBody>
                  <a:tcPr marT="91425" marB="91425" marR="91425" marL="91425"/>
                </a:tc>
              </a:tr>
            </a:tbl>
          </a:graphicData>
        </a:graphic>
      </p:graphicFrame>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nvSpPr>
        <p:spPr>
          <a:xfrm>
            <a:off x="191775" y="335625"/>
            <a:ext cx="7120200" cy="7503600"/>
          </a:xfrm>
          <a:prstGeom prst="rect">
            <a:avLst/>
          </a:prstGeom>
          <a:noFill/>
          <a:ln>
            <a:noFill/>
          </a:ln>
        </p:spPr>
        <p:txBody>
          <a:bodyPr anchorCtr="0" anchor="t" bIns="91425" lIns="91425" rIns="91425" tIns="91425">
            <a:noAutofit/>
          </a:bodyPr>
          <a:lstStyle/>
          <a:p>
            <a:pPr lvl="0" rtl="0">
              <a:spcBef>
                <a:spcPts val="0"/>
              </a:spcBef>
              <a:buNone/>
            </a:pPr>
            <a:r>
              <a:rPr b="1" lang="ar" sz="2000">
                <a:solidFill>
                  <a:schemeClr val="dk1"/>
                </a:solidFill>
                <a:latin typeface="Trebuchet MS"/>
                <a:ea typeface="Trebuchet MS"/>
                <a:cs typeface="Trebuchet MS"/>
                <a:sym typeface="Trebuchet MS"/>
              </a:rPr>
              <a:t>OVR(Occurrence Variance Reporting) or</a:t>
            </a:r>
          </a:p>
          <a:p>
            <a:pPr lvl="0" rtl="0">
              <a:spcBef>
                <a:spcPts val="0"/>
              </a:spcBef>
              <a:buNone/>
            </a:pPr>
            <a:r>
              <a:rPr b="1" lang="ar" sz="2000">
                <a:solidFill>
                  <a:schemeClr val="dk1"/>
                </a:solidFill>
                <a:latin typeface="Trebuchet MS"/>
                <a:ea typeface="Trebuchet MS"/>
                <a:cs typeface="Trebuchet MS"/>
                <a:sym typeface="Trebuchet MS"/>
              </a:rPr>
              <a:t> IR(Incident Reporting):</a:t>
            </a:r>
          </a:p>
          <a:p>
            <a:pPr lvl="0" rtl="0">
              <a:spcBef>
                <a:spcPts val="0"/>
              </a:spcBef>
              <a:buClr>
                <a:srgbClr val="000000"/>
              </a:buClr>
              <a:buSzPct val="100000"/>
              <a:buFont typeface="Arial"/>
              <a:buNone/>
            </a:pPr>
            <a:r>
              <a:rPr b="1" lang="ar" sz="1100"/>
              <a:t>						</a:t>
            </a:r>
          </a:p>
          <a:p>
            <a:pPr lvl="0" rtl="0">
              <a:spcBef>
                <a:spcPts val="0"/>
              </a:spcBef>
              <a:buClr>
                <a:srgbClr val="000000"/>
              </a:buClr>
              <a:buSzPct val="73333"/>
              <a:buFont typeface="Arial"/>
              <a:buNone/>
            </a:pPr>
            <a:r>
              <a:rPr b="1" lang="ar" sz="1500">
                <a:latin typeface="Trebuchet MS"/>
                <a:ea typeface="Trebuchet MS"/>
                <a:cs typeface="Trebuchet MS"/>
                <a:sym typeface="Trebuchet MS"/>
              </a:rPr>
              <a:t>Occurrence :An Occurrence is defined as any event or circumstance that deviates from established standards of care &amp; safety.</a:t>
            </a:r>
          </a:p>
          <a:p>
            <a:pPr lvl="0" rtl="0">
              <a:spcBef>
                <a:spcPts val="0"/>
              </a:spcBef>
              <a:buClr>
                <a:srgbClr val="000000"/>
              </a:buClr>
              <a:buSzPct val="73333"/>
              <a:buFont typeface="Arial"/>
              <a:buNone/>
            </a:pPr>
            <a:r>
              <a:rPr b="1" lang="ar" sz="1500"/>
              <a:t>								</a:t>
            </a:r>
          </a:p>
          <a:p>
            <a:pPr lvl="0" rtl="0">
              <a:spcBef>
                <a:spcPts val="0"/>
              </a:spcBef>
              <a:buClr>
                <a:srgbClr val="000000"/>
              </a:buClr>
              <a:buSzPct val="73333"/>
              <a:buFont typeface="Arial"/>
              <a:buNone/>
            </a:pPr>
            <a:r>
              <a:rPr b="1" lang="ar" sz="1500">
                <a:solidFill>
                  <a:srgbClr val="FF0000"/>
                </a:solidFill>
                <a:latin typeface="Trebuchet MS"/>
                <a:ea typeface="Trebuchet MS"/>
                <a:cs typeface="Trebuchet MS"/>
                <a:sym typeface="Trebuchet MS"/>
              </a:rPr>
              <a:t>OVR :an internal form/system used to document the details of the occurrence/event and the investigation of an occurrence and the corrective actions taken.</a:t>
            </a:r>
          </a:p>
          <a:p>
            <a:pPr lvl="0" rtl="0">
              <a:spcBef>
                <a:spcPts val="0"/>
              </a:spcBef>
              <a:buNone/>
            </a:pPr>
            <a:r>
              <a:t/>
            </a:r>
            <a:endParaRPr b="1" sz="1500">
              <a:solidFill>
                <a:srgbClr val="FF0000"/>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graphicFrame>
        <p:nvGraphicFramePr>
          <p:cNvPr id="296" name="Shape 296"/>
          <p:cNvGraphicFramePr/>
          <p:nvPr/>
        </p:nvGraphicFramePr>
        <p:xfrm>
          <a:off x="166775" y="96325"/>
          <a:ext cx="3000000" cy="3000000"/>
        </p:xfrm>
        <a:graphic>
          <a:graphicData uri="http://schemas.openxmlformats.org/drawingml/2006/table">
            <a:tbl>
              <a:tblPr>
                <a:noFill/>
                <a:tableStyleId>{D04C0F43-524B-4128-83DA-58CB7B48C504}</a:tableStyleId>
              </a:tblPr>
              <a:tblGrid>
                <a:gridCol w="3632125"/>
                <a:gridCol w="3632125"/>
              </a:tblGrid>
              <a:tr h="475175">
                <a:tc gridSpan="2">
                  <a:txBody>
                    <a:bodyPr>
                      <a:noAutofit/>
                    </a:bodyPr>
                    <a:lstStyle/>
                    <a:p>
                      <a:pPr lvl="0" rtl="1">
                        <a:spcBef>
                          <a:spcPts val="0"/>
                        </a:spcBef>
                        <a:buNone/>
                      </a:pPr>
                      <a:r>
                        <a:rPr b="1" lang="ar" sz="2000"/>
                        <a:t>إسهام الحضارة الإسلامية في تطور الطب في العالم : </a:t>
                      </a:r>
                      <a:r>
                        <a:rPr b="1" lang="ar" sz="900">
                          <a:solidFill>
                            <a:srgbClr val="FF0000"/>
                          </a:solidFill>
                        </a:rPr>
                        <a:t>* قراءه</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CCCCC"/>
                    </a:solidFill>
                  </a:tcPr>
                </a:tc>
                <a:tc hMerge="1"/>
              </a:tr>
              <a:tr h="4234100">
                <a:tc>
                  <a:txBody>
                    <a:bodyPr>
                      <a:noAutofit/>
                    </a:bodyPr>
                    <a:lstStyle/>
                    <a:p>
                      <a:pPr lvl="0" rtl="0">
                        <a:lnSpc>
                          <a:spcPct val="115000"/>
                        </a:lnSpc>
                        <a:spcBef>
                          <a:spcPts val="0"/>
                        </a:spcBef>
                        <a:buClr>
                          <a:schemeClr val="dk1"/>
                        </a:buClr>
                        <a:buSzPct val="91666"/>
                        <a:buFont typeface="Arial"/>
                        <a:buNone/>
                      </a:pPr>
                      <a:r>
                        <a:rPr b="1" lang="ar" sz="1200">
                          <a:solidFill>
                            <a:schemeClr val="dk1"/>
                          </a:solidFill>
                        </a:rPr>
                        <a:t>Scientific Islamic medicine passed through three stages:</a:t>
                      </a:r>
                    </a:p>
                    <a:p>
                      <a:pPr lvl="0" rtl="0">
                        <a:lnSpc>
                          <a:spcPct val="115000"/>
                        </a:lnSpc>
                        <a:spcBef>
                          <a:spcPts val="0"/>
                        </a:spcBef>
                        <a:buClr>
                          <a:schemeClr val="dk1"/>
                        </a:buClr>
                        <a:buSzPct val="91666"/>
                        <a:buFont typeface="Arial"/>
                        <a:buNone/>
                      </a:pPr>
                      <a:r>
                        <a:t/>
                      </a:r>
                      <a:endParaRPr b="1" sz="1200">
                        <a:solidFill>
                          <a:srgbClr val="F0AD00"/>
                        </a:solidFill>
                      </a:endParaRPr>
                    </a:p>
                    <a:p>
                      <a:pPr lvl="0" rtl="0">
                        <a:lnSpc>
                          <a:spcPct val="115000"/>
                        </a:lnSpc>
                        <a:spcBef>
                          <a:spcPts val="0"/>
                        </a:spcBef>
                        <a:buClr>
                          <a:schemeClr val="dk1"/>
                        </a:buClr>
                        <a:buSzPct val="91666"/>
                        <a:buFont typeface="Arial"/>
                        <a:buNone/>
                      </a:pPr>
                      <a:r>
                        <a:rPr b="1" lang="ar" sz="1200">
                          <a:solidFill>
                            <a:schemeClr val="dk1"/>
                          </a:solidFill>
                        </a:rPr>
                        <a:t>1- The first stage was the stage of translation of foreign sources into Arabic. It extended through the seventh and eighth centuries.</a:t>
                      </a:r>
                    </a:p>
                    <a:p>
                      <a:pPr lvl="0" rtl="0">
                        <a:lnSpc>
                          <a:spcPct val="115000"/>
                        </a:lnSpc>
                        <a:spcBef>
                          <a:spcPts val="0"/>
                        </a:spcBef>
                        <a:buClr>
                          <a:schemeClr val="dk1"/>
                        </a:buClr>
                        <a:buSzPct val="91666"/>
                        <a:buFont typeface="Arial"/>
                        <a:buNone/>
                      </a:pPr>
                      <a:r>
                        <a:t/>
                      </a:r>
                      <a:endParaRPr b="1" sz="1200">
                        <a:solidFill>
                          <a:srgbClr val="F0AD00"/>
                        </a:solidFill>
                      </a:endParaRPr>
                    </a:p>
                    <a:p>
                      <a:pPr lvl="0" rtl="0">
                        <a:lnSpc>
                          <a:spcPct val="115000"/>
                        </a:lnSpc>
                        <a:spcBef>
                          <a:spcPts val="0"/>
                        </a:spcBef>
                        <a:buClr>
                          <a:schemeClr val="dk1"/>
                        </a:buClr>
                        <a:buSzPct val="91666"/>
                        <a:buFont typeface="Arial"/>
                        <a:buNone/>
                      </a:pPr>
                      <a:r>
                        <a:rPr b="1" lang="ar" sz="1200">
                          <a:solidFill>
                            <a:schemeClr val="dk1"/>
                          </a:solidFill>
                        </a:rPr>
                        <a:t>2- The second stage was the stage of excellence and genuine scientific contribution, in which the Islamic physicians were the leaders and the source of new chapters of medicine. This stage extended from the ninth to the thirteenth centuries.</a:t>
                      </a:r>
                    </a:p>
                    <a:p>
                      <a:pPr lvl="0" rtl="0">
                        <a:lnSpc>
                          <a:spcPct val="115000"/>
                        </a:lnSpc>
                        <a:spcBef>
                          <a:spcPts val="0"/>
                        </a:spcBef>
                        <a:buClr>
                          <a:schemeClr val="dk1"/>
                        </a:buClr>
                        <a:buSzPct val="91666"/>
                        <a:buFont typeface="Arial"/>
                        <a:buNone/>
                      </a:pPr>
                      <a:r>
                        <a:t/>
                      </a:r>
                      <a:endParaRPr b="1" sz="1200">
                        <a:solidFill>
                          <a:srgbClr val="F0AD00"/>
                        </a:solidFill>
                      </a:endParaRPr>
                    </a:p>
                    <a:p>
                      <a:pPr lvl="0" rtl="0">
                        <a:lnSpc>
                          <a:spcPct val="115000"/>
                        </a:lnSpc>
                        <a:spcBef>
                          <a:spcPts val="0"/>
                        </a:spcBef>
                        <a:buClr>
                          <a:schemeClr val="dk1"/>
                        </a:buClr>
                        <a:buSzPct val="91666"/>
                        <a:buFont typeface="Arial"/>
                        <a:buNone/>
                      </a:pPr>
                      <a:r>
                        <a:rPr b="1" lang="ar" sz="1200">
                          <a:solidFill>
                            <a:schemeClr val="dk1"/>
                          </a:solidFill>
                        </a:rPr>
                        <a:t>3- The third stage was the stage of decline, where medicine, as well as other branches of science, became stagnant and deteriorated. This stage started mainly after the thirteenth century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1" algn="l">
                        <a:lnSpc>
                          <a:spcPct val="115000"/>
                        </a:lnSpc>
                        <a:spcBef>
                          <a:spcPts val="0"/>
                        </a:spcBef>
                        <a:buClr>
                          <a:schemeClr val="dk1"/>
                        </a:buClr>
                        <a:buSzPct val="91666"/>
                        <a:buFont typeface="Arial"/>
                        <a:buNone/>
                      </a:pPr>
                      <a:r>
                        <a:rPr b="1" lang="ar" sz="1200">
                          <a:solidFill>
                            <a:schemeClr val="dk1"/>
                          </a:solidFill>
                        </a:rPr>
                        <a:t>ساهمت الحضارة الإسلامية في التطور العلمي للطب  وقد مرت هذه المساهمات بثلاثة مراحل:</a:t>
                      </a:r>
                    </a:p>
                    <a:p>
                      <a:pPr lvl="0" rtl="1" algn="l">
                        <a:lnSpc>
                          <a:spcPct val="115000"/>
                        </a:lnSpc>
                        <a:spcBef>
                          <a:spcPts val="0"/>
                        </a:spcBef>
                        <a:buClr>
                          <a:schemeClr val="dk1"/>
                        </a:buClr>
                        <a:buSzPct val="91666"/>
                        <a:buFont typeface="Arial"/>
                        <a:buNone/>
                      </a:pPr>
                      <a:r>
                        <a:rPr b="1" lang="ar" sz="1200">
                          <a:solidFill>
                            <a:schemeClr val="dk1"/>
                          </a:solidFill>
                        </a:rPr>
                        <a:t>1: المرحلة الأولى </a:t>
                      </a:r>
                      <a:r>
                        <a:rPr b="1" lang="ar" sz="1200" u="sng">
                          <a:solidFill>
                            <a:schemeClr val="dk1"/>
                          </a:solidFill>
                        </a:rPr>
                        <a:t>مرحلة ترجمة المؤلفات </a:t>
                      </a:r>
                      <a:r>
                        <a:rPr b="1" lang="ar" sz="1200">
                          <a:solidFill>
                            <a:schemeClr val="dk1"/>
                          </a:solidFill>
                        </a:rPr>
                        <a:t>(القرن السابع-القرن الثامن الميلادي)</a:t>
                      </a:r>
                      <a:r>
                        <a:rPr b="1" lang="ar" sz="1200" u="sng">
                          <a:solidFill>
                            <a:schemeClr val="dk1"/>
                          </a:solidFill>
                        </a:rPr>
                        <a:t>: </a:t>
                      </a:r>
                      <a:r>
                        <a:rPr b="1" lang="ar" sz="1200">
                          <a:solidFill>
                            <a:schemeClr val="dk1"/>
                          </a:solidFill>
                        </a:rPr>
                        <a:t>من الإغريقية و الهندية و الصينية و الفارسية للغة العربية.</a:t>
                      </a:r>
                    </a:p>
                    <a:p>
                      <a:pPr lvl="0" rtl="1" algn="l">
                        <a:lnSpc>
                          <a:spcPct val="115000"/>
                        </a:lnSpc>
                        <a:spcBef>
                          <a:spcPts val="0"/>
                        </a:spcBef>
                        <a:buClr>
                          <a:schemeClr val="dk1"/>
                        </a:buClr>
                        <a:buSzPct val="91666"/>
                        <a:buFont typeface="Arial"/>
                        <a:buNone/>
                      </a:pPr>
                      <a:r>
                        <a:rPr b="1" lang="ar" sz="1200">
                          <a:solidFill>
                            <a:schemeClr val="dk1"/>
                          </a:solidFill>
                        </a:rPr>
                        <a:t>2: المرحلة الثانية </a:t>
                      </a:r>
                      <a:r>
                        <a:rPr b="1" lang="ar" sz="1200" u="sng">
                          <a:solidFill>
                            <a:schemeClr val="dk1"/>
                          </a:solidFill>
                        </a:rPr>
                        <a:t>مرحلة الإزدهار و التأليف </a:t>
                      </a:r>
                      <a:r>
                        <a:rPr b="1" lang="ar" sz="1200">
                          <a:solidFill>
                            <a:schemeClr val="dk1"/>
                          </a:solidFill>
                        </a:rPr>
                        <a:t> : (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lvl="0" rtl="1" algn="l">
                        <a:lnSpc>
                          <a:spcPct val="115000"/>
                        </a:lnSpc>
                        <a:spcBef>
                          <a:spcPts val="0"/>
                        </a:spcBef>
                        <a:buClr>
                          <a:schemeClr val="dk1"/>
                        </a:buClr>
                        <a:buSzPct val="91666"/>
                        <a:buFont typeface="Arial"/>
                        <a:buNone/>
                      </a:pPr>
                      <a:r>
                        <a:rPr b="1" lang="ar" sz="1200">
                          <a:solidFill>
                            <a:schemeClr val="dk1"/>
                          </a:solidFill>
                        </a:rPr>
                        <a:t>3: </a:t>
                      </a:r>
                      <a:r>
                        <a:rPr b="1" lang="ar" sz="1200" u="sng">
                          <a:solidFill>
                            <a:schemeClr val="dk1"/>
                          </a:solidFill>
                        </a:rPr>
                        <a:t>المرحلة الثالثة مرحلة الركود و الإضمحلال</a:t>
                      </a:r>
                      <a:r>
                        <a:rPr b="1" lang="ar" sz="1200">
                          <a:solidFill>
                            <a:schemeClr val="dk1"/>
                          </a:solidFill>
                        </a:rPr>
                        <a:t>: بعد القرن الثالث عشر الميلادي . حلت فترة من الركود في كل فروع العلوم التطبيقية بما في ذلك الطب.</a:t>
                      </a:r>
                    </a:p>
                    <a:p>
                      <a:pPr lvl="0" rtl="0">
                        <a:spcBef>
                          <a:spcPts val="0"/>
                        </a:spcBef>
                        <a:buNone/>
                      </a:pPr>
                      <a:r>
                        <a:t/>
                      </a:r>
                      <a:endParaRPr sz="12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297" name="Shape 297"/>
          <p:cNvGraphicFramePr/>
          <p:nvPr/>
        </p:nvGraphicFramePr>
        <p:xfrm>
          <a:off x="27875" y="5457750"/>
          <a:ext cx="3000000" cy="3000000"/>
        </p:xfrm>
        <a:graphic>
          <a:graphicData uri="http://schemas.openxmlformats.org/drawingml/2006/table">
            <a:tbl>
              <a:tblPr>
                <a:noFill/>
                <a:tableStyleId>{D04C0F43-524B-4128-83DA-58CB7B48C504}</a:tableStyleId>
              </a:tblPr>
              <a:tblGrid>
                <a:gridCol w="3752125"/>
                <a:gridCol w="3752125"/>
              </a:tblGrid>
              <a:tr h="417875">
                <a:tc>
                  <a:txBody>
                    <a:bodyPr>
                      <a:noAutofit/>
                    </a:bodyPr>
                    <a:lstStyle/>
                    <a:p>
                      <a:pPr lvl="0" rtl="1">
                        <a:spcBef>
                          <a:spcPts val="0"/>
                        </a:spcBef>
                        <a:buNone/>
                      </a:pPr>
                      <a:r>
                        <a:rPr b="1" lang="ar" sz="1100"/>
                        <a:t>ألف كتاب</a:t>
                      </a:r>
                      <a:r>
                        <a:rPr b="1" lang="ar" sz="1100">
                          <a:solidFill>
                            <a:srgbClr val="FF0000"/>
                          </a:solidFill>
                        </a:rPr>
                        <a:t> الحاوي في الطب</a:t>
                      </a:r>
                      <a:r>
                        <a:rPr b="1" lang="ar" sz="1100"/>
                        <a:t> .</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1">
                        <a:spcBef>
                          <a:spcPts val="0"/>
                        </a:spcBef>
                        <a:buNone/>
                      </a:pPr>
                      <a:r>
                        <a:rPr b="1" lang="ar" sz="1100">
                          <a:solidFill>
                            <a:srgbClr val="FF0000"/>
                          </a:solidFill>
                        </a:rPr>
                        <a:t>أبي بكر محمد بن زكريا  الرازي</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435300">
                <a:tc>
                  <a:txBody>
                    <a:bodyPr>
                      <a:noAutofit/>
                    </a:bodyPr>
                    <a:lstStyle/>
                    <a:p>
                      <a:pPr lvl="0" rtl="1">
                        <a:spcBef>
                          <a:spcPts val="0"/>
                        </a:spcBef>
                        <a:buNone/>
                      </a:pPr>
                      <a:r>
                        <a:rPr b="1" lang="ar" sz="1100"/>
                        <a:t>أشهر كتبه</a:t>
                      </a:r>
                      <a:r>
                        <a:rPr b="1" lang="ar" sz="1100">
                          <a:solidFill>
                            <a:srgbClr val="FF0000"/>
                          </a:solidFill>
                        </a:rPr>
                        <a:t> القانون في الطب.</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r">
                        <a:spcBef>
                          <a:spcPts val="0"/>
                        </a:spcBef>
                        <a:buClr>
                          <a:schemeClr val="dk1"/>
                        </a:buClr>
                        <a:buSzPct val="100000"/>
                        <a:buFont typeface="Arial"/>
                        <a:buNone/>
                      </a:pPr>
                      <a:r>
                        <a:rPr b="1" lang="ar" sz="1100">
                          <a:solidFill>
                            <a:srgbClr val="FF0000"/>
                          </a:solidFill>
                        </a:rPr>
                        <a:t> أبي علي الحسين بن سينا (Avicenna)</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1140750">
                <a:tc>
                  <a:txBody>
                    <a:bodyPr>
                      <a:noAutofit/>
                    </a:bodyPr>
                    <a:lstStyle/>
                    <a:p>
                      <a:pPr lvl="0" rtl="1">
                        <a:spcBef>
                          <a:spcPts val="0"/>
                        </a:spcBef>
                        <a:buNone/>
                      </a:pPr>
                      <a:r>
                        <a:rPr b="1" lang="ar" sz="1100"/>
                        <a:t>وقد كان أطباء كثيرون ألف ثلاثة ، يمارسون </a:t>
                      </a:r>
                      <a:r>
                        <a:rPr b="1" lang="ar" sz="1100">
                          <a:solidFill>
                            <a:srgbClr val="FF0000"/>
                          </a:solidFill>
                        </a:rPr>
                        <a:t>الجراحة </a:t>
                      </a:r>
                      <a:r>
                        <a:rPr b="1" lang="ar" sz="1100"/>
                        <a:t> إما جهرا وإما خفية .وأشهر من عرف بها هو.والف ثلاثه  كتب .ومازال أحد هذه الكتب موجودا في باكستان كأحد المراجع النادرة وذلك في مكتبة  "معهد  ، الأبحاث الإسلامية  "في إسلام أباد، واسم هذا المؤلف هو  </a:t>
                      </a:r>
                      <a:r>
                        <a:rPr b="1" lang="ar" sz="1100">
                          <a:solidFill>
                            <a:srgbClr val="FF0000"/>
                          </a:solidFill>
                        </a:rPr>
                        <a:t>:التصريف لمن عجز عن التأليف</a:t>
                      </a:r>
                      <a:r>
                        <a:rPr b="1" lang="ar" sz="1100"/>
                        <a:t>. وكذلك وضع عددا  من الكتب عن العمليات الجراحية التي قام بها.</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r">
                        <a:spcBef>
                          <a:spcPts val="0"/>
                        </a:spcBef>
                        <a:buClr>
                          <a:schemeClr val="dk1"/>
                        </a:buClr>
                        <a:buSzPct val="100000"/>
                        <a:buFont typeface="Arial"/>
                        <a:buNone/>
                      </a:pPr>
                      <a:r>
                        <a:rPr b="1" lang="ar" sz="1100">
                          <a:solidFill>
                            <a:srgbClr val="FF0000"/>
                          </a:solidFill>
                        </a:rPr>
                        <a:t> أبو القاسم عباس بن خلف  الزهراوي Abu-l-Qasim al-Zahrawi (Abulcasis)</a:t>
                      </a:r>
                    </a:p>
                    <a:p>
                      <a:pPr lvl="0" rtl="0">
                        <a:spcBef>
                          <a:spcPts val="0"/>
                        </a:spcBef>
                        <a:buNone/>
                      </a:pPr>
                      <a:r>
                        <a:t/>
                      </a:r>
                      <a:endParaRPr b="1" sz="1100"/>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576625">
                <a:tc>
                  <a:txBody>
                    <a:bodyPr>
                      <a:noAutofit/>
                    </a:bodyPr>
                    <a:lstStyle/>
                    <a:p>
                      <a:pPr lvl="0" rtl="1">
                        <a:spcBef>
                          <a:spcPts val="0"/>
                        </a:spcBef>
                        <a:buNone/>
                      </a:pPr>
                      <a:r>
                        <a:rPr b="1" lang="ar" sz="1100">
                          <a:solidFill>
                            <a:srgbClr val="FF0000"/>
                          </a:solidFill>
                        </a:rPr>
                        <a:t>-اول من اكتشف الدوره الدمويه الصغرى (palmonary circulation)</a:t>
                      </a:r>
                    </a:p>
                    <a:p>
                      <a:pPr lvl="0" rtl="1">
                        <a:spcBef>
                          <a:spcPts val="0"/>
                        </a:spcBef>
                        <a:buNone/>
                      </a:pPr>
                      <a:r>
                        <a:rPr b="1" lang="ar" sz="1100">
                          <a:solidFill>
                            <a:srgbClr val="FF0000"/>
                          </a:solidFill>
                        </a:rPr>
                        <a:t>-الف كتاب الشامل في الصناعيه الطبيه</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r">
                        <a:spcBef>
                          <a:spcPts val="0"/>
                        </a:spcBef>
                        <a:buClr>
                          <a:schemeClr val="dk1"/>
                        </a:buClr>
                        <a:buSzPct val="100000"/>
                        <a:buFont typeface="Arial"/>
                        <a:buNone/>
                      </a:pPr>
                      <a:r>
                        <a:rPr b="1" lang="ar" sz="1100">
                          <a:solidFill>
                            <a:srgbClr val="FF0000"/>
                          </a:solidFill>
                        </a:rPr>
                        <a:t>( علاء الدين أبو الحسن الدمشقي , ( ابن النفيس</a:t>
                      </a:r>
                    </a:p>
                    <a:p>
                      <a:pPr lvl="0" rtl="0" algn="r">
                        <a:spcBef>
                          <a:spcPts val="0"/>
                        </a:spcBef>
                        <a:buNone/>
                      </a:pPr>
                      <a:r>
                        <a:t/>
                      </a:r>
                      <a:endParaRPr b="1" sz="1100"/>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576625">
                <a:tc>
                  <a:txBody>
                    <a:bodyPr>
                      <a:noAutofit/>
                    </a:bodyPr>
                    <a:lstStyle/>
                    <a:p>
                      <a:pPr lvl="0" rtl="1">
                        <a:spcBef>
                          <a:spcPts val="0"/>
                        </a:spcBef>
                        <a:buNone/>
                      </a:pPr>
                      <a:r>
                        <a:rPr b="1" lang="ar" sz="1100"/>
                        <a:t>طبيب عربي الف أول كتاب في الأخلاقيات و سماه</a:t>
                      </a:r>
                      <a:r>
                        <a:rPr b="1" lang="ar" sz="1100">
                          <a:solidFill>
                            <a:srgbClr val="FF0000"/>
                          </a:solidFill>
                        </a:rPr>
                        <a:t> أدب الطبيب</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0" algn="r">
                        <a:spcBef>
                          <a:spcPts val="0"/>
                        </a:spcBef>
                        <a:buClr>
                          <a:schemeClr val="dk1"/>
                        </a:buClr>
                        <a:buSzPct val="100000"/>
                        <a:buFont typeface="Arial"/>
                        <a:buNone/>
                      </a:pPr>
                      <a:r>
                        <a:rPr b="1" lang="ar" sz="1100">
                          <a:solidFill>
                            <a:srgbClr val="FF0000"/>
                          </a:solidFill>
                        </a:rPr>
                        <a:t>إسحاق بن علي  الرهاوي</a:t>
                      </a:r>
                    </a:p>
                    <a:p>
                      <a:pPr lvl="0" rtl="0" algn="r">
                        <a:spcBef>
                          <a:spcPts val="0"/>
                        </a:spcBef>
                        <a:buNone/>
                      </a:pPr>
                      <a:r>
                        <a:t/>
                      </a:r>
                      <a:endParaRPr b="1" sz="1100"/>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1140750">
                <a:tc>
                  <a:txBody>
                    <a:bodyPr>
                      <a:noAutofit/>
                    </a:bodyPr>
                    <a:lstStyle/>
                    <a:p>
                      <a:pPr lvl="0" rtl="0" algn="r">
                        <a:spcBef>
                          <a:spcPts val="0"/>
                        </a:spcBef>
                        <a:buClr>
                          <a:schemeClr val="dk1"/>
                        </a:buClr>
                        <a:buSzPct val="100000"/>
                        <a:buFont typeface="Arial"/>
                        <a:buNone/>
                      </a:pPr>
                      <a:r>
                        <a:rPr b="1" lang="ar" sz="1100">
                          <a:solidFill>
                            <a:srgbClr val="FF0000"/>
                          </a:solidFill>
                        </a:rPr>
                        <a:t>صاحبة  أول مستشفى ميداني</a:t>
                      </a:r>
                      <a:r>
                        <a:rPr b="1" lang="ar" sz="1100"/>
                        <a:t> وكانت معروفة بمهارتها في الطب والعقاقير والأدوية وتصنيعها، والجروح وتضميدها  والكسور وتجبيرها.أما النفقات والمصروفات فقد كانت من مالها الخاص وجهدها الذاتي، لا تأخذ على ذلك اجر او عوضا بل كانت تنفق وتبتغي الاجر من الله تعالى  </a:t>
                      </a:r>
                    </a:p>
                    <a:p>
                      <a:pPr lvl="0" rtl="0" algn="r">
                        <a:spcBef>
                          <a:spcPts val="0"/>
                        </a:spcBef>
                        <a:buNone/>
                      </a:pPr>
                      <a:r>
                        <a:t/>
                      </a:r>
                      <a:endParaRPr b="1" sz="1100"/>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a:txBody>
                    <a:bodyPr>
                      <a:noAutofit/>
                    </a:bodyPr>
                    <a:lstStyle/>
                    <a:p>
                      <a:pPr lvl="0" rtl="1">
                        <a:spcBef>
                          <a:spcPts val="0"/>
                        </a:spcBef>
                        <a:buNone/>
                      </a:pPr>
                      <a:r>
                        <a:rPr b="1" lang="ar" sz="1100">
                          <a:solidFill>
                            <a:srgbClr val="FF0000"/>
                          </a:solidFill>
                        </a:rPr>
                        <a:t>الصحابية رفيدة الأسلمية</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r>
              <a:tr h="764675">
                <a:tc gridSpan="2">
                  <a:txBody>
                    <a:bodyPr>
                      <a:noAutofit/>
                    </a:bodyPr>
                    <a:lstStyle/>
                    <a:p>
                      <a:pPr lvl="0" rtl="0" algn="r">
                        <a:spcBef>
                          <a:spcPts val="0"/>
                        </a:spcBef>
                        <a:buNone/>
                      </a:pPr>
                      <a:r>
                        <a:rPr b="1" lang="ar" sz="1100"/>
                        <a:t>  المسلمون هم  أول من أسس المستشفيات في العالم</a:t>
                      </a:r>
                      <a:r>
                        <a:rPr b="1" lang="ar" sz="1100">
                          <a:solidFill>
                            <a:srgbClr val="CC4125"/>
                          </a:solidFill>
                        </a:rPr>
                        <a:t> فأول مستشفى إسلامي اسس في عهد الخليفة  الأموي الوليد بن عبد الملك، </a:t>
                      </a:r>
                      <a:r>
                        <a:rPr b="1" lang="ar" sz="1100"/>
                        <a:t>وكان هذا المستشفى </a:t>
                      </a:r>
                      <a:r>
                        <a:rPr b="1" lang="ar" sz="1100">
                          <a:solidFill>
                            <a:srgbClr val="38761D"/>
                          </a:solidFill>
                        </a:rPr>
                        <a:t>متخصص في  الجذام</a:t>
                      </a:r>
                      <a:r>
                        <a:rPr b="1" lang="ar" sz="1100"/>
                        <a:t> ،  وأنشئت بعد ذلك المستشفيات العديدة في العالم الإسلامي ، وبلغ بعضها شأو ا عظيما، وتغتبر من أوائل الكليات والجامعات في العالم  .بينما انشئ  أول مستشفى اوربي في باريس بعد ذلك بأكثر من تسعة قرون . وكانت المستشفيات تعرف  بـ </a:t>
                      </a:r>
                      <a:r>
                        <a:rPr b="1" lang="ar" sz="1100">
                          <a:solidFill>
                            <a:srgbClr val="A64D79"/>
                          </a:solidFill>
                        </a:rPr>
                        <a:t>البيمارِسْتان</a:t>
                      </a:r>
                      <a:r>
                        <a:rPr b="1" lang="ar" sz="1100">
                          <a:solidFill>
                            <a:srgbClr val="C27BA0"/>
                          </a:solidFill>
                        </a:rPr>
                        <a:t>ات</a:t>
                      </a:r>
                      <a:r>
                        <a:rPr b="1" lang="ar" sz="1100">
                          <a:solidFill>
                            <a:schemeClr val="dk1"/>
                          </a:solidFill>
                        </a:rPr>
                        <a:t> </a:t>
                      </a:r>
                    </a:p>
                  </a:txBody>
                  <a:tcPr marT="91425" marB="91425" marR="91425" marL="91425">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tcPr>
                </a:tc>
                <a:tc hMerge="1"/>
              </a:tr>
            </a:tbl>
          </a:graphicData>
        </a:graphic>
      </p:graphicFrame>
      <p:sp>
        <p:nvSpPr>
          <p:cNvPr id="298" name="Shape 298"/>
          <p:cNvSpPr txBox="1"/>
          <p:nvPr/>
        </p:nvSpPr>
        <p:spPr>
          <a:xfrm>
            <a:off x="2986675" y="4818075"/>
            <a:ext cx="4538700" cy="884100"/>
          </a:xfrm>
          <a:prstGeom prst="rect">
            <a:avLst/>
          </a:prstGeom>
          <a:noFill/>
          <a:ln>
            <a:noFill/>
          </a:ln>
        </p:spPr>
        <p:txBody>
          <a:bodyPr anchorCtr="0" anchor="ctr" bIns="91425" lIns="91425" rIns="91425" tIns="91425">
            <a:noAutofit/>
          </a:bodyPr>
          <a:lstStyle/>
          <a:p>
            <a:pPr lvl="0" rtl="0" algn="r">
              <a:spcBef>
                <a:spcPts val="0"/>
              </a:spcBef>
              <a:buNone/>
            </a:pPr>
            <a:r>
              <a:rPr b="1" lang="ar" sz="2000"/>
              <a:t>إسهام الحضارة الإسلامية في تطور الطب في العالم </a:t>
            </a:r>
          </a:p>
        </p:txBody>
      </p:sp>
      <p:sp>
        <p:nvSpPr>
          <p:cNvPr id="299" name="Shape 299"/>
          <p:cNvSpPr txBox="1"/>
          <p:nvPr/>
        </p:nvSpPr>
        <p:spPr>
          <a:xfrm>
            <a:off x="2614125" y="5077350"/>
            <a:ext cx="706500" cy="537300"/>
          </a:xfrm>
          <a:prstGeom prst="rect">
            <a:avLst/>
          </a:prstGeom>
          <a:noFill/>
          <a:ln>
            <a:noFill/>
          </a:ln>
        </p:spPr>
        <p:txBody>
          <a:bodyPr anchorCtr="0" anchor="t" bIns="91425" lIns="91425" rIns="91425" tIns="91425">
            <a:noAutofit/>
          </a:bodyPr>
          <a:lstStyle/>
          <a:p>
            <a:pPr lvl="0" rtl="1">
              <a:spcBef>
                <a:spcPts val="0"/>
              </a:spcBef>
              <a:buNone/>
            </a:pPr>
            <a:r>
              <a:rPr b="1" lang="ar" sz="1100">
                <a:solidFill>
                  <a:srgbClr val="FF0000"/>
                </a:solidFill>
              </a:rPr>
              <a:t>*مهم</a:t>
            </a:r>
          </a:p>
        </p:txBody>
      </p:sp>
      <p:sp>
        <p:nvSpPr>
          <p:cNvPr id="300" name="Shape 300"/>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5</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nvSpPr>
        <p:spPr>
          <a:xfrm>
            <a:off x="4230425" y="-48775"/>
            <a:ext cx="3240300" cy="501900"/>
          </a:xfrm>
          <a:prstGeom prst="rect">
            <a:avLst/>
          </a:prstGeom>
          <a:noFill/>
          <a:ln>
            <a:noFill/>
          </a:ln>
        </p:spPr>
        <p:txBody>
          <a:bodyPr anchorCtr="0" anchor="t" bIns="91425" lIns="91425" rIns="91425" tIns="91425">
            <a:noAutofit/>
          </a:bodyPr>
          <a:lstStyle/>
          <a:p>
            <a:pPr lvl="0" rtl="1">
              <a:spcBef>
                <a:spcPts val="0"/>
              </a:spcBef>
              <a:buNone/>
            </a:pPr>
            <a:r>
              <a:rPr b="1" lang="ar" sz="2000"/>
              <a:t>مبادئ الأخلاقيات ألإسلامية في الطب:</a:t>
            </a:r>
          </a:p>
        </p:txBody>
      </p:sp>
      <p:graphicFrame>
        <p:nvGraphicFramePr>
          <p:cNvPr id="306" name="Shape 306"/>
          <p:cNvGraphicFramePr/>
          <p:nvPr/>
        </p:nvGraphicFramePr>
        <p:xfrm>
          <a:off x="113775" y="453125"/>
          <a:ext cx="3000000" cy="3000000"/>
        </p:xfrm>
        <a:graphic>
          <a:graphicData uri="http://schemas.openxmlformats.org/drawingml/2006/table">
            <a:tbl>
              <a:tblPr>
                <a:noFill/>
                <a:tableStyleId>{D04C0F43-524B-4128-83DA-58CB7B48C504}</a:tableStyleId>
              </a:tblPr>
              <a:tblGrid>
                <a:gridCol w="3666225"/>
                <a:gridCol w="3666225"/>
              </a:tblGrid>
              <a:tr h="381000">
                <a:tc>
                  <a:txBody>
                    <a:bodyPr>
                      <a:noAutofit/>
                    </a:bodyPr>
                    <a:lstStyle/>
                    <a:p>
                      <a:pPr lvl="0" rtl="0">
                        <a:lnSpc>
                          <a:spcPct val="115000"/>
                        </a:lnSpc>
                        <a:spcBef>
                          <a:spcPts val="0"/>
                        </a:spcBef>
                        <a:buClr>
                          <a:schemeClr val="dk1"/>
                        </a:buClr>
                        <a:buSzPct val="100000"/>
                        <a:buFont typeface="Arial"/>
                        <a:buNone/>
                      </a:pPr>
                      <a:r>
                        <a:rPr b="1" lang="ar" sz="1100">
                          <a:solidFill>
                            <a:srgbClr val="F0AD00"/>
                          </a:solidFill>
                        </a:rPr>
                        <a:t>¡</a:t>
                      </a:r>
                      <a:r>
                        <a:rPr b="1" lang="ar" sz="1100">
                          <a:solidFill>
                            <a:schemeClr val="dk1"/>
                          </a:solidFill>
                        </a:rPr>
                        <a:t>As Western ethics   are be based on  human reason and experience as the arbiter between right and wrong action.</a:t>
                      </a:r>
                    </a:p>
                    <a:p>
                      <a:pPr lvl="0" rtl="0">
                        <a:lnSpc>
                          <a:spcPct val="115000"/>
                        </a:lnSpc>
                        <a:spcBef>
                          <a:spcPts val="0"/>
                        </a:spcBef>
                        <a:buClr>
                          <a:schemeClr val="dk1"/>
                        </a:buClr>
                        <a:buSzPct val="100000"/>
                        <a:buFont typeface="Arial"/>
                        <a:buNone/>
                      </a:pPr>
                      <a:r>
                        <a:t/>
                      </a:r>
                      <a:endParaRPr b="1" sz="1100">
                        <a:solidFill>
                          <a:srgbClr val="F0AD00"/>
                        </a:solidFill>
                      </a:endParaRPr>
                    </a:p>
                    <a:p>
                      <a:pPr lvl="0" rtl="0">
                        <a:lnSpc>
                          <a:spcPct val="115000"/>
                        </a:lnSpc>
                        <a:spcBef>
                          <a:spcPts val="0"/>
                        </a:spcBef>
                        <a:buNone/>
                      </a:pPr>
                      <a:r>
                        <a:rPr b="1" lang="ar" sz="1100">
                          <a:solidFill>
                            <a:srgbClr val="F0AD00"/>
                          </a:solidFill>
                        </a:rPr>
                        <a:t>¡</a:t>
                      </a:r>
                      <a:r>
                        <a:rPr b="1" lang="ar" sz="1100">
                          <a:solidFill>
                            <a:schemeClr val="dk1"/>
                          </a:solidFill>
                        </a:rPr>
                        <a:t>This shift  from religious ethics to philosophical ethics does not apply in Islam .</a:t>
                      </a:r>
                    </a:p>
                    <a:p>
                      <a:pPr lvl="0" rtl="0">
                        <a:lnSpc>
                          <a:spcPct val="115000"/>
                        </a:lnSpc>
                        <a:spcBef>
                          <a:spcPts val="0"/>
                        </a:spcBef>
                        <a:buNone/>
                      </a:pPr>
                      <a:r>
                        <a:t/>
                      </a:r>
                      <a:endParaRPr b="1" sz="1100">
                        <a:solidFill>
                          <a:schemeClr val="dk1"/>
                        </a:solidFill>
                      </a:endParaRPr>
                    </a:p>
                    <a:p>
                      <a:pPr lvl="0" rtl="0">
                        <a:lnSpc>
                          <a:spcPct val="115000"/>
                        </a:lnSpc>
                        <a:spcBef>
                          <a:spcPts val="0"/>
                        </a:spcBef>
                        <a:buClr>
                          <a:schemeClr val="dk1"/>
                        </a:buClr>
                        <a:buSzPct val="100000"/>
                        <a:buFont typeface="Arial"/>
                        <a:buNone/>
                      </a:pPr>
                      <a:r>
                        <a:rPr b="1" lang="ar" sz="1100">
                          <a:solidFill>
                            <a:srgbClr val="F0AD00"/>
                          </a:solidFill>
                        </a:rPr>
                        <a:t>¡</a:t>
                      </a:r>
                      <a:r>
                        <a:rPr b="1" lang="ar" sz="1100">
                          <a:solidFill>
                            <a:schemeClr val="dk1"/>
                          </a:solidFill>
                        </a:rPr>
                        <a:t>While Islamic ethics incorporate  various philosophical traditions it still is based mainly from religious texts.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1">
                        <a:lnSpc>
                          <a:spcPct val="115000"/>
                        </a:lnSpc>
                        <a:spcBef>
                          <a:spcPts val="0"/>
                        </a:spcBef>
                        <a:buClr>
                          <a:schemeClr val="dk1"/>
                        </a:buClr>
                        <a:buSzPct val="100000"/>
                        <a:buFont typeface="Arial"/>
                        <a:buNone/>
                      </a:pPr>
                      <a:r>
                        <a:rPr b="1" lang="ar" sz="1100">
                          <a:solidFill>
                            <a:schemeClr val="dk1"/>
                          </a:solidFill>
                        </a:rPr>
                        <a:t>فيِ الحضارة الغربية تُبنى المعايير الأخلاقية للطب على </a:t>
                      </a:r>
                      <a:r>
                        <a:rPr b="1" lang="ar" sz="1100">
                          <a:solidFill>
                            <a:srgbClr val="FF0000"/>
                          </a:solidFill>
                        </a:rPr>
                        <a:t> أُسس فلسفية و على تقدير البشر للأمور</a:t>
                      </a:r>
                      <a:r>
                        <a:rPr b="1" lang="ar" sz="1100">
                          <a:solidFill>
                            <a:schemeClr val="dk1"/>
                          </a:solidFill>
                        </a:rPr>
                        <a:t> . أما الحضارة الإسلامية فنستمد هذه المعا يير من الشريعة و الفقه .</a:t>
                      </a:r>
                    </a:p>
                    <a:p>
                      <a:pPr lvl="0" rtl="1">
                        <a:lnSpc>
                          <a:spcPct val="115000"/>
                        </a:lnSpc>
                        <a:spcBef>
                          <a:spcPts val="0"/>
                        </a:spcBef>
                        <a:buClr>
                          <a:schemeClr val="dk1"/>
                        </a:buClr>
                        <a:buSzPct val="100000"/>
                        <a:buFont typeface="Arial"/>
                        <a:buNone/>
                      </a:pPr>
                      <a:r>
                        <a:rPr b="1" lang="ar" sz="1100">
                          <a:solidFill>
                            <a:schemeClr val="dk1"/>
                          </a:solidFill>
                        </a:rPr>
                        <a:t> و مع هذا الإختلاف في المصادر إلا أن الأخلاقيات الإسلامية تسع  العناصر الإيجابية التي تتبناها الحضارات الأخرى.</a:t>
                      </a:r>
                    </a:p>
                    <a:p>
                      <a:pPr lvl="0" rtl="1">
                        <a:lnSpc>
                          <a:spcPct val="115000"/>
                        </a:lnSpc>
                        <a:spcBef>
                          <a:spcPts val="0"/>
                        </a:spcBef>
                        <a:buClr>
                          <a:schemeClr val="dk1"/>
                        </a:buClr>
                        <a:buSzPct val="100000"/>
                        <a:buFont typeface="Arial"/>
                        <a:buNone/>
                      </a:pPr>
                      <a:r>
                        <a:rPr b="1" lang="ar" sz="1100">
                          <a:solidFill>
                            <a:schemeClr val="dk1"/>
                          </a:solidFill>
                        </a:rPr>
                        <a:t> </a:t>
                      </a:r>
                    </a:p>
                    <a:p>
                      <a:pPr lvl="0" rtl="0" algn="r">
                        <a:spcBef>
                          <a:spcPts val="0"/>
                        </a:spcBef>
                        <a:buNone/>
                      </a:pPr>
                      <a:r>
                        <a:t/>
                      </a:r>
                      <a:endParaRPr b="1" sz="11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07" name="Shape 307"/>
          <p:cNvSpPr txBox="1"/>
          <p:nvPr/>
        </p:nvSpPr>
        <p:spPr>
          <a:xfrm>
            <a:off x="2760425" y="2540975"/>
            <a:ext cx="4764900" cy="204000"/>
          </a:xfrm>
          <a:prstGeom prst="rect">
            <a:avLst/>
          </a:prstGeom>
          <a:noFill/>
          <a:ln>
            <a:noFill/>
          </a:ln>
        </p:spPr>
        <p:txBody>
          <a:bodyPr anchorCtr="0" anchor="ctr" bIns="91425" lIns="91425" rIns="91425" tIns="91425">
            <a:noAutofit/>
          </a:bodyPr>
          <a:lstStyle/>
          <a:p>
            <a:pPr lvl="0" rtl="1" algn="r">
              <a:spcBef>
                <a:spcPts val="0"/>
              </a:spcBef>
              <a:buNone/>
            </a:pPr>
            <a:r>
              <a:t/>
            </a:r>
            <a:endParaRPr sz="1800">
              <a:solidFill>
                <a:srgbClr val="38761D"/>
              </a:solidFill>
            </a:endParaRPr>
          </a:p>
          <a:p>
            <a:pPr lvl="0" rtl="0" algn="r">
              <a:spcBef>
                <a:spcPts val="0"/>
              </a:spcBef>
              <a:buNone/>
            </a:pPr>
            <a:r>
              <a:rPr b="1" lang="ar" sz="1800"/>
              <a:t>:المبادئ الإسلامية في أخلاقيات المهن الطبية</a:t>
            </a:r>
          </a:p>
        </p:txBody>
      </p:sp>
      <p:sp>
        <p:nvSpPr>
          <p:cNvPr id="308" name="Shape 308"/>
          <p:cNvSpPr txBox="1"/>
          <p:nvPr/>
        </p:nvSpPr>
        <p:spPr>
          <a:xfrm>
            <a:off x="3539850" y="2540975"/>
            <a:ext cx="558000" cy="392700"/>
          </a:xfrm>
          <a:prstGeom prst="rect">
            <a:avLst/>
          </a:prstGeom>
          <a:noFill/>
          <a:ln>
            <a:noFill/>
          </a:ln>
        </p:spPr>
        <p:txBody>
          <a:bodyPr anchorCtr="0" anchor="t" bIns="91425" lIns="91425" rIns="91425" tIns="91425">
            <a:noAutofit/>
          </a:bodyPr>
          <a:lstStyle/>
          <a:p>
            <a:pPr lvl="0" rtl="1">
              <a:spcBef>
                <a:spcPts val="0"/>
              </a:spcBef>
              <a:buNone/>
            </a:pPr>
            <a:r>
              <a:rPr lang="ar">
                <a:solidFill>
                  <a:srgbClr val="FF0000"/>
                </a:solidFill>
              </a:rPr>
              <a:t>مهم</a:t>
            </a:r>
          </a:p>
        </p:txBody>
      </p:sp>
      <p:graphicFrame>
        <p:nvGraphicFramePr>
          <p:cNvPr id="309" name="Shape 309"/>
          <p:cNvGraphicFramePr/>
          <p:nvPr/>
        </p:nvGraphicFramePr>
        <p:xfrm>
          <a:off x="34675" y="2946300"/>
          <a:ext cx="3000000" cy="3000000"/>
        </p:xfrm>
        <a:graphic>
          <a:graphicData uri="http://schemas.openxmlformats.org/drawingml/2006/table">
            <a:tbl>
              <a:tblPr>
                <a:noFill/>
                <a:tableStyleId>{D04C0F43-524B-4128-83DA-58CB7B48C504}</a:tableStyleId>
              </a:tblPr>
              <a:tblGrid>
                <a:gridCol w="3745325"/>
                <a:gridCol w="3745325"/>
              </a:tblGrid>
              <a:tr h="6556600">
                <a:tc>
                  <a:txBody>
                    <a:bodyPr>
                      <a:noAutofit/>
                    </a:bodyPr>
                    <a:lstStyle/>
                    <a:p>
                      <a:pPr lvl="0" rtl="0">
                        <a:lnSpc>
                          <a:spcPct val="115000"/>
                        </a:lnSpc>
                        <a:spcBef>
                          <a:spcPts val="0"/>
                        </a:spcBef>
                        <a:buClr>
                          <a:schemeClr val="dk1"/>
                        </a:buClr>
                        <a:buSzPct val="100000"/>
                        <a:buFont typeface="Arial"/>
                        <a:buNone/>
                      </a:pPr>
                      <a:r>
                        <a:rPr b="1" lang="ar" sz="1100">
                          <a:solidFill>
                            <a:srgbClr val="F0AD00"/>
                          </a:solidFill>
                        </a:rPr>
                        <a:t>¡</a:t>
                      </a:r>
                      <a:r>
                        <a:rPr b="1" i="1" lang="ar" sz="1100">
                          <a:solidFill>
                            <a:srgbClr val="FF0000"/>
                          </a:solidFill>
                        </a:rPr>
                        <a:t>The first principle </a:t>
                      </a:r>
                      <a:r>
                        <a:rPr b="1" lang="ar" sz="1100">
                          <a:solidFill>
                            <a:srgbClr val="FF0000"/>
                          </a:solidFill>
                        </a:rPr>
                        <a:t>is that Man is honored </a:t>
                      </a:r>
                      <a:r>
                        <a:rPr b="1" lang="ar" sz="1100">
                          <a:solidFill>
                            <a:schemeClr val="dk1"/>
                          </a:solidFill>
                        </a:rPr>
                        <a:t>–</a:t>
                      </a:r>
                    </a:p>
                    <a:p>
                      <a:pPr lvl="0" rtl="0">
                        <a:lnSpc>
                          <a:spcPct val="115000"/>
                        </a:lnSpc>
                        <a:spcBef>
                          <a:spcPts val="0"/>
                        </a:spcBef>
                        <a:buClr>
                          <a:schemeClr val="dk1"/>
                        </a:buClr>
                        <a:buSzPct val="100000"/>
                        <a:buFont typeface="Arial"/>
                        <a:buNone/>
                      </a:pPr>
                      <a:r>
                        <a:rPr b="1" lang="ar" sz="1100">
                          <a:solidFill>
                            <a:srgbClr val="F0AD00"/>
                          </a:solidFill>
                        </a:rPr>
                        <a:t>¡</a:t>
                      </a:r>
                      <a:r>
                        <a:rPr b="1" i="1" lang="ar" sz="1100">
                          <a:solidFill>
                            <a:srgbClr val="FF0000"/>
                          </a:solidFill>
                        </a:rPr>
                        <a:t>The second principle </a:t>
                      </a:r>
                      <a:r>
                        <a:rPr b="1" lang="ar" sz="1100">
                          <a:solidFill>
                            <a:srgbClr val="FF0000"/>
                          </a:solidFill>
                        </a:rPr>
                        <a:t>is that every human being has the right to live; his life is respected and protected.</a:t>
                      </a:r>
                    </a:p>
                    <a:p>
                      <a:pPr lvl="0" rtl="0">
                        <a:lnSpc>
                          <a:spcPct val="115000"/>
                        </a:lnSpc>
                        <a:spcBef>
                          <a:spcPts val="0"/>
                        </a:spcBef>
                        <a:buClr>
                          <a:schemeClr val="dk1"/>
                        </a:buClr>
                        <a:buSzPct val="100000"/>
                        <a:buFont typeface="Arial"/>
                        <a:buNone/>
                      </a:pPr>
                      <a:r>
                        <a:rPr b="1" lang="ar" sz="1100">
                          <a:solidFill>
                            <a:srgbClr val="F0AD00"/>
                          </a:solidFill>
                        </a:rPr>
                        <a:t>¡</a:t>
                      </a:r>
                      <a:r>
                        <a:rPr b="1" i="1" lang="ar" sz="1100">
                          <a:solidFill>
                            <a:srgbClr val="FF0000"/>
                          </a:solidFill>
                        </a:rPr>
                        <a:t>The third principle </a:t>
                      </a:r>
                      <a:r>
                        <a:rPr b="1" lang="ar" sz="1100">
                          <a:solidFill>
                            <a:srgbClr val="FF0000"/>
                          </a:solidFill>
                        </a:rPr>
                        <a:t>is equity, which is regarded in religion as an essential value, being one of the purposes of messenger missions:</a:t>
                      </a:r>
                    </a:p>
                    <a:p>
                      <a:pPr lvl="0" rtl="0">
                        <a:lnSpc>
                          <a:spcPct val="115000"/>
                        </a:lnSpc>
                        <a:spcBef>
                          <a:spcPts val="0"/>
                        </a:spcBef>
                        <a:buNone/>
                      </a:pPr>
                      <a:r>
                        <a:rPr b="1" lang="ar" sz="1100">
                          <a:solidFill>
                            <a:srgbClr val="F0AD00"/>
                          </a:solidFill>
                        </a:rPr>
                        <a:t>¡</a:t>
                      </a:r>
                      <a:r>
                        <a:rPr b="1" i="1" lang="ar" sz="1100">
                          <a:solidFill>
                            <a:srgbClr val="FF0000"/>
                          </a:solidFill>
                        </a:rPr>
                        <a:t>The fourth principle </a:t>
                      </a:r>
                      <a:r>
                        <a:rPr b="1" lang="ar" sz="1100">
                          <a:solidFill>
                            <a:srgbClr val="FF0000"/>
                          </a:solidFill>
                        </a:rPr>
                        <a:t>is doing well,</a:t>
                      </a:r>
                      <a:r>
                        <a:rPr b="1" lang="ar" sz="1100">
                          <a:solidFill>
                            <a:schemeClr val="dk1"/>
                          </a:solidFill>
                        </a:rPr>
                        <a:t> :</a:t>
                      </a:r>
                    </a:p>
                    <a:p>
                      <a:pPr lvl="0" rtl="0">
                        <a:lnSpc>
                          <a:spcPct val="115000"/>
                        </a:lnSpc>
                        <a:spcBef>
                          <a:spcPts val="0"/>
                        </a:spcBef>
                        <a:buNone/>
                      </a:pPr>
                      <a:r>
                        <a:rPr b="1" lang="ar" sz="1100">
                          <a:solidFill>
                            <a:srgbClr val="F0AD00"/>
                          </a:solidFill>
                        </a:rPr>
                        <a:t>¡</a:t>
                      </a:r>
                      <a:r>
                        <a:rPr b="1" lang="ar" sz="1100">
                          <a:solidFill>
                            <a:schemeClr val="dk1"/>
                          </a:solidFill>
                        </a:rPr>
                        <a:t>The Arabic word </a:t>
                      </a:r>
                      <a:r>
                        <a:rPr b="1" i="1" lang="ar" sz="1100">
                          <a:solidFill>
                            <a:srgbClr val="FF0000"/>
                          </a:solidFill>
                        </a:rPr>
                        <a:t>ihsaan</a:t>
                      </a:r>
                      <a:r>
                        <a:rPr b="1" lang="ar" sz="1100">
                          <a:solidFill>
                            <a:srgbClr val="FF0000"/>
                          </a:solidFill>
                        </a:rPr>
                        <a:t>,</a:t>
                      </a:r>
                      <a:r>
                        <a:rPr b="1" lang="ar" sz="1100">
                          <a:solidFill>
                            <a:schemeClr val="dk1"/>
                          </a:solidFill>
                        </a:rPr>
                        <a:t>translated here as </a:t>
                      </a:r>
                      <a:r>
                        <a:rPr b="1" lang="ar" sz="1100">
                          <a:solidFill>
                            <a:srgbClr val="FF0000"/>
                          </a:solidFill>
                        </a:rPr>
                        <a:t>doing well</a:t>
                      </a:r>
                      <a:r>
                        <a:rPr b="1" lang="ar" sz="1100">
                          <a:solidFill>
                            <a:schemeClr val="dk1"/>
                          </a:solidFill>
                        </a:rPr>
                        <a:t>, has several denotations.</a:t>
                      </a:r>
                    </a:p>
                    <a:p>
                      <a:pPr lvl="0" rtl="0">
                        <a:lnSpc>
                          <a:spcPct val="115000"/>
                        </a:lnSpc>
                        <a:spcBef>
                          <a:spcPts val="0"/>
                        </a:spcBef>
                        <a:buNone/>
                      </a:pPr>
                      <a:r>
                        <a:rPr b="1" lang="ar" sz="1100">
                          <a:solidFill>
                            <a:srgbClr val="F0AD00"/>
                          </a:solidFill>
                        </a:rPr>
                        <a:t>¡</a:t>
                      </a:r>
                      <a:r>
                        <a:rPr b="1" lang="ar" sz="1100">
                          <a:solidFill>
                            <a:schemeClr val="dk1"/>
                          </a:solidFill>
                        </a:rPr>
                        <a:t>(1) First it denotes </a:t>
                      </a:r>
                      <a:r>
                        <a:rPr b="1" lang="ar" sz="1100" u="sng">
                          <a:solidFill>
                            <a:schemeClr val="dk1"/>
                          </a:solidFill>
                        </a:rPr>
                        <a:t>“quality,” </a:t>
                      </a:r>
                      <a:r>
                        <a:rPr b="1" lang="ar" sz="1100">
                          <a:solidFill>
                            <a:schemeClr val="dk1"/>
                          </a:solidFill>
                        </a:rPr>
                        <a:t>as the root of the word that </a:t>
                      </a:r>
                      <a:r>
                        <a:rPr b="1" lang="ar" sz="1100">
                          <a:solidFill>
                            <a:srgbClr val="FF0000"/>
                          </a:solidFill>
                        </a:rPr>
                        <a:t>means “good.” </a:t>
                      </a:r>
                      <a:r>
                        <a:rPr b="1" lang="ar" sz="1100">
                          <a:solidFill>
                            <a:schemeClr val="dk1"/>
                          </a:solidFill>
                        </a:rPr>
                        <a:t>A derivation of the same root is used in God’s promise to his servants “who listen to what is said and follow the best of it” (39:18). Such high quality is desired in everything, every single thing. The Prophet, blessing and peace be upon him, says, “</a:t>
                      </a:r>
                      <a:r>
                        <a:rPr b="1" lang="ar" sz="1100">
                          <a:solidFill>
                            <a:srgbClr val="CC00FF"/>
                          </a:solidFill>
                        </a:rPr>
                        <a:t>God has ordained the doing well of everything</a:t>
                      </a:r>
                      <a:r>
                        <a:rPr b="1" lang="ar" sz="1100">
                          <a:solidFill>
                            <a:schemeClr val="dk1"/>
                          </a:solidFill>
                        </a:rPr>
                        <a:t>.” This is the source of the concept of guaranteed quality in providing health care.</a:t>
                      </a:r>
                    </a:p>
                    <a:p>
                      <a:pPr lvl="0" rtl="0">
                        <a:lnSpc>
                          <a:spcPct val="115000"/>
                        </a:lnSpc>
                        <a:spcBef>
                          <a:spcPts val="0"/>
                        </a:spcBef>
                        <a:buNone/>
                      </a:pPr>
                      <a:r>
                        <a:rPr b="1" lang="ar" sz="1100">
                          <a:solidFill>
                            <a:srgbClr val="F0AD00"/>
                          </a:solidFill>
                        </a:rPr>
                        <a:t>¡</a:t>
                      </a:r>
                      <a:r>
                        <a:rPr b="1" lang="ar" sz="1100">
                          <a:solidFill>
                            <a:srgbClr val="FF0000"/>
                          </a:solidFill>
                        </a:rPr>
                        <a:t>(2) The word </a:t>
                      </a:r>
                      <a:r>
                        <a:rPr b="1" i="1" lang="ar" sz="1100">
                          <a:solidFill>
                            <a:srgbClr val="FF0000"/>
                          </a:solidFill>
                        </a:rPr>
                        <a:t>ihsaan</a:t>
                      </a:r>
                      <a:r>
                        <a:rPr b="1" lang="ar" sz="1100">
                          <a:solidFill>
                            <a:srgbClr val="FF0000"/>
                          </a:solidFill>
                        </a:rPr>
                        <a:t>, however, also denotes </a:t>
                      </a:r>
                      <a:r>
                        <a:rPr b="1" lang="ar" sz="1100" u="sng">
                          <a:solidFill>
                            <a:srgbClr val="FF0000"/>
                          </a:solidFill>
                        </a:rPr>
                        <a:t>charity </a:t>
                      </a:r>
                      <a:r>
                        <a:rPr b="1" lang="ar" sz="1100">
                          <a:solidFill>
                            <a:srgbClr val="FF0000"/>
                          </a:solidFill>
                        </a:rPr>
                        <a:t>and thus implies the </a:t>
                      </a:r>
                      <a:r>
                        <a:rPr b="1" i="1" lang="ar" sz="1100">
                          <a:solidFill>
                            <a:srgbClr val="FF0000"/>
                          </a:solidFill>
                        </a:rPr>
                        <a:t>gentle, compassionate touch </a:t>
                      </a:r>
                      <a:r>
                        <a:rPr b="1" lang="ar" sz="1100">
                          <a:solidFill>
                            <a:schemeClr val="dk1"/>
                          </a:solidFill>
                        </a:rPr>
                        <a:t>which has been missing or almost missing in modern medical practice. It implies a giving nature, which makes a person wish for his brother what he wishes for himself and give priority to others over himself, even when he suffers a dire need.</a:t>
                      </a:r>
                    </a:p>
                    <a:p>
                      <a:pPr lvl="0" rtl="0">
                        <a:lnSpc>
                          <a:spcPct val="115000"/>
                        </a:lnSpc>
                        <a:spcBef>
                          <a:spcPts val="0"/>
                        </a:spcBef>
                        <a:buClr>
                          <a:schemeClr val="dk1"/>
                        </a:buClr>
                        <a:buSzPct val="100000"/>
                        <a:buFont typeface="Arial"/>
                        <a:buNone/>
                      </a:pPr>
                      <a:r>
                        <a:t/>
                      </a:r>
                      <a:endParaRPr b="1" sz="1100">
                        <a:solidFill>
                          <a:schemeClr val="dk1"/>
                        </a:solidFill>
                      </a:endParaRPr>
                    </a:p>
                    <a:p>
                      <a:pPr lvl="0" rtl="0" algn="ctr">
                        <a:lnSpc>
                          <a:spcPct val="115000"/>
                        </a:lnSpc>
                        <a:spcBef>
                          <a:spcPts val="0"/>
                        </a:spcBef>
                        <a:buNone/>
                      </a:pPr>
                      <a:r>
                        <a:rPr b="1" lang="ar" sz="1100">
                          <a:solidFill>
                            <a:srgbClr val="F0AD00"/>
                          </a:solidFill>
                        </a:rPr>
                        <a:t>¡</a:t>
                      </a:r>
                      <a:r>
                        <a:rPr b="1" i="1" lang="ar" sz="1100">
                          <a:solidFill>
                            <a:srgbClr val="FF0000"/>
                          </a:solidFill>
                        </a:rPr>
                        <a:t>The fifth principle </a:t>
                      </a:r>
                      <a:r>
                        <a:rPr b="1" lang="ar" sz="1100">
                          <a:solidFill>
                            <a:srgbClr val="FF0000"/>
                          </a:solidFill>
                        </a:rPr>
                        <a:t>is “</a:t>
                      </a:r>
                      <a:r>
                        <a:rPr b="1" i="1" lang="ar" sz="1100">
                          <a:solidFill>
                            <a:srgbClr val="FF0000"/>
                          </a:solidFill>
                        </a:rPr>
                        <a:t>no harm and no causing harm</a:t>
                      </a:r>
                      <a:r>
                        <a:rPr b="1" lang="ar" sz="1100">
                          <a:solidFill>
                            <a:srgbClr val="FF0000"/>
                          </a:solidFill>
                        </a:rPr>
                        <a:t>.”</a:t>
                      </a:r>
                    </a:p>
                    <a:p>
                      <a:pPr lvl="0" rtl="0">
                        <a:lnSpc>
                          <a:spcPct val="160000"/>
                        </a:lnSpc>
                        <a:spcBef>
                          <a:spcPts val="0"/>
                        </a:spcBef>
                        <a:buNone/>
                      </a:pPr>
                      <a:r>
                        <a:rPr b="1" lang="ar" sz="1100">
                          <a:solidFill>
                            <a:schemeClr val="dk1"/>
                          </a:solidFill>
                        </a:rPr>
                        <a:t>. The importance of this principle in the field of health is self-evident, particularly in prohibiting any physician or other health professional from</a:t>
                      </a:r>
                    </a:p>
                    <a:p>
                      <a:pPr lvl="0" rtl="0">
                        <a:lnSpc>
                          <a:spcPct val="160000"/>
                        </a:lnSpc>
                        <a:spcBef>
                          <a:spcPts val="0"/>
                        </a:spcBef>
                        <a:buNone/>
                      </a:pPr>
                      <a:r>
                        <a:rPr b="1" lang="ar" sz="1100">
                          <a:solidFill>
                            <a:schemeClr val="dk1"/>
                          </a:solidFill>
                        </a:rPr>
                        <a:t>exposing a patient to a diagnostic or therapeutic procedure that exposes him to harm or to any hazard.</a:t>
                      </a:r>
                    </a:p>
                    <a:p>
                      <a:pPr lvl="0" rtl="0" algn="ctr">
                        <a:lnSpc>
                          <a:spcPct val="115000"/>
                        </a:lnSpc>
                        <a:spcBef>
                          <a:spcPts val="0"/>
                        </a:spcBef>
                        <a:buClr>
                          <a:schemeClr val="dk1"/>
                        </a:buClr>
                        <a:buSzPct val="100000"/>
                        <a:buFont typeface="Arial"/>
                        <a:buNone/>
                      </a:pPr>
                      <a:r>
                        <a:t/>
                      </a:r>
                      <a:endParaRPr b="1" sz="1100">
                        <a:solidFill>
                          <a:srgbClr val="FF0000"/>
                        </a:solidFill>
                      </a:endParaRPr>
                    </a:p>
                    <a:p>
                      <a:pPr lvl="0" rtl="0">
                        <a:spcBef>
                          <a:spcPts val="0"/>
                        </a:spcBef>
                        <a:buNone/>
                      </a:pPr>
                      <a:r>
                        <a:t/>
                      </a:r>
                      <a:endParaRPr sz="1100"/>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1">
                        <a:lnSpc>
                          <a:spcPct val="115000"/>
                        </a:lnSpc>
                        <a:spcBef>
                          <a:spcPts val="0"/>
                        </a:spcBef>
                        <a:buClr>
                          <a:schemeClr val="dk1"/>
                        </a:buClr>
                        <a:buSzPct val="100000"/>
                        <a:buFont typeface="Arial"/>
                        <a:buNone/>
                      </a:pPr>
                      <a:r>
                        <a:rPr b="1" lang="ar">
                          <a:solidFill>
                            <a:srgbClr val="FF0000"/>
                          </a:solidFill>
                        </a:rPr>
                        <a:t>المبدأ الأول : الإنسان مكرّم</a:t>
                      </a:r>
                      <a:r>
                        <a:rPr b="1" lang="ar" sz="1100">
                          <a:solidFill>
                            <a:srgbClr val="FF0000"/>
                          </a:solidFill>
                        </a:rPr>
                        <a:t> </a:t>
                      </a:r>
                      <a:r>
                        <a:rPr lang="ar" sz="1100">
                          <a:solidFill>
                            <a:srgbClr val="999999"/>
                          </a:solidFill>
                        </a:rPr>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طار هذه القيم (</a:t>
                      </a:r>
                      <a:r>
                        <a:rPr lang="ar" sz="1200">
                          <a:solidFill>
                            <a:srgbClr val="008E40"/>
                          </a:solidFill>
                        </a:rPr>
                        <a:t>۞ </a:t>
                      </a:r>
                      <a:r>
                        <a:rPr b="1" lang="ar" sz="1200">
                          <a:solidFill>
                            <a:srgbClr val="008E40"/>
                          </a:solidFill>
                          <a:latin typeface="Arabic Typesetting"/>
                          <a:ea typeface="Arabic Typesetting"/>
                          <a:cs typeface="Arabic Typesetting"/>
                          <a:sym typeface="Arabic Typesetting"/>
                        </a:rPr>
                        <a:t>وَلَقَدۡ كَرَّمۡنَا بَنِىٓ ءَادَمَ وَحَمَلۡنَـٰهُمۡ فِى ٱلۡبَرِّ وَٱلۡبَحۡرِ وَرَزَقۡنَـٰهُم مِّنَ ٱلطَّيِّبَـٰتِ وَفَضَّلۡنَـٰهُمۡ عَلَىٰ ڪَثِيرٍ۬ مِّمَّنۡ خَلَقۡنَا تَفۡضِيلاً۬)</a:t>
                      </a:r>
                      <a:r>
                        <a:rPr lang="ar" sz="1100">
                          <a:solidFill>
                            <a:srgbClr val="008E40"/>
                          </a:solidFill>
                          <a:latin typeface="Arabic Typesetting"/>
                          <a:ea typeface="Arabic Typesetting"/>
                          <a:cs typeface="Arabic Typesetting"/>
                          <a:sym typeface="Arabic Typesetting"/>
                        </a:rPr>
                        <a:t> </a:t>
                      </a:r>
                    </a:p>
                    <a:p>
                      <a:pPr lvl="0" rtl="1">
                        <a:lnSpc>
                          <a:spcPct val="115000"/>
                        </a:lnSpc>
                        <a:spcBef>
                          <a:spcPts val="0"/>
                        </a:spcBef>
                        <a:buNone/>
                      </a:pPr>
                      <a:r>
                        <a:rPr b="1" lang="ar">
                          <a:solidFill>
                            <a:srgbClr val="FF0000"/>
                          </a:solidFill>
                        </a:rPr>
                        <a:t>المبدأ الثاني : الحياة حق لكل إنسان و هي مقدسة محترمة مدافع عنها.</a:t>
                      </a:r>
                    </a:p>
                    <a:p>
                      <a:pPr lvl="0" rtl="1">
                        <a:lnSpc>
                          <a:spcPct val="115000"/>
                        </a:lnSpc>
                        <a:spcBef>
                          <a:spcPts val="0"/>
                        </a:spcBef>
                        <a:buNone/>
                      </a:pPr>
                      <a:r>
                        <a:rPr lang="ar" sz="1100">
                          <a:solidFill>
                            <a:srgbClr val="999999"/>
                          </a:solidFill>
                        </a:rPr>
                        <a:t>و قيمة النفس البشرية الواحدة تعدل قيمة البشر جميعا. يقول عز و جل</a:t>
                      </a:r>
                    </a:p>
                    <a:p>
                      <a:pPr lvl="0" rtl="0" algn="r">
                        <a:lnSpc>
                          <a:spcPct val="115000"/>
                        </a:lnSpc>
                        <a:spcBef>
                          <a:spcPts val="0"/>
                        </a:spcBef>
                        <a:buNone/>
                      </a:pPr>
                      <a:r>
                        <a:rPr lang="ar" sz="1100">
                          <a:solidFill>
                            <a:srgbClr val="008E40"/>
                          </a:solidFill>
                        </a:rPr>
                        <a:t>(</a:t>
                      </a:r>
                      <a:r>
                        <a:rPr b="1" lang="ar" sz="1200">
                          <a:solidFill>
                            <a:srgbClr val="008E40"/>
                          </a:solidFill>
                          <a:latin typeface="Arabic Typesetting"/>
                          <a:ea typeface="Arabic Typesetting"/>
                          <a:cs typeface="Arabic Typesetting"/>
                          <a:sym typeface="Arabic Typesetting"/>
                        </a:rPr>
                        <a:t>مَن قَتَلَ نَفۡسَۢا بِغَيۡرِ نَفۡسٍ أَوۡ فَسَادٍ۬ فِى ٱلۡأَرۡضِ فَڪَأَنَّمَا قَتَلَ ٱلنَّاسَ جَمِيعً۬ا وَمَنۡ أَحۡيَاهَا فَڪَأَنَّمَآ أَحۡيَا ٱلنَّاسَ جَمِيعً۬ا‌</a:t>
                      </a:r>
                      <a:r>
                        <a:rPr lang="ar" sz="1200">
                          <a:solidFill>
                            <a:srgbClr val="008E40"/>
                          </a:solidFill>
                          <a:latin typeface="Arabic Typesetting"/>
                          <a:ea typeface="Arabic Typesetting"/>
                          <a:cs typeface="Arabic Typesetting"/>
                          <a:sym typeface="Arabic Typesetting"/>
                        </a:rPr>
                        <a:t>)</a:t>
                      </a:r>
                    </a:p>
                    <a:p>
                      <a:pPr lvl="0" rtl="1">
                        <a:lnSpc>
                          <a:spcPct val="115000"/>
                        </a:lnSpc>
                        <a:spcBef>
                          <a:spcPts val="0"/>
                        </a:spcBef>
                        <a:buClr>
                          <a:schemeClr val="dk1"/>
                        </a:buClr>
                        <a:buSzPct val="100000"/>
                        <a:buFont typeface="Arial"/>
                        <a:buNone/>
                      </a:pPr>
                      <a:r>
                        <a:rPr lang="ar" sz="1100">
                          <a:solidFill>
                            <a:srgbClr val="999999"/>
                          </a:solidFill>
                        </a:rPr>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a:t>
                      </a:r>
                    </a:p>
                    <a:p>
                      <a:pPr lvl="0" rtl="1">
                        <a:lnSpc>
                          <a:spcPct val="115000"/>
                        </a:lnSpc>
                        <a:spcBef>
                          <a:spcPts val="0"/>
                        </a:spcBef>
                        <a:buNone/>
                      </a:pPr>
                      <a:r>
                        <a:rPr b="1" lang="ar">
                          <a:solidFill>
                            <a:srgbClr val="FF0000"/>
                          </a:solidFill>
                        </a:rPr>
                        <a:t>المبدأ الثالث :العدل </a:t>
                      </a:r>
                    </a:p>
                    <a:p>
                      <a:pPr lvl="0" rtl="1">
                        <a:lnSpc>
                          <a:spcPct val="115000"/>
                        </a:lnSpc>
                        <a:spcBef>
                          <a:spcPts val="0"/>
                        </a:spcBef>
                        <a:buNone/>
                      </a:pPr>
                      <a:r>
                        <a:rPr lang="ar" sz="1100">
                          <a:solidFill>
                            <a:srgbClr val="999999"/>
                          </a:solidFill>
                        </a:rPr>
                        <a:t>وهو قيمة جوهرية وغاية أساسية من غايات إرسال الرسل :</a:t>
                      </a:r>
                    </a:p>
                    <a:p>
                      <a:pPr lvl="0" rtl="1">
                        <a:lnSpc>
                          <a:spcPct val="115000"/>
                        </a:lnSpc>
                        <a:spcBef>
                          <a:spcPts val="0"/>
                        </a:spcBef>
                        <a:buNone/>
                      </a:pPr>
                      <a:r>
                        <a:rPr lang="ar" sz="1200">
                          <a:solidFill>
                            <a:srgbClr val="008E40"/>
                          </a:solidFill>
                        </a:rPr>
                        <a:t> </a:t>
                      </a:r>
                      <a:r>
                        <a:rPr b="1" lang="ar" sz="1200">
                          <a:solidFill>
                            <a:srgbClr val="008E40"/>
                          </a:solidFill>
                          <a:latin typeface="Arabic Typesetting"/>
                          <a:ea typeface="Arabic Typesetting"/>
                          <a:cs typeface="Arabic Typesetting"/>
                          <a:sym typeface="Arabic Typesetting"/>
                        </a:rPr>
                        <a:t>لَقَدۡ أَرۡسَلۡنَا رُسُلَنَا بِٱلۡبَيِّنَـٰتِ وَأَنزَلۡنَا مَعَهُمُ ٱلۡكِتَـٰبَ وَٱلۡمِيزَانَ لِيَقُومَ ٱلنَّاسُ بِٱلۡقِسۡطِ</a:t>
                      </a:r>
                    </a:p>
                    <a:p>
                      <a:pPr lvl="0" rtl="1">
                        <a:lnSpc>
                          <a:spcPct val="115000"/>
                        </a:lnSpc>
                        <a:spcBef>
                          <a:spcPts val="0"/>
                        </a:spcBef>
                        <a:buNone/>
                      </a:pPr>
                      <a:r>
                        <a:rPr lang="ar" sz="1100">
                          <a:solidFill>
                            <a:srgbClr val="999999"/>
                          </a:solidFill>
                        </a:rPr>
                        <a:t> و قد أمر الله الناس بها أمرا عاما :</a:t>
                      </a:r>
                    </a:p>
                    <a:p>
                      <a:pPr lvl="0" rtl="1">
                        <a:lnSpc>
                          <a:spcPct val="115000"/>
                        </a:lnSpc>
                        <a:spcBef>
                          <a:spcPts val="0"/>
                        </a:spcBef>
                        <a:buNone/>
                      </a:pPr>
                      <a:r>
                        <a:rPr lang="ar" sz="1200">
                          <a:solidFill>
                            <a:srgbClr val="008E40"/>
                          </a:solidFill>
                        </a:rPr>
                        <a:t>( </a:t>
                      </a:r>
                      <a:r>
                        <a:rPr b="1" lang="ar" sz="1200">
                          <a:solidFill>
                            <a:srgbClr val="008E40"/>
                          </a:solidFill>
                          <a:latin typeface="Arabic Typesetting"/>
                          <a:ea typeface="Arabic Typesetting"/>
                          <a:cs typeface="Arabic Typesetting"/>
                          <a:sym typeface="Arabic Typesetting"/>
                        </a:rPr>
                        <a:t>إِنَّ ٱللَّهَ يَأۡمُرُ بِٱلۡعَدۡلِ وَٱلۡإِحۡسَـٰنِ وَإِيتَآىِٕ ذِى ٱلۡقُرۡبَىٰ وَيَنۡهَىٰ عَنِ ٱلۡفَحۡشَآءِ وَٱلۡمُنڪَرِ وَٱلۡبَغۡىِ‌ۚ يَعِظُكُمۡ لَعَلَّڪُمۡ تَذَكَّرُونَ </a:t>
                      </a:r>
                      <a:r>
                        <a:rPr lang="ar" sz="1200">
                          <a:solidFill>
                            <a:srgbClr val="008E40"/>
                          </a:solidFill>
                        </a:rPr>
                        <a:t>)</a:t>
                      </a:r>
                    </a:p>
                    <a:p>
                      <a:pPr lvl="0" rtl="1">
                        <a:lnSpc>
                          <a:spcPct val="115000"/>
                        </a:lnSpc>
                        <a:spcBef>
                          <a:spcPts val="0"/>
                        </a:spcBef>
                        <a:buClr>
                          <a:schemeClr val="dk1"/>
                        </a:buClr>
                        <a:buSzPct val="91666"/>
                        <a:buFont typeface="Arial"/>
                        <a:buNone/>
                      </a:pPr>
                      <a:r>
                        <a:rPr b="1" lang="ar" sz="1200">
                          <a:solidFill>
                            <a:srgbClr val="008E40"/>
                          </a:solidFill>
                          <a:latin typeface="Arabic Typesetting"/>
                          <a:ea typeface="Arabic Typesetting"/>
                          <a:cs typeface="Arabic Typesetting"/>
                          <a:sym typeface="Arabic Typesetting"/>
                        </a:rPr>
                        <a:t>(يَـٰٓأَيُّہَا ٱلَّذِينَ ءَامَنُواْ كُونُواْ قَوَّٲمِينَ لِلَّهِ شُہَدَآءَ بِٱلۡقِسۡطِ‌ۖ وَلَا يَجۡرِمَنَّڪُمۡ شَنَـَٔانُ قَوۡمٍ عَلَىٰٓ أَلَّا تَعۡدِلُواْ‌ۚ ٱعۡدِلُواْ هُوَ أَقۡرَبُ لِلتَّقۡوَىٰ‌ۖ وَٱتَّقُواْ ٱللَّهَ‌ۚ إِنَّ ٱللَّهَ خَبِيرُۢ بِمَا تَعۡمَلُونَ )</a:t>
                      </a:r>
                    </a:p>
                    <a:p>
                      <a:pPr lvl="0" rtl="1">
                        <a:lnSpc>
                          <a:spcPct val="115000"/>
                        </a:lnSpc>
                        <a:spcBef>
                          <a:spcPts val="0"/>
                        </a:spcBef>
                        <a:buNone/>
                      </a:pPr>
                      <a:r>
                        <a:rPr b="1" lang="ar">
                          <a:solidFill>
                            <a:srgbClr val="FF0000"/>
                          </a:solidFill>
                        </a:rPr>
                        <a:t>المبدأ الرابع : الإحسان</a:t>
                      </a:r>
                    </a:p>
                    <a:p>
                      <a:pPr lvl="0" rtl="1">
                        <a:lnSpc>
                          <a:spcPct val="115000"/>
                        </a:lnSpc>
                        <a:spcBef>
                          <a:spcPts val="0"/>
                        </a:spcBef>
                        <a:buNone/>
                      </a:pPr>
                      <a:r>
                        <a:rPr b="1" lang="ar" sz="1100">
                          <a:solidFill>
                            <a:schemeClr val="dk1"/>
                          </a:solidFill>
                        </a:rPr>
                        <a:t>1: الإحسان بمعنى الجودة  {quality} فالحسن هو الجيد :</a:t>
                      </a:r>
                    </a:p>
                    <a:p>
                      <a:pPr lvl="0" rtl="1">
                        <a:lnSpc>
                          <a:spcPct val="115000"/>
                        </a:lnSpc>
                        <a:spcBef>
                          <a:spcPts val="0"/>
                        </a:spcBef>
                        <a:buNone/>
                      </a:pPr>
                      <a:r>
                        <a:rPr b="1" lang="ar" sz="1200">
                          <a:solidFill>
                            <a:srgbClr val="008E40"/>
                          </a:solidFill>
                          <a:latin typeface="Arabic Typesetting"/>
                          <a:ea typeface="Arabic Typesetting"/>
                          <a:cs typeface="Arabic Typesetting"/>
                          <a:sym typeface="Arabic Typesetting"/>
                        </a:rPr>
                        <a:t>(ٱلَّذِينَ يَسۡتَمِعُونَ ٱلۡقَوۡلَ فَيَتَّبِعُونَ أَحۡسَنَهُ ۥۤ‌ۚ أُوْلَـٰٓٮِٕكَ ٱلَّذِينَ هَدَٮٰهُمُ ٱللَّهُ‌ۖ وَأُوْلَـٰٓٮِٕكَ هُمۡ أُوْلُواْ ٱلۡأَلۡبَـٰ)</a:t>
                      </a:r>
                      <a:r>
                        <a:rPr lang="ar" sz="1100">
                          <a:solidFill>
                            <a:srgbClr val="008E40"/>
                          </a:solidFill>
                        </a:rPr>
                        <a:t> </a:t>
                      </a:r>
                      <a:r>
                        <a:rPr lang="ar" sz="1100">
                          <a:solidFill>
                            <a:schemeClr val="dk1"/>
                          </a:solidFill>
                        </a:rPr>
                        <a:t>قال النبي	«إن الله كتب الإحسان على كل شيء» وهنا ينبع مفهوم الجودة في الخدمات الصحية</a:t>
                      </a:r>
                      <a:r>
                        <a:rPr lang="ar" sz="1100">
                          <a:solidFill>
                            <a:srgbClr val="008E40"/>
                          </a:solidFill>
                        </a:rPr>
                        <a:t>.</a:t>
                      </a:r>
                    </a:p>
                    <a:p>
                      <a:pPr lvl="0" rtl="1">
                        <a:lnSpc>
                          <a:spcPct val="115000"/>
                        </a:lnSpc>
                        <a:spcBef>
                          <a:spcPts val="0"/>
                        </a:spcBef>
                        <a:buClr>
                          <a:schemeClr val="dk1"/>
                        </a:buClr>
                        <a:buSzPct val="100000"/>
                        <a:buFont typeface="Arial"/>
                        <a:buNone/>
                      </a:pPr>
                      <a:r>
                        <a:rPr b="1" lang="ar" sz="1100">
                          <a:solidFill>
                            <a:schemeClr val="dk1"/>
                          </a:solidFill>
                        </a:rPr>
                        <a:t>2: : الإحسان بمعنى العطاء و الرفق  و كذلك صحوة الضمير</a:t>
                      </a:r>
                      <a:r>
                        <a:rPr lang="ar" sz="1100">
                          <a:solidFill>
                            <a:schemeClr val="dk1"/>
                          </a:solidFill>
                        </a:rPr>
                        <a:t> و مراقبة الله  عز وجل في كل تصرف و سلوك  يقول النبي علي السلام: الإحسان أن تعبد الله كأنك تراه  </a:t>
                      </a:r>
                    </a:p>
                    <a:p>
                      <a:pPr lvl="0" rtl="1">
                        <a:lnSpc>
                          <a:spcPct val="115000"/>
                        </a:lnSpc>
                        <a:spcBef>
                          <a:spcPts val="0"/>
                        </a:spcBef>
                        <a:buNone/>
                      </a:pPr>
                      <a:r>
                        <a:rPr b="1" lang="ar">
                          <a:solidFill>
                            <a:srgbClr val="FF0000"/>
                          </a:solidFill>
                        </a:rPr>
                        <a:t>المبدأ الخامس:لا ضرَرَ و لا ضِرار</a:t>
                      </a:r>
                    </a:p>
                    <a:p>
                      <a:pPr lvl="0" rtl="1">
                        <a:lnSpc>
                          <a:spcPct val="115000"/>
                        </a:lnSpc>
                        <a:spcBef>
                          <a:spcPts val="0"/>
                        </a:spcBef>
                        <a:buNone/>
                      </a:pPr>
                      <a:r>
                        <a:rPr lang="ar" sz="1100">
                          <a:solidFill>
                            <a:schemeClr val="dk1"/>
                          </a:solidFill>
                        </a:rPr>
                        <a:t>.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10" name="Shape 310"/>
          <p:cNvSpPr txBox="1"/>
          <p:nvPr/>
        </p:nvSpPr>
        <p:spPr>
          <a:xfrm>
            <a:off x="2165500" y="8354500"/>
            <a:ext cx="6284400" cy="7332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nvSpPr>
        <p:spPr>
          <a:xfrm>
            <a:off x="1151250" y="167850"/>
            <a:ext cx="6309899" cy="496500"/>
          </a:xfrm>
          <a:prstGeom prst="rect">
            <a:avLst/>
          </a:prstGeom>
          <a:noFill/>
          <a:ln>
            <a:noFill/>
          </a:ln>
        </p:spPr>
        <p:txBody>
          <a:bodyPr anchorCtr="0" anchor="t" bIns="91425" lIns="91425" rIns="91425" tIns="91425">
            <a:noAutofit/>
          </a:bodyPr>
          <a:lstStyle/>
          <a:p>
            <a:pPr lvl="0" rtl="0" algn="r">
              <a:spcBef>
                <a:spcPts val="0"/>
              </a:spcBef>
              <a:buClr>
                <a:schemeClr val="dk1"/>
              </a:buClr>
              <a:buSzPct val="55000"/>
              <a:buFont typeface="Arial"/>
              <a:buNone/>
            </a:pPr>
            <a:r>
              <a:rPr b="1" lang="ar" sz="2000"/>
              <a:t>الميثاق الإسلامي العالمي للأخلاقيات الطبية والصحية:</a:t>
            </a:r>
            <a:r>
              <a:rPr b="1" lang="ar" sz="2000">
                <a:solidFill>
                  <a:srgbClr val="FFFFFF"/>
                </a:solidFill>
              </a:rPr>
              <a:t>ب</a:t>
            </a:r>
          </a:p>
          <a:p>
            <a:pPr lvl="0" rtl="0">
              <a:spcBef>
                <a:spcPts val="0"/>
              </a:spcBef>
              <a:buNone/>
            </a:pPr>
            <a:r>
              <a:t/>
            </a:r>
            <a:endParaRPr sz="1800">
              <a:solidFill>
                <a:srgbClr val="38761D"/>
              </a:solidFill>
            </a:endParaRPr>
          </a:p>
        </p:txBody>
      </p:sp>
      <p:sp>
        <p:nvSpPr>
          <p:cNvPr id="316" name="Shape 316"/>
          <p:cNvSpPr txBox="1"/>
          <p:nvPr/>
        </p:nvSpPr>
        <p:spPr>
          <a:xfrm>
            <a:off x="22800" y="324925"/>
            <a:ext cx="7514400" cy="3360900"/>
          </a:xfrm>
          <a:prstGeom prst="rect">
            <a:avLst/>
          </a:prstGeom>
          <a:noFill/>
          <a:ln>
            <a:noFill/>
          </a:ln>
        </p:spPr>
        <p:txBody>
          <a:bodyPr anchorCtr="0" anchor="ctr" bIns="91425" lIns="91425" rIns="91425" tIns="91425">
            <a:noAutofit/>
          </a:bodyPr>
          <a:lstStyle/>
          <a:p>
            <a:pPr lvl="0" rtl="0" algn="r">
              <a:lnSpc>
                <a:spcPct val="115000"/>
              </a:lnSpc>
              <a:spcBef>
                <a:spcPts val="0"/>
              </a:spcBef>
              <a:buNone/>
            </a:pPr>
            <a:r>
              <a:rPr b="1" lang="ar" sz="1200">
                <a:solidFill>
                  <a:srgbClr val="999999"/>
                </a:solidFill>
              </a:rPr>
              <a:t>ظهرت الحاجة لكتابة ميثاق إسلامي للأخلاقيات الطبية و الصحي العدة أسباب منها  </a:t>
            </a:r>
          </a:p>
          <a:p>
            <a:pPr lvl="0" rtl="0" algn="r">
              <a:lnSpc>
                <a:spcPct val="115000"/>
              </a:lnSpc>
              <a:spcBef>
                <a:spcPts val="0"/>
              </a:spcBef>
              <a:buNone/>
            </a:pPr>
            <a:r>
              <a:rPr b="1" lang="ar" sz="1200">
                <a:solidFill>
                  <a:srgbClr val="999999"/>
                </a:solidFill>
              </a:rPr>
              <a:t>الشعور العام بتحول الممارسة الطبية لسلعة مادية تتجاهل الجانب الإنساني و الروحي-</a:t>
            </a:r>
          </a:p>
          <a:p>
            <a:pPr lvl="0" rtl="0" algn="r">
              <a:lnSpc>
                <a:spcPct val="115000"/>
              </a:lnSpc>
              <a:spcBef>
                <a:spcPts val="0"/>
              </a:spcBef>
              <a:buNone/>
            </a:pPr>
            <a:r>
              <a:rPr b="1" lang="ar" sz="1200">
                <a:solidFill>
                  <a:srgbClr val="999999"/>
                </a:solidFill>
              </a:rPr>
              <a:t>- التطور التكنولوجي في الطب مما خلق أسئلة أخلاقية جديدة في الطب مثل زراعة االلأعضاء و التخصيب الصناعي .</a:t>
            </a:r>
          </a:p>
          <a:p>
            <a:pPr lvl="0" rtl="1">
              <a:lnSpc>
                <a:spcPct val="115000"/>
              </a:lnSpc>
              <a:spcBef>
                <a:spcPts val="500"/>
              </a:spcBef>
              <a:buNone/>
            </a:pPr>
            <a:r>
              <a:rPr b="1" lang="ar" sz="1200">
                <a:solidFill>
                  <a:srgbClr val="999999"/>
                </a:solidFill>
              </a:rPr>
              <a:t>-هناك  مؤسسات أجنبية غير مسلمة لكنها تسعى  لمعرفة المبادئ الأخلاقية الإسلامية كتبادل حضاري و لضرورة تعاملها مع مرضى من المسلمين.</a:t>
            </a:r>
          </a:p>
          <a:p>
            <a:pPr lvl="0" rtl="1">
              <a:lnSpc>
                <a:spcPct val="115000"/>
              </a:lnSpc>
              <a:spcBef>
                <a:spcPts val="0"/>
              </a:spcBef>
              <a:buNone/>
            </a:pPr>
            <a:r>
              <a:rPr b="1" lang="ar" sz="1200">
                <a:solidFill>
                  <a:srgbClr val="FF0000"/>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p>
          <a:p>
            <a:pPr lvl="0" rtl="0" algn="ctr">
              <a:lnSpc>
                <a:spcPct val="115000"/>
              </a:lnSpc>
              <a:spcBef>
                <a:spcPts val="0"/>
              </a:spcBef>
              <a:buNone/>
            </a:pPr>
            <a:r>
              <a:t/>
            </a:r>
            <a:endParaRPr b="1" sz="600">
              <a:solidFill>
                <a:srgbClr val="85200C"/>
              </a:solidFill>
            </a:endParaRPr>
          </a:p>
          <a:p>
            <a:pPr lvl="0" rtl="1">
              <a:lnSpc>
                <a:spcPct val="115000"/>
              </a:lnSpc>
              <a:spcBef>
                <a:spcPts val="0"/>
              </a:spcBef>
              <a:buNone/>
            </a:pPr>
            <a:r>
              <a:rPr b="1" lang="ar">
                <a:solidFill>
                  <a:srgbClr val="85200C"/>
                </a:solidFill>
              </a:rPr>
              <a:t>الباب الأول: أخلاق الطبيب</a:t>
            </a:r>
          </a:p>
          <a:p>
            <a:pPr lvl="0" rtl="0" algn="r">
              <a:lnSpc>
                <a:spcPct val="115000"/>
              </a:lnSpc>
              <a:spcBef>
                <a:spcPts val="0"/>
              </a:spcBef>
              <a:buNone/>
            </a:pPr>
            <a:r>
              <a:rPr b="1" lang="ar">
                <a:solidFill>
                  <a:srgbClr val="85200C"/>
                </a:solidFill>
              </a:rPr>
              <a:t>الباب الثاني: واجبات الطبيب نحو المريض</a:t>
            </a:r>
          </a:p>
          <a:p>
            <a:pPr lvl="0" rtl="0" algn="r">
              <a:lnSpc>
                <a:spcPct val="115000"/>
              </a:lnSpc>
              <a:spcBef>
                <a:spcPts val="0"/>
              </a:spcBef>
              <a:buNone/>
            </a:pPr>
            <a:r>
              <a:rPr b="1" lang="ar">
                <a:solidFill>
                  <a:srgbClr val="85200C"/>
                </a:solidFill>
              </a:rPr>
              <a:t>الباب الثالث: السرّ الطبّي</a:t>
            </a:r>
          </a:p>
          <a:p>
            <a:pPr lvl="0" rtl="0" algn="r">
              <a:lnSpc>
                <a:spcPct val="115000"/>
              </a:lnSpc>
              <a:spcBef>
                <a:spcPts val="0"/>
              </a:spcBef>
              <a:buNone/>
            </a:pPr>
            <a:r>
              <a:rPr b="1" lang="ar">
                <a:solidFill>
                  <a:srgbClr val="85200C"/>
                </a:solidFill>
              </a:rPr>
              <a:t>الباب الرابع: واجبات الطبيب تجاه المجتمع</a:t>
            </a:r>
          </a:p>
          <a:p>
            <a:pPr lvl="0" rtl="0" algn="r">
              <a:lnSpc>
                <a:spcPct val="115000"/>
              </a:lnSpc>
              <a:spcBef>
                <a:spcPts val="0"/>
              </a:spcBef>
              <a:buNone/>
            </a:pPr>
            <a:r>
              <a:rPr b="1" lang="ar">
                <a:solidFill>
                  <a:srgbClr val="85200C"/>
                </a:solidFill>
              </a:rPr>
              <a:t>الباب الخامس: القضايا الاجتماعية</a:t>
            </a:r>
          </a:p>
        </p:txBody>
      </p:sp>
      <p:sp>
        <p:nvSpPr>
          <p:cNvPr id="317" name="Shape 317"/>
          <p:cNvSpPr txBox="1"/>
          <p:nvPr/>
        </p:nvSpPr>
        <p:spPr>
          <a:xfrm>
            <a:off x="-428425" y="3270525"/>
            <a:ext cx="8040600" cy="1407300"/>
          </a:xfrm>
          <a:prstGeom prst="rect">
            <a:avLst/>
          </a:prstGeom>
          <a:noFill/>
          <a:ln>
            <a:noFill/>
          </a:ln>
        </p:spPr>
        <p:txBody>
          <a:bodyPr anchorCtr="0" anchor="t" bIns="91425" lIns="91425" rIns="91425" tIns="91425">
            <a:noAutofit/>
          </a:bodyPr>
          <a:lstStyle/>
          <a:p>
            <a:pPr lvl="0" rtl="1">
              <a:spcBef>
                <a:spcPts val="0"/>
              </a:spcBef>
              <a:buNone/>
            </a:pPr>
            <a:r>
              <a:rPr b="1" lang="ar" sz="1800"/>
              <a:t>امثلة للقضايا الطبيه المعاصره التي تناولتها الاخلاقيات الاسلاميه بطريقه متميزه:</a:t>
            </a:r>
          </a:p>
        </p:txBody>
      </p:sp>
      <p:sp>
        <p:nvSpPr>
          <p:cNvPr id="318" name="Shape 318"/>
          <p:cNvSpPr txBox="1"/>
          <p:nvPr/>
        </p:nvSpPr>
        <p:spPr>
          <a:xfrm>
            <a:off x="1227450" y="3696175"/>
            <a:ext cx="6309900" cy="1573200"/>
          </a:xfrm>
          <a:prstGeom prst="rect">
            <a:avLst/>
          </a:prstGeom>
          <a:noFill/>
          <a:ln>
            <a:noFill/>
          </a:ln>
        </p:spPr>
        <p:txBody>
          <a:bodyPr anchorCtr="0" anchor="ctr" bIns="91425" lIns="91425" rIns="91425" tIns="91425">
            <a:noAutofit/>
          </a:bodyPr>
          <a:lstStyle/>
          <a:p>
            <a:pPr lvl="0" rtl="1">
              <a:spcBef>
                <a:spcPts val="0"/>
              </a:spcBef>
              <a:buNone/>
            </a:pPr>
            <a:r>
              <a:rPr b="1" lang="ar"/>
              <a:t>1/الاستنساخ البشري</a:t>
            </a:r>
          </a:p>
          <a:p>
            <a:pPr lvl="0" rtl="1">
              <a:spcBef>
                <a:spcPts val="0"/>
              </a:spcBef>
              <a:buNone/>
            </a:pPr>
            <a:r>
              <a:rPr b="1" lang="ar"/>
              <a:t>2/المفطرات في مجال التداوي</a:t>
            </a:r>
          </a:p>
          <a:p>
            <a:pPr lvl="0" rtl="1">
              <a:spcBef>
                <a:spcPts val="0"/>
              </a:spcBef>
              <a:buNone/>
            </a:pPr>
            <a:r>
              <a:rPr b="1" lang="ar"/>
              <a:t>3/مرض نقص المناعة المكتسبة</a:t>
            </a:r>
          </a:p>
          <a:p>
            <a:pPr lvl="0" rtl="1">
              <a:spcBef>
                <a:spcPts val="0"/>
              </a:spcBef>
              <a:buNone/>
            </a:pPr>
            <a:r>
              <a:rPr b="1" lang="ar"/>
              <a:t>4/اجهزه الانعاش</a:t>
            </a:r>
          </a:p>
          <a:p>
            <a:pPr lvl="0" rtl="1">
              <a:spcBef>
                <a:spcPts val="0"/>
              </a:spcBef>
              <a:buNone/>
            </a:pPr>
            <a:r>
              <a:rPr b="1" lang="ar"/>
              <a:t>5/اطفال الانابيب</a:t>
            </a:r>
          </a:p>
          <a:p>
            <a:pPr lvl="0" rtl="1">
              <a:spcBef>
                <a:spcPts val="0"/>
              </a:spcBef>
              <a:buNone/>
            </a:pPr>
            <a:r>
              <a:rPr b="1" lang="ar"/>
              <a:t>6/بنوك الحليب</a:t>
            </a:r>
          </a:p>
          <a:p>
            <a:pPr lvl="0" rtl="1">
              <a:spcBef>
                <a:spcPts val="0"/>
              </a:spcBef>
              <a:buNone/>
            </a:pPr>
            <a:r>
              <a:rPr b="1" lang="ar"/>
              <a:t>7/انتفاع الانسان بأعضاء جسم انسان اخر حيا كان او ميتا</a:t>
            </a:r>
          </a:p>
          <a:p>
            <a:pPr lvl="0" rtl="1">
              <a:spcBef>
                <a:spcPts val="0"/>
              </a:spcBef>
              <a:buNone/>
            </a:pPr>
            <a:r>
              <a:rPr b="1" lang="ar"/>
              <a:t>8/مداواه الرجل للمرأه</a:t>
            </a:r>
          </a:p>
        </p:txBody>
      </p:sp>
      <p:sp>
        <p:nvSpPr>
          <p:cNvPr id="319" name="Shape 319"/>
          <p:cNvSpPr/>
          <p:nvPr/>
        </p:nvSpPr>
        <p:spPr>
          <a:xfrm>
            <a:off x="0" y="10113950"/>
            <a:ext cx="7560000" cy="578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20" name="Shape 320"/>
          <p:cNvSpPr txBox="1"/>
          <p:nvPr/>
        </p:nvSpPr>
        <p:spPr>
          <a:xfrm>
            <a:off x="0" y="10113950"/>
            <a:ext cx="6415199" cy="7443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26" name="Shape 326"/>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327" name="Shape 327"/>
          <p:cNvSpPr txBox="1"/>
          <p:nvPr/>
        </p:nvSpPr>
        <p:spPr>
          <a:xfrm>
            <a:off x="337500" y="5323150"/>
            <a:ext cx="6885000" cy="2816700"/>
          </a:xfrm>
          <a:prstGeom prst="rect">
            <a:avLst/>
          </a:prstGeom>
          <a:noFill/>
          <a:ln>
            <a:noFill/>
          </a:ln>
        </p:spPr>
        <p:txBody>
          <a:bodyPr anchorCtr="0" anchor="t" bIns="45700" lIns="54850" rIns="91425" tIns="91425">
            <a:noAutofit/>
          </a:bodyPr>
          <a:lstStyle/>
          <a:p>
            <a:pPr indent="-228600" lvl="0" marL="457200" rtl="1">
              <a:lnSpc>
                <a:spcPct val="90000"/>
              </a:lnSpc>
              <a:spcBef>
                <a:spcPts val="0"/>
              </a:spcBef>
              <a:buChar char="●"/>
            </a:pPr>
            <a:r>
              <a:rPr b="1" lang="ar" sz="1500">
                <a:solidFill>
                  <a:srgbClr val="CC4125"/>
                </a:solidFill>
              </a:rPr>
              <a:t>القانون الدستوري (Constitutional law)</a:t>
            </a:r>
            <a:r>
              <a:rPr b="1" lang="ar"/>
              <a:t> هو أعلى قانون في الدولة (مثل النظام الأساسي للحكم، نظام مجلس الوزراء، نظام مجلس الشورى).</a:t>
            </a:r>
          </a:p>
          <a:p>
            <a:pPr indent="-228600" lvl="0" marL="457200" rtl="1">
              <a:lnSpc>
                <a:spcPct val="90000"/>
              </a:lnSpc>
              <a:spcBef>
                <a:spcPts val="0"/>
              </a:spcBef>
              <a:buChar char="●"/>
            </a:pPr>
            <a:r>
              <a:rPr b="1" lang="ar">
                <a:solidFill>
                  <a:srgbClr val="CC4125"/>
                </a:solidFill>
              </a:rPr>
              <a:t>ا</a:t>
            </a:r>
            <a:r>
              <a:rPr b="1" lang="ar" sz="1500">
                <a:solidFill>
                  <a:srgbClr val="CC4125"/>
                </a:solidFill>
              </a:rPr>
              <a:t>لقانون العام (القانون الإداري) (Common law)</a:t>
            </a:r>
            <a:r>
              <a:rPr b="1" lang="ar"/>
              <a:t> هو القواعد القانونية التي تسنها السلطة التنظيمية (مجلس الوزراء) في الحدود التي سمح بها القانون الدستوري مثل (نظام الخدمة المدنية).</a:t>
            </a:r>
          </a:p>
          <a:p>
            <a:pPr indent="-228600" lvl="0" marL="457200" rtl="1">
              <a:lnSpc>
                <a:spcPct val="90000"/>
              </a:lnSpc>
              <a:spcBef>
                <a:spcPts val="0"/>
              </a:spcBef>
              <a:buChar char="●"/>
            </a:pPr>
            <a:r>
              <a:rPr b="1" lang="ar" sz="1500">
                <a:solidFill>
                  <a:srgbClr val="CC4125"/>
                </a:solidFill>
              </a:rPr>
              <a:t>اللائحة التنفيذية (Executive order)</a:t>
            </a:r>
            <a:r>
              <a:rPr b="1" lang="ar"/>
              <a:t> وهي مجموعه القواعد القانونية التي تضعها السلطة التنفيذية لتفسير مواد النظام العادي، وتعتبر اللائحة معيبة بعدم النظامية إذا خالفت القانون العادي وبعدم الدستورية إذا خالفت القانون الدستوري </a:t>
            </a:r>
            <a:r>
              <a:rPr b="1" lang="ar">
                <a:solidFill>
                  <a:srgbClr val="999999"/>
                </a:solidFill>
              </a:rPr>
              <a:t>(اللائحة تعتبر غير صالحة إذا خالفت قوانين الدستور).</a:t>
            </a:r>
          </a:p>
          <a:p>
            <a:pPr lvl="0" rtl="1">
              <a:lnSpc>
                <a:spcPct val="90000"/>
              </a:lnSpc>
              <a:spcBef>
                <a:spcPts val="0"/>
              </a:spcBef>
              <a:buNone/>
            </a:pPr>
            <a:r>
              <a:t/>
            </a:r>
            <a:endParaRPr b="1"/>
          </a:p>
          <a:p>
            <a:pPr lvl="0" rtl="1">
              <a:lnSpc>
                <a:spcPct val="90000"/>
              </a:lnSpc>
              <a:spcBef>
                <a:spcPts val="0"/>
              </a:spcBef>
              <a:buNone/>
            </a:pPr>
            <a:r>
              <a:rPr b="1" lang="ar" u="sng"/>
              <a:t>شرح:</a:t>
            </a:r>
            <a:r>
              <a:rPr b="1" lang="ar"/>
              <a:t> </a:t>
            </a:r>
            <a:r>
              <a:rPr b="1" lang="ar">
                <a:solidFill>
                  <a:srgbClr val="999999"/>
                </a:solidFill>
              </a:rPr>
              <a:t>القانون الدستوري هو القانون الأساسي الذي يسير عليه نظام البلد بشكل عام ويتم وضعه من قبل مجلس الشورى أو البرلمان مثلا، بعد ذلك يقوم كل وزير بإنشاء قوانين تختص بوزارته وتكون تابعة للقانون الدستوري، أخيرا تأتي اللائحة التنفيذية وهي تقوم </a:t>
            </a:r>
            <a:r>
              <a:rPr b="1" lang="ar">
                <a:solidFill>
                  <a:srgbClr val="999999"/>
                </a:solidFill>
                <a:highlight>
                  <a:srgbClr val="FFFFFF"/>
                </a:highlight>
              </a:rPr>
              <a:t>بتفسير تفاصيل ما جاء في مواد </a:t>
            </a:r>
            <a:r>
              <a:rPr b="1" lang="ar">
                <a:solidFill>
                  <a:srgbClr val="999999"/>
                </a:solidFill>
                <a:highlight>
                  <a:srgbClr val="FFFFFF"/>
                </a:highlight>
                <a:hlinkClick r:id="rId3"/>
              </a:rPr>
              <a:t>قانون</a:t>
            </a:r>
            <a:r>
              <a:rPr b="1" lang="ar">
                <a:solidFill>
                  <a:srgbClr val="999999"/>
                </a:solidFill>
                <a:highlight>
                  <a:srgbClr val="FFFFFF"/>
                </a:highlight>
              </a:rPr>
              <a:t> ما من عبارات عامة بوضوح (لعامة الشعب).</a:t>
            </a:r>
          </a:p>
        </p:txBody>
      </p:sp>
      <p:sp>
        <p:nvSpPr>
          <p:cNvPr id="328" name="Shape 328"/>
          <p:cNvSpPr txBox="1"/>
          <p:nvPr/>
        </p:nvSpPr>
        <p:spPr>
          <a:xfrm>
            <a:off x="0" y="4660425"/>
            <a:ext cx="7560000" cy="719700"/>
          </a:xfrm>
          <a:prstGeom prst="rect">
            <a:avLst/>
          </a:prstGeom>
          <a:noFill/>
          <a:ln>
            <a:noFill/>
          </a:ln>
        </p:spPr>
        <p:txBody>
          <a:bodyPr anchorCtr="0" anchor="ctr" bIns="45700" lIns="91425" rIns="45700" tIns="45700">
            <a:noAutofit/>
          </a:bodyPr>
          <a:lstStyle/>
          <a:p>
            <a:pPr lvl="0" rtl="0" algn="ctr">
              <a:spcBef>
                <a:spcPts val="0"/>
              </a:spcBef>
              <a:buNone/>
            </a:pPr>
            <a:r>
              <a:rPr b="1" lang="ar" sz="2400"/>
              <a:t>تعريف النصوص القانونية</a:t>
            </a:r>
          </a:p>
        </p:txBody>
      </p:sp>
      <p:sp>
        <p:nvSpPr>
          <p:cNvPr id="329" name="Shape 329"/>
          <p:cNvSpPr txBox="1"/>
          <p:nvPr>
            <p:ph idx="12" type="sldNum"/>
          </p:nvPr>
        </p:nvSpPr>
        <p:spPr>
          <a:xfrm>
            <a:off x="7004788" y="9693616"/>
            <a:ext cx="453600" cy="818100"/>
          </a:xfrm>
          <a:prstGeom prst="rect">
            <a:avLst/>
          </a:prstGeom>
        </p:spPr>
        <p:txBody>
          <a:bodyPr anchorCtr="0" anchor="ctr" bIns="91425" lIns="91425" rIns="91425" tIns="91425">
            <a:noAutofit/>
          </a:bodyPr>
          <a:lstStyle/>
          <a:p>
            <a:pPr lvl="0" rtl="0">
              <a:spcBef>
                <a:spcPts val="0"/>
              </a:spcBef>
              <a:buNone/>
            </a:pPr>
            <a:fld id="{00000000-1234-1234-1234-123412341234}" type="slidenum">
              <a:rPr lang="ar"/>
              <a:t>‹#›</a:t>
            </a:fld>
          </a:p>
        </p:txBody>
      </p:sp>
      <p:sp>
        <p:nvSpPr>
          <p:cNvPr id="330" name="Shape 330"/>
          <p:cNvSpPr txBox="1"/>
          <p:nvPr/>
        </p:nvSpPr>
        <p:spPr>
          <a:xfrm>
            <a:off x="0" y="0"/>
            <a:ext cx="7560000" cy="719700"/>
          </a:xfrm>
          <a:prstGeom prst="rect">
            <a:avLst/>
          </a:prstGeom>
          <a:noFill/>
          <a:ln>
            <a:noFill/>
          </a:ln>
        </p:spPr>
        <p:txBody>
          <a:bodyPr anchorCtr="0" anchor="ctr" bIns="45700" lIns="91425" rIns="45700" tIns="45700">
            <a:noAutofit/>
          </a:bodyPr>
          <a:lstStyle/>
          <a:p>
            <a:pPr lvl="0" rtl="0" algn="ctr">
              <a:spcBef>
                <a:spcPts val="0"/>
              </a:spcBef>
              <a:buNone/>
            </a:pPr>
            <a:r>
              <a:rPr b="1" lang="ar" sz="2400">
                <a:latin typeface="Georgia"/>
                <a:ea typeface="Georgia"/>
                <a:cs typeface="Georgia"/>
                <a:sym typeface="Georgia"/>
              </a:rPr>
              <a:t>Mind Map</a:t>
            </a:r>
          </a:p>
        </p:txBody>
      </p:sp>
      <p:sp>
        <p:nvSpPr>
          <p:cNvPr id="331" name="Shape 331"/>
          <p:cNvSpPr txBox="1"/>
          <p:nvPr/>
        </p:nvSpPr>
        <p:spPr>
          <a:xfrm>
            <a:off x="0" y="7932800"/>
            <a:ext cx="7560000" cy="640200"/>
          </a:xfrm>
          <a:prstGeom prst="rect">
            <a:avLst/>
          </a:prstGeom>
          <a:noFill/>
          <a:ln>
            <a:noFill/>
          </a:ln>
        </p:spPr>
        <p:txBody>
          <a:bodyPr anchorCtr="0" anchor="ctr" bIns="45700" lIns="91425" rIns="45700" tIns="45700">
            <a:noAutofit/>
          </a:bodyPr>
          <a:lstStyle/>
          <a:p>
            <a:pPr lvl="0" rtl="1" algn="ctr">
              <a:spcBef>
                <a:spcPts val="0"/>
              </a:spcBef>
              <a:buNone/>
            </a:pPr>
            <a:r>
              <a:rPr b="1" lang="ar" sz="2400"/>
              <a:t>أنواع المخالفات الطبية</a:t>
            </a:r>
          </a:p>
        </p:txBody>
      </p:sp>
      <p:sp>
        <p:nvSpPr>
          <p:cNvPr id="332" name="Shape 332"/>
          <p:cNvSpPr txBox="1"/>
          <p:nvPr/>
        </p:nvSpPr>
        <p:spPr>
          <a:xfrm>
            <a:off x="0" y="8498350"/>
            <a:ext cx="7560000" cy="951000"/>
          </a:xfrm>
          <a:prstGeom prst="rect">
            <a:avLst/>
          </a:prstGeom>
          <a:noFill/>
          <a:ln>
            <a:noFill/>
          </a:ln>
        </p:spPr>
        <p:txBody>
          <a:bodyPr anchorCtr="0" anchor="ctr" bIns="91425" lIns="91425" rIns="91425" tIns="91425">
            <a:noAutofit/>
          </a:bodyPr>
          <a:lstStyle/>
          <a:p>
            <a:pPr lvl="0" rtl="1">
              <a:spcBef>
                <a:spcPts val="0"/>
              </a:spcBef>
              <a:buNone/>
            </a:pPr>
            <a:r>
              <a:rPr b="1" lang="ar" sz="1500">
                <a:solidFill>
                  <a:srgbClr val="BF9000"/>
                </a:solidFill>
              </a:rPr>
              <a:t>المخالفات العادية:</a:t>
            </a:r>
            <a:r>
              <a:rPr b="1" lang="ar">
                <a:solidFill>
                  <a:schemeClr val="dk1"/>
                </a:solidFill>
              </a:rPr>
              <a:t> و هي المخالفات النظامية و الشرعية التي لا صلة لها بالأصول الفنية لمهنة الطب  و من ذلك الإجهاض المحرم و الإمتناع عن إسعاف مريض و إفشاء سر المريض و مزاولة المهنة بدون ترخيص .</a:t>
            </a:r>
          </a:p>
          <a:p>
            <a:pPr lvl="0" rtl="1">
              <a:spcBef>
                <a:spcPts val="0"/>
              </a:spcBef>
              <a:buNone/>
            </a:pPr>
            <a:r>
              <a:rPr b="1" lang="ar" sz="1500">
                <a:solidFill>
                  <a:srgbClr val="BF9000"/>
                </a:solidFill>
              </a:rPr>
              <a:t>المخالفات الفنية:</a:t>
            </a:r>
            <a:r>
              <a:rPr b="1" lang="ar">
                <a:solidFill>
                  <a:schemeClr val="dk1"/>
                </a:solidFill>
              </a:rPr>
              <a:t> و هي الأخطاء التي يخرج الطبيب فيها على الأصول و القواعد  الفنية المتعارف عليها بين الأطباء .</a:t>
            </a:r>
          </a:p>
        </p:txBody>
      </p:sp>
      <p:cxnSp>
        <p:nvCxnSpPr>
          <p:cNvPr id="333" name="Shape 333"/>
          <p:cNvCxnSpPr/>
          <p:nvPr/>
        </p:nvCxnSpPr>
        <p:spPr>
          <a:xfrm flipH="1" rot="10800000">
            <a:off x="705450" y="7932787"/>
            <a:ext cx="6149100" cy="2400"/>
          </a:xfrm>
          <a:prstGeom prst="straightConnector1">
            <a:avLst/>
          </a:prstGeom>
          <a:noFill/>
          <a:ln cap="flat" cmpd="sng" w="9525">
            <a:solidFill>
              <a:srgbClr val="B7B7B7"/>
            </a:solidFill>
            <a:prstDash val="dashDot"/>
            <a:round/>
            <a:headEnd len="lg" w="lg" type="none"/>
            <a:tailEnd len="lg" w="lg" type="none"/>
          </a:ln>
        </p:spPr>
      </p:cxnSp>
      <p:cxnSp>
        <p:nvCxnSpPr>
          <p:cNvPr id="334" name="Shape 334"/>
          <p:cNvCxnSpPr/>
          <p:nvPr/>
        </p:nvCxnSpPr>
        <p:spPr>
          <a:xfrm flipH="1" rot="10800000">
            <a:off x="705450" y="4660412"/>
            <a:ext cx="6149100" cy="2400"/>
          </a:xfrm>
          <a:prstGeom prst="straightConnector1">
            <a:avLst/>
          </a:prstGeom>
          <a:noFill/>
          <a:ln cap="flat" cmpd="sng" w="9525">
            <a:solidFill>
              <a:srgbClr val="B7B7B7"/>
            </a:solidFill>
            <a:prstDash val="dashDot"/>
            <a:round/>
            <a:headEnd len="lg" w="lg" type="none"/>
            <a:tailEnd len="lg" w="lg" type="none"/>
          </a:ln>
        </p:spPr>
      </p:cxnSp>
      <p:pic>
        <p:nvPicPr>
          <p:cNvPr id="335" name="Shape 335"/>
          <p:cNvPicPr preferRelativeResize="0"/>
          <p:nvPr/>
        </p:nvPicPr>
        <p:blipFill rotWithShape="1">
          <a:blip r:embed="rId4">
            <a:alphaModFix/>
          </a:blip>
          <a:srcRect b="13897" l="0" r="0" t="13868"/>
          <a:stretch/>
        </p:blipFill>
        <p:spPr>
          <a:xfrm>
            <a:off x="0" y="861924"/>
            <a:ext cx="7559999" cy="3440924"/>
          </a:xfrm>
          <a:prstGeom prst="rect">
            <a:avLst/>
          </a:prstGeom>
          <a:noFill/>
          <a:ln>
            <a:noFill/>
          </a:ln>
        </p:spPr>
      </p:pic>
      <p:sp>
        <p:nvSpPr>
          <p:cNvPr id="336" name="Shape 336"/>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6</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42" name="Shape 342"/>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343" name="Shape 343"/>
          <p:cNvSpPr txBox="1"/>
          <p:nvPr>
            <p:ph idx="12" type="sldNum"/>
          </p:nvPr>
        </p:nvSpPr>
        <p:spPr>
          <a:xfrm>
            <a:off x="7004788" y="9693616"/>
            <a:ext cx="453600" cy="818100"/>
          </a:xfrm>
          <a:prstGeom prst="rect">
            <a:avLst/>
          </a:prstGeom>
        </p:spPr>
        <p:txBody>
          <a:bodyPr anchorCtr="0" anchor="ctr" bIns="91425" lIns="91425" rIns="91425" tIns="91425">
            <a:noAutofit/>
          </a:bodyPr>
          <a:lstStyle/>
          <a:p>
            <a:pPr lvl="0" rtl="0">
              <a:spcBef>
                <a:spcPts val="0"/>
              </a:spcBef>
              <a:buNone/>
            </a:pPr>
            <a:fld id="{00000000-1234-1234-1234-123412341234}" type="slidenum">
              <a:rPr lang="ar"/>
              <a:t>‹#›</a:t>
            </a:fld>
          </a:p>
        </p:txBody>
      </p:sp>
      <p:sp>
        <p:nvSpPr>
          <p:cNvPr id="344" name="Shape 344"/>
          <p:cNvSpPr txBox="1"/>
          <p:nvPr/>
        </p:nvSpPr>
        <p:spPr>
          <a:xfrm>
            <a:off x="0" y="248550"/>
            <a:ext cx="7560000" cy="640200"/>
          </a:xfrm>
          <a:prstGeom prst="rect">
            <a:avLst/>
          </a:prstGeom>
          <a:noFill/>
          <a:ln>
            <a:noFill/>
          </a:ln>
        </p:spPr>
        <p:txBody>
          <a:bodyPr anchorCtr="0" anchor="ctr" bIns="45700" lIns="91425" rIns="45700" tIns="45700">
            <a:noAutofit/>
          </a:bodyPr>
          <a:lstStyle/>
          <a:p>
            <a:pPr lvl="0" rtl="0" algn="ctr">
              <a:spcBef>
                <a:spcPts val="0"/>
              </a:spcBef>
              <a:buNone/>
            </a:pPr>
            <a:r>
              <a:rPr b="1" lang="ar" sz="2400"/>
              <a:t>Aspects of professional liability</a:t>
            </a:r>
          </a:p>
          <a:p>
            <a:pPr lvl="0" rtl="0" algn="ctr">
              <a:spcBef>
                <a:spcPts val="0"/>
              </a:spcBef>
              <a:buNone/>
            </a:pPr>
            <a:r>
              <a:rPr b="1" lang="ar" sz="1800"/>
              <a:t>(جوانب المسؤولية المهنية)</a:t>
            </a:r>
          </a:p>
        </p:txBody>
      </p:sp>
      <p:sp>
        <p:nvSpPr>
          <p:cNvPr id="345" name="Shape 345"/>
          <p:cNvSpPr txBox="1"/>
          <p:nvPr/>
        </p:nvSpPr>
        <p:spPr>
          <a:xfrm>
            <a:off x="337500" y="888750"/>
            <a:ext cx="6885000" cy="8540100"/>
          </a:xfrm>
          <a:prstGeom prst="rect">
            <a:avLst/>
          </a:prstGeom>
          <a:noFill/>
          <a:ln>
            <a:noFill/>
          </a:ln>
        </p:spPr>
        <p:txBody>
          <a:bodyPr anchorCtr="0" anchor="t" bIns="45700" lIns="54850" rIns="91425" tIns="91425">
            <a:noAutofit/>
          </a:bodyPr>
          <a:lstStyle/>
          <a:p>
            <a:pPr indent="-311912" lvl="0" marL="438912" rtl="0">
              <a:lnSpc>
                <a:spcPct val="80000"/>
              </a:lnSpc>
              <a:spcBef>
                <a:spcPts val="0"/>
              </a:spcBef>
              <a:buClr>
                <a:srgbClr val="F0AD00"/>
              </a:buClr>
              <a:buSzPct val="93333"/>
              <a:buFont typeface="Arial"/>
              <a:buAutoNum type="arabicPeriod"/>
            </a:pPr>
            <a:r>
              <a:rPr b="1" lang="ar" sz="1500">
                <a:solidFill>
                  <a:srgbClr val="E69138"/>
                </a:solidFill>
              </a:rPr>
              <a:t>The Civil liability (المسؤولية المدنية)</a:t>
            </a:r>
            <a:r>
              <a:rPr b="1" lang="ar">
                <a:solidFill>
                  <a:srgbClr val="E69138"/>
                </a:solidFill>
              </a:rPr>
              <a:t>: </a:t>
            </a:r>
            <a:r>
              <a:rPr b="1" lang="ar">
                <a:solidFill>
                  <a:srgbClr val="000000"/>
                </a:solidFill>
              </a:rPr>
              <a:t>This is the responsibility of a physician towards the patient </a:t>
            </a:r>
            <a:r>
              <a:rPr b="1" lang="ar" u="sng">
                <a:solidFill>
                  <a:srgbClr val="CC0000"/>
                </a:solidFill>
              </a:rPr>
              <a:t>when harm is inflicted</a:t>
            </a:r>
            <a:r>
              <a:rPr b="1" lang="ar">
                <a:solidFill>
                  <a:srgbClr val="CC00FF"/>
                </a:solidFill>
              </a:rPr>
              <a:t> </a:t>
            </a:r>
            <a:r>
              <a:rPr b="1" lang="ar">
                <a:solidFill>
                  <a:srgbClr val="000000"/>
                </a:solidFill>
              </a:rPr>
              <a:t>as a result of direct action against medical rules from the physician or proven negligence. </a:t>
            </a:r>
          </a:p>
          <a:p>
            <a:pPr lvl="0" rtl="0">
              <a:lnSpc>
                <a:spcPct val="80000"/>
              </a:lnSpc>
              <a:spcBef>
                <a:spcPts val="0"/>
              </a:spcBef>
              <a:buNone/>
            </a:pPr>
            <a:r>
              <a:t/>
            </a:r>
            <a:endParaRPr b="1"/>
          </a:p>
          <a:p>
            <a:pPr lvl="0" rtl="1">
              <a:lnSpc>
                <a:spcPct val="90000"/>
              </a:lnSpc>
              <a:spcBef>
                <a:spcPts val="0"/>
              </a:spcBef>
              <a:buNone/>
            </a:pPr>
            <a:r>
              <a:rPr b="1" lang="ar" u="sng">
                <a:solidFill>
                  <a:schemeClr val="dk1"/>
                </a:solidFill>
              </a:rPr>
              <a:t>شرح:</a:t>
            </a:r>
            <a:r>
              <a:rPr b="1" lang="ar">
                <a:solidFill>
                  <a:schemeClr val="dk1"/>
                </a:solidFill>
              </a:rPr>
              <a:t> </a:t>
            </a:r>
            <a:r>
              <a:rPr b="1" lang="ar">
                <a:solidFill>
                  <a:srgbClr val="999999"/>
                </a:solidFill>
              </a:rPr>
              <a:t>هي عبارة عن حقوق المريض (المواطن) بالنسبة للطبيب، مثل لو نسي الطبيب مقص في بطن المريض بعد إجراء العملية بسبب إهماله يكون حق للمريض رفع شكوى على الطبيب، </a:t>
            </a:r>
            <a:r>
              <a:rPr b="1" lang="ar" u="sng">
                <a:solidFill>
                  <a:srgbClr val="FF0000"/>
                </a:solidFill>
              </a:rPr>
              <a:t>ويجب على المسؤول تعويض الضرر</a:t>
            </a:r>
            <a:r>
              <a:rPr b="1" lang="ar">
                <a:solidFill>
                  <a:srgbClr val="999999"/>
                </a:solidFill>
              </a:rPr>
              <a:t>.</a:t>
            </a:r>
          </a:p>
          <a:p>
            <a:pPr lvl="0" rtl="0">
              <a:lnSpc>
                <a:spcPct val="80000"/>
              </a:lnSpc>
              <a:spcBef>
                <a:spcPts val="0"/>
              </a:spcBef>
              <a:buNone/>
            </a:pPr>
            <a:r>
              <a:t/>
            </a:r>
            <a:endParaRPr b="1"/>
          </a:p>
          <a:p>
            <a:pPr indent="-311912" lvl="0" marL="438912" rtl="0">
              <a:lnSpc>
                <a:spcPct val="80000"/>
              </a:lnSpc>
              <a:spcBef>
                <a:spcPts val="0"/>
              </a:spcBef>
              <a:buClr>
                <a:srgbClr val="F0AD00"/>
              </a:buClr>
              <a:buSzPct val="93333"/>
              <a:buFont typeface="Arial"/>
              <a:buAutoNum type="arabicPeriod"/>
            </a:pPr>
            <a:r>
              <a:rPr b="1" lang="ar" sz="1500">
                <a:solidFill>
                  <a:srgbClr val="E69138"/>
                </a:solidFill>
              </a:rPr>
              <a:t>The Punitive liability (المسؤولية الجزائية - الجنائية):</a:t>
            </a:r>
            <a:r>
              <a:rPr b="1" lang="ar">
                <a:solidFill>
                  <a:srgbClr val="000000"/>
                </a:solidFill>
              </a:rPr>
              <a:t> that deals with physicians who </a:t>
            </a:r>
            <a:r>
              <a:rPr b="1" lang="ar" u="sng">
                <a:solidFill>
                  <a:srgbClr val="CC4125"/>
                </a:solidFill>
              </a:rPr>
              <a:t>violate the rules and regulations</a:t>
            </a:r>
            <a:r>
              <a:rPr b="1" lang="ar">
                <a:solidFill>
                  <a:srgbClr val="CC00FF"/>
                </a:solidFill>
              </a:rPr>
              <a:t> </a:t>
            </a:r>
            <a:r>
              <a:rPr b="1" lang="ar">
                <a:solidFill>
                  <a:srgbClr val="000000"/>
                </a:solidFill>
              </a:rPr>
              <a:t>of medical practice </a:t>
            </a:r>
            <a:r>
              <a:rPr b="1" lang="ar" u="sng">
                <a:solidFill>
                  <a:srgbClr val="000000"/>
                </a:solidFill>
              </a:rPr>
              <a:t>even with no subsequent harm resulted to the patient. </a:t>
            </a:r>
          </a:p>
          <a:p>
            <a:pPr lvl="0" rtl="0">
              <a:lnSpc>
                <a:spcPct val="80000"/>
              </a:lnSpc>
              <a:spcBef>
                <a:spcPts val="0"/>
              </a:spcBef>
              <a:buNone/>
            </a:pPr>
            <a:r>
              <a:t/>
            </a:r>
            <a:endParaRPr b="1" u="sng"/>
          </a:p>
          <a:p>
            <a:pPr lvl="0" rtl="1">
              <a:lnSpc>
                <a:spcPct val="90000"/>
              </a:lnSpc>
              <a:spcBef>
                <a:spcPts val="0"/>
              </a:spcBef>
              <a:buClr>
                <a:schemeClr val="dk1"/>
              </a:buClr>
              <a:buFont typeface="Arial"/>
              <a:buNone/>
            </a:pPr>
            <a:r>
              <a:rPr b="1" lang="ar" u="sng">
                <a:solidFill>
                  <a:schemeClr val="dk1"/>
                </a:solidFill>
              </a:rPr>
              <a:t>شرح:</a:t>
            </a:r>
            <a:r>
              <a:rPr b="1" lang="ar">
                <a:solidFill>
                  <a:schemeClr val="dk1"/>
                </a:solidFill>
              </a:rPr>
              <a:t> </a:t>
            </a:r>
            <a:r>
              <a:rPr b="1" lang="ar">
                <a:solidFill>
                  <a:srgbClr val="999999"/>
                </a:solidFill>
              </a:rPr>
              <a:t>تتعلق بمسؤولية الطبيب تجاه قوانين الدولة حتى ولو لم يترتب على فعله خطر على المريض، وهذه حتى تتوفر يلزم وجود قصد جنائي من قبل الطبيب، مثال:</a:t>
            </a:r>
          </a:p>
          <a:p>
            <a:pPr indent="-228600" lvl="0" marL="457200" rtl="1">
              <a:lnSpc>
                <a:spcPct val="90000"/>
              </a:lnSpc>
              <a:spcBef>
                <a:spcPts val="0"/>
              </a:spcBef>
              <a:buClr>
                <a:srgbClr val="999999"/>
              </a:buClr>
              <a:buChar char="●"/>
            </a:pPr>
            <a:r>
              <a:rPr b="1" lang="ar">
                <a:solidFill>
                  <a:srgbClr val="999999"/>
                </a:solidFill>
              </a:rPr>
              <a:t>لو قام الطبيب بعملية الإجهاض الغير المشروع.</a:t>
            </a:r>
          </a:p>
          <a:p>
            <a:pPr indent="-228600" lvl="0" marL="457200" rtl="1">
              <a:lnSpc>
                <a:spcPct val="90000"/>
              </a:lnSpc>
              <a:spcBef>
                <a:spcPts val="0"/>
              </a:spcBef>
              <a:buClr>
                <a:srgbClr val="999999"/>
              </a:buClr>
              <a:buChar char="●"/>
            </a:pPr>
            <a:r>
              <a:rPr b="1" lang="ar">
                <a:solidFill>
                  <a:srgbClr val="999999"/>
                </a:solidFill>
              </a:rPr>
              <a:t>إذا قام طبيب بعملية لا تتعلق بتخصصه، مثل طبيب أنف وأذن وحنجرة يقوم بعملية عيون، حتى لو نجحت.</a:t>
            </a:r>
          </a:p>
          <a:p>
            <a:pPr indent="-228600" lvl="0" marL="457200" rtl="1">
              <a:lnSpc>
                <a:spcPct val="90000"/>
              </a:lnSpc>
              <a:spcBef>
                <a:spcPts val="0"/>
              </a:spcBef>
              <a:buClr>
                <a:srgbClr val="999999"/>
              </a:buClr>
              <a:buChar char="●"/>
            </a:pPr>
            <a:r>
              <a:rPr b="1" lang="ar">
                <a:solidFill>
                  <a:srgbClr val="999999"/>
                </a:solidFill>
              </a:rPr>
              <a:t>عند قيام الطبيب بإيذاء المريض عن قصد.</a:t>
            </a: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lvl="0" rtl="0">
              <a:lnSpc>
                <a:spcPct val="80000"/>
              </a:lnSpc>
              <a:spcBef>
                <a:spcPts val="0"/>
              </a:spcBef>
              <a:buNone/>
            </a:pPr>
            <a:r>
              <a:t/>
            </a:r>
            <a:endParaRPr b="1" u="sng"/>
          </a:p>
          <a:p>
            <a:pPr indent="-311912" lvl="0" marL="438912" rtl="0">
              <a:lnSpc>
                <a:spcPct val="80000"/>
              </a:lnSpc>
              <a:spcBef>
                <a:spcPts val="0"/>
              </a:spcBef>
              <a:buClr>
                <a:srgbClr val="F0AD00"/>
              </a:buClr>
              <a:buSzPct val="93333"/>
              <a:buFont typeface="Arial"/>
              <a:buAutoNum type="arabicPeriod"/>
            </a:pPr>
            <a:r>
              <a:rPr b="1" lang="ar" sz="1500">
                <a:solidFill>
                  <a:srgbClr val="E69138"/>
                </a:solidFill>
              </a:rPr>
              <a:t>The Disciplinary liability (المسؤولية التأديبية):</a:t>
            </a:r>
            <a:r>
              <a:rPr b="1" lang="ar">
                <a:solidFill>
                  <a:srgbClr val="E69138"/>
                </a:solidFill>
              </a:rPr>
              <a:t> </a:t>
            </a:r>
            <a:r>
              <a:rPr b="1" lang="ar">
                <a:solidFill>
                  <a:srgbClr val="000000"/>
                </a:solidFill>
              </a:rPr>
              <a:t>where a physician failed to meet with </a:t>
            </a:r>
            <a:r>
              <a:rPr b="1" lang="ar" u="sng">
                <a:solidFill>
                  <a:srgbClr val="CC00FF"/>
                </a:solidFill>
              </a:rPr>
              <a:t>professional standards</a:t>
            </a:r>
            <a:r>
              <a:rPr b="1" lang="ar">
                <a:solidFill>
                  <a:srgbClr val="000000"/>
                </a:solidFill>
              </a:rPr>
              <a:t>, </a:t>
            </a:r>
            <a:r>
              <a:rPr b="1" lang="ar" u="sng">
                <a:solidFill>
                  <a:srgbClr val="CC00FF"/>
                </a:solidFill>
              </a:rPr>
              <a:t>requirements</a:t>
            </a:r>
            <a:r>
              <a:rPr b="1" lang="ar" u="sng">
                <a:solidFill>
                  <a:srgbClr val="000000"/>
                </a:solidFill>
              </a:rPr>
              <a:t> </a:t>
            </a:r>
            <a:r>
              <a:rPr b="1" lang="ar" u="sng">
                <a:solidFill>
                  <a:srgbClr val="CC00FF"/>
                </a:solidFill>
              </a:rPr>
              <a:t>and ethics</a:t>
            </a:r>
            <a:r>
              <a:rPr b="1" lang="ar">
                <a:solidFill>
                  <a:srgbClr val="000000"/>
                </a:solidFill>
              </a:rPr>
              <a:t>.</a:t>
            </a:r>
          </a:p>
          <a:p>
            <a:pPr lvl="0" rtl="0">
              <a:lnSpc>
                <a:spcPct val="80000"/>
              </a:lnSpc>
              <a:spcBef>
                <a:spcPts val="0"/>
              </a:spcBef>
              <a:buNone/>
            </a:pPr>
            <a:r>
              <a:t/>
            </a:r>
            <a:endParaRPr b="1"/>
          </a:p>
          <a:p>
            <a:pPr lvl="0" rtl="1">
              <a:lnSpc>
                <a:spcPct val="90000"/>
              </a:lnSpc>
              <a:spcBef>
                <a:spcPts val="0"/>
              </a:spcBef>
              <a:buNone/>
            </a:pPr>
            <a:r>
              <a:rPr b="1" lang="ar" u="sng">
                <a:solidFill>
                  <a:schemeClr val="dk1"/>
                </a:solidFill>
              </a:rPr>
              <a:t>شرح:</a:t>
            </a:r>
            <a:r>
              <a:rPr b="1" lang="ar">
                <a:solidFill>
                  <a:schemeClr val="dk1"/>
                </a:solidFill>
              </a:rPr>
              <a:t> </a:t>
            </a:r>
            <a:r>
              <a:rPr b="1" lang="ar">
                <a:solidFill>
                  <a:srgbClr val="999999"/>
                </a:solidFill>
              </a:rPr>
              <a:t>مثل عندما يعلن الطبيب عن نفسه على انه طبيب مسالك بولية وهو في الحقيقة طبيب جلدية بالتالي هو خالف القوانين التي أقسم عليها عند تخرجه أو عندما يكتب الطبيب أن يحمل الماجستير وهو في الحقيقة لا يحملها .</a:t>
            </a:r>
            <a:br>
              <a:rPr b="1" lang="ar">
                <a:solidFill>
                  <a:schemeClr val="dk1"/>
                </a:solidFill>
              </a:rPr>
            </a:br>
            <a:br>
              <a:rPr b="1" lang="ar">
                <a:solidFill>
                  <a:schemeClr val="dk1"/>
                </a:solidFill>
              </a:rPr>
            </a:b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1">
              <a:lnSpc>
                <a:spcPct val="90000"/>
              </a:lnSpc>
              <a:spcBef>
                <a:spcPts val="0"/>
              </a:spcBef>
              <a:buNone/>
            </a:pPr>
            <a:r>
              <a:t/>
            </a:r>
            <a:endParaRPr b="1">
              <a:solidFill>
                <a:srgbClr val="999999"/>
              </a:solidFill>
            </a:endParaRPr>
          </a:p>
          <a:p>
            <a:pPr lvl="0" rtl="0">
              <a:lnSpc>
                <a:spcPct val="80000"/>
              </a:lnSpc>
              <a:spcBef>
                <a:spcPts val="0"/>
              </a:spcBef>
              <a:buNone/>
            </a:pPr>
            <a:r>
              <a:t/>
            </a:r>
            <a:endParaRPr b="1"/>
          </a:p>
        </p:txBody>
      </p:sp>
      <p:sp>
        <p:nvSpPr>
          <p:cNvPr id="346" name="Shape 346"/>
          <p:cNvSpPr/>
          <p:nvPr/>
        </p:nvSpPr>
        <p:spPr>
          <a:xfrm>
            <a:off x="337500" y="4453425"/>
            <a:ext cx="6885000" cy="3678600"/>
          </a:xfrm>
          <a:prstGeom prst="roundRect">
            <a:avLst>
              <a:gd fmla="val 16667" name="adj"/>
            </a:avLst>
          </a:prstGeom>
          <a:solidFill>
            <a:srgbClr val="D9D9D9"/>
          </a:solidFill>
          <a:ln>
            <a:noFill/>
          </a:ln>
        </p:spPr>
        <p:txBody>
          <a:bodyPr anchorCtr="0" anchor="ctr" bIns="91425" lIns="91425" rIns="91425" tIns="91425">
            <a:noAutofit/>
          </a:bodyPr>
          <a:lstStyle/>
          <a:p>
            <a:pPr lvl="0" rtl="1">
              <a:lnSpc>
                <a:spcPct val="80000"/>
              </a:lnSpc>
              <a:spcBef>
                <a:spcPts val="0"/>
              </a:spcBef>
              <a:buClr>
                <a:schemeClr val="dk1"/>
              </a:buClr>
              <a:buSzPct val="73333"/>
              <a:buFont typeface="Arial"/>
              <a:buNone/>
            </a:pPr>
            <a:r>
              <a:rPr b="1" lang="ar" sz="1500">
                <a:solidFill>
                  <a:schemeClr val="dk1"/>
                </a:solidFill>
              </a:rPr>
              <a:t>المادة الثامنة والعشرون: </a:t>
            </a:r>
            <a:r>
              <a:rPr lang="ar">
                <a:solidFill>
                  <a:schemeClr val="dk1"/>
                </a:solidFill>
              </a:rPr>
              <a:t>مع عدم الإخلال بأي عقوبة أشد منصوص عليها في أنظمة أخرى يعاقب بالسجن مدة لا تتجاوز ستة أشهر وبغرامة لا تزيد عن مائة ألف ريال, أو بإحدى هاتين العقوبتين كل من:</a:t>
            </a:r>
          </a:p>
          <a:p>
            <a:pPr indent="-228600" lvl="0" marL="457200" rtl="1">
              <a:lnSpc>
                <a:spcPct val="80000"/>
              </a:lnSpc>
              <a:spcBef>
                <a:spcPts val="331"/>
              </a:spcBef>
              <a:buClr>
                <a:schemeClr val="dk1"/>
              </a:buClr>
              <a:buAutoNum type="arabicPeriod"/>
            </a:pPr>
            <a:r>
              <a:rPr lang="ar">
                <a:solidFill>
                  <a:schemeClr val="dk1"/>
                </a:solidFill>
              </a:rPr>
              <a:t>زاول المهن الصحية دون ترخيص.</a:t>
            </a:r>
          </a:p>
          <a:p>
            <a:pPr indent="-228600" lvl="0" marL="457200" rtl="1">
              <a:lnSpc>
                <a:spcPct val="80000"/>
              </a:lnSpc>
              <a:spcBef>
                <a:spcPts val="331"/>
              </a:spcBef>
              <a:buClr>
                <a:schemeClr val="dk1"/>
              </a:buClr>
              <a:buAutoNum type="arabicPeriod"/>
            </a:pPr>
            <a:r>
              <a:rPr lang="ar">
                <a:solidFill>
                  <a:schemeClr val="dk1"/>
                </a:solidFill>
              </a:rPr>
              <a:t>قدم بيانات غير مطابقة للحقيقة أو استعمال طرقاً غير مشروعة كان من نتيجتها منحه ترخيصاً بمزاولة المهن الصحية. </a:t>
            </a:r>
            <a:r>
              <a:rPr lang="ar">
                <a:solidFill>
                  <a:srgbClr val="999999"/>
                </a:solidFill>
              </a:rPr>
              <a:t>(مثل تزوير شهادة الطب)</a:t>
            </a:r>
          </a:p>
          <a:p>
            <a:pPr indent="-228600" lvl="0" marL="457200" rtl="1">
              <a:lnSpc>
                <a:spcPct val="80000"/>
              </a:lnSpc>
              <a:spcBef>
                <a:spcPts val="331"/>
              </a:spcBef>
              <a:buClr>
                <a:schemeClr val="dk1"/>
              </a:buClr>
              <a:buAutoNum type="arabicPeriod"/>
            </a:pPr>
            <a:r>
              <a:rPr lang="ar">
                <a:solidFill>
                  <a:schemeClr val="dk1"/>
                </a:solidFill>
              </a:rPr>
              <a:t>استعمال وسيلة من وسائل الدعاية يكون من شأنها حمل الجمهور على الاعتقاد بأحقيته في مزاولة المهن الصحية خلافاً للحقيقة.</a:t>
            </a:r>
          </a:p>
          <a:p>
            <a:pPr indent="-228600" lvl="0" marL="457200" rtl="1">
              <a:lnSpc>
                <a:spcPct val="80000"/>
              </a:lnSpc>
              <a:spcBef>
                <a:spcPts val="331"/>
              </a:spcBef>
              <a:buClr>
                <a:schemeClr val="dk1"/>
              </a:buClr>
              <a:buAutoNum type="arabicPeriod"/>
            </a:pPr>
            <a:r>
              <a:rPr lang="ar">
                <a:solidFill>
                  <a:schemeClr val="dk1"/>
                </a:solidFill>
              </a:rPr>
              <a:t>انتحل لنفسه لقباً من الألقاب التي تطلق عادة على مزاولي المهن الصحية. </a:t>
            </a:r>
            <a:r>
              <a:rPr lang="ar">
                <a:solidFill>
                  <a:srgbClr val="999999"/>
                </a:solidFill>
              </a:rPr>
              <a:t>(الممرض لو ادعى انه طبيب)</a:t>
            </a:r>
          </a:p>
          <a:p>
            <a:pPr indent="-228600" lvl="0" marL="457200" rtl="1">
              <a:lnSpc>
                <a:spcPct val="80000"/>
              </a:lnSpc>
              <a:spcBef>
                <a:spcPts val="331"/>
              </a:spcBef>
              <a:buClr>
                <a:schemeClr val="dk1"/>
              </a:buClr>
              <a:buAutoNum type="arabicPeriod"/>
            </a:pPr>
            <a:r>
              <a:rPr lang="ar">
                <a:solidFill>
                  <a:schemeClr val="dk1"/>
                </a:solidFill>
              </a:rPr>
              <a:t>وجدت لدية آلات أو معدات مما يستعمل عادة في مزاولة المهن الصحية دون أن يكون مرخصاً له بمزاولة تلك المهن أو دون أن يتوفر لديه سبب مشروع لحيازتها. </a:t>
            </a:r>
            <a:r>
              <a:rPr lang="ar">
                <a:solidFill>
                  <a:srgbClr val="999999"/>
                </a:solidFill>
              </a:rPr>
              <a:t>(الصيدلي لو قام بفحص المريض)</a:t>
            </a:r>
          </a:p>
          <a:p>
            <a:pPr indent="-228600" lvl="0" marL="457200" rtl="1">
              <a:lnSpc>
                <a:spcPct val="80000"/>
              </a:lnSpc>
              <a:spcBef>
                <a:spcPts val="331"/>
              </a:spcBef>
              <a:buClr>
                <a:schemeClr val="dk1"/>
              </a:buClr>
              <a:buAutoNum type="arabicPeriod"/>
            </a:pPr>
            <a:r>
              <a:rPr lang="ar">
                <a:solidFill>
                  <a:schemeClr val="dk1"/>
                </a:solidFill>
              </a:rPr>
              <a:t>امتنع عن علاج مريض دون سبب مقبول.</a:t>
            </a:r>
          </a:p>
          <a:p>
            <a:pPr indent="-228600" lvl="0" marL="457200" rtl="1">
              <a:lnSpc>
                <a:spcPct val="80000"/>
              </a:lnSpc>
              <a:spcBef>
                <a:spcPts val="331"/>
              </a:spcBef>
              <a:buClr>
                <a:schemeClr val="dk1"/>
              </a:buClr>
              <a:buAutoNum type="arabicPeriod"/>
            </a:pPr>
            <a:r>
              <a:rPr lang="ar">
                <a:solidFill>
                  <a:schemeClr val="dk1"/>
                </a:solidFill>
              </a:rPr>
              <a:t>خالف أحكام المواد ٧ فقرة (ب) و ٩، ١١، ١٤ الفقرتين (أ , و) و١٩، ٢٠، ٢٢، ٢٣، ٢٤، ٢٧ فقرة (3) من هذا النظام.</a:t>
            </a:r>
          </a:p>
          <a:p>
            <a:pPr indent="-228600" lvl="0" marL="457200" rtl="1">
              <a:lnSpc>
                <a:spcPct val="80000"/>
              </a:lnSpc>
              <a:spcBef>
                <a:spcPts val="331"/>
              </a:spcBef>
              <a:buClr>
                <a:schemeClr val="dk1"/>
              </a:buClr>
              <a:buAutoNum type="arabicPeriod"/>
            </a:pPr>
            <a:r>
              <a:rPr lang="ar">
                <a:solidFill>
                  <a:schemeClr val="dk1"/>
                </a:solidFill>
              </a:rPr>
              <a:t>تاجر بالأعضاء البشرية أو قام بزراعة عضو بشري مع علمه أنه تم الحصول عليه عن طريق المتاجرة.</a:t>
            </a:r>
          </a:p>
          <a:p>
            <a:pPr lvl="0" rtl="0">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52" name="Shape 352"/>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353" name="Shape 353"/>
          <p:cNvSpPr txBox="1"/>
          <p:nvPr>
            <p:ph idx="12" type="sldNum"/>
          </p:nvPr>
        </p:nvSpPr>
        <p:spPr>
          <a:xfrm>
            <a:off x="7004788" y="9693616"/>
            <a:ext cx="453600" cy="818100"/>
          </a:xfrm>
          <a:prstGeom prst="rect">
            <a:avLst/>
          </a:prstGeom>
        </p:spPr>
        <p:txBody>
          <a:bodyPr anchorCtr="0" anchor="ctr" bIns="91425" lIns="91425" rIns="91425" tIns="91425">
            <a:noAutofit/>
          </a:bodyPr>
          <a:lstStyle/>
          <a:p>
            <a:pPr lvl="0" rtl="0">
              <a:spcBef>
                <a:spcPts val="0"/>
              </a:spcBef>
              <a:buNone/>
            </a:pPr>
            <a:fld id="{00000000-1234-1234-1234-123412341234}" type="slidenum">
              <a:rPr lang="ar"/>
              <a:t>‹#›</a:t>
            </a:fld>
          </a:p>
        </p:txBody>
      </p:sp>
      <p:sp>
        <p:nvSpPr>
          <p:cNvPr id="354" name="Shape 354"/>
          <p:cNvSpPr txBox="1"/>
          <p:nvPr/>
        </p:nvSpPr>
        <p:spPr>
          <a:xfrm>
            <a:off x="0" y="76200"/>
            <a:ext cx="7560000" cy="719700"/>
          </a:xfrm>
          <a:prstGeom prst="rect">
            <a:avLst/>
          </a:prstGeom>
          <a:noFill/>
          <a:ln>
            <a:noFill/>
          </a:ln>
        </p:spPr>
        <p:txBody>
          <a:bodyPr anchorCtr="0" anchor="ctr" bIns="45700" lIns="91425" rIns="45700" tIns="45700">
            <a:noAutofit/>
          </a:bodyPr>
          <a:lstStyle/>
          <a:p>
            <a:pPr lvl="0" rtl="1" algn="ctr">
              <a:spcBef>
                <a:spcPts val="0"/>
              </a:spcBef>
              <a:buNone/>
            </a:pPr>
            <a:br>
              <a:rPr b="1" lang="ar" sz="2400">
                <a:solidFill>
                  <a:srgbClr val="3C78D8"/>
                </a:solidFill>
              </a:rPr>
            </a:br>
            <a:br>
              <a:rPr b="1" lang="ar" sz="2400"/>
            </a:br>
            <a:r>
              <a:rPr b="1" lang="ar" sz="2400"/>
              <a:t>Medical Litigation Procedure</a:t>
            </a:r>
          </a:p>
          <a:p>
            <a:pPr lvl="0" rtl="1" algn="ctr">
              <a:spcBef>
                <a:spcPts val="0"/>
              </a:spcBef>
              <a:buNone/>
            </a:pPr>
            <a:r>
              <a:rPr b="1" lang="ar" sz="1800"/>
              <a:t> (اجراءات التقاضي) </a:t>
            </a:r>
            <a:r>
              <a:rPr b="1" lang="ar" sz="1800">
                <a:solidFill>
                  <a:srgbClr val="FF0000"/>
                </a:solidFill>
              </a:rPr>
              <a:t>مُهم</a:t>
            </a:r>
            <a:br>
              <a:rPr b="1" lang="ar" sz="1800">
                <a:solidFill>
                  <a:srgbClr val="3C78D8"/>
                </a:solidFill>
              </a:rPr>
            </a:br>
            <a:br>
              <a:rPr b="1" lang="ar" sz="1800">
                <a:solidFill>
                  <a:srgbClr val="3C78D8"/>
                </a:solidFill>
              </a:rPr>
            </a:br>
          </a:p>
        </p:txBody>
      </p:sp>
      <p:sp>
        <p:nvSpPr>
          <p:cNvPr id="355" name="Shape 355"/>
          <p:cNvSpPr txBox="1"/>
          <p:nvPr/>
        </p:nvSpPr>
        <p:spPr>
          <a:xfrm>
            <a:off x="408200" y="856025"/>
            <a:ext cx="6754800" cy="8973900"/>
          </a:xfrm>
          <a:prstGeom prst="rect">
            <a:avLst/>
          </a:prstGeom>
          <a:noFill/>
          <a:ln>
            <a:noFill/>
          </a:ln>
        </p:spPr>
        <p:txBody>
          <a:bodyPr anchorCtr="0" anchor="t" bIns="45700" lIns="91425" rIns="91425" tIns="45700">
            <a:noAutofit/>
          </a:bodyPr>
          <a:lstStyle/>
          <a:p>
            <a:pPr indent="-228600" lvl="0" marL="457200" marR="0" rtl="0" algn="l">
              <a:lnSpc>
                <a:spcPct val="100000"/>
              </a:lnSpc>
              <a:spcBef>
                <a:spcPts val="0"/>
              </a:spcBef>
              <a:buClr>
                <a:srgbClr val="000000"/>
              </a:buClr>
              <a:buAutoNum type="arabicPeriod"/>
            </a:pPr>
            <a:r>
              <a:rPr b="1" lang="ar">
                <a:solidFill>
                  <a:srgbClr val="000000"/>
                </a:solidFill>
              </a:rPr>
              <a:t>A patient or a member of his/her relatives complains of a medical malpractice from their point of view that ends with a morbidity or mortality. The complaint is directed either to the </a:t>
            </a:r>
            <a:r>
              <a:rPr b="1" lang="ar">
                <a:solidFill>
                  <a:srgbClr val="FF0000"/>
                </a:solidFill>
              </a:rPr>
              <a:t>Ministry of health</a:t>
            </a:r>
            <a:r>
              <a:rPr b="1" lang="ar">
                <a:solidFill>
                  <a:srgbClr val="000000"/>
                </a:solidFill>
              </a:rPr>
              <a:t> </a:t>
            </a:r>
            <a:r>
              <a:rPr b="1" lang="ar">
                <a:solidFill>
                  <a:srgbClr val="999999"/>
                </a:solidFill>
              </a:rPr>
              <a:t>(وزارة الصحة) </a:t>
            </a:r>
            <a:r>
              <a:rPr b="1" lang="ar">
                <a:solidFill>
                  <a:srgbClr val="000000"/>
                </a:solidFill>
              </a:rPr>
              <a:t>or the </a:t>
            </a:r>
            <a:r>
              <a:rPr b="1" lang="ar">
                <a:solidFill>
                  <a:srgbClr val="FF0000"/>
                </a:solidFill>
              </a:rPr>
              <a:t>City Government</a:t>
            </a:r>
            <a:r>
              <a:rPr b="1" lang="ar">
                <a:solidFill>
                  <a:srgbClr val="000000"/>
                </a:solidFill>
              </a:rPr>
              <a:t> </a:t>
            </a:r>
            <a:r>
              <a:rPr b="1" lang="ar">
                <a:solidFill>
                  <a:srgbClr val="999999"/>
                </a:solidFill>
              </a:rPr>
              <a:t>(الحكومة) </a:t>
            </a:r>
            <a:r>
              <a:rPr b="1" lang="ar">
                <a:solidFill>
                  <a:srgbClr val="000000"/>
                </a:solidFill>
              </a:rPr>
              <a:t>according to the medical facility indulged </a:t>
            </a:r>
            <a:r>
              <a:rPr b="1" lang="ar">
                <a:solidFill>
                  <a:srgbClr val="CCCCCC"/>
                </a:solidFill>
              </a:rPr>
              <a:t>منغمسة</a:t>
            </a:r>
            <a:r>
              <a:rPr b="1" lang="ar">
                <a:solidFill>
                  <a:srgbClr val="000000"/>
                </a:solidFill>
              </a:rPr>
              <a:t>in the complaint. </a:t>
            </a:r>
          </a:p>
          <a:p>
            <a:pPr indent="-228600" lvl="0" marL="457200" marR="0" rtl="0" algn="l">
              <a:lnSpc>
                <a:spcPct val="100000"/>
              </a:lnSpc>
              <a:spcBef>
                <a:spcPts val="0"/>
              </a:spcBef>
              <a:buClr>
                <a:srgbClr val="000000"/>
              </a:buClr>
              <a:buAutoNum type="arabicPeriod"/>
            </a:pPr>
            <a:r>
              <a:rPr b="1" lang="ar">
                <a:solidFill>
                  <a:srgbClr val="000000"/>
                </a:solidFill>
              </a:rPr>
              <a:t>A process of investigation and interrogation follows within the medical facility with the medical staff either sharing the responsibility or attending the event. </a:t>
            </a:r>
          </a:p>
          <a:p>
            <a:pPr indent="-228600" lvl="0" marL="457200" marR="0" rtl="0" algn="l">
              <a:lnSpc>
                <a:spcPct val="100000"/>
              </a:lnSpc>
              <a:spcBef>
                <a:spcPts val="0"/>
              </a:spcBef>
              <a:buClr>
                <a:srgbClr val="000000"/>
              </a:buClr>
              <a:buAutoNum type="arabicPeriod"/>
            </a:pPr>
            <a:r>
              <a:rPr b="1" lang="ar">
                <a:solidFill>
                  <a:srgbClr val="CC0000"/>
                </a:solidFill>
              </a:rPr>
              <a:t>The Medical Legal Organization (MLO) (الهيئة الصحية الشرعية)</a:t>
            </a:r>
            <a:r>
              <a:rPr b="1" lang="ar">
                <a:solidFill>
                  <a:srgbClr val="000000"/>
                </a:solidFill>
              </a:rPr>
              <a:t> then assigned to follow with a process of thorough review of all documents and medical filling together with interviewing both sides of the claim- the plaintiff and defendant(s), in order to reach a final decision .</a:t>
            </a:r>
          </a:p>
          <a:p>
            <a:pPr indent="-228600" lvl="0" marL="457200" marR="0" rtl="0" algn="l">
              <a:lnSpc>
                <a:spcPct val="100000"/>
              </a:lnSpc>
              <a:spcBef>
                <a:spcPts val="0"/>
              </a:spcBef>
              <a:buClr>
                <a:srgbClr val="000000"/>
              </a:buClr>
              <a:buAutoNum type="arabicPeriod"/>
            </a:pPr>
            <a:r>
              <a:rPr b="1" lang="ar">
                <a:solidFill>
                  <a:srgbClr val="000000"/>
                </a:solidFill>
              </a:rPr>
              <a:t>Decisions of MLO could be appealed within </a:t>
            </a:r>
            <a:r>
              <a:rPr b="1" i="1" lang="ar">
                <a:solidFill>
                  <a:srgbClr val="000000"/>
                </a:solidFill>
              </a:rPr>
              <a:t>60 days</a:t>
            </a:r>
            <a:r>
              <a:rPr b="1" lang="ar">
                <a:solidFill>
                  <a:srgbClr val="000000"/>
                </a:solidFill>
              </a:rPr>
              <a:t> to the Court of Appeals  ديوان المظالم.</a:t>
            </a:r>
          </a:p>
          <a:p>
            <a:pPr lvl="0" marR="0" rtl="0" algn="l">
              <a:lnSpc>
                <a:spcPct val="100000"/>
              </a:lnSpc>
              <a:spcBef>
                <a:spcPts val="0"/>
              </a:spcBef>
              <a:buNone/>
            </a:pPr>
            <a:r>
              <a:t/>
            </a:r>
            <a:endParaRPr/>
          </a:p>
          <a:p>
            <a:pPr lvl="0" rtl="1">
              <a:lnSpc>
                <a:spcPct val="100000"/>
              </a:lnSpc>
              <a:spcBef>
                <a:spcPts val="0"/>
              </a:spcBef>
              <a:buNone/>
            </a:pPr>
            <a:r>
              <a:rPr b="1" lang="ar" u="sng">
                <a:solidFill>
                  <a:schemeClr val="dk1"/>
                </a:solidFill>
              </a:rPr>
              <a:t>شرح:</a:t>
            </a:r>
            <a:r>
              <a:rPr b="1" lang="ar">
                <a:solidFill>
                  <a:srgbClr val="999999"/>
                </a:solidFill>
              </a:rPr>
              <a:t> المريض أو أحد أقربائه يقوم بتقديم شكوى لوزارة الصحة ← وزارة الصحة تقوم بالتحقيق في القضية ثم يتم تحويلها إلى الهيئة الصحية الشرعية ← الهيئة الصحية الشرعية تقوم باستئناف التحقيق ← يتم تقديم نتائج التحقيق بعد ٦٠ يوم لديوان المظالم.</a:t>
            </a:r>
          </a:p>
          <a:p>
            <a:pPr lvl="0" rtl="1">
              <a:lnSpc>
                <a:spcPct val="100000"/>
              </a:lnSpc>
              <a:spcBef>
                <a:spcPts val="0"/>
              </a:spcBef>
              <a:buNone/>
            </a:pPr>
            <a:r>
              <a:t/>
            </a:r>
            <a:endParaRPr>
              <a:solidFill>
                <a:srgbClr val="999999"/>
              </a:solidFill>
            </a:endParaRPr>
          </a:p>
          <a:p>
            <a:pPr lvl="0" rtl="0">
              <a:lnSpc>
                <a:spcPct val="100000"/>
              </a:lnSpc>
              <a:spcBef>
                <a:spcPts val="0"/>
              </a:spcBef>
              <a:buNone/>
            </a:pPr>
            <a:r>
              <a:rPr b="1" lang="ar">
                <a:solidFill>
                  <a:schemeClr val="dk1"/>
                </a:solidFill>
              </a:rPr>
              <a:t>The committees of legal health organization -LHO (الهيئة الصحية الشرعية) are composed primarily of a judge with Islamic shariaah background to reach the verdict after completion of the medical investigation of the claim that is the responsibility of the other 3–4 members with the medical background referring to different sectors of health service mainly from ministry of health &amp; university staff members.</a:t>
            </a:r>
          </a:p>
          <a:p>
            <a:pPr lvl="0" rtl="0">
              <a:lnSpc>
                <a:spcPct val="100000"/>
              </a:lnSpc>
              <a:spcBef>
                <a:spcPts val="0"/>
              </a:spcBef>
              <a:buNone/>
            </a:pPr>
            <a:r>
              <a:t/>
            </a:r>
            <a:endParaRPr>
              <a:solidFill>
                <a:schemeClr val="dk1"/>
              </a:solidFill>
            </a:endParaRPr>
          </a:p>
          <a:p>
            <a:pPr lvl="0" rtl="0">
              <a:lnSpc>
                <a:spcPct val="100000"/>
              </a:lnSpc>
              <a:spcBef>
                <a:spcPts val="0"/>
              </a:spcBef>
              <a:buClr>
                <a:schemeClr val="dk1"/>
              </a:buClr>
              <a:buFont typeface="Arial"/>
              <a:buNone/>
            </a:pPr>
            <a:r>
              <a:t/>
            </a:r>
            <a:endParaRPr>
              <a:solidFill>
                <a:schemeClr val="dk1"/>
              </a:solidFill>
            </a:endParaRPr>
          </a:p>
          <a:p>
            <a:pPr lvl="0" marR="0" rtl="0" algn="l">
              <a:lnSpc>
                <a:spcPct val="100000"/>
              </a:lnSpc>
              <a:spcBef>
                <a:spcPts val="0"/>
              </a:spcBef>
              <a:buNone/>
            </a:pPr>
            <a:r>
              <a:t/>
            </a:r>
            <a:endParaRPr/>
          </a:p>
          <a:p>
            <a:pPr lvl="0" marR="0" rtl="0" algn="l">
              <a:lnSpc>
                <a:spcPct val="100000"/>
              </a:lnSpc>
              <a:spcBef>
                <a:spcPts val="0"/>
              </a:spcBef>
              <a:buNone/>
            </a:pPr>
            <a:r>
              <a:t/>
            </a:r>
            <a:endParaRPr/>
          </a:p>
          <a:p>
            <a:pPr lvl="0" marR="0" rtl="0" algn="l">
              <a:lnSpc>
                <a:spcPct val="100000"/>
              </a:lnSpc>
              <a:spcBef>
                <a:spcPts val="0"/>
              </a:spcBef>
              <a:buNone/>
            </a:pPr>
            <a:r>
              <a:t/>
            </a:r>
            <a:endParaRPr/>
          </a:p>
        </p:txBody>
      </p:sp>
      <p:sp>
        <p:nvSpPr>
          <p:cNvPr id="356" name="Shape 356"/>
          <p:cNvSpPr txBox="1"/>
          <p:nvPr/>
        </p:nvSpPr>
        <p:spPr>
          <a:xfrm>
            <a:off x="5600" y="6355200"/>
            <a:ext cx="7560000" cy="644400"/>
          </a:xfrm>
          <a:prstGeom prst="rect">
            <a:avLst/>
          </a:prstGeom>
          <a:noFill/>
          <a:ln>
            <a:noFill/>
          </a:ln>
        </p:spPr>
        <p:txBody>
          <a:bodyPr anchorCtr="0" anchor="ctr" bIns="45700" lIns="91425" rIns="45700" tIns="45700">
            <a:noAutofit/>
          </a:bodyPr>
          <a:lstStyle/>
          <a:p>
            <a:pPr lvl="0" rtl="1" algn="ctr">
              <a:spcBef>
                <a:spcPts val="0"/>
              </a:spcBef>
              <a:buNone/>
            </a:pPr>
            <a:br>
              <a:rPr b="1" lang="ar" sz="2400"/>
            </a:br>
            <a:br>
              <a:rPr b="1" lang="ar" sz="2400"/>
            </a:br>
            <a:r>
              <a:rPr b="1" lang="ar" sz="2400"/>
              <a:t>كيفية الإثبات في قضايا المخالفات الطبية </a:t>
            </a:r>
            <a:br>
              <a:rPr b="1" lang="ar" sz="2400"/>
            </a:br>
            <a:br>
              <a:rPr b="1" lang="ar" sz="2400"/>
            </a:br>
          </a:p>
        </p:txBody>
      </p:sp>
      <p:sp>
        <p:nvSpPr>
          <p:cNvPr id="357" name="Shape 357"/>
          <p:cNvSpPr txBox="1"/>
          <p:nvPr/>
        </p:nvSpPr>
        <p:spPr>
          <a:xfrm>
            <a:off x="473800" y="6864350"/>
            <a:ext cx="6754800" cy="1593600"/>
          </a:xfrm>
          <a:prstGeom prst="rect">
            <a:avLst/>
          </a:prstGeom>
          <a:noFill/>
          <a:ln>
            <a:noFill/>
          </a:ln>
        </p:spPr>
        <p:txBody>
          <a:bodyPr anchorCtr="0" anchor="t" bIns="45700" lIns="54850" rIns="91425" tIns="91425">
            <a:noAutofit/>
          </a:bodyPr>
          <a:lstStyle/>
          <a:p>
            <a:pPr lvl="0" rtl="1">
              <a:lnSpc>
                <a:spcPct val="90000"/>
              </a:lnSpc>
              <a:spcBef>
                <a:spcPts val="0"/>
              </a:spcBef>
              <a:buNone/>
            </a:pPr>
            <a:r>
              <a:rPr b="1" lang="ar" sz="1500">
                <a:solidFill>
                  <a:srgbClr val="000000"/>
                </a:solidFill>
              </a:rPr>
              <a:t>يعتمد القاضي في إثبات موجب المسؤولية على أدلة الإثبات الشرعية التي منها:</a:t>
            </a:r>
          </a:p>
          <a:p>
            <a:pPr indent="-228600" lvl="0" marL="457200" rtl="1">
              <a:lnSpc>
                <a:spcPct val="90000"/>
              </a:lnSpc>
              <a:spcBef>
                <a:spcPts val="0"/>
              </a:spcBef>
              <a:buClr>
                <a:srgbClr val="000000"/>
              </a:buClr>
              <a:buAutoNum type="arabicPeriod"/>
            </a:pPr>
            <a:r>
              <a:rPr b="1" lang="ar">
                <a:solidFill>
                  <a:srgbClr val="000000"/>
                </a:solidFill>
              </a:rPr>
              <a:t>الإقرار وهو أقوى الأدلة.</a:t>
            </a:r>
          </a:p>
          <a:p>
            <a:pPr indent="-228600" lvl="0" marL="457200" rtl="1">
              <a:lnSpc>
                <a:spcPct val="90000"/>
              </a:lnSpc>
              <a:spcBef>
                <a:spcPts val="0"/>
              </a:spcBef>
              <a:buClr>
                <a:srgbClr val="000000"/>
              </a:buClr>
              <a:buAutoNum type="arabicPeriod"/>
            </a:pPr>
            <a:r>
              <a:rPr b="1" lang="ar">
                <a:solidFill>
                  <a:srgbClr val="000000"/>
                </a:solidFill>
              </a:rPr>
              <a:t>والشهادة مثل شهادة طبيب آخر أو ممرض أو مساعد لإثبات واقعة .</a:t>
            </a:r>
          </a:p>
          <a:p>
            <a:pPr indent="-228600" lvl="0" marL="457200" rtl="1">
              <a:lnSpc>
                <a:spcPct val="90000"/>
              </a:lnSpc>
              <a:spcBef>
                <a:spcPts val="0"/>
              </a:spcBef>
              <a:buAutoNum type="arabicPeriod"/>
            </a:pPr>
            <a:r>
              <a:rPr b="1" lang="ar">
                <a:solidFill>
                  <a:srgbClr val="000000"/>
                </a:solidFill>
              </a:rPr>
              <a:t> </a:t>
            </a:r>
            <a:r>
              <a:rPr b="1" lang="ar">
                <a:solidFill>
                  <a:srgbClr val="FF0000"/>
                </a:solidFill>
              </a:rPr>
              <a:t>أما التقصير في الإجراء أو مخالفة الأصول العلميّة فهذا لا يقبل إلا من أهل خبرة و اختصاص</a:t>
            </a:r>
            <a:r>
              <a:rPr b="1" lang="ar">
                <a:solidFill>
                  <a:srgbClr val="000000"/>
                </a:solidFill>
              </a:rPr>
              <a:t>.</a:t>
            </a:r>
          </a:p>
          <a:p>
            <a:pPr indent="-228600" lvl="0" marL="457200" rtl="1">
              <a:lnSpc>
                <a:spcPct val="90000"/>
              </a:lnSpc>
              <a:spcBef>
                <a:spcPts val="0"/>
              </a:spcBef>
              <a:buClr>
                <a:srgbClr val="000000"/>
              </a:buClr>
              <a:buAutoNum type="arabicPeriod"/>
            </a:pPr>
            <a:r>
              <a:rPr b="1" lang="ar">
                <a:solidFill>
                  <a:srgbClr val="000000"/>
                </a:solidFill>
              </a:rPr>
              <a:t>المستندات الخطية والتقارير الموجودة في سجلات المستشفيات.</a:t>
            </a:r>
          </a:p>
          <a:p>
            <a:pPr lvl="0" rtl="1">
              <a:lnSpc>
                <a:spcPct val="90000"/>
              </a:lnSpc>
              <a:spcBef>
                <a:spcPts val="0"/>
              </a:spcBef>
              <a:buNone/>
            </a:pPr>
            <a:r>
              <a:t/>
            </a:r>
            <a:endParaRPr/>
          </a:p>
          <a:p>
            <a:pPr indent="-4571" lvl="0" marL="118871" rtl="0">
              <a:lnSpc>
                <a:spcPct val="90000"/>
              </a:lnSpc>
              <a:spcBef>
                <a:spcPts val="0"/>
              </a:spcBef>
              <a:buNone/>
            </a:pPr>
            <a:r>
              <a:rPr b="1" lang="ar" sz="1500">
                <a:solidFill>
                  <a:srgbClr val="000000"/>
                </a:solidFill>
              </a:rPr>
              <a:t>Evidence in medical litigation:</a:t>
            </a:r>
          </a:p>
          <a:p>
            <a:pPr indent="-449072" lvl="0" marL="576072" rtl="0">
              <a:lnSpc>
                <a:spcPct val="90000"/>
              </a:lnSpc>
              <a:spcBef>
                <a:spcPts val="0"/>
              </a:spcBef>
              <a:buClr>
                <a:srgbClr val="F0AD00"/>
              </a:buClr>
              <a:buAutoNum type="arabicPeriod"/>
            </a:pPr>
            <a:r>
              <a:rPr b="1" lang="ar">
                <a:solidFill>
                  <a:srgbClr val="000000"/>
                </a:solidFill>
              </a:rPr>
              <a:t>Medical records</a:t>
            </a:r>
          </a:p>
          <a:p>
            <a:pPr indent="-449072" lvl="0" marL="576072" rtl="0">
              <a:lnSpc>
                <a:spcPct val="90000"/>
              </a:lnSpc>
              <a:spcBef>
                <a:spcPts val="0"/>
              </a:spcBef>
              <a:buClr>
                <a:srgbClr val="F0AD00"/>
              </a:buClr>
              <a:buAutoNum type="arabicPeriod"/>
            </a:pPr>
            <a:r>
              <a:rPr b="1" lang="ar">
                <a:solidFill>
                  <a:srgbClr val="000000"/>
                </a:solidFill>
              </a:rPr>
              <a:t>Expert testimony</a:t>
            </a:r>
          </a:p>
          <a:p>
            <a:pPr indent="-449072" lvl="0" marL="576072" rtl="0">
              <a:lnSpc>
                <a:spcPct val="90000"/>
              </a:lnSpc>
              <a:spcBef>
                <a:spcPts val="0"/>
              </a:spcBef>
              <a:buClr>
                <a:srgbClr val="F0AD00"/>
              </a:buClr>
              <a:buAutoNum type="arabicPeriod"/>
            </a:pPr>
            <a:r>
              <a:rPr b="1" lang="ar">
                <a:solidFill>
                  <a:srgbClr val="000000"/>
                </a:solidFill>
              </a:rPr>
              <a:t>Testimony of other professionals</a:t>
            </a:r>
          </a:p>
          <a:p>
            <a:pPr indent="-449072" lvl="0" marL="576072" rtl="0">
              <a:lnSpc>
                <a:spcPct val="90000"/>
              </a:lnSpc>
              <a:spcBef>
                <a:spcPts val="0"/>
              </a:spcBef>
              <a:buClr>
                <a:srgbClr val="F0AD00"/>
              </a:buClr>
              <a:buAutoNum type="arabicPeriod"/>
            </a:pPr>
            <a:r>
              <a:rPr b="1" lang="ar">
                <a:solidFill>
                  <a:srgbClr val="000000"/>
                </a:solidFill>
              </a:rPr>
              <a:t>Affidavit</a:t>
            </a:r>
          </a:p>
          <a:p>
            <a:pPr indent="-162052" lvl="0" marL="438912" rtl="1">
              <a:lnSpc>
                <a:spcPct val="90000"/>
              </a:lnSpc>
              <a:spcBef>
                <a:spcPts val="0"/>
              </a:spcBef>
              <a:buNone/>
            </a:pPr>
            <a:r>
              <a:t/>
            </a:r>
            <a:endParaRPr b="1">
              <a:solidFill>
                <a:srgbClr val="000000"/>
              </a:solidFill>
            </a:endParaRPr>
          </a:p>
        </p:txBody>
      </p:sp>
      <p:cxnSp>
        <p:nvCxnSpPr>
          <p:cNvPr id="358" name="Shape 358"/>
          <p:cNvCxnSpPr/>
          <p:nvPr/>
        </p:nvCxnSpPr>
        <p:spPr>
          <a:xfrm flipH="1" rot="10800000">
            <a:off x="705450" y="6259437"/>
            <a:ext cx="6149100" cy="2400"/>
          </a:xfrm>
          <a:prstGeom prst="straightConnector1">
            <a:avLst/>
          </a:prstGeom>
          <a:noFill/>
          <a:ln cap="flat" cmpd="sng" w="9525">
            <a:solidFill>
              <a:srgbClr val="B7B7B7"/>
            </a:solidFill>
            <a:prstDash val="dashDot"/>
            <a:round/>
            <a:headEnd len="lg" w="lg" type="none"/>
            <a:tailEnd len="lg" w="lg" type="none"/>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64" name="Shape 364"/>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365" name="Shape 365"/>
          <p:cNvSpPr txBox="1"/>
          <p:nvPr>
            <p:ph idx="12" type="sldNum"/>
          </p:nvPr>
        </p:nvSpPr>
        <p:spPr>
          <a:xfrm>
            <a:off x="7004788" y="9693616"/>
            <a:ext cx="453600" cy="818100"/>
          </a:xfrm>
          <a:prstGeom prst="rect">
            <a:avLst/>
          </a:prstGeom>
        </p:spPr>
        <p:txBody>
          <a:bodyPr anchorCtr="0" anchor="ctr" bIns="91425" lIns="91425" rIns="91425" tIns="91425">
            <a:noAutofit/>
          </a:bodyPr>
          <a:lstStyle/>
          <a:p>
            <a:pPr lvl="0" rtl="0">
              <a:spcBef>
                <a:spcPts val="0"/>
              </a:spcBef>
              <a:buNone/>
            </a:pPr>
            <a:fld id="{00000000-1234-1234-1234-123412341234}" type="slidenum">
              <a:rPr lang="ar"/>
              <a:t>‹#›</a:t>
            </a:fld>
          </a:p>
        </p:txBody>
      </p:sp>
      <p:sp>
        <p:nvSpPr>
          <p:cNvPr id="366" name="Shape 366"/>
          <p:cNvSpPr txBox="1"/>
          <p:nvPr/>
        </p:nvSpPr>
        <p:spPr>
          <a:xfrm>
            <a:off x="0" y="76200"/>
            <a:ext cx="7560000" cy="719700"/>
          </a:xfrm>
          <a:prstGeom prst="rect">
            <a:avLst/>
          </a:prstGeom>
          <a:noFill/>
          <a:ln>
            <a:noFill/>
          </a:ln>
        </p:spPr>
        <p:txBody>
          <a:bodyPr anchorCtr="0" anchor="ctr" bIns="45700" lIns="91425" rIns="45700" tIns="45700">
            <a:noAutofit/>
          </a:bodyPr>
          <a:lstStyle/>
          <a:p>
            <a:pPr lvl="0" rtl="0" algn="ctr">
              <a:spcBef>
                <a:spcPts val="0"/>
              </a:spcBef>
              <a:buNone/>
            </a:pPr>
            <a:r>
              <a:rPr b="1" lang="ar" sz="2200" u="sng"/>
              <a:t>نظام مزاولة المهن الصحية في المملكة العربية السعودية - ١٤٢٦</a:t>
            </a:r>
          </a:p>
        </p:txBody>
      </p:sp>
      <p:sp>
        <p:nvSpPr>
          <p:cNvPr id="367" name="Shape 367"/>
          <p:cNvSpPr txBox="1"/>
          <p:nvPr/>
        </p:nvSpPr>
        <p:spPr>
          <a:xfrm>
            <a:off x="343350" y="719700"/>
            <a:ext cx="6873300" cy="6799800"/>
          </a:xfrm>
          <a:prstGeom prst="rect">
            <a:avLst/>
          </a:prstGeom>
          <a:noFill/>
          <a:ln>
            <a:noFill/>
          </a:ln>
        </p:spPr>
        <p:txBody>
          <a:bodyPr anchorCtr="0" anchor="t" bIns="45700" lIns="54850" rIns="91425" tIns="91425">
            <a:noAutofit/>
          </a:bodyPr>
          <a:lstStyle/>
          <a:p>
            <a:pPr indent="0" lvl="0" marL="114300" rtl="1">
              <a:lnSpc>
                <a:spcPct val="80000"/>
              </a:lnSpc>
              <a:spcBef>
                <a:spcPts val="0"/>
              </a:spcBef>
              <a:buNone/>
            </a:pPr>
            <a:r>
              <a:rPr b="1" lang="ar" sz="1500" u="sng">
                <a:solidFill>
                  <a:srgbClr val="BF9000"/>
                </a:solidFill>
              </a:rPr>
              <a:t>* المادة الثانية (Legal requirements of competence):</a:t>
            </a:r>
          </a:p>
          <a:p>
            <a:pPr indent="-496316" lvl="1" marL="925830" rtl="1">
              <a:lnSpc>
                <a:spcPct val="80000"/>
              </a:lnSpc>
              <a:spcBef>
                <a:spcPts val="392"/>
              </a:spcBef>
              <a:buClr>
                <a:srgbClr val="000000"/>
              </a:buClr>
              <a:buAutoNum type="arabicPeriod"/>
            </a:pPr>
            <a:r>
              <a:rPr b="1" lang="ar"/>
              <a:t> يحظر ممارسة أي مهنة صحية, إلا بعد الحصول على ترخيص بذلك من الوزارة.</a:t>
            </a:r>
          </a:p>
          <a:p>
            <a:pPr indent="-496316" lvl="1" marL="925830" rtl="1">
              <a:lnSpc>
                <a:spcPct val="80000"/>
              </a:lnSpc>
              <a:spcBef>
                <a:spcPts val="392"/>
              </a:spcBef>
              <a:buClr>
                <a:srgbClr val="000000"/>
              </a:buClr>
              <a:buAutoNum type="arabicPeriod"/>
            </a:pPr>
            <a:r>
              <a:rPr b="1" lang="ar"/>
              <a:t> يشترط للترخيص بمزاولة المهن الصحية ما يأتي:</a:t>
            </a:r>
          </a:p>
          <a:p>
            <a:pPr indent="-464311" lvl="3" marL="1353312" rtl="1">
              <a:lnSpc>
                <a:spcPct val="80000"/>
              </a:lnSpc>
              <a:spcBef>
                <a:spcPts val="280"/>
              </a:spcBef>
              <a:buClr>
                <a:srgbClr val="CC0000"/>
              </a:buClr>
              <a:buAutoNum type="arabicPeriod"/>
            </a:pPr>
            <a:r>
              <a:rPr b="1" lang="ar">
                <a:solidFill>
                  <a:srgbClr val="CC0000"/>
                </a:solidFill>
              </a:rPr>
              <a:t>الحصول على المؤهل المطلوب للمهنة من أي كلية طبية أو كلية صيدلية أو كلية علوم طبية تطبيقية أو كلية صحية أو معهد صحي, أو مؤهلات أخرى مطلوبة لمزاولة مهن صحية تعترف بها الهيئة, أو الحصول على شهادة من الخارج تعترف بها الهيئة.</a:t>
            </a:r>
          </a:p>
          <a:p>
            <a:pPr indent="-464311" lvl="3" marL="1353312" rtl="1">
              <a:lnSpc>
                <a:spcPct val="80000"/>
              </a:lnSpc>
              <a:spcBef>
                <a:spcPts val="280"/>
              </a:spcBef>
              <a:buClr>
                <a:srgbClr val="CC0000"/>
              </a:buClr>
              <a:buAutoNum type="arabicPeriod"/>
            </a:pPr>
            <a:r>
              <a:rPr b="1" lang="ar">
                <a:solidFill>
                  <a:srgbClr val="CC0000"/>
                </a:solidFill>
              </a:rPr>
              <a:t>أن يكون قد أمضى مدة التدريب الإجبارية المقررة للمهنة, وأن تتوفر لدية اللياقة الصحية.</a:t>
            </a:r>
          </a:p>
          <a:p>
            <a:pPr indent="-464311" lvl="3" marL="1353312" rtl="1">
              <a:lnSpc>
                <a:spcPct val="80000"/>
              </a:lnSpc>
              <a:spcBef>
                <a:spcPts val="280"/>
              </a:spcBef>
              <a:buClr>
                <a:srgbClr val="CC0000"/>
              </a:buClr>
              <a:buAutoNum type="arabicPeriod"/>
            </a:pPr>
            <a:r>
              <a:rPr b="1" lang="ar">
                <a:solidFill>
                  <a:srgbClr val="CC0000"/>
                </a:solidFill>
              </a:rPr>
              <a:t>التسجيل لدى الهيئة , وفقاً لمتطلبات التسجيل التي تحددها.</a:t>
            </a:r>
          </a:p>
          <a:p>
            <a:pPr indent="-464311" lvl="3" marL="1353312" rtl="1">
              <a:lnSpc>
                <a:spcPct val="80000"/>
              </a:lnSpc>
              <a:spcBef>
                <a:spcPts val="280"/>
              </a:spcBef>
              <a:buClr>
                <a:srgbClr val="CC0000"/>
              </a:buClr>
              <a:buAutoNum type="arabicPeriod"/>
            </a:pPr>
            <a:r>
              <a:rPr b="1" lang="ar">
                <a:solidFill>
                  <a:srgbClr val="CC0000"/>
                </a:solidFill>
              </a:rPr>
              <a:t>إلا يكون قد سبق الحكم عليه في جريمة مخلة بالشرف أو الأمانة إلا إذا رد إليه اعتباره.</a:t>
            </a:r>
          </a:p>
          <a:p>
            <a:pPr indent="-496316" lvl="1" marL="925830" rtl="1">
              <a:lnSpc>
                <a:spcPct val="80000"/>
              </a:lnSpc>
              <a:spcBef>
                <a:spcPts val="392"/>
              </a:spcBef>
              <a:buClr>
                <a:srgbClr val="000000"/>
              </a:buClr>
              <a:buAutoNum type="arabicPeriod"/>
            </a:pPr>
            <a:r>
              <a:rPr b="1" lang="ar"/>
              <a:t> يعد التعيين في الجهات الحكومية في وظائف المهن الصحية بمثابة الترخيص بمزاولة المهنة في هذه الجهات, على أن يسبق ذلك التسجيل لدى الهيئة.</a:t>
            </a:r>
          </a:p>
          <a:p>
            <a:pPr indent="-402336" lvl="1" marL="971550" rtl="1">
              <a:lnSpc>
                <a:spcPct val="80000"/>
              </a:lnSpc>
              <a:spcBef>
                <a:spcPts val="392"/>
              </a:spcBef>
              <a:buNone/>
            </a:pPr>
            <a:r>
              <a:t/>
            </a:r>
            <a:endParaRPr b="1"/>
          </a:p>
          <a:p>
            <a:pPr lvl="0" rtl="1">
              <a:lnSpc>
                <a:spcPct val="80000"/>
              </a:lnSpc>
              <a:spcBef>
                <a:spcPts val="0"/>
              </a:spcBef>
              <a:buNone/>
            </a:pPr>
            <a:r>
              <a:rPr b="1" lang="ar" sz="1500" u="sng">
                <a:solidFill>
                  <a:srgbClr val="BF9000"/>
                </a:solidFill>
              </a:rPr>
              <a:t>* المادة التاسعة عشرة (CONSENT):</a:t>
            </a:r>
          </a:p>
          <a:p>
            <a:pPr lvl="0" rtl="1">
              <a:lnSpc>
                <a:spcPct val="80000"/>
              </a:lnSpc>
              <a:spcBef>
                <a:spcPts val="0"/>
              </a:spcBef>
              <a:buNone/>
            </a:pPr>
            <a:r>
              <a:rPr b="1" lang="ar">
                <a:solidFill>
                  <a:schemeClr val="dk1"/>
                </a:solidFill>
              </a:rPr>
              <a:t>يجب ألا يجرى أي عمل طبي لمريض إلا برضاه أو موافقة من يمثله أو ولي أمره إذا لم يعتد بإرادته هو, </a:t>
            </a:r>
            <a:r>
              <a:rPr b="1" lang="ar" u="sng">
                <a:solidFill>
                  <a:srgbClr val="FF0000"/>
                </a:solidFill>
              </a:rPr>
              <a:t>واستثناء من ذلك يجب على الممارس الصحي في حالات الحوادث أو الطوارئ أو الحالات المرضية الحرجة التي تستدعي تدخلاً طبياً بصفه فورية أو ضرورية لإنقاذ حياة المصاب أو عضو من أعضائه , أو تلافي ضرر بالغ ينتج من تأخير التدخل وتعذر الحصول على موافقة المريض أو من يمثله او ولي أمره في الوقت المناسب </a:t>
            </a:r>
            <a:r>
              <a:rPr b="1" lang="ar">
                <a:solidFill>
                  <a:srgbClr val="FF0000"/>
                </a:solidFill>
              </a:rPr>
              <a:t>- </a:t>
            </a:r>
            <a:r>
              <a:rPr b="1" lang="ar">
                <a:solidFill>
                  <a:schemeClr val="dk1"/>
                </a:solidFill>
              </a:rPr>
              <a:t>إجراء العمل الطبي دون انتظار الحصول على تلك الموافقة , ولا يجوز بأي حال من الأحوال إنهاء حياة أي مريض ميئوس من شفائه طبياً , ولو كان بناءاً على طلبه أو طلب ذويه.</a:t>
            </a:r>
          </a:p>
          <a:p>
            <a:pPr lvl="0" rtl="1">
              <a:lnSpc>
                <a:spcPct val="80000"/>
              </a:lnSpc>
              <a:spcBef>
                <a:spcPts val="0"/>
              </a:spcBef>
              <a:buNone/>
            </a:pPr>
            <a:r>
              <a:t/>
            </a:r>
            <a:endParaRPr b="1">
              <a:solidFill>
                <a:schemeClr val="dk1"/>
              </a:solidFill>
            </a:endParaRPr>
          </a:p>
          <a:p>
            <a:pPr indent="0" lvl="0" marL="0" rtl="1">
              <a:lnSpc>
                <a:spcPct val="80000"/>
              </a:lnSpc>
              <a:spcBef>
                <a:spcPts val="0"/>
              </a:spcBef>
              <a:buNone/>
            </a:pPr>
            <a:r>
              <a:rPr b="1" lang="ar" sz="1500" u="sng">
                <a:solidFill>
                  <a:srgbClr val="BF9000"/>
                </a:solidFill>
              </a:rPr>
              <a:t>* المادة الحادية والعشرون (CONFIDENTIALITY):</a:t>
            </a:r>
          </a:p>
          <a:p>
            <a:pPr indent="0" lvl="0" marL="0" rtl="1">
              <a:lnSpc>
                <a:spcPct val="80000"/>
              </a:lnSpc>
              <a:spcBef>
                <a:spcPts val="0"/>
              </a:spcBef>
              <a:buNone/>
            </a:pPr>
            <a:r>
              <a:rPr b="1" lang="ar">
                <a:solidFill>
                  <a:schemeClr val="dk1"/>
                </a:solidFill>
              </a:rPr>
              <a:t>يجب على الممارس الصحي أن يحافظ على الأسرار التي علم بها عن طريق مهنته ولا يجوز له إفشاؤها إلا في الأحوال الآتية:</a:t>
            </a:r>
            <a:br>
              <a:rPr b="1" lang="ar">
                <a:solidFill>
                  <a:schemeClr val="dk1"/>
                </a:solidFill>
              </a:rPr>
            </a:br>
            <a:r>
              <a:rPr b="1" lang="ar">
                <a:solidFill>
                  <a:schemeClr val="dk1"/>
                </a:solidFill>
              </a:rPr>
              <a:t>أ) إذا كان الإفشاء مقصوداً به: </a:t>
            </a:r>
          </a:p>
          <a:p>
            <a:pPr indent="-228600" lvl="0" marL="457200" rtl="1">
              <a:lnSpc>
                <a:spcPct val="80000"/>
              </a:lnSpc>
              <a:spcBef>
                <a:spcPts val="0"/>
              </a:spcBef>
              <a:buClr>
                <a:srgbClr val="CC0000"/>
              </a:buClr>
              <a:buChar char="●"/>
            </a:pPr>
            <a:r>
              <a:rPr b="1" lang="ar">
                <a:solidFill>
                  <a:srgbClr val="CC0000"/>
                </a:solidFill>
              </a:rPr>
              <a:t>الإبلاغ عن حالة وفاة ناجمة عن حادث جنائي أو الحيلولة دون ارتكاب جريمة , ولا يجوز الإفشاء في هذه الحالة إلا للجهة الرسمية المختصة.</a:t>
            </a:r>
          </a:p>
          <a:p>
            <a:pPr indent="-228600" lvl="0" marL="457200" rtl="1">
              <a:lnSpc>
                <a:spcPct val="80000"/>
              </a:lnSpc>
              <a:spcBef>
                <a:spcPts val="0"/>
              </a:spcBef>
              <a:buClr>
                <a:srgbClr val="CC0000"/>
              </a:buClr>
              <a:buChar char="●"/>
            </a:pPr>
            <a:r>
              <a:rPr b="1" lang="ar">
                <a:solidFill>
                  <a:srgbClr val="CC0000"/>
                </a:solidFill>
              </a:rPr>
              <a:t> الإبلاغ عن مرض سارٍ أو معدٍ.</a:t>
            </a:r>
          </a:p>
          <a:p>
            <a:pPr indent="-228600" lvl="0" marL="457200" rtl="1">
              <a:lnSpc>
                <a:spcPct val="80000"/>
              </a:lnSpc>
              <a:spcBef>
                <a:spcPts val="0"/>
              </a:spcBef>
              <a:buClr>
                <a:srgbClr val="CC0000"/>
              </a:buClr>
              <a:buChar char="●"/>
            </a:pPr>
            <a:r>
              <a:rPr b="1" lang="ar">
                <a:solidFill>
                  <a:srgbClr val="CC0000"/>
                </a:solidFill>
              </a:rPr>
              <a:t> دفع الممارس لاتهام وجهه إليه المريض أو ذووه يتعلق بكفايته أو بكيفية ممارسته المهنة.</a:t>
            </a:r>
          </a:p>
          <a:p>
            <a:pPr lvl="0" rtl="1">
              <a:lnSpc>
                <a:spcPct val="80000"/>
              </a:lnSpc>
              <a:spcBef>
                <a:spcPts val="0"/>
              </a:spcBef>
              <a:buNone/>
            </a:pPr>
            <a:r>
              <a:rPr b="1" lang="ar">
                <a:solidFill>
                  <a:schemeClr val="dk1"/>
                </a:solidFill>
              </a:rPr>
              <a:t>ب) إذ وافق صاحب السر كتابة على إفشائه أو كان الإفشاء لذوي المريض مفيداً لعلاجه.</a:t>
            </a:r>
            <a:br>
              <a:rPr b="1" lang="ar">
                <a:solidFill>
                  <a:schemeClr val="dk1"/>
                </a:solidFill>
              </a:rPr>
            </a:br>
            <a:r>
              <a:rPr b="1" lang="ar">
                <a:solidFill>
                  <a:schemeClr val="dk1"/>
                </a:solidFill>
              </a:rPr>
              <a:t>ج) إذا صدر له أمر بذلك من جهة قضائية.</a:t>
            </a:r>
          </a:p>
        </p:txBody>
      </p:sp>
      <p:sp>
        <p:nvSpPr>
          <p:cNvPr id="368" name="Shape 368"/>
          <p:cNvSpPr txBox="1"/>
          <p:nvPr/>
        </p:nvSpPr>
        <p:spPr>
          <a:xfrm>
            <a:off x="662285" y="7136775"/>
            <a:ext cx="6410100" cy="2556900"/>
          </a:xfrm>
          <a:prstGeom prst="rect">
            <a:avLst/>
          </a:prstGeom>
          <a:noFill/>
          <a:ln>
            <a:noFill/>
          </a:ln>
        </p:spPr>
        <p:txBody>
          <a:bodyPr anchorCtr="0" anchor="t" bIns="45700" lIns="54850" rIns="91425" tIns="91425">
            <a:noAutofit/>
          </a:bodyPr>
          <a:lstStyle/>
          <a:p>
            <a:pPr indent="-324612" lvl="0" marL="438912" rtl="0">
              <a:spcBef>
                <a:spcPts val="0"/>
              </a:spcBef>
              <a:buNone/>
            </a:pPr>
            <a:r>
              <a:rPr lang="ar" sz="3200">
                <a:solidFill>
                  <a:srgbClr val="FFFFFF"/>
                </a:solidFill>
              </a:rPr>
              <a:t> </a:t>
            </a:r>
          </a:p>
          <a:p>
            <a:pPr indent="-162052" lvl="0" marL="438912" rtl="0">
              <a:spcBef>
                <a:spcPts val="0"/>
              </a:spcBef>
              <a:buNone/>
            </a:pPr>
            <a:r>
              <a:t/>
            </a:r>
            <a:endParaRPr sz="3200">
              <a:solidFill>
                <a:srgbClr val="FFFFFF"/>
              </a:solidFill>
            </a:endParaRPr>
          </a:p>
        </p:txBody>
      </p:sp>
      <p:pic>
        <p:nvPicPr>
          <p:cNvPr id="369" name="Shape 369"/>
          <p:cNvPicPr preferRelativeResize="0"/>
          <p:nvPr/>
        </p:nvPicPr>
        <p:blipFill>
          <a:blip r:embed="rId3">
            <a:alphaModFix/>
          </a:blip>
          <a:stretch>
            <a:fillRect/>
          </a:stretch>
        </p:blipFill>
        <p:spPr>
          <a:xfrm>
            <a:off x="1312323" y="7733450"/>
            <a:ext cx="4935360" cy="186045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75" name="Shape 375"/>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376" name="Shape 376"/>
          <p:cNvSpPr txBox="1"/>
          <p:nvPr>
            <p:ph idx="12" type="sldNum"/>
          </p:nvPr>
        </p:nvSpPr>
        <p:spPr>
          <a:xfrm>
            <a:off x="7004788" y="9693616"/>
            <a:ext cx="453600" cy="818100"/>
          </a:xfrm>
          <a:prstGeom prst="rect">
            <a:avLst/>
          </a:prstGeom>
        </p:spPr>
        <p:txBody>
          <a:bodyPr anchorCtr="0" anchor="ctr" bIns="91425" lIns="91425" rIns="91425" tIns="91425">
            <a:noAutofit/>
          </a:bodyPr>
          <a:lstStyle/>
          <a:p>
            <a:pPr lvl="0" rtl="0">
              <a:spcBef>
                <a:spcPts val="0"/>
              </a:spcBef>
              <a:buNone/>
            </a:pPr>
            <a:fld id="{00000000-1234-1234-1234-123412341234}" type="slidenum">
              <a:rPr lang="ar"/>
              <a:t>‹#›</a:t>
            </a:fld>
          </a:p>
        </p:txBody>
      </p:sp>
      <p:pic>
        <p:nvPicPr>
          <p:cNvPr id="377" name="Shape 377"/>
          <p:cNvPicPr preferRelativeResize="0"/>
          <p:nvPr/>
        </p:nvPicPr>
        <p:blipFill rotWithShape="1">
          <a:blip r:embed="rId3">
            <a:alphaModFix/>
          </a:blip>
          <a:srcRect b="0" l="0" r="0" t="0"/>
          <a:stretch/>
        </p:blipFill>
        <p:spPr>
          <a:xfrm>
            <a:off x="842425" y="6955150"/>
            <a:ext cx="5613900" cy="2604600"/>
          </a:xfrm>
          <a:prstGeom prst="rect">
            <a:avLst/>
          </a:prstGeom>
          <a:noFill/>
          <a:ln>
            <a:noFill/>
          </a:ln>
        </p:spPr>
      </p:pic>
      <p:sp>
        <p:nvSpPr>
          <p:cNvPr id="378" name="Shape 378"/>
          <p:cNvSpPr txBox="1"/>
          <p:nvPr/>
        </p:nvSpPr>
        <p:spPr>
          <a:xfrm>
            <a:off x="0" y="6370275"/>
            <a:ext cx="7560000" cy="474000"/>
          </a:xfrm>
          <a:prstGeom prst="rect">
            <a:avLst/>
          </a:prstGeom>
          <a:noFill/>
          <a:ln>
            <a:noFill/>
          </a:ln>
        </p:spPr>
        <p:txBody>
          <a:bodyPr anchorCtr="0" anchor="ctr" bIns="45700" lIns="91425" rIns="45700" tIns="45700">
            <a:noAutofit/>
          </a:bodyPr>
          <a:lstStyle/>
          <a:p>
            <a:pPr lvl="0" rtl="0" algn="ctr">
              <a:spcBef>
                <a:spcPts val="0"/>
              </a:spcBef>
              <a:buNone/>
            </a:pPr>
            <a:r>
              <a:rPr b="1" lang="ar" sz="1800"/>
              <a:t>Medical Liability Claims in Saudi Arabia</a:t>
            </a:r>
          </a:p>
        </p:txBody>
      </p:sp>
      <p:sp>
        <p:nvSpPr>
          <p:cNvPr id="379" name="Shape 379"/>
          <p:cNvSpPr txBox="1"/>
          <p:nvPr/>
        </p:nvSpPr>
        <p:spPr>
          <a:xfrm>
            <a:off x="0" y="288325"/>
            <a:ext cx="7560000" cy="579600"/>
          </a:xfrm>
          <a:prstGeom prst="rect">
            <a:avLst/>
          </a:prstGeom>
          <a:noFill/>
          <a:ln>
            <a:noFill/>
          </a:ln>
        </p:spPr>
        <p:txBody>
          <a:bodyPr anchorCtr="0" anchor="ctr" bIns="45700" lIns="91425" rIns="45700" tIns="45700">
            <a:noAutofit/>
          </a:bodyPr>
          <a:lstStyle/>
          <a:p>
            <a:pPr lvl="0" rtl="0" algn="ctr">
              <a:spcBef>
                <a:spcPts val="0"/>
              </a:spcBef>
              <a:buNone/>
            </a:pPr>
            <a:r>
              <a:rPr b="1" lang="ar" sz="2400"/>
              <a:t>Dealing with litigation</a:t>
            </a:r>
          </a:p>
          <a:p>
            <a:pPr lvl="0" rtl="0" algn="ctr">
              <a:spcBef>
                <a:spcPts val="0"/>
              </a:spcBef>
              <a:buNone/>
            </a:pPr>
            <a:r>
              <a:rPr b="1" lang="ar" sz="1800"/>
              <a:t>(التعامل مع الدعاوى القضائية)</a:t>
            </a:r>
          </a:p>
        </p:txBody>
      </p:sp>
      <p:cxnSp>
        <p:nvCxnSpPr>
          <p:cNvPr id="380" name="Shape 380"/>
          <p:cNvCxnSpPr/>
          <p:nvPr/>
        </p:nvCxnSpPr>
        <p:spPr>
          <a:xfrm flipH="1" rot="10800000">
            <a:off x="705450" y="5999937"/>
            <a:ext cx="6149100" cy="2400"/>
          </a:xfrm>
          <a:prstGeom prst="straightConnector1">
            <a:avLst/>
          </a:prstGeom>
          <a:noFill/>
          <a:ln cap="flat" cmpd="sng" w="9525">
            <a:solidFill>
              <a:srgbClr val="B7B7B7"/>
            </a:solidFill>
            <a:prstDash val="dashDot"/>
            <a:round/>
            <a:headEnd len="lg" w="lg" type="none"/>
            <a:tailEnd len="lg" w="lg" type="none"/>
          </a:ln>
        </p:spPr>
      </p:cxnSp>
      <p:graphicFrame>
        <p:nvGraphicFramePr>
          <p:cNvPr id="381" name="Shape 381"/>
          <p:cNvGraphicFramePr/>
          <p:nvPr/>
        </p:nvGraphicFramePr>
        <p:xfrm>
          <a:off x="184975" y="978800"/>
          <a:ext cx="3000000" cy="3000000"/>
        </p:xfrm>
        <a:graphic>
          <a:graphicData uri="http://schemas.openxmlformats.org/drawingml/2006/table">
            <a:tbl>
              <a:tblPr>
                <a:noFill/>
                <a:tableStyleId>{D04C0F43-524B-4128-83DA-58CB7B48C504}</a:tableStyleId>
              </a:tblPr>
              <a:tblGrid>
                <a:gridCol w="4448475"/>
                <a:gridCol w="2741575"/>
              </a:tblGrid>
              <a:tr h="100000">
                <a:tc>
                  <a:txBody>
                    <a:bodyPr>
                      <a:noAutofit/>
                    </a:bodyPr>
                    <a:lstStyle/>
                    <a:p>
                      <a:pPr lvl="0" rtl="0" algn="ctr">
                        <a:spcBef>
                          <a:spcPts val="0"/>
                        </a:spcBef>
                        <a:buNone/>
                      </a:pPr>
                      <a:r>
                        <a:t/>
                      </a:r>
                      <a:endParaRPr b="1" sz="900">
                        <a:solidFill>
                          <a:srgbClr val="FFFFFF"/>
                        </a:solidFill>
                      </a:endParaRPr>
                    </a:p>
                    <a:p>
                      <a:pPr lvl="0" rtl="0" algn="ctr">
                        <a:spcBef>
                          <a:spcPts val="0"/>
                        </a:spcBef>
                        <a:buClr>
                          <a:schemeClr val="dk1"/>
                        </a:buClr>
                        <a:buSzPct val="78571"/>
                        <a:buFont typeface="Arial"/>
                        <a:buNone/>
                      </a:pPr>
                      <a:r>
                        <a:rPr b="1" lang="ar">
                          <a:solidFill>
                            <a:srgbClr val="FFFFFF"/>
                          </a:solidFill>
                        </a:rPr>
                        <a:t>1. PREVENTION</a:t>
                      </a:r>
                    </a:p>
                  </a:txBody>
                  <a:tcPr marT="91425" marB="91425" marR="91425" marL="91425">
                    <a:lnL cap="flat" cmpd="sng" w="9525">
                      <a:solidFill>
                        <a:srgbClr val="666666"/>
                      </a:solidFill>
                      <a:prstDash val="solid"/>
                      <a:round/>
                      <a:headEnd len="med" w="med" type="none"/>
                      <a:tailEnd len="med" w="med" type="none"/>
                    </a:lnL>
                    <a:lnR cap="flat" cmpd="sng" w="9525">
                      <a:solidFill>
                        <a:srgbClr val="666666"/>
                      </a:solidFill>
                      <a:prstDash val="solid"/>
                      <a:round/>
                      <a:headEnd len="med" w="med" type="none"/>
                      <a:tailEnd len="med" w="med" type="none"/>
                    </a:lnR>
                    <a:lnT cap="flat" cmpd="sng" w="9525">
                      <a:solidFill>
                        <a:srgbClr val="666666"/>
                      </a:solidFill>
                      <a:prstDash val="solid"/>
                      <a:round/>
                      <a:headEnd len="med" w="med" type="none"/>
                      <a:tailEnd len="med" w="med" type="none"/>
                    </a:lnT>
                    <a:lnB cap="flat" cmpd="sng" w="9525">
                      <a:solidFill>
                        <a:srgbClr val="666666"/>
                      </a:solidFill>
                      <a:prstDash val="solid"/>
                      <a:round/>
                      <a:headEnd len="med" w="med" type="none"/>
                      <a:tailEnd len="med" w="med" type="none"/>
                    </a:lnB>
                    <a:solidFill>
                      <a:srgbClr val="1C4587"/>
                    </a:solidFill>
                  </a:tcPr>
                </a:tc>
                <a:tc>
                  <a:txBody>
                    <a:bodyPr>
                      <a:noAutofit/>
                    </a:bodyPr>
                    <a:lstStyle/>
                    <a:p>
                      <a:pPr lvl="0" rtl="0" algn="ctr">
                        <a:spcBef>
                          <a:spcPts val="480"/>
                        </a:spcBef>
                        <a:buClr>
                          <a:schemeClr val="dk1"/>
                        </a:buClr>
                        <a:buSzPct val="78571"/>
                        <a:buFont typeface="Arial"/>
                        <a:buNone/>
                      </a:pPr>
                      <a:r>
                        <a:rPr b="1" lang="ar">
                          <a:solidFill>
                            <a:srgbClr val="FFFFFF"/>
                          </a:solidFill>
                        </a:rPr>
                        <a:t>2. WHEN CALLED TO TESTIFY</a:t>
                      </a:r>
                    </a:p>
                  </a:txBody>
                  <a:tcPr marT="91425" marB="91425" marR="91425" marL="91425">
                    <a:lnL cap="flat" cmpd="sng" w="9525">
                      <a:solidFill>
                        <a:srgbClr val="666666"/>
                      </a:solidFill>
                      <a:prstDash val="solid"/>
                      <a:round/>
                      <a:headEnd len="med" w="med" type="none"/>
                      <a:tailEnd len="med" w="med" type="none"/>
                    </a:lnL>
                    <a:lnR cap="flat" cmpd="sng" w="9525">
                      <a:solidFill>
                        <a:srgbClr val="666666"/>
                      </a:solidFill>
                      <a:prstDash val="solid"/>
                      <a:round/>
                      <a:headEnd len="med" w="med" type="none"/>
                      <a:tailEnd len="med" w="med" type="none"/>
                    </a:lnR>
                    <a:lnT cap="flat" cmpd="sng" w="9525">
                      <a:solidFill>
                        <a:srgbClr val="666666"/>
                      </a:solidFill>
                      <a:prstDash val="solid"/>
                      <a:round/>
                      <a:headEnd len="med" w="med" type="none"/>
                      <a:tailEnd len="med" w="med" type="none"/>
                    </a:lnT>
                    <a:lnB cap="flat" cmpd="sng" w="9525">
                      <a:solidFill>
                        <a:srgbClr val="666666"/>
                      </a:solidFill>
                      <a:prstDash val="solid"/>
                      <a:round/>
                      <a:headEnd len="med" w="med" type="none"/>
                      <a:tailEnd len="med" w="med" type="none"/>
                    </a:lnB>
                    <a:solidFill>
                      <a:srgbClr val="1C4587"/>
                    </a:solidFill>
                  </a:tcPr>
                </a:tc>
              </a:tr>
              <a:tr h="381000">
                <a:tc>
                  <a:txBody>
                    <a:bodyPr>
                      <a:noAutofit/>
                    </a:bodyPr>
                    <a:lstStyle/>
                    <a:p>
                      <a:pPr indent="-449072" lvl="0" marL="576072" rtl="0">
                        <a:spcBef>
                          <a:spcPts val="360"/>
                        </a:spcBef>
                        <a:buClr>
                          <a:srgbClr val="F1C232"/>
                        </a:buClr>
                        <a:buSzPct val="100000"/>
                        <a:buAutoNum type="arabicPeriod"/>
                      </a:pPr>
                      <a:r>
                        <a:rPr b="1" lang="ar">
                          <a:solidFill>
                            <a:schemeClr val="dk1"/>
                          </a:solidFill>
                        </a:rPr>
                        <a:t>Assess the patient as a whole.</a:t>
                      </a:r>
                    </a:p>
                    <a:p>
                      <a:pPr indent="-449072" lvl="0" marL="576072" rtl="0">
                        <a:spcBef>
                          <a:spcPts val="360"/>
                        </a:spcBef>
                        <a:buClr>
                          <a:srgbClr val="F1C232"/>
                        </a:buClr>
                        <a:buSzPct val="100000"/>
                        <a:buAutoNum type="arabicPeriod"/>
                      </a:pPr>
                      <a:r>
                        <a:rPr b="1" lang="ar">
                          <a:solidFill>
                            <a:schemeClr val="dk1"/>
                          </a:solidFill>
                        </a:rPr>
                        <a:t>Good documentation in patient records.</a:t>
                      </a:r>
                    </a:p>
                    <a:p>
                      <a:pPr indent="-449072" lvl="0" marL="576072" rtl="0">
                        <a:spcBef>
                          <a:spcPts val="360"/>
                        </a:spcBef>
                        <a:buClr>
                          <a:srgbClr val="F1C232"/>
                        </a:buClr>
                        <a:buSzPct val="100000"/>
                        <a:buAutoNum type="arabicPeriod"/>
                      </a:pPr>
                      <a:r>
                        <a:rPr b="1" lang="ar">
                          <a:solidFill>
                            <a:schemeClr val="dk1"/>
                          </a:solidFill>
                        </a:rPr>
                        <a:t>Don’t leave anything to memory specially in very sick patients. </a:t>
                      </a:r>
                      <a:r>
                        <a:rPr b="1" lang="ar">
                          <a:solidFill>
                            <a:srgbClr val="999999"/>
                          </a:solidFill>
                        </a:rPr>
                        <a:t>(write down everything you did)</a:t>
                      </a:r>
                    </a:p>
                    <a:p>
                      <a:pPr indent="-449072" lvl="0" marL="576072" rtl="0">
                        <a:spcBef>
                          <a:spcPts val="360"/>
                        </a:spcBef>
                        <a:buClr>
                          <a:srgbClr val="F1C232"/>
                        </a:buClr>
                        <a:buSzPct val="100000"/>
                        <a:buAutoNum type="arabicPeriod"/>
                      </a:pPr>
                      <a:r>
                        <a:rPr b="1" lang="ar">
                          <a:solidFill>
                            <a:schemeClr val="dk1"/>
                          </a:solidFill>
                        </a:rPr>
                        <a:t>Consult with colleagues in other specialties.</a:t>
                      </a:r>
                    </a:p>
                    <a:p>
                      <a:pPr indent="-449072" lvl="0" marL="576072" rtl="0">
                        <a:spcBef>
                          <a:spcPts val="360"/>
                        </a:spcBef>
                        <a:buClr>
                          <a:srgbClr val="F1C232"/>
                        </a:buClr>
                        <a:buSzPct val="100000"/>
                        <a:buAutoNum type="arabicPeriod"/>
                      </a:pPr>
                      <a:r>
                        <a:rPr b="1" lang="ar">
                          <a:solidFill>
                            <a:schemeClr val="dk1"/>
                          </a:solidFill>
                        </a:rPr>
                        <a:t>Be current in your knowledge.</a:t>
                      </a:r>
                    </a:p>
                    <a:p>
                      <a:pPr indent="-449072" lvl="0" marL="576072" rtl="0">
                        <a:spcBef>
                          <a:spcPts val="360"/>
                        </a:spcBef>
                        <a:buClr>
                          <a:srgbClr val="F1C232"/>
                        </a:buClr>
                        <a:buSzPct val="100000"/>
                        <a:buAutoNum type="arabicPeriod"/>
                      </a:pPr>
                      <a:r>
                        <a:rPr b="1" lang="ar">
                          <a:solidFill>
                            <a:schemeClr val="dk1"/>
                          </a:solidFill>
                        </a:rPr>
                        <a:t>Emergency and intensive care: certification in basic &amp; advanced cardiac life support (ACLS).</a:t>
                      </a:r>
                    </a:p>
                    <a:p>
                      <a:pPr indent="-449072" lvl="0" marL="576072" rtl="0">
                        <a:spcBef>
                          <a:spcPts val="360"/>
                        </a:spcBef>
                        <a:buClr>
                          <a:srgbClr val="F1C232"/>
                        </a:buClr>
                        <a:buSzPct val="100000"/>
                        <a:buAutoNum type="arabicPeriod"/>
                      </a:pPr>
                      <a:r>
                        <a:rPr b="1" lang="ar">
                          <a:solidFill>
                            <a:schemeClr val="dk1"/>
                          </a:solidFill>
                        </a:rPr>
                        <a:t>Advanced trauma life support (ATLS) certification for those dealing with trauma.  </a:t>
                      </a:r>
                    </a:p>
                    <a:p>
                      <a:pPr indent="-449072" lvl="0" marL="576072" rtl="0">
                        <a:spcBef>
                          <a:spcPts val="360"/>
                        </a:spcBef>
                        <a:buClr>
                          <a:srgbClr val="F1C232"/>
                        </a:buClr>
                        <a:buSzPct val="100000"/>
                        <a:buAutoNum type="arabicPeriod"/>
                      </a:pPr>
                      <a:r>
                        <a:rPr b="1" lang="ar">
                          <a:solidFill>
                            <a:schemeClr val="dk1"/>
                          </a:solidFill>
                        </a:rPr>
                        <a:t>If your facility is lacking in equipment then refer the patient and document that.</a:t>
                      </a:r>
                    </a:p>
                    <a:p>
                      <a:pPr indent="-449072" lvl="0" marL="576072" rtl="0">
                        <a:spcBef>
                          <a:spcPts val="480"/>
                        </a:spcBef>
                        <a:buClr>
                          <a:srgbClr val="F1C232"/>
                        </a:buClr>
                        <a:buSzPct val="100000"/>
                        <a:buAutoNum type="arabicPeriod"/>
                      </a:pPr>
                      <a:r>
                        <a:rPr b="1" lang="ar">
                          <a:solidFill>
                            <a:schemeClr val="dk1"/>
                          </a:solidFill>
                        </a:rPr>
                        <a:t>Before surgery communicate in clear language with  patient/relative &amp; make sure they understood. </a:t>
                      </a:r>
                      <a:r>
                        <a:rPr b="1" lang="ar">
                          <a:solidFill>
                            <a:srgbClr val="999999"/>
                          </a:solidFill>
                        </a:rPr>
                        <a:t>(Tell patient every possible complication could hapen)</a:t>
                      </a:r>
                    </a:p>
                  </a:txBody>
                  <a:tcPr marT="91425" marB="91425" marR="91425" marL="91425">
                    <a:lnT cap="flat" cmpd="sng" w="9525">
                      <a:solidFill>
                        <a:srgbClr val="666666"/>
                      </a:solidFill>
                      <a:prstDash val="solid"/>
                      <a:round/>
                      <a:headEnd len="med" w="med" type="none"/>
                      <a:tailEnd len="med" w="med" type="none"/>
                    </a:lnT>
                  </a:tcPr>
                </a:tc>
                <a:tc>
                  <a:txBody>
                    <a:bodyPr>
                      <a:noAutofit/>
                    </a:bodyPr>
                    <a:lstStyle/>
                    <a:p>
                      <a:pPr indent="-449072" lvl="0" marL="576072" rtl="0">
                        <a:spcBef>
                          <a:spcPts val="0"/>
                        </a:spcBef>
                        <a:buClr>
                          <a:srgbClr val="F1C232"/>
                        </a:buClr>
                        <a:buSzPct val="100000"/>
                        <a:buAutoNum type="arabicPeriod"/>
                      </a:pPr>
                      <a:r>
                        <a:rPr b="1" lang="ar">
                          <a:solidFill>
                            <a:schemeClr val="dk1"/>
                          </a:solidFill>
                        </a:rPr>
                        <a:t>Review the case records </a:t>
                      </a:r>
                    </a:p>
                    <a:p>
                      <a:pPr indent="-449072" lvl="0" marL="576072" rtl="0">
                        <a:spcBef>
                          <a:spcPts val="0"/>
                        </a:spcBef>
                        <a:buClr>
                          <a:srgbClr val="F1C232"/>
                        </a:buClr>
                        <a:buSzPct val="100000"/>
                        <a:buAutoNum type="arabicPeriod"/>
                      </a:pPr>
                      <a:r>
                        <a:rPr b="1" lang="ar">
                          <a:solidFill>
                            <a:schemeClr val="dk1"/>
                          </a:solidFill>
                        </a:rPr>
                        <a:t>Make notes of the dates and details of your role</a:t>
                      </a:r>
                    </a:p>
                    <a:p>
                      <a:pPr indent="-449072" lvl="0" marL="576072" rtl="0">
                        <a:spcBef>
                          <a:spcPts val="0"/>
                        </a:spcBef>
                        <a:buClr>
                          <a:srgbClr val="F1C232"/>
                        </a:buClr>
                        <a:buSzPct val="100000"/>
                        <a:buAutoNum type="arabicPeriod"/>
                      </a:pPr>
                      <a:r>
                        <a:rPr b="1" lang="ar">
                          <a:solidFill>
                            <a:schemeClr val="dk1"/>
                          </a:solidFill>
                        </a:rPr>
                        <a:t>Consult a lawyer </a:t>
                      </a:r>
                    </a:p>
                    <a:p>
                      <a:pPr indent="-449072" lvl="0" marL="576072" rtl="0">
                        <a:spcBef>
                          <a:spcPts val="0"/>
                        </a:spcBef>
                        <a:buClr>
                          <a:srgbClr val="F1C232"/>
                        </a:buClr>
                        <a:buSzPct val="100000"/>
                        <a:buAutoNum type="arabicPeriod"/>
                      </a:pPr>
                      <a:r>
                        <a:rPr b="1" lang="ar">
                          <a:solidFill>
                            <a:schemeClr val="dk1"/>
                          </a:solidFill>
                        </a:rPr>
                        <a:t>Better to write an affidavit and show it to attorney (lawyer).</a:t>
                      </a:r>
                    </a:p>
                    <a:p>
                      <a:pPr indent="-449072" lvl="0" marL="576072" rtl="0">
                        <a:spcBef>
                          <a:spcPts val="0"/>
                        </a:spcBef>
                        <a:buClr>
                          <a:srgbClr val="F1C232"/>
                        </a:buClr>
                        <a:buSzPct val="100000"/>
                        <a:buAutoNum type="arabicPeriod"/>
                      </a:pPr>
                      <a:r>
                        <a:rPr b="1" lang="ar">
                          <a:solidFill>
                            <a:schemeClr val="dk1"/>
                          </a:solidFill>
                        </a:rPr>
                        <a:t>If necessary bring copies of references mentioned in affidavit</a:t>
                      </a:r>
                    </a:p>
                    <a:p>
                      <a:pPr lvl="0" rtl="0">
                        <a:spcBef>
                          <a:spcPts val="0"/>
                        </a:spcBef>
                        <a:buNone/>
                      </a:pPr>
                      <a:r>
                        <a:rPr b="1" lang="ar">
                          <a:solidFill>
                            <a:schemeClr val="dk1"/>
                          </a:solidFill>
                        </a:rPr>
                        <a:t>            (الشهادة) .</a:t>
                      </a:r>
                    </a:p>
                  </a:txBody>
                  <a:tcPr marT="91425" marB="91425" marR="91425" marL="91425">
                    <a:lnT cap="flat" cmpd="sng" w="9525">
                      <a:solidFill>
                        <a:srgbClr val="666666"/>
                      </a:solidFill>
                      <a:prstDash val="solid"/>
                      <a:round/>
                      <a:headEnd len="med" w="med" type="none"/>
                      <a:tailEnd len="med" w="med" type="none"/>
                    </a:lnT>
                  </a:tcPr>
                </a:tc>
              </a:tr>
            </a:tbl>
          </a:graphicData>
        </a:graphic>
      </p:graphicFrame>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387" name="Shape 387"/>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pic>
        <p:nvPicPr>
          <p:cNvPr id="388" name="Shape 388"/>
          <p:cNvPicPr preferRelativeResize="0"/>
          <p:nvPr/>
        </p:nvPicPr>
        <p:blipFill>
          <a:blip r:embed="rId3">
            <a:alphaModFix/>
          </a:blip>
          <a:stretch>
            <a:fillRect/>
          </a:stretch>
        </p:blipFill>
        <p:spPr>
          <a:xfrm>
            <a:off x="21462" y="1304000"/>
            <a:ext cx="7517074" cy="3175174"/>
          </a:xfrm>
          <a:prstGeom prst="rect">
            <a:avLst/>
          </a:prstGeom>
          <a:noFill/>
          <a:ln>
            <a:noFill/>
          </a:ln>
        </p:spPr>
      </p:pic>
      <p:sp>
        <p:nvSpPr>
          <p:cNvPr id="389" name="Shape 389"/>
          <p:cNvSpPr txBox="1"/>
          <p:nvPr/>
        </p:nvSpPr>
        <p:spPr>
          <a:xfrm>
            <a:off x="2933700" y="514350"/>
            <a:ext cx="2000100" cy="504000"/>
          </a:xfrm>
          <a:prstGeom prst="rect">
            <a:avLst/>
          </a:prstGeom>
          <a:noFill/>
          <a:ln>
            <a:noFill/>
          </a:ln>
        </p:spPr>
        <p:txBody>
          <a:bodyPr anchorCtr="0" anchor="t" bIns="91425" lIns="91425" rIns="91425" tIns="91425">
            <a:noAutofit/>
          </a:bodyPr>
          <a:lstStyle/>
          <a:p>
            <a:pPr lvl="0" rtl="0">
              <a:spcBef>
                <a:spcPts val="0"/>
              </a:spcBef>
              <a:buNone/>
            </a:pPr>
            <a:r>
              <a:rPr lang="ar" sz="2600">
                <a:solidFill>
                  <a:srgbClr val="8E69D6"/>
                </a:solidFill>
                <a:latin typeface="Impact"/>
                <a:ea typeface="Impact"/>
                <a:cs typeface="Impact"/>
                <a:sym typeface="Impact"/>
              </a:rPr>
              <a:t>Mind Map</a:t>
            </a:r>
          </a:p>
        </p:txBody>
      </p:sp>
      <p:pic>
        <p:nvPicPr>
          <p:cNvPr id="390" name="Shape 390"/>
          <p:cNvPicPr preferRelativeResize="0"/>
          <p:nvPr/>
        </p:nvPicPr>
        <p:blipFill>
          <a:blip r:embed="rId4">
            <a:alphaModFix/>
          </a:blip>
          <a:stretch>
            <a:fillRect/>
          </a:stretch>
        </p:blipFill>
        <p:spPr>
          <a:xfrm>
            <a:off x="21475" y="5414854"/>
            <a:ext cx="7517050" cy="2954220"/>
          </a:xfrm>
          <a:prstGeom prst="rect">
            <a:avLst/>
          </a:prstGeom>
          <a:noFill/>
          <a:ln>
            <a:noFill/>
          </a:ln>
        </p:spPr>
      </p:pic>
      <p:sp>
        <p:nvSpPr>
          <p:cNvPr id="391" name="Shape 391"/>
          <p:cNvSpPr txBox="1"/>
          <p:nvPr/>
        </p:nvSpPr>
        <p:spPr>
          <a:xfrm>
            <a:off x="1340950" y="4651812"/>
            <a:ext cx="5514900" cy="590400"/>
          </a:xfrm>
          <a:prstGeom prst="rect">
            <a:avLst/>
          </a:prstGeom>
          <a:noFill/>
          <a:ln>
            <a:noFill/>
          </a:ln>
        </p:spPr>
        <p:txBody>
          <a:bodyPr anchorCtr="0" anchor="t" bIns="91425" lIns="91425" rIns="91425" tIns="91425">
            <a:noAutofit/>
          </a:bodyPr>
          <a:lstStyle/>
          <a:p>
            <a:pPr lvl="0" rtl="0">
              <a:spcBef>
                <a:spcPts val="0"/>
              </a:spcBef>
              <a:buClr>
                <a:schemeClr val="dk1"/>
              </a:buClr>
              <a:buSzPct val="42307"/>
              <a:buFont typeface="Arial"/>
              <a:buNone/>
            </a:pPr>
            <a:r>
              <a:rPr lang="ar" sz="2600">
                <a:solidFill>
                  <a:srgbClr val="8E69D6"/>
                </a:solidFill>
                <a:latin typeface="Impact"/>
                <a:ea typeface="Impact"/>
                <a:cs typeface="Impact"/>
                <a:sym typeface="Impact"/>
              </a:rPr>
              <a:t>WHAT MEDICAL COLLEGES WANT? </a:t>
            </a:r>
            <a:r>
              <a:rPr lang="ar" sz="2600">
                <a:solidFill>
                  <a:srgbClr val="8E69D6"/>
                </a:solidFill>
              </a:rPr>
              <a:t>	</a:t>
            </a:r>
          </a:p>
          <a:p>
            <a:pPr lvl="0" rtl="0">
              <a:spcBef>
                <a:spcPts val="0"/>
              </a:spcBef>
              <a:buClr>
                <a:schemeClr val="dk1"/>
              </a:buClr>
              <a:buSzPct val="42307"/>
              <a:buFont typeface="Arial"/>
              <a:buNone/>
            </a:pPr>
            <a:r>
              <a:rPr lang="ar" sz="2600">
                <a:solidFill>
                  <a:srgbClr val="8E69D6"/>
                </a:solidFill>
              </a:rPr>
              <a:t>		</a:t>
            </a:r>
          </a:p>
          <a:p>
            <a:pPr lvl="0" rtl="0">
              <a:spcBef>
                <a:spcPts val="0"/>
              </a:spcBef>
              <a:buNone/>
            </a:pPr>
            <a:r>
              <a:t/>
            </a:r>
            <a:endParaRPr sz="2600">
              <a:solidFill>
                <a:srgbClr val="8E69D6"/>
              </a:solidFill>
            </a:endParaRPr>
          </a:p>
        </p:txBody>
      </p:sp>
      <p:sp>
        <p:nvSpPr>
          <p:cNvPr id="392" name="Shape 392"/>
          <p:cNvSpPr txBox="1"/>
          <p:nvPr/>
        </p:nvSpPr>
        <p:spPr>
          <a:xfrm>
            <a:off x="41125" y="8369075"/>
            <a:ext cx="2000100" cy="719700"/>
          </a:xfrm>
          <a:prstGeom prst="rect">
            <a:avLst/>
          </a:prstGeom>
          <a:solidFill>
            <a:srgbClr val="F3F3F3"/>
          </a:solidFill>
          <a:ln>
            <a:noFill/>
          </a:ln>
        </p:spPr>
        <p:txBody>
          <a:bodyPr anchorCtr="0" anchor="t" bIns="91425" lIns="91425" rIns="91425" tIns="91425">
            <a:noAutofit/>
          </a:bodyPr>
          <a:lstStyle/>
          <a:p>
            <a:pPr lvl="0" rtl="0">
              <a:lnSpc>
                <a:spcPct val="115000"/>
              </a:lnSpc>
              <a:spcBef>
                <a:spcPts val="300"/>
              </a:spcBef>
              <a:buNone/>
            </a:pPr>
            <a:r>
              <a:rPr lang="ar">
                <a:solidFill>
                  <a:srgbClr val="B7B7B7"/>
                </a:solidFill>
                <a:latin typeface="Times New Roman"/>
                <a:ea typeface="Times New Roman"/>
                <a:cs typeface="Times New Roman"/>
                <a:sym typeface="Times New Roman"/>
              </a:rPr>
              <a:t>Critical thinking &amp; problem solving skills</a:t>
            </a:r>
          </a:p>
        </p:txBody>
      </p:sp>
      <p:sp>
        <p:nvSpPr>
          <p:cNvPr id="393" name="Shape 393"/>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7</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nvSpPr>
        <p:spPr>
          <a:xfrm>
            <a:off x="105175" y="198350"/>
            <a:ext cx="6287100" cy="719700"/>
          </a:xfrm>
          <a:prstGeom prst="rect">
            <a:avLst/>
          </a:prstGeom>
          <a:noFill/>
          <a:ln>
            <a:noFill/>
          </a:ln>
        </p:spPr>
        <p:txBody>
          <a:bodyPr anchorCtr="0" anchor="t" bIns="91425" lIns="91425" rIns="91425" tIns="91425">
            <a:noAutofit/>
          </a:bodyPr>
          <a:lstStyle/>
          <a:p>
            <a:pPr lvl="0" rtl="0">
              <a:spcBef>
                <a:spcPts val="0"/>
              </a:spcBef>
              <a:buNone/>
            </a:pPr>
            <a:r>
              <a:rPr b="1" lang="ar" sz="2000"/>
              <a:t>Professionalism key elements:</a:t>
            </a:r>
          </a:p>
        </p:txBody>
      </p:sp>
      <p:graphicFrame>
        <p:nvGraphicFramePr>
          <p:cNvPr id="91" name="Shape 91"/>
          <p:cNvGraphicFramePr/>
          <p:nvPr/>
        </p:nvGraphicFramePr>
        <p:xfrm>
          <a:off x="637675" y="774225"/>
          <a:ext cx="3000000" cy="3000000"/>
        </p:xfrm>
        <a:graphic>
          <a:graphicData uri="http://schemas.openxmlformats.org/drawingml/2006/table">
            <a:tbl>
              <a:tblPr>
                <a:noFill/>
                <a:tableStyleId>{D04C0F43-524B-4128-83DA-58CB7B48C504}</a:tableStyleId>
              </a:tblPr>
              <a:tblGrid>
                <a:gridCol w="3142325"/>
                <a:gridCol w="3142325"/>
              </a:tblGrid>
              <a:tr h="530025">
                <a:tc>
                  <a:txBody>
                    <a:bodyPr>
                      <a:noAutofit/>
                    </a:bodyPr>
                    <a:lstStyle/>
                    <a:p>
                      <a:pPr lvl="0" rtl="0">
                        <a:spcBef>
                          <a:spcPts val="0"/>
                        </a:spcBef>
                        <a:buClr>
                          <a:schemeClr val="dk1"/>
                        </a:buClr>
                        <a:buSzPct val="78571"/>
                        <a:buFont typeface="Arial"/>
                        <a:buNone/>
                      </a:pPr>
                      <a:r>
                        <a:rPr b="1" lang="ar">
                          <a:solidFill>
                            <a:schemeClr val="dk1"/>
                          </a:solidFill>
                        </a:rPr>
                        <a:t>Key elements </a:t>
                      </a:r>
                    </a:p>
                    <a:p>
                      <a:pPr lvl="0" rtl="0">
                        <a:spcBef>
                          <a:spcPts val="0"/>
                        </a:spcBef>
                        <a:buNone/>
                      </a:pPr>
                      <a:r>
                        <a:t/>
                      </a:r>
                      <a:endParaRPr b="1"/>
                    </a:p>
                  </a:txBody>
                  <a:tcPr marT="91425" marB="91425" marR="91425" marL="91425">
                    <a:solidFill>
                      <a:srgbClr val="D9D9D9"/>
                    </a:solidFill>
                  </a:tcPr>
                </a:tc>
                <a:tc>
                  <a:txBody>
                    <a:bodyPr>
                      <a:noAutofit/>
                    </a:bodyPr>
                    <a:lstStyle/>
                    <a:p>
                      <a:pPr lvl="0" rtl="0">
                        <a:spcBef>
                          <a:spcPts val="0"/>
                        </a:spcBef>
                        <a:buNone/>
                      </a:pPr>
                      <a:r>
                        <a:rPr b="1" lang="ar"/>
                        <a:t>Example</a:t>
                      </a:r>
                    </a:p>
                  </a:txBody>
                  <a:tcPr marT="91425" marB="91425" marR="91425" marL="91425">
                    <a:solidFill>
                      <a:srgbClr val="D9D9D9"/>
                    </a:solidFill>
                  </a:tcPr>
                </a:tc>
              </a:tr>
              <a:tr h="381000">
                <a:tc>
                  <a:txBody>
                    <a:bodyPr>
                      <a:noAutofit/>
                    </a:bodyPr>
                    <a:lstStyle/>
                    <a:p>
                      <a:pPr lvl="0" rtl="0">
                        <a:spcBef>
                          <a:spcPts val="0"/>
                        </a:spcBef>
                        <a:buNone/>
                      </a:pPr>
                      <a:r>
                        <a:rPr b="1" lang="ar">
                          <a:solidFill>
                            <a:schemeClr val="dk1"/>
                          </a:solidFill>
                        </a:rPr>
                        <a:t>Excellence</a:t>
                      </a:r>
                      <a:r>
                        <a:rPr b="1" lang="ar" sz="1100">
                          <a:solidFill>
                            <a:schemeClr val="dk1"/>
                          </a:solidFill>
                        </a:rPr>
                        <a:t>			</a:t>
                      </a:r>
                    </a:p>
                    <a:p>
                      <a:pPr lvl="0" rtl="0">
                        <a:spcBef>
                          <a:spcPts val="0"/>
                        </a:spcBef>
                        <a:buClr>
                          <a:schemeClr val="dk1"/>
                        </a:buClr>
                        <a:buSzPct val="100000"/>
                        <a:buFont typeface="Arial"/>
                        <a:buNone/>
                      </a:pPr>
                      <a:r>
                        <a:rPr lang="ar" sz="1100">
                          <a:solidFill>
                            <a:srgbClr val="999999"/>
                          </a:solidFill>
                        </a:rPr>
                        <a:t>( a talent or quality that is unusually good and surpasses ordinary standards) </a:t>
                      </a:r>
                    </a:p>
                    <a:p>
                      <a:pPr lvl="0" rtl="0">
                        <a:spcBef>
                          <a:spcPts val="0"/>
                        </a:spcBef>
                        <a:buNone/>
                      </a:pPr>
                      <a:r>
                        <a:rPr lang="ar" sz="1100">
                          <a:solidFill>
                            <a:srgbClr val="999999"/>
                          </a:solidFill>
                        </a:rPr>
                        <a:t>	</a:t>
                      </a:r>
                    </a:p>
                  </a:txBody>
                  <a:tcPr marT="91425" marB="91425" marR="91425" marL="91425"/>
                </a:tc>
                <a:tc>
                  <a:txBody>
                    <a:bodyPr>
                      <a:noAutofit/>
                    </a:bodyPr>
                    <a:lstStyle/>
                    <a:p>
                      <a:pPr lvl="0" rtl="0">
                        <a:spcBef>
                          <a:spcPts val="0"/>
                        </a:spcBef>
                        <a:buNone/>
                      </a:pPr>
                      <a:r>
                        <a:rPr b="1" lang="ar" sz="1200">
                          <a:solidFill>
                            <a:srgbClr val="FF0000"/>
                          </a:solidFill>
                        </a:rPr>
                        <a:t>1)Time management /Punctuality</a:t>
                      </a:r>
                    </a:p>
                    <a:p>
                      <a:pPr lvl="0" rtl="0">
                        <a:spcBef>
                          <a:spcPts val="0"/>
                        </a:spcBef>
                        <a:buNone/>
                      </a:pPr>
                      <a:r>
                        <a:rPr b="1" lang="ar" sz="1200">
                          <a:solidFill>
                            <a:srgbClr val="FF0000"/>
                          </a:solidFill>
                        </a:rPr>
                        <a:t>2) Positive attitude ( enjoy work).</a:t>
                      </a:r>
                    </a:p>
                    <a:p>
                      <a:pPr lvl="0" rtl="0">
                        <a:spcBef>
                          <a:spcPts val="0"/>
                        </a:spcBef>
                        <a:buClr>
                          <a:schemeClr val="dk1"/>
                        </a:buClr>
                        <a:buSzPct val="91666"/>
                        <a:buFont typeface="Arial"/>
                        <a:buNone/>
                      </a:pPr>
                      <a:r>
                        <a:rPr b="1" lang="ar" sz="1200"/>
                        <a:t>3) Commitment to lifelong learning, to exceed ordinary expectations.</a:t>
                      </a:r>
                    </a:p>
                    <a:p>
                      <a:pPr lvl="0" rtl="0">
                        <a:spcBef>
                          <a:spcPts val="0"/>
                        </a:spcBef>
                        <a:buClr>
                          <a:schemeClr val="dk1"/>
                        </a:buClr>
                        <a:buSzPct val="91666"/>
                        <a:buFont typeface="Arial"/>
                        <a:buNone/>
                      </a:pPr>
                      <a:r>
                        <a:rPr b="1" lang="ar" sz="1200"/>
                        <a:t>4) Confidentiality.</a:t>
                      </a:r>
                    </a:p>
                    <a:p>
                      <a:pPr lvl="0" rtl="0">
                        <a:spcBef>
                          <a:spcPts val="0"/>
                        </a:spcBef>
                        <a:buNone/>
                      </a:pPr>
                      <a:r>
                        <a:rPr b="1" lang="ar" sz="1200">
                          <a:solidFill>
                            <a:srgbClr val="FF0000"/>
                          </a:solidFill>
                        </a:rPr>
                        <a:t>5) Consider the language and culture of work. </a:t>
                      </a:r>
                    </a:p>
                    <a:p>
                      <a:pPr lvl="0" rtl="0">
                        <a:spcBef>
                          <a:spcPts val="0"/>
                        </a:spcBef>
                        <a:buClr>
                          <a:schemeClr val="dk1"/>
                        </a:buClr>
                        <a:buSzPct val="91666"/>
                        <a:buFont typeface="Arial"/>
                        <a:buNone/>
                      </a:pPr>
                      <a:r>
                        <a:rPr b="1" lang="ar" sz="1200">
                          <a:solidFill>
                            <a:srgbClr val="FF0000"/>
                          </a:solidFill>
                        </a:rPr>
                        <a:t>6) Give the best of your talents and skills.</a:t>
                      </a:r>
                    </a:p>
                    <a:p>
                      <a:pPr lvl="0" rtl="0">
                        <a:spcBef>
                          <a:spcPts val="0"/>
                        </a:spcBef>
                        <a:buClr>
                          <a:schemeClr val="dk1"/>
                        </a:buClr>
                        <a:buSzPct val="91666"/>
                        <a:buFont typeface="Arial"/>
                        <a:buNone/>
                      </a:pPr>
                      <a:r>
                        <a:rPr b="1" lang="ar" sz="1200"/>
                        <a:t>7) Recognition of professional limits</a:t>
                      </a:r>
                    </a:p>
                    <a:p>
                      <a:pPr lvl="0" rtl="0">
                        <a:spcBef>
                          <a:spcPts val="0"/>
                        </a:spcBef>
                        <a:buClr>
                          <a:schemeClr val="dk1"/>
                        </a:buClr>
                        <a:buSzPct val="91666"/>
                        <a:buFont typeface="Arial"/>
                        <a:buNone/>
                      </a:pPr>
                      <a:r>
                        <a:rPr b="1" lang="ar" sz="1200"/>
                        <a:t>8) Protection of life</a:t>
                      </a:r>
                    </a:p>
                    <a:p>
                      <a:pPr lvl="0" rtl="0">
                        <a:spcBef>
                          <a:spcPts val="0"/>
                        </a:spcBef>
                        <a:buClr>
                          <a:schemeClr val="dk1"/>
                        </a:buClr>
                        <a:buSzPct val="91666"/>
                        <a:buFont typeface="Arial"/>
                        <a:buNone/>
                      </a:pPr>
                      <a:r>
                        <a:rPr b="1" lang="ar" sz="1200"/>
                        <a:t>9) Prioritization</a:t>
                      </a:r>
                    </a:p>
                    <a:p>
                      <a:pPr lvl="0" rtl="0">
                        <a:spcBef>
                          <a:spcPts val="0"/>
                        </a:spcBef>
                        <a:buNone/>
                      </a:pPr>
                      <a:r>
                        <a:rPr b="1" lang="ar" sz="1200"/>
                        <a:t>10) development in commitment, communication, interpersonal relationship, ethics and more</a:t>
                      </a:r>
                      <a:r>
                        <a:rPr lang="ar" sz="1200"/>
                        <a:t> . </a:t>
                      </a:r>
                    </a:p>
                  </a:txBody>
                  <a:tcPr marT="91425" marB="91425" marR="91425" marL="91425"/>
                </a:tc>
              </a:tr>
              <a:tr h="381000">
                <a:tc>
                  <a:txBody>
                    <a:bodyPr>
                      <a:noAutofit/>
                    </a:bodyPr>
                    <a:lstStyle/>
                    <a:p>
                      <a:pPr lvl="0" rtl="0">
                        <a:spcBef>
                          <a:spcPts val="0"/>
                        </a:spcBef>
                        <a:buClr>
                          <a:schemeClr val="dk1"/>
                        </a:buClr>
                        <a:buSzPct val="78571"/>
                        <a:buFont typeface="Arial"/>
                        <a:buNone/>
                      </a:pPr>
                      <a:r>
                        <a:rPr b="1" lang="ar">
                          <a:solidFill>
                            <a:schemeClr val="dk1"/>
                          </a:solidFill>
                        </a:rPr>
                        <a:t>Humanism </a:t>
                      </a:r>
                    </a:p>
                    <a:p>
                      <a:pPr lvl="0" rtl="0">
                        <a:spcBef>
                          <a:spcPts val="0"/>
                        </a:spcBef>
                        <a:buClr>
                          <a:schemeClr val="dk1"/>
                        </a:buClr>
                        <a:buSzPct val="91666"/>
                        <a:buFont typeface="Arial"/>
                        <a:buNone/>
                      </a:pPr>
                      <a:r>
                        <a:rPr lang="ar" sz="1200">
                          <a:solidFill>
                            <a:srgbClr val="999999"/>
                          </a:solidFill>
                        </a:rPr>
                        <a:t>is a way of being. It comprises a set of deep-seated personal convections about one’s obligations to others especially others in need</a:t>
                      </a:r>
                    </a:p>
                    <a:p>
                      <a:pPr lvl="0" rtl="0">
                        <a:spcBef>
                          <a:spcPts val="0"/>
                        </a:spcBef>
                        <a:buNone/>
                      </a:pPr>
                      <a:r>
                        <a:t/>
                      </a:r>
                      <a:endParaRPr/>
                    </a:p>
                  </a:txBody>
                  <a:tcPr marT="91425" marB="91425" marR="91425" marL="91425"/>
                </a:tc>
                <a:tc>
                  <a:txBody>
                    <a:bodyPr>
                      <a:noAutofit/>
                    </a:bodyPr>
                    <a:lstStyle/>
                    <a:p>
                      <a:pPr lvl="0" rtl="0">
                        <a:spcBef>
                          <a:spcPts val="0"/>
                        </a:spcBef>
                        <a:buNone/>
                      </a:pPr>
                      <a:r>
                        <a:rPr b="1" lang="ar" sz="1200">
                          <a:solidFill>
                            <a:srgbClr val="FF0000"/>
                          </a:solidFill>
                        </a:rPr>
                        <a:t>1) Empathy &amp; Compassion. </a:t>
                      </a:r>
                    </a:p>
                    <a:p>
                      <a:pPr lvl="0" rtl="0">
                        <a:spcBef>
                          <a:spcPts val="0"/>
                        </a:spcBef>
                        <a:buNone/>
                      </a:pPr>
                      <a:r>
                        <a:rPr b="1" lang="ar" sz="1200"/>
                        <a:t>2) Encouragement. </a:t>
                      </a:r>
                    </a:p>
                    <a:p>
                      <a:pPr lvl="0" rtl="0">
                        <a:spcBef>
                          <a:spcPts val="0"/>
                        </a:spcBef>
                        <a:buNone/>
                      </a:pPr>
                      <a:r>
                        <a:rPr b="1" lang="ar" sz="1200">
                          <a:solidFill>
                            <a:srgbClr val="FF0000"/>
                          </a:solidFill>
                        </a:rPr>
                        <a:t>3) Support.</a:t>
                      </a:r>
                    </a:p>
                    <a:p>
                      <a:pPr lvl="0" rtl="0">
                        <a:spcBef>
                          <a:spcPts val="0"/>
                        </a:spcBef>
                        <a:buClr>
                          <a:schemeClr val="dk1"/>
                        </a:buClr>
                        <a:buSzPct val="91666"/>
                        <a:buFont typeface="Arial"/>
                        <a:buNone/>
                      </a:pPr>
                      <a:r>
                        <a:rPr b="1" lang="ar" sz="1200"/>
                        <a:t>4) Love and care.</a:t>
                      </a:r>
                    </a:p>
                    <a:p>
                      <a:pPr lvl="0" rtl="0">
                        <a:spcBef>
                          <a:spcPts val="0"/>
                        </a:spcBef>
                        <a:buNone/>
                      </a:pPr>
                      <a:r>
                        <a:rPr b="1" lang="ar" sz="1200">
                          <a:solidFill>
                            <a:srgbClr val="FF0000"/>
                          </a:solidFill>
                        </a:rPr>
                        <a:t>5) Positive attitude. </a:t>
                      </a:r>
                    </a:p>
                    <a:p>
                      <a:pPr lvl="0" rtl="0">
                        <a:spcBef>
                          <a:spcPts val="0"/>
                        </a:spcBef>
                        <a:buClr>
                          <a:schemeClr val="dk1"/>
                        </a:buClr>
                        <a:buSzPct val="91666"/>
                        <a:buFont typeface="Arial"/>
                        <a:buNone/>
                      </a:pPr>
                      <a:r>
                        <a:rPr b="1" lang="ar" sz="1200"/>
                        <a:t>6) Values and integrity. </a:t>
                      </a:r>
                    </a:p>
                  </a:txBody>
                  <a:tcPr marT="91425" marB="91425" marR="91425" marL="91425"/>
                </a:tc>
              </a:tr>
            </a:tbl>
          </a:graphicData>
        </a:graphic>
      </p:graphicFrame>
      <p:sp>
        <p:nvSpPr>
          <p:cNvPr id="92" name="Shape 92"/>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3" name="Shape 9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rPr lang="ar">
                <a:solidFill>
                  <a:schemeClr val="dk1"/>
                </a:solidFill>
              </a:rPr>
              <a:t>If You Have Any Questions Or Comments Please Inform Us:</a:t>
            </a:r>
          </a:p>
          <a:p>
            <a:pPr lvl="0" rtl="0">
              <a:spcBef>
                <a:spcPts val="0"/>
              </a:spcBef>
              <a:buClr>
                <a:schemeClr val="dk1"/>
              </a:buClr>
              <a:buSzPct val="91666"/>
              <a:buFont typeface="Arial"/>
              <a:buNone/>
            </a:pPr>
            <a:r>
              <a:rPr lang="ar" sz="1200">
                <a:solidFill>
                  <a:schemeClr val="dk1"/>
                </a:solidFill>
              </a:rPr>
              <a:t>professionalism434@gmail.com</a:t>
            </a: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None/>
            </a:pPr>
            <a:r>
              <a:t/>
            </a:r>
            <a:endParaRPr/>
          </a:p>
        </p:txBody>
      </p:sp>
      <p:graphicFrame>
        <p:nvGraphicFramePr>
          <p:cNvPr id="94" name="Shape 94"/>
          <p:cNvGraphicFramePr/>
          <p:nvPr/>
        </p:nvGraphicFramePr>
        <p:xfrm>
          <a:off x="637675" y="5570925"/>
          <a:ext cx="3000000" cy="3000000"/>
        </p:xfrm>
        <a:graphic>
          <a:graphicData uri="http://schemas.openxmlformats.org/drawingml/2006/table">
            <a:tbl>
              <a:tblPr>
                <a:noFill/>
                <a:tableStyleId>{D04C0F43-524B-4128-83DA-58CB7B48C504}</a:tableStyleId>
              </a:tblPr>
              <a:tblGrid>
                <a:gridCol w="3142325"/>
                <a:gridCol w="3142325"/>
              </a:tblGrid>
              <a:tr h="1904375">
                <a:tc>
                  <a:txBody>
                    <a:bodyPr>
                      <a:noAutofit/>
                    </a:bodyPr>
                    <a:lstStyle/>
                    <a:p>
                      <a:pPr lvl="0" rtl="0">
                        <a:spcBef>
                          <a:spcPts val="0"/>
                        </a:spcBef>
                        <a:buNone/>
                      </a:pPr>
                      <a:r>
                        <a:rPr b="1" lang="ar">
                          <a:solidFill>
                            <a:schemeClr val="dk1"/>
                          </a:solidFill>
                        </a:rPr>
                        <a:t>Respect </a:t>
                      </a:r>
                    </a:p>
                    <a:p>
                      <a:pPr lvl="0" rtl="0">
                        <a:spcBef>
                          <a:spcPts val="0"/>
                        </a:spcBef>
                        <a:buNone/>
                      </a:pPr>
                      <a:r>
                        <a:t/>
                      </a:r>
                      <a:endParaRPr/>
                    </a:p>
                  </a:txBody>
                  <a:tcPr marT="91425" marB="91425" marR="91425" marL="91425"/>
                </a:tc>
                <a:tc>
                  <a:txBody>
                    <a:bodyPr>
                      <a:noAutofit/>
                    </a:bodyPr>
                    <a:lstStyle/>
                    <a:p>
                      <a:pPr lvl="0" rtl="0">
                        <a:spcBef>
                          <a:spcPts val="0"/>
                        </a:spcBef>
                        <a:buNone/>
                      </a:pPr>
                      <a:r>
                        <a:rPr b="1" lang="ar" sz="1200"/>
                        <a:t>1) Respect patients, patients’ families, colleagues, and other healthcare professionals.</a:t>
                      </a:r>
                    </a:p>
                    <a:p>
                      <a:pPr lvl="0" rtl="0">
                        <a:spcBef>
                          <a:spcPts val="0"/>
                        </a:spcBef>
                        <a:buNone/>
                      </a:pPr>
                      <a:r>
                        <a:rPr b="1" lang="ar" sz="1200">
                          <a:solidFill>
                            <a:srgbClr val="FF0000"/>
                          </a:solidFill>
                        </a:rPr>
                        <a:t>2) Treat patients with dignity and respect.</a:t>
                      </a:r>
                    </a:p>
                    <a:p>
                      <a:pPr lvl="0" rtl="0">
                        <a:spcBef>
                          <a:spcPts val="0"/>
                        </a:spcBef>
                        <a:buNone/>
                      </a:pPr>
                      <a:r>
                        <a:rPr b="1" lang="ar" sz="1200"/>
                        <a:t>3) Demonstrated good attitude and effective communication.</a:t>
                      </a:r>
                    </a:p>
                    <a:p>
                      <a:pPr lvl="0" rtl="0">
                        <a:spcBef>
                          <a:spcPts val="0"/>
                        </a:spcBef>
                        <a:buNone/>
                      </a:pPr>
                      <a:r>
                        <a:rPr b="1" lang="ar" sz="1200">
                          <a:solidFill>
                            <a:srgbClr val="FF0000"/>
                          </a:solidFill>
                        </a:rPr>
                        <a:t>4) Respect all patients in the same way regardless to their social status.</a:t>
                      </a:r>
                      <a:r>
                        <a:rPr lang="ar" sz="1200"/>
                        <a:t> </a:t>
                      </a:r>
                    </a:p>
                  </a:txBody>
                  <a:tcPr marT="91425" marB="91425" marR="91425" marL="91425"/>
                </a:tc>
              </a:tr>
              <a:tr h="1977200">
                <a:tc>
                  <a:txBody>
                    <a:bodyPr>
                      <a:noAutofit/>
                    </a:bodyPr>
                    <a:lstStyle/>
                    <a:p>
                      <a:pPr lvl="0" rtl="0">
                        <a:spcBef>
                          <a:spcPts val="0"/>
                        </a:spcBef>
                        <a:buNone/>
                      </a:pPr>
                      <a:r>
                        <a:rPr b="1" lang="ar" sz="1200">
                          <a:solidFill>
                            <a:schemeClr val="dk1"/>
                          </a:solidFill>
                        </a:rPr>
                        <a:t>Accountability </a:t>
                      </a:r>
                    </a:p>
                  </a:txBody>
                  <a:tcPr marT="91425" marB="91425" marR="91425" marL="91425"/>
                </a:tc>
                <a:tc>
                  <a:txBody>
                    <a:bodyPr>
                      <a:noAutofit/>
                    </a:bodyPr>
                    <a:lstStyle/>
                    <a:p>
                      <a:pPr lvl="0" rtl="0">
                        <a:spcBef>
                          <a:spcPts val="0"/>
                        </a:spcBef>
                        <a:buNone/>
                      </a:pPr>
                      <a:r>
                        <a:rPr b="1" lang="ar" sz="1200"/>
                        <a:t>1) Accept responsibility.</a:t>
                      </a:r>
                    </a:p>
                    <a:p>
                      <a:pPr lvl="0" rtl="0">
                        <a:spcBef>
                          <a:spcPts val="0"/>
                        </a:spcBef>
                        <a:buClr>
                          <a:schemeClr val="dk1"/>
                        </a:buClr>
                        <a:buSzPct val="91666"/>
                        <a:buFont typeface="Arial"/>
                        <a:buNone/>
                      </a:pPr>
                      <a:r>
                        <a:rPr b="1" lang="ar" sz="1200"/>
                        <a:t>2) Always consider confidentiality.</a:t>
                      </a:r>
                    </a:p>
                    <a:p>
                      <a:pPr lvl="0" rtl="0">
                        <a:spcBef>
                          <a:spcPts val="0"/>
                        </a:spcBef>
                        <a:buClr>
                          <a:schemeClr val="dk1"/>
                        </a:buClr>
                        <a:buSzPct val="91666"/>
                        <a:buFont typeface="Arial"/>
                        <a:buNone/>
                      </a:pPr>
                      <a:r>
                        <a:rPr b="1" lang="ar" sz="1200"/>
                        <a:t>3) Work on resolving conflicts.</a:t>
                      </a:r>
                    </a:p>
                    <a:p>
                      <a:pPr lvl="0" rtl="0">
                        <a:spcBef>
                          <a:spcPts val="0"/>
                        </a:spcBef>
                        <a:buClr>
                          <a:schemeClr val="dk1"/>
                        </a:buClr>
                        <a:buSzPct val="91666"/>
                        <a:buFont typeface="Arial"/>
                        <a:buNone/>
                      </a:pPr>
                      <a:r>
                        <a:rPr b="1" lang="ar" sz="1200"/>
                        <a:t>4) Avoid the business of blaming others, circumstances or</a:t>
                      </a:r>
                    </a:p>
                    <a:p>
                      <a:pPr lvl="0" rtl="0">
                        <a:spcBef>
                          <a:spcPts val="0"/>
                        </a:spcBef>
                        <a:buClr>
                          <a:schemeClr val="dk1"/>
                        </a:buClr>
                        <a:buSzPct val="91666"/>
                        <a:buFont typeface="Arial"/>
                        <a:buNone/>
                      </a:pPr>
                      <a:r>
                        <a:rPr b="1" lang="ar" sz="1200"/>
                        <a:t>how much you are busy </a:t>
                      </a:r>
                    </a:p>
                    <a:p>
                      <a:pPr lvl="0" rtl="0">
                        <a:spcBef>
                          <a:spcPts val="0"/>
                        </a:spcBef>
                        <a:buClr>
                          <a:schemeClr val="dk1"/>
                        </a:buClr>
                        <a:buSzPct val="91666"/>
                        <a:buFont typeface="Arial"/>
                        <a:buNone/>
                      </a:pPr>
                      <a:r>
                        <a:rPr b="1" lang="ar" sz="1200"/>
                        <a:t>5)</a:t>
                      </a:r>
                      <a:r>
                        <a:rPr b="1" lang="ar" sz="1200">
                          <a:solidFill>
                            <a:srgbClr val="0BD0D9"/>
                          </a:solidFill>
                        </a:rPr>
                        <a:t></a:t>
                      </a:r>
                      <a:r>
                        <a:rPr b="1" lang="ar" sz="1200">
                          <a:solidFill>
                            <a:schemeClr val="dk1"/>
                          </a:solidFill>
                        </a:rPr>
                        <a:t>Addressing the health needs of the public</a:t>
                      </a:r>
                    </a:p>
                    <a:p>
                      <a:pPr lvl="0" rtl="0">
                        <a:lnSpc>
                          <a:spcPct val="200000"/>
                        </a:lnSpc>
                        <a:spcBef>
                          <a:spcPts val="600"/>
                        </a:spcBef>
                        <a:buClr>
                          <a:schemeClr val="dk1"/>
                        </a:buClr>
                        <a:buSzPct val="91666"/>
                        <a:buFont typeface="Arial"/>
                        <a:buNone/>
                      </a:pPr>
                      <a:r>
                        <a:rPr b="1" lang="ar" sz="1200"/>
                        <a:t>6) Ad</a:t>
                      </a:r>
                      <a:r>
                        <a:rPr b="1" lang="ar" sz="1200">
                          <a:solidFill>
                            <a:schemeClr val="dk1"/>
                          </a:solidFill>
                        </a:rPr>
                        <a:t>hering to medicine’s precepts.</a:t>
                      </a:r>
                    </a:p>
                  </a:txBody>
                  <a:tcPr marT="91425" marB="91425" marR="91425" marL="91425"/>
                </a:tc>
              </a:tr>
            </a:tbl>
          </a:graphicData>
        </a:graphic>
      </p:graphicFrame>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nvSpPr>
        <p:spPr>
          <a:xfrm>
            <a:off x="2621100" y="237200"/>
            <a:ext cx="2317800" cy="571500"/>
          </a:xfrm>
          <a:prstGeom prst="rect">
            <a:avLst/>
          </a:prstGeom>
          <a:noFill/>
          <a:ln>
            <a:noFill/>
          </a:ln>
        </p:spPr>
        <p:txBody>
          <a:bodyPr anchorCtr="0" anchor="t" bIns="91425" lIns="91425" rIns="91425" tIns="91425">
            <a:noAutofit/>
          </a:bodyPr>
          <a:lstStyle/>
          <a:p>
            <a:pPr lvl="0" rtl="0">
              <a:spcBef>
                <a:spcPts val="0"/>
              </a:spcBef>
              <a:buNone/>
            </a:pPr>
            <a:r>
              <a:rPr b="1" lang="ar" sz="2400" u="sng">
                <a:solidFill>
                  <a:schemeClr val="dk1"/>
                </a:solidFill>
                <a:latin typeface="Verdana"/>
                <a:ea typeface="Verdana"/>
                <a:cs typeface="Verdana"/>
                <a:sym typeface="Verdana"/>
              </a:rPr>
              <a:t>Competence</a:t>
            </a:r>
          </a:p>
        </p:txBody>
      </p:sp>
      <p:sp>
        <p:nvSpPr>
          <p:cNvPr id="399" name="Shape 399"/>
          <p:cNvSpPr txBox="1"/>
          <p:nvPr/>
        </p:nvSpPr>
        <p:spPr>
          <a:xfrm>
            <a:off x="65287" y="808700"/>
            <a:ext cx="7458000" cy="1666800"/>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b="1" lang="ar" sz="2000">
                <a:latin typeface="Verdana"/>
                <a:ea typeface="Verdana"/>
                <a:cs typeface="Verdana"/>
                <a:sym typeface="Verdana"/>
              </a:rPr>
              <a:t>What is competence?</a:t>
            </a:r>
          </a:p>
          <a:p>
            <a:pPr lvl="0" rtl="0">
              <a:spcBef>
                <a:spcPts val="0"/>
              </a:spcBef>
              <a:buNone/>
            </a:pPr>
            <a:r>
              <a:rPr lang="ar">
                <a:solidFill>
                  <a:srgbClr val="FF0000"/>
                </a:solidFill>
                <a:latin typeface="Verdana"/>
                <a:ea typeface="Verdana"/>
                <a:cs typeface="Verdana"/>
                <a:sym typeface="Verdana"/>
              </a:rPr>
              <a:t>The ability to perform a specific task in a manner that yields desirable outcomes.</a:t>
            </a:r>
          </a:p>
          <a:p>
            <a:pPr lvl="0" rtl="0">
              <a:spcBef>
                <a:spcPts val="0"/>
              </a:spcBef>
              <a:buNone/>
            </a:pPr>
            <a:r>
              <a:t/>
            </a:r>
            <a:endParaRPr>
              <a:solidFill>
                <a:srgbClr val="FF0000"/>
              </a:solidFill>
              <a:latin typeface="Verdana"/>
              <a:ea typeface="Verdana"/>
              <a:cs typeface="Verdana"/>
              <a:sym typeface="Verdana"/>
            </a:endParaRPr>
          </a:p>
          <a:p>
            <a:pPr lvl="0" rtl="0">
              <a:spcBef>
                <a:spcPts val="0"/>
              </a:spcBef>
              <a:buNone/>
            </a:pPr>
            <a:r>
              <a:rPr b="1" lang="ar" sz="2000">
                <a:latin typeface="Verdana"/>
                <a:ea typeface="Verdana"/>
                <a:cs typeface="Verdana"/>
                <a:sym typeface="Verdana"/>
              </a:rPr>
              <a:t>Different Aspects of Competence: </a:t>
            </a:r>
            <a:r>
              <a:rPr lang="ar" sz="2000"/>
              <a:t>			</a:t>
            </a:r>
          </a:p>
          <a:p>
            <a:pPr lvl="0" rtl="0">
              <a:spcBef>
                <a:spcPts val="0"/>
              </a:spcBef>
              <a:buNone/>
            </a:pPr>
            <a:r>
              <a:rPr lang="ar">
                <a:latin typeface="Verdana"/>
                <a:ea typeface="Verdana"/>
                <a:cs typeface="Verdana"/>
                <a:sym typeface="Verdana"/>
              </a:rPr>
              <a:t>1. Knowledge</a:t>
            </a:r>
          </a:p>
          <a:p>
            <a:pPr lvl="0" rtl="0">
              <a:spcBef>
                <a:spcPts val="0"/>
              </a:spcBef>
              <a:buNone/>
            </a:pPr>
            <a:r>
              <a:rPr lang="ar">
                <a:latin typeface="Verdana"/>
                <a:ea typeface="Verdana"/>
                <a:cs typeface="Verdana"/>
                <a:sym typeface="Verdana"/>
              </a:rPr>
              <a:t>2. Skills </a:t>
            </a:r>
            <a:r>
              <a:rPr lang="ar">
                <a:solidFill>
                  <a:srgbClr val="999999"/>
                </a:solidFill>
                <a:latin typeface="Verdana"/>
                <a:ea typeface="Verdana"/>
                <a:cs typeface="Verdana"/>
                <a:sym typeface="Verdana"/>
              </a:rPr>
              <a:t>"What you have learned to do" </a:t>
            </a:r>
          </a:p>
          <a:p>
            <a:pPr lvl="0" rtl="0">
              <a:spcBef>
                <a:spcPts val="0"/>
              </a:spcBef>
              <a:buNone/>
            </a:pPr>
            <a:r>
              <a:rPr lang="ar">
                <a:latin typeface="Verdana"/>
                <a:ea typeface="Verdana"/>
                <a:cs typeface="Verdana"/>
                <a:sym typeface="Verdana"/>
              </a:rPr>
              <a:t>3. Abilities </a:t>
            </a:r>
            <a:r>
              <a:rPr lang="ar">
                <a:solidFill>
                  <a:srgbClr val="999999"/>
                </a:solidFill>
                <a:latin typeface="Verdana"/>
                <a:ea typeface="Verdana"/>
                <a:cs typeface="Verdana"/>
                <a:sym typeface="Verdana"/>
              </a:rPr>
              <a:t>"What you can actually do"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t/>
            </a:r>
            <a:endParaRPr sz="1800">
              <a:solidFill>
                <a:schemeClr val="dk1"/>
              </a:solidFill>
            </a:endParaRP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rPr lang="ar">
                <a:solidFill>
                  <a:schemeClr val="dk1"/>
                </a:solidFill>
                <a:latin typeface="Verdana"/>
                <a:ea typeface="Verdana"/>
                <a:cs typeface="Verdana"/>
                <a:sym typeface="Verdana"/>
              </a:rPr>
              <a:t> </a:t>
            </a:r>
          </a:p>
        </p:txBody>
      </p:sp>
      <p:graphicFrame>
        <p:nvGraphicFramePr>
          <p:cNvPr id="400" name="Shape 400"/>
          <p:cNvGraphicFramePr/>
          <p:nvPr/>
        </p:nvGraphicFramePr>
        <p:xfrm>
          <a:off x="133350" y="2936175"/>
          <a:ext cx="3000000" cy="3000000"/>
        </p:xfrm>
        <a:graphic>
          <a:graphicData uri="http://schemas.openxmlformats.org/drawingml/2006/table">
            <a:tbl>
              <a:tblPr>
                <a:noFill/>
                <a:tableStyleId>{D04C0F43-524B-4128-83DA-58CB7B48C504}</a:tableStyleId>
              </a:tblPr>
              <a:tblGrid>
                <a:gridCol w="3237075"/>
                <a:gridCol w="4084800"/>
              </a:tblGrid>
              <a:tr h="381000">
                <a:tc>
                  <a:txBody>
                    <a:bodyPr>
                      <a:noAutofit/>
                    </a:bodyPr>
                    <a:lstStyle/>
                    <a:p>
                      <a:pPr lvl="0" rtl="0" algn="ctr">
                        <a:spcBef>
                          <a:spcPts val="0"/>
                        </a:spcBef>
                        <a:buNone/>
                      </a:pPr>
                      <a:r>
                        <a:rPr b="1" lang="ar">
                          <a:latin typeface="Verdana"/>
                          <a:ea typeface="Verdana"/>
                          <a:cs typeface="Verdana"/>
                          <a:sym typeface="Verdana"/>
                        </a:rPr>
                        <a:t>Skills</a:t>
                      </a:r>
                      <a:r>
                        <a:rPr b="1" lang="ar">
                          <a:solidFill>
                            <a:srgbClr val="6AA84F"/>
                          </a:solidFill>
                          <a:latin typeface="Verdana"/>
                          <a:ea typeface="Verdana"/>
                          <a:cs typeface="Verdana"/>
                          <a:sym typeface="Verdana"/>
                        </a:rPr>
                        <a:t>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FF2CC"/>
                    </a:solidFill>
                  </a:tcPr>
                </a:tc>
                <a:tc>
                  <a:txBody>
                    <a:bodyPr>
                      <a:noAutofit/>
                    </a:bodyPr>
                    <a:lstStyle/>
                    <a:p>
                      <a:pPr lvl="0" rtl="0" algn="ctr">
                        <a:spcBef>
                          <a:spcPts val="0"/>
                        </a:spcBef>
                        <a:buNone/>
                      </a:pPr>
                      <a:r>
                        <a:rPr b="1" lang="ar">
                          <a:latin typeface="Verdana"/>
                          <a:ea typeface="Verdana"/>
                          <a:cs typeface="Verdana"/>
                          <a:sym typeface="Verdana"/>
                        </a:rPr>
                        <a:t>Abilities</a:t>
                      </a:r>
                      <a:r>
                        <a:rPr b="1" lang="ar">
                          <a:solidFill>
                            <a:srgbClr val="6AA84F"/>
                          </a:solidFill>
                          <a:latin typeface="Verdana"/>
                          <a:ea typeface="Verdana"/>
                          <a:cs typeface="Verdana"/>
                          <a:sym typeface="Verdana"/>
                        </a:rPr>
                        <a:t>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FF2CC"/>
                    </a:solidFill>
                  </a:tcPr>
                </a:tc>
              </a:tr>
              <a:tr h="381000">
                <a:tc>
                  <a:txBody>
                    <a:bodyPr>
                      <a:noAutofit/>
                    </a:bodyPr>
                    <a:lstStyle/>
                    <a:p>
                      <a:pPr lvl="0" rtl="0">
                        <a:lnSpc>
                          <a:spcPct val="115000"/>
                        </a:lnSpc>
                        <a:spcBef>
                          <a:spcPts val="0"/>
                        </a:spcBef>
                        <a:buNone/>
                      </a:pPr>
                      <a:r>
                        <a:rPr lang="ar" sz="1200">
                          <a:solidFill>
                            <a:schemeClr val="dk1"/>
                          </a:solidFill>
                          <a:latin typeface="Verdana"/>
                          <a:ea typeface="Verdana"/>
                          <a:cs typeface="Verdana"/>
                          <a:sym typeface="Verdana"/>
                        </a:rPr>
                        <a:t>- It's the</a:t>
                      </a:r>
                      <a:r>
                        <a:rPr lang="ar" sz="1200" u="sng">
                          <a:solidFill>
                            <a:schemeClr val="dk1"/>
                          </a:solidFill>
                          <a:latin typeface="Verdana"/>
                          <a:ea typeface="Verdana"/>
                          <a:cs typeface="Verdana"/>
                          <a:sym typeface="Verdana"/>
                        </a:rPr>
                        <a:t> </a:t>
                      </a:r>
                      <a:r>
                        <a:rPr lang="ar" sz="1200" u="sng">
                          <a:solidFill>
                            <a:srgbClr val="FF0000"/>
                          </a:solidFill>
                          <a:latin typeface="Verdana"/>
                          <a:ea typeface="Verdana"/>
                          <a:cs typeface="Verdana"/>
                          <a:sym typeface="Verdana"/>
                        </a:rPr>
                        <a:t>capacity</a:t>
                      </a:r>
                      <a:r>
                        <a:rPr lang="ar" sz="1200">
                          <a:solidFill>
                            <a:schemeClr val="dk1"/>
                          </a:solidFill>
                          <a:latin typeface="Verdana"/>
                          <a:ea typeface="Verdana"/>
                          <a:cs typeface="Verdana"/>
                          <a:sym typeface="Verdana"/>
                        </a:rPr>
                        <a:t> to perform </a:t>
                      </a:r>
                      <a:r>
                        <a:rPr lang="ar" sz="1200">
                          <a:solidFill>
                            <a:srgbClr val="FF0000"/>
                          </a:solidFill>
                          <a:latin typeface="Verdana"/>
                          <a:ea typeface="Verdana"/>
                          <a:cs typeface="Verdana"/>
                          <a:sym typeface="Verdana"/>
                        </a:rPr>
                        <a:t>specific actions.</a:t>
                      </a:r>
                    </a:p>
                    <a:p>
                      <a:pPr lvl="0" rtl="0">
                        <a:lnSpc>
                          <a:spcPct val="115000"/>
                        </a:lnSpc>
                        <a:spcBef>
                          <a:spcPts val="0"/>
                        </a:spcBef>
                        <a:buNone/>
                      </a:pPr>
                      <a:r>
                        <a:rPr lang="ar" sz="1200">
                          <a:solidFill>
                            <a:schemeClr val="dk1"/>
                          </a:solidFill>
                          <a:latin typeface="Verdana"/>
                          <a:ea typeface="Verdana"/>
                          <a:cs typeface="Verdana"/>
                          <a:sym typeface="Verdana"/>
                        </a:rPr>
                        <a:t>- A person’s skill is a function of </a:t>
                      </a:r>
                      <a:r>
                        <a:rPr lang="ar" sz="1200" u="sng">
                          <a:solidFill>
                            <a:srgbClr val="FF0000"/>
                          </a:solidFill>
                          <a:latin typeface="Verdana"/>
                          <a:ea typeface="Verdana"/>
                          <a:cs typeface="Verdana"/>
                          <a:sym typeface="Verdana"/>
                        </a:rPr>
                        <a:t>both</a:t>
                      </a:r>
                      <a:r>
                        <a:rPr lang="ar" sz="1200" u="sng">
                          <a:solidFill>
                            <a:schemeClr val="dk1"/>
                          </a:solidFill>
                          <a:latin typeface="Verdana"/>
                          <a:ea typeface="Verdana"/>
                          <a:cs typeface="Verdana"/>
                          <a:sym typeface="Verdana"/>
                        </a:rPr>
                        <a:t> </a:t>
                      </a:r>
                      <a:r>
                        <a:rPr lang="ar" sz="1200">
                          <a:solidFill>
                            <a:schemeClr val="dk1"/>
                          </a:solidFill>
                          <a:latin typeface="Verdana"/>
                          <a:ea typeface="Verdana"/>
                          <a:cs typeface="Verdana"/>
                          <a:sym typeface="Verdana"/>
                        </a:rPr>
                        <a:t>knowledge and the particular strategies used to apply knowledge.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CFE2F3">
                        <a:alpha val="56230"/>
                      </a:srgbClr>
                    </a:solidFill>
                  </a:tcPr>
                </a:tc>
                <a:tc>
                  <a:txBody>
                    <a:bodyPr>
                      <a:noAutofit/>
                    </a:bodyPr>
                    <a:lstStyle/>
                    <a:p>
                      <a:pPr lvl="0" rtl="0">
                        <a:lnSpc>
                          <a:spcPct val="115000"/>
                        </a:lnSpc>
                        <a:spcBef>
                          <a:spcPts val="0"/>
                        </a:spcBef>
                        <a:buNone/>
                      </a:pPr>
                      <a:r>
                        <a:rPr lang="ar" sz="1200">
                          <a:solidFill>
                            <a:schemeClr val="dk1"/>
                          </a:solidFill>
                          <a:latin typeface="Verdana"/>
                          <a:ea typeface="Verdana"/>
                          <a:cs typeface="Verdana"/>
                          <a:sym typeface="Verdana"/>
                        </a:rPr>
                        <a:t>- The </a:t>
                      </a:r>
                      <a:r>
                        <a:rPr b="1" lang="ar" sz="1200" u="sng">
                          <a:solidFill>
                            <a:srgbClr val="FF0000"/>
                          </a:solidFill>
                          <a:latin typeface="Verdana"/>
                          <a:ea typeface="Verdana"/>
                          <a:cs typeface="Verdana"/>
                          <a:sym typeface="Verdana"/>
                        </a:rPr>
                        <a:t>power or capacity</a:t>
                      </a:r>
                      <a:r>
                        <a:rPr lang="ar" sz="1200">
                          <a:solidFill>
                            <a:schemeClr val="dk1"/>
                          </a:solidFill>
                          <a:latin typeface="Verdana"/>
                          <a:ea typeface="Verdana"/>
                          <a:cs typeface="Verdana"/>
                          <a:sym typeface="Verdana"/>
                        </a:rPr>
                        <a:t> to do something or </a:t>
                      </a:r>
                      <a:r>
                        <a:rPr lang="ar" sz="1200">
                          <a:solidFill>
                            <a:srgbClr val="FF0000"/>
                          </a:solidFill>
                          <a:latin typeface="Verdana"/>
                          <a:ea typeface="Verdana"/>
                          <a:cs typeface="Verdana"/>
                          <a:sym typeface="Verdana"/>
                        </a:rPr>
                        <a:t>act </a:t>
                      </a:r>
                      <a:r>
                        <a:rPr lang="ar" sz="1200">
                          <a:solidFill>
                            <a:schemeClr val="dk1"/>
                          </a:solidFill>
                          <a:latin typeface="Verdana"/>
                          <a:ea typeface="Verdana"/>
                          <a:cs typeface="Verdana"/>
                          <a:sym typeface="Verdana"/>
                        </a:rPr>
                        <a:t>physically, mentally, legally, morally, etc.	</a:t>
                      </a:r>
                    </a:p>
                    <a:p>
                      <a:pPr lvl="0" rtl="0">
                        <a:lnSpc>
                          <a:spcPct val="115000"/>
                        </a:lnSpc>
                        <a:spcBef>
                          <a:spcPts val="0"/>
                        </a:spcBef>
                        <a:buNone/>
                      </a:pPr>
                      <a:r>
                        <a:t/>
                      </a:r>
                      <a:endParaRPr sz="1200">
                        <a:solidFill>
                          <a:srgbClr val="FF0000"/>
                        </a:solidFill>
                        <a:latin typeface="Verdana"/>
                        <a:ea typeface="Verdana"/>
                        <a:cs typeface="Verdana"/>
                        <a:sym typeface="Verdana"/>
                      </a:endParaRP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D9D2E9">
                        <a:alpha val="53920"/>
                      </a:srgbClr>
                    </a:solidFill>
                  </a:tcPr>
                </a:tc>
              </a:tr>
              <a:tr h="381000">
                <a:tc>
                  <a:txBody>
                    <a:bodyPr>
                      <a:noAutofit/>
                    </a:bodyPr>
                    <a:lstStyle/>
                    <a:p>
                      <a:pPr lvl="0" rtl="0">
                        <a:spcBef>
                          <a:spcPts val="0"/>
                        </a:spcBef>
                        <a:buClr>
                          <a:schemeClr val="dk1"/>
                        </a:buClr>
                        <a:buSzPct val="91666"/>
                        <a:buFont typeface="Arial"/>
                        <a:buNone/>
                      </a:pPr>
                      <a:r>
                        <a:rPr lang="ar" sz="1200">
                          <a:solidFill>
                            <a:schemeClr val="dk1"/>
                          </a:solidFill>
                          <a:latin typeface="Verdana"/>
                          <a:ea typeface="Verdana"/>
                          <a:cs typeface="Verdana"/>
                          <a:sym typeface="Verdana"/>
                        </a:rPr>
                        <a:t>(</a:t>
                      </a:r>
                      <a:r>
                        <a:rPr lang="ar" sz="1200">
                          <a:solidFill>
                            <a:srgbClr val="FF0000"/>
                          </a:solidFill>
                          <a:latin typeface="Verdana"/>
                          <a:ea typeface="Verdana"/>
                          <a:cs typeface="Verdana"/>
                          <a:sym typeface="Verdana"/>
                        </a:rPr>
                        <a:t>Acquired </a:t>
                      </a:r>
                      <a:r>
                        <a:rPr lang="ar" sz="1200">
                          <a:solidFill>
                            <a:schemeClr val="dk1"/>
                          </a:solidFill>
                          <a:latin typeface="Verdana"/>
                          <a:ea typeface="Verdana"/>
                          <a:cs typeface="Verdana"/>
                          <a:sym typeface="Verdana"/>
                        </a:rPr>
                        <a:t>)</a:t>
                      </a:r>
                    </a:p>
                    <a:p>
                      <a:pPr lvl="0" rtl="0">
                        <a:lnSpc>
                          <a:spcPct val="115000"/>
                        </a:lnSpc>
                        <a:spcBef>
                          <a:spcPts val="0"/>
                        </a:spcBef>
                        <a:buNone/>
                      </a:pPr>
                      <a:r>
                        <a:rPr b="1" lang="ar" sz="1200">
                          <a:solidFill>
                            <a:schemeClr val="dk1"/>
                          </a:solidFill>
                          <a:latin typeface="Verdana"/>
                          <a:ea typeface="Verdana"/>
                          <a:cs typeface="Verdana"/>
                          <a:sym typeface="Verdana"/>
                        </a:rPr>
                        <a:t>- Can be taught and/or learned.</a:t>
                      </a:r>
                    </a:p>
                    <a:p>
                      <a:pPr lvl="0" rtl="0">
                        <a:lnSpc>
                          <a:spcPct val="115000"/>
                        </a:lnSpc>
                        <a:spcBef>
                          <a:spcPts val="0"/>
                        </a:spcBef>
                        <a:buNone/>
                      </a:pPr>
                      <a:r>
                        <a:rPr lang="ar" sz="1200">
                          <a:solidFill>
                            <a:schemeClr val="dk1"/>
                          </a:solidFill>
                          <a:latin typeface="Verdana"/>
                          <a:ea typeface="Verdana"/>
                          <a:cs typeface="Verdana"/>
                          <a:sym typeface="Verdana"/>
                        </a:rPr>
                        <a:t>- Is something that can be learned or acquired through training and can be cognitive, perceptual and motor.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CFE2F3">
                        <a:alpha val="56230"/>
                      </a:srgbClr>
                    </a:solidFill>
                  </a:tcPr>
                </a:tc>
                <a:tc>
                  <a:txBody>
                    <a:bodyPr>
                      <a:noAutofit/>
                    </a:bodyPr>
                    <a:lstStyle/>
                    <a:p>
                      <a:pPr lvl="0" rtl="0">
                        <a:spcBef>
                          <a:spcPts val="0"/>
                        </a:spcBef>
                        <a:buNone/>
                      </a:pPr>
                      <a:r>
                        <a:rPr lang="ar" sz="1200">
                          <a:solidFill>
                            <a:schemeClr val="dk1"/>
                          </a:solidFill>
                          <a:latin typeface="Verdana"/>
                          <a:ea typeface="Verdana"/>
                          <a:cs typeface="Verdana"/>
                          <a:sym typeface="Verdana"/>
                        </a:rPr>
                        <a:t>(</a:t>
                      </a:r>
                      <a:r>
                        <a:rPr lang="ar" sz="1200">
                          <a:solidFill>
                            <a:srgbClr val="FF0000"/>
                          </a:solidFill>
                          <a:latin typeface="Verdana"/>
                          <a:ea typeface="Verdana"/>
                          <a:cs typeface="Verdana"/>
                          <a:sym typeface="Verdana"/>
                        </a:rPr>
                        <a:t>Innate</a:t>
                      </a:r>
                      <a:r>
                        <a:rPr lang="ar" sz="1200">
                          <a:solidFill>
                            <a:schemeClr val="dk1"/>
                          </a:solidFill>
                          <a:latin typeface="Verdana"/>
                          <a:ea typeface="Verdana"/>
                          <a:cs typeface="Verdana"/>
                          <a:sym typeface="Verdana"/>
                        </a:rPr>
                        <a:t>)</a:t>
                      </a:r>
                    </a:p>
                    <a:p>
                      <a:pPr lvl="0" rtl="0">
                        <a:spcBef>
                          <a:spcPts val="0"/>
                        </a:spcBef>
                        <a:buNone/>
                      </a:pPr>
                      <a:r>
                        <a:rPr b="1" lang="ar" sz="1200">
                          <a:solidFill>
                            <a:schemeClr val="dk1"/>
                          </a:solidFill>
                          <a:latin typeface="Verdana"/>
                          <a:ea typeface="Verdana"/>
                          <a:cs typeface="Verdana"/>
                          <a:sym typeface="Verdana"/>
                        </a:rPr>
                        <a:t>- Is performance, or what you are able to do. </a:t>
                      </a:r>
                    </a:p>
                    <a:p>
                      <a:pPr lvl="0" rtl="0">
                        <a:spcBef>
                          <a:spcPts val="0"/>
                        </a:spcBef>
                        <a:buNone/>
                      </a:pPr>
                      <a:r>
                        <a:rPr lang="ar" sz="1200">
                          <a:solidFill>
                            <a:schemeClr val="dk1"/>
                          </a:solidFill>
                          <a:latin typeface="Verdana"/>
                          <a:ea typeface="Verdana"/>
                          <a:cs typeface="Verdana"/>
                          <a:sym typeface="Verdana"/>
                        </a:rPr>
                        <a:t>- Is the generic make up of an individual either perceptual or motor in nature that can be inherited from one's parents.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D9D2E9">
                        <a:alpha val="53920"/>
                      </a:srgbClr>
                    </a:solidFill>
                  </a:tcPr>
                </a:tc>
              </a:tr>
            </a:tbl>
          </a:graphicData>
        </a:graphic>
      </p:graphicFrame>
      <p:sp>
        <p:nvSpPr>
          <p:cNvPr id="401" name="Shape 401"/>
          <p:cNvSpPr txBox="1"/>
          <p:nvPr/>
        </p:nvSpPr>
        <p:spPr>
          <a:xfrm>
            <a:off x="220100" y="5955175"/>
            <a:ext cx="5562600" cy="1666800"/>
          </a:xfrm>
          <a:prstGeom prst="rect">
            <a:avLst/>
          </a:prstGeom>
          <a:noFill/>
          <a:ln>
            <a:noFill/>
          </a:ln>
        </p:spPr>
        <p:txBody>
          <a:bodyPr anchorCtr="0" anchor="t" bIns="91425" lIns="91425" rIns="91425" tIns="91425">
            <a:noAutofit/>
          </a:bodyPr>
          <a:lstStyle/>
          <a:p>
            <a:pPr lvl="0" rtl="0">
              <a:spcBef>
                <a:spcPts val="0"/>
              </a:spcBef>
              <a:buNone/>
            </a:pPr>
            <a:r>
              <a:rPr b="1" lang="ar" sz="2000">
                <a:latin typeface="Verdana"/>
                <a:ea typeface="Verdana"/>
                <a:cs typeface="Verdana"/>
                <a:sym typeface="Verdana"/>
              </a:rPr>
              <a:t>How is competence acquired?</a:t>
            </a:r>
          </a:p>
          <a:p>
            <a:pPr lvl="0" rtl="0">
              <a:spcBef>
                <a:spcPts val="0"/>
              </a:spcBef>
              <a:buNone/>
            </a:pPr>
            <a:r>
              <a:t/>
            </a:r>
            <a:endParaRPr b="1" sz="600">
              <a:solidFill>
                <a:srgbClr val="6AA84F"/>
              </a:solidFill>
              <a:latin typeface="Verdana"/>
              <a:ea typeface="Verdana"/>
              <a:cs typeface="Verdana"/>
              <a:sym typeface="Verdana"/>
            </a:endParaRPr>
          </a:p>
          <a:p>
            <a:pPr lvl="0" rtl="0">
              <a:spcBef>
                <a:spcPts val="0"/>
              </a:spcBef>
              <a:buNone/>
            </a:pPr>
            <a:r>
              <a:rPr lang="ar" sz="1200">
                <a:solidFill>
                  <a:schemeClr val="dk1"/>
                </a:solidFill>
                <a:latin typeface="Verdana"/>
                <a:ea typeface="Verdana"/>
                <a:cs typeface="Verdana"/>
                <a:sym typeface="Verdana"/>
              </a:rPr>
              <a:t>It is </a:t>
            </a:r>
            <a:r>
              <a:rPr b="1" lang="ar" sz="1200" u="sng">
                <a:solidFill>
                  <a:schemeClr val="dk1"/>
                </a:solidFill>
                <a:latin typeface="Verdana"/>
                <a:ea typeface="Verdana"/>
                <a:cs typeface="Verdana"/>
                <a:sym typeface="Verdana"/>
              </a:rPr>
              <a:t>gained </a:t>
            </a:r>
            <a:r>
              <a:rPr lang="ar" sz="1200">
                <a:solidFill>
                  <a:schemeClr val="dk1"/>
                </a:solidFill>
                <a:latin typeface="Verdana"/>
                <a:ea typeface="Verdana"/>
                <a:cs typeface="Verdana"/>
                <a:sym typeface="Verdana"/>
              </a:rPr>
              <a:t>in the healthcare professions</a:t>
            </a:r>
            <a:r>
              <a:rPr b="1" lang="ar" sz="1200" u="sng">
                <a:solidFill>
                  <a:schemeClr val="dk1"/>
                </a:solidFill>
                <a:latin typeface="Verdana"/>
                <a:ea typeface="Verdana"/>
                <a:cs typeface="Verdana"/>
                <a:sym typeface="Verdana"/>
              </a:rPr>
              <a:t> through: </a:t>
            </a:r>
          </a:p>
          <a:p>
            <a:pPr indent="-304800" lvl="0" marL="457200" rtl="0">
              <a:spcBef>
                <a:spcPts val="0"/>
              </a:spcBef>
              <a:buClr>
                <a:srgbClr val="FF0000"/>
              </a:buClr>
              <a:buSzPct val="100000"/>
              <a:buFont typeface="Verdana"/>
              <a:buChar char="●"/>
            </a:pPr>
            <a:r>
              <a:rPr lang="ar" sz="1200">
                <a:solidFill>
                  <a:srgbClr val="FF0000"/>
                </a:solidFill>
                <a:latin typeface="Verdana"/>
                <a:ea typeface="Verdana"/>
                <a:cs typeface="Verdana"/>
                <a:sym typeface="Verdana"/>
              </a:rPr>
              <a:t>Pre-service education.</a:t>
            </a:r>
          </a:p>
          <a:p>
            <a:pPr indent="-304800" lvl="0" marL="457200" rtl="0">
              <a:spcBef>
                <a:spcPts val="0"/>
              </a:spcBef>
              <a:buClr>
                <a:srgbClr val="FF0000"/>
              </a:buClr>
              <a:buSzPct val="100000"/>
              <a:buFont typeface="Verdana"/>
              <a:buChar char="●"/>
            </a:pPr>
            <a:r>
              <a:rPr lang="ar" sz="1200">
                <a:solidFill>
                  <a:srgbClr val="FF0000"/>
                </a:solidFill>
                <a:latin typeface="Verdana"/>
                <a:ea typeface="Verdana"/>
                <a:cs typeface="Verdana"/>
                <a:sym typeface="Verdana"/>
              </a:rPr>
              <a:t>In-service training.		</a:t>
            </a:r>
          </a:p>
          <a:p>
            <a:pPr indent="-228600" lvl="0" marL="457200" rtl="0">
              <a:spcBef>
                <a:spcPts val="0"/>
              </a:spcBef>
              <a:buClr>
                <a:srgbClr val="FF0000"/>
              </a:buClr>
              <a:buChar char="●"/>
            </a:pPr>
            <a:r>
              <a:rPr lang="ar" sz="1200">
                <a:solidFill>
                  <a:srgbClr val="FF0000"/>
                </a:solidFill>
                <a:latin typeface="Verdana"/>
                <a:ea typeface="Verdana"/>
                <a:cs typeface="Verdana"/>
                <a:sym typeface="Verdana"/>
              </a:rPr>
              <a:t>Work experience.</a:t>
            </a:r>
            <a:r>
              <a:rPr lang="ar">
                <a:solidFill>
                  <a:srgbClr val="FF0000"/>
                </a:solidFill>
              </a:rPr>
              <a:t> </a:t>
            </a:r>
          </a:p>
          <a:p>
            <a:pPr lvl="0" rtl="0">
              <a:spcBef>
                <a:spcPts val="0"/>
              </a:spcBef>
              <a:buNone/>
            </a:pPr>
            <a:r>
              <a:t/>
            </a:r>
            <a:endParaRPr/>
          </a:p>
        </p:txBody>
      </p:sp>
      <p:cxnSp>
        <p:nvCxnSpPr>
          <p:cNvPr id="402" name="Shape 402"/>
          <p:cNvCxnSpPr/>
          <p:nvPr/>
        </p:nvCxnSpPr>
        <p:spPr>
          <a:xfrm>
            <a:off x="2734700" y="6742775"/>
            <a:ext cx="2085900" cy="0"/>
          </a:xfrm>
          <a:prstGeom prst="straightConnector1">
            <a:avLst/>
          </a:prstGeom>
          <a:noFill/>
          <a:ln cap="flat" cmpd="sng" w="9525">
            <a:solidFill>
              <a:schemeClr val="dk2"/>
            </a:solidFill>
            <a:prstDash val="solid"/>
            <a:round/>
            <a:headEnd len="lg" w="lg" type="none"/>
            <a:tailEnd len="lg" w="lg" type="triangle"/>
          </a:ln>
        </p:spPr>
      </p:cxnSp>
      <p:cxnSp>
        <p:nvCxnSpPr>
          <p:cNvPr id="403" name="Shape 403"/>
          <p:cNvCxnSpPr/>
          <p:nvPr/>
        </p:nvCxnSpPr>
        <p:spPr>
          <a:xfrm>
            <a:off x="2734700" y="6961850"/>
            <a:ext cx="2085900" cy="0"/>
          </a:xfrm>
          <a:prstGeom prst="straightConnector1">
            <a:avLst/>
          </a:prstGeom>
          <a:noFill/>
          <a:ln cap="flat" cmpd="sng" w="9525">
            <a:solidFill>
              <a:schemeClr val="dk2"/>
            </a:solidFill>
            <a:prstDash val="solid"/>
            <a:round/>
            <a:headEnd len="lg" w="lg" type="none"/>
            <a:tailEnd len="lg" w="lg" type="triangle"/>
          </a:ln>
        </p:spPr>
      </p:cxnSp>
      <p:cxnSp>
        <p:nvCxnSpPr>
          <p:cNvPr id="404" name="Shape 404"/>
          <p:cNvCxnSpPr/>
          <p:nvPr/>
        </p:nvCxnSpPr>
        <p:spPr>
          <a:xfrm>
            <a:off x="2734700" y="7180925"/>
            <a:ext cx="2085900" cy="0"/>
          </a:xfrm>
          <a:prstGeom prst="straightConnector1">
            <a:avLst/>
          </a:prstGeom>
          <a:noFill/>
          <a:ln cap="flat" cmpd="sng" w="9525">
            <a:solidFill>
              <a:schemeClr val="dk2"/>
            </a:solidFill>
            <a:prstDash val="solid"/>
            <a:round/>
            <a:headEnd len="lg" w="lg" type="none"/>
            <a:tailEnd len="lg" w="lg" type="triangle"/>
          </a:ln>
        </p:spPr>
      </p:cxnSp>
      <p:sp>
        <p:nvSpPr>
          <p:cNvPr id="405" name="Shape 405"/>
          <p:cNvSpPr/>
          <p:nvPr/>
        </p:nvSpPr>
        <p:spPr>
          <a:xfrm rot="-5400000">
            <a:off x="4546852" y="6424225"/>
            <a:ext cx="1485900" cy="728700"/>
          </a:xfrm>
          <a:prstGeom prst="notchedRightArrow">
            <a:avLst>
              <a:gd fmla="val 50000" name="adj1"/>
              <a:gd fmla="val 60786" name="adj2"/>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406" name="Shape 406"/>
          <p:cNvSpPr txBox="1"/>
          <p:nvPr/>
        </p:nvSpPr>
        <p:spPr>
          <a:xfrm rot="5400000">
            <a:off x="4637300" y="7014275"/>
            <a:ext cx="1419300" cy="333300"/>
          </a:xfrm>
          <a:prstGeom prst="rect">
            <a:avLst/>
          </a:prstGeom>
          <a:noFill/>
          <a:ln>
            <a:noFill/>
          </a:ln>
        </p:spPr>
        <p:txBody>
          <a:bodyPr anchorCtr="0" anchor="t" bIns="91425" lIns="91425" rIns="91425" tIns="91425">
            <a:noAutofit/>
          </a:bodyPr>
          <a:lstStyle/>
          <a:p>
            <a:pPr lvl="0" rtl="0">
              <a:spcBef>
                <a:spcPts val="0"/>
              </a:spcBef>
              <a:buNone/>
            </a:pPr>
            <a:r>
              <a:rPr b="1" lang="ar" sz="1600"/>
              <a:t>( CPD )</a:t>
            </a:r>
          </a:p>
        </p:txBody>
      </p:sp>
      <p:sp>
        <p:nvSpPr>
          <p:cNvPr id="407" name="Shape 407"/>
          <p:cNvSpPr txBox="1"/>
          <p:nvPr/>
        </p:nvSpPr>
        <p:spPr>
          <a:xfrm>
            <a:off x="241925" y="7417975"/>
            <a:ext cx="4050300" cy="318600"/>
          </a:xfrm>
          <a:prstGeom prst="rect">
            <a:avLst/>
          </a:prstGeom>
          <a:noFill/>
          <a:ln>
            <a:noFill/>
          </a:ln>
        </p:spPr>
        <p:txBody>
          <a:bodyPr anchorCtr="0" anchor="t" bIns="91425" lIns="91425" rIns="91425" tIns="91425">
            <a:noAutofit/>
          </a:bodyPr>
          <a:lstStyle/>
          <a:p>
            <a:pPr lvl="0" rtl="0">
              <a:spcBef>
                <a:spcPts val="0"/>
              </a:spcBef>
              <a:buNone/>
            </a:pPr>
            <a:r>
              <a:rPr b="1" lang="ar" sz="2000">
                <a:latin typeface="Verdana"/>
                <a:ea typeface="Verdana"/>
                <a:cs typeface="Verdana"/>
                <a:sym typeface="Verdana"/>
              </a:rPr>
              <a:t>Levels of competence :</a:t>
            </a:r>
          </a:p>
        </p:txBody>
      </p:sp>
      <p:sp>
        <p:nvSpPr>
          <p:cNvPr id="408" name="Shape 408"/>
          <p:cNvSpPr/>
          <p:nvPr/>
        </p:nvSpPr>
        <p:spPr>
          <a:xfrm>
            <a:off x="277250" y="7973625"/>
            <a:ext cx="973500" cy="495300"/>
          </a:xfrm>
          <a:prstGeom prst="homePlate">
            <a:avLst>
              <a:gd fmla="val 50000" name="adj"/>
            </a:avLst>
          </a:prstGeom>
          <a:solidFill>
            <a:srgbClr val="FCE5CD"/>
          </a:solidFill>
          <a:ln>
            <a:noFill/>
          </a:ln>
        </p:spPr>
        <p:txBody>
          <a:bodyPr anchorCtr="0" anchor="ctr" bIns="91425" lIns="91425" rIns="91425" tIns="91425">
            <a:noAutofit/>
          </a:bodyPr>
          <a:lstStyle/>
          <a:p>
            <a:pPr lvl="0" rtl="0">
              <a:spcBef>
                <a:spcPts val="0"/>
              </a:spcBef>
              <a:buNone/>
            </a:pPr>
            <a:r>
              <a:rPr lang="ar" sz="1200">
                <a:solidFill>
                  <a:schemeClr val="dk1"/>
                </a:solidFill>
                <a:latin typeface="Verdana"/>
                <a:ea typeface="Verdana"/>
                <a:cs typeface="Verdana"/>
                <a:sym typeface="Verdana"/>
              </a:rPr>
              <a:t>Novice</a:t>
            </a:r>
          </a:p>
        </p:txBody>
      </p:sp>
      <p:sp>
        <p:nvSpPr>
          <p:cNvPr id="409" name="Shape 409"/>
          <p:cNvSpPr/>
          <p:nvPr/>
        </p:nvSpPr>
        <p:spPr>
          <a:xfrm>
            <a:off x="1124975" y="7973625"/>
            <a:ext cx="1476300" cy="495300"/>
          </a:xfrm>
          <a:prstGeom prst="chevron">
            <a:avLst>
              <a:gd fmla="val 50000" name="adj"/>
            </a:avLst>
          </a:prstGeom>
          <a:solidFill>
            <a:srgbClr val="CFE2F3">
              <a:alpha val="56230"/>
            </a:srgbClr>
          </a:solidFill>
          <a:ln>
            <a:noFill/>
          </a:ln>
        </p:spPr>
        <p:txBody>
          <a:bodyPr anchorCtr="0" anchor="ctr" bIns="91425" lIns="91425" rIns="91425" tIns="91425">
            <a:noAutofit/>
          </a:bodyPr>
          <a:lstStyle/>
          <a:p>
            <a:pPr lvl="0" rtl="0">
              <a:spcBef>
                <a:spcPts val="0"/>
              </a:spcBef>
              <a:buNone/>
            </a:pPr>
            <a:r>
              <a:rPr lang="ar" sz="1200">
                <a:latin typeface="Verdana"/>
                <a:ea typeface="Verdana"/>
                <a:cs typeface="Verdana"/>
                <a:sym typeface="Verdana"/>
              </a:rPr>
              <a:t>Advanced </a:t>
            </a:r>
          </a:p>
          <a:p>
            <a:pPr lvl="0" rtl="0">
              <a:spcBef>
                <a:spcPts val="0"/>
              </a:spcBef>
              <a:buNone/>
            </a:pPr>
            <a:r>
              <a:rPr lang="ar" sz="1200">
                <a:latin typeface="Verdana"/>
                <a:ea typeface="Verdana"/>
                <a:cs typeface="Verdana"/>
                <a:sym typeface="Verdana"/>
              </a:rPr>
              <a:t>Beginner</a:t>
            </a:r>
          </a:p>
        </p:txBody>
      </p:sp>
      <p:sp>
        <p:nvSpPr>
          <p:cNvPr id="410" name="Shape 410"/>
          <p:cNvSpPr/>
          <p:nvPr/>
        </p:nvSpPr>
        <p:spPr>
          <a:xfrm>
            <a:off x="2468700" y="7973625"/>
            <a:ext cx="1583400" cy="495300"/>
          </a:xfrm>
          <a:prstGeom prst="chevron">
            <a:avLst>
              <a:gd fmla="val 50000" name="adj"/>
            </a:avLst>
          </a:prstGeom>
          <a:solidFill>
            <a:srgbClr val="EAD1DC"/>
          </a:solidFill>
          <a:ln>
            <a:noFill/>
          </a:ln>
        </p:spPr>
        <p:txBody>
          <a:bodyPr anchorCtr="0" anchor="ctr" bIns="91425" lIns="91425" rIns="91425" tIns="91425">
            <a:noAutofit/>
          </a:bodyPr>
          <a:lstStyle/>
          <a:p>
            <a:pPr lvl="0" rtl="0">
              <a:spcBef>
                <a:spcPts val="0"/>
              </a:spcBef>
              <a:buNone/>
            </a:pPr>
            <a:r>
              <a:rPr lang="ar" sz="1200">
                <a:latin typeface="Verdana"/>
                <a:ea typeface="Verdana"/>
                <a:cs typeface="Verdana"/>
                <a:sym typeface="Verdana"/>
              </a:rPr>
              <a:t>Competent</a:t>
            </a:r>
          </a:p>
        </p:txBody>
      </p:sp>
      <p:sp>
        <p:nvSpPr>
          <p:cNvPr id="411" name="Shape 411"/>
          <p:cNvSpPr/>
          <p:nvPr/>
        </p:nvSpPr>
        <p:spPr>
          <a:xfrm>
            <a:off x="3915800" y="7973625"/>
            <a:ext cx="1476300" cy="495300"/>
          </a:xfrm>
          <a:prstGeom prst="chevron">
            <a:avLst>
              <a:gd fmla="val 50000" name="adj"/>
            </a:avLst>
          </a:prstGeom>
          <a:solidFill>
            <a:srgbClr val="A24BFC">
              <a:alpha val="30080"/>
            </a:srgbClr>
          </a:solidFill>
          <a:ln>
            <a:noFill/>
          </a:ln>
        </p:spPr>
        <p:txBody>
          <a:bodyPr anchorCtr="0" anchor="ctr" bIns="91425" lIns="91425" rIns="91425" tIns="91425">
            <a:noAutofit/>
          </a:bodyPr>
          <a:lstStyle/>
          <a:p>
            <a:pPr lvl="0" rtl="0">
              <a:spcBef>
                <a:spcPts val="0"/>
              </a:spcBef>
              <a:buNone/>
            </a:pPr>
            <a:r>
              <a:rPr lang="ar" sz="1200">
                <a:solidFill>
                  <a:schemeClr val="dk1"/>
                </a:solidFill>
                <a:latin typeface="Verdana"/>
                <a:ea typeface="Verdana"/>
                <a:cs typeface="Verdana"/>
                <a:sym typeface="Verdana"/>
              </a:rPr>
              <a:t>Proficient</a:t>
            </a:r>
          </a:p>
        </p:txBody>
      </p:sp>
      <p:sp>
        <p:nvSpPr>
          <p:cNvPr id="412" name="Shape 412"/>
          <p:cNvSpPr/>
          <p:nvPr/>
        </p:nvSpPr>
        <p:spPr>
          <a:xfrm>
            <a:off x="5272150" y="7973625"/>
            <a:ext cx="1217400" cy="495300"/>
          </a:xfrm>
          <a:prstGeom prst="chevron">
            <a:avLst>
              <a:gd fmla="val 50000" name="adj"/>
            </a:avLst>
          </a:prstGeom>
          <a:solidFill>
            <a:srgbClr val="D9EAD3"/>
          </a:solidFill>
          <a:ln>
            <a:noFill/>
          </a:ln>
        </p:spPr>
        <p:txBody>
          <a:bodyPr anchorCtr="0" anchor="ctr" bIns="91425" lIns="91425" rIns="91425" tIns="91425">
            <a:noAutofit/>
          </a:bodyPr>
          <a:lstStyle/>
          <a:p>
            <a:pPr lvl="0" rtl="0">
              <a:spcBef>
                <a:spcPts val="0"/>
              </a:spcBef>
              <a:buNone/>
            </a:pPr>
            <a:r>
              <a:rPr lang="ar" sz="1200">
                <a:solidFill>
                  <a:schemeClr val="dk1"/>
                </a:solidFill>
                <a:latin typeface="Verdana"/>
                <a:ea typeface="Verdana"/>
                <a:cs typeface="Verdana"/>
                <a:sym typeface="Verdana"/>
              </a:rPr>
              <a:t>Expert</a:t>
            </a:r>
          </a:p>
        </p:txBody>
      </p:sp>
      <p:sp>
        <p:nvSpPr>
          <p:cNvPr id="413" name="Shape 413"/>
          <p:cNvSpPr txBox="1"/>
          <p:nvPr/>
        </p:nvSpPr>
        <p:spPr>
          <a:xfrm>
            <a:off x="220100" y="8619200"/>
            <a:ext cx="6995700" cy="318600"/>
          </a:xfrm>
          <a:prstGeom prst="rect">
            <a:avLst/>
          </a:prstGeom>
          <a:noFill/>
          <a:ln>
            <a:noFill/>
          </a:ln>
        </p:spPr>
        <p:txBody>
          <a:bodyPr anchorCtr="0" anchor="t" bIns="91425" lIns="91425" rIns="91425" tIns="91425">
            <a:noAutofit/>
          </a:bodyPr>
          <a:lstStyle/>
          <a:p>
            <a:pPr lvl="0" rtl="0">
              <a:spcBef>
                <a:spcPts val="0"/>
              </a:spcBef>
              <a:buNone/>
            </a:pPr>
            <a:r>
              <a:rPr b="1" lang="ar" sz="1800">
                <a:latin typeface="Verdana"/>
                <a:ea typeface="Verdana"/>
                <a:cs typeface="Verdana"/>
                <a:sym typeface="Verdana"/>
              </a:rPr>
              <a:t>Levels of competence in Medical Field:</a:t>
            </a:r>
          </a:p>
        </p:txBody>
      </p:sp>
      <p:sp>
        <p:nvSpPr>
          <p:cNvPr id="414" name="Shape 414"/>
          <p:cNvSpPr/>
          <p:nvPr/>
        </p:nvSpPr>
        <p:spPr>
          <a:xfrm>
            <a:off x="277250" y="9116625"/>
            <a:ext cx="1541400" cy="495300"/>
          </a:xfrm>
          <a:prstGeom prst="homePlate">
            <a:avLst>
              <a:gd fmla="val 50000" name="adj"/>
            </a:avLst>
          </a:prstGeom>
          <a:solidFill>
            <a:srgbClr val="FFF2CC"/>
          </a:solidFill>
          <a:ln>
            <a:noFill/>
          </a:ln>
        </p:spPr>
        <p:txBody>
          <a:bodyPr anchorCtr="0" anchor="ctr" bIns="91425" lIns="91425" rIns="91425" tIns="91425">
            <a:noAutofit/>
          </a:bodyPr>
          <a:lstStyle/>
          <a:p>
            <a:pPr lvl="0" rtl="0">
              <a:spcBef>
                <a:spcPts val="0"/>
              </a:spcBef>
              <a:buNone/>
            </a:pPr>
            <a:r>
              <a:rPr lang="ar" sz="1200">
                <a:solidFill>
                  <a:schemeClr val="dk1"/>
                </a:solidFill>
                <a:latin typeface="Verdana"/>
                <a:ea typeface="Verdana"/>
                <a:cs typeface="Verdana"/>
                <a:sym typeface="Verdana"/>
              </a:rPr>
              <a:t>Medical student</a:t>
            </a:r>
          </a:p>
        </p:txBody>
      </p:sp>
      <p:sp>
        <p:nvSpPr>
          <p:cNvPr id="415" name="Shape 415"/>
          <p:cNvSpPr/>
          <p:nvPr/>
        </p:nvSpPr>
        <p:spPr>
          <a:xfrm>
            <a:off x="1658375" y="9116625"/>
            <a:ext cx="1217400" cy="495300"/>
          </a:xfrm>
          <a:prstGeom prst="chevron">
            <a:avLst>
              <a:gd fmla="val 50000" name="adj"/>
            </a:avLst>
          </a:prstGeom>
          <a:solidFill>
            <a:srgbClr val="D9EAD3"/>
          </a:solidFill>
          <a:ln>
            <a:noFill/>
          </a:ln>
        </p:spPr>
        <p:txBody>
          <a:bodyPr anchorCtr="0" anchor="ctr" bIns="91425" lIns="91425" rIns="91425" tIns="91425">
            <a:noAutofit/>
          </a:bodyPr>
          <a:lstStyle/>
          <a:p>
            <a:pPr lvl="0" rtl="0">
              <a:spcBef>
                <a:spcPts val="0"/>
              </a:spcBef>
              <a:buNone/>
            </a:pPr>
            <a:r>
              <a:rPr lang="ar" sz="1200">
                <a:latin typeface="Verdana"/>
                <a:ea typeface="Verdana"/>
                <a:cs typeface="Verdana"/>
                <a:sym typeface="Verdana"/>
              </a:rPr>
              <a:t>Intern</a:t>
            </a:r>
          </a:p>
        </p:txBody>
      </p:sp>
      <p:sp>
        <p:nvSpPr>
          <p:cNvPr id="416" name="Shape 416"/>
          <p:cNvSpPr/>
          <p:nvPr/>
        </p:nvSpPr>
        <p:spPr>
          <a:xfrm>
            <a:off x="2713400" y="9116625"/>
            <a:ext cx="1338600" cy="495300"/>
          </a:xfrm>
          <a:prstGeom prst="chevron">
            <a:avLst>
              <a:gd fmla="val 50000" name="adj"/>
            </a:avLst>
          </a:prstGeom>
          <a:solidFill>
            <a:srgbClr val="D9D2E9"/>
          </a:solidFill>
          <a:ln>
            <a:noFill/>
          </a:ln>
        </p:spPr>
        <p:txBody>
          <a:bodyPr anchorCtr="0" anchor="ctr" bIns="91425" lIns="91425" rIns="91425" tIns="91425">
            <a:noAutofit/>
          </a:bodyPr>
          <a:lstStyle/>
          <a:p>
            <a:pPr lvl="0" rtl="0">
              <a:spcBef>
                <a:spcPts val="0"/>
              </a:spcBef>
              <a:buNone/>
            </a:pPr>
            <a:r>
              <a:rPr lang="ar" sz="1200">
                <a:latin typeface="Verdana"/>
                <a:ea typeface="Verdana"/>
                <a:cs typeface="Verdana"/>
                <a:sym typeface="Verdana"/>
              </a:rPr>
              <a:t>Resident</a:t>
            </a:r>
          </a:p>
        </p:txBody>
      </p:sp>
      <p:sp>
        <p:nvSpPr>
          <p:cNvPr id="417" name="Shape 417"/>
          <p:cNvSpPr/>
          <p:nvPr/>
        </p:nvSpPr>
        <p:spPr>
          <a:xfrm>
            <a:off x="3915800" y="9116625"/>
            <a:ext cx="1476300" cy="495300"/>
          </a:xfrm>
          <a:prstGeom prst="chevron">
            <a:avLst>
              <a:gd fmla="val 50000" name="adj"/>
            </a:avLst>
          </a:prstGeom>
          <a:solidFill>
            <a:srgbClr val="EE0EA8">
              <a:alpha val="25459"/>
            </a:srgbClr>
          </a:solidFill>
          <a:ln>
            <a:noFill/>
          </a:ln>
        </p:spPr>
        <p:txBody>
          <a:bodyPr anchorCtr="0" anchor="ctr" bIns="91425" lIns="91425" rIns="91425" tIns="91425">
            <a:noAutofit/>
          </a:bodyPr>
          <a:lstStyle/>
          <a:p>
            <a:pPr lvl="0" rtl="0">
              <a:spcBef>
                <a:spcPts val="0"/>
              </a:spcBef>
              <a:buNone/>
            </a:pPr>
            <a:r>
              <a:rPr lang="ar" sz="1200">
                <a:solidFill>
                  <a:schemeClr val="dk1"/>
                </a:solidFill>
                <a:latin typeface="Verdana"/>
                <a:ea typeface="Verdana"/>
                <a:cs typeface="Verdana"/>
                <a:sym typeface="Verdana"/>
              </a:rPr>
              <a:t>Registrar</a:t>
            </a:r>
          </a:p>
        </p:txBody>
      </p:sp>
      <p:sp>
        <p:nvSpPr>
          <p:cNvPr id="418" name="Shape 418"/>
          <p:cNvSpPr/>
          <p:nvPr/>
        </p:nvSpPr>
        <p:spPr>
          <a:xfrm>
            <a:off x="5272150" y="9116625"/>
            <a:ext cx="1541400" cy="495300"/>
          </a:xfrm>
          <a:prstGeom prst="chevron">
            <a:avLst>
              <a:gd fmla="val 50000" name="adj"/>
            </a:avLst>
          </a:prstGeom>
          <a:solidFill>
            <a:srgbClr val="FCE5CD"/>
          </a:solidFill>
          <a:ln>
            <a:noFill/>
          </a:ln>
        </p:spPr>
        <p:txBody>
          <a:bodyPr anchorCtr="0" anchor="ctr" bIns="91425" lIns="91425" rIns="91425" tIns="91425">
            <a:noAutofit/>
          </a:bodyPr>
          <a:lstStyle/>
          <a:p>
            <a:pPr lvl="0" rtl="0">
              <a:spcBef>
                <a:spcPts val="0"/>
              </a:spcBef>
              <a:buNone/>
            </a:pPr>
            <a:r>
              <a:rPr lang="ar" sz="1200">
                <a:solidFill>
                  <a:schemeClr val="dk1"/>
                </a:solidFill>
                <a:latin typeface="Verdana"/>
                <a:ea typeface="Verdana"/>
                <a:cs typeface="Verdana"/>
                <a:sym typeface="Verdana"/>
              </a:rPr>
              <a:t>Consultant</a:t>
            </a:r>
          </a:p>
        </p:txBody>
      </p:sp>
      <p:sp>
        <p:nvSpPr>
          <p:cNvPr id="419" name="Shape 419"/>
          <p:cNvSpPr/>
          <p:nvPr/>
        </p:nvSpPr>
        <p:spPr>
          <a:xfrm>
            <a:off x="5272150" y="1451600"/>
            <a:ext cx="2262600" cy="381000"/>
          </a:xfrm>
          <a:prstGeom prst="wedgeRoundRectCallout">
            <a:avLst>
              <a:gd fmla="val -56922" name="adj1"/>
              <a:gd fmla="val 4724" name="adj2"/>
              <a:gd fmla="val 0" name="adj3"/>
            </a:avLst>
          </a:prstGeom>
          <a:solidFill>
            <a:srgbClr val="FCE5CD">
              <a:alpha val="42390"/>
            </a:srgbClr>
          </a:solidFill>
          <a:ln>
            <a:noFill/>
          </a:ln>
        </p:spPr>
        <p:txBody>
          <a:bodyPr anchorCtr="0" anchor="ctr" bIns="91425" lIns="91425" rIns="91425" tIns="91425">
            <a:noAutofit/>
          </a:bodyPr>
          <a:lstStyle/>
          <a:p>
            <a:pPr lvl="0" rtl="0">
              <a:spcBef>
                <a:spcPts val="0"/>
              </a:spcBef>
              <a:buNone/>
            </a:pPr>
            <a:r>
              <a:rPr lang="ar" sz="1000">
                <a:solidFill>
                  <a:schemeClr val="dk1"/>
                </a:solidFill>
                <a:latin typeface="Times New Roman"/>
                <a:ea typeface="Times New Roman"/>
                <a:cs typeface="Times New Roman"/>
                <a:sym typeface="Times New Roman"/>
              </a:rPr>
              <a:t>Competence develops over time and is nurtured by reflection on experience. </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nvSpPr>
        <p:spPr>
          <a:xfrm>
            <a:off x="98350" y="208625"/>
            <a:ext cx="7010400" cy="466800"/>
          </a:xfrm>
          <a:prstGeom prst="rect">
            <a:avLst/>
          </a:prstGeom>
          <a:noFill/>
          <a:ln>
            <a:noFill/>
          </a:ln>
        </p:spPr>
        <p:txBody>
          <a:bodyPr anchorCtr="0" anchor="t" bIns="91425" lIns="91425" rIns="91425" tIns="91425">
            <a:noAutofit/>
          </a:bodyPr>
          <a:lstStyle/>
          <a:p>
            <a:pPr lvl="0" rtl="0">
              <a:spcBef>
                <a:spcPts val="0"/>
              </a:spcBef>
              <a:buNone/>
            </a:pPr>
            <a:r>
              <a:rPr b="1" lang="ar" sz="1800">
                <a:latin typeface="Verdana"/>
                <a:ea typeface="Verdana"/>
                <a:cs typeface="Verdana"/>
                <a:sym typeface="Verdana"/>
              </a:rPr>
              <a:t>Miller's Pyramid of Clinical Competence :</a:t>
            </a:r>
          </a:p>
        </p:txBody>
      </p:sp>
      <p:pic>
        <p:nvPicPr>
          <p:cNvPr id="425" name="Shape 425"/>
          <p:cNvPicPr preferRelativeResize="0"/>
          <p:nvPr/>
        </p:nvPicPr>
        <p:blipFill>
          <a:blip r:embed="rId3">
            <a:alphaModFix/>
          </a:blip>
          <a:stretch>
            <a:fillRect/>
          </a:stretch>
        </p:blipFill>
        <p:spPr>
          <a:xfrm>
            <a:off x="1428375" y="408650"/>
            <a:ext cx="3588347" cy="2670399"/>
          </a:xfrm>
          <a:prstGeom prst="rect">
            <a:avLst/>
          </a:prstGeom>
          <a:noFill/>
          <a:ln>
            <a:noFill/>
          </a:ln>
        </p:spPr>
      </p:pic>
      <p:pic>
        <p:nvPicPr>
          <p:cNvPr id="426" name="Shape 426"/>
          <p:cNvPicPr preferRelativeResize="0"/>
          <p:nvPr/>
        </p:nvPicPr>
        <p:blipFill>
          <a:blip r:embed="rId4">
            <a:alphaModFix/>
          </a:blip>
          <a:stretch>
            <a:fillRect/>
          </a:stretch>
        </p:blipFill>
        <p:spPr>
          <a:xfrm>
            <a:off x="4508674" y="1793175"/>
            <a:ext cx="1423950" cy="1787400"/>
          </a:xfrm>
          <a:prstGeom prst="rect">
            <a:avLst/>
          </a:prstGeom>
          <a:noFill/>
          <a:ln>
            <a:noFill/>
          </a:ln>
        </p:spPr>
      </p:pic>
      <p:sp>
        <p:nvSpPr>
          <p:cNvPr id="427" name="Shape 427"/>
          <p:cNvSpPr/>
          <p:nvPr/>
        </p:nvSpPr>
        <p:spPr>
          <a:xfrm rot="-5400000">
            <a:off x="-97900" y="1450550"/>
            <a:ext cx="2400300" cy="773700"/>
          </a:xfrm>
          <a:prstGeom prst="notchedRightArrow">
            <a:avLst>
              <a:gd fmla="val 50000" name="adj1"/>
              <a:gd fmla="val 60786" name="adj2"/>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428" name="Shape 428"/>
          <p:cNvSpPr txBox="1"/>
          <p:nvPr/>
        </p:nvSpPr>
        <p:spPr>
          <a:xfrm rot="-5400000">
            <a:off x="261650" y="1654100"/>
            <a:ext cx="1566900" cy="366600"/>
          </a:xfrm>
          <a:prstGeom prst="rect">
            <a:avLst/>
          </a:prstGeom>
          <a:noFill/>
          <a:ln>
            <a:noFill/>
          </a:ln>
        </p:spPr>
        <p:txBody>
          <a:bodyPr anchorCtr="0" anchor="t" bIns="91425" lIns="91425" rIns="91425" tIns="91425">
            <a:noAutofit/>
          </a:bodyPr>
          <a:lstStyle/>
          <a:p>
            <a:pPr lvl="0" rtl="0">
              <a:spcBef>
                <a:spcPts val="0"/>
              </a:spcBef>
              <a:buNone/>
            </a:pPr>
            <a:r>
              <a:rPr b="1" lang="ar">
                <a:solidFill>
                  <a:schemeClr val="dk1"/>
                </a:solidFill>
              </a:rPr>
              <a:t>Professionalism</a:t>
            </a:r>
          </a:p>
        </p:txBody>
      </p:sp>
      <p:sp>
        <p:nvSpPr>
          <p:cNvPr id="429" name="Shape 429"/>
          <p:cNvSpPr txBox="1"/>
          <p:nvPr/>
        </p:nvSpPr>
        <p:spPr>
          <a:xfrm>
            <a:off x="136450" y="3519100"/>
            <a:ext cx="6257999" cy="1323000"/>
          </a:xfrm>
          <a:prstGeom prst="rect">
            <a:avLst/>
          </a:prstGeom>
          <a:noFill/>
          <a:ln>
            <a:noFill/>
          </a:ln>
        </p:spPr>
        <p:txBody>
          <a:bodyPr anchorCtr="0" anchor="t" bIns="91425" lIns="91425" rIns="91425" tIns="91425">
            <a:noAutofit/>
          </a:bodyPr>
          <a:lstStyle/>
          <a:p>
            <a:pPr lvl="0" rtl="0">
              <a:spcBef>
                <a:spcPts val="0"/>
              </a:spcBef>
              <a:buNone/>
            </a:pPr>
            <a:r>
              <a:rPr b="1" lang="ar" sz="1800">
                <a:latin typeface="Verdana"/>
                <a:ea typeface="Verdana"/>
                <a:cs typeface="Verdana"/>
                <a:sym typeface="Verdana"/>
              </a:rPr>
              <a:t>Bloom’sTaxonomy : </a:t>
            </a:r>
          </a:p>
          <a:p>
            <a:pPr indent="-304800" lvl="0" marL="457200" rtl="0">
              <a:lnSpc>
                <a:spcPct val="115000"/>
              </a:lnSpc>
              <a:spcBef>
                <a:spcPts val="0"/>
              </a:spcBef>
              <a:buClr>
                <a:schemeClr val="dk1"/>
              </a:buClr>
              <a:buFont typeface="Verdana"/>
              <a:buChar char="●"/>
            </a:pPr>
            <a:r>
              <a:rPr lang="ar">
                <a:solidFill>
                  <a:srgbClr val="FF9900"/>
                </a:solidFill>
                <a:latin typeface="Verdana"/>
                <a:ea typeface="Verdana"/>
                <a:cs typeface="Verdana"/>
                <a:sym typeface="Verdana"/>
              </a:rPr>
              <a:t>Knowledge </a:t>
            </a:r>
            <a:r>
              <a:rPr lang="ar" sz="1200">
                <a:solidFill>
                  <a:srgbClr val="FF9900"/>
                </a:solidFill>
                <a:latin typeface="Verdana"/>
                <a:ea typeface="Verdana"/>
                <a:cs typeface="Verdana"/>
                <a:sym typeface="Verdana"/>
              </a:rPr>
              <a:t>-</a:t>
            </a:r>
            <a:r>
              <a:rPr lang="ar" sz="1200">
                <a:solidFill>
                  <a:schemeClr val="dk1"/>
                </a:solidFill>
                <a:latin typeface="Verdana"/>
                <a:ea typeface="Verdana"/>
                <a:cs typeface="Verdana"/>
                <a:sym typeface="Verdana"/>
              </a:rPr>
              <a:t> </a:t>
            </a:r>
            <a:r>
              <a:rPr lang="ar" sz="1200">
                <a:solidFill>
                  <a:srgbClr val="999999"/>
                </a:solidFill>
                <a:latin typeface="Verdana"/>
                <a:ea typeface="Verdana"/>
                <a:cs typeface="Verdana"/>
                <a:sym typeface="Verdana"/>
              </a:rPr>
              <a:t>What is the most common cause of…?</a:t>
            </a:r>
          </a:p>
          <a:p>
            <a:pPr indent="-304800" lvl="0" marL="457200" rtl="0">
              <a:lnSpc>
                <a:spcPct val="115000"/>
              </a:lnSpc>
              <a:spcBef>
                <a:spcPts val="0"/>
              </a:spcBef>
              <a:buClr>
                <a:schemeClr val="dk1"/>
              </a:buClr>
              <a:buFont typeface="Verdana"/>
              <a:buChar char="●"/>
            </a:pPr>
            <a:r>
              <a:rPr lang="ar">
                <a:solidFill>
                  <a:schemeClr val="accent1"/>
                </a:solidFill>
                <a:latin typeface="Verdana"/>
                <a:ea typeface="Verdana"/>
                <a:cs typeface="Verdana"/>
                <a:sym typeface="Verdana"/>
              </a:rPr>
              <a:t>Understand</a:t>
            </a:r>
            <a:r>
              <a:rPr lang="ar" sz="1200">
                <a:solidFill>
                  <a:schemeClr val="accent1"/>
                </a:solidFill>
                <a:latin typeface="Verdana"/>
                <a:ea typeface="Verdana"/>
                <a:cs typeface="Verdana"/>
                <a:sym typeface="Verdana"/>
              </a:rPr>
              <a:t> -</a:t>
            </a:r>
            <a:r>
              <a:rPr lang="ar" sz="1200">
                <a:solidFill>
                  <a:schemeClr val="dk1"/>
                </a:solidFill>
                <a:latin typeface="Verdana"/>
                <a:ea typeface="Verdana"/>
                <a:cs typeface="Verdana"/>
                <a:sym typeface="Verdana"/>
              </a:rPr>
              <a:t> </a:t>
            </a:r>
            <a:r>
              <a:rPr lang="ar" sz="1200">
                <a:solidFill>
                  <a:srgbClr val="999999"/>
                </a:solidFill>
                <a:latin typeface="Verdana"/>
                <a:ea typeface="Verdana"/>
                <a:cs typeface="Verdana"/>
                <a:sym typeface="Verdana"/>
              </a:rPr>
              <a:t>If you see this, what must you consider...?</a:t>
            </a:r>
          </a:p>
          <a:p>
            <a:pPr indent="-304800" lvl="0" marL="457200" rtl="0">
              <a:lnSpc>
                <a:spcPct val="115000"/>
              </a:lnSpc>
              <a:spcBef>
                <a:spcPts val="0"/>
              </a:spcBef>
              <a:buClr>
                <a:schemeClr val="dk1"/>
              </a:buClr>
              <a:buFont typeface="Verdana"/>
              <a:buChar char="●"/>
            </a:pPr>
            <a:r>
              <a:rPr lang="ar">
                <a:solidFill>
                  <a:schemeClr val="accent1"/>
                </a:solidFill>
                <a:latin typeface="Verdana"/>
                <a:ea typeface="Verdana"/>
                <a:cs typeface="Verdana"/>
                <a:sym typeface="Verdana"/>
              </a:rPr>
              <a:t>Application </a:t>
            </a:r>
            <a:r>
              <a:rPr lang="ar" sz="1200">
                <a:solidFill>
                  <a:schemeClr val="accent1"/>
                </a:solidFill>
                <a:latin typeface="Verdana"/>
                <a:ea typeface="Verdana"/>
                <a:cs typeface="Verdana"/>
                <a:sym typeface="Verdana"/>
              </a:rPr>
              <a:t>-</a:t>
            </a:r>
            <a:r>
              <a:rPr lang="ar" sz="1200">
                <a:solidFill>
                  <a:srgbClr val="999999"/>
                </a:solidFill>
                <a:latin typeface="Verdana"/>
                <a:ea typeface="Verdana"/>
                <a:cs typeface="Verdana"/>
                <a:sym typeface="Verdana"/>
              </a:rPr>
              <a:t> In this patient, what is causing...? </a:t>
            </a:r>
          </a:p>
          <a:p>
            <a:pPr indent="-304800" lvl="0" marL="457200" rtl="0">
              <a:lnSpc>
                <a:spcPct val="115000"/>
              </a:lnSpc>
              <a:spcBef>
                <a:spcPts val="0"/>
              </a:spcBef>
              <a:buClr>
                <a:schemeClr val="dk1"/>
              </a:buClr>
              <a:buFont typeface="Verdana"/>
              <a:buChar char="●"/>
            </a:pPr>
            <a:r>
              <a:rPr lang="ar">
                <a:solidFill>
                  <a:schemeClr val="accent1"/>
                </a:solidFill>
                <a:latin typeface="Verdana"/>
                <a:ea typeface="Verdana"/>
                <a:cs typeface="Verdana"/>
                <a:sym typeface="Verdana"/>
              </a:rPr>
              <a:t>Analysis,synthesis,evaluation </a:t>
            </a:r>
            <a:r>
              <a:rPr lang="ar" sz="1200">
                <a:solidFill>
                  <a:schemeClr val="accent1"/>
                </a:solidFill>
                <a:latin typeface="Verdana"/>
                <a:ea typeface="Verdana"/>
                <a:cs typeface="Verdana"/>
                <a:sym typeface="Verdana"/>
              </a:rPr>
              <a:t>-</a:t>
            </a:r>
            <a:r>
              <a:rPr lang="ar" sz="1200">
                <a:solidFill>
                  <a:schemeClr val="dk1"/>
                </a:solidFill>
                <a:latin typeface="Verdana"/>
                <a:ea typeface="Verdana"/>
                <a:cs typeface="Verdana"/>
                <a:sym typeface="Verdana"/>
              </a:rPr>
              <a:t> </a:t>
            </a:r>
            <a:r>
              <a:rPr lang="ar" sz="1200">
                <a:solidFill>
                  <a:srgbClr val="999999"/>
                </a:solidFill>
                <a:latin typeface="Verdana"/>
                <a:ea typeface="Verdana"/>
                <a:cs typeface="Verdana"/>
                <a:sym typeface="Verdana"/>
              </a:rPr>
              <a:t>critical thinking?</a:t>
            </a:r>
          </a:p>
        </p:txBody>
      </p:sp>
      <p:sp>
        <p:nvSpPr>
          <p:cNvPr id="430" name="Shape 430"/>
          <p:cNvSpPr txBox="1"/>
          <p:nvPr/>
        </p:nvSpPr>
        <p:spPr>
          <a:xfrm>
            <a:off x="819300" y="5815550"/>
            <a:ext cx="5921400" cy="466800"/>
          </a:xfrm>
          <a:prstGeom prst="rect">
            <a:avLst/>
          </a:prstGeom>
          <a:noFill/>
          <a:ln>
            <a:noFill/>
          </a:ln>
        </p:spPr>
        <p:txBody>
          <a:bodyPr anchorCtr="0" anchor="t" bIns="91425" lIns="91425" rIns="91425" tIns="91425">
            <a:noAutofit/>
          </a:bodyPr>
          <a:lstStyle/>
          <a:p>
            <a:pPr lvl="0" rtl="0">
              <a:spcBef>
                <a:spcPts val="0"/>
              </a:spcBef>
              <a:buNone/>
            </a:pPr>
            <a:r>
              <a:rPr b="1" lang="ar" sz="1800" u="sng">
                <a:solidFill>
                  <a:schemeClr val="dk1"/>
                </a:solidFill>
                <a:latin typeface="Verdana"/>
                <a:ea typeface="Verdana"/>
                <a:cs typeface="Verdana"/>
                <a:sym typeface="Verdana"/>
              </a:rPr>
              <a:t>Continuous Professional Development (CPD)</a:t>
            </a:r>
          </a:p>
        </p:txBody>
      </p:sp>
      <p:sp>
        <p:nvSpPr>
          <p:cNvPr id="431" name="Shape 431"/>
          <p:cNvSpPr txBox="1"/>
          <p:nvPr/>
        </p:nvSpPr>
        <p:spPr>
          <a:xfrm>
            <a:off x="76200" y="6471950"/>
            <a:ext cx="7474200" cy="3442800"/>
          </a:xfrm>
          <a:prstGeom prst="rect">
            <a:avLst/>
          </a:prstGeom>
          <a:noFill/>
          <a:ln>
            <a:noFill/>
          </a:ln>
        </p:spPr>
        <p:txBody>
          <a:bodyPr anchorCtr="0" anchor="t" bIns="91425" lIns="91425" rIns="91425" tIns="91425">
            <a:noAutofit/>
          </a:bodyPr>
          <a:lstStyle/>
          <a:p>
            <a:pPr lvl="0" rtl="0">
              <a:spcBef>
                <a:spcPts val="0"/>
              </a:spcBef>
              <a:buNone/>
            </a:pPr>
            <a:r>
              <a:rPr b="1" lang="ar" sz="1800">
                <a:latin typeface="Verdana"/>
                <a:ea typeface="Verdana"/>
                <a:cs typeface="Verdana"/>
                <a:sym typeface="Verdana"/>
              </a:rPr>
              <a:t>What is (CPD)?</a:t>
            </a:r>
          </a:p>
          <a:p>
            <a:pPr indent="-304800" lvl="0" marL="457200" rtl="0">
              <a:spcBef>
                <a:spcPts val="0"/>
              </a:spcBef>
              <a:buClr>
                <a:schemeClr val="dk1"/>
              </a:buClr>
              <a:buSzPct val="100000"/>
              <a:buFont typeface="Verdana"/>
              <a:buChar char="●"/>
            </a:pPr>
            <a:r>
              <a:rPr lang="ar" sz="1200">
                <a:solidFill>
                  <a:schemeClr val="dk1"/>
                </a:solidFill>
                <a:latin typeface="Verdana"/>
                <a:ea typeface="Verdana"/>
                <a:cs typeface="Verdana"/>
                <a:sym typeface="Verdana"/>
              </a:rPr>
              <a:t>The conscious updating of </a:t>
            </a:r>
            <a:r>
              <a:rPr lang="ar" sz="1200">
                <a:solidFill>
                  <a:srgbClr val="999999"/>
                </a:solidFill>
                <a:latin typeface="Verdana"/>
                <a:ea typeface="Verdana"/>
                <a:cs typeface="Verdana"/>
                <a:sym typeface="Verdana"/>
              </a:rPr>
              <a:t>professional knowledge </a:t>
            </a:r>
            <a:r>
              <a:rPr lang="ar" sz="1200">
                <a:solidFill>
                  <a:schemeClr val="dk1"/>
                </a:solidFill>
                <a:latin typeface="Verdana"/>
                <a:ea typeface="Verdana"/>
                <a:cs typeface="Verdana"/>
                <a:sym typeface="Verdana"/>
              </a:rPr>
              <a:t>and the improvement of professional </a:t>
            </a:r>
            <a:r>
              <a:rPr lang="ar" sz="1200">
                <a:solidFill>
                  <a:srgbClr val="999999"/>
                </a:solidFill>
                <a:latin typeface="Verdana"/>
                <a:ea typeface="Verdana"/>
                <a:cs typeface="Verdana"/>
                <a:sym typeface="Verdana"/>
              </a:rPr>
              <a:t>competence </a:t>
            </a:r>
            <a:r>
              <a:rPr b="1" lang="ar" sz="1200">
                <a:solidFill>
                  <a:srgbClr val="FF0000"/>
                </a:solidFill>
                <a:latin typeface="Verdana"/>
                <a:ea typeface="Verdana"/>
                <a:cs typeface="Verdana"/>
                <a:sym typeface="Verdana"/>
              </a:rPr>
              <a:t>throughout a person's working life.</a:t>
            </a:r>
          </a:p>
          <a:p>
            <a:pPr indent="-304800" lvl="0" marL="457200" rtl="0">
              <a:spcBef>
                <a:spcPts val="0"/>
              </a:spcBef>
              <a:buClr>
                <a:srgbClr val="FF0000"/>
              </a:buClr>
              <a:buSzPct val="100000"/>
              <a:buFont typeface="Verdana"/>
              <a:buChar char="●"/>
            </a:pPr>
            <a:r>
              <a:rPr lang="ar" sz="1200">
                <a:solidFill>
                  <a:srgbClr val="FF0000"/>
                </a:solidFill>
                <a:latin typeface="Verdana"/>
                <a:ea typeface="Verdana"/>
                <a:cs typeface="Verdana"/>
                <a:sym typeface="Verdana"/>
              </a:rPr>
              <a:t>It is a commitment to being professional, keeping up to date and continuously seeking to improve.</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It is the key to optimizing a person's career opportunities, both today and for the future.</a:t>
            </a:r>
          </a:p>
          <a:p>
            <a:pPr lvl="0" rtl="0">
              <a:lnSpc>
                <a:spcPct val="115000"/>
              </a:lnSpc>
              <a:spcBef>
                <a:spcPts val="0"/>
              </a:spcBef>
              <a:buNone/>
            </a:pPr>
            <a:r>
              <a:t/>
            </a:r>
            <a:endParaRPr sz="1200">
              <a:solidFill>
                <a:schemeClr val="dk1"/>
              </a:solidFill>
              <a:latin typeface="Verdana"/>
              <a:ea typeface="Verdana"/>
              <a:cs typeface="Verdana"/>
              <a:sym typeface="Verdana"/>
            </a:endParaRPr>
          </a:p>
          <a:p>
            <a:pPr lvl="0" rtl="0">
              <a:lnSpc>
                <a:spcPct val="115000"/>
              </a:lnSpc>
              <a:spcBef>
                <a:spcPts val="0"/>
              </a:spcBef>
              <a:buNone/>
            </a:pPr>
            <a:r>
              <a:t/>
            </a:r>
            <a:endParaRPr b="1">
              <a:solidFill>
                <a:srgbClr val="6AA84F"/>
              </a:solidFill>
              <a:latin typeface="Verdana"/>
              <a:ea typeface="Verdana"/>
              <a:cs typeface="Verdana"/>
              <a:sym typeface="Verdana"/>
            </a:endParaRPr>
          </a:p>
          <a:p>
            <a:pPr lvl="0" rtl="0">
              <a:lnSpc>
                <a:spcPct val="115000"/>
              </a:lnSpc>
              <a:spcBef>
                <a:spcPts val="0"/>
              </a:spcBef>
              <a:buNone/>
            </a:pPr>
            <a:r>
              <a:rPr b="1" lang="ar" sz="1800">
                <a:latin typeface="Verdana"/>
                <a:ea typeface="Verdana"/>
                <a:cs typeface="Verdana"/>
                <a:sym typeface="Verdana"/>
              </a:rPr>
              <a:t>Why (CPD)?</a:t>
            </a:r>
            <a:r>
              <a:rPr lang="ar" sz="1800"/>
              <a:t>			 							</a:t>
            </a:r>
          </a:p>
          <a:p>
            <a:pPr lvl="0" rtl="0">
              <a:lnSpc>
                <a:spcPct val="115000"/>
              </a:lnSpc>
              <a:spcBef>
                <a:spcPts val="0"/>
              </a:spcBef>
              <a:buNone/>
            </a:pPr>
            <a:r>
              <a:rPr lang="ar" sz="1200">
                <a:solidFill>
                  <a:srgbClr val="FF9900"/>
                </a:solidFill>
                <a:latin typeface="Verdana"/>
                <a:ea typeface="Verdana"/>
                <a:cs typeface="Verdana"/>
                <a:sym typeface="Verdana"/>
              </a:rPr>
              <a:t>Cardinal reasons:</a:t>
            </a:r>
          </a:p>
          <a:p>
            <a:pPr lvl="0" rtl="0">
              <a:lnSpc>
                <a:spcPct val="115000"/>
              </a:lnSpc>
              <a:spcBef>
                <a:spcPts val="0"/>
              </a:spcBef>
              <a:buNone/>
            </a:pPr>
            <a:r>
              <a:t/>
            </a:r>
            <a:endParaRPr sz="1200">
              <a:solidFill>
                <a:schemeClr val="dk1"/>
              </a:solidFill>
              <a:latin typeface="Verdana"/>
              <a:ea typeface="Verdana"/>
              <a:cs typeface="Verdana"/>
              <a:sym typeface="Verdana"/>
            </a:endParaRP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Half-life of what we learn is very short.</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If we do not update, we will practice obsolete medicine.</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There is a high chance that patients will not get optimal care.</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Requirement by the governing bodies of the profession. </a:t>
            </a:r>
            <a:r>
              <a:rPr lang="ar" sz="1200">
                <a:solidFill>
                  <a:schemeClr val="accent1"/>
                </a:solidFill>
                <a:latin typeface="Verdana"/>
                <a:ea typeface="Verdana"/>
                <a:cs typeface="Verdana"/>
                <a:sym typeface="Verdana"/>
              </a:rPr>
              <a:t>(This is only an </a:t>
            </a:r>
            <a:r>
              <a:rPr lang="ar" sz="1200" u="sng">
                <a:solidFill>
                  <a:schemeClr val="accent1"/>
                </a:solidFill>
                <a:latin typeface="Verdana"/>
                <a:ea typeface="Verdana"/>
                <a:cs typeface="Verdana"/>
                <a:sym typeface="Verdana"/>
              </a:rPr>
              <a:t>ostensible reason).</a:t>
            </a:r>
            <a:r>
              <a:rPr lang="ar" sz="1200">
                <a:solidFill>
                  <a:schemeClr val="accent1"/>
                </a:solidFill>
                <a:latin typeface="Verdana"/>
                <a:ea typeface="Verdana"/>
                <a:cs typeface="Verdana"/>
                <a:sym typeface="Verdana"/>
              </a:rPr>
              <a:t> </a:t>
            </a:r>
          </a:p>
          <a:p>
            <a:pPr indent="-228600" lvl="0" marL="457200" rtl="0">
              <a:lnSpc>
                <a:spcPct val="115000"/>
              </a:lnSpc>
              <a:spcBef>
                <a:spcPts val="0"/>
              </a:spcBef>
              <a:buClr>
                <a:schemeClr val="dk1"/>
              </a:buClr>
              <a:buSzPct val="100000"/>
              <a:buNone/>
            </a:pPr>
            <a:r>
              <a:rPr lang="ar" sz="1100">
                <a:solidFill>
                  <a:schemeClr val="dk1"/>
                </a:solidFill>
              </a:rPr>
              <a:t>						</a:t>
            </a:r>
          </a:p>
          <a:p>
            <a:pPr lvl="0" rtl="0">
              <a:lnSpc>
                <a:spcPct val="115000"/>
              </a:lnSpc>
              <a:spcBef>
                <a:spcPts val="0"/>
              </a:spcBef>
              <a:buClr>
                <a:schemeClr val="dk1"/>
              </a:buClr>
              <a:buSzPct val="100000"/>
              <a:buFont typeface="Arial"/>
              <a:buNone/>
            </a:pPr>
            <a:r>
              <a:rPr lang="ar" sz="1100">
                <a:solidFill>
                  <a:schemeClr val="dk1"/>
                </a:solidFill>
              </a:rPr>
              <a:t>					 				</a:t>
            </a:r>
          </a:p>
          <a:p>
            <a:pPr lvl="0" rtl="0">
              <a:lnSpc>
                <a:spcPct val="115000"/>
              </a:lnSpc>
              <a:spcBef>
                <a:spcPts val="0"/>
              </a:spcBef>
              <a:buClr>
                <a:schemeClr val="dk1"/>
              </a:buClr>
              <a:buSzPct val="100000"/>
              <a:buFont typeface="Arial"/>
              <a:buNone/>
            </a:pPr>
            <a:r>
              <a:rPr lang="ar" sz="1100">
                <a:solidFill>
                  <a:schemeClr val="dk1"/>
                </a:solidFill>
              </a:rPr>
              <a:t>			</a:t>
            </a:r>
          </a:p>
          <a:p>
            <a:pPr lvl="0" rtl="0">
              <a:lnSpc>
                <a:spcPct val="115000"/>
              </a:lnSpc>
              <a:spcBef>
                <a:spcPts val="0"/>
              </a:spcBef>
              <a:buClr>
                <a:schemeClr val="dk1"/>
              </a:buClr>
              <a:buSzPct val="100000"/>
              <a:buFont typeface="Arial"/>
              <a:buNone/>
            </a:pPr>
            <a:r>
              <a:rPr lang="ar" sz="1100">
                <a:solidFill>
                  <a:schemeClr val="dk1"/>
                </a:solidFill>
              </a:rPr>
              <a:t>		</a:t>
            </a:r>
          </a:p>
          <a:p>
            <a:pPr lvl="0" rtl="0">
              <a:lnSpc>
                <a:spcPct val="115000"/>
              </a:lnSpc>
              <a:spcBef>
                <a:spcPts val="0"/>
              </a:spcBef>
              <a:buNone/>
            </a:pPr>
            <a:r>
              <a:t/>
            </a:r>
            <a:endParaRPr sz="1200">
              <a:solidFill>
                <a:schemeClr val="dk1"/>
              </a:solidFill>
              <a:latin typeface="Verdana"/>
              <a:ea typeface="Verdana"/>
              <a:cs typeface="Verdana"/>
              <a:sym typeface="Verdana"/>
            </a:endParaRPr>
          </a:p>
        </p:txBody>
      </p:sp>
      <p:sp>
        <p:nvSpPr>
          <p:cNvPr id="432" name="Shape 432"/>
          <p:cNvSpPr/>
          <p:nvPr/>
        </p:nvSpPr>
        <p:spPr>
          <a:xfrm>
            <a:off x="2120875" y="8239550"/>
            <a:ext cx="952500" cy="285900"/>
          </a:xfrm>
          <a:prstGeom prst="wedgeRoundRectCallout">
            <a:avLst>
              <a:gd fmla="val -76000" name="adj1"/>
              <a:gd fmla="val 6637" name="adj2"/>
              <a:gd fmla="val 0" name="adj3"/>
            </a:avLst>
          </a:prstGeom>
          <a:solidFill>
            <a:srgbClr val="F4CCCC"/>
          </a:solidFill>
          <a:ln>
            <a:noFill/>
          </a:ln>
        </p:spPr>
        <p:txBody>
          <a:bodyPr anchorCtr="0" anchor="ctr" bIns="91425" lIns="91425" rIns="91425" tIns="91425">
            <a:noAutofit/>
          </a:bodyPr>
          <a:lstStyle/>
          <a:p>
            <a:pPr lvl="0" rtl="0">
              <a:spcBef>
                <a:spcPts val="0"/>
              </a:spcBef>
              <a:buNone/>
            </a:pPr>
            <a:r>
              <a:rPr i="1" lang="ar" sz="1100">
                <a:solidFill>
                  <a:srgbClr val="FF0000"/>
                </a:solidFill>
                <a:latin typeface="Verdana"/>
                <a:ea typeface="Verdana"/>
                <a:cs typeface="Verdana"/>
                <a:sym typeface="Verdana"/>
              </a:rPr>
              <a:t>Improtant</a:t>
            </a:r>
          </a:p>
        </p:txBody>
      </p:sp>
      <p:pic>
        <p:nvPicPr>
          <p:cNvPr id="433" name="Shape 433"/>
          <p:cNvPicPr preferRelativeResize="0"/>
          <p:nvPr/>
        </p:nvPicPr>
        <p:blipFill>
          <a:blip r:embed="rId5">
            <a:alphaModFix/>
          </a:blip>
          <a:stretch>
            <a:fillRect/>
          </a:stretch>
        </p:blipFill>
        <p:spPr>
          <a:xfrm>
            <a:off x="4438650" y="3113693"/>
            <a:ext cx="3178350" cy="2210018"/>
          </a:xfrm>
          <a:prstGeom prst="rect">
            <a:avLst/>
          </a:prstGeom>
          <a:noFill/>
          <a:ln>
            <a:noFill/>
          </a:ln>
        </p:spPr>
      </p:pic>
      <p:cxnSp>
        <p:nvCxnSpPr>
          <p:cNvPr id="434" name="Shape 434"/>
          <p:cNvCxnSpPr/>
          <p:nvPr/>
        </p:nvCxnSpPr>
        <p:spPr>
          <a:xfrm rot="10800000">
            <a:off x="6359225" y="3259750"/>
            <a:ext cx="473100" cy="600"/>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nvSpPr>
        <p:spPr>
          <a:xfrm>
            <a:off x="136450" y="275300"/>
            <a:ext cx="7423500" cy="2970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ar">
                <a:latin typeface="Verdana"/>
                <a:ea typeface="Verdana"/>
                <a:cs typeface="Verdana"/>
                <a:sym typeface="Verdana"/>
              </a:rPr>
              <a:t>How is CPD different ?</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CPD is for professionals but not in a formal educational setting .</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There are no class rooms, prescribed curricula, prescribed learning events, etc.</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Therefore, the learner needs to learn from whatever he/she does in the workplace.</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Also, there are no formal examinations , Motivation to learning comes from the necessity to improve practice.</a:t>
            </a:r>
          </a:p>
          <a:p>
            <a:pPr lvl="0" rtl="0">
              <a:lnSpc>
                <a:spcPct val="115000"/>
              </a:lnSpc>
              <a:spcBef>
                <a:spcPts val="0"/>
              </a:spcBef>
              <a:buNone/>
            </a:pPr>
            <a:r>
              <a:t/>
            </a:r>
            <a:endParaRPr sz="1200">
              <a:solidFill>
                <a:schemeClr val="dk1"/>
              </a:solidFill>
              <a:latin typeface="Verdana"/>
              <a:ea typeface="Verdana"/>
              <a:cs typeface="Verdana"/>
              <a:sym typeface="Verdana"/>
            </a:endParaRPr>
          </a:p>
          <a:p>
            <a:pPr lvl="0" rtl="0">
              <a:lnSpc>
                <a:spcPct val="115000"/>
              </a:lnSpc>
              <a:spcBef>
                <a:spcPts val="0"/>
              </a:spcBef>
              <a:buNone/>
            </a:pPr>
            <a:r>
              <a:rPr b="1" lang="ar">
                <a:latin typeface="Verdana"/>
                <a:ea typeface="Verdana"/>
                <a:cs typeface="Verdana"/>
                <a:sym typeface="Verdana"/>
              </a:rPr>
              <a:t>How can we achieve CPD?</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Lecture programs</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Conferences</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Workshops</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CME courses </a:t>
            </a:r>
            <a:r>
              <a:rPr lang="ar" sz="1200">
                <a:solidFill>
                  <a:srgbClr val="999999"/>
                </a:solidFill>
                <a:latin typeface="Verdana"/>
                <a:ea typeface="Verdana"/>
                <a:cs typeface="Verdana"/>
                <a:sym typeface="Verdana"/>
              </a:rPr>
              <a:t>(</a:t>
            </a:r>
            <a:r>
              <a:rPr lang="ar" sz="1200">
                <a:solidFill>
                  <a:srgbClr val="999999"/>
                </a:solidFill>
                <a:latin typeface="Droid Sans"/>
                <a:ea typeface="Droid Sans"/>
                <a:cs typeface="Droid Sans"/>
                <a:sym typeface="Droid Sans"/>
              </a:rPr>
              <a:t>Continuing Medical Education ) </a:t>
            </a:r>
          </a:p>
          <a:p>
            <a:pPr indent="-304800" lvl="0" marL="457200" rtl="0">
              <a:lnSpc>
                <a:spcPct val="115000"/>
              </a:lnSpc>
              <a:spcBef>
                <a:spcPts val="0"/>
              </a:spcBef>
              <a:buClr>
                <a:schemeClr val="dk1"/>
              </a:buClr>
              <a:buSzPct val="100000"/>
              <a:buFont typeface="Verdana"/>
              <a:buChar char="●"/>
            </a:pPr>
            <a:r>
              <a:rPr lang="ar" sz="1200">
                <a:solidFill>
                  <a:schemeClr val="dk1"/>
                </a:solidFill>
                <a:latin typeface="Verdana"/>
                <a:ea typeface="Verdana"/>
                <a:cs typeface="Verdana"/>
                <a:sym typeface="Verdana"/>
              </a:rPr>
              <a:t>Others .</a:t>
            </a:r>
          </a:p>
        </p:txBody>
      </p:sp>
      <p:sp>
        <p:nvSpPr>
          <p:cNvPr id="440" name="Shape 440"/>
          <p:cNvSpPr txBox="1"/>
          <p:nvPr/>
        </p:nvSpPr>
        <p:spPr>
          <a:xfrm>
            <a:off x="170100" y="3461950"/>
            <a:ext cx="7219800" cy="565200"/>
          </a:xfrm>
          <a:prstGeom prst="rect">
            <a:avLst/>
          </a:prstGeom>
          <a:solidFill>
            <a:srgbClr val="FFF2CC"/>
          </a:solidFill>
          <a:ln cap="flat" cmpd="sng" w="9525">
            <a:solidFill>
              <a:srgbClr val="CC0000"/>
            </a:solidFill>
            <a:prstDash val="lgDash"/>
            <a:round/>
            <a:headEnd len="med" w="med" type="none"/>
            <a:tailEnd len="med" w="med" type="none"/>
          </a:ln>
        </p:spPr>
        <p:txBody>
          <a:bodyPr anchorCtr="0" anchor="t" bIns="91425" lIns="91425" rIns="91425" tIns="91425">
            <a:noAutofit/>
          </a:bodyPr>
          <a:lstStyle/>
          <a:p>
            <a:pPr lvl="0" rtl="0" algn="ctr">
              <a:lnSpc>
                <a:spcPct val="115000"/>
              </a:lnSpc>
              <a:spcBef>
                <a:spcPts val="0"/>
              </a:spcBef>
              <a:buNone/>
            </a:pPr>
            <a:r>
              <a:rPr b="1" lang="ar" sz="1200">
                <a:solidFill>
                  <a:schemeClr val="dk1"/>
                </a:solidFill>
                <a:latin typeface="Verdana"/>
                <a:ea typeface="Verdana"/>
                <a:cs typeface="Verdana"/>
                <a:sym typeface="Verdana"/>
              </a:rPr>
              <a:t>Many methods have been tried in the past .Currently, </a:t>
            </a:r>
            <a:r>
              <a:rPr b="1" lang="ar" sz="1200">
                <a:solidFill>
                  <a:srgbClr val="FF0000"/>
                </a:solidFill>
                <a:latin typeface="Verdana"/>
                <a:ea typeface="Verdana"/>
                <a:cs typeface="Verdana"/>
                <a:sym typeface="Verdana"/>
              </a:rPr>
              <a:t>reflective practice/learning</a:t>
            </a:r>
          </a:p>
          <a:p>
            <a:pPr lvl="0" rtl="0" algn="ctr">
              <a:lnSpc>
                <a:spcPct val="115000"/>
              </a:lnSpc>
              <a:spcBef>
                <a:spcPts val="0"/>
              </a:spcBef>
              <a:buNone/>
            </a:pPr>
            <a:r>
              <a:rPr b="1" lang="ar" sz="1200">
                <a:solidFill>
                  <a:srgbClr val="CC0000"/>
                </a:solidFill>
                <a:latin typeface="Verdana"/>
                <a:ea typeface="Verdana"/>
                <a:cs typeface="Verdana"/>
                <a:sym typeface="Verdana"/>
              </a:rPr>
              <a:t>is the most favoured </a:t>
            </a:r>
            <a:r>
              <a:rPr b="1" lang="ar" sz="1200">
                <a:solidFill>
                  <a:schemeClr val="dk1"/>
                </a:solidFill>
                <a:latin typeface="Verdana"/>
                <a:ea typeface="Verdana"/>
                <a:cs typeface="Verdana"/>
                <a:sym typeface="Verdana"/>
              </a:rPr>
              <a:t>.</a:t>
            </a:r>
          </a:p>
        </p:txBody>
      </p:sp>
      <p:sp>
        <p:nvSpPr>
          <p:cNvPr id="441" name="Shape 441"/>
          <p:cNvSpPr txBox="1"/>
          <p:nvPr/>
        </p:nvSpPr>
        <p:spPr>
          <a:xfrm>
            <a:off x="269800" y="4186900"/>
            <a:ext cx="6819900" cy="2371800"/>
          </a:xfrm>
          <a:prstGeom prst="rect">
            <a:avLst/>
          </a:prstGeom>
          <a:noFill/>
          <a:ln>
            <a:noFill/>
          </a:ln>
        </p:spPr>
        <p:txBody>
          <a:bodyPr anchorCtr="0" anchor="t" bIns="91425" lIns="91425" rIns="91425" tIns="91425">
            <a:noAutofit/>
          </a:bodyPr>
          <a:lstStyle/>
          <a:p>
            <a:pPr lvl="0" rtl="0">
              <a:spcBef>
                <a:spcPts val="0"/>
              </a:spcBef>
              <a:buNone/>
            </a:pPr>
            <a:r>
              <a:rPr b="1" lang="ar">
                <a:latin typeface="Verdana"/>
                <a:ea typeface="Verdana"/>
                <a:cs typeface="Verdana"/>
                <a:sym typeface="Verdana"/>
              </a:rPr>
              <a:t>What is Reflective learning ? </a:t>
            </a:r>
          </a:p>
          <a:p>
            <a:pPr indent="-304800" lvl="0" marL="457200" marR="0" rtl="0" algn="l">
              <a:lnSpc>
                <a:spcPct val="115000"/>
              </a:lnSpc>
              <a:spcBef>
                <a:spcPts val="0"/>
              </a:spcBef>
              <a:spcAft>
                <a:spcPts val="0"/>
              </a:spcAft>
              <a:buClr>
                <a:schemeClr val="dk1"/>
              </a:buClr>
              <a:buSzPct val="100000"/>
              <a:buFont typeface="Verdana"/>
              <a:buChar char="●"/>
            </a:pPr>
            <a:r>
              <a:rPr lang="ar" sz="1200">
                <a:solidFill>
                  <a:schemeClr val="dk1"/>
                </a:solidFill>
                <a:latin typeface="Verdana"/>
                <a:ea typeface="Verdana"/>
                <a:cs typeface="Verdana"/>
                <a:sym typeface="Verdana"/>
              </a:rPr>
              <a:t>Systematic revisiting of a learning experience with a view to learning from it.</a:t>
            </a:r>
          </a:p>
          <a:p>
            <a:pPr indent="-304800" lvl="0" marL="457200" marR="0" rtl="0" algn="l">
              <a:lnSpc>
                <a:spcPct val="115000"/>
              </a:lnSpc>
              <a:spcBef>
                <a:spcPts val="0"/>
              </a:spcBef>
              <a:spcAft>
                <a:spcPts val="0"/>
              </a:spcAft>
              <a:buClr>
                <a:schemeClr val="dk1"/>
              </a:buClr>
              <a:buSzPct val="100000"/>
              <a:buFont typeface="Verdana"/>
              <a:buChar char="●"/>
            </a:pPr>
            <a:r>
              <a:rPr lang="ar" sz="1200">
                <a:solidFill>
                  <a:schemeClr val="dk1"/>
                </a:solidFill>
                <a:latin typeface="Verdana"/>
                <a:ea typeface="Verdana"/>
                <a:cs typeface="Verdana"/>
                <a:sym typeface="Verdana"/>
              </a:rPr>
              <a:t>Reflection relates to a complex and deliberate process of thinking about and interpreting experience, in order to learn from it</a:t>
            </a:r>
          </a:p>
          <a:p>
            <a:pPr lvl="0" rtl="0">
              <a:lnSpc>
                <a:spcPct val="115000"/>
              </a:lnSpc>
              <a:spcBef>
                <a:spcPts val="0"/>
              </a:spcBef>
              <a:buNone/>
            </a:pPr>
            <a:r>
              <a:t/>
            </a:r>
            <a:endParaRPr b="1">
              <a:solidFill>
                <a:srgbClr val="6AA84F"/>
              </a:solidFill>
              <a:latin typeface="Verdana"/>
              <a:ea typeface="Verdana"/>
              <a:cs typeface="Verdana"/>
              <a:sym typeface="Verdana"/>
            </a:endParaRPr>
          </a:p>
          <a:p>
            <a:pPr lvl="0" rtl="0">
              <a:lnSpc>
                <a:spcPct val="115000"/>
              </a:lnSpc>
              <a:spcBef>
                <a:spcPts val="0"/>
              </a:spcBef>
              <a:buNone/>
            </a:pPr>
            <a:r>
              <a:rPr b="1" lang="ar">
                <a:latin typeface="Verdana"/>
                <a:ea typeface="Verdana"/>
                <a:cs typeface="Verdana"/>
                <a:sym typeface="Verdana"/>
              </a:rPr>
              <a:t>Why Reflective learning ?</a:t>
            </a:r>
          </a:p>
          <a:p>
            <a:pPr lvl="0" rtl="0">
              <a:lnSpc>
                <a:spcPct val="115000"/>
              </a:lnSpc>
              <a:spcBef>
                <a:spcPts val="0"/>
              </a:spcBef>
              <a:buNone/>
            </a:pPr>
            <a:r>
              <a:rPr lang="ar" sz="1200">
                <a:solidFill>
                  <a:schemeClr val="dk1"/>
                </a:solidFill>
                <a:latin typeface="Verdana"/>
                <a:ea typeface="Verdana"/>
                <a:cs typeface="Verdana"/>
                <a:sym typeface="Verdana"/>
              </a:rPr>
              <a:t>Key to become a lifelong learner – if not most learning opportunities are lost.</a:t>
            </a:r>
          </a:p>
          <a:p>
            <a:pPr lvl="0" rtl="0">
              <a:lnSpc>
                <a:spcPct val="115000"/>
              </a:lnSpc>
              <a:spcBef>
                <a:spcPts val="0"/>
              </a:spcBef>
              <a:buNone/>
            </a:pPr>
            <a:r>
              <a:t/>
            </a:r>
            <a:endParaRPr b="1">
              <a:solidFill>
                <a:srgbClr val="6AA84F"/>
              </a:solidFill>
              <a:latin typeface="Verdana"/>
              <a:ea typeface="Verdana"/>
              <a:cs typeface="Verdana"/>
              <a:sym typeface="Verdana"/>
            </a:endParaRPr>
          </a:p>
          <a:p>
            <a:pPr lvl="0" rtl="0">
              <a:lnSpc>
                <a:spcPct val="115000"/>
              </a:lnSpc>
              <a:spcBef>
                <a:spcPts val="0"/>
              </a:spcBef>
              <a:buNone/>
            </a:pPr>
            <a:r>
              <a:rPr b="1" lang="ar">
                <a:latin typeface="Verdana"/>
                <a:ea typeface="Verdana"/>
                <a:cs typeface="Verdana"/>
                <a:sym typeface="Verdana"/>
              </a:rPr>
              <a:t>Reflection Stages:</a:t>
            </a:r>
          </a:p>
        </p:txBody>
      </p:sp>
      <p:sp>
        <p:nvSpPr>
          <p:cNvPr id="442" name="Shape 442"/>
          <p:cNvSpPr/>
          <p:nvPr/>
        </p:nvSpPr>
        <p:spPr>
          <a:xfrm>
            <a:off x="269800" y="6497250"/>
            <a:ext cx="1876500" cy="495300"/>
          </a:xfrm>
          <a:prstGeom prst="homePlate">
            <a:avLst>
              <a:gd fmla="val 50000" name="adj"/>
            </a:avLst>
          </a:prstGeom>
          <a:solidFill>
            <a:srgbClr val="FCE5CD"/>
          </a:solidFill>
          <a:ln>
            <a:noFill/>
          </a:ln>
        </p:spPr>
        <p:txBody>
          <a:bodyPr anchorCtr="0" anchor="ctr" bIns="91425" lIns="91425" rIns="91425" tIns="91425">
            <a:noAutofit/>
          </a:bodyPr>
          <a:lstStyle/>
          <a:p>
            <a:pPr lvl="0" rtl="0">
              <a:spcBef>
                <a:spcPts val="0"/>
              </a:spcBef>
              <a:buNone/>
            </a:pPr>
            <a:r>
              <a:rPr lang="ar" sz="1100">
                <a:solidFill>
                  <a:schemeClr val="dk1"/>
                </a:solidFill>
                <a:latin typeface="Verdana"/>
                <a:ea typeface="Verdana"/>
                <a:cs typeface="Verdana"/>
                <a:sym typeface="Verdana"/>
              </a:rPr>
              <a:t>An awareness of uncomfortable feeling</a:t>
            </a:r>
          </a:p>
        </p:txBody>
      </p:sp>
      <p:sp>
        <p:nvSpPr>
          <p:cNvPr id="443" name="Shape 443"/>
          <p:cNvSpPr/>
          <p:nvPr/>
        </p:nvSpPr>
        <p:spPr>
          <a:xfrm>
            <a:off x="2005075" y="6497250"/>
            <a:ext cx="1608000" cy="495300"/>
          </a:xfrm>
          <a:prstGeom prst="chevron">
            <a:avLst>
              <a:gd fmla="val 50000" name="adj"/>
            </a:avLst>
          </a:prstGeom>
          <a:solidFill>
            <a:srgbClr val="EE0EA8">
              <a:alpha val="25459"/>
            </a:srgbClr>
          </a:solidFill>
          <a:ln>
            <a:noFill/>
          </a:ln>
        </p:spPr>
        <p:txBody>
          <a:bodyPr anchorCtr="0" anchor="ctr" bIns="91425" lIns="91425" rIns="91425" tIns="91425">
            <a:noAutofit/>
          </a:bodyPr>
          <a:lstStyle/>
          <a:p>
            <a:pPr lvl="0" rtl="0">
              <a:spcBef>
                <a:spcPts val="0"/>
              </a:spcBef>
              <a:buNone/>
            </a:pPr>
            <a:r>
              <a:rPr lang="ar" sz="1100">
                <a:solidFill>
                  <a:schemeClr val="dk1"/>
                </a:solidFill>
                <a:latin typeface="Verdana"/>
                <a:ea typeface="Verdana"/>
                <a:cs typeface="Verdana"/>
                <a:sym typeface="Verdana"/>
              </a:rPr>
              <a:t>Examination of situation</a:t>
            </a:r>
          </a:p>
        </p:txBody>
      </p:sp>
      <p:sp>
        <p:nvSpPr>
          <p:cNvPr id="444" name="Shape 444"/>
          <p:cNvSpPr/>
          <p:nvPr/>
        </p:nvSpPr>
        <p:spPr>
          <a:xfrm>
            <a:off x="3489250" y="6497250"/>
            <a:ext cx="2000400" cy="495300"/>
          </a:xfrm>
          <a:prstGeom prst="chevron">
            <a:avLst>
              <a:gd fmla="val 50000" name="adj"/>
            </a:avLst>
          </a:prstGeom>
          <a:solidFill>
            <a:srgbClr val="D9EAD3"/>
          </a:solidFill>
          <a:ln>
            <a:noFill/>
          </a:ln>
        </p:spPr>
        <p:txBody>
          <a:bodyPr anchorCtr="0" anchor="ctr" bIns="91425" lIns="91425" rIns="91425" tIns="91425">
            <a:noAutofit/>
          </a:bodyPr>
          <a:lstStyle/>
          <a:p>
            <a:pPr lvl="0" rtl="0">
              <a:spcBef>
                <a:spcPts val="0"/>
              </a:spcBef>
              <a:buNone/>
            </a:pPr>
            <a:r>
              <a:rPr lang="ar" sz="1100">
                <a:solidFill>
                  <a:schemeClr val="dk1"/>
                </a:solidFill>
                <a:latin typeface="Verdana"/>
                <a:ea typeface="Verdana"/>
                <a:cs typeface="Verdana"/>
                <a:sym typeface="Verdana"/>
              </a:rPr>
              <a:t>Exploration of alternative actions</a:t>
            </a:r>
          </a:p>
        </p:txBody>
      </p:sp>
      <p:sp>
        <p:nvSpPr>
          <p:cNvPr id="445" name="Shape 445"/>
          <p:cNvSpPr/>
          <p:nvPr/>
        </p:nvSpPr>
        <p:spPr>
          <a:xfrm>
            <a:off x="5356150" y="6497250"/>
            <a:ext cx="2085900" cy="495300"/>
          </a:xfrm>
          <a:prstGeom prst="chevron">
            <a:avLst>
              <a:gd fmla="val 50000" name="adj"/>
            </a:avLst>
          </a:prstGeom>
          <a:solidFill>
            <a:srgbClr val="CFE2F3"/>
          </a:solidFill>
          <a:ln>
            <a:noFill/>
          </a:ln>
        </p:spPr>
        <p:txBody>
          <a:bodyPr anchorCtr="0" anchor="ctr" bIns="91425" lIns="91425" rIns="91425" tIns="91425">
            <a:noAutofit/>
          </a:bodyPr>
          <a:lstStyle/>
          <a:p>
            <a:pPr lvl="0" rtl="0">
              <a:spcBef>
                <a:spcPts val="0"/>
              </a:spcBef>
              <a:buNone/>
            </a:pPr>
            <a:r>
              <a:rPr lang="ar" sz="1100">
                <a:solidFill>
                  <a:schemeClr val="dk1"/>
                </a:solidFill>
                <a:latin typeface="Verdana"/>
                <a:ea typeface="Verdana"/>
                <a:cs typeface="Verdana"/>
                <a:sym typeface="Verdana"/>
              </a:rPr>
              <a:t>Reflective thoughts </a:t>
            </a:r>
          </a:p>
          <a:p>
            <a:pPr lvl="0" rtl="0">
              <a:spcBef>
                <a:spcPts val="0"/>
              </a:spcBef>
              <a:buNone/>
            </a:pPr>
            <a:r>
              <a:rPr lang="ar" sz="1100">
                <a:solidFill>
                  <a:schemeClr val="dk1"/>
                </a:solidFill>
                <a:latin typeface="Verdana"/>
                <a:ea typeface="Verdana"/>
                <a:cs typeface="Verdana"/>
                <a:sym typeface="Verdana"/>
              </a:rPr>
              <a:t>results in action</a:t>
            </a:r>
          </a:p>
        </p:txBody>
      </p:sp>
      <p:sp>
        <p:nvSpPr>
          <p:cNvPr id="446" name="Shape 446"/>
          <p:cNvSpPr txBox="1"/>
          <p:nvPr/>
        </p:nvSpPr>
        <p:spPr>
          <a:xfrm>
            <a:off x="145975" y="7248650"/>
            <a:ext cx="7219800" cy="2114400"/>
          </a:xfrm>
          <a:prstGeom prst="rect">
            <a:avLst/>
          </a:prstGeom>
          <a:noFill/>
          <a:ln>
            <a:noFill/>
          </a:ln>
        </p:spPr>
        <p:txBody>
          <a:bodyPr anchorCtr="0" anchor="t" bIns="91425" lIns="91425" rIns="91425" tIns="91425">
            <a:noAutofit/>
          </a:bodyPr>
          <a:lstStyle/>
          <a:p>
            <a:pPr lvl="0" rtl="0">
              <a:spcBef>
                <a:spcPts val="0"/>
              </a:spcBef>
              <a:buNone/>
            </a:pPr>
            <a:r>
              <a:rPr b="1" lang="ar">
                <a:latin typeface="Verdana"/>
                <a:ea typeface="Verdana"/>
                <a:cs typeface="Verdana"/>
                <a:sym typeface="Verdana"/>
              </a:rPr>
              <a:t>Reflective log :</a:t>
            </a:r>
            <a:r>
              <a:rPr lang="ar" sz="1200">
                <a:solidFill>
                  <a:schemeClr val="accent1"/>
                </a:solidFill>
                <a:latin typeface="Verdana"/>
                <a:ea typeface="Verdana"/>
                <a:cs typeface="Verdana"/>
                <a:sym typeface="Verdana"/>
              </a:rPr>
              <a:t> (a simplified version)	 </a:t>
            </a:r>
            <a:r>
              <a:rPr lang="ar" sz="1200">
                <a:solidFill>
                  <a:schemeClr val="dk1"/>
                </a:solidFill>
                <a:latin typeface="Verdana"/>
                <a:ea typeface="Verdana"/>
                <a:cs typeface="Verdana"/>
                <a:sym typeface="Verdana"/>
              </a:rPr>
              <a:t>							</a:t>
            </a:r>
          </a:p>
          <a:p>
            <a:pPr indent="-304800" lvl="0" marL="457200" rtl="0">
              <a:lnSpc>
                <a:spcPct val="115000"/>
              </a:lnSpc>
              <a:spcBef>
                <a:spcPts val="0"/>
              </a:spcBef>
              <a:buClr>
                <a:schemeClr val="dk1"/>
              </a:buClr>
              <a:buSzPct val="100000"/>
              <a:buFont typeface="Verdana"/>
              <a:buAutoNum type="arabicPeriod"/>
            </a:pPr>
            <a:r>
              <a:rPr lang="ar" sz="1200">
                <a:solidFill>
                  <a:schemeClr val="dk1"/>
                </a:solidFill>
                <a:latin typeface="Verdana"/>
                <a:ea typeface="Verdana"/>
                <a:cs typeface="Verdana"/>
                <a:sym typeface="Verdana"/>
              </a:rPr>
              <a:t>What is the learning event?</a:t>
            </a:r>
          </a:p>
          <a:p>
            <a:pPr indent="-304800" lvl="0" marL="457200" rtl="0">
              <a:lnSpc>
                <a:spcPct val="115000"/>
              </a:lnSpc>
              <a:spcBef>
                <a:spcPts val="0"/>
              </a:spcBef>
              <a:buClr>
                <a:schemeClr val="dk1"/>
              </a:buClr>
              <a:buSzPct val="100000"/>
              <a:buFont typeface="Verdana"/>
              <a:buAutoNum type="arabicPeriod"/>
            </a:pPr>
            <a:r>
              <a:rPr lang="ar" sz="1200">
                <a:solidFill>
                  <a:schemeClr val="dk1"/>
                </a:solidFill>
                <a:latin typeface="Verdana"/>
                <a:ea typeface="Verdana"/>
                <a:cs typeface="Verdana"/>
                <a:sym typeface="Verdana"/>
              </a:rPr>
              <a:t>What did I learn?</a:t>
            </a:r>
          </a:p>
          <a:p>
            <a:pPr indent="-304800" lvl="0" marL="457200" rtl="0">
              <a:lnSpc>
                <a:spcPct val="115000"/>
              </a:lnSpc>
              <a:spcBef>
                <a:spcPts val="0"/>
              </a:spcBef>
              <a:buClr>
                <a:schemeClr val="dk1"/>
              </a:buClr>
              <a:buSzPct val="100000"/>
              <a:buFont typeface="Verdana"/>
              <a:buAutoNum type="arabicPeriod"/>
            </a:pPr>
            <a:r>
              <a:rPr lang="ar" sz="1200">
                <a:solidFill>
                  <a:schemeClr val="dk1"/>
                </a:solidFill>
                <a:latin typeface="Verdana"/>
                <a:ea typeface="Verdana"/>
                <a:cs typeface="Verdana"/>
                <a:sym typeface="Verdana"/>
              </a:rPr>
              <a:t>What more do I have to learn?</a:t>
            </a:r>
          </a:p>
          <a:p>
            <a:pPr indent="-304800" lvl="0" marL="457200" marR="0" rtl="0" algn="l">
              <a:lnSpc>
                <a:spcPct val="100000"/>
              </a:lnSpc>
              <a:spcBef>
                <a:spcPts val="0"/>
              </a:spcBef>
              <a:spcAft>
                <a:spcPts val="0"/>
              </a:spcAft>
              <a:buClr>
                <a:schemeClr val="dk1"/>
              </a:buClr>
              <a:buSzPct val="100000"/>
              <a:buFont typeface="Verdana"/>
              <a:buAutoNum type="arabicPeriod"/>
            </a:pPr>
            <a:r>
              <a:rPr lang="ar" sz="1200">
                <a:solidFill>
                  <a:schemeClr val="dk1"/>
                </a:solidFill>
                <a:latin typeface="Verdana"/>
                <a:ea typeface="Verdana"/>
                <a:cs typeface="Verdana"/>
                <a:sym typeface="Verdana"/>
              </a:rPr>
              <a:t>How can I learn it?</a:t>
            </a:r>
          </a:p>
          <a:p>
            <a:pPr indent="-304800" lvl="0" marL="457200" marR="0" rtl="0" algn="l">
              <a:lnSpc>
                <a:spcPct val="100000"/>
              </a:lnSpc>
              <a:spcBef>
                <a:spcPts val="0"/>
              </a:spcBef>
              <a:spcAft>
                <a:spcPts val="0"/>
              </a:spcAft>
              <a:buClr>
                <a:schemeClr val="dk1"/>
              </a:buClr>
              <a:buSzPct val="100000"/>
              <a:buFont typeface="Verdana"/>
              <a:buAutoNum type="arabicPeriod"/>
            </a:pPr>
            <a:r>
              <a:rPr lang="ar" sz="1200">
                <a:solidFill>
                  <a:schemeClr val="dk1"/>
                </a:solidFill>
                <a:latin typeface="Verdana"/>
                <a:ea typeface="Verdana"/>
                <a:cs typeface="Verdana"/>
                <a:sym typeface="Verdana"/>
              </a:rPr>
              <a:t>Evidence for further learning / change of practice?</a:t>
            </a:r>
          </a:p>
          <a:p>
            <a:pPr indent="0" lvl="0" marL="0" marR="0" rtl="0" algn="l">
              <a:lnSpc>
                <a:spcPct val="100000"/>
              </a:lnSpc>
              <a:spcBef>
                <a:spcPts val="0"/>
              </a:spcBef>
              <a:spcAft>
                <a:spcPts val="0"/>
              </a:spcAft>
              <a:buNone/>
            </a:pPr>
            <a:r>
              <a:t/>
            </a:r>
            <a:endParaRPr sz="1200">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rPr b="1" lang="ar">
                <a:latin typeface="Verdana"/>
                <a:ea typeface="Verdana"/>
                <a:cs typeface="Verdana"/>
                <a:sym typeface="Verdana"/>
              </a:rPr>
              <a:t>Reflective practice</a:t>
            </a:r>
          </a:p>
          <a:p>
            <a:pPr indent="-304800" lvl="0" marL="457200" marR="0" rtl="0" algn="l">
              <a:lnSpc>
                <a:spcPct val="100000"/>
              </a:lnSpc>
              <a:spcBef>
                <a:spcPts val="0"/>
              </a:spcBef>
              <a:spcAft>
                <a:spcPts val="0"/>
              </a:spcAft>
              <a:buClr>
                <a:schemeClr val="dk1"/>
              </a:buClr>
              <a:buSzPct val="100000"/>
              <a:buFont typeface="Verdana"/>
              <a:buChar char="●"/>
            </a:pPr>
            <a:r>
              <a:rPr lang="ar" sz="1200">
                <a:solidFill>
                  <a:schemeClr val="dk1"/>
                </a:solidFill>
                <a:latin typeface="Verdana"/>
                <a:ea typeface="Verdana"/>
                <a:cs typeface="Verdana"/>
                <a:sym typeface="Verdana"/>
              </a:rPr>
              <a:t>Reflection-in action</a:t>
            </a:r>
          </a:p>
          <a:p>
            <a:pPr indent="-304800" lvl="0" marL="457200" marR="0" rtl="0" algn="l">
              <a:lnSpc>
                <a:spcPct val="100000"/>
              </a:lnSpc>
              <a:spcBef>
                <a:spcPts val="0"/>
              </a:spcBef>
              <a:spcAft>
                <a:spcPts val="0"/>
              </a:spcAft>
              <a:buClr>
                <a:schemeClr val="dk1"/>
              </a:buClr>
              <a:buSzPct val="100000"/>
              <a:buFont typeface="Verdana"/>
              <a:buChar char="●"/>
            </a:pPr>
            <a:r>
              <a:rPr lang="ar" sz="1200">
                <a:solidFill>
                  <a:schemeClr val="dk1"/>
                </a:solidFill>
                <a:latin typeface="Verdana"/>
                <a:ea typeface="Verdana"/>
                <a:cs typeface="Verdana"/>
                <a:sym typeface="Verdana"/>
              </a:rPr>
              <a:t>Reflection-on action</a:t>
            </a:r>
          </a:p>
        </p:txBody>
      </p:sp>
      <p:sp>
        <p:nvSpPr>
          <p:cNvPr id="447" name="Shape 447"/>
          <p:cNvSpPr/>
          <p:nvPr/>
        </p:nvSpPr>
        <p:spPr>
          <a:xfrm>
            <a:off x="3489250" y="4186900"/>
            <a:ext cx="952500" cy="285900"/>
          </a:xfrm>
          <a:prstGeom prst="wedgeRoundRectCallout">
            <a:avLst>
              <a:gd fmla="val -76000" name="adj1"/>
              <a:gd fmla="val 6637" name="adj2"/>
              <a:gd fmla="val 0" name="adj3"/>
            </a:avLst>
          </a:prstGeom>
          <a:solidFill>
            <a:srgbClr val="F4CCCC"/>
          </a:solidFill>
          <a:ln>
            <a:noFill/>
          </a:ln>
        </p:spPr>
        <p:txBody>
          <a:bodyPr anchorCtr="0" anchor="ctr" bIns="91425" lIns="91425" rIns="91425" tIns="91425">
            <a:noAutofit/>
          </a:bodyPr>
          <a:lstStyle/>
          <a:p>
            <a:pPr lvl="0" rtl="0">
              <a:spcBef>
                <a:spcPts val="0"/>
              </a:spcBef>
              <a:buNone/>
            </a:pPr>
            <a:r>
              <a:rPr i="1" lang="ar" sz="1100">
                <a:solidFill>
                  <a:srgbClr val="FF0000"/>
                </a:solidFill>
                <a:latin typeface="Verdana"/>
                <a:ea typeface="Verdana"/>
                <a:cs typeface="Verdana"/>
                <a:sym typeface="Verdana"/>
              </a:rPr>
              <a:t>Improtant</a:t>
            </a:r>
          </a:p>
        </p:txBody>
      </p:sp>
      <p:sp>
        <p:nvSpPr>
          <p:cNvPr id="448" name="Shape 448"/>
          <p:cNvSpPr/>
          <p:nvPr/>
        </p:nvSpPr>
        <p:spPr>
          <a:xfrm>
            <a:off x="4958300" y="8817750"/>
            <a:ext cx="1733700" cy="1317600"/>
          </a:xfrm>
          <a:prstGeom prst="ellipse">
            <a:avLst/>
          </a:prstGeom>
          <a:solidFill>
            <a:srgbClr val="FCE5CD"/>
          </a:solidFill>
          <a:ln>
            <a:noFill/>
          </a:ln>
        </p:spPr>
        <p:txBody>
          <a:bodyPr anchorCtr="0" anchor="ctr" bIns="91425" lIns="91425" rIns="91425" tIns="91425">
            <a:noAutofit/>
          </a:bodyPr>
          <a:lstStyle/>
          <a:p>
            <a:pPr lvl="0" rtl="0">
              <a:spcBef>
                <a:spcPts val="0"/>
              </a:spcBef>
              <a:buNone/>
            </a:pPr>
            <a:r>
              <a:rPr b="1" lang="ar"/>
              <a:t>kolbs cycle</a:t>
            </a:r>
          </a:p>
        </p:txBody>
      </p:sp>
      <p:sp>
        <p:nvSpPr>
          <p:cNvPr id="449" name="Shape 449"/>
          <p:cNvSpPr/>
          <p:nvPr/>
        </p:nvSpPr>
        <p:spPr>
          <a:xfrm>
            <a:off x="6489550" y="9253050"/>
            <a:ext cx="952500" cy="565200"/>
          </a:xfrm>
          <a:prstGeom prst="roundRect">
            <a:avLst>
              <a:gd fmla="val 16667" name="adj"/>
            </a:avLst>
          </a:prstGeom>
          <a:solidFill>
            <a:schemeClr val="lt2"/>
          </a:solidFill>
          <a:ln>
            <a:noFill/>
          </a:ln>
        </p:spPr>
        <p:txBody>
          <a:bodyPr anchorCtr="0" anchor="ctr" bIns="91425" lIns="91425" rIns="91425" tIns="91425">
            <a:noAutofit/>
          </a:bodyPr>
          <a:lstStyle/>
          <a:p>
            <a:pPr lvl="0" rtl="0" algn="ctr">
              <a:spcBef>
                <a:spcPts val="0"/>
              </a:spcBef>
              <a:buNone/>
            </a:pPr>
            <a:r>
              <a:rPr b="1" lang="ar" sz="1000"/>
              <a:t>Reflective observation</a:t>
            </a:r>
          </a:p>
        </p:txBody>
      </p:sp>
      <p:sp>
        <p:nvSpPr>
          <p:cNvPr id="450" name="Shape 450"/>
          <p:cNvSpPr/>
          <p:nvPr/>
        </p:nvSpPr>
        <p:spPr>
          <a:xfrm>
            <a:off x="5348900" y="8535175"/>
            <a:ext cx="952500" cy="565200"/>
          </a:xfrm>
          <a:prstGeom prst="roundRect">
            <a:avLst>
              <a:gd fmla="val 16667" name="adj"/>
            </a:avLst>
          </a:prstGeom>
          <a:solidFill>
            <a:schemeClr val="lt2"/>
          </a:solidFill>
          <a:ln>
            <a:noFill/>
          </a:ln>
        </p:spPr>
        <p:txBody>
          <a:bodyPr anchorCtr="0" anchor="ctr" bIns="91425" lIns="91425" rIns="91425" tIns="91425">
            <a:noAutofit/>
          </a:bodyPr>
          <a:lstStyle/>
          <a:p>
            <a:pPr lvl="0" rtl="0" algn="ctr">
              <a:spcBef>
                <a:spcPts val="0"/>
              </a:spcBef>
              <a:buNone/>
            </a:pPr>
            <a:r>
              <a:rPr b="1" lang="ar" sz="1000"/>
              <a:t>Concrete experience</a:t>
            </a:r>
          </a:p>
        </p:txBody>
      </p:sp>
      <p:sp>
        <p:nvSpPr>
          <p:cNvPr id="451" name="Shape 451"/>
          <p:cNvSpPr/>
          <p:nvPr/>
        </p:nvSpPr>
        <p:spPr>
          <a:xfrm>
            <a:off x="5348900" y="9818250"/>
            <a:ext cx="952500" cy="565200"/>
          </a:xfrm>
          <a:prstGeom prst="roundRect">
            <a:avLst>
              <a:gd fmla="val 16667" name="adj"/>
            </a:avLst>
          </a:prstGeom>
          <a:solidFill>
            <a:schemeClr val="lt2"/>
          </a:solidFill>
          <a:ln>
            <a:noFill/>
          </a:ln>
        </p:spPr>
        <p:txBody>
          <a:bodyPr anchorCtr="0" anchor="ctr" bIns="91425" lIns="91425" rIns="91425" tIns="91425">
            <a:noAutofit/>
          </a:bodyPr>
          <a:lstStyle/>
          <a:p>
            <a:pPr lvl="0" rtl="0" algn="ctr">
              <a:spcBef>
                <a:spcPts val="0"/>
              </a:spcBef>
              <a:buNone/>
            </a:pPr>
            <a:r>
              <a:rPr b="1" lang="ar" sz="1000"/>
              <a:t>Abstract conceptualisation</a:t>
            </a:r>
          </a:p>
        </p:txBody>
      </p:sp>
      <p:sp>
        <p:nvSpPr>
          <p:cNvPr id="452" name="Shape 452"/>
          <p:cNvSpPr/>
          <p:nvPr/>
        </p:nvSpPr>
        <p:spPr>
          <a:xfrm>
            <a:off x="4261300" y="9253050"/>
            <a:ext cx="952500" cy="565200"/>
          </a:xfrm>
          <a:prstGeom prst="roundRect">
            <a:avLst>
              <a:gd fmla="val 16667" name="adj"/>
            </a:avLst>
          </a:prstGeom>
          <a:solidFill>
            <a:schemeClr val="lt2"/>
          </a:solidFill>
          <a:ln>
            <a:noFill/>
          </a:ln>
        </p:spPr>
        <p:txBody>
          <a:bodyPr anchorCtr="0" anchor="ctr" bIns="91425" lIns="91425" rIns="91425" tIns="91425">
            <a:noAutofit/>
          </a:bodyPr>
          <a:lstStyle/>
          <a:p>
            <a:pPr lvl="0" rtl="0" algn="ctr">
              <a:spcBef>
                <a:spcPts val="0"/>
              </a:spcBef>
              <a:buNone/>
            </a:pPr>
            <a:r>
              <a:rPr b="1" lang="ar" sz="1000"/>
              <a:t>Active experimentation</a:t>
            </a:r>
          </a:p>
        </p:txBody>
      </p:sp>
      <p:cxnSp>
        <p:nvCxnSpPr>
          <p:cNvPr id="453" name="Shape 453"/>
          <p:cNvCxnSpPr>
            <a:stCxn id="450" idx="3"/>
            <a:endCxn id="449" idx="0"/>
          </p:cNvCxnSpPr>
          <p:nvPr/>
        </p:nvCxnSpPr>
        <p:spPr>
          <a:xfrm>
            <a:off x="6301400" y="8817775"/>
            <a:ext cx="664500" cy="435300"/>
          </a:xfrm>
          <a:prstGeom prst="straightConnector1">
            <a:avLst/>
          </a:prstGeom>
          <a:noFill/>
          <a:ln cap="flat" cmpd="sng" w="9525">
            <a:solidFill>
              <a:schemeClr val="dk2"/>
            </a:solidFill>
            <a:prstDash val="solid"/>
            <a:round/>
            <a:headEnd len="lg" w="lg" type="none"/>
            <a:tailEnd len="lg" w="lg" type="triangle"/>
          </a:ln>
        </p:spPr>
      </p:cxnSp>
      <p:cxnSp>
        <p:nvCxnSpPr>
          <p:cNvPr id="454" name="Shape 454"/>
          <p:cNvCxnSpPr>
            <a:stCxn id="449" idx="2"/>
            <a:endCxn id="451" idx="3"/>
          </p:cNvCxnSpPr>
          <p:nvPr/>
        </p:nvCxnSpPr>
        <p:spPr>
          <a:xfrm flipH="1">
            <a:off x="6301300" y="9818250"/>
            <a:ext cx="664500" cy="282600"/>
          </a:xfrm>
          <a:prstGeom prst="straightConnector1">
            <a:avLst/>
          </a:prstGeom>
          <a:noFill/>
          <a:ln cap="flat" cmpd="sng" w="9525">
            <a:solidFill>
              <a:schemeClr val="dk2"/>
            </a:solidFill>
            <a:prstDash val="solid"/>
            <a:round/>
            <a:headEnd len="lg" w="lg" type="none"/>
            <a:tailEnd len="lg" w="lg" type="triangle"/>
          </a:ln>
        </p:spPr>
      </p:cxnSp>
      <p:cxnSp>
        <p:nvCxnSpPr>
          <p:cNvPr id="455" name="Shape 455"/>
          <p:cNvCxnSpPr>
            <a:endCxn id="452" idx="2"/>
          </p:cNvCxnSpPr>
          <p:nvPr/>
        </p:nvCxnSpPr>
        <p:spPr>
          <a:xfrm rot="10800000">
            <a:off x="4737550" y="9818250"/>
            <a:ext cx="611400" cy="282600"/>
          </a:xfrm>
          <a:prstGeom prst="straightConnector1">
            <a:avLst/>
          </a:prstGeom>
          <a:noFill/>
          <a:ln cap="flat" cmpd="sng" w="9525">
            <a:solidFill>
              <a:schemeClr val="dk2"/>
            </a:solidFill>
            <a:prstDash val="solid"/>
            <a:round/>
            <a:headEnd len="lg" w="lg" type="none"/>
            <a:tailEnd len="lg" w="lg" type="triangle"/>
          </a:ln>
        </p:spPr>
      </p:cxnSp>
      <p:cxnSp>
        <p:nvCxnSpPr>
          <p:cNvPr id="456" name="Shape 456"/>
          <p:cNvCxnSpPr>
            <a:stCxn id="452" idx="0"/>
            <a:endCxn id="450" idx="1"/>
          </p:cNvCxnSpPr>
          <p:nvPr/>
        </p:nvCxnSpPr>
        <p:spPr>
          <a:xfrm flipH="1" rot="10800000">
            <a:off x="4737550" y="8817750"/>
            <a:ext cx="611400" cy="4353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nvSpPr>
        <p:spPr>
          <a:xfrm>
            <a:off x="222175" y="84800"/>
            <a:ext cx="7172100" cy="3278700"/>
          </a:xfrm>
          <a:prstGeom prst="rect">
            <a:avLst/>
          </a:prstGeom>
          <a:solidFill>
            <a:srgbClr val="EFEFEF"/>
          </a:solidFill>
          <a:ln>
            <a:noFill/>
          </a:ln>
        </p:spPr>
        <p:txBody>
          <a:bodyPr anchorCtr="0" anchor="t" bIns="91425" lIns="91425" rIns="91425" tIns="91425">
            <a:noAutofit/>
          </a:bodyPr>
          <a:lstStyle/>
          <a:p>
            <a:pPr lvl="0" rtl="0" algn="ctr">
              <a:spcBef>
                <a:spcPts val="0"/>
              </a:spcBef>
              <a:buNone/>
            </a:pPr>
            <a:r>
              <a:rPr b="1" lang="ar">
                <a:latin typeface="Verdana"/>
                <a:ea typeface="Verdana"/>
                <a:cs typeface="Verdana"/>
                <a:sym typeface="Verdana"/>
              </a:rPr>
              <a:t>Scenario</a:t>
            </a:r>
          </a:p>
          <a:p>
            <a:pPr indent="-298450" lvl="0" marL="457200" rtl="0" algn="l">
              <a:spcBef>
                <a:spcPts val="0"/>
              </a:spcBef>
              <a:buClr>
                <a:schemeClr val="dk1"/>
              </a:buClr>
              <a:buSzPct val="100000"/>
              <a:buFont typeface="Verdana"/>
              <a:buChar char="●"/>
            </a:pPr>
            <a:r>
              <a:rPr lang="ar" sz="1100">
                <a:solidFill>
                  <a:schemeClr val="dk1"/>
                </a:solidFill>
                <a:latin typeface="Verdana"/>
                <a:ea typeface="Verdana"/>
                <a:cs typeface="Verdana"/>
                <a:sym typeface="Verdana"/>
              </a:rPr>
              <a:t>A 55 year old man came to clinic with complaint of low back pain (LBP) </a:t>
            </a:r>
          </a:p>
          <a:p>
            <a:pPr indent="-298450" lvl="0" marL="457200" rtl="0">
              <a:lnSpc>
                <a:spcPct val="115000"/>
              </a:lnSpc>
              <a:spcBef>
                <a:spcPts val="0"/>
              </a:spcBef>
              <a:buClr>
                <a:schemeClr val="dk1"/>
              </a:buClr>
              <a:buSzPct val="100000"/>
              <a:buFont typeface="Verdana"/>
              <a:buChar char="●"/>
            </a:pPr>
            <a:r>
              <a:rPr lang="ar" sz="1100">
                <a:solidFill>
                  <a:schemeClr val="dk1"/>
                </a:solidFill>
                <a:latin typeface="Verdana"/>
                <a:ea typeface="Verdana"/>
                <a:cs typeface="Verdana"/>
                <a:sym typeface="Verdana"/>
              </a:rPr>
              <a:t>You have examined his back which was ok.His height was 160 cm, and weight is 100 kg.</a:t>
            </a:r>
          </a:p>
          <a:p>
            <a:pPr indent="-298450" lvl="0" marL="457200" rtl="0">
              <a:lnSpc>
                <a:spcPct val="115000"/>
              </a:lnSpc>
              <a:spcBef>
                <a:spcPts val="0"/>
              </a:spcBef>
              <a:buClr>
                <a:schemeClr val="dk1"/>
              </a:buClr>
              <a:buSzPct val="100000"/>
              <a:buFont typeface="Verdana"/>
              <a:buChar char="●"/>
            </a:pPr>
            <a:r>
              <a:rPr lang="ar" sz="1100">
                <a:solidFill>
                  <a:schemeClr val="dk1"/>
                </a:solidFill>
                <a:latin typeface="Verdana"/>
                <a:ea typeface="Verdana"/>
                <a:cs typeface="Verdana"/>
                <a:sym typeface="Verdana"/>
              </a:rPr>
              <a:t>You would like to manage this patient’s LBP contributed due to his excess body weight.</a:t>
            </a:r>
          </a:p>
          <a:p>
            <a:pPr lvl="0" rtl="0">
              <a:lnSpc>
                <a:spcPct val="115000"/>
              </a:lnSpc>
              <a:spcBef>
                <a:spcPts val="0"/>
              </a:spcBef>
              <a:buNone/>
            </a:pPr>
            <a:r>
              <a:t/>
            </a:r>
            <a:endParaRPr sz="1200">
              <a:solidFill>
                <a:schemeClr val="accent1"/>
              </a:solidFill>
              <a:latin typeface="Verdana"/>
              <a:ea typeface="Verdana"/>
              <a:cs typeface="Verdana"/>
              <a:sym typeface="Verdana"/>
            </a:endParaRPr>
          </a:p>
          <a:p>
            <a:pPr lvl="0" rtl="0">
              <a:lnSpc>
                <a:spcPct val="115000"/>
              </a:lnSpc>
              <a:spcBef>
                <a:spcPts val="0"/>
              </a:spcBef>
              <a:buNone/>
            </a:pPr>
            <a:r>
              <a:rPr lang="ar" sz="1200">
                <a:solidFill>
                  <a:schemeClr val="accent1"/>
                </a:solidFill>
                <a:latin typeface="Verdana"/>
                <a:ea typeface="Verdana"/>
                <a:cs typeface="Verdana"/>
                <a:sym typeface="Verdana"/>
              </a:rPr>
              <a:t>How to apply the reflective log ?</a:t>
            </a:r>
          </a:p>
          <a:p>
            <a:pPr lvl="0" rtl="0">
              <a:lnSpc>
                <a:spcPct val="115000"/>
              </a:lnSpc>
              <a:spcBef>
                <a:spcPts val="0"/>
              </a:spcBef>
              <a:buNone/>
            </a:pPr>
            <a:r>
              <a:t/>
            </a:r>
            <a:endParaRPr sz="1200">
              <a:solidFill>
                <a:schemeClr val="accent1"/>
              </a:solidFill>
              <a:latin typeface="Verdana"/>
              <a:ea typeface="Verdana"/>
              <a:cs typeface="Verdana"/>
              <a:sym typeface="Verdana"/>
            </a:endParaRPr>
          </a:p>
          <a:p>
            <a:pPr lvl="0" rtl="0">
              <a:lnSpc>
                <a:spcPct val="115000"/>
              </a:lnSpc>
              <a:spcBef>
                <a:spcPts val="0"/>
              </a:spcBef>
              <a:buNone/>
            </a:pPr>
            <a:r>
              <a:rPr lang="ar" sz="1200">
                <a:solidFill>
                  <a:srgbClr val="EE0EA8"/>
                </a:solidFill>
                <a:latin typeface="Verdana"/>
                <a:ea typeface="Verdana"/>
                <a:cs typeface="Verdana"/>
                <a:sym typeface="Verdana"/>
              </a:rPr>
              <a:t>1- Learning experience</a:t>
            </a:r>
            <a:r>
              <a:rPr lang="ar" sz="1200">
                <a:solidFill>
                  <a:schemeClr val="dk1"/>
                </a:solidFill>
                <a:latin typeface="Verdana"/>
                <a:ea typeface="Verdana"/>
                <a:cs typeface="Verdana"/>
                <a:sym typeface="Verdana"/>
              </a:rPr>
              <a:t> – This obese person who needed to reduce weight.</a:t>
            </a:r>
          </a:p>
          <a:p>
            <a:pPr lvl="0" rtl="0">
              <a:lnSpc>
                <a:spcPct val="115000"/>
              </a:lnSpc>
              <a:spcBef>
                <a:spcPts val="0"/>
              </a:spcBef>
              <a:buNone/>
            </a:pPr>
            <a:r>
              <a:rPr lang="ar" sz="1200">
                <a:solidFill>
                  <a:srgbClr val="EE0EA8"/>
                </a:solidFill>
                <a:latin typeface="Verdana"/>
                <a:ea typeface="Verdana"/>
                <a:cs typeface="Verdana"/>
                <a:sym typeface="Verdana"/>
              </a:rPr>
              <a:t>2- What did I learn?</a:t>
            </a:r>
            <a:r>
              <a:rPr lang="ar" sz="1200">
                <a:solidFill>
                  <a:schemeClr val="dk1"/>
                </a:solidFill>
                <a:latin typeface="Verdana"/>
                <a:ea typeface="Verdana"/>
                <a:cs typeface="Verdana"/>
                <a:sym typeface="Verdana"/>
              </a:rPr>
              <a:t> Learned how the patient’s activities have been affected by obesity.</a:t>
            </a:r>
          </a:p>
          <a:p>
            <a:pPr lvl="0" rtl="0">
              <a:lnSpc>
                <a:spcPct val="115000"/>
              </a:lnSpc>
              <a:spcBef>
                <a:spcPts val="0"/>
              </a:spcBef>
              <a:buNone/>
            </a:pPr>
            <a:r>
              <a:rPr lang="ar" sz="1200">
                <a:solidFill>
                  <a:srgbClr val="EE0EA8"/>
                </a:solidFill>
                <a:latin typeface="Verdana"/>
                <a:ea typeface="Verdana"/>
                <a:cs typeface="Verdana"/>
                <a:sym typeface="Verdana"/>
              </a:rPr>
              <a:t>3- What do I have to learn more?</a:t>
            </a:r>
            <a:r>
              <a:rPr lang="ar" sz="1200">
                <a:solidFill>
                  <a:schemeClr val="dk1"/>
                </a:solidFill>
                <a:latin typeface="Verdana"/>
                <a:ea typeface="Verdana"/>
                <a:cs typeface="Verdana"/>
                <a:sym typeface="Verdana"/>
              </a:rPr>
              <a:t> Did not know the advice that should be given to the patient with a given BMI. Are there guidelines for interpreting BMI?</a:t>
            </a:r>
          </a:p>
          <a:p>
            <a:pPr lvl="0" rtl="0">
              <a:lnSpc>
                <a:spcPct val="115000"/>
              </a:lnSpc>
              <a:spcBef>
                <a:spcPts val="0"/>
              </a:spcBef>
              <a:buNone/>
            </a:pPr>
            <a:r>
              <a:rPr lang="ar" sz="1200">
                <a:solidFill>
                  <a:srgbClr val="EE0EA8"/>
                </a:solidFill>
                <a:latin typeface="Verdana"/>
                <a:ea typeface="Verdana"/>
                <a:cs typeface="Verdana"/>
                <a:sym typeface="Verdana"/>
              </a:rPr>
              <a:t>4- How do I learn it?</a:t>
            </a:r>
            <a:r>
              <a:rPr lang="ar" sz="1200">
                <a:solidFill>
                  <a:schemeClr val="dk1"/>
                </a:solidFill>
                <a:latin typeface="Verdana"/>
                <a:ea typeface="Verdana"/>
                <a:cs typeface="Verdana"/>
                <a:sym typeface="Verdana"/>
              </a:rPr>
              <a:t> (SDL) Refer a book/article. Talk to the dietician.</a:t>
            </a:r>
          </a:p>
          <a:p>
            <a:pPr lvl="0" rtl="0">
              <a:lnSpc>
                <a:spcPct val="115000"/>
              </a:lnSpc>
              <a:spcBef>
                <a:spcPts val="0"/>
              </a:spcBef>
              <a:buNone/>
            </a:pPr>
            <a:r>
              <a:rPr lang="ar" sz="1200">
                <a:solidFill>
                  <a:srgbClr val="EE0EA8"/>
                </a:solidFill>
                <a:latin typeface="Verdana"/>
                <a:ea typeface="Verdana"/>
                <a:cs typeface="Verdana"/>
                <a:sym typeface="Verdana"/>
              </a:rPr>
              <a:t>5- Evidence / change of practice </a:t>
            </a:r>
            <a:r>
              <a:rPr lang="ar" sz="1200">
                <a:solidFill>
                  <a:schemeClr val="dk1"/>
                </a:solidFill>
                <a:latin typeface="Verdana"/>
                <a:ea typeface="Verdana"/>
                <a:cs typeface="Verdana"/>
                <a:sym typeface="Verdana"/>
              </a:rPr>
              <a:t>– BMI was accurately interpreted. Patient was advised about the dietary/lifestyle changes and referred to an obesity clinic. References of books referred. </a:t>
            </a:r>
          </a:p>
        </p:txBody>
      </p:sp>
      <p:sp>
        <p:nvSpPr>
          <p:cNvPr id="462" name="Shape 462"/>
          <p:cNvSpPr txBox="1"/>
          <p:nvPr/>
        </p:nvSpPr>
        <p:spPr>
          <a:xfrm>
            <a:off x="228600" y="3321175"/>
            <a:ext cx="3276600" cy="752400"/>
          </a:xfrm>
          <a:prstGeom prst="rect">
            <a:avLst/>
          </a:prstGeom>
          <a:noFill/>
          <a:ln>
            <a:noFill/>
          </a:ln>
        </p:spPr>
        <p:txBody>
          <a:bodyPr anchorCtr="0" anchor="t" bIns="91425" lIns="91425" rIns="91425" tIns="91425">
            <a:noAutofit/>
          </a:bodyPr>
          <a:lstStyle/>
          <a:p>
            <a:pPr lvl="0" rtl="0">
              <a:spcBef>
                <a:spcPts val="0"/>
              </a:spcBef>
              <a:buNone/>
            </a:pPr>
            <a:r>
              <a:rPr b="1" lang="ar">
                <a:latin typeface="Verdana"/>
                <a:ea typeface="Verdana"/>
                <a:cs typeface="Verdana"/>
                <a:sym typeface="Verdana"/>
              </a:rPr>
              <a:t>Experiential Learning</a:t>
            </a:r>
          </a:p>
        </p:txBody>
      </p:sp>
      <p:pic>
        <p:nvPicPr>
          <p:cNvPr id="463" name="Shape 463"/>
          <p:cNvPicPr preferRelativeResize="0"/>
          <p:nvPr/>
        </p:nvPicPr>
        <p:blipFill>
          <a:blip r:embed="rId3">
            <a:alphaModFix/>
          </a:blip>
          <a:stretch>
            <a:fillRect/>
          </a:stretch>
        </p:blipFill>
        <p:spPr>
          <a:xfrm>
            <a:off x="69775" y="3792125"/>
            <a:ext cx="3023950" cy="2041175"/>
          </a:xfrm>
          <a:prstGeom prst="rect">
            <a:avLst/>
          </a:prstGeom>
          <a:noFill/>
          <a:ln>
            <a:noFill/>
          </a:ln>
        </p:spPr>
      </p:pic>
      <p:sp>
        <p:nvSpPr>
          <p:cNvPr id="464" name="Shape 464"/>
          <p:cNvSpPr txBox="1"/>
          <p:nvPr/>
        </p:nvSpPr>
        <p:spPr>
          <a:xfrm>
            <a:off x="3660700" y="3359275"/>
            <a:ext cx="3552900" cy="2876700"/>
          </a:xfrm>
          <a:prstGeom prst="rect">
            <a:avLst/>
          </a:prstGeom>
          <a:noFill/>
          <a:ln>
            <a:noFill/>
          </a:ln>
        </p:spPr>
        <p:txBody>
          <a:bodyPr anchorCtr="0" anchor="t" bIns="91425" lIns="91425" rIns="91425" tIns="91425">
            <a:noAutofit/>
          </a:bodyPr>
          <a:lstStyle/>
          <a:p>
            <a:pPr lvl="0" rtl="0">
              <a:spcBef>
                <a:spcPts val="0"/>
              </a:spcBef>
              <a:buNone/>
            </a:pPr>
            <a:r>
              <a:rPr b="1" lang="ar">
                <a:latin typeface="Verdana"/>
                <a:ea typeface="Verdana"/>
                <a:cs typeface="Verdana"/>
                <a:sym typeface="Verdana"/>
              </a:rPr>
              <a:t>Constraints on Development</a:t>
            </a:r>
          </a:p>
          <a:p>
            <a:pPr lvl="0" rtl="0">
              <a:spcBef>
                <a:spcPts val="0"/>
              </a:spcBef>
              <a:buNone/>
            </a:pPr>
            <a:r>
              <a:t/>
            </a:r>
            <a:endParaRPr b="1">
              <a:solidFill>
                <a:srgbClr val="6AA84F"/>
              </a:solidFill>
              <a:latin typeface="Verdana"/>
              <a:ea typeface="Verdana"/>
              <a:cs typeface="Verdana"/>
              <a:sym typeface="Verdana"/>
            </a:endParaRPr>
          </a:p>
          <a:p>
            <a:pPr lvl="0" rtl="0">
              <a:spcBef>
                <a:spcPts val="0"/>
              </a:spcBef>
              <a:buNone/>
            </a:pPr>
            <a:r>
              <a:rPr lang="ar" sz="1200">
                <a:solidFill>
                  <a:srgbClr val="B7B7B7"/>
                </a:solidFill>
                <a:latin typeface="Verdana"/>
                <a:ea typeface="Verdana"/>
                <a:cs typeface="Verdana"/>
                <a:sym typeface="Verdana"/>
              </a:rPr>
              <a:t>(Development is a continuous process but sometimes it happens to be a broken continuity)</a:t>
            </a:r>
          </a:p>
          <a:p>
            <a:pPr lvl="0" rtl="0">
              <a:spcBef>
                <a:spcPts val="0"/>
              </a:spcBef>
              <a:buNone/>
            </a:pPr>
            <a:r>
              <a:rPr lang="ar" sz="1200">
                <a:solidFill>
                  <a:schemeClr val="dk1"/>
                </a:solidFill>
                <a:latin typeface="Verdana"/>
                <a:ea typeface="Verdana"/>
                <a:cs typeface="Verdana"/>
                <a:sym typeface="Verdana"/>
              </a:rPr>
              <a:t>					</a:t>
            </a:r>
          </a:p>
          <a:p>
            <a:pPr indent="-304800" lvl="0" marL="457200" rtl="0">
              <a:spcBef>
                <a:spcPts val="0"/>
              </a:spcBef>
              <a:buClr>
                <a:schemeClr val="dk1"/>
              </a:buClr>
              <a:buSzPct val="100000"/>
              <a:buFont typeface="Verdana"/>
              <a:buChar char="●"/>
            </a:pPr>
            <a:r>
              <a:rPr lang="ar" sz="1200">
                <a:solidFill>
                  <a:schemeClr val="dk1"/>
                </a:solidFill>
                <a:latin typeface="Verdana"/>
                <a:ea typeface="Verdana"/>
                <a:cs typeface="Verdana"/>
                <a:sym typeface="Verdana"/>
              </a:rPr>
              <a:t>Time </a:t>
            </a:r>
          </a:p>
          <a:p>
            <a:pPr indent="-304800" lvl="0" marL="457200" rtl="0">
              <a:spcBef>
                <a:spcPts val="0"/>
              </a:spcBef>
              <a:buClr>
                <a:schemeClr val="dk1"/>
              </a:buClr>
              <a:buSzPct val="100000"/>
              <a:buFont typeface="Verdana"/>
              <a:buChar char="●"/>
            </a:pPr>
            <a:r>
              <a:rPr lang="ar" sz="1200">
                <a:solidFill>
                  <a:schemeClr val="dk1"/>
                </a:solidFill>
                <a:latin typeface="Verdana"/>
                <a:ea typeface="Verdana"/>
                <a:cs typeface="Verdana"/>
                <a:sym typeface="Verdana"/>
              </a:rPr>
              <a:t>Budgets</a:t>
            </a:r>
          </a:p>
          <a:p>
            <a:pPr indent="-304800" lvl="0" marL="457200" rtl="0">
              <a:spcBef>
                <a:spcPts val="0"/>
              </a:spcBef>
              <a:buClr>
                <a:schemeClr val="dk1"/>
              </a:buClr>
              <a:buSzPct val="100000"/>
              <a:buFont typeface="Verdana"/>
              <a:buChar char="●"/>
            </a:pPr>
            <a:r>
              <a:rPr lang="ar" sz="1200">
                <a:solidFill>
                  <a:schemeClr val="dk1"/>
                </a:solidFill>
                <a:latin typeface="Verdana"/>
                <a:ea typeface="Verdana"/>
                <a:cs typeface="Verdana"/>
                <a:sym typeface="Verdana"/>
              </a:rPr>
              <a:t>Life Cycle Issues</a:t>
            </a:r>
          </a:p>
          <a:p>
            <a:pPr indent="-304800" lvl="0" marL="457200" rtl="0">
              <a:spcBef>
                <a:spcPts val="0"/>
              </a:spcBef>
              <a:buClr>
                <a:schemeClr val="dk1"/>
              </a:buClr>
              <a:buSzPct val="100000"/>
              <a:buFont typeface="Verdana"/>
              <a:buChar char="●"/>
            </a:pPr>
            <a:r>
              <a:rPr lang="ar" sz="1200">
                <a:solidFill>
                  <a:schemeClr val="dk1"/>
                </a:solidFill>
                <a:latin typeface="Verdana"/>
                <a:ea typeface="Verdana"/>
                <a:cs typeface="Verdana"/>
                <a:sym typeface="Verdana"/>
              </a:rPr>
              <a:t>Motivation</a:t>
            </a:r>
          </a:p>
          <a:p>
            <a:pPr indent="-304800" lvl="0" marL="457200" rtl="0">
              <a:spcBef>
                <a:spcPts val="0"/>
              </a:spcBef>
              <a:buClr>
                <a:schemeClr val="dk1"/>
              </a:buClr>
              <a:buSzPct val="100000"/>
              <a:buFont typeface="Verdana"/>
              <a:buChar char="●"/>
            </a:pPr>
            <a:r>
              <a:rPr lang="ar" sz="1200">
                <a:solidFill>
                  <a:schemeClr val="dk1"/>
                </a:solidFill>
                <a:latin typeface="Verdana"/>
                <a:ea typeface="Verdana"/>
                <a:cs typeface="Verdana"/>
                <a:sym typeface="Verdana"/>
              </a:rPr>
              <a:t>Lack of Trust and Real Leadership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rPr lang="ar" sz="1100">
                <a:solidFill>
                  <a:schemeClr val="dk1"/>
                </a:solidFill>
              </a:rPr>
              <a:t>		</a:t>
            </a:r>
          </a:p>
          <a:p>
            <a:pPr lvl="0" rtl="0">
              <a:spcBef>
                <a:spcPts val="0"/>
              </a:spcBef>
              <a:buNone/>
            </a:pPr>
            <a:r>
              <a:t/>
            </a:r>
            <a:endParaRPr b="1">
              <a:solidFill>
                <a:srgbClr val="6AA84F"/>
              </a:solidFill>
              <a:latin typeface="Verdana"/>
              <a:ea typeface="Verdana"/>
              <a:cs typeface="Verdana"/>
              <a:sym typeface="Verdana"/>
            </a:endParaRPr>
          </a:p>
        </p:txBody>
      </p:sp>
      <p:cxnSp>
        <p:nvCxnSpPr>
          <p:cNvPr id="465" name="Shape 465"/>
          <p:cNvCxnSpPr/>
          <p:nvPr/>
        </p:nvCxnSpPr>
        <p:spPr>
          <a:xfrm>
            <a:off x="3429000" y="3392575"/>
            <a:ext cx="3000" cy="2624100"/>
          </a:xfrm>
          <a:prstGeom prst="straightConnector1">
            <a:avLst/>
          </a:prstGeom>
          <a:noFill/>
          <a:ln cap="flat" cmpd="sng" w="9525">
            <a:solidFill>
              <a:schemeClr val="dk2"/>
            </a:solidFill>
            <a:prstDash val="dot"/>
            <a:round/>
            <a:headEnd len="lg" w="lg" type="none"/>
            <a:tailEnd len="lg" w="lg" type="none"/>
          </a:ln>
        </p:spPr>
      </p:cxnSp>
      <p:cxnSp>
        <p:nvCxnSpPr>
          <p:cNvPr id="466" name="Shape 466"/>
          <p:cNvCxnSpPr/>
          <p:nvPr/>
        </p:nvCxnSpPr>
        <p:spPr>
          <a:xfrm>
            <a:off x="3505200" y="3392575"/>
            <a:ext cx="3000" cy="2624100"/>
          </a:xfrm>
          <a:prstGeom prst="straightConnector1">
            <a:avLst/>
          </a:prstGeom>
          <a:noFill/>
          <a:ln cap="flat" cmpd="sng" w="9525">
            <a:solidFill>
              <a:schemeClr val="dk2"/>
            </a:solidFill>
            <a:prstDash val="solid"/>
            <a:round/>
            <a:headEnd len="lg" w="lg" type="none"/>
            <a:tailEnd len="lg" w="lg" type="none"/>
          </a:ln>
        </p:spPr>
      </p:cxnSp>
      <p:sp>
        <p:nvSpPr>
          <p:cNvPr id="467" name="Shape 467"/>
          <p:cNvSpPr txBox="1"/>
          <p:nvPr/>
        </p:nvSpPr>
        <p:spPr>
          <a:xfrm>
            <a:off x="679375" y="6228425"/>
            <a:ext cx="6591300" cy="866700"/>
          </a:xfrm>
          <a:prstGeom prst="rect">
            <a:avLst/>
          </a:prstGeom>
          <a:solidFill>
            <a:srgbClr val="CFE2F3">
              <a:alpha val="34690"/>
            </a:srgbClr>
          </a:solidFill>
          <a:ln>
            <a:noFill/>
          </a:ln>
        </p:spPr>
        <p:txBody>
          <a:bodyPr anchorCtr="0" anchor="t" bIns="91425" lIns="91425" rIns="91425" tIns="91425">
            <a:noAutofit/>
          </a:bodyPr>
          <a:lstStyle/>
          <a:p>
            <a:pPr lvl="0" rtl="0">
              <a:spcBef>
                <a:spcPts val="0"/>
              </a:spcBef>
              <a:buNone/>
            </a:pPr>
            <a:r>
              <a:rPr b="1" lang="ar" sz="1100">
                <a:solidFill>
                  <a:schemeClr val="dk1"/>
                </a:solidFill>
                <a:latin typeface="Verdana"/>
                <a:ea typeface="Verdana"/>
                <a:cs typeface="Verdana"/>
                <a:sym typeface="Verdana"/>
              </a:rPr>
              <a:t>1- Levels of competence are acquired through:</a:t>
            </a:r>
          </a:p>
          <a:p>
            <a:pPr indent="-298450" lvl="0" marL="457200" rtl="0">
              <a:spcBef>
                <a:spcPts val="0"/>
              </a:spcBef>
              <a:buClr>
                <a:schemeClr val="dk1"/>
              </a:buClr>
              <a:buSzPct val="100000"/>
              <a:buFont typeface="Verdana"/>
              <a:buChar char="●"/>
            </a:pPr>
            <a:r>
              <a:rPr lang="ar" sz="1100">
                <a:solidFill>
                  <a:schemeClr val="dk1"/>
                </a:solidFill>
                <a:latin typeface="Verdana"/>
                <a:ea typeface="Verdana"/>
                <a:cs typeface="Verdana"/>
                <a:sym typeface="Verdana"/>
              </a:rPr>
              <a:t>Continuous Professional Development.</a:t>
            </a:r>
          </a:p>
          <a:p>
            <a:pPr indent="-298450" lvl="0" marL="457200" rtl="0">
              <a:spcBef>
                <a:spcPts val="0"/>
              </a:spcBef>
              <a:buClr>
                <a:schemeClr val="dk1"/>
              </a:buClr>
              <a:buSzPct val="100000"/>
              <a:buFont typeface="Verdana"/>
              <a:buChar char="●"/>
            </a:pPr>
            <a:r>
              <a:rPr lang="ar" sz="1100">
                <a:solidFill>
                  <a:schemeClr val="dk1"/>
                </a:solidFill>
                <a:latin typeface="Verdana"/>
                <a:ea typeface="Verdana"/>
                <a:cs typeface="Verdana"/>
                <a:sym typeface="Verdana"/>
              </a:rPr>
              <a:t>Reflection &amp; Reflective Practice.</a:t>
            </a:r>
          </a:p>
          <a:p>
            <a:pPr lvl="0" rtl="0">
              <a:spcBef>
                <a:spcPts val="0"/>
              </a:spcBef>
              <a:buNone/>
            </a:pPr>
            <a:r>
              <a:rPr b="1" lang="ar" sz="1100">
                <a:solidFill>
                  <a:schemeClr val="dk1"/>
                </a:solidFill>
                <a:latin typeface="Verdana"/>
                <a:ea typeface="Verdana"/>
                <a:cs typeface="Verdana"/>
                <a:sym typeface="Verdana"/>
              </a:rPr>
              <a:t>2- Competence develops over time and is nurtured by reflection on experience.</a:t>
            </a:r>
          </a:p>
        </p:txBody>
      </p:sp>
      <p:sp>
        <p:nvSpPr>
          <p:cNvPr id="468" name="Shape 468"/>
          <p:cNvSpPr txBox="1"/>
          <p:nvPr/>
        </p:nvSpPr>
        <p:spPr>
          <a:xfrm>
            <a:off x="609600" y="5882225"/>
            <a:ext cx="3276600" cy="346200"/>
          </a:xfrm>
          <a:prstGeom prst="rect">
            <a:avLst/>
          </a:prstGeom>
          <a:noFill/>
          <a:ln>
            <a:noFill/>
          </a:ln>
        </p:spPr>
        <p:txBody>
          <a:bodyPr anchorCtr="0" anchor="t" bIns="91425" lIns="91425" rIns="91425" tIns="91425">
            <a:noAutofit/>
          </a:bodyPr>
          <a:lstStyle/>
          <a:p>
            <a:pPr lvl="0" rtl="0">
              <a:spcBef>
                <a:spcPts val="0"/>
              </a:spcBef>
              <a:buNone/>
            </a:pPr>
            <a:r>
              <a:rPr b="1" lang="ar">
                <a:latin typeface="Verdana"/>
                <a:ea typeface="Verdana"/>
                <a:cs typeface="Verdana"/>
                <a:sym typeface="Verdana"/>
              </a:rPr>
              <a:t>Notes:</a:t>
            </a:r>
          </a:p>
        </p:txBody>
      </p:sp>
      <p:pic>
        <p:nvPicPr>
          <p:cNvPr id="469" name="Shape 469"/>
          <p:cNvPicPr preferRelativeResize="0"/>
          <p:nvPr/>
        </p:nvPicPr>
        <p:blipFill rotWithShape="1">
          <a:blip r:embed="rId4">
            <a:alphaModFix/>
          </a:blip>
          <a:srcRect b="6753" l="20237" r="2255" t="12070"/>
          <a:stretch/>
        </p:blipFill>
        <p:spPr>
          <a:xfrm>
            <a:off x="69775" y="5854975"/>
            <a:ext cx="567087" cy="475150"/>
          </a:xfrm>
          <a:prstGeom prst="rect">
            <a:avLst/>
          </a:prstGeom>
          <a:noFill/>
          <a:ln>
            <a:noFill/>
          </a:ln>
        </p:spPr>
      </p:pic>
      <p:sp>
        <p:nvSpPr>
          <p:cNvPr id="470" name="Shape 470"/>
          <p:cNvSpPr/>
          <p:nvPr/>
        </p:nvSpPr>
        <p:spPr>
          <a:xfrm>
            <a:off x="4527475" y="129250"/>
            <a:ext cx="2256600" cy="222300"/>
          </a:xfrm>
          <a:prstGeom prst="wedgeRoundRectCallout">
            <a:avLst>
              <a:gd fmla="val -59751" name="adj1"/>
              <a:gd fmla="val -2247" name="adj2"/>
              <a:gd fmla="val 0" name="adj3"/>
            </a:avLst>
          </a:prstGeom>
          <a:solidFill>
            <a:srgbClr val="F4CCCC"/>
          </a:solidFill>
          <a:ln>
            <a:noFill/>
          </a:ln>
        </p:spPr>
        <p:txBody>
          <a:bodyPr anchorCtr="0" anchor="ctr" bIns="91425" lIns="91425" rIns="91425" tIns="91425">
            <a:noAutofit/>
          </a:bodyPr>
          <a:lstStyle/>
          <a:p>
            <a:pPr lvl="0" rtl="0">
              <a:spcBef>
                <a:spcPts val="0"/>
              </a:spcBef>
              <a:buNone/>
            </a:pPr>
            <a:r>
              <a:rPr i="1" lang="ar" sz="1100">
                <a:solidFill>
                  <a:srgbClr val="FF0000"/>
                </a:solidFill>
                <a:latin typeface="Verdana"/>
                <a:ea typeface="Verdana"/>
                <a:cs typeface="Verdana"/>
                <a:sym typeface="Verdana"/>
              </a:rPr>
              <a:t>Improtant to be Undestood</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476" name="Shape 476"/>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	</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pic>
        <p:nvPicPr>
          <p:cNvPr id="477" name="Shape 477"/>
          <p:cNvPicPr preferRelativeResize="0"/>
          <p:nvPr/>
        </p:nvPicPr>
        <p:blipFill>
          <a:blip r:embed="rId3">
            <a:alphaModFix/>
          </a:blip>
          <a:stretch>
            <a:fillRect/>
          </a:stretch>
        </p:blipFill>
        <p:spPr>
          <a:xfrm>
            <a:off x="0" y="508625"/>
            <a:ext cx="7560001" cy="3916660"/>
          </a:xfrm>
          <a:prstGeom prst="rect">
            <a:avLst/>
          </a:prstGeom>
          <a:noFill/>
          <a:ln>
            <a:noFill/>
          </a:ln>
        </p:spPr>
      </p:pic>
      <p:sp>
        <p:nvSpPr>
          <p:cNvPr id="478" name="Shape 478"/>
          <p:cNvSpPr txBox="1"/>
          <p:nvPr/>
        </p:nvSpPr>
        <p:spPr>
          <a:xfrm>
            <a:off x="173550" y="34525"/>
            <a:ext cx="2791200" cy="425700"/>
          </a:xfrm>
          <a:prstGeom prst="rect">
            <a:avLst/>
          </a:prstGeom>
          <a:noFill/>
          <a:ln>
            <a:noFill/>
          </a:ln>
        </p:spPr>
        <p:txBody>
          <a:bodyPr anchorCtr="0" anchor="t" bIns="91425" lIns="91425" rIns="91425" tIns="91425">
            <a:noAutofit/>
          </a:bodyPr>
          <a:lstStyle/>
          <a:p>
            <a:pPr lvl="0" rtl="0">
              <a:spcBef>
                <a:spcPts val="0"/>
              </a:spcBef>
              <a:buNone/>
            </a:pPr>
            <a:r>
              <a:rPr b="1" lang="ar" sz="2200"/>
              <a:t>     Mind Map </a:t>
            </a:r>
          </a:p>
        </p:txBody>
      </p:sp>
      <p:sp>
        <p:nvSpPr>
          <p:cNvPr id="479" name="Shape 479"/>
          <p:cNvSpPr txBox="1"/>
          <p:nvPr/>
        </p:nvSpPr>
        <p:spPr>
          <a:xfrm>
            <a:off x="117325" y="4473662"/>
            <a:ext cx="6978300" cy="20817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b="1" lang="ar" sz="1800"/>
              <a:t>What is Communication?</a:t>
            </a:r>
          </a:p>
          <a:p>
            <a:pPr lvl="0" rtl="0">
              <a:spcBef>
                <a:spcPts val="0"/>
              </a:spcBef>
              <a:buClr>
                <a:schemeClr val="dk1"/>
              </a:buClr>
              <a:buSzPct val="100000"/>
              <a:buFont typeface="Arial"/>
              <a:buNone/>
            </a:pPr>
            <a:r>
              <a:rPr lang="ar" sz="1100">
                <a:solidFill>
                  <a:schemeClr val="dk1"/>
                </a:solidFill>
              </a:rPr>
              <a:t>						</a:t>
            </a:r>
          </a:p>
          <a:p>
            <a:pPr indent="-228600" lvl="0" marL="457200" rtl="0">
              <a:spcBef>
                <a:spcPts val="0"/>
              </a:spcBef>
              <a:buClr>
                <a:schemeClr val="dk1"/>
              </a:buClr>
              <a:buChar char="●"/>
            </a:pPr>
            <a:r>
              <a:rPr b="1" lang="ar">
                <a:solidFill>
                  <a:schemeClr val="dk1"/>
                </a:solidFill>
              </a:rPr>
              <a:t>Is the act by which information is shared between humans</a:t>
            </a:r>
          </a:p>
          <a:p>
            <a:pPr indent="-228600" lvl="0" marL="457200" rtl="0">
              <a:spcBef>
                <a:spcPts val="0"/>
              </a:spcBef>
              <a:buClr>
                <a:schemeClr val="dk1"/>
              </a:buClr>
              <a:buChar char="●"/>
            </a:pPr>
            <a:r>
              <a:rPr b="1" lang="ar">
                <a:solidFill>
                  <a:schemeClr val="dk1"/>
                </a:solidFill>
              </a:rPr>
              <a:t>It is the process by which we relate and interact with other people.</a:t>
            </a:r>
          </a:p>
          <a:p>
            <a:pPr indent="-228600" lvl="0" marL="457200" rtl="0">
              <a:spcBef>
                <a:spcPts val="0"/>
              </a:spcBef>
              <a:buClr>
                <a:schemeClr val="dk1"/>
              </a:buClr>
              <a:buChar char="●"/>
            </a:pPr>
            <a:r>
              <a:rPr b="1" lang="ar">
                <a:solidFill>
                  <a:schemeClr val="dk1"/>
                </a:solidFill>
              </a:rPr>
              <a:t>It includes listening &amp; understanding with passion &amp; respect as well as expressing views &amp; ideas and passing information to others in a clear manner.</a:t>
            </a:r>
          </a:p>
          <a:p>
            <a:pPr lvl="0" rtl="0">
              <a:spcBef>
                <a:spcPts val="0"/>
              </a:spcBef>
              <a:buNone/>
            </a:pPr>
            <a:r>
              <a:t/>
            </a:r>
            <a:endParaRPr b="1">
              <a:solidFill>
                <a:schemeClr val="dk1"/>
              </a:solidFill>
            </a:endParaRPr>
          </a:p>
          <a:p>
            <a:pPr lvl="0" rtl="0">
              <a:spcBef>
                <a:spcPts val="0"/>
              </a:spcBef>
              <a:buClr>
                <a:schemeClr val="dk1"/>
              </a:buClr>
              <a:buSzPct val="61111"/>
              <a:buFont typeface="Arial"/>
              <a:buNone/>
            </a:pPr>
            <a:r>
              <a:rPr b="1" lang="ar" sz="1800"/>
              <a:t>Communication theory:</a:t>
            </a:r>
          </a:p>
          <a:p>
            <a:pPr lvl="0" rtl="0">
              <a:spcBef>
                <a:spcPts val="0"/>
              </a:spcBef>
              <a:buNone/>
            </a:pPr>
            <a:r>
              <a:rPr lang="ar">
                <a:solidFill>
                  <a:schemeClr val="dk1"/>
                </a:solidFill>
              </a:rPr>
              <a:t>Communication is a learned skill based on </a:t>
            </a:r>
            <a:r>
              <a:rPr i="1" lang="ar" u="sng">
                <a:solidFill>
                  <a:srgbClr val="FF0000"/>
                </a:solidFill>
              </a:rPr>
              <a:t>3 pillars </a:t>
            </a:r>
          </a:p>
        </p:txBody>
      </p:sp>
      <p:sp>
        <p:nvSpPr>
          <p:cNvPr id="480" name="Shape 480"/>
          <p:cNvSpPr/>
          <p:nvPr/>
        </p:nvSpPr>
        <p:spPr>
          <a:xfrm>
            <a:off x="173550" y="6970900"/>
            <a:ext cx="1136700" cy="719700"/>
          </a:xfrm>
          <a:prstGeom prst="round2DiagRect">
            <a:avLst>
              <a:gd fmla="val 16667" name="adj1"/>
              <a:gd fmla="val 0" name="adj2"/>
            </a:avLst>
          </a:prstGeom>
          <a:noFill/>
          <a:ln cap="flat" cmpd="sng" w="28575">
            <a:solidFill>
              <a:srgbClr val="CD2168"/>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sz="1200">
                <a:latin typeface="Verdana"/>
                <a:ea typeface="Verdana"/>
                <a:cs typeface="Verdana"/>
                <a:sym typeface="Verdana"/>
              </a:rPr>
              <a:t>Accuracy</a:t>
            </a:r>
          </a:p>
        </p:txBody>
      </p:sp>
      <p:sp>
        <p:nvSpPr>
          <p:cNvPr id="481" name="Shape 481"/>
          <p:cNvSpPr/>
          <p:nvPr/>
        </p:nvSpPr>
        <p:spPr>
          <a:xfrm>
            <a:off x="1841425" y="6970900"/>
            <a:ext cx="1136700" cy="719700"/>
          </a:xfrm>
          <a:prstGeom prst="round2DiagRect">
            <a:avLst>
              <a:gd fmla="val 16667" name="adj1"/>
              <a:gd fmla="val 0" name="adj2"/>
            </a:avLst>
          </a:prstGeom>
          <a:noFill/>
          <a:ln cap="flat" cmpd="sng" w="28575">
            <a:solidFill>
              <a:srgbClr val="CD2168"/>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sz="1200">
                <a:latin typeface="Verdana"/>
                <a:ea typeface="Verdana"/>
                <a:cs typeface="Verdana"/>
                <a:sym typeface="Verdana"/>
              </a:rPr>
              <a:t>Efficiency</a:t>
            </a:r>
          </a:p>
        </p:txBody>
      </p:sp>
      <p:sp>
        <p:nvSpPr>
          <p:cNvPr id="482" name="Shape 482"/>
          <p:cNvSpPr/>
          <p:nvPr/>
        </p:nvSpPr>
        <p:spPr>
          <a:xfrm>
            <a:off x="3464825" y="6970900"/>
            <a:ext cx="1615500" cy="719700"/>
          </a:xfrm>
          <a:prstGeom prst="round2DiagRect">
            <a:avLst>
              <a:gd fmla="val 16667" name="adj1"/>
              <a:gd fmla="val 0" name="adj2"/>
            </a:avLst>
          </a:prstGeom>
          <a:noFill/>
          <a:ln cap="flat" cmpd="sng" w="28575">
            <a:solidFill>
              <a:srgbClr val="CD2168"/>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sz="1200">
                <a:latin typeface="Verdana"/>
                <a:ea typeface="Verdana"/>
                <a:cs typeface="Verdana"/>
                <a:sym typeface="Verdana"/>
              </a:rPr>
              <a:t>Supportiveness</a:t>
            </a:r>
          </a:p>
        </p:txBody>
      </p:sp>
      <p:sp>
        <p:nvSpPr>
          <p:cNvPr id="483" name="Shape 483"/>
          <p:cNvSpPr/>
          <p:nvPr/>
        </p:nvSpPr>
        <p:spPr>
          <a:xfrm>
            <a:off x="5776400" y="6970900"/>
            <a:ext cx="1615500" cy="719700"/>
          </a:xfrm>
          <a:prstGeom prst="round2DiagRect">
            <a:avLst>
              <a:gd fmla="val 16667" name="adj1"/>
              <a:gd fmla="val 0" name="adj2"/>
            </a:avLst>
          </a:prstGeom>
          <a:noFill/>
          <a:ln cap="flat" cmpd="sng" w="28575">
            <a:solidFill>
              <a:srgbClr val="CD2168"/>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sz="1200">
                <a:latin typeface="Verdana"/>
                <a:ea typeface="Verdana"/>
                <a:cs typeface="Verdana"/>
                <a:sym typeface="Verdana"/>
              </a:rPr>
              <a:t>Effectiveness of communication</a:t>
            </a:r>
          </a:p>
        </p:txBody>
      </p:sp>
      <p:sp>
        <p:nvSpPr>
          <p:cNvPr id="484" name="Shape 484"/>
          <p:cNvSpPr/>
          <p:nvPr/>
        </p:nvSpPr>
        <p:spPr>
          <a:xfrm>
            <a:off x="1378075" y="7150237"/>
            <a:ext cx="345600" cy="333300"/>
          </a:xfrm>
          <a:prstGeom prst="mathPlus">
            <a:avLst>
              <a:gd fmla="val 23520" name="adj1"/>
            </a:avLst>
          </a:prstGeom>
          <a:noFill/>
          <a:ln cap="flat" cmpd="sng" w="3810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latin typeface="Verdana"/>
              <a:ea typeface="Verdana"/>
              <a:cs typeface="Verdana"/>
              <a:sym typeface="Verdana"/>
            </a:endParaRPr>
          </a:p>
        </p:txBody>
      </p:sp>
      <p:sp>
        <p:nvSpPr>
          <p:cNvPr id="485" name="Shape 485"/>
          <p:cNvSpPr/>
          <p:nvPr/>
        </p:nvSpPr>
        <p:spPr>
          <a:xfrm>
            <a:off x="3084837" y="7150250"/>
            <a:ext cx="345600" cy="333300"/>
          </a:xfrm>
          <a:prstGeom prst="mathPlus">
            <a:avLst>
              <a:gd fmla="val 23520" name="adj1"/>
            </a:avLst>
          </a:prstGeom>
          <a:noFill/>
          <a:ln cap="flat" cmpd="sng" w="3810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latin typeface="Verdana"/>
              <a:ea typeface="Verdana"/>
              <a:cs typeface="Verdana"/>
              <a:sym typeface="Verdana"/>
            </a:endParaRPr>
          </a:p>
        </p:txBody>
      </p:sp>
      <p:sp>
        <p:nvSpPr>
          <p:cNvPr id="486" name="Shape 486"/>
          <p:cNvSpPr/>
          <p:nvPr/>
        </p:nvSpPr>
        <p:spPr>
          <a:xfrm>
            <a:off x="5205012" y="7150250"/>
            <a:ext cx="345600" cy="333300"/>
          </a:xfrm>
          <a:prstGeom prst="mathEqual">
            <a:avLst>
              <a:gd fmla="val 23520" name="adj1"/>
              <a:gd fmla="val 11760" name="adj2"/>
            </a:avLst>
          </a:prstGeom>
          <a:noFill/>
          <a:ln cap="flat" cmpd="sng" w="2857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latin typeface="Verdana"/>
              <a:ea typeface="Verdana"/>
              <a:cs typeface="Verdana"/>
              <a:sym typeface="Verdana"/>
            </a:endParaRPr>
          </a:p>
        </p:txBody>
      </p:sp>
      <p:sp>
        <p:nvSpPr>
          <p:cNvPr id="487" name="Shape 487"/>
          <p:cNvSpPr txBox="1"/>
          <p:nvPr/>
        </p:nvSpPr>
        <p:spPr>
          <a:xfrm>
            <a:off x="117325" y="7905450"/>
            <a:ext cx="7459200" cy="1480500"/>
          </a:xfrm>
          <a:prstGeom prst="rect">
            <a:avLst/>
          </a:prstGeom>
          <a:noFill/>
          <a:ln>
            <a:noFill/>
          </a:ln>
        </p:spPr>
        <p:txBody>
          <a:bodyPr anchorCtr="0" anchor="t" bIns="91425" lIns="91425" rIns="91425" tIns="91425">
            <a:noAutofit/>
          </a:bodyPr>
          <a:lstStyle/>
          <a:p>
            <a:pPr lvl="0" rtl="0">
              <a:spcBef>
                <a:spcPts val="0"/>
              </a:spcBef>
              <a:buNone/>
            </a:pPr>
            <a:r>
              <a:rPr b="1" lang="ar" sz="1800"/>
              <a:t>Importance of communication:</a:t>
            </a:r>
          </a:p>
          <a:p>
            <a:pPr indent="-228600" lvl="0" marL="457200" rtl="0">
              <a:spcBef>
                <a:spcPts val="0"/>
              </a:spcBef>
              <a:buClr>
                <a:schemeClr val="dk1"/>
              </a:buClr>
              <a:buChar char="●"/>
            </a:pPr>
            <a:r>
              <a:rPr b="1" lang="ar">
                <a:solidFill>
                  <a:srgbClr val="6AA84F"/>
                </a:solidFill>
              </a:rPr>
              <a:t>Effective</a:t>
            </a:r>
            <a:r>
              <a:rPr b="1" lang="ar">
                <a:solidFill>
                  <a:schemeClr val="dk1"/>
                </a:solidFill>
              </a:rPr>
              <a:t> communication is the basis of </a:t>
            </a:r>
            <a:r>
              <a:rPr b="1" lang="ar" u="sng">
                <a:solidFill>
                  <a:schemeClr val="dk1"/>
                </a:solidFill>
              </a:rPr>
              <a:t>mutual understanding </a:t>
            </a:r>
            <a:r>
              <a:rPr b="1" lang="ar">
                <a:solidFill>
                  <a:schemeClr val="dk1"/>
                </a:solidFill>
              </a:rPr>
              <a:t>&amp; trust.</a:t>
            </a:r>
          </a:p>
          <a:p>
            <a:pPr indent="-228600" lvl="0" marL="457200" rtl="0">
              <a:spcBef>
                <a:spcPts val="0"/>
              </a:spcBef>
              <a:buClr>
                <a:schemeClr val="dk1"/>
              </a:buClr>
              <a:buChar char="●"/>
            </a:pPr>
            <a:r>
              <a:rPr b="1" lang="ar">
                <a:solidFill>
                  <a:srgbClr val="CC0000"/>
                </a:solidFill>
              </a:rPr>
              <a:t>Poor</a:t>
            </a:r>
            <a:r>
              <a:rPr b="1" lang="ar">
                <a:solidFill>
                  <a:schemeClr val="dk1"/>
                </a:solidFill>
              </a:rPr>
              <a:t> communication causes </a:t>
            </a:r>
            <a:r>
              <a:rPr b="1" lang="ar" u="sng">
                <a:solidFill>
                  <a:schemeClr val="dk1"/>
                </a:solidFill>
              </a:rPr>
              <a:t>a lot of misunderstanding</a:t>
            </a:r>
            <a:r>
              <a:rPr b="1" lang="ar">
                <a:solidFill>
                  <a:schemeClr val="dk1"/>
                </a:solidFill>
              </a:rPr>
              <a:t> &amp; hinders work &amp; productivity</a:t>
            </a:r>
            <a:r>
              <a:rPr lang="ar">
                <a:solidFill>
                  <a:schemeClr val="dk1"/>
                </a:solidFill>
              </a:rPr>
              <a:t>.</a:t>
            </a:r>
          </a:p>
        </p:txBody>
      </p:sp>
      <p:sp>
        <p:nvSpPr>
          <p:cNvPr id="488" name="Shape 488"/>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8</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graphicFrame>
        <p:nvGraphicFramePr>
          <p:cNvPr id="493" name="Shape 493"/>
          <p:cNvGraphicFramePr/>
          <p:nvPr/>
        </p:nvGraphicFramePr>
        <p:xfrm>
          <a:off x="390525" y="176375"/>
          <a:ext cx="3000000" cy="3000000"/>
        </p:xfrm>
        <a:graphic>
          <a:graphicData uri="http://schemas.openxmlformats.org/drawingml/2006/table">
            <a:tbl>
              <a:tblPr>
                <a:noFill/>
                <a:tableStyleId>{D04C0F43-524B-4128-83DA-58CB7B48C504}</a:tableStyleId>
              </a:tblPr>
              <a:tblGrid>
                <a:gridCol w="4437225"/>
                <a:gridCol w="2360775"/>
              </a:tblGrid>
              <a:tr h="411450">
                <a:tc gridSpan="2">
                  <a:txBody>
                    <a:bodyPr>
                      <a:noAutofit/>
                    </a:bodyPr>
                    <a:lstStyle/>
                    <a:p>
                      <a:pPr lvl="0" rtl="0" algn="ctr">
                        <a:spcBef>
                          <a:spcPts val="0"/>
                        </a:spcBef>
                        <a:buNone/>
                      </a:pPr>
                      <a:r>
                        <a:rPr b="1" lang="ar" sz="1600"/>
                        <a:t>Types of communication</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FF2CC"/>
                    </a:solidFill>
                  </a:tcPr>
                </a:tc>
                <a:tc hMerge="1"/>
              </a:tr>
              <a:tr h="381000">
                <a:tc>
                  <a:txBody>
                    <a:bodyPr>
                      <a:noAutofit/>
                    </a:bodyPr>
                    <a:lstStyle/>
                    <a:p>
                      <a:pPr lvl="0" rtl="0" algn="ctr">
                        <a:spcBef>
                          <a:spcPts val="0"/>
                        </a:spcBef>
                        <a:buNone/>
                      </a:pPr>
                      <a:r>
                        <a:rPr b="1" lang="ar">
                          <a:solidFill>
                            <a:srgbClr val="FF0000"/>
                          </a:solidFill>
                        </a:rPr>
                        <a:t>Verbal = 35%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D9EAD3"/>
                    </a:solidFill>
                  </a:tcPr>
                </a:tc>
                <a:tc>
                  <a:txBody>
                    <a:bodyPr>
                      <a:noAutofit/>
                    </a:bodyPr>
                    <a:lstStyle/>
                    <a:p>
                      <a:pPr lvl="0" rtl="0" algn="ctr">
                        <a:spcBef>
                          <a:spcPts val="0"/>
                        </a:spcBef>
                        <a:buNone/>
                      </a:pPr>
                      <a:r>
                        <a:rPr b="1" lang="ar">
                          <a:solidFill>
                            <a:srgbClr val="FF0000"/>
                          </a:solidFill>
                        </a:rPr>
                        <a:t>Non-verbal = 65%</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EAD1DC"/>
                    </a:solidFill>
                  </a:tcPr>
                </a:tc>
              </a:tr>
              <a:tr h="381000">
                <a:tc>
                  <a:txBody>
                    <a:bodyPr>
                      <a:noAutofit/>
                    </a:bodyPr>
                    <a:lstStyle/>
                    <a:p>
                      <a:pPr indent="-304800" lvl="0" marL="457200" rtl="0">
                        <a:spcBef>
                          <a:spcPts val="0"/>
                        </a:spcBef>
                        <a:buClr>
                          <a:schemeClr val="dk1"/>
                        </a:buClr>
                        <a:buSzPct val="100000"/>
                        <a:buChar char="●"/>
                      </a:pPr>
                      <a:r>
                        <a:rPr b="1" lang="ar" sz="1200">
                          <a:solidFill>
                            <a:schemeClr val="dk1"/>
                          </a:solidFill>
                        </a:rPr>
                        <a:t>Speaking to the person</a:t>
                      </a:r>
                    </a:p>
                    <a:p>
                      <a:pPr lvl="0" rtl="0">
                        <a:spcBef>
                          <a:spcPts val="0"/>
                        </a:spcBef>
                        <a:buNone/>
                      </a:pPr>
                      <a:r>
                        <a:rPr b="1" lang="ar" sz="1200">
                          <a:solidFill>
                            <a:schemeClr val="dk1"/>
                          </a:solidFill>
                        </a:rPr>
                        <a:t>- Look straight in the eye </a:t>
                      </a:r>
                    </a:p>
                    <a:p>
                      <a:pPr lvl="0" rtl="0">
                        <a:spcBef>
                          <a:spcPts val="0"/>
                        </a:spcBef>
                        <a:buClr>
                          <a:schemeClr val="dk1"/>
                        </a:buClr>
                        <a:buSzPct val="91666"/>
                        <a:buFont typeface="Arial"/>
                        <a:buNone/>
                      </a:pPr>
                      <a:r>
                        <a:rPr b="1" lang="ar" sz="1200">
                          <a:solidFill>
                            <a:schemeClr val="dk1"/>
                          </a:solidFill>
                        </a:rPr>
                        <a:t>- make eye contact</a:t>
                      </a:r>
                    </a:p>
                    <a:p>
                      <a:pPr lvl="0" rtl="0">
                        <a:spcBef>
                          <a:spcPts val="0"/>
                        </a:spcBef>
                        <a:buNone/>
                      </a:pPr>
                      <a:r>
                        <a:rPr b="1" lang="ar" sz="1200">
                          <a:solidFill>
                            <a:schemeClr val="dk1"/>
                          </a:solidFill>
                        </a:rPr>
                        <a:t>- Show respect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c rowSpan="3">
                  <a:txBody>
                    <a:bodyPr>
                      <a:noAutofit/>
                    </a:bodyPr>
                    <a:lstStyle/>
                    <a:p>
                      <a:pPr indent="-304800" lvl="0" marL="457200" rtl="0">
                        <a:lnSpc>
                          <a:spcPct val="115000"/>
                        </a:lnSpc>
                        <a:spcBef>
                          <a:spcPts val="0"/>
                        </a:spcBef>
                        <a:buClr>
                          <a:schemeClr val="dk1"/>
                        </a:buClr>
                        <a:buSzPct val="100000"/>
                        <a:buChar char="◆"/>
                      </a:pPr>
                      <a:r>
                        <a:rPr b="1" lang="ar" sz="1200">
                          <a:solidFill>
                            <a:schemeClr val="dk1"/>
                          </a:solidFill>
                        </a:rPr>
                        <a:t>Facial expressions</a:t>
                      </a:r>
                    </a:p>
                    <a:p>
                      <a:pPr indent="-228600" lvl="0" marL="457200" rtl="0">
                        <a:lnSpc>
                          <a:spcPct val="115000"/>
                        </a:lnSpc>
                        <a:spcBef>
                          <a:spcPts val="0"/>
                        </a:spcBef>
                        <a:buClr>
                          <a:schemeClr val="dk1"/>
                        </a:buClr>
                        <a:buChar char="◆"/>
                      </a:pPr>
                      <a:r>
                        <a:rPr b="1" lang="ar" sz="1200">
                          <a:solidFill>
                            <a:schemeClr val="dk1"/>
                          </a:solidFill>
                        </a:rPr>
                        <a:t>Tone of voic</a:t>
                      </a:r>
                      <a:r>
                        <a:rPr b="1" lang="ar" sz="1100">
                          <a:solidFill>
                            <a:schemeClr val="dk1"/>
                          </a:solidFill>
                        </a:rPr>
                        <a:t>e</a:t>
                      </a:r>
                    </a:p>
                    <a:p>
                      <a:pPr indent="-304800" lvl="0" marL="457200" rtl="0">
                        <a:lnSpc>
                          <a:spcPct val="115000"/>
                        </a:lnSpc>
                        <a:spcBef>
                          <a:spcPts val="0"/>
                        </a:spcBef>
                        <a:buClr>
                          <a:schemeClr val="dk1"/>
                        </a:buClr>
                        <a:buSzPct val="100000"/>
                        <a:buChar char="◆"/>
                      </a:pPr>
                      <a:r>
                        <a:rPr b="1" lang="ar" sz="1200">
                          <a:solidFill>
                            <a:schemeClr val="dk1"/>
                          </a:solidFill>
                        </a:rPr>
                        <a:t>Movement</a:t>
                      </a:r>
                    </a:p>
                    <a:p>
                      <a:pPr indent="-304800" lvl="0" marL="457200" rtl="0">
                        <a:lnSpc>
                          <a:spcPct val="115000"/>
                        </a:lnSpc>
                        <a:spcBef>
                          <a:spcPts val="0"/>
                        </a:spcBef>
                        <a:buClr>
                          <a:schemeClr val="dk1"/>
                        </a:buClr>
                        <a:buSzPct val="100000"/>
                        <a:buChar char="◆"/>
                      </a:pPr>
                      <a:r>
                        <a:rPr b="1" lang="ar" sz="1200">
                          <a:solidFill>
                            <a:schemeClr val="dk1"/>
                          </a:solidFill>
                        </a:rPr>
                        <a:t>Appearance</a:t>
                      </a:r>
                    </a:p>
                    <a:p>
                      <a:pPr indent="-304800" lvl="0" marL="457200" rtl="0">
                        <a:lnSpc>
                          <a:spcPct val="115000"/>
                        </a:lnSpc>
                        <a:spcBef>
                          <a:spcPts val="0"/>
                        </a:spcBef>
                        <a:buClr>
                          <a:schemeClr val="dk1"/>
                        </a:buClr>
                        <a:buSzPct val="100000"/>
                        <a:buChar char="◆"/>
                      </a:pPr>
                      <a:r>
                        <a:rPr b="1" lang="ar" sz="1200">
                          <a:solidFill>
                            <a:schemeClr val="dk1"/>
                          </a:solidFill>
                        </a:rPr>
                        <a:t>Eye contact</a:t>
                      </a:r>
                    </a:p>
                    <a:p>
                      <a:pPr indent="-304800" lvl="0" marL="457200" rtl="0">
                        <a:lnSpc>
                          <a:spcPct val="115000"/>
                        </a:lnSpc>
                        <a:spcBef>
                          <a:spcPts val="0"/>
                        </a:spcBef>
                        <a:buClr>
                          <a:schemeClr val="dk1"/>
                        </a:buClr>
                        <a:buSzPct val="100000"/>
                        <a:buChar char="◆"/>
                      </a:pPr>
                      <a:r>
                        <a:rPr b="1" lang="ar" sz="1200">
                          <a:solidFill>
                            <a:schemeClr val="dk1"/>
                          </a:solidFill>
                        </a:rPr>
                        <a:t>Gestures</a:t>
                      </a:r>
                    </a:p>
                    <a:p>
                      <a:pPr indent="-304800" lvl="0" marL="457200" rtl="0">
                        <a:lnSpc>
                          <a:spcPct val="115000"/>
                        </a:lnSpc>
                        <a:spcBef>
                          <a:spcPts val="0"/>
                        </a:spcBef>
                        <a:buClr>
                          <a:schemeClr val="dk1"/>
                        </a:buClr>
                        <a:buSzPct val="100000"/>
                        <a:buChar char="◆"/>
                      </a:pPr>
                      <a:r>
                        <a:rPr b="1" lang="ar" sz="1200">
                          <a:solidFill>
                            <a:schemeClr val="dk1"/>
                          </a:solidFill>
                        </a:rPr>
                        <a:t>Posture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r>
              <a:tr h="381000">
                <a:tc>
                  <a:txBody>
                    <a:bodyPr>
                      <a:noAutofit/>
                    </a:bodyPr>
                    <a:lstStyle/>
                    <a:p>
                      <a:pPr indent="-304800" lvl="0" marL="457200" rtl="0">
                        <a:spcBef>
                          <a:spcPts val="0"/>
                        </a:spcBef>
                        <a:buClr>
                          <a:schemeClr val="dk1"/>
                        </a:buClr>
                        <a:buSzPct val="100000"/>
                        <a:buChar char="●"/>
                      </a:pPr>
                      <a:r>
                        <a:rPr b="1" lang="ar" sz="1200">
                          <a:solidFill>
                            <a:schemeClr val="dk1"/>
                          </a:solidFill>
                        </a:rPr>
                        <a:t>Clear message </a:t>
                      </a:r>
                    </a:p>
                    <a:p>
                      <a:pPr lvl="0" rtl="0">
                        <a:spcBef>
                          <a:spcPts val="0"/>
                        </a:spcBef>
                        <a:buNone/>
                      </a:pPr>
                      <a:r>
                        <a:rPr b="1" lang="ar" sz="1200">
                          <a:solidFill>
                            <a:schemeClr val="dk1"/>
                          </a:solidFill>
                        </a:rPr>
                        <a:t>- Relevant</a:t>
                      </a:r>
                    </a:p>
                    <a:p>
                      <a:pPr lvl="0" rtl="0">
                        <a:spcBef>
                          <a:spcPts val="0"/>
                        </a:spcBef>
                        <a:buClr>
                          <a:schemeClr val="dk1"/>
                        </a:buClr>
                        <a:buSzPct val="91666"/>
                        <a:buFont typeface="Arial"/>
                        <a:buNone/>
                      </a:pPr>
                      <a:r>
                        <a:rPr b="1" lang="ar" sz="1200">
                          <a:solidFill>
                            <a:schemeClr val="dk1"/>
                          </a:solidFill>
                        </a:rPr>
                        <a:t>- Use understandable language</a:t>
                      </a:r>
                    </a:p>
                    <a:p>
                      <a:pPr lvl="0" rtl="0">
                        <a:spcBef>
                          <a:spcPts val="0"/>
                        </a:spcBef>
                        <a:buNone/>
                      </a:pPr>
                      <a:r>
                        <a:rPr b="1" lang="ar" sz="1200">
                          <a:solidFill>
                            <a:schemeClr val="dk1"/>
                          </a:solidFill>
                        </a:rPr>
                        <a:t>- Support by illustrations if needed</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c vMerge="1"/>
              </a:tr>
              <a:tr h="381000">
                <a:tc>
                  <a:txBody>
                    <a:bodyPr>
                      <a:noAutofit/>
                    </a:bodyPr>
                    <a:lstStyle/>
                    <a:p>
                      <a:pPr indent="-304800" lvl="0" marL="457200" rtl="0">
                        <a:spcBef>
                          <a:spcPts val="0"/>
                        </a:spcBef>
                        <a:buClr>
                          <a:schemeClr val="dk1"/>
                        </a:buClr>
                        <a:buSzPct val="100000"/>
                        <a:buChar char="●"/>
                      </a:pPr>
                      <a:r>
                        <a:rPr b="1" lang="ar" sz="1200">
                          <a:solidFill>
                            <a:schemeClr val="dk1"/>
                          </a:solidFill>
                        </a:rPr>
                        <a:t>Good listener</a:t>
                      </a:r>
                    </a:p>
                    <a:p>
                      <a:pPr lvl="0" rtl="0">
                        <a:spcBef>
                          <a:spcPts val="0"/>
                        </a:spcBef>
                        <a:buClr>
                          <a:schemeClr val="dk1"/>
                        </a:buClr>
                        <a:buSzPct val="91666"/>
                        <a:buFont typeface="Arial"/>
                        <a:buNone/>
                      </a:pPr>
                      <a:r>
                        <a:rPr b="1" lang="ar" sz="1200">
                          <a:solidFill>
                            <a:schemeClr val="dk1"/>
                          </a:solidFill>
                        </a:rPr>
                        <a:t>- Allow others to understand the message and reply</a:t>
                      </a:r>
                    </a:p>
                    <a:p>
                      <a:pPr lvl="0" rtl="0">
                        <a:spcBef>
                          <a:spcPts val="0"/>
                        </a:spcBef>
                        <a:buNone/>
                      </a:pPr>
                      <a:r>
                        <a:rPr b="1" lang="ar" sz="1200">
                          <a:solidFill>
                            <a:schemeClr val="dk1"/>
                          </a:solidFill>
                        </a:rPr>
                        <a:t>- Listen carefully</a:t>
                      </a:r>
                    </a:p>
                    <a:p>
                      <a:pPr lvl="0" rtl="0">
                        <a:spcBef>
                          <a:spcPts val="0"/>
                        </a:spcBef>
                        <a:buNone/>
                      </a:pPr>
                      <a:r>
                        <a:rPr b="1" lang="ar" sz="1200">
                          <a:solidFill>
                            <a:schemeClr val="dk1"/>
                          </a:solidFill>
                        </a:rPr>
                        <a:t>- Make a dialogue ant not one way instruction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c vMerge="1"/>
              </a:tr>
            </a:tbl>
          </a:graphicData>
        </a:graphic>
      </p:graphicFrame>
      <p:sp>
        <p:nvSpPr>
          <p:cNvPr id="494" name="Shape 494"/>
          <p:cNvSpPr txBox="1"/>
          <p:nvPr/>
        </p:nvSpPr>
        <p:spPr>
          <a:xfrm>
            <a:off x="223300" y="3787900"/>
            <a:ext cx="7010400" cy="1839300"/>
          </a:xfrm>
          <a:prstGeom prst="rect">
            <a:avLst/>
          </a:prstGeom>
          <a:noFill/>
          <a:ln>
            <a:noFill/>
          </a:ln>
        </p:spPr>
        <p:txBody>
          <a:bodyPr anchorCtr="0" anchor="t" bIns="91425" lIns="91425" rIns="91425" tIns="91425">
            <a:noAutofit/>
          </a:bodyPr>
          <a:lstStyle/>
          <a:p>
            <a:pPr lvl="0" rtl="0">
              <a:spcBef>
                <a:spcPts val="0"/>
              </a:spcBef>
              <a:buNone/>
            </a:pPr>
            <a:r>
              <a:rPr b="1" lang="ar" sz="1800"/>
              <a:t>Communication &amp; medicine :</a:t>
            </a:r>
          </a:p>
          <a:p>
            <a:pPr lvl="0" rtl="0">
              <a:spcBef>
                <a:spcPts val="0"/>
              </a:spcBef>
              <a:buNone/>
            </a:pPr>
            <a:r>
              <a:rPr lang="ar" sz="1200">
                <a:solidFill>
                  <a:schemeClr val="dk1"/>
                </a:solidFill>
              </a:rPr>
              <a:t>●</a:t>
            </a:r>
            <a:r>
              <a:rPr b="1" lang="ar">
                <a:solidFill>
                  <a:schemeClr val="dk1"/>
                </a:solidFill>
              </a:rPr>
              <a:t>  </a:t>
            </a:r>
            <a:r>
              <a:rPr b="1" lang="ar" u="sng">
                <a:solidFill>
                  <a:schemeClr val="dk1"/>
                </a:solidFill>
              </a:rPr>
              <a:t>Historically</a:t>
            </a:r>
            <a:r>
              <a:rPr b="1" lang="ar">
                <a:solidFill>
                  <a:schemeClr val="dk1"/>
                </a:solidFill>
              </a:rPr>
              <a:t> the emphasis was on the biomedical model in medical training which places more value on technical proficiency than on communication skills.</a:t>
            </a:r>
          </a:p>
          <a:p>
            <a:pPr lvl="0" rtl="0">
              <a:spcBef>
                <a:spcPts val="0"/>
              </a:spcBef>
              <a:buNone/>
            </a:pPr>
            <a:r>
              <a:rPr b="1" lang="ar">
                <a:solidFill>
                  <a:schemeClr val="dk1"/>
                </a:solidFill>
              </a:rPr>
              <a:t>●  </a:t>
            </a:r>
            <a:r>
              <a:rPr b="1" lang="ar" u="sng">
                <a:solidFill>
                  <a:srgbClr val="FF0000"/>
                </a:solidFill>
              </a:rPr>
              <a:t>Recently</a:t>
            </a:r>
            <a:r>
              <a:rPr b="1" lang="ar">
                <a:solidFill>
                  <a:schemeClr val="dk1"/>
                </a:solidFill>
              </a:rPr>
              <a:t> learning communication skills &amp; evidence based practice become the corner stones of modern medicine. </a:t>
            </a:r>
          </a:p>
          <a:p>
            <a:pPr lvl="0" rtl="0">
              <a:spcBef>
                <a:spcPts val="0"/>
              </a:spcBef>
              <a:buNone/>
            </a:pPr>
            <a:r>
              <a:t/>
            </a:r>
            <a:endParaRPr b="1" sz="1200">
              <a:solidFill>
                <a:schemeClr val="dk1"/>
              </a:solidFill>
            </a:endParaRPr>
          </a:p>
          <a:p>
            <a:pPr lvl="0" rtl="0">
              <a:spcBef>
                <a:spcPts val="0"/>
              </a:spcBef>
              <a:buNone/>
            </a:pPr>
            <a:r>
              <a:rPr b="1" lang="ar"/>
              <a:t>What is required from Doctors?</a:t>
            </a:r>
          </a:p>
        </p:txBody>
      </p:sp>
      <p:graphicFrame>
        <p:nvGraphicFramePr>
          <p:cNvPr id="495" name="Shape 495"/>
          <p:cNvGraphicFramePr/>
          <p:nvPr/>
        </p:nvGraphicFramePr>
        <p:xfrm>
          <a:off x="177100" y="5840100"/>
          <a:ext cx="3000000" cy="3000000"/>
        </p:xfrm>
        <a:graphic>
          <a:graphicData uri="http://schemas.openxmlformats.org/drawingml/2006/table">
            <a:tbl>
              <a:tblPr>
                <a:noFill/>
                <a:tableStyleId>{D04C0F43-524B-4128-83DA-58CB7B48C504}</a:tableStyleId>
              </a:tblPr>
              <a:tblGrid>
                <a:gridCol w="3532350"/>
                <a:gridCol w="3570450"/>
              </a:tblGrid>
              <a:tr h="381000">
                <a:tc>
                  <a:txBody>
                    <a:bodyPr>
                      <a:noAutofit/>
                    </a:bodyPr>
                    <a:lstStyle/>
                    <a:p>
                      <a:pPr indent="-228600" lvl="0" marL="457200" rtl="0" algn="ctr">
                        <a:lnSpc>
                          <a:spcPct val="115000"/>
                        </a:lnSpc>
                        <a:spcBef>
                          <a:spcPts val="0"/>
                        </a:spcBef>
                        <a:buClr>
                          <a:srgbClr val="FF0000"/>
                        </a:buClr>
                        <a:buSzPct val="100000"/>
                        <a:buNone/>
                      </a:pPr>
                      <a:r>
                        <a:rPr b="1" lang="ar" sz="1300">
                          <a:solidFill>
                            <a:srgbClr val="FF0000"/>
                          </a:solidFill>
                        </a:rPr>
                        <a:t>Towards patients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c>
                  <a:txBody>
                    <a:bodyPr>
                      <a:noAutofit/>
                    </a:bodyPr>
                    <a:lstStyle/>
                    <a:p>
                      <a:pPr lvl="0" rtl="0" algn="ctr">
                        <a:lnSpc>
                          <a:spcPct val="115000"/>
                        </a:lnSpc>
                        <a:spcBef>
                          <a:spcPts val="0"/>
                        </a:spcBef>
                        <a:buNone/>
                      </a:pPr>
                      <a:r>
                        <a:rPr b="1" lang="ar" sz="1300">
                          <a:solidFill>
                            <a:srgbClr val="FF0000"/>
                          </a:solidFill>
                        </a:rPr>
                        <a:t>Towards colleagues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r>
              <a:tr h="381000">
                <a:tc>
                  <a:txBody>
                    <a:bodyPr>
                      <a:noAutofit/>
                    </a:bodyPr>
                    <a:lstStyle/>
                    <a:p>
                      <a:pPr indent="-304800" lvl="0" marL="457200" rtl="0">
                        <a:spcBef>
                          <a:spcPts val="0"/>
                        </a:spcBef>
                        <a:buClr>
                          <a:schemeClr val="dk1"/>
                        </a:buClr>
                        <a:buSzPct val="100000"/>
                        <a:buChar char="❖"/>
                      </a:pPr>
                      <a:r>
                        <a:rPr b="1" lang="ar" sz="1200" u="sng">
                          <a:solidFill>
                            <a:srgbClr val="FF0000"/>
                          </a:solidFill>
                        </a:rPr>
                        <a:t>Listen</a:t>
                      </a:r>
                      <a:r>
                        <a:rPr b="1" lang="ar" sz="1200">
                          <a:solidFill>
                            <a:schemeClr val="dk1"/>
                          </a:solidFill>
                        </a:rPr>
                        <a:t> to patients and respond to their concerns and preferences.</a:t>
                      </a:r>
                    </a:p>
                    <a:p>
                      <a:pPr indent="-304800" lvl="0" marL="457200" rtl="0">
                        <a:spcBef>
                          <a:spcPts val="0"/>
                        </a:spcBef>
                        <a:buClr>
                          <a:schemeClr val="dk1"/>
                        </a:buClr>
                        <a:buSzPct val="100000"/>
                        <a:buChar char="❖"/>
                      </a:pPr>
                      <a:r>
                        <a:rPr b="1" lang="ar" sz="1200" u="sng">
                          <a:solidFill>
                            <a:srgbClr val="FF0000"/>
                          </a:solidFill>
                        </a:rPr>
                        <a:t>Give</a:t>
                      </a:r>
                      <a:r>
                        <a:rPr b="1" lang="ar" sz="1200">
                          <a:solidFill>
                            <a:schemeClr val="dk1"/>
                          </a:solidFill>
                        </a:rPr>
                        <a:t> patients information in way they can understand</a:t>
                      </a:r>
                    </a:p>
                    <a:p>
                      <a:pPr indent="-304800" lvl="0" marL="457200" rtl="0">
                        <a:spcBef>
                          <a:spcPts val="0"/>
                        </a:spcBef>
                        <a:buClr>
                          <a:schemeClr val="dk1"/>
                        </a:buClr>
                        <a:buSzPct val="100000"/>
                        <a:buChar char="❖"/>
                      </a:pPr>
                      <a:r>
                        <a:rPr b="1" lang="ar" sz="1200" u="sng">
                          <a:solidFill>
                            <a:srgbClr val="FF0000"/>
                          </a:solidFill>
                        </a:rPr>
                        <a:t>Taking</a:t>
                      </a:r>
                      <a:r>
                        <a:rPr b="1" lang="ar" sz="1200">
                          <a:solidFill>
                            <a:schemeClr val="dk1"/>
                          </a:solidFill>
                        </a:rPr>
                        <a:t> patient’s views into consideration when assessing their condition</a:t>
                      </a:r>
                    </a:p>
                    <a:p>
                      <a:pPr indent="-304800" lvl="0" marL="457200" rtl="0">
                        <a:spcBef>
                          <a:spcPts val="0"/>
                        </a:spcBef>
                        <a:buClr>
                          <a:schemeClr val="dk1"/>
                        </a:buClr>
                        <a:buSzPct val="100000"/>
                        <a:buChar char="❖"/>
                      </a:pPr>
                      <a:r>
                        <a:rPr b="1" lang="ar" sz="1200" u="sng">
                          <a:solidFill>
                            <a:srgbClr val="FF0000"/>
                          </a:solidFill>
                        </a:rPr>
                        <a:t>Respond</a:t>
                      </a:r>
                      <a:r>
                        <a:rPr b="1" lang="ar" sz="1200" u="sng">
                          <a:solidFill>
                            <a:schemeClr val="dk1"/>
                          </a:solidFill>
                        </a:rPr>
                        <a:t> </a:t>
                      </a:r>
                      <a:r>
                        <a:rPr b="1" lang="ar" sz="1200">
                          <a:solidFill>
                            <a:schemeClr val="dk1"/>
                          </a:solidFill>
                        </a:rPr>
                        <a:t>to patients questions, keep them informed &amp; share information .</a:t>
                      </a:r>
                    </a:p>
                    <a:p>
                      <a:pPr indent="-304800" lvl="0" marL="457200" rtl="0">
                        <a:spcBef>
                          <a:spcPts val="0"/>
                        </a:spcBef>
                        <a:buClr>
                          <a:schemeClr val="dk1"/>
                        </a:buClr>
                        <a:buSzPct val="100000"/>
                        <a:buChar char="❖"/>
                      </a:pPr>
                      <a:r>
                        <a:rPr b="1" lang="ar" sz="1200">
                          <a:solidFill>
                            <a:schemeClr val="dk1"/>
                          </a:solidFill>
                        </a:rPr>
                        <a:t>You must make sure, wherever practical, that arrangements are made to meet patient’s language and communication needs.</a:t>
                      </a:r>
                    </a:p>
                    <a:p>
                      <a:pPr indent="-304800" lvl="0" marL="457200" rtl="0">
                        <a:spcBef>
                          <a:spcPts val="0"/>
                        </a:spcBef>
                        <a:buClr>
                          <a:schemeClr val="dk1"/>
                        </a:buClr>
                        <a:buSzPct val="100000"/>
                        <a:buChar char="❖"/>
                      </a:pPr>
                      <a:r>
                        <a:rPr b="1" lang="ar" sz="1200">
                          <a:solidFill>
                            <a:schemeClr val="dk1"/>
                          </a:solidFill>
                        </a:rPr>
                        <a:t>You must be considerate to relatives, carers and partners in providing information and support.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0E0E3"/>
                    </a:solidFill>
                  </a:tcPr>
                </a:tc>
                <a:tc>
                  <a:txBody>
                    <a:bodyPr>
                      <a:noAutofit/>
                    </a:bodyPr>
                    <a:lstStyle/>
                    <a:p>
                      <a:pPr indent="-304800" lvl="0" marL="457200" rtl="0">
                        <a:spcBef>
                          <a:spcPts val="0"/>
                        </a:spcBef>
                        <a:buClr>
                          <a:schemeClr val="dk1"/>
                        </a:buClr>
                        <a:buSzPct val="100000"/>
                        <a:buChar char="❖"/>
                      </a:pPr>
                      <a:r>
                        <a:rPr b="1" lang="ar" sz="1200">
                          <a:solidFill>
                            <a:schemeClr val="dk1"/>
                          </a:solidFill>
                        </a:rPr>
                        <a:t>Communicate effectively with colleagues within and outside the team</a:t>
                      </a:r>
                    </a:p>
                    <a:p>
                      <a:pPr indent="-304800" lvl="0" marL="457200" rtl="0">
                        <a:spcBef>
                          <a:spcPts val="0"/>
                        </a:spcBef>
                        <a:buClr>
                          <a:schemeClr val="dk1"/>
                        </a:buClr>
                        <a:buSzPct val="100000"/>
                        <a:buChar char="❖"/>
                      </a:pPr>
                      <a:r>
                        <a:rPr b="1" lang="ar" sz="1200">
                          <a:solidFill>
                            <a:schemeClr val="dk1"/>
                          </a:solidFill>
                        </a:rPr>
                        <a:t>Make sure your colleagues understand your role and responsibilities in the team and who is responsible for each aspect of patient care</a:t>
                      </a:r>
                    </a:p>
                    <a:p>
                      <a:pPr indent="-304800" lvl="0" marL="457200" rtl="0">
                        <a:spcBef>
                          <a:spcPts val="0"/>
                        </a:spcBef>
                        <a:buClr>
                          <a:schemeClr val="dk1"/>
                        </a:buClr>
                        <a:buSzPct val="100000"/>
                        <a:buChar char="❖"/>
                      </a:pPr>
                      <a:r>
                        <a:rPr b="1" lang="ar" sz="1200">
                          <a:solidFill>
                            <a:schemeClr val="dk1"/>
                          </a:solidFill>
                        </a:rPr>
                        <a:t>You must treat your colleagues fairly and with respect.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D2E9"/>
                    </a:solidFill>
                  </a:tcPr>
                </a:tc>
              </a:tr>
            </a:tbl>
          </a:graphicData>
        </a:graphic>
      </p:graphicFrame>
      <p:sp>
        <p:nvSpPr>
          <p:cNvPr id="496" name="Shape 496"/>
          <p:cNvSpPr txBox="1"/>
          <p:nvPr/>
        </p:nvSpPr>
        <p:spPr>
          <a:xfrm>
            <a:off x="177100" y="9330000"/>
            <a:ext cx="7102800" cy="1362000"/>
          </a:xfrm>
          <a:prstGeom prst="rect">
            <a:avLst/>
          </a:prstGeom>
          <a:noFill/>
          <a:ln>
            <a:noFill/>
          </a:ln>
        </p:spPr>
        <p:txBody>
          <a:bodyPr anchorCtr="0" anchor="t" bIns="91425" lIns="91425" rIns="91425" tIns="91425">
            <a:noAutofit/>
          </a:bodyPr>
          <a:lstStyle/>
          <a:p>
            <a:pPr lvl="0" rtl="0">
              <a:spcBef>
                <a:spcPts val="0"/>
              </a:spcBef>
              <a:buNone/>
            </a:pPr>
            <a:r>
              <a:rPr b="1" lang="ar"/>
              <a:t>Doctors need to learn essentials of good communication more than other professionals, Why ?</a:t>
            </a:r>
          </a:p>
          <a:p>
            <a:pPr lvl="0" rtl="0">
              <a:spcBef>
                <a:spcPts val="0"/>
              </a:spcBef>
              <a:buNone/>
            </a:pPr>
            <a:r>
              <a:rPr lang="ar">
                <a:solidFill>
                  <a:schemeClr val="dk1"/>
                </a:solidFill>
              </a:rPr>
              <a:t>●  Because </a:t>
            </a:r>
            <a:r>
              <a:rPr b="1" lang="ar">
                <a:solidFill>
                  <a:schemeClr val="dk1"/>
                </a:solidFill>
              </a:rPr>
              <a:t>patients are humans </a:t>
            </a:r>
            <a:r>
              <a:rPr lang="ar">
                <a:solidFill>
                  <a:schemeClr val="dk1"/>
                </a:solidFill>
              </a:rPr>
              <a:t>with </a:t>
            </a:r>
            <a:r>
              <a:rPr lang="ar" u="sng">
                <a:solidFill>
                  <a:schemeClr val="dk1"/>
                </a:solidFill>
              </a:rPr>
              <a:t>sensitive needs.</a:t>
            </a:r>
          </a:p>
          <a:p>
            <a:pPr lvl="0" rtl="0">
              <a:spcBef>
                <a:spcPts val="0"/>
              </a:spcBef>
              <a:buNone/>
            </a:pPr>
            <a:r>
              <a:rPr lang="ar">
                <a:solidFill>
                  <a:schemeClr val="dk1"/>
                </a:solidFill>
              </a:rPr>
              <a:t>●  Doctors </a:t>
            </a:r>
            <a:r>
              <a:rPr b="1" lang="ar" u="sng">
                <a:solidFill>
                  <a:schemeClr val="dk1"/>
                </a:solidFill>
              </a:rPr>
              <a:t>cannot practice medicine without</a:t>
            </a:r>
            <a:r>
              <a:rPr lang="ar">
                <a:solidFill>
                  <a:schemeClr val="dk1"/>
                </a:solidFill>
              </a:rPr>
              <a:t> effective communication skills.</a:t>
            </a:r>
          </a:p>
          <a:p>
            <a:pPr lvl="0" rtl="0">
              <a:spcBef>
                <a:spcPts val="0"/>
              </a:spcBef>
              <a:buNone/>
            </a:pPr>
            <a:r>
              <a:rPr lang="ar">
                <a:solidFill>
                  <a:schemeClr val="dk1"/>
                </a:solidFill>
              </a:rPr>
              <a:t>●  </a:t>
            </a:r>
            <a:r>
              <a:rPr lang="ar" u="sng">
                <a:solidFill>
                  <a:schemeClr val="dk1"/>
                </a:solidFill>
              </a:rPr>
              <a:t>Poor</a:t>
            </a:r>
            <a:r>
              <a:rPr lang="ar">
                <a:solidFill>
                  <a:schemeClr val="dk1"/>
                </a:solidFill>
              </a:rPr>
              <a:t> communication </a:t>
            </a:r>
            <a:r>
              <a:rPr b="1" lang="ar">
                <a:solidFill>
                  <a:schemeClr val="dk1"/>
                </a:solidFill>
              </a:rPr>
              <a:t>causes a lot of medico-legal and ethical problems.</a:t>
            </a:r>
            <a:r>
              <a:rPr lang="ar">
                <a:solidFill>
                  <a:schemeClr val="dk1"/>
                </a:solidFill>
              </a:rPr>
              <a:t>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pic>
        <p:nvPicPr>
          <p:cNvPr id="501" name="Shape 501"/>
          <p:cNvPicPr preferRelativeResize="0"/>
          <p:nvPr/>
        </p:nvPicPr>
        <p:blipFill>
          <a:blip r:embed="rId3">
            <a:alphaModFix/>
          </a:blip>
          <a:stretch>
            <a:fillRect/>
          </a:stretch>
        </p:blipFill>
        <p:spPr>
          <a:xfrm>
            <a:off x="9525" y="450150"/>
            <a:ext cx="5423950" cy="2796925"/>
          </a:xfrm>
          <a:prstGeom prst="rect">
            <a:avLst/>
          </a:prstGeom>
          <a:noFill/>
          <a:ln>
            <a:noFill/>
          </a:ln>
        </p:spPr>
      </p:pic>
      <p:sp>
        <p:nvSpPr>
          <p:cNvPr id="502" name="Shape 502"/>
          <p:cNvSpPr txBox="1"/>
          <p:nvPr/>
        </p:nvSpPr>
        <p:spPr>
          <a:xfrm>
            <a:off x="5719225" y="65775"/>
            <a:ext cx="1733700" cy="704700"/>
          </a:xfrm>
          <a:prstGeom prst="rect">
            <a:avLst/>
          </a:prstGeom>
          <a:solidFill>
            <a:srgbClr val="D9D9D9"/>
          </a:solidFill>
          <a:ln>
            <a:noFill/>
          </a:ln>
        </p:spPr>
        <p:txBody>
          <a:bodyPr anchorCtr="0" anchor="t" bIns="91425" lIns="91425" rIns="91425" tIns="91425">
            <a:noAutofit/>
          </a:bodyPr>
          <a:lstStyle/>
          <a:p>
            <a:pPr lvl="0" rtl="1">
              <a:spcBef>
                <a:spcPts val="0"/>
              </a:spcBef>
              <a:buNone/>
            </a:pPr>
            <a:r>
              <a:rPr lang="ar" sz="1100">
                <a:solidFill>
                  <a:srgbClr val="666666"/>
                </a:solidFill>
                <a:latin typeface="Verdana"/>
                <a:ea typeface="Verdana"/>
                <a:cs typeface="Verdana"/>
                <a:sym typeface="Verdana"/>
              </a:rPr>
              <a:t>١: الموظفين المساعدين </a:t>
            </a:r>
          </a:p>
          <a:p>
            <a:pPr lvl="0" rtl="1">
              <a:spcBef>
                <a:spcPts val="0"/>
              </a:spcBef>
              <a:buNone/>
            </a:pPr>
            <a:r>
              <a:rPr lang="ar" sz="1100">
                <a:solidFill>
                  <a:srgbClr val="666666"/>
                </a:solidFill>
                <a:latin typeface="Verdana"/>
                <a:ea typeface="Verdana"/>
                <a:cs typeface="Verdana"/>
                <a:sym typeface="Verdana"/>
              </a:rPr>
              <a:t>٢: الهيئة التشريعية ( مثل البرلمان و الكونغرس )</a:t>
            </a:r>
            <a:r>
              <a:rPr lang="ar" sz="1100">
                <a:latin typeface="Verdana"/>
                <a:ea typeface="Verdana"/>
                <a:cs typeface="Verdana"/>
                <a:sym typeface="Verdana"/>
              </a:rPr>
              <a:t> </a:t>
            </a:r>
          </a:p>
        </p:txBody>
      </p:sp>
      <p:sp>
        <p:nvSpPr>
          <p:cNvPr id="503" name="Shape 503"/>
          <p:cNvSpPr txBox="1"/>
          <p:nvPr/>
        </p:nvSpPr>
        <p:spPr>
          <a:xfrm>
            <a:off x="432850" y="3573100"/>
            <a:ext cx="6391200" cy="2284800"/>
          </a:xfrm>
          <a:prstGeom prst="rect">
            <a:avLst/>
          </a:prstGeom>
          <a:noFill/>
          <a:ln>
            <a:noFill/>
          </a:ln>
        </p:spPr>
        <p:txBody>
          <a:bodyPr anchorCtr="0" anchor="t" bIns="91425" lIns="91425" rIns="91425" tIns="91425">
            <a:noAutofit/>
          </a:bodyPr>
          <a:lstStyle/>
          <a:p>
            <a:pPr lvl="0" rtl="0">
              <a:spcBef>
                <a:spcPts val="0"/>
              </a:spcBef>
              <a:buNone/>
            </a:pPr>
            <a:r>
              <a:rPr b="1" lang="ar" sz="1800"/>
              <a:t>Where to apply our Communication skills?</a:t>
            </a:r>
          </a:p>
          <a:p>
            <a:pPr lvl="0" rtl="0">
              <a:spcBef>
                <a:spcPts val="0"/>
              </a:spcBef>
              <a:buNone/>
            </a:pPr>
            <a:r>
              <a:t/>
            </a:r>
            <a:endParaRPr b="1">
              <a:solidFill>
                <a:srgbClr val="CD2168"/>
              </a:solidFill>
            </a:endParaRPr>
          </a:p>
          <a:p>
            <a:pPr indent="-304800" lvl="0" marL="457200" rtl="0">
              <a:lnSpc>
                <a:spcPct val="115000"/>
              </a:lnSpc>
              <a:spcBef>
                <a:spcPts val="0"/>
              </a:spcBef>
              <a:buClr>
                <a:schemeClr val="dk1"/>
              </a:buClr>
              <a:buSzPct val="100000"/>
              <a:buChar char="●"/>
            </a:pPr>
            <a:r>
              <a:rPr b="1" lang="ar" sz="1200">
                <a:solidFill>
                  <a:schemeClr val="dk1"/>
                </a:solidFill>
              </a:rPr>
              <a:t>The medical interview is the usual communication encounter between the doctor and the patient.</a:t>
            </a:r>
          </a:p>
          <a:p>
            <a:pPr indent="-304800" lvl="0" marL="457200" rtl="0">
              <a:lnSpc>
                <a:spcPct val="115000"/>
              </a:lnSpc>
              <a:spcBef>
                <a:spcPts val="0"/>
              </a:spcBef>
              <a:buSzPct val="100000"/>
              <a:buChar char="●"/>
            </a:pPr>
            <a:r>
              <a:rPr b="1" lang="ar" sz="1200">
                <a:solidFill>
                  <a:srgbClr val="3D85C6"/>
                </a:solidFill>
              </a:rPr>
              <a:t>It can be classified according to the purpose of the interview into </a:t>
            </a:r>
            <a:r>
              <a:rPr b="1" lang="ar" sz="1200" u="sng">
                <a:solidFill>
                  <a:srgbClr val="3D85C6"/>
                </a:solidFill>
              </a:rPr>
              <a:t>4 types:</a:t>
            </a:r>
            <a:r>
              <a:rPr b="1" lang="ar" sz="1200">
                <a:solidFill>
                  <a:schemeClr val="dk1"/>
                </a:solidFill>
              </a:rPr>
              <a:t> </a:t>
            </a:r>
          </a:p>
          <a:p>
            <a:pPr lvl="0" rtl="0">
              <a:lnSpc>
                <a:spcPct val="115000"/>
              </a:lnSpc>
              <a:spcBef>
                <a:spcPts val="0"/>
              </a:spcBef>
              <a:buNone/>
            </a:pPr>
            <a:r>
              <a:rPr b="1" lang="ar" sz="1200">
                <a:solidFill>
                  <a:srgbClr val="FF0000"/>
                </a:solidFill>
              </a:rPr>
              <a:t>1. History taking                                       2. Consultations</a:t>
            </a:r>
          </a:p>
          <a:p>
            <a:pPr lvl="0" rtl="0">
              <a:lnSpc>
                <a:spcPct val="115000"/>
              </a:lnSpc>
              <a:spcBef>
                <a:spcPts val="0"/>
              </a:spcBef>
              <a:buNone/>
            </a:pPr>
            <a:r>
              <a:rPr b="1" lang="ar" sz="1200">
                <a:solidFill>
                  <a:srgbClr val="FF0000"/>
                </a:solidFill>
              </a:rPr>
              <a:t>3. Obtaining informed consent 	            4. Breaking bad news</a:t>
            </a:r>
          </a:p>
          <a:p>
            <a:pPr lvl="0" rtl="0">
              <a:lnSpc>
                <a:spcPct val="115000"/>
              </a:lnSpc>
              <a:spcBef>
                <a:spcPts val="0"/>
              </a:spcBef>
              <a:buNone/>
            </a:pPr>
            <a:r>
              <a:t/>
            </a:r>
            <a:endParaRPr b="1" sz="1800">
              <a:solidFill>
                <a:srgbClr val="CD2168"/>
              </a:solidFill>
            </a:endParaRPr>
          </a:p>
          <a:p>
            <a:pPr lvl="0" rtl="0">
              <a:lnSpc>
                <a:spcPct val="115000"/>
              </a:lnSpc>
              <a:spcBef>
                <a:spcPts val="0"/>
              </a:spcBef>
              <a:buNone/>
            </a:pPr>
            <a:r>
              <a:rPr b="1" lang="ar" sz="1800"/>
              <a:t>Principles of effective communication:</a:t>
            </a:r>
          </a:p>
        </p:txBody>
      </p:sp>
      <p:pic>
        <p:nvPicPr>
          <p:cNvPr id="504" name="Shape 504"/>
          <p:cNvPicPr preferRelativeResize="0"/>
          <p:nvPr/>
        </p:nvPicPr>
        <p:blipFill rotWithShape="1">
          <a:blip r:embed="rId4">
            <a:alphaModFix/>
          </a:blip>
          <a:srcRect b="11236" l="0" r="0" t="11644"/>
          <a:stretch/>
        </p:blipFill>
        <p:spPr>
          <a:xfrm>
            <a:off x="432850" y="5769100"/>
            <a:ext cx="6096000" cy="3129374"/>
          </a:xfrm>
          <a:prstGeom prst="rect">
            <a:avLst/>
          </a:prstGeom>
          <a:noFill/>
          <a:ln>
            <a:noFill/>
          </a:ln>
        </p:spPr>
      </p:pic>
      <p:sp>
        <p:nvSpPr>
          <p:cNvPr id="505" name="Shape 505"/>
          <p:cNvSpPr txBox="1"/>
          <p:nvPr/>
        </p:nvSpPr>
        <p:spPr>
          <a:xfrm>
            <a:off x="251875" y="9001250"/>
            <a:ext cx="6734100" cy="16479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b="1" lang="ar" sz="1800"/>
              <a:t>Communication with peers:</a:t>
            </a:r>
          </a:p>
          <a:p>
            <a:pPr indent="-304800" lvl="0" marL="457200" rtl="0">
              <a:spcBef>
                <a:spcPts val="0"/>
              </a:spcBef>
              <a:buClr>
                <a:schemeClr val="dk1"/>
              </a:buClr>
              <a:buSzPct val="100000"/>
              <a:buChar char="●"/>
            </a:pPr>
            <a:r>
              <a:rPr b="1" lang="ar" sz="1200">
                <a:solidFill>
                  <a:schemeClr val="dk1"/>
                </a:solidFill>
              </a:rPr>
              <a:t>Mutual trust &amp; respect </a:t>
            </a:r>
          </a:p>
          <a:p>
            <a:pPr indent="-304800" lvl="0" marL="457200" rtl="0">
              <a:spcBef>
                <a:spcPts val="0"/>
              </a:spcBef>
              <a:buClr>
                <a:schemeClr val="dk1"/>
              </a:buClr>
              <a:buSzPct val="100000"/>
              <a:buChar char="●"/>
            </a:pPr>
            <a:r>
              <a:rPr b="1" lang="ar" sz="1200">
                <a:solidFill>
                  <a:schemeClr val="dk1"/>
                </a:solidFill>
              </a:rPr>
              <a:t>Exchange information </a:t>
            </a:r>
          </a:p>
          <a:p>
            <a:pPr indent="-304800" lvl="0" marL="457200" rtl="0">
              <a:spcBef>
                <a:spcPts val="0"/>
              </a:spcBef>
              <a:buClr>
                <a:schemeClr val="dk1"/>
              </a:buClr>
              <a:buSzPct val="100000"/>
              <a:buChar char="●"/>
            </a:pPr>
            <a:r>
              <a:rPr b="1" lang="ar" sz="1200">
                <a:solidFill>
                  <a:schemeClr val="dk1"/>
                </a:solidFill>
              </a:rPr>
              <a:t>Ask your seniors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9" name="Shape 509"/>
        <p:cNvGrpSpPr/>
        <p:nvPr/>
      </p:nvGrpSpPr>
      <p:grpSpPr>
        <a:xfrm>
          <a:off x="0" y="0"/>
          <a:ext cx="0" cy="0"/>
          <a:chOff x="0" y="0"/>
          <a:chExt cx="0" cy="0"/>
        </a:xfrm>
      </p:grpSpPr>
      <p:sp>
        <p:nvSpPr>
          <p:cNvPr id="510" name="Shape 510"/>
          <p:cNvSpPr txBox="1"/>
          <p:nvPr/>
        </p:nvSpPr>
        <p:spPr>
          <a:xfrm>
            <a:off x="238600" y="178950"/>
            <a:ext cx="5637000" cy="985500"/>
          </a:xfrm>
          <a:prstGeom prst="rect">
            <a:avLst/>
          </a:prstGeom>
          <a:noFill/>
          <a:ln>
            <a:noFill/>
          </a:ln>
        </p:spPr>
        <p:txBody>
          <a:bodyPr anchorCtr="0" anchor="t" bIns="91425" lIns="91425" rIns="91425" tIns="91425">
            <a:noAutofit/>
          </a:bodyPr>
          <a:lstStyle/>
          <a:p>
            <a:pPr lvl="0" rtl="0">
              <a:spcBef>
                <a:spcPts val="0"/>
              </a:spcBef>
              <a:buNone/>
            </a:pPr>
            <a:r>
              <a:rPr b="1" lang="ar" sz="1800"/>
              <a:t>Effective communication: for (patients / you as a Doctor)</a:t>
            </a:r>
          </a:p>
        </p:txBody>
      </p:sp>
      <p:sp>
        <p:nvSpPr>
          <p:cNvPr id="511" name="Shape 511"/>
          <p:cNvSpPr txBox="1"/>
          <p:nvPr/>
        </p:nvSpPr>
        <p:spPr>
          <a:xfrm>
            <a:off x="146325" y="649150"/>
            <a:ext cx="6405300" cy="3233100"/>
          </a:xfrm>
          <a:prstGeom prst="rect">
            <a:avLst/>
          </a:prstGeom>
          <a:noFill/>
          <a:ln>
            <a:noFill/>
          </a:ln>
        </p:spPr>
        <p:txBody>
          <a:bodyPr anchorCtr="0" anchor="t" bIns="91425" lIns="91425" rIns="91425" tIns="91425">
            <a:noAutofit/>
          </a:bodyPr>
          <a:lstStyle/>
          <a:p>
            <a:pPr indent="-228600" lvl="0" marL="457200" rtl="0">
              <a:lnSpc>
                <a:spcPct val="150000"/>
              </a:lnSpc>
              <a:spcBef>
                <a:spcPts val="800"/>
              </a:spcBef>
              <a:buChar char="●"/>
            </a:pPr>
            <a:r>
              <a:rPr lang="ar"/>
              <a:t>Ensures good working relationship</a:t>
            </a:r>
          </a:p>
          <a:p>
            <a:pPr indent="-228600" lvl="0" marL="457200" rtl="0">
              <a:lnSpc>
                <a:spcPct val="150000"/>
              </a:lnSpc>
              <a:spcBef>
                <a:spcPts val="800"/>
              </a:spcBef>
              <a:buChar char="●"/>
            </a:pPr>
            <a:r>
              <a:rPr lang="ar"/>
              <a:t>Increases patients satisfaction</a:t>
            </a:r>
          </a:p>
          <a:p>
            <a:pPr indent="-228600" lvl="0" marL="457200" rtl="0">
              <a:lnSpc>
                <a:spcPct val="150000"/>
              </a:lnSpc>
              <a:spcBef>
                <a:spcPts val="800"/>
              </a:spcBef>
              <a:buChar char="●"/>
            </a:pPr>
            <a:r>
              <a:rPr lang="ar"/>
              <a:t>Increases patients understanding of illness &amp; management</a:t>
            </a:r>
          </a:p>
          <a:p>
            <a:pPr indent="-228600" lvl="0" marL="457200" rtl="0">
              <a:lnSpc>
                <a:spcPct val="150000"/>
              </a:lnSpc>
              <a:spcBef>
                <a:spcPts val="800"/>
              </a:spcBef>
              <a:buChar char="●"/>
            </a:pPr>
            <a:r>
              <a:rPr lang="ar"/>
              <a:t>Improves patients compliance with treatment</a:t>
            </a:r>
          </a:p>
          <a:p>
            <a:pPr indent="-228600" lvl="0" marL="457200" rtl="0">
              <a:lnSpc>
                <a:spcPct val="150000"/>
              </a:lnSpc>
              <a:spcBef>
                <a:spcPts val="800"/>
              </a:spcBef>
              <a:buChar char="●"/>
            </a:pPr>
            <a:r>
              <a:rPr lang="ar"/>
              <a:t>Reduces medico-legal problems</a:t>
            </a:r>
          </a:p>
          <a:p>
            <a:pPr indent="-228600" lvl="0" marL="457200" rtl="0">
              <a:lnSpc>
                <a:spcPct val="150000"/>
              </a:lnSpc>
              <a:spcBef>
                <a:spcPts val="800"/>
              </a:spcBef>
              <a:buChar char="●"/>
            </a:pPr>
            <a:r>
              <a:rPr lang="ar"/>
              <a:t>Reduces uncertainty</a:t>
            </a:r>
          </a:p>
          <a:p>
            <a:pPr indent="-228600" lvl="0" marL="457200" rtl="0">
              <a:lnSpc>
                <a:spcPct val="115000"/>
              </a:lnSpc>
              <a:spcBef>
                <a:spcPts val="600"/>
              </a:spcBef>
              <a:buChar char="●"/>
            </a:pPr>
            <a:r>
              <a:rPr lang="ar"/>
              <a:t>Communication Influences Your Thinking about Yourself and Others</a:t>
            </a:r>
          </a:p>
          <a:p>
            <a:pPr indent="-228600" lvl="0" marL="457200" rtl="0">
              <a:lnSpc>
                <a:spcPct val="115000"/>
              </a:lnSpc>
              <a:spcBef>
                <a:spcPts val="600"/>
              </a:spcBef>
              <a:buChar char="●"/>
            </a:pPr>
            <a:r>
              <a:rPr lang="ar"/>
              <a:t>Communication Influences How You Learn</a:t>
            </a:r>
          </a:p>
          <a:p>
            <a:pPr indent="-228600" lvl="0" marL="457200" rtl="0">
              <a:lnSpc>
                <a:spcPct val="115000"/>
              </a:lnSpc>
              <a:spcBef>
                <a:spcPts val="600"/>
              </a:spcBef>
              <a:buChar char="●"/>
            </a:pPr>
            <a:r>
              <a:rPr lang="ar"/>
              <a:t>Communication Represents You</a:t>
            </a:r>
          </a:p>
          <a:p>
            <a:pPr indent="-228600" lvl="0" marL="457200" rtl="0">
              <a:lnSpc>
                <a:spcPct val="115000"/>
              </a:lnSpc>
              <a:spcBef>
                <a:spcPts val="600"/>
              </a:spcBef>
              <a:buChar char="●"/>
            </a:pPr>
            <a:r>
              <a:rPr lang="ar"/>
              <a:t>Communication Skills Are Desired by all organizations / institutions </a:t>
            </a:r>
          </a:p>
          <a:p>
            <a:pPr lvl="0" rtl="0">
              <a:lnSpc>
                <a:spcPct val="150000"/>
              </a:lnSpc>
              <a:spcBef>
                <a:spcPts val="800"/>
              </a:spcBef>
              <a:buNone/>
            </a:pPr>
            <a:r>
              <a:t/>
            </a:r>
            <a:endParaRPr b="1"/>
          </a:p>
        </p:txBody>
      </p:sp>
      <p:sp>
        <p:nvSpPr>
          <p:cNvPr id="512" name="Shape 512"/>
          <p:cNvSpPr txBox="1"/>
          <p:nvPr/>
        </p:nvSpPr>
        <p:spPr>
          <a:xfrm>
            <a:off x="146325" y="3776175"/>
            <a:ext cx="7128000" cy="46014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b="1" lang="ar" sz="1800"/>
              <a:t>Communication &amp; Medical care:</a:t>
            </a:r>
            <a:r>
              <a:rPr b="1" lang="ar" sz="1200">
                <a:solidFill>
                  <a:schemeClr val="dk1"/>
                </a:solidFill>
              </a:rPr>
              <a:t>	</a:t>
            </a:r>
          </a:p>
          <a:p>
            <a:pPr lvl="0" rtl="0">
              <a:spcBef>
                <a:spcPts val="0"/>
              </a:spcBef>
              <a:buClr>
                <a:schemeClr val="dk1"/>
              </a:buClr>
              <a:buSzPct val="91666"/>
              <a:buFont typeface="Arial"/>
              <a:buNone/>
            </a:pPr>
            <a:r>
              <a:rPr b="1" lang="ar" sz="1200">
                <a:solidFill>
                  <a:schemeClr val="dk1"/>
                </a:solidFill>
              </a:rPr>
              <a:t>		</a:t>
            </a:r>
          </a:p>
          <a:p>
            <a:pPr indent="-228600" lvl="0" marL="457200" rtl="0">
              <a:spcBef>
                <a:spcPts val="0"/>
              </a:spcBef>
              <a:buClr>
                <a:schemeClr val="dk1"/>
              </a:buClr>
              <a:buChar char="●"/>
            </a:pPr>
            <a:r>
              <a:rPr b="1" lang="ar">
                <a:solidFill>
                  <a:schemeClr val="dk1"/>
                </a:solidFill>
              </a:rPr>
              <a:t>Good communication </a:t>
            </a:r>
            <a:r>
              <a:rPr b="1" lang="ar" u="sng">
                <a:solidFill>
                  <a:schemeClr val="dk1"/>
                </a:solidFill>
              </a:rPr>
              <a:t>should be established between the patient, the family and the treating multidisciplinary team.</a:t>
            </a:r>
          </a:p>
          <a:p>
            <a:pPr indent="-228600" lvl="0" marL="457200" rtl="0">
              <a:spcBef>
                <a:spcPts val="0"/>
              </a:spcBef>
              <a:buClr>
                <a:schemeClr val="dk1"/>
              </a:buClr>
              <a:buChar char="●"/>
            </a:pPr>
            <a:r>
              <a:rPr b="1" lang="ar">
                <a:solidFill>
                  <a:schemeClr val="dk1"/>
                </a:solidFill>
              </a:rPr>
              <a:t>Patient &amp; family should be encouraged to participate and verbalize in the ward round discussion about:</a:t>
            </a:r>
          </a:p>
          <a:p>
            <a:pPr lvl="0" rtl="0">
              <a:spcBef>
                <a:spcPts val="0"/>
              </a:spcBef>
              <a:buNone/>
            </a:pPr>
            <a:r>
              <a:rPr b="1" lang="ar">
                <a:solidFill>
                  <a:schemeClr val="dk1"/>
                </a:solidFill>
              </a:rPr>
              <a:t>- Offered medical care &amp; treatment </a:t>
            </a:r>
          </a:p>
          <a:p>
            <a:pPr lvl="0" rtl="0">
              <a:spcBef>
                <a:spcPts val="0"/>
              </a:spcBef>
              <a:buClr>
                <a:schemeClr val="dk1"/>
              </a:buClr>
              <a:buFont typeface="Arial"/>
              <a:buNone/>
            </a:pPr>
            <a:r>
              <a:rPr b="1" lang="ar">
                <a:solidFill>
                  <a:schemeClr val="dk1"/>
                </a:solidFill>
              </a:rPr>
              <a:t>- Rehabilitation</a:t>
            </a:r>
          </a:p>
          <a:p>
            <a:pPr lvl="0" rtl="0">
              <a:spcBef>
                <a:spcPts val="0"/>
              </a:spcBef>
              <a:buNone/>
            </a:pPr>
            <a:r>
              <a:rPr b="1" lang="ar">
                <a:solidFill>
                  <a:schemeClr val="dk1"/>
                </a:solidFill>
              </a:rPr>
              <a:t>-  Follow- up/re-admission plans</a:t>
            </a:r>
          </a:p>
          <a:p>
            <a:pPr lvl="0" rtl="0">
              <a:spcBef>
                <a:spcPts val="0"/>
              </a:spcBef>
              <a:buNone/>
            </a:pPr>
            <a:r>
              <a:rPr b="1" lang="ar">
                <a:solidFill>
                  <a:schemeClr val="dk1"/>
                </a:solidFill>
              </a:rPr>
              <a:t>-  Doubts &amp; worries.</a:t>
            </a:r>
          </a:p>
          <a:p>
            <a:pPr indent="-228600" lvl="0" marL="457200" rtl="0">
              <a:lnSpc>
                <a:spcPct val="115000"/>
              </a:lnSpc>
              <a:spcBef>
                <a:spcPts val="0"/>
              </a:spcBef>
              <a:buClr>
                <a:schemeClr val="dk1"/>
              </a:buClr>
              <a:buChar char="●"/>
            </a:pPr>
            <a:r>
              <a:rPr b="1" lang="ar">
                <a:solidFill>
                  <a:srgbClr val="FF0000"/>
                </a:solidFill>
              </a:rPr>
              <a:t>Proper information to patient and family regarding services available and how they can utilize them</a:t>
            </a:r>
            <a:r>
              <a:rPr b="1" lang="ar">
                <a:solidFill>
                  <a:schemeClr val="dk1"/>
                </a:solidFill>
              </a:rPr>
              <a:t>.</a:t>
            </a:r>
          </a:p>
          <a:p>
            <a:pPr lvl="0" rtl="0">
              <a:lnSpc>
                <a:spcPct val="115000"/>
              </a:lnSpc>
              <a:spcBef>
                <a:spcPts val="0"/>
              </a:spcBef>
              <a:buNone/>
            </a:pPr>
            <a:r>
              <a:t/>
            </a:r>
            <a:endParaRPr b="1">
              <a:solidFill>
                <a:schemeClr val="dk1"/>
              </a:solidFill>
            </a:endParaRPr>
          </a:p>
          <a:p>
            <a:pPr lvl="0" rtl="0">
              <a:lnSpc>
                <a:spcPct val="115000"/>
              </a:lnSpc>
              <a:spcBef>
                <a:spcPts val="0"/>
              </a:spcBef>
              <a:buNone/>
            </a:pPr>
            <a:r>
              <a:rPr b="1" lang="ar" sz="1800"/>
              <a:t>Communication skills: Some techniques:	</a:t>
            </a:r>
          </a:p>
          <a:p>
            <a:pPr indent="-228600" lvl="0" marL="457200" rtl="0">
              <a:lnSpc>
                <a:spcPct val="115000"/>
              </a:lnSpc>
              <a:spcBef>
                <a:spcPts val="0"/>
              </a:spcBef>
              <a:buClr>
                <a:schemeClr val="dk1"/>
              </a:buClr>
              <a:buChar char="●"/>
            </a:pPr>
            <a:r>
              <a:rPr b="1" lang="ar">
                <a:solidFill>
                  <a:srgbClr val="FF0000"/>
                </a:solidFill>
              </a:rPr>
              <a:t>PRACTICE-</a:t>
            </a:r>
            <a:r>
              <a:rPr b="1" lang="ar">
                <a:solidFill>
                  <a:schemeClr val="dk1"/>
                </a:solidFill>
              </a:rPr>
              <a:t> fluent dialogue with patient</a:t>
            </a:r>
          </a:p>
          <a:p>
            <a:pPr indent="-228600" lvl="0" marL="457200" rtl="0">
              <a:lnSpc>
                <a:spcPct val="115000"/>
              </a:lnSpc>
              <a:spcBef>
                <a:spcPts val="0"/>
              </a:spcBef>
              <a:buClr>
                <a:schemeClr val="dk1"/>
              </a:buClr>
              <a:buChar char="●"/>
            </a:pPr>
            <a:r>
              <a:rPr b="1" lang="ar">
                <a:solidFill>
                  <a:srgbClr val="FF0000"/>
                </a:solidFill>
              </a:rPr>
              <a:t>USE-</a:t>
            </a:r>
            <a:r>
              <a:rPr b="1" lang="ar">
                <a:solidFill>
                  <a:schemeClr val="dk1"/>
                </a:solidFill>
              </a:rPr>
              <a:t> silence effectively, allowing patient enough time to express thoughts or feelings</a:t>
            </a:r>
          </a:p>
          <a:p>
            <a:pPr indent="-228600" lvl="0" marL="457200" rtl="0">
              <a:lnSpc>
                <a:spcPct val="115000"/>
              </a:lnSpc>
              <a:spcBef>
                <a:spcPts val="0"/>
              </a:spcBef>
              <a:buClr>
                <a:schemeClr val="dk1"/>
              </a:buClr>
              <a:buChar char="●"/>
            </a:pPr>
            <a:r>
              <a:rPr b="1" lang="ar">
                <a:solidFill>
                  <a:srgbClr val="FF0000"/>
                </a:solidFill>
              </a:rPr>
              <a:t>ENCOURAGE-</a:t>
            </a:r>
            <a:r>
              <a:rPr b="1" lang="ar">
                <a:solidFill>
                  <a:schemeClr val="dk1"/>
                </a:solidFill>
              </a:rPr>
              <a:t> patients with your supportive words</a:t>
            </a:r>
          </a:p>
          <a:p>
            <a:pPr indent="-228600" lvl="0" marL="457200" rtl="0">
              <a:lnSpc>
                <a:spcPct val="115000"/>
              </a:lnSpc>
              <a:spcBef>
                <a:spcPts val="0"/>
              </a:spcBef>
              <a:buClr>
                <a:schemeClr val="dk1"/>
              </a:buClr>
              <a:buChar char="●"/>
            </a:pPr>
            <a:r>
              <a:rPr b="1" lang="ar">
                <a:solidFill>
                  <a:srgbClr val="FF0000"/>
                </a:solidFill>
              </a:rPr>
              <a:t>UTILIZE</a:t>
            </a:r>
            <a:r>
              <a:rPr b="1" lang="ar">
                <a:solidFill>
                  <a:srgbClr val="31D7E9"/>
                </a:solidFill>
              </a:rPr>
              <a:t> -</a:t>
            </a:r>
            <a:r>
              <a:rPr b="1" lang="ar">
                <a:solidFill>
                  <a:schemeClr val="dk1"/>
                </a:solidFill>
              </a:rPr>
              <a:t> non-verbal communication.</a:t>
            </a:r>
          </a:p>
        </p:txBody>
      </p:sp>
      <p:graphicFrame>
        <p:nvGraphicFramePr>
          <p:cNvPr id="513" name="Shape 513"/>
          <p:cNvGraphicFramePr/>
          <p:nvPr/>
        </p:nvGraphicFramePr>
        <p:xfrm>
          <a:off x="882825" y="8377575"/>
          <a:ext cx="3000000" cy="3000000"/>
        </p:xfrm>
        <a:graphic>
          <a:graphicData uri="http://schemas.openxmlformats.org/drawingml/2006/table">
            <a:tbl>
              <a:tblPr>
                <a:noFill/>
                <a:tableStyleId>{D04C0F43-524B-4128-83DA-58CB7B48C504}</a:tableStyleId>
              </a:tblPr>
              <a:tblGrid>
                <a:gridCol w="2827500"/>
                <a:gridCol w="2827500"/>
              </a:tblGrid>
              <a:tr h="372900">
                <a:tc gridSpan="2">
                  <a:txBody>
                    <a:bodyPr>
                      <a:noAutofit/>
                    </a:bodyPr>
                    <a:lstStyle/>
                    <a:p>
                      <a:pPr lvl="0" rtl="0" algn="ctr">
                        <a:spcBef>
                          <a:spcPts val="0"/>
                        </a:spcBef>
                        <a:buNone/>
                      </a:pPr>
                      <a:r>
                        <a:rPr b="1" lang="ar"/>
                        <a:t>Listening vs Hearing</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c hMerge="1"/>
              </a:tr>
              <a:tr h="372900">
                <a:tc>
                  <a:txBody>
                    <a:bodyPr>
                      <a:noAutofit/>
                    </a:bodyPr>
                    <a:lstStyle/>
                    <a:p>
                      <a:pPr lvl="0" rtl="0" algn="ctr">
                        <a:spcBef>
                          <a:spcPts val="0"/>
                        </a:spcBef>
                        <a:buClr>
                          <a:schemeClr val="dk1"/>
                        </a:buClr>
                        <a:buSzPct val="78571"/>
                        <a:buFont typeface="Arial"/>
                        <a:buNone/>
                      </a:pPr>
                      <a:r>
                        <a:rPr b="1" lang="ar">
                          <a:solidFill>
                            <a:srgbClr val="FF0000"/>
                          </a:solidFill>
                        </a:rPr>
                        <a:t>Hearing</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CE5CD"/>
                    </a:solidFill>
                  </a:tcPr>
                </a:tc>
                <a:tc>
                  <a:txBody>
                    <a:bodyPr>
                      <a:noAutofit/>
                    </a:bodyPr>
                    <a:lstStyle/>
                    <a:p>
                      <a:pPr lvl="0" rtl="0" algn="ctr">
                        <a:spcBef>
                          <a:spcPts val="0"/>
                        </a:spcBef>
                        <a:buClr>
                          <a:schemeClr val="dk1"/>
                        </a:buClr>
                        <a:buSzPct val="78571"/>
                        <a:buFont typeface="Arial"/>
                        <a:buNone/>
                      </a:pPr>
                      <a:r>
                        <a:rPr b="1" lang="ar">
                          <a:solidFill>
                            <a:srgbClr val="FF0000"/>
                          </a:solidFill>
                        </a:rPr>
                        <a:t>Listening</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CE5CD"/>
                    </a:solidFill>
                  </a:tcPr>
                </a:tc>
              </a:tr>
              <a:tr h="1078900">
                <a:tc>
                  <a:txBody>
                    <a:bodyPr>
                      <a:noAutofit/>
                    </a:bodyPr>
                    <a:lstStyle/>
                    <a:p>
                      <a:pPr lvl="0" rtl="0">
                        <a:spcBef>
                          <a:spcPts val="0"/>
                        </a:spcBef>
                        <a:buNone/>
                      </a:pPr>
                      <a:r>
                        <a:rPr b="1" lang="ar"/>
                        <a:t>A passive activity; no effort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c>
                  <a:txBody>
                    <a:bodyPr>
                      <a:noAutofit/>
                    </a:bodyPr>
                    <a:lstStyle/>
                    <a:p>
                      <a:pPr lvl="0" rtl="0">
                        <a:lnSpc>
                          <a:spcPct val="115000"/>
                        </a:lnSpc>
                        <a:spcBef>
                          <a:spcPts val="0"/>
                        </a:spcBef>
                        <a:buNone/>
                      </a:pPr>
                      <a:r>
                        <a:rPr b="1" lang="ar">
                          <a:solidFill>
                            <a:schemeClr val="dk1"/>
                          </a:solidFill>
                        </a:rPr>
                        <a:t>-Attention</a:t>
                      </a:r>
                    </a:p>
                    <a:p>
                      <a:pPr lvl="0" rtl="0">
                        <a:lnSpc>
                          <a:spcPct val="115000"/>
                        </a:lnSpc>
                        <a:spcBef>
                          <a:spcPts val="0"/>
                        </a:spcBef>
                        <a:buNone/>
                      </a:pPr>
                      <a:r>
                        <a:rPr b="1" lang="ar">
                          <a:solidFill>
                            <a:schemeClr val="dk1"/>
                          </a:solidFill>
                        </a:rPr>
                        <a:t>- Active involvement.</a:t>
                      </a:r>
                    </a:p>
                    <a:p>
                      <a:pPr lvl="0" rtl="0">
                        <a:lnSpc>
                          <a:spcPct val="115000"/>
                        </a:lnSpc>
                        <a:spcBef>
                          <a:spcPts val="0"/>
                        </a:spcBef>
                        <a:buNone/>
                      </a:pPr>
                      <a:r>
                        <a:rPr b="1" lang="ar">
                          <a:solidFill>
                            <a:schemeClr val="dk1"/>
                          </a:solidFill>
                        </a:rPr>
                        <a:t>- Full understanding</a:t>
                      </a:r>
                    </a:p>
                    <a:p>
                      <a:pPr lvl="0" rtl="0">
                        <a:spcBef>
                          <a:spcPts val="0"/>
                        </a:spcBef>
                        <a:buNone/>
                      </a:pPr>
                      <a:r>
                        <a:rPr b="1" lang="ar">
                          <a:solidFill>
                            <a:schemeClr val="dk1"/>
                          </a:solidFill>
                        </a:rPr>
                        <a:t>- Takes time and effort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x="0" y="0"/>
          <a:ext cx="0" cy="0"/>
          <a:chOff x="0" y="0"/>
          <a:chExt cx="0" cy="0"/>
        </a:xfrm>
      </p:grpSpPr>
      <p:sp>
        <p:nvSpPr>
          <p:cNvPr id="518" name="Shape 518"/>
          <p:cNvSpPr txBox="1"/>
          <p:nvPr/>
        </p:nvSpPr>
        <p:spPr>
          <a:xfrm>
            <a:off x="119700" y="274125"/>
            <a:ext cx="7320600" cy="4865100"/>
          </a:xfrm>
          <a:prstGeom prst="rect">
            <a:avLst/>
          </a:prstGeom>
          <a:noFill/>
          <a:ln>
            <a:noFill/>
          </a:ln>
        </p:spPr>
        <p:txBody>
          <a:bodyPr anchorCtr="0" anchor="t" bIns="91425" lIns="91425" rIns="91425" tIns="91425">
            <a:noAutofit/>
          </a:bodyPr>
          <a:lstStyle/>
          <a:p>
            <a:pPr lvl="0" rtl="0">
              <a:spcBef>
                <a:spcPts val="0"/>
              </a:spcBef>
              <a:buNone/>
            </a:pPr>
            <a:r>
              <a:rPr b="1" lang="ar" sz="1800"/>
              <a:t>Barriers to effective communication: </a:t>
            </a:r>
          </a:p>
          <a:p>
            <a:pPr indent="-228600" lvl="0" marL="457200" rtl="0">
              <a:spcBef>
                <a:spcPts val="0"/>
              </a:spcBef>
              <a:buClr>
                <a:schemeClr val="dk1"/>
              </a:buClr>
              <a:buChar char="●"/>
            </a:pPr>
            <a:r>
              <a:rPr b="1" lang="ar">
                <a:solidFill>
                  <a:schemeClr val="dk1"/>
                </a:solidFill>
              </a:rPr>
              <a:t>Personal attitudes</a:t>
            </a:r>
          </a:p>
          <a:p>
            <a:pPr indent="-228600" lvl="0" marL="457200" rtl="0">
              <a:spcBef>
                <a:spcPts val="0"/>
              </a:spcBef>
              <a:buClr>
                <a:schemeClr val="dk1"/>
              </a:buClr>
              <a:buChar char="●"/>
            </a:pPr>
            <a:r>
              <a:rPr b="1" lang="ar">
                <a:solidFill>
                  <a:schemeClr val="dk1"/>
                </a:solidFill>
              </a:rPr>
              <a:t>Ignorance</a:t>
            </a:r>
          </a:p>
          <a:p>
            <a:pPr indent="-228600" lvl="0" marL="457200" rtl="0">
              <a:spcBef>
                <a:spcPts val="0"/>
              </a:spcBef>
              <a:buClr>
                <a:schemeClr val="dk1"/>
              </a:buClr>
              <a:buChar char="●"/>
            </a:pPr>
            <a:r>
              <a:rPr b="1" lang="ar">
                <a:solidFill>
                  <a:schemeClr val="dk1"/>
                </a:solidFill>
              </a:rPr>
              <a:t>Human failings (tiredness, stress) </a:t>
            </a:r>
          </a:p>
          <a:p>
            <a:pPr indent="-228600" lvl="0" marL="457200" rtl="0">
              <a:spcBef>
                <a:spcPts val="0"/>
              </a:spcBef>
              <a:buClr>
                <a:schemeClr val="dk1"/>
              </a:buClr>
              <a:buChar char="●"/>
            </a:pPr>
            <a:r>
              <a:rPr b="1" lang="ar">
                <a:solidFill>
                  <a:schemeClr val="dk1"/>
                </a:solidFill>
              </a:rPr>
              <a:t>Language</a:t>
            </a:r>
          </a:p>
          <a:p>
            <a:pPr indent="-228600" lvl="0" marL="457200" rtl="0">
              <a:spcBef>
                <a:spcPts val="0"/>
              </a:spcBef>
              <a:buClr>
                <a:schemeClr val="dk1"/>
              </a:buClr>
              <a:buChar char="●"/>
            </a:pPr>
            <a:r>
              <a:rPr b="1" lang="ar">
                <a:solidFill>
                  <a:schemeClr val="dk1"/>
                </a:solidFill>
              </a:rPr>
              <a:t>Poor time management </a:t>
            </a:r>
          </a:p>
          <a:p>
            <a:pPr indent="-228600" lvl="0" marL="457200" rtl="0">
              <a:spcBef>
                <a:spcPts val="0"/>
              </a:spcBef>
              <a:buClr>
                <a:schemeClr val="dk1"/>
              </a:buClr>
              <a:buChar char="●"/>
            </a:pPr>
            <a:r>
              <a:rPr b="1" lang="ar">
                <a:solidFill>
                  <a:schemeClr val="dk1"/>
                </a:solidFill>
              </a:rPr>
              <a:t>Strenuous working environment</a:t>
            </a:r>
          </a:p>
          <a:p>
            <a:pPr lvl="0" rtl="0">
              <a:spcBef>
                <a:spcPts val="0"/>
              </a:spcBef>
              <a:buNone/>
            </a:pPr>
            <a:r>
              <a:t/>
            </a:r>
            <a:endParaRPr b="1" sz="1100">
              <a:solidFill>
                <a:schemeClr val="dk1"/>
              </a:solidFill>
            </a:endParaRPr>
          </a:p>
          <a:p>
            <a:pPr lvl="0" rtl="0">
              <a:spcBef>
                <a:spcPts val="0"/>
              </a:spcBef>
              <a:buNone/>
            </a:pPr>
            <a:r>
              <a:t/>
            </a:r>
            <a:endParaRPr b="1" sz="1100">
              <a:solidFill>
                <a:schemeClr val="dk1"/>
              </a:solidFill>
            </a:endParaRPr>
          </a:p>
          <a:p>
            <a:pPr lvl="0" rtl="0">
              <a:spcBef>
                <a:spcPts val="0"/>
              </a:spcBef>
              <a:buNone/>
            </a:pPr>
            <a:r>
              <a:t/>
            </a:r>
            <a:endParaRPr b="1" sz="1100">
              <a:solidFill>
                <a:schemeClr val="dk1"/>
              </a:solidFill>
            </a:endParaRPr>
          </a:p>
          <a:p>
            <a:pPr lvl="0" rtl="0">
              <a:spcBef>
                <a:spcPts val="0"/>
              </a:spcBef>
              <a:buNone/>
            </a:pPr>
            <a:r>
              <a:t/>
            </a:r>
            <a:endParaRPr b="1" sz="1100">
              <a:solidFill>
                <a:schemeClr val="dk1"/>
              </a:solidFill>
            </a:endParaRPr>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a:p>
            <a:pPr lvl="0" rtl="0">
              <a:spcBef>
                <a:spcPts val="0"/>
              </a:spcBef>
              <a:buNone/>
            </a:pPr>
            <a:r>
              <a:rPr b="1" lang="ar">
                <a:solidFill>
                  <a:schemeClr val="dk1"/>
                </a:solidFill>
              </a:rPr>
              <a:t>					</a:t>
            </a:r>
          </a:p>
          <a:p>
            <a:pPr lvl="0" rtl="0">
              <a:spcBef>
                <a:spcPts val="0"/>
              </a:spcBef>
              <a:buNone/>
            </a:pPr>
            <a:r>
              <a:rPr b="1" lang="ar" sz="1100">
                <a:solidFill>
                  <a:schemeClr val="dk1"/>
                </a:solidFill>
              </a:rPr>
              <a:t>				</a:t>
            </a:r>
          </a:p>
          <a:p>
            <a:pPr lvl="0" rtl="0">
              <a:spcBef>
                <a:spcPts val="0"/>
              </a:spcBef>
              <a:buNone/>
            </a:pPr>
            <a:r>
              <a:rPr b="1" lang="ar" sz="1100">
                <a:solidFill>
                  <a:schemeClr val="dk1"/>
                </a:solidFill>
              </a:rPr>
              <a:t>			</a:t>
            </a:r>
          </a:p>
          <a:p>
            <a:pPr lvl="0" rtl="0">
              <a:spcBef>
                <a:spcPts val="0"/>
              </a:spcBef>
              <a:buNone/>
            </a:pPr>
            <a:r>
              <a:rPr b="1" lang="ar" sz="1100">
                <a:solidFill>
                  <a:schemeClr val="dk1"/>
                </a:solidFill>
              </a:rPr>
              <a:t>		</a:t>
            </a:r>
          </a:p>
          <a:p>
            <a:pPr lvl="0" rtl="0">
              <a:spcBef>
                <a:spcPts val="0"/>
              </a:spcBef>
              <a:buClr>
                <a:schemeClr val="dk1"/>
              </a:buClr>
              <a:buFont typeface="Arial"/>
              <a:buNone/>
            </a:pPr>
            <a:r>
              <a:t/>
            </a:r>
            <a:endParaRPr b="1">
              <a:solidFill>
                <a:srgbClr val="CD2168"/>
              </a:solidFill>
            </a:endParaRPr>
          </a:p>
        </p:txBody>
      </p:sp>
      <p:sp>
        <p:nvSpPr>
          <p:cNvPr id="519" name="Shape 519"/>
          <p:cNvSpPr/>
          <p:nvPr/>
        </p:nvSpPr>
        <p:spPr>
          <a:xfrm>
            <a:off x="290325" y="2375975"/>
            <a:ext cx="6724800" cy="1506300"/>
          </a:xfrm>
          <a:prstGeom prst="roundRect">
            <a:avLst>
              <a:gd fmla="val 16667" name="adj"/>
            </a:avLst>
          </a:prstGeom>
          <a:solidFill>
            <a:schemeClr val="lt2"/>
          </a:solidFill>
          <a:ln>
            <a:noFill/>
          </a:ln>
        </p:spPr>
        <p:txBody>
          <a:bodyPr anchorCtr="0" anchor="ctr" bIns="91425" lIns="91425" rIns="91425" tIns="91425">
            <a:noAutofit/>
          </a:bodyPr>
          <a:lstStyle/>
          <a:p>
            <a:pPr lvl="0" rtl="0" algn="ctr">
              <a:spcBef>
                <a:spcPts val="0"/>
              </a:spcBef>
              <a:buClr>
                <a:schemeClr val="dk1"/>
              </a:buClr>
              <a:buSzPct val="61111"/>
              <a:buFont typeface="Arial"/>
              <a:buNone/>
            </a:pPr>
            <a:r>
              <a:rPr b="1" lang="ar" sz="1800">
                <a:solidFill>
                  <a:schemeClr val="dk1"/>
                </a:solidFill>
              </a:rPr>
              <a:t>Conclusion</a:t>
            </a:r>
          </a:p>
          <a:p>
            <a:pPr indent="-228600" lvl="0" marL="457200" rtl="0">
              <a:spcBef>
                <a:spcPts val="0"/>
              </a:spcBef>
              <a:buClr>
                <a:schemeClr val="dk1"/>
              </a:buClr>
              <a:buChar char="●"/>
            </a:pPr>
            <a:r>
              <a:rPr b="1" lang="ar" u="sng">
                <a:solidFill>
                  <a:schemeClr val="dk1"/>
                </a:solidFill>
              </a:rPr>
              <a:t>Effective</a:t>
            </a:r>
            <a:r>
              <a:rPr b="1" lang="ar">
                <a:solidFill>
                  <a:schemeClr val="dk1"/>
                </a:solidFill>
              </a:rPr>
              <a:t> communication is the key to success in professional career.</a:t>
            </a:r>
          </a:p>
          <a:p>
            <a:pPr indent="-228600" lvl="0" marL="457200" rtl="0">
              <a:spcBef>
                <a:spcPts val="0"/>
              </a:spcBef>
              <a:buClr>
                <a:schemeClr val="dk1"/>
              </a:buClr>
              <a:buChar char="●"/>
            </a:pPr>
            <a:r>
              <a:rPr b="1" lang="ar" u="sng">
                <a:solidFill>
                  <a:schemeClr val="dk1"/>
                </a:solidFill>
              </a:rPr>
              <a:t>Good</a:t>
            </a:r>
            <a:r>
              <a:rPr b="1" lang="ar">
                <a:solidFill>
                  <a:schemeClr val="dk1"/>
                </a:solidFill>
              </a:rPr>
              <a:t> communication is essential for proper doctor-patient relationship and help avoids problems of misunderstanding.</a:t>
            </a:r>
          </a:p>
        </p:txBody>
      </p:sp>
      <p:sp>
        <p:nvSpPr>
          <p:cNvPr id="520" name="Shape 520"/>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21" name="Shape 52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	</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pic>
        <p:nvPicPr>
          <p:cNvPr id="526" name="Shape 526"/>
          <p:cNvPicPr preferRelativeResize="0"/>
          <p:nvPr/>
        </p:nvPicPr>
        <p:blipFill>
          <a:blip r:embed="rId3">
            <a:alphaModFix/>
          </a:blip>
          <a:stretch>
            <a:fillRect/>
          </a:stretch>
        </p:blipFill>
        <p:spPr>
          <a:xfrm>
            <a:off x="4459350" y="4822745"/>
            <a:ext cx="3176852" cy="2700324"/>
          </a:xfrm>
          <a:prstGeom prst="rect">
            <a:avLst/>
          </a:prstGeom>
          <a:noFill/>
          <a:ln>
            <a:noFill/>
          </a:ln>
        </p:spPr>
      </p:pic>
      <p:sp>
        <p:nvSpPr>
          <p:cNvPr id="527" name="Shape 527"/>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28" name="Shape 528"/>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pic>
        <p:nvPicPr>
          <p:cNvPr id="529" name="Shape 529"/>
          <p:cNvPicPr preferRelativeResize="0"/>
          <p:nvPr/>
        </p:nvPicPr>
        <p:blipFill rotWithShape="1">
          <a:blip r:embed="rId4">
            <a:alphaModFix/>
          </a:blip>
          <a:srcRect b="0" l="0" r="0" t="0"/>
          <a:stretch/>
        </p:blipFill>
        <p:spPr>
          <a:xfrm>
            <a:off x="100200" y="60525"/>
            <a:ext cx="2032248" cy="2032248"/>
          </a:xfrm>
          <a:prstGeom prst="rect">
            <a:avLst/>
          </a:prstGeom>
          <a:noFill/>
          <a:ln>
            <a:noFill/>
          </a:ln>
        </p:spPr>
      </p:pic>
      <p:sp>
        <p:nvSpPr>
          <p:cNvPr id="530" name="Shape 530"/>
          <p:cNvSpPr/>
          <p:nvPr/>
        </p:nvSpPr>
        <p:spPr>
          <a:xfrm>
            <a:off x="6187600" y="1422400"/>
            <a:ext cx="521400" cy="296400"/>
          </a:xfrm>
          <a:prstGeom prst="ellipse">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1" name="Shape 531"/>
          <p:cNvSpPr txBox="1"/>
          <p:nvPr/>
        </p:nvSpPr>
        <p:spPr>
          <a:xfrm>
            <a:off x="291000" y="2260275"/>
            <a:ext cx="6999000" cy="2562600"/>
          </a:xfrm>
          <a:prstGeom prst="rect">
            <a:avLst/>
          </a:prstGeom>
          <a:noFill/>
          <a:ln>
            <a:noFill/>
          </a:ln>
        </p:spPr>
        <p:txBody>
          <a:bodyPr anchorCtr="0" anchor="t" bIns="45700" lIns="91425" rIns="91425" tIns="45700">
            <a:noAutofit/>
          </a:bodyPr>
          <a:lstStyle/>
          <a:p>
            <a:pPr lvl="0" rtl="0" algn="l">
              <a:lnSpc>
                <a:spcPct val="100000"/>
              </a:lnSpc>
              <a:spcBef>
                <a:spcPts val="0"/>
              </a:spcBef>
              <a:buNone/>
            </a:pPr>
            <a:r>
              <a:rPr b="1" lang="ar" sz="1800"/>
              <a:t>The importance of effective teams in health care is increasing due to factors such as:</a:t>
            </a:r>
          </a:p>
          <a:p>
            <a:pPr indent="-228600" lvl="0" marL="457200" rtl="0">
              <a:lnSpc>
                <a:spcPct val="100000"/>
              </a:lnSpc>
              <a:spcBef>
                <a:spcPts val="1000"/>
              </a:spcBef>
              <a:buClr>
                <a:srgbClr val="3F3F3F"/>
              </a:buClr>
              <a:buAutoNum type="arabicPeriod"/>
            </a:pPr>
            <a:r>
              <a:rPr lang="ar">
                <a:solidFill>
                  <a:srgbClr val="3F3F3F"/>
                </a:solidFill>
              </a:rPr>
              <a:t>The increased incidence of complexity and specialization of care.</a:t>
            </a:r>
          </a:p>
          <a:p>
            <a:pPr indent="-228600" lvl="1" marL="914400" rtl="0">
              <a:lnSpc>
                <a:spcPct val="100000"/>
              </a:lnSpc>
              <a:spcBef>
                <a:spcPts val="1000"/>
              </a:spcBef>
              <a:buChar char="○"/>
            </a:pPr>
            <a:r>
              <a:rPr lang="ar">
                <a:solidFill>
                  <a:srgbClr val="76A5AF"/>
                </a:solidFill>
              </a:rPr>
              <a:t>E. g. a pregnant woman with diabetes who develops a pulmonary embolus. </a:t>
            </a:r>
          </a:p>
          <a:p>
            <a:pPr indent="-228600" lvl="1" marL="914400" rtl="0">
              <a:lnSpc>
                <a:spcPct val="100000"/>
              </a:lnSpc>
              <a:spcBef>
                <a:spcPts val="1000"/>
              </a:spcBef>
              <a:buChar char="○"/>
            </a:pPr>
            <a:r>
              <a:rPr b="1" lang="ar">
                <a:solidFill>
                  <a:srgbClr val="3F3F3F"/>
                </a:solidFill>
              </a:rPr>
              <a:t>The health-care team might include:</a:t>
            </a:r>
            <a:r>
              <a:rPr lang="ar">
                <a:solidFill>
                  <a:srgbClr val="3F3F3F"/>
                </a:solidFill>
              </a:rPr>
              <a:t> Nurses, a midwife, an obstetrician, an endocrinologist and a respiratory physician, as well as the patient.</a:t>
            </a:r>
          </a:p>
          <a:p>
            <a:pPr indent="-228600" lvl="0" marL="457200" rtl="0">
              <a:lnSpc>
                <a:spcPct val="100000"/>
              </a:lnSpc>
              <a:spcBef>
                <a:spcPts val="1000"/>
              </a:spcBef>
              <a:buClr>
                <a:srgbClr val="3F3F3F"/>
              </a:buClr>
              <a:buAutoNum type="arabicPeriod"/>
            </a:pPr>
            <a:r>
              <a:rPr lang="ar">
                <a:solidFill>
                  <a:srgbClr val="3F3F3F"/>
                </a:solidFill>
              </a:rPr>
              <a:t>Increasing co-morbiditie. </a:t>
            </a:r>
            <a:r>
              <a:rPr lang="ar" sz="1200">
                <a:solidFill>
                  <a:srgbClr val="B7B7B7"/>
                </a:solidFill>
              </a:rPr>
              <a:t>(so you need more than speciality to treat the patient) </a:t>
            </a:r>
          </a:p>
          <a:p>
            <a:pPr indent="-228600" lvl="0" marL="457200" rtl="0">
              <a:lnSpc>
                <a:spcPct val="100000"/>
              </a:lnSpc>
              <a:spcBef>
                <a:spcPts val="1000"/>
              </a:spcBef>
              <a:buClr>
                <a:srgbClr val="3F3F3F"/>
              </a:buClr>
              <a:buAutoNum type="arabicPeriod"/>
            </a:pPr>
            <a:r>
              <a:rPr lang="ar">
                <a:solidFill>
                  <a:srgbClr val="3F3F3F"/>
                </a:solidFill>
              </a:rPr>
              <a:t>Increasing incidence of chronic diseases.</a:t>
            </a:r>
          </a:p>
          <a:p>
            <a:pPr indent="-228600" lvl="0" marL="457200" rtl="0">
              <a:lnSpc>
                <a:spcPct val="100000"/>
              </a:lnSpc>
              <a:spcBef>
                <a:spcPts val="1000"/>
              </a:spcBef>
              <a:buClr>
                <a:srgbClr val="3F3F3F"/>
              </a:buClr>
              <a:buAutoNum type="arabicPeriod"/>
            </a:pPr>
            <a:r>
              <a:rPr lang="ar">
                <a:solidFill>
                  <a:srgbClr val="3F3F3F"/>
                </a:solidFill>
              </a:rPr>
              <a:t>Global workforce shortages.</a:t>
            </a:r>
          </a:p>
          <a:p>
            <a:pPr indent="-228600" lvl="0" marL="457200" rtl="0">
              <a:lnSpc>
                <a:spcPct val="100000"/>
              </a:lnSpc>
              <a:spcBef>
                <a:spcPts val="1000"/>
              </a:spcBef>
              <a:buClr>
                <a:srgbClr val="3F3F3F"/>
              </a:buClr>
              <a:buAutoNum type="arabicPeriod"/>
            </a:pPr>
            <a:r>
              <a:rPr lang="ar">
                <a:solidFill>
                  <a:srgbClr val="3F3F3F"/>
                </a:solidFill>
              </a:rPr>
              <a:t>Initiatives for safe working hours. </a:t>
            </a:r>
            <a:r>
              <a:rPr lang="ar">
                <a:solidFill>
                  <a:srgbClr val="B7B7B7"/>
                </a:solidFill>
              </a:rPr>
              <a:t>(عند وجود فريق سيخفف ضغط ساعات العمل على الفرد)</a:t>
            </a:r>
          </a:p>
          <a:p>
            <a:pPr lvl="0" rtl="0" algn="r">
              <a:lnSpc>
                <a:spcPct val="100000"/>
              </a:lnSpc>
              <a:spcBef>
                <a:spcPts val="1000"/>
              </a:spcBef>
              <a:buNone/>
            </a:pPr>
            <a:r>
              <a:t/>
            </a:r>
            <a:endParaRPr u="sng">
              <a:solidFill>
                <a:srgbClr val="3F3F3F"/>
              </a:solidFill>
            </a:endParaRPr>
          </a:p>
        </p:txBody>
      </p:sp>
      <p:sp>
        <p:nvSpPr>
          <p:cNvPr id="532" name="Shape 532"/>
          <p:cNvSpPr txBox="1"/>
          <p:nvPr/>
        </p:nvSpPr>
        <p:spPr>
          <a:xfrm>
            <a:off x="291000" y="5294600"/>
            <a:ext cx="4438500" cy="1691700"/>
          </a:xfrm>
          <a:prstGeom prst="rect">
            <a:avLst/>
          </a:prstGeom>
          <a:noFill/>
          <a:ln>
            <a:noFill/>
          </a:ln>
        </p:spPr>
        <p:txBody>
          <a:bodyPr anchorCtr="0" anchor="t" bIns="45700" lIns="91425" rIns="91425" tIns="45700">
            <a:noAutofit/>
          </a:bodyPr>
          <a:lstStyle/>
          <a:p>
            <a:pPr lvl="0" rtl="0" algn="l">
              <a:spcBef>
                <a:spcPts val="0"/>
              </a:spcBef>
              <a:buNone/>
            </a:pPr>
            <a:r>
              <a:rPr b="1" lang="ar" sz="1800"/>
              <a:t>What is a team? </a:t>
            </a:r>
            <a:r>
              <a:rPr b="1" lang="ar">
                <a:solidFill>
                  <a:srgbClr val="FF0000"/>
                </a:solidFill>
              </a:rPr>
              <a:t>A team is a group of two or more individuals (have limited lifespan of membership) </a:t>
            </a:r>
            <a:r>
              <a:rPr b="1" lang="ar"/>
              <a:t>who</a:t>
            </a:r>
            <a:r>
              <a:rPr lang="ar"/>
              <a:t>:</a:t>
            </a:r>
          </a:p>
          <a:p>
            <a:pPr indent="-228600" lvl="0" marL="457200" rtl="0">
              <a:spcBef>
                <a:spcPts val="1000"/>
              </a:spcBef>
              <a:buClr>
                <a:srgbClr val="3F3F3F"/>
              </a:buClr>
              <a:buChar char="●"/>
            </a:pPr>
            <a:r>
              <a:rPr lang="ar">
                <a:solidFill>
                  <a:srgbClr val="3F3F3F"/>
                </a:solidFill>
              </a:rPr>
              <a:t>Interact dynamically.</a:t>
            </a:r>
          </a:p>
          <a:p>
            <a:pPr indent="-228600" lvl="0" marL="457200" rtl="0">
              <a:spcBef>
                <a:spcPts val="1000"/>
              </a:spcBef>
              <a:buClr>
                <a:srgbClr val="3F3F3F"/>
              </a:buClr>
              <a:buChar char="●"/>
            </a:pPr>
            <a:r>
              <a:rPr lang="ar">
                <a:solidFill>
                  <a:srgbClr val="3F3F3F"/>
                </a:solidFill>
              </a:rPr>
              <a:t>Have a common goal, objective, mission.</a:t>
            </a:r>
          </a:p>
          <a:p>
            <a:pPr indent="-228600" lvl="0" marL="457200" rtl="0">
              <a:spcBef>
                <a:spcPts val="1000"/>
              </a:spcBef>
              <a:buClr>
                <a:srgbClr val="3F3F3F"/>
              </a:buClr>
              <a:buChar char="●"/>
            </a:pPr>
            <a:r>
              <a:rPr lang="ar">
                <a:solidFill>
                  <a:srgbClr val="3F3F3F"/>
                </a:solidFill>
              </a:rPr>
              <a:t>Have been assigned for specific tasks.</a:t>
            </a:r>
          </a:p>
          <a:p>
            <a:pPr indent="-228600" lvl="0" marL="457200" rtl="0">
              <a:spcBef>
                <a:spcPts val="1000"/>
              </a:spcBef>
              <a:buClr>
                <a:srgbClr val="3F3F3F"/>
              </a:buClr>
              <a:buChar char="●"/>
            </a:pPr>
            <a:r>
              <a:rPr lang="ar">
                <a:solidFill>
                  <a:srgbClr val="3F3F3F"/>
                </a:solidFill>
              </a:rPr>
              <a:t>Possess </a:t>
            </a:r>
            <a:r>
              <a:rPr lang="ar">
                <a:solidFill>
                  <a:srgbClr val="B7B7B7"/>
                </a:solidFill>
              </a:rPr>
              <a:t>(have)</a:t>
            </a:r>
            <a:r>
              <a:rPr lang="ar">
                <a:solidFill>
                  <a:srgbClr val="3F3F3F"/>
                </a:solidFill>
              </a:rPr>
              <a:t> specialized and complementary skill.</a:t>
            </a:r>
          </a:p>
        </p:txBody>
      </p:sp>
      <p:sp>
        <p:nvSpPr>
          <p:cNvPr id="533" name="Shape 533"/>
          <p:cNvSpPr txBox="1"/>
          <p:nvPr/>
        </p:nvSpPr>
        <p:spPr>
          <a:xfrm>
            <a:off x="291000" y="7523075"/>
            <a:ext cx="6915900" cy="2114100"/>
          </a:xfrm>
          <a:prstGeom prst="rect">
            <a:avLst/>
          </a:prstGeom>
          <a:noFill/>
          <a:ln>
            <a:noFill/>
          </a:ln>
        </p:spPr>
        <p:txBody>
          <a:bodyPr anchorCtr="0" anchor="t" bIns="45700" lIns="91425" rIns="91425" tIns="45700">
            <a:noAutofit/>
          </a:bodyPr>
          <a:lstStyle/>
          <a:p>
            <a:pPr lvl="0" rtl="0">
              <a:spcBef>
                <a:spcPts val="0"/>
              </a:spcBef>
              <a:spcAft>
                <a:spcPts val="0"/>
              </a:spcAft>
              <a:buNone/>
            </a:pPr>
            <a:r>
              <a:rPr b="1" lang="ar" sz="1800"/>
              <a:t>The team might be:</a:t>
            </a:r>
          </a:p>
          <a:p>
            <a:pPr indent="-273050" lvl="1" marL="742950" rtl="0">
              <a:spcBef>
                <a:spcPts val="0"/>
              </a:spcBef>
              <a:spcAft>
                <a:spcPts val="0"/>
              </a:spcAft>
              <a:buClr>
                <a:srgbClr val="418AB3"/>
              </a:buClr>
              <a:buFont typeface="Arial"/>
              <a:buChar char="●"/>
            </a:pPr>
            <a:r>
              <a:rPr lang="ar">
                <a:solidFill>
                  <a:srgbClr val="FF0000"/>
                </a:solidFill>
              </a:rPr>
              <a:t>Multidisciplinary team </a:t>
            </a:r>
            <a:r>
              <a:rPr lang="ar">
                <a:solidFill>
                  <a:srgbClr val="3F3F3F"/>
                </a:solidFill>
              </a:rPr>
              <a:t>(OR team), VS </a:t>
            </a:r>
            <a:r>
              <a:rPr lang="ar">
                <a:solidFill>
                  <a:srgbClr val="FF0000"/>
                </a:solidFill>
              </a:rPr>
              <a:t>Intact team </a:t>
            </a:r>
            <a:r>
              <a:rPr lang="ar">
                <a:solidFill>
                  <a:srgbClr val="3F3F3F"/>
                </a:solidFill>
              </a:rPr>
              <a:t>(same discipline e,g IV team)</a:t>
            </a:r>
          </a:p>
          <a:p>
            <a:pPr indent="-273050" lvl="1" marL="742950" rtl="0">
              <a:spcBef>
                <a:spcPts val="0"/>
              </a:spcBef>
              <a:spcAft>
                <a:spcPts val="0"/>
              </a:spcAft>
              <a:buClr>
                <a:srgbClr val="418AB3"/>
              </a:buClr>
              <a:buFont typeface="Arial"/>
              <a:buChar char="●"/>
            </a:pPr>
            <a:r>
              <a:rPr lang="ar">
                <a:solidFill>
                  <a:srgbClr val="FF0000"/>
                </a:solidFill>
              </a:rPr>
              <a:t>Single owner </a:t>
            </a:r>
            <a:r>
              <a:rPr lang="ar">
                <a:solidFill>
                  <a:srgbClr val="3F3F3F"/>
                </a:solidFill>
              </a:rPr>
              <a:t>VS </a:t>
            </a:r>
            <a:r>
              <a:rPr b="1" lang="ar">
                <a:solidFill>
                  <a:srgbClr val="FF0000"/>
                </a:solidFill>
              </a:rPr>
              <a:t>different owner </a:t>
            </a:r>
          </a:p>
          <a:p>
            <a:pPr indent="-273050" lvl="1" marL="742950" rtl="0">
              <a:spcBef>
                <a:spcPts val="0"/>
              </a:spcBef>
              <a:spcAft>
                <a:spcPts val="0"/>
              </a:spcAft>
              <a:buClr>
                <a:srgbClr val="418AB3"/>
              </a:buClr>
              <a:buFont typeface="Arial"/>
              <a:buChar char="●"/>
            </a:pPr>
            <a:r>
              <a:rPr lang="ar">
                <a:solidFill>
                  <a:srgbClr val="FF0000"/>
                </a:solidFill>
              </a:rPr>
              <a:t>Fixed team, </a:t>
            </a:r>
            <a:r>
              <a:rPr lang="ar"/>
              <a:t>(A </a:t>
            </a:r>
            <a:r>
              <a:rPr lang="ar">
                <a:solidFill>
                  <a:srgbClr val="3F3F3F"/>
                </a:solidFill>
              </a:rPr>
              <a:t>constant set of members) VS </a:t>
            </a:r>
            <a:r>
              <a:rPr lang="ar">
                <a:solidFill>
                  <a:srgbClr val="FF0000"/>
                </a:solidFill>
              </a:rPr>
              <a:t>Fluid team </a:t>
            </a:r>
            <a:r>
              <a:rPr lang="ar">
                <a:solidFill>
                  <a:srgbClr val="3F3F3F"/>
                </a:solidFill>
              </a:rPr>
              <a:t>(the memberships may change frequently)</a:t>
            </a:r>
          </a:p>
          <a:p>
            <a:pPr indent="-273050" lvl="1" marL="742950" rtl="0">
              <a:spcBef>
                <a:spcPts val="0"/>
              </a:spcBef>
              <a:spcAft>
                <a:spcPts val="0"/>
              </a:spcAft>
              <a:buClr>
                <a:srgbClr val="418AB3"/>
              </a:buClr>
              <a:buFont typeface="Arial"/>
              <a:buChar char="●"/>
            </a:pPr>
            <a:r>
              <a:rPr b="1" lang="ar">
                <a:solidFill>
                  <a:srgbClr val="FF0000"/>
                </a:solidFill>
              </a:rPr>
              <a:t>Temporary teams </a:t>
            </a:r>
            <a:r>
              <a:rPr b="1" lang="ar">
                <a:solidFill>
                  <a:srgbClr val="3F3F3F"/>
                </a:solidFill>
              </a:rPr>
              <a:t>VS </a:t>
            </a:r>
            <a:r>
              <a:rPr b="1" lang="ar">
                <a:solidFill>
                  <a:srgbClr val="FF0000"/>
                </a:solidFill>
              </a:rPr>
              <a:t>Permanent teams </a:t>
            </a:r>
            <a:r>
              <a:rPr b="1" lang="ar">
                <a:solidFill>
                  <a:srgbClr val="3F3F3F"/>
                </a:solidFill>
              </a:rPr>
              <a:t>(</a:t>
            </a:r>
            <a:r>
              <a:rPr lang="ar">
                <a:solidFill>
                  <a:srgbClr val="3F3F3F"/>
                </a:solidFill>
              </a:rPr>
              <a:t>human resources team, operation team)</a:t>
            </a:r>
          </a:p>
          <a:p>
            <a:pPr indent="-273050" lvl="1" marL="742950" rtl="0">
              <a:spcBef>
                <a:spcPts val="0"/>
              </a:spcBef>
              <a:spcAft>
                <a:spcPts val="0"/>
              </a:spcAft>
              <a:buClr>
                <a:srgbClr val="418AB3"/>
              </a:buClr>
              <a:buFont typeface="Arial"/>
              <a:buChar char="●"/>
            </a:pPr>
            <a:r>
              <a:rPr lang="ar">
                <a:solidFill>
                  <a:srgbClr val="FF0000"/>
                </a:solidFill>
              </a:rPr>
              <a:t>Physical Team </a:t>
            </a:r>
            <a:r>
              <a:rPr lang="ar">
                <a:solidFill>
                  <a:srgbClr val="3F3F3F"/>
                </a:solidFill>
              </a:rPr>
              <a:t>VS </a:t>
            </a:r>
            <a:r>
              <a:rPr lang="ar">
                <a:solidFill>
                  <a:srgbClr val="FF0000"/>
                </a:solidFill>
              </a:rPr>
              <a:t>Virtual team </a:t>
            </a:r>
          </a:p>
        </p:txBody>
      </p:sp>
      <p:sp>
        <p:nvSpPr>
          <p:cNvPr id="534" name="Shape 534"/>
          <p:cNvSpPr/>
          <p:nvPr/>
        </p:nvSpPr>
        <p:spPr>
          <a:xfrm>
            <a:off x="2697525" y="505300"/>
            <a:ext cx="4082700" cy="1142700"/>
          </a:xfrm>
          <a:prstGeom prst="wedgeRoundRectCallout">
            <a:avLst>
              <a:gd fmla="val -77909" name="adj1"/>
              <a:gd fmla="val -44428" name="adj2"/>
              <a:gd fmla="val 0" name="adj3"/>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5" name="Shape 535"/>
          <p:cNvSpPr txBox="1"/>
          <p:nvPr/>
        </p:nvSpPr>
        <p:spPr>
          <a:xfrm>
            <a:off x="2833025" y="716800"/>
            <a:ext cx="3816900" cy="719700"/>
          </a:xfrm>
          <a:prstGeom prst="rect">
            <a:avLst/>
          </a:prstGeom>
          <a:noFill/>
          <a:ln>
            <a:noFill/>
          </a:ln>
        </p:spPr>
        <p:txBody>
          <a:bodyPr anchorCtr="0" anchor="t" bIns="45700" lIns="91425" rIns="91425" tIns="45700">
            <a:noAutofit/>
          </a:bodyPr>
          <a:lstStyle/>
          <a:p>
            <a:pPr lvl="0" rtl="0" algn="ctr">
              <a:spcBef>
                <a:spcPts val="0"/>
              </a:spcBef>
              <a:buNone/>
            </a:pPr>
            <a:r>
              <a:rPr b="1" lang="ar" sz="1800">
                <a:solidFill>
                  <a:srgbClr val="45818E"/>
                </a:solidFill>
                <a:latin typeface="Comic Sans MS"/>
                <a:ea typeface="Comic Sans MS"/>
                <a:cs typeface="Comic Sans MS"/>
                <a:sym typeface="Comic Sans MS"/>
              </a:rPr>
              <a:t>Why teamwork is an essential element of patient safety?</a:t>
            </a:r>
          </a:p>
        </p:txBody>
      </p:sp>
      <p:sp>
        <p:nvSpPr>
          <p:cNvPr id="536" name="Shape 536"/>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9</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graphicFrame>
        <p:nvGraphicFramePr>
          <p:cNvPr id="99" name="Shape 99"/>
          <p:cNvGraphicFramePr/>
          <p:nvPr/>
        </p:nvGraphicFramePr>
        <p:xfrm>
          <a:off x="952500" y="832150"/>
          <a:ext cx="3000000" cy="3000000"/>
        </p:xfrm>
        <a:graphic>
          <a:graphicData uri="http://schemas.openxmlformats.org/drawingml/2006/table">
            <a:tbl>
              <a:tblPr>
                <a:noFill/>
                <a:tableStyleId>{D04C0F43-524B-4128-83DA-58CB7B48C504}</a:tableStyleId>
              </a:tblPr>
              <a:tblGrid>
                <a:gridCol w="2827500"/>
                <a:gridCol w="2827500"/>
              </a:tblGrid>
              <a:tr h="381000">
                <a:tc>
                  <a:txBody>
                    <a:bodyPr>
                      <a:noAutofit/>
                    </a:bodyPr>
                    <a:lstStyle/>
                    <a:p>
                      <a:pPr lvl="0" rtl="0">
                        <a:spcBef>
                          <a:spcPts val="0"/>
                        </a:spcBef>
                        <a:buNone/>
                      </a:pPr>
                      <a:r>
                        <a:rPr b="1" lang="ar">
                          <a:solidFill>
                            <a:schemeClr val="dk1"/>
                          </a:solidFill>
                        </a:rPr>
                        <a:t>Altruism </a:t>
                      </a:r>
                    </a:p>
                    <a:p>
                      <a:pPr lvl="0" rtl="0">
                        <a:lnSpc>
                          <a:spcPct val="115000"/>
                        </a:lnSpc>
                        <a:spcBef>
                          <a:spcPts val="700"/>
                        </a:spcBef>
                        <a:buClr>
                          <a:schemeClr val="dk1"/>
                        </a:buClr>
                        <a:buSzPct val="91666"/>
                        <a:buFont typeface="Arial"/>
                        <a:buNone/>
                      </a:pPr>
                      <a:r>
                        <a:rPr lang="ar" sz="1200">
                          <a:solidFill>
                            <a:srgbClr val="999999"/>
                          </a:solidFill>
                        </a:rPr>
                        <a:t>To go beyond the call duty to help meeting the needs of others. In other words, to put the duty and patient care ahead of your own needs. The sense of “giving” of oneself in patient care.</a:t>
                      </a:r>
                    </a:p>
                    <a:p>
                      <a:pPr lvl="0" rtl="0">
                        <a:spcBef>
                          <a:spcPts val="0"/>
                        </a:spcBef>
                        <a:buNone/>
                      </a:pPr>
                      <a:r>
                        <a:t/>
                      </a:r>
                      <a:endParaRPr>
                        <a:solidFill>
                          <a:schemeClr val="dk1"/>
                        </a:solidFill>
                      </a:endParaRPr>
                    </a:p>
                  </a:txBody>
                  <a:tcPr marT="91425" marB="91425" marR="91425" marL="91425">
                    <a:lnB cap="flat" cmpd="sng" w="9525">
                      <a:solidFill>
                        <a:srgbClr val="B7B7B7"/>
                      </a:solidFill>
                      <a:prstDash val="solid"/>
                      <a:round/>
                      <a:headEnd len="med" w="med" type="none"/>
                      <a:tailEnd len="med" w="med" type="none"/>
                    </a:lnB>
                  </a:tcPr>
                </a:tc>
                <a:tc>
                  <a:txBody>
                    <a:bodyPr>
                      <a:noAutofit/>
                    </a:bodyPr>
                    <a:lstStyle/>
                    <a:p>
                      <a:pPr lvl="0" rtl="0">
                        <a:spcBef>
                          <a:spcPts val="0"/>
                        </a:spcBef>
                        <a:buNone/>
                      </a:pPr>
                      <a:r>
                        <a:rPr b="1" lang="ar" sz="1200">
                          <a:solidFill>
                            <a:srgbClr val="FF0000"/>
                          </a:solidFill>
                        </a:rPr>
                        <a:t>1) Put the patient first.</a:t>
                      </a:r>
                    </a:p>
                    <a:p>
                      <a:pPr lvl="0" rtl="0">
                        <a:spcBef>
                          <a:spcPts val="0"/>
                        </a:spcBef>
                        <a:buNone/>
                      </a:pPr>
                      <a:r>
                        <a:rPr b="1" lang="ar" sz="1200"/>
                        <a:t>2) Avoid any conflict between your needs and the patients’ rights.</a:t>
                      </a:r>
                    </a:p>
                    <a:p>
                      <a:pPr lvl="0" rtl="0">
                        <a:spcBef>
                          <a:spcPts val="0"/>
                        </a:spcBef>
                        <a:buClr>
                          <a:schemeClr val="dk1"/>
                        </a:buClr>
                        <a:buSzPct val="91666"/>
                        <a:buFont typeface="Arial"/>
                        <a:buNone/>
                      </a:pPr>
                      <a:r>
                        <a:rPr b="1" lang="ar" sz="1200">
                          <a:solidFill>
                            <a:srgbClr val="FF0000"/>
                          </a:solidFill>
                        </a:rPr>
                        <a:t>3) Give full commitment to your patient.</a:t>
                      </a:r>
                    </a:p>
                    <a:p>
                      <a:pPr lvl="0" rtl="0">
                        <a:spcBef>
                          <a:spcPts val="0"/>
                        </a:spcBef>
                        <a:buClr>
                          <a:schemeClr val="dk1"/>
                        </a:buClr>
                        <a:buSzPct val="91666"/>
                        <a:buFont typeface="Arial"/>
                        <a:buNone/>
                      </a:pPr>
                      <a:r>
                        <a:rPr b="1" lang="ar" sz="1200"/>
                        <a:t>4) Avoid any financial or relationship biases that could have any negative impact on the patient-doctor relationship </a:t>
                      </a:r>
                    </a:p>
                  </a:txBody>
                  <a:tcPr marT="91425" marB="91425" marR="91425" marL="91425"/>
                </a:tc>
              </a:tr>
              <a:tr h="381000">
                <a:tc>
                  <a:txBody>
                    <a:bodyPr>
                      <a:noAutofit/>
                    </a:bodyPr>
                    <a:lstStyle/>
                    <a:p>
                      <a:pPr lvl="0" rtl="0">
                        <a:spcBef>
                          <a:spcPts val="0"/>
                        </a:spcBef>
                        <a:buNone/>
                      </a:pPr>
                      <a:r>
                        <a:rPr b="1" lang="ar">
                          <a:solidFill>
                            <a:schemeClr val="dk1"/>
                          </a:solidFill>
                        </a:rPr>
                        <a:t>Integrity and Justice </a:t>
                      </a:r>
                    </a:p>
                    <a:p>
                      <a:pPr lvl="0" rtl="0">
                        <a:lnSpc>
                          <a:spcPct val="115000"/>
                        </a:lnSpc>
                        <a:spcBef>
                          <a:spcPts val="600"/>
                        </a:spcBef>
                        <a:buClr>
                          <a:schemeClr val="dk1"/>
                        </a:buClr>
                        <a:buSzPct val="91666"/>
                        <a:buFont typeface="Arial"/>
                        <a:buNone/>
                      </a:pPr>
                      <a:r>
                        <a:rPr lang="ar" sz="1200">
                          <a:solidFill>
                            <a:srgbClr val="999999"/>
                          </a:solidFill>
                        </a:rPr>
                        <a:t>•Highest standards of behaviour.( Being fair, honest and truthful)</a:t>
                      </a:r>
                    </a:p>
                    <a:p>
                      <a:pPr lvl="0" rtl="0">
                        <a:spcBef>
                          <a:spcPts val="0"/>
                        </a:spcBef>
                        <a:buNone/>
                      </a:pPr>
                      <a:r>
                        <a:rPr lang="ar" sz="1200">
                          <a:solidFill>
                            <a:srgbClr val="999999"/>
                          </a:solidFill>
                        </a:rPr>
                        <a:t>-•Avoidance of relationships that allow personal gain to supersede the best interest of patients.</a:t>
                      </a:r>
                    </a:p>
                    <a:p>
                      <a:pPr lvl="0" rtl="0">
                        <a:lnSpc>
                          <a:spcPct val="115000"/>
                        </a:lnSpc>
                        <a:spcBef>
                          <a:spcPts val="500"/>
                        </a:spcBef>
                        <a:buClr>
                          <a:schemeClr val="dk1"/>
                        </a:buClr>
                        <a:buSzPct val="55000"/>
                        <a:buFont typeface="Arial"/>
                        <a:buNone/>
                      </a:pPr>
                      <a:r>
                        <a:rPr lang="ar" sz="2000">
                          <a:solidFill>
                            <a:srgbClr val="999999"/>
                          </a:solidFill>
                        </a:rPr>
                        <a:t> </a:t>
                      </a:r>
                    </a:p>
                    <a:p>
                      <a:pPr lvl="0" rtl="0">
                        <a:spcBef>
                          <a:spcPts val="0"/>
                        </a:spcBef>
                        <a:buNone/>
                      </a:pPr>
                      <a:r>
                        <a:t/>
                      </a:r>
                      <a:endParaRPr>
                        <a:solidFill>
                          <a:schemeClr val="dk1"/>
                        </a:solidFill>
                      </a:endParaRPr>
                    </a:p>
                  </a:txBody>
                  <a:tcPr marT="91425" marB="91425" marR="91425" marL="91425">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spcBef>
                          <a:spcPts val="0"/>
                        </a:spcBef>
                        <a:buNone/>
                      </a:pPr>
                      <a:r>
                        <a:rPr b="1" lang="ar" sz="1200"/>
                        <a:t>1) Be a principle-based person.</a:t>
                      </a:r>
                    </a:p>
                    <a:p>
                      <a:pPr lvl="0" rtl="0">
                        <a:spcBef>
                          <a:spcPts val="0"/>
                        </a:spcBef>
                        <a:buClr>
                          <a:schemeClr val="dk1"/>
                        </a:buClr>
                        <a:buSzPct val="91666"/>
                        <a:buFont typeface="Arial"/>
                        <a:buNone/>
                      </a:pPr>
                      <a:r>
                        <a:rPr b="1" lang="ar" sz="1200"/>
                        <a:t>2) Be honest, and stand by your words.</a:t>
                      </a:r>
                    </a:p>
                    <a:p>
                      <a:pPr lvl="0" rtl="0">
                        <a:spcBef>
                          <a:spcPts val="0"/>
                        </a:spcBef>
                        <a:buClr>
                          <a:schemeClr val="dk1"/>
                        </a:buClr>
                        <a:buSzPct val="91666"/>
                        <a:buFont typeface="Arial"/>
                        <a:buNone/>
                      </a:pPr>
                      <a:r>
                        <a:rPr b="1" lang="ar" sz="1200">
                          <a:solidFill>
                            <a:srgbClr val="FF0000"/>
                          </a:solidFill>
                        </a:rPr>
                        <a:t>3) Be fair.</a:t>
                      </a:r>
                    </a:p>
                    <a:p>
                      <a:pPr lvl="0" rtl="0">
                        <a:spcBef>
                          <a:spcPts val="0"/>
                        </a:spcBef>
                        <a:buClr>
                          <a:schemeClr val="dk1"/>
                        </a:buClr>
                        <a:buSzPct val="91666"/>
                        <a:buFont typeface="Arial"/>
                        <a:buNone/>
                      </a:pPr>
                      <a:r>
                        <a:rPr b="1" lang="ar" sz="1200">
                          <a:solidFill>
                            <a:srgbClr val="FF0000"/>
                          </a:solidFill>
                        </a:rPr>
                        <a:t>4) Do not abuse your position/authority.</a:t>
                      </a:r>
                    </a:p>
                    <a:p>
                      <a:pPr lvl="0" rtl="0">
                        <a:spcBef>
                          <a:spcPts val="0"/>
                        </a:spcBef>
                        <a:buClr>
                          <a:schemeClr val="dk1"/>
                        </a:buClr>
                        <a:buSzPct val="91666"/>
                        <a:buFont typeface="Arial"/>
                        <a:buNone/>
                      </a:pPr>
                      <a:r>
                        <a:rPr b="1" lang="ar" sz="1200"/>
                        <a:t>5) Do what you say.</a:t>
                      </a:r>
                    </a:p>
                    <a:p>
                      <a:pPr lvl="0" rtl="0">
                        <a:spcBef>
                          <a:spcPts val="0"/>
                        </a:spcBef>
                        <a:buClr>
                          <a:schemeClr val="dk1"/>
                        </a:buClr>
                        <a:buSzPct val="91666"/>
                        <a:buFont typeface="Arial"/>
                        <a:buNone/>
                      </a:pPr>
                      <a:r>
                        <a:rPr b="1" lang="ar" sz="1200"/>
                        <a:t>6) Behave in a good manner whether you are watched or</a:t>
                      </a:r>
                    </a:p>
                    <a:p>
                      <a:pPr lvl="0" rtl="0">
                        <a:spcBef>
                          <a:spcPts val="0"/>
                        </a:spcBef>
                        <a:buClr>
                          <a:schemeClr val="dk1"/>
                        </a:buClr>
                        <a:buSzPct val="91666"/>
                        <a:buFont typeface="Arial"/>
                        <a:buNone/>
                      </a:pPr>
                      <a:r>
                        <a:rPr b="1" lang="ar" sz="1200"/>
                        <a:t>not.</a:t>
                      </a:r>
                    </a:p>
                    <a:p>
                      <a:pPr lvl="0" rtl="0">
                        <a:spcBef>
                          <a:spcPts val="0"/>
                        </a:spcBef>
                        <a:buClr>
                          <a:schemeClr val="dk1"/>
                        </a:buClr>
                        <a:buSzPct val="91666"/>
                        <a:buFont typeface="Arial"/>
                        <a:buNone/>
                      </a:pPr>
                      <a:r>
                        <a:rPr b="1" lang="ar" sz="1200"/>
                        <a:t>7) Adhere to good work-place ethic </a:t>
                      </a:r>
                    </a:p>
                  </a:txBody>
                  <a:tcPr marT="91425" marB="91425" marR="91425" marL="91425">
                    <a:lnL cap="flat" cmpd="sng" w="9525">
                      <a:solidFill>
                        <a:srgbClr val="B7B7B7"/>
                      </a:solidFill>
                      <a:prstDash val="solid"/>
                      <a:round/>
                      <a:headEnd len="med" w="med" type="none"/>
                      <a:tailEnd len="med" w="med" type="none"/>
                    </a:lnL>
                  </a:tcPr>
                </a:tc>
              </a:tr>
            </a:tbl>
          </a:graphicData>
        </a:graphic>
      </p:graphicFrame>
      <p:sp>
        <p:nvSpPr>
          <p:cNvPr id="100" name="Shape 100"/>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01" name="Shape 10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rPr lang="ar">
                <a:solidFill>
                  <a:schemeClr val="dk1"/>
                </a:solidFill>
              </a:rPr>
              <a:t>If You Have Any Questions Or Comments Please Inform Us:</a:t>
            </a:r>
          </a:p>
          <a:p>
            <a:pPr lvl="0" rtl="0">
              <a:spcBef>
                <a:spcPts val="0"/>
              </a:spcBef>
              <a:buClr>
                <a:schemeClr val="dk1"/>
              </a:buClr>
              <a:buSzPct val="91666"/>
              <a:buFont typeface="Arial"/>
              <a:buNone/>
            </a:pPr>
            <a:r>
              <a:rPr lang="ar" sz="1200">
                <a:solidFill>
                  <a:schemeClr val="dk1"/>
                </a:solidFill>
              </a:rPr>
              <a:t>professionalism434@gmail.com</a:t>
            </a: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p>
          <a:p>
            <a:pPr lvl="0" rtl="0">
              <a:spcBef>
                <a:spcPts val="0"/>
              </a:spcBef>
              <a:buNone/>
            </a:pPr>
            <a:r>
              <a:t/>
            </a:r>
            <a:endParaRPr/>
          </a:p>
        </p:txBody>
      </p:sp>
      <p:sp>
        <p:nvSpPr>
          <p:cNvPr id="102" name="Shape 102"/>
          <p:cNvSpPr txBox="1"/>
          <p:nvPr/>
        </p:nvSpPr>
        <p:spPr>
          <a:xfrm>
            <a:off x="531300" y="5071437"/>
            <a:ext cx="6497400" cy="4564500"/>
          </a:xfrm>
          <a:prstGeom prst="rect">
            <a:avLst/>
          </a:prstGeom>
          <a:solidFill>
            <a:srgbClr val="EFEFEF"/>
          </a:solidFill>
          <a:ln>
            <a:noFill/>
          </a:ln>
        </p:spPr>
        <p:txBody>
          <a:bodyPr anchorCtr="0" anchor="t" bIns="91425" lIns="91425" rIns="91425" tIns="91425">
            <a:noAutofit/>
          </a:bodyPr>
          <a:lstStyle/>
          <a:p>
            <a:pPr lvl="0" rtl="0" algn="ctr">
              <a:spcBef>
                <a:spcPts val="0"/>
              </a:spcBef>
              <a:buClr>
                <a:schemeClr val="dk1"/>
              </a:buClr>
              <a:buSzPct val="100000"/>
              <a:buFont typeface="Arial"/>
              <a:buNone/>
            </a:pPr>
            <a:r>
              <a:rPr lang="ar" sz="1100">
                <a:solidFill>
                  <a:schemeClr val="dk1"/>
                </a:solidFill>
              </a:rPr>
              <a:t>					</a:t>
            </a:r>
          </a:p>
          <a:p>
            <a:pPr lvl="0" rtl="0">
              <a:spcBef>
                <a:spcPts val="0"/>
              </a:spcBef>
              <a:buClr>
                <a:schemeClr val="dk1"/>
              </a:buClr>
              <a:buSzPct val="100000"/>
              <a:buFont typeface="Arial"/>
              <a:buNone/>
            </a:pPr>
            <a:r>
              <a:rPr lang="ar" sz="1100">
                <a:solidFill>
                  <a:schemeClr val="dk1"/>
                </a:solidFill>
              </a:rPr>
              <a:t>               	                     </a:t>
            </a:r>
            <a:r>
              <a:rPr lang="ar" sz="2000">
                <a:solidFill>
                  <a:schemeClr val="dk1"/>
                </a:solidFill>
              </a:rPr>
              <a:t>   </a:t>
            </a:r>
            <a:r>
              <a:rPr b="1" lang="ar" sz="2000">
                <a:solidFill>
                  <a:schemeClr val="dk1"/>
                </a:solidFill>
              </a:rPr>
              <a:t>  Take Home Massege</a:t>
            </a:r>
          </a:p>
          <a:p>
            <a:pPr lvl="0" rtl="0">
              <a:lnSpc>
                <a:spcPct val="115000"/>
              </a:lnSpc>
              <a:spcBef>
                <a:spcPts val="0"/>
              </a:spcBef>
              <a:buNone/>
            </a:pPr>
            <a:r>
              <a:rPr b="1" lang="ar" sz="1200">
                <a:solidFill>
                  <a:schemeClr val="dk1"/>
                </a:solidFill>
              </a:rPr>
              <a:t>				 		</a:t>
            </a:r>
            <a:r>
              <a:rPr lang="ar" sz="1200">
                <a:solidFill>
                  <a:schemeClr val="dk1"/>
                </a:solidFill>
              </a:rPr>
              <a:t>			 </a:t>
            </a:r>
          </a:p>
          <a:p>
            <a:pPr indent="-298450" lvl="0" marL="457200" rtl="0">
              <a:lnSpc>
                <a:spcPct val="115000"/>
              </a:lnSpc>
              <a:spcBef>
                <a:spcPts val="0"/>
              </a:spcBef>
              <a:buClr>
                <a:schemeClr val="dk1"/>
              </a:buClr>
              <a:buSzPct val="91666"/>
              <a:buChar char="●"/>
            </a:pPr>
            <a:r>
              <a:rPr b="1" lang="ar" sz="1200">
                <a:solidFill>
                  <a:schemeClr val="dk1"/>
                </a:solidFill>
              </a:rPr>
              <a:t>Although there are common key elements in the definition of professionalism that must be fulfilled, the definition might varies depending on culture, law, and community needs.</a:t>
            </a:r>
          </a:p>
          <a:p>
            <a:pPr lvl="0" rtl="0">
              <a:lnSpc>
                <a:spcPct val="115000"/>
              </a:lnSpc>
              <a:spcBef>
                <a:spcPts val="0"/>
              </a:spcBef>
              <a:buNone/>
            </a:pPr>
            <a:r>
              <a:rPr b="1" lang="ar" sz="1200">
                <a:solidFill>
                  <a:schemeClr val="dk1"/>
                </a:solidFill>
              </a:rPr>
              <a:t>			 			</a:t>
            </a:r>
          </a:p>
          <a:p>
            <a:pPr indent="-304800" lvl="0" marL="457200" rtl="0">
              <a:lnSpc>
                <a:spcPct val="115000"/>
              </a:lnSpc>
              <a:spcBef>
                <a:spcPts val="0"/>
              </a:spcBef>
              <a:buClr>
                <a:schemeClr val="dk1"/>
              </a:buClr>
              <a:buSzPct val="100000"/>
              <a:buChar char="●"/>
            </a:pPr>
            <a:r>
              <a:rPr b="1" lang="ar" sz="1200">
                <a:solidFill>
                  <a:schemeClr val="dk1"/>
                </a:solidFill>
              </a:rPr>
              <a:t> Sources for defining professionalism might include: literature, published research papers, legal and ethical documents, as well as disciplinary action documents in the hospital, and workplace. These documents are confidential.</a:t>
            </a:r>
          </a:p>
          <a:p>
            <a:pPr lvl="0" rtl="0">
              <a:lnSpc>
                <a:spcPct val="115000"/>
              </a:lnSpc>
              <a:spcBef>
                <a:spcPts val="0"/>
              </a:spcBef>
              <a:buNone/>
            </a:pPr>
            <a:r>
              <a:rPr b="1" lang="ar" sz="1200">
                <a:solidFill>
                  <a:schemeClr val="dk1"/>
                </a:solidFill>
              </a:rPr>
              <a:t>				 							</a:t>
            </a:r>
          </a:p>
          <a:p>
            <a:pPr indent="-304800" lvl="0" marL="457200" rtl="0">
              <a:lnSpc>
                <a:spcPct val="115000"/>
              </a:lnSpc>
              <a:spcBef>
                <a:spcPts val="0"/>
              </a:spcBef>
              <a:buClr>
                <a:schemeClr val="dk1"/>
              </a:buClr>
              <a:buSzPct val="100000"/>
              <a:buChar char="●"/>
            </a:pPr>
            <a:r>
              <a:rPr b="1" lang="ar" sz="1200">
                <a:solidFill>
                  <a:schemeClr val="dk1"/>
                </a:solidFill>
              </a:rPr>
              <a:t> The definition components (key elements) should clearly define the unwritten contract between a doctor and patients.</a:t>
            </a:r>
          </a:p>
          <a:p>
            <a:pPr lvl="0" rtl="0">
              <a:lnSpc>
                <a:spcPct val="115000"/>
              </a:lnSpc>
              <a:spcBef>
                <a:spcPts val="0"/>
              </a:spcBef>
              <a:buNone/>
            </a:pPr>
            <a:r>
              <a:rPr b="1" lang="ar" sz="1200">
                <a:solidFill>
                  <a:schemeClr val="dk1"/>
                </a:solidFill>
              </a:rPr>
              <a:t>								</a:t>
            </a:r>
          </a:p>
          <a:p>
            <a:pPr indent="-304800" lvl="0" marL="457200" rtl="0">
              <a:lnSpc>
                <a:spcPct val="115000"/>
              </a:lnSpc>
              <a:spcBef>
                <a:spcPts val="0"/>
              </a:spcBef>
              <a:buClr>
                <a:schemeClr val="dk1"/>
              </a:buClr>
              <a:buSzPct val="100000"/>
              <a:buChar char="●"/>
            </a:pPr>
            <a:r>
              <a:rPr b="1" lang="ar" sz="1200">
                <a:solidFill>
                  <a:schemeClr val="dk1"/>
                </a:solidFill>
              </a:rPr>
              <a:t> The definition of professionalism is the benchmark that we could use to check our performance and could help us to direct our goals for continuous improvement</a:t>
            </a:r>
          </a:p>
          <a:p>
            <a:pPr lvl="0" rtl="0">
              <a:lnSpc>
                <a:spcPct val="115000"/>
              </a:lnSpc>
              <a:spcBef>
                <a:spcPts val="0"/>
              </a:spcBef>
              <a:buNone/>
            </a:pPr>
            <a:r>
              <a:rPr b="1" lang="ar" sz="1200">
                <a:solidFill>
                  <a:schemeClr val="dk1"/>
                </a:solidFill>
              </a:rPr>
              <a:t>						</a:t>
            </a:r>
          </a:p>
          <a:p>
            <a:pPr indent="-298450" lvl="0" marL="457200" rtl="0">
              <a:lnSpc>
                <a:spcPct val="115000"/>
              </a:lnSpc>
              <a:spcBef>
                <a:spcPts val="0"/>
              </a:spcBef>
              <a:buClr>
                <a:schemeClr val="dk1"/>
              </a:buClr>
              <a:buSzPct val="91666"/>
              <a:buChar char="●"/>
            </a:pPr>
            <a:r>
              <a:rPr b="1" lang="ar" sz="1200">
                <a:solidFill>
                  <a:schemeClr val="dk1"/>
                </a:solidFill>
              </a:rPr>
              <a:t> It is also the measure that could be used to assess our performance by our patients, colleagues, and the profession. </a:t>
            </a:r>
          </a:p>
          <a:p>
            <a:pPr lvl="0" rtl="0">
              <a:spcBef>
                <a:spcPts val="0"/>
              </a:spcBef>
              <a:buNone/>
            </a:pPr>
            <a:r>
              <a:t/>
            </a:r>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42" name="Shape 542"/>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543" name="Shape 543"/>
          <p:cNvSpPr txBox="1"/>
          <p:nvPr/>
        </p:nvSpPr>
        <p:spPr>
          <a:xfrm>
            <a:off x="0" y="260650"/>
            <a:ext cx="7560000" cy="611700"/>
          </a:xfrm>
          <a:prstGeom prst="rect">
            <a:avLst/>
          </a:prstGeom>
          <a:noFill/>
          <a:ln>
            <a:noFill/>
          </a:ln>
        </p:spPr>
        <p:txBody>
          <a:bodyPr anchorCtr="0" anchor="t" bIns="45700" lIns="91425" rIns="91425" tIns="45700">
            <a:noAutofit/>
          </a:bodyPr>
          <a:lstStyle/>
          <a:p>
            <a:pPr lvl="0" rtl="0" algn="ctr">
              <a:spcBef>
                <a:spcPts val="0"/>
              </a:spcBef>
              <a:buNone/>
            </a:pPr>
            <a:r>
              <a:rPr b="1" lang="ar" sz="3600"/>
              <a:t>Teams found in health care</a:t>
            </a:r>
          </a:p>
        </p:txBody>
      </p:sp>
      <p:graphicFrame>
        <p:nvGraphicFramePr>
          <p:cNvPr id="544" name="Shape 544"/>
          <p:cNvGraphicFramePr/>
          <p:nvPr/>
        </p:nvGraphicFramePr>
        <p:xfrm>
          <a:off x="410187" y="1100937"/>
          <a:ext cx="3000000" cy="3000000"/>
        </p:xfrm>
        <a:graphic>
          <a:graphicData uri="http://schemas.openxmlformats.org/drawingml/2006/table">
            <a:tbl>
              <a:tblPr>
                <a:noFill/>
                <a:tableStyleId>{D04C0F43-524B-4128-83DA-58CB7B48C504}</a:tableStyleId>
              </a:tblPr>
              <a:tblGrid>
                <a:gridCol w="1671775"/>
                <a:gridCol w="5067825"/>
              </a:tblGrid>
              <a:tr h="381000">
                <a:tc>
                  <a:txBody>
                    <a:bodyPr>
                      <a:noAutofit/>
                    </a:bodyPr>
                    <a:lstStyle/>
                    <a:p>
                      <a:pPr lvl="0" rtl="0" algn="ctr">
                        <a:lnSpc>
                          <a:spcPct val="100000"/>
                        </a:lnSpc>
                        <a:spcBef>
                          <a:spcPts val="0"/>
                        </a:spcBef>
                        <a:spcAft>
                          <a:spcPts val="0"/>
                        </a:spcAft>
                        <a:buClr>
                          <a:schemeClr val="dk1"/>
                        </a:buClr>
                        <a:buSzPct val="68750"/>
                        <a:buFont typeface="Arial"/>
                        <a:buNone/>
                      </a:pPr>
                      <a:r>
                        <a:rPr b="1" lang="ar" sz="1600">
                          <a:solidFill>
                            <a:srgbClr val="FFFFFF"/>
                          </a:solidFill>
                        </a:rPr>
                        <a:t>Core teams</a:t>
                      </a:r>
                    </a:p>
                    <a:p>
                      <a:pPr lvl="0" rtl="0" algn="ctr">
                        <a:spcBef>
                          <a:spcPts val="0"/>
                        </a:spcBef>
                        <a:buClr>
                          <a:schemeClr val="dk1"/>
                        </a:buClr>
                        <a:buSzPct val="100000"/>
                        <a:buFont typeface="Arial"/>
                        <a:buNone/>
                      </a:pPr>
                      <a:r>
                        <a:rPr b="1" lang="ar" sz="1100">
                          <a:solidFill>
                            <a:srgbClr val="B7B7B7"/>
                          </a:solidFill>
                        </a:rPr>
                        <a:t>الفريق الأساسي</a:t>
                      </a:r>
                    </a:p>
                  </a:txBody>
                  <a:tcPr marT="91425" marB="91425" marR="91425" marL="91425" anchor="ctr">
                    <a:solidFill>
                      <a:srgbClr val="0C343D"/>
                    </a:solidFill>
                  </a:tcPr>
                </a:tc>
                <a:tc>
                  <a:txBody>
                    <a:bodyPr>
                      <a:noAutofit/>
                    </a:bodyPr>
                    <a:lstStyle/>
                    <a:p>
                      <a:pPr lvl="0" rtl="0" algn="l">
                        <a:lnSpc>
                          <a:spcPct val="100000"/>
                        </a:lnSpc>
                        <a:spcBef>
                          <a:spcPts val="0"/>
                        </a:spcBef>
                        <a:spcAft>
                          <a:spcPts val="0"/>
                        </a:spcAft>
                        <a:buClr>
                          <a:schemeClr val="dk1"/>
                        </a:buClr>
                        <a:buSzPct val="78571"/>
                        <a:buFont typeface="Arial"/>
                        <a:buNone/>
                      </a:pPr>
                      <a:r>
                        <a:rPr lang="ar">
                          <a:solidFill>
                            <a:srgbClr val="3F3F3F"/>
                          </a:solidFill>
                        </a:rPr>
                        <a:t>Core teams consist of team leaders and members who are </a:t>
                      </a:r>
                      <a:r>
                        <a:rPr b="1" lang="ar" u="sng">
                          <a:solidFill>
                            <a:srgbClr val="FF0000"/>
                          </a:solidFill>
                        </a:rPr>
                        <a:t>directly involved</a:t>
                      </a:r>
                      <a:r>
                        <a:rPr lang="ar"/>
                        <a:t> in caring for the patient.</a:t>
                      </a:r>
                    </a:p>
                    <a:p>
                      <a:pPr indent="-269240" lvl="0" marL="342900" rtl="0" algn="l">
                        <a:lnSpc>
                          <a:spcPct val="100000"/>
                        </a:lnSpc>
                        <a:spcBef>
                          <a:spcPts val="0"/>
                        </a:spcBef>
                        <a:spcAft>
                          <a:spcPts val="0"/>
                        </a:spcAft>
                        <a:buClr>
                          <a:srgbClr val="418AB3"/>
                        </a:buClr>
                        <a:buSzPct val="100000"/>
                        <a:buFont typeface="Arial"/>
                        <a:buChar char="●"/>
                      </a:pPr>
                      <a:r>
                        <a:rPr lang="ar">
                          <a:solidFill>
                            <a:srgbClr val="3F3F3F"/>
                          </a:solidFill>
                        </a:rPr>
                        <a:t>Include direct care providers such as: </a:t>
                      </a:r>
                      <a:r>
                        <a:rPr lang="ar">
                          <a:solidFill>
                            <a:srgbClr val="76A5AF"/>
                          </a:solidFill>
                        </a:rPr>
                        <a:t>nurses, pharmacists, doctors, dentists, assistants and, of course, the patient</a:t>
                      </a:r>
                      <a:r>
                        <a:rPr lang="ar">
                          <a:solidFill>
                            <a:srgbClr val="3F3F3F"/>
                          </a:solidFill>
                        </a:rPr>
                        <a:t>.</a:t>
                      </a:r>
                    </a:p>
                  </a:txBody>
                  <a:tcPr marT="91425" marB="91425" marR="91425" marL="91425" anchor="ctr"/>
                </a:tc>
              </a:tr>
              <a:tr h="381000">
                <a:tc>
                  <a:txBody>
                    <a:bodyPr>
                      <a:noAutofit/>
                    </a:bodyPr>
                    <a:lstStyle/>
                    <a:p>
                      <a:pPr lvl="0" rtl="0" algn="ctr">
                        <a:lnSpc>
                          <a:spcPct val="100000"/>
                        </a:lnSpc>
                        <a:spcBef>
                          <a:spcPts val="0"/>
                        </a:spcBef>
                        <a:spcAft>
                          <a:spcPts val="0"/>
                        </a:spcAft>
                        <a:buClr>
                          <a:schemeClr val="dk1"/>
                        </a:buClr>
                        <a:buSzPct val="68750"/>
                        <a:buFont typeface="Arial"/>
                        <a:buNone/>
                      </a:pPr>
                      <a:r>
                        <a:rPr b="1" lang="ar" sz="1600">
                          <a:solidFill>
                            <a:srgbClr val="FFFFFF"/>
                          </a:solidFill>
                        </a:rPr>
                        <a:t>Coordinating teams</a:t>
                      </a:r>
                    </a:p>
                    <a:p>
                      <a:pPr lvl="0" rtl="0" algn="ctr">
                        <a:spcBef>
                          <a:spcPts val="0"/>
                        </a:spcBef>
                        <a:buClr>
                          <a:schemeClr val="dk1"/>
                        </a:buClr>
                        <a:buSzPct val="100000"/>
                        <a:buFont typeface="Arial"/>
                        <a:buNone/>
                      </a:pPr>
                      <a:r>
                        <a:rPr b="1" lang="ar" sz="1100">
                          <a:solidFill>
                            <a:srgbClr val="B7B7B7"/>
                          </a:solidFill>
                        </a:rPr>
                        <a:t>فريق التنسيق</a:t>
                      </a:r>
                    </a:p>
                  </a:txBody>
                  <a:tcPr marT="91425" marB="91425" marR="91425" marL="91425" anchor="ctr">
                    <a:solidFill>
                      <a:srgbClr val="0C343D"/>
                    </a:solidFill>
                  </a:tcPr>
                </a:tc>
                <a:tc>
                  <a:txBody>
                    <a:bodyPr>
                      <a:noAutofit/>
                    </a:bodyPr>
                    <a:lstStyle/>
                    <a:p>
                      <a:pPr indent="-269240" lvl="0" marL="342900" rtl="0" algn="l">
                        <a:lnSpc>
                          <a:spcPct val="100000"/>
                        </a:lnSpc>
                        <a:spcBef>
                          <a:spcPts val="0"/>
                        </a:spcBef>
                        <a:spcAft>
                          <a:spcPts val="0"/>
                        </a:spcAft>
                        <a:buClr>
                          <a:srgbClr val="418AB3"/>
                        </a:buClr>
                        <a:buSzPct val="100000"/>
                        <a:buFont typeface="Arial"/>
                        <a:buChar char="●"/>
                      </a:pPr>
                      <a:r>
                        <a:rPr lang="ar">
                          <a:solidFill>
                            <a:srgbClr val="3F3F3F"/>
                          </a:solidFill>
                        </a:rPr>
                        <a:t>Is the group responsible for </a:t>
                      </a:r>
                      <a:r>
                        <a:rPr lang="ar" u="sng">
                          <a:solidFill>
                            <a:srgbClr val="3F3F3F"/>
                          </a:solidFill>
                        </a:rPr>
                        <a:t>day-to-day</a:t>
                      </a:r>
                      <a:r>
                        <a:rPr lang="ar">
                          <a:solidFill>
                            <a:srgbClr val="3F3F3F"/>
                          </a:solidFill>
                        </a:rPr>
                        <a:t> operational management, </a:t>
                      </a:r>
                      <a:r>
                        <a:rPr b="1" lang="ar">
                          <a:solidFill>
                            <a:srgbClr val="FF0000"/>
                          </a:solidFill>
                        </a:rPr>
                        <a:t>coordination functions</a:t>
                      </a:r>
                      <a:r>
                        <a:rPr lang="ar">
                          <a:solidFill>
                            <a:srgbClr val="3F3F3F"/>
                          </a:solidFill>
                        </a:rPr>
                        <a:t> and resource management for core teams. </a:t>
                      </a:r>
                    </a:p>
                    <a:p>
                      <a:pPr indent="-269240" lvl="0" marL="342900" rtl="0" algn="l">
                        <a:lnSpc>
                          <a:spcPct val="100000"/>
                        </a:lnSpc>
                        <a:spcBef>
                          <a:spcPts val="0"/>
                        </a:spcBef>
                        <a:spcAft>
                          <a:spcPts val="0"/>
                        </a:spcAft>
                        <a:buClr>
                          <a:srgbClr val="418AB3"/>
                        </a:buClr>
                        <a:buSzPct val="100000"/>
                        <a:buFont typeface="Arial"/>
                        <a:buChar char="●"/>
                      </a:pPr>
                      <a:r>
                        <a:rPr lang="ar">
                          <a:solidFill>
                            <a:srgbClr val="76A5AF"/>
                          </a:solidFill>
                        </a:rPr>
                        <a:t>Nurses</a:t>
                      </a:r>
                      <a:r>
                        <a:rPr lang="ar">
                          <a:solidFill>
                            <a:srgbClr val="3F3F3F"/>
                          </a:solidFill>
                        </a:rPr>
                        <a:t> often fill such coordinating.</a:t>
                      </a:r>
                    </a:p>
                  </a:txBody>
                  <a:tcPr marT="91425" marB="91425" marR="91425" marL="91425" anchor="ctr"/>
                </a:tc>
              </a:tr>
              <a:tr h="381000">
                <a:tc>
                  <a:txBody>
                    <a:bodyPr>
                      <a:noAutofit/>
                    </a:bodyPr>
                    <a:lstStyle/>
                    <a:p>
                      <a:pPr lvl="0" rtl="0" algn="ctr">
                        <a:lnSpc>
                          <a:spcPct val="100000"/>
                        </a:lnSpc>
                        <a:spcBef>
                          <a:spcPts val="0"/>
                        </a:spcBef>
                        <a:spcAft>
                          <a:spcPts val="0"/>
                        </a:spcAft>
                        <a:buNone/>
                      </a:pPr>
                      <a:r>
                        <a:rPr b="1" lang="ar" sz="1600">
                          <a:solidFill>
                            <a:srgbClr val="FFFFFF"/>
                          </a:solidFill>
                        </a:rPr>
                        <a:t>Contingency teams</a:t>
                      </a:r>
                    </a:p>
                    <a:p>
                      <a:pPr lvl="0" rtl="0" algn="ctr">
                        <a:lnSpc>
                          <a:spcPct val="100000"/>
                        </a:lnSpc>
                        <a:spcBef>
                          <a:spcPts val="0"/>
                        </a:spcBef>
                        <a:spcAft>
                          <a:spcPts val="0"/>
                        </a:spcAft>
                        <a:buNone/>
                      </a:pPr>
                      <a:r>
                        <a:rPr b="1" lang="ar" sz="1100">
                          <a:solidFill>
                            <a:srgbClr val="B7B7B7"/>
                          </a:solidFill>
                        </a:rPr>
                        <a:t>فريق الطوارئ</a:t>
                      </a:r>
                    </a:p>
                  </a:txBody>
                  <a:tcPr marT="91425" marB="91425" marR="91425" marL="91425" anchor="ctr">
                    <a:solidFill>
                      <a:srgbClr val="0C343D"/>
                    </a:solidFill>
                  </a:tcPr>
                </a:tc>
                <a:tc>
                  <a:txBody>
                    <a:bodyPr>
                      <a:noAutofit/>
                    </a:bodyPr>
                    <a:lstStyle/>
                    <a:p>
                      <a:pPr lvl="0" rtl="0" algn="ctr">
                        <a:lnSpc>
                          <a:spcPct val="100000"/>
                        </a:lnSpc>
                        <a:spcBef>
                          <a:spcPts val="0"/>
                        </a:spcBef>
                        <a:spcAft>
                          <a:spcPts val="0"/>
                        </a:spcAft>
                        <a:buClr>
                          <a:schemeClr val="dk1"/>
                        </a:buClr>
                        <a:buSzPct val="78571"/>
                        <a:buFont typeface="Arial"/>
                        <a:buNone/>
                      </a:pPr>
                      <a:r>
                        <a:rPr lang="ar">
                          <a:solidFill>
                            <a:srgbClr val="3F3F3F"/>
                          </a:solidFill>
                        </a:rPr>
                        <a:t>Contingency teams are formed for </a:t>
                      </a:r>
                      <a:r>
                        <a:rPr b="1" lang="ar">
                          <a:solidFill>
                            <a:srgbClr val="FF0000"/>
                          </a:solidFill>
                        </a:rPr>
                        <a:t>emergent</a:t>
                      </a:r>
                      <a:r>
                        <a:rPr lang="ar">
                          <a:solidFill>
                            <a:srgbClr val="FF0000"/>
                          </a:solidFill>
                        </a:rPr>
                        <a:t> </a:t>
                      </a:r>
                      <a:r>
                        <a:rPr lang="ar">
                          <a:solidFill>
                            <a:srgbClr val="3F3F3F"/>
                          </a:solidFill>
                        </a:rPr>
                        <a:t>or </a:t>
                      </a:r>
                      <a:r>
                        <a:rPr b="1" lang="ar">
                          <a:solidFill>
                            <a:srgbClr val="3F3F3F"/>
                          </a:solidFill>
                        </a:rPr>
                        <a:t>specific events</a:t>
                      </a:r>
                      <a:r>
                        <a:rPr lang="ar">
                          <a:solidFill>
                            <a:srgbClr val="3F3F3F"/>
                          </a:solidFill>
                        </a:rPr>
                        <a:t> (e.g. </a:t>
                      </a:r>
                      <a:r>
                        <a:rPr lang="ar">
                          <a:solidFill>
                            <a:srgbClr val="76A5AF"/>
                          </a:solidFill>
                        </a:rPr>
                        <a:t>cardiac arrest teams disaster response teams, rapid response teams</a:t>
                      </a:r>
                      <a:r>
                        <a:rPr lang="ar">
                          <a:solidFill>
                            <a:srgbClr val="3F3F3F"/>
                          </a:solidFill>
                        </a:rPr>
                        <a:t>). </a:t>
                      </a:r>
                    </a:p>
                  </a:txBody>
                  <a:tcPr marT="91425" marB="91425" marR="91425" marL="91425" anchor="ctr"/>
                </a:tc>
              </a:tr>
              <a:tr h="381000">
                <a:tc>
                  <a:txBody>
                    <a:bodyPr>
                      <a:noAutofit/>
                    </a:bodyPr>
                    <a:lstStyle/>
                    <a:p>
                      <a:pPr lvl="0" rtl="0" algn="ctr">
                        <a:lnSpc>
                          <a:spcPct val="100000"/>
                        </a:lnSpc>
                        <a:spcBef>
                          <a:spcPts val="0"/>
                        </a:spcBef>
                        <a:spcAft>
                          <a:spcPts val="0"/>
                        </a:spcAft>
                        <a:buNone/>
                      </a:pPr>
                      <a:r>
                        <a:rPr b="1" lang="ar" sz="1600">
                          <a:solidFill>
                            <a:srgbClr val="FFFFFF"/>
                          </a:solidFill>
                        </a:rPr>
                        <a:t>Ancillary services</a:t>
                      </a:r>
                    </a:p>
                    <a:p>
                      <a:pPr lvl="0" rtl="0" algn="ctr">
                        <a:lnSpc>
                          <a:spcPct val="100000"/>
                        </a:lnSpc>
                        <a:spcBef>
                          <a:spcPts val="0"/>
                        </a:spcBef>
                        <a:spcAft>
                          <a:spcPts val="0"/>
                        </a:spcAft>
                        <a:buClr>
                          <a:schemeClr val="dk1"/>
                        </a:buClr>
                        <a:buSzPct val="91666"/>
                        <a:buFont typeface="Arial"/>
                        <a:buNone/>
                      </a:pPr>
                      <a:r>
                        <a:rPr b="1" lang="ar" sz="1200">
                          <a:solidFill>
                            <a:srgbClr val="B7B7B7"/>
                          </a:solidFill>
                        </a:rPr>
                        <a:t>الخدمات المساعدة</a:t>
                      </a:r>
                    </a:p>
                  </a:txBody>
                  <a:tcPr marT="91425" marB="91425" marR="91425" marL="91425" anchor="ctr">
                    <a:solidFill>
                      <a:srgbClr val="0C343D"/>
                    </a:solidFill>
                  </a:tcPr>
                </a:tc>
                <a:tc>
                  <a:txBody>
                    <a:bodyPr>
                      <a:noAutofit/>
                    </a:bodyPr>
                    <a:lstStyle/>
                    <a:p>
                      <a:pPr lvl="0" rtl="0" algn="ctr">
                        <a:lnSpc>
                          <a:spcPct val="100000"/>
                        </a:lnSpc>
                        <a:spcBef>
                          <a:spcPts val="0"/>
                        </a:spcBef>
                        <a:spcAft>
                          <a:spcPts val="0"/>
                        </a:spcAft>
                        <a:buNone/>
                      </a:pPr>
                      <a:r>
                        <a:rPr lang="ar">
                          <a:solidFill>
                            <a:srgbClr val="3F3F3F"/>
                          </a:solidFill>
                        </a:rPr>
                        <a:t>Ancillary service teams consist of individuals who </a:t>
                      </a:r>
                      <a:r>
                        <a:rPr lang="ar">
                          <a:solidFill>
                            <a:srgbClr val="FF0000"/>
                          </a:solidFill>
                        </a:rPr>
                        <a:t>provide direct, task-specific, time-limited </a:t>
                      </a:r>
                      <a:r>
                        <a:rPr lang="ar">
                          <a:solidFill>
                            <a:srgbClr val="3F3F3F"/>
                          </a:solidFill>
                        </a:rPr>
                        <a:t>care to patients or support services that facilitate patient care. (e.g. </a:t>
                      </a:r>
                      <a:r>
                        <a:rPr lang="ar">
                          <a:solidFill>
                            <a:srgbClr val="76A5AF"/>
                          </a:solidFill>
                        </a:rPr>
                        <a:t>cleaners staff</a:t>
                      </a:r>
                      <a:r>
                        <a:rPr lang="ar"/>
                        <a:t>).</a:t>
                      </a:r>
                    </a:p>
                  </a:txBody>
                  <a:tcPr marT="91425" marB="91425" marR="91425" marL="91425" anchor="ctr"/>
                </a:tc>
              </a:tr>
              <a:tr h="381000">
                <a:tc>
                  <a:txBody>
                    <a:bodyPr>
                      <a:noAutofit/>
                    </a:bodyPr>
                    <a:lstStyle/>
                    <a:p>
                      <a:pPr lvl="0" rtl="0" algn="ctr">
                        <a:lnSpc>
                          <a:spcPct val="100000"/>
                        </a:lnSpc>
                        <a:spcBef>
                          <a:spcPts val="0"/>
                        </a:spcBef>
                        <a:spcAft>
                          <a:spcPts val="0"/>
                        </a:spcAft>
                        <a:buClr>
                          <a:schemeClr val="dk1"/>
                        </a:buClr>
                        <a:buSzPct val="68750"/>
                        <a:buFont typeface="Arial"/>
                        <a:buNone/>
                      </a:pPr>
                      <a:r>
                        <a:rPr b="1" lang="ar" sz="1600">
                          <a:solidFill>
                            <a:srgbClr val="FFFFFF"/>
                          </a:solidFill>
                        </a:rPr>
                        <a:t>Support services</a:t>
                      </a:r>
                    </a:p>
                  </a:txBody>
                  <a:tcPr marT="91425" marB="91425" marR="91425" marL="91425" anchor="ctr">
                    <a:solidFill>
                      <a:srgbClr val="0C343D"/>
                    </a:solidFill>
                  </a:tcPr>
                </a:tc>
                <a:tc>
                  <a:txBody>
                    <a:bodyPr>
                      <a:noAutofit/>
                    </a:bodyPr>
                    <a:lstStyle/>
                    <a:p>
                      <a:pPr lvl="0" rtl="0" algn="l">
                        <a:lnSpc>
                          <a:spcPct val="100000"/>
                        </a:lnSpc>
                        <a:spcBef>
                          <a:spcPts val="0"/>
                        </a:spcBef>
                        <a:spcAft>
                          <a:spcPts val="0"/>
                        </a:spcAft>
                        <a:buClr>
                          <a:schemeClr val="dk1"/>
                        </a:buClr>
                        <a:buSzPct val="78571"/>
                        <a:buFont typeface="Arial"/>
                        <a:buNone/>
                      </a:pPr>
                      <a:r>
                        <a:rPr lang="ar">
                          <a:solidFill>
                            <a:srgbClr val="3F3F3F"/>
                          </a:solidFill>
                        </a:rPr>
                        <a:t>Support services teams consist of individuals who </a:t>
                      </a:r>
                      <a:r>
                        <a:rPr lang="ar">
                          <a:solidFill>
                            <a:srgbClr val="FF0000"/>
                          </a:solidFill>
                        </a:rPr>
                        <a:t>provide indirect</a:t>
                      </a:r>
                      <a:r>
                        <a:rPr lang="ar">
                          <a:solidFill>
                            <a:srgbClr val="3F3F3F"/>
                          </a:solidFill>
                        </a:rPr>
                        <a:t>, task-specific services in a health-care facility.</a:t>
                      </a:r>
                    </a:p>
                    <a:p>
                      <a:pPr indent="-228600" lvl="0" marL="457200" rtl="0" algn="l">
                        <a:lnSpc>
                          <a:spcPct val="100000"/>
                        </a:lnSpc>
                        <a:spcBef>
                          <a:spcPts val="0"/>
                        </a:spcBef>
                        <a:spcAft>
                          <a:spcPts val="0"/>
                        </a:spcAft>
                        <a:buClr>
                          <a:srgbClr val="3F3F3F"/>
                        </a:buClr>
                        <a:buChar char="●"/>
                      </a:pPr>
                      <a:r>
                        <a:rPr lang="ar">
                          <a:solidFill>
                            <a:srgbClr val="3F3F3F"/>
                          </a:solidFill>
                        </a:rPr>
                        <a:t>Such as </a:t>
                      </a:r>
                      <a:r>
                        <a:rPr lang="ar">
                          <a:solidFill>
                            <a:srgbClr val="76A5AF"/>
                          </a:solidFill>
                        </a:rPr>
                        <a:t>Transportation team</a:t>
                      </a:r>
                      <a:r>
                        <a:rPr lang="ar">
                          <a:solidFill>
                            <a:srgbClr val="3F3F3F"/>
                          </a:solidFill>
                        </a:rPr>
                        <a:t>, </a:t>
                      </a:r>
                      <a:r>
                        <a:rPr lang="ar">
                          <a:solidFill>
                            <a:srgbClr val="76A5AF"/>
                          </a:solidFill>
                        </a:rPr>
                        <a:t>security team</a:t>
                      </a:r>
                      <a:r>
                        <a:rPr lang="ar">
                          <a:solidFill>
                            <a:srgbClr val="3F3F3F"/>
                          </a:solidFill>
                        </a:rPr>
                        <a:t>.</a:t>
                      </a:r>
                    </a:p>
                  </a:txBody>
                  <a:tcPr marT="91425" marB="91425" marR="91425" marL="91425" anchor="ctr"/>
                </a:tc>
              </a:tr>
              <a:tr h="381000">
                <a:tc>
                  <a:txBody>
                    <a:bodyPr>
                      <a:noAutofit/>
                    </a:bodyPr>
                    <a:lstStyle/>
                    <a:p>
                      <a:pPr lvl="0" rtl="0" algn="ctr">
                        <a:lnSpc>
                          <a:spcPct val="100000"/>
                        </a:lnSpc>
                        <a:spcBef>
                          <a:spcPts val="0"/>
                        </a:spcBef>
                        <a:spcAft>
                          <a:spcPts val="0"/>
                        </a:spcAft>
                        <a:buClr>
                          <a:schemeClr val="dk1"/>
                        </a:buClr>
                        <a:buSzPct val="68750"/>
                        <a:buFont typeface="Arial"/>
                        <a:buNone/>
                      </a:pPr>
                      <a:r>
                        <a:rPr b="1" lang="ar" sz="1600">
                          <a:solidFill>
                            <a:srgbClr val="FFFFFF"/>
                          </a:solidFill>
                        </a:rPr>
                        <a:t>Administration</a:t>
                      </a:r>
                    </a:p>
                  </a:txBody>
                  <a:tcPr marT="91425" marB="91425" marR="91425" marL="91425" anchor="ctr">
                    <a:solidFill>
                      <a:srgbClr val="0C343D"/>
                    </a:solidFill>
                  </a:tcPr>
                </a:tc>
                <a:tc>
                  <a:txBody>
                    <a:bodyPr>
                      <a:noAutofit/>
                    </a:bodyPr>
                    <a:lstStyle/>
                    <a:p>
                      <a:pPr lvl="0" rtl="0" algn="ctr">
                        <a:lnSpc>
                          <a:spcPct val="100000"/>
                        </a:lnSpc>
                        <a:spcBef>
                          <a:spcPts val="0"/>
                        </a:spcBef>
                        <a:spcAft>
                          <a:spcPts val="0"/>
                        </a:spcAft>
                        <a:buNone/>
                      </a:pPr>
                      <a:r>
                        <a:rPr lang="ar">
                          <a:solidFill>
                            <a:srgbClr val="3F3F3F"/>
                          </a:solidFill>
                        </a:rPr>
                        <a:t>Administration includes the </a:t>
                      </a:r>
                      <a:r>
                        <a:rPr lang="ar">
                          <a:solidFill>
                            <a:srgbClr val="FF0000"/>
                          </a:solidFill>
                        </a:rPr>
                        <a:t>executive leadership </a:t>
                      </a:r>
                      <a:r>
                        <a:rPr lang="ar">
                          <a:solidFill>
                            <a:srgbClr val="3F3F3F"/>
                          </a:solidFill>
                        </a:rPr>
                        <a:t>of a unit or facility and has 24-hour accountability for the overall function and management of the organization.</a:t>
                      </a:r>
                    </a:p>
                  </a:txBody>
                  <a:tcPr marT="91425" marB="91425" marR="91425" marL="91425" anchor="ctr"/>
                </a:tc>
              </a:tr>
            </a:tbl>
          </a:graphicData>
        </a:graphic>
      </p:graphicFrame>
      <p:pic>
        <p:nvPicPr>
          <p:cNvPr id="545" name="Shape 545"/>
          <p:cNvPicPr preferRelativeResize="0"/>
          <p:nvPr/>
        </p:nvPicPr>
        <p:blipFill>
          <a:blip r:embed="rId3">
            <a:alphaModFix/>
          </a:blip>
          <a:stretch>
            <a:fillRect/>
          </a:stretch>
        </p:blipFill>
        <p:spPr>
          <a:xfrm>
            <a:off x="1465652" y="7069300"/>
            <a:ext cx="4628682" cy="2706008"/>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51" name="Shape 55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552" name="Shape 552"/>
          <p:cNvSpPr txBox="1"/>
          <p:nvPr/>
        </p:nvSpPr>
        <p:spPr>
          <a:xfrm>
            <a:off x="308350" y="153775"/>
            <a:ext cx="6969900" cy="672900"/>
          </a:xfrm>
          <a:prstGeom prst="rect">
            <a:avLst/>
          </a:prstGeom>
          <a:noFill/>
          <a:ln>
            <a:noFill/>
          </a:ln>
        </p:spPr>
        <p:txBody>
          <a:bodyPr anchorCtr="0" anchor="t" bIns="45700" lIns="91425" rIns="91425" tIns="45700">
            <a:noAutofit/>
          </a:bodyPr>
          <a:lstStyle/>
          <a:p>
            <a:pPr lvl="0" rtl="1" algn="ctr">
              <a:spcBef>
                <a:spcPts val="0"/>
              </a:spcBef>
              <a:buNone/>
            </a:pPr>
            <a:r>
              <a:rPr b="1" lang="ar" sz="3600"/>
              <a:t>Stages of team development</a:t>
            </a:r>
          </a:p>
        </p:txBody>
      </p:sp>
      <p:sp>
        <p:nvSpPr>
          <p:cNvPr id="553" name="Shape 553"/>
          <p:cNvSpPr/>
          <p:nvPr/>
        </p:nvSpPr>
        <p:spPr>
          <a:xfrm>
            <a:off x="213400" y="826675"/>
            <a:ext cx="1030500" cy="7887600"/>
          </a:xfrm>
          <a:prstGeom prst="downArrow">
            <a:avLst>
              <a:gd fmla="val 50000" name="adj1"/>
              <a:gd fmla="val 54806" name="adj2"/>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54" name="Shape 554"/>
          <p:cNvSpPr/>
          <p:nvPr/>
        </p:nvSpPr>
        <p:spPr>
          <a:xfrm>
            <a:off x="1362475" y="998325"/>
            <a:ext cx="5915700" cy="1685100"/>
          </a:xfrm>
          <a:prstGeom prst="roundRect">
            <a:avLst>
              <a:gd fmla="val 16667" name="adj"/>
            </a:avLst>
          </a:prstGeom>
          <a:solidFill>
            <a:srgbClr val="C9DAF8"/>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indent="-279400" lvl="0" marL="342900" rtl="0">
              <a:spcBef>
                <a:spcPts val="0"/>
              </a:spcBef>
              <a:buClr>
                <a:schemeClr val="dk1"/>
              </a:buClr>
              <a:buFont typeface="Arial"/>
              <a:buAutoNum type="arabicPeriod"/>
            </a:pPr>
            <a:r>
              <a:rPr lang="ar">
                <a:solidFill>
                  <a:schemeClr val="dk1"/>
                </a:solidFill>
              </a:rPr>
              <a:t>Initial stage when the team is formed and the members are coming together for the first time.</a:t>
            </a:r>
          </a:p>
          <a:p>
            <a:pPr indent="-279400" lvl="0" marL="342900" rtl="0">
              <a:spcBef>
                <a:spcPts val="0"/>
              </a:spcBef>
              <a:buClr>
                <a:schemeClr val="dk1"/>
              </a:buClr>
              <a:buFont typeface="Arial"/>
              <a:buAutoNum type="arabicPeriod"/>
            </a:pPr>
            <a:r>
              <a:rPr lang="ar">
                <a:solidFill>
                  <a:schemeClr val="dk1"/>
                </a:solidFill>
              </a:rPr>
              <a:t>A best candidate should be selected to form a dynamic team , but a flexibility should be adopted in selection process.</a:t>
            </a:r>
          </a:p>
          <a:p>
            <a:pPr indent="-279400" lvl="0" marL="342900" rtl="0">
              <a:spcBef>
                <a:spcPts val="0"/>
              </a:spcBef>
              <a:buClr>
                <a:schemeClr val="dk1"/>
              </a:buClr>
              <a:buFont typeface="Arial"/>
              <a:buAutoNum type="arabicPeriod"/>
            </a:pPr>
            <a:r>
              <a:rPr lang="ar">
                <a:solidFill>
                  <a:schemeClr val="dk1"/>
                </a:solidFill>
              </a:rPr>
              <a:t>The skills of the members should match the team task and goals.</a:t>
            </a:r>
          </a:p>
          <a:p>
            <a:pPr indent="-279400" lvl="0" marL="342900" rtl="0">
              <a:spcBef>
                <a:spcPts val="0"/>
              </a:spcBef>
              <a:buClr>
                <a:schemeClr val="dk1"/>
              </a:buClr>
              <a:buFont typeface="Arial"/>
              <a:buAutoNum type="arabicPeriod"/>
            </a:pPr>
            <a:r>
              <a:rPr lang="ar">
                <a:solidFill>
                  <a:schemeClr val="dk1"/>
                </a:solidFill>
              </a:rPr>
              <a:t>Voluntary team membership seems to work best when given as a choice.</a:t>
            </a:r>
          </a:p>
        </p:txBody>
      </p:sp>
      <p:sp>
        <p:nvSpPr>
          <p:cNvPr id="555" name="Shape 555"/>
          <p:cNvSpPr/>
          <p:nvPr/>
        </p:nvSpPr>
        <p:spPr>
          <a:xfrm rot="-5400000">
            <a:off x="65950" y="3173675"/>
            <a:ext cx="1325400" cy="840600"/>
          </a:xfrm>
          <a:prstGeom prst="roundRect">
            <a:avLst>
              <a:gd fmla="val 16667" name="adj"/>
            </a:avLst>
          </a:prstGeom>
          <a:solidFill>
            <a:srgbClr val="274E13"/>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ar" sz="1800">
                <a:solidFill>
                  <a:srgbClr val="FFFFFF"/>
                </a:solidFill>
              </a:rPr>
              <a:t>Storming stage</a:t>
            </a:r>
          </a:p>
        </p:txBody>
      </p:sp>
      <p:sp>
        <p:nvSpPr>
          <p:cNvPr id="556" name="Shape 556"/>
          <p:cNvSpPr/>
          <p:nvPr/>
        </p:nvSpPr>
        <p:spPr>
          <a:xfrm>
            <a:off x="1362475" y="2931275"/>
            <a:ext cx="5915700" cy="1319400"/>
          </a:xfrm>
          <a:prstGeom prst="roundRect">
            <a:avLst>
              <a:gd fmla="val 16667" name="adj"/>
            </a:avLst>
          </a:prstGeom>
          <a:solidFill>
            <a:srgbClr val="D9EAD3"/>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indent="-279400" lvl="0" marL="342900" rtl="0">
              <a:spcBef>
                <a:spcPts val="0"/>
              </a:spcBef>
              <a:buClr>
                <a:schemeClr val="dk1"/>
              </a:buClr>
              <a:buFont typeface="Arial"/>
              <a:buAutoNum type="arabicPeriod"/>
            </a:pPr>
            <a:r>
              <a:rPr lang="ar">
                <a:solidFill>
                  <a:schemeClr val="dk1"/>
                </a:solidFill>
              </a:rPr>
              <a:t>Each member tend to rely on his/her own experience. </a:t>
            </a:r>
          </a:p>
          <a:p>
            <a:pPr indent="-279400" lvl="0" marL="342900" rtl="0">
              <a:spcBef>
                <a:spcPts val="0"/>
              </a:spcBef>
              <a:buClr>
                <a:schemeClr val="dk1"/>
              </a:buClr>
              <a:buFont typeface="Arial"/>
              <a:buAutoNum type="arabicPeriod"/>
            </a:pPr>
            <a:r>
              <a:rPr lang="ar">
                <a:solidFill>
                  <a:schemeClr val="dk1"/>
                </a:solidFill>
              </a:rPr>
              <a:t>Resistance to work together openly.</a:t>
            </a:r>
          </a:p>
          <a:p>
            <a:pPr indent="-279400" lvl="0" marL="342900" rtl="0">
              <a:spcBef>
                <a:spcPts val="0"/>
              </a:spcBef>
              <a:buClr>
                <a:schemeClr val="dk1"/>
              </a:buClr>
              <a:buFont typeface="Arial"/>
              <a:buAutoNum type="arabicPeriod"/>
            </a:pPr>
            <a:r>
              <a:rPr lang="ar">
                <a:solidFill>
                  <a:schemeClr val="dk1"/>
                </a:solidFill>
              </a:rPr>
              <a:t>Hesitate to express new ideas and opinions.</a:t>
            </a:r>
          </a:p>
          <a:p>
            <a:pPr indent="-279400" lvl="0" marL="342900" rtl="0">
              <a:spcBef>
                <a:spcPts val="0"/>
              </a:spcBef>
              <a:buClr>
                <a:schemeClr val="dk1"/>
              </a:buClr>
              <a:buFont typeface="Arial"/>
              <a:buAutoNum type="arabicPeriod"/>
            </a:pPr>
            <a:r>
              <a:rPr lang="ar">
                <a:solidFill>
                  <a:schemeClr val="dk1"/>
                </a:solidFill>
              </a:rPr>
              <a:t>Interpersonal disagreement and conflicts.</a:t>
            </a:r>
          </a:p>
          <a:p>
            <a:pPr indent="-279400" lvl="0" marL="342900" rtl="0">
              <a:spcBef>
                <a:spcPts val="0"/>
              </a:spcBef>
              <a:buClr>
                <a:schemeClr val="dk1"/>
              </a:buClr>
              <a:buFont typeface="Arial"/>
              <a:buAutoNum type="arabicPeriod"/>
            </a:pPr>
            <a:r>
              <a:rPr lang="ar">
                <a:solidFill>
                  <a:schemeClr val="dk1"/>
                </a:solidFill>
              </a:rPr>
              <a:t>Personal goals rather than team goal.</a:t>
            </a:r>
          </a:p>
        </p:txBody>
      </p:sp>
      <p:sp>
        <p:nvSpPr>
          <p:cNvPr id="557" name="Shape 557"/>
          <p:cNvSpPr/>
          <p:nvPr/>
        </p:nvSpPr>
        <p:spPr>
          <a:xfrm>
            <a:off x="1362475" y="4502175"/>
            <a:ext cx="5915700" cy="1646700"/>
          </a:xfrm>
          <a:prstGeom prst="roundRect">
            <a:avLst>
              <a:gd fmla="val 16667" name="adj"/>
            </a:avLst>
          </a:prstGeom>
          <a:solidFill>
            <a:srgbClr val="FCE5CD"/>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indent="-279400" lvl="0" marL="342900" rtl="0">
              <a:spcBef>
                <a:spcPts val="0"/>
              </a:spcBef>
              <a:buClr>
                <a:schemeClr val="dk1"/>
              </a:buClr>
              <a:buFont typeface="Arial"/>
              <a:buAutoNum type="arabicPeriod"/>
            </a:pPr>
            <a:r>
              <a:rPr lang="ar">
                <a:solidFill>
                  <a:schemeClr val="dk1"/>
                </a:solidFill>
              </a:rPr>
              <a:t>Start to know each other.</a:t>
            </a:r>
          </a:p>
          <a:p>
            <a:pPr indent="-279400" lvl="0" marL="342900" rtl="0">
              <a:spcBef>
                <a:spcPts val="0"/>
              </a:spcBef>
              <a:buClr>
                <a:schemeClr val="dk1"/>
              </a:buClr>
              <a:buFont typeface="Arial"/>
              <a:buAutoNum type="arabicPeriod"/>
            </a:pPr>
            <a:r>
              <a:rPr lang="ar">
                <a:solidFill>
                  <a:schemeClr val="dk1"/>
                </a:solidFill>
              </a:rPr>
              <a:t>Start to accept each others ideas and opinions.</a:t>
            </a:r>
          </a:p>
          <a:p>
            <a:pPr indent="-279400" lvl="0" marL="342900" rtl="0">
              <a:spcBef>
                <a:spcPts val="0"/>
              </a:spcBef>
              <a:buClr>
                <a:schemeClr val="dk1"/>
              </a:buClr>
              <a:buFont typeface="Arial"/>
              <a:buAutoNum type="arabicPeriod"/>
            </a:pPr>
            <a:r>
              <a:rPr lang="ar">
                <a:solidFill>
                  <a:schemeClr val="dk1"/>
                </a:solidFill>
              </a:rPr>
              <a:t>Understand the strengths and weaknesses of the team.</a:t>
            </a:r>
          </a:p>
          <a:p>
            <a:pPr indent="-279400" lvl="0" marL="342900" rtl="0">
              <a:spcBef>
                <a:spcPts val="0"/>
              </a:spcBef>
              <a:buClr>
                <a:schemeClr val="dk1"/>
              </a:buClr>
              <a:buFont typeface="Arial"/>
              <a:buAutoNum type="arabicPeriod"/>
            </a:pPr>
            <a:r>
              <a:rPr lang="ar">
                <a:solidFill>
                  <a:schemeClr val="dk1"/>
                </a:solidFill>
              </a:rPr>
              <a:t>Members become friendly to each other.</a:t>
            </a:r>
          </a:p>
          <a:p>
            <a:pPr indent="-279400" lvl="0" marL="342900" rtl="0">
              <a:spcBef>
                <a:spcPts val="0"/>
              </a:spcBef>
              <a:buClr>
                <a:schemeClr val="dk1"/>
              </a:buClr>
              <a:buFont typeface="Arial"/>
              <a:buAutoNum type="arabicPeriod"/>
            </a:pPr>
            <a:r>
              <a:rPr lang="ar">
                <a:solidFill>
                  <a:schemeClr val="dk1"/>
                </a:solidFill>
              </a:rPr>
              <a:t>Work together to overcome personal disagreement.</a:t>
            </a:r>
          </a:p>
          <a:p>
            <a:pPr indent="-279400" lvl="0" marL="342900" rtl="0">
              <a:spcBef>
                <a:spcPts val="0"/>
              </a:spcBef>
              <a:buClr>
                <a:schemeClr val="dk1"/>
              </a:buClr>
              <a:buFont typeface="Arial"/>
              <a:buAutoNum type="arabicPeriod"/>
            </a:pPr>
            <a:r>
              <a:rPr lang="ar">
                <a:solidFill>
                  <a:schemeClr val="dk1"/>
                </a:solidFill>
              </a:rPr>
              <a:t>Share responsibilities and help each other.</a:t>
            </a:r>
          </a:p>
        </p:txBody>
      </p:sp>
      <p:sp>
        <p:nvSpPr>
          <p:cNvPr id="558" name="Shape 558"/>
          <p:cNvSpPr/>
          <p:nvPr/>
        </p:nvSpPr>
        <p:spPr>
          <a:xfrm>
            <a:off x="1362475" y="6410625"/>
            <a:ext cx="5915700" cy="1455000"/>
          </a:xfrm>
          <a:prstGeom prst="roundRect">
            <a:avLst>
              <a:gd fmla="val 16667" name="adj"/>
            </a:avLst>
          </a:prstGeom>
          <a:solidFill>
            <a:srgbClr val="E6B8AF"/>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a:solidFill>
                <a:schemeClr val="dk1"/>
              </a:solidFill>
            </a:endParaRPr>
          </a:p>
          <a:p>
            <a:pPr indent="-279400" lvl="0" marL="342900" rtl="0">
              <a:spcBef>
                <a:spcPts val="0"/>
              </a:spcBef>
              <a:buClr>
                <a:schemeClr val="dk1"/>
              </a:buClr>
              <a:buFont typeface="Arial"/>
              <a:buAutoNum type="arabicPeriod"/>
            </a:pPr>
            <a:r>
              <a:rPr lang="ar">
                <a:solidFill>
                  <a:schemeClr val="dk1"/>
                </a:solidFill>
              </a:rPr>
              <a:t>Member are satisfied with the team progress.</a:t>
            </a:r>
          </a:p>
          <a:p>
            <a:pPr indent="-279400" lvl="0" marL="342900" rtl="0">
              <a:spcBef>
                <a:spcPts val="0"/>
              </a:spcBef>
              <a:buClr>
                <a:schemeClr val="dk1"/>
              </a:buClr>
              <a:buFont typeface="Arial"/>
              <a:buAutoNum type="arabicPeriod"/>
            </a:pPr>
            <a:r>
              <a:rPr lang="ar">
                <a:solidFill>
                  <a:schemeClr val="dk1"/>
                </a:solidFill>
              </a:rPr>
              <a:t>Members are capable to deal with any task based on their strength and weaknesses.</a:t>
            </a:r>
          </a:p>
          <a:p>
            <a:pPr indent="-279400" lvl="0" marL="342900" rtl="0">
              <a:spcBef>
                <a:spcPts val="0"/>
              </a:spcBef>
              <a:buClr>
                <a:schemeClr val="dk1"/>
              </a:buClr>
              <a:buFont typeface="Arial"/>
              <a:buAutoNum type="arabicPeriod"/>
            </a:pPr>
            <a:r>
              <a:rPr lang="ar">
                <a:solidFill>
                  <a:schemeClr val="dk1"/>
                </a:solidFill>
              </a:rPr>
              <a:t>Work together to achieve the team goals.</a:t>
            </a:r>
          </a:p>
        </p:txBody>
      </p:sp>
      <p:sp>
        <p:nvSpPr>
          <p:cNvPr id="559" name="Shape 559"/>
          <p:cNvSpPr/>
          <p:nvPr/>
        </p:nvSpPr>
        <p:spPr>
          <a:xfrm rot="-5400000">
            <a:off x="-94700" y="1420575"/>
            <a:ext cx="1646700" cy="840600"/>
          </a:xfrm>
          <a:prstGeom prst="roundRect">
            <a:avLst>
              <a:gd fmla="val 16667" name="adj"/>
            </a:avLst>
          </a:prstGeom>
          <a:solidFill>
            <a:srgbClr val="1C4587"/>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ar" sz="1800">
                <a:solidFill>
                  <a:srgbClr val="FFFFFF"/>
                </a:solidFill>
              </a:rPr>
              <a:t>Forming stage</a:t>
            </a:r>
          </a:p>
        </p:txBody>
      </p:sp>
      <p:sp>
        <p:nvSpPr>
          <p:cNvPr id="560" name="Shape 560"/>
          <p:cNvSpPr/>
          <p:nvPr/>
        </p:nvSpPr>
        <p:spPr>
          <a:xfrm rot="-5400000">
            <a:off x="-94550" y="4905228"/>
            <a:ext cx="1646400" cy="840600"/>
          </a:xfrm>
          <a:prstGeom prst="roundRect">
            <a:avLst>
              <a:gd fmla="val 16667" name="adj"/>
            </a:avLst>
          </a:prstGeom>
          <a:solidFill>
            <a:srgbClr val="783F04"/>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ar" sz="1800">
                <a:solidFill>
                  <a:srgbClr val="FFFFFF"/>
                </a:solidFill>
              </a:rPr>
              <a:t>Norming stage</a:t>
            </a:r>
          </a:p>
        </p:txBody>
      </p:sp>
      <p:sp>
        <p:nvSpPr>
          <p:cNvPr id="561" name="Shape 561"/>
          <p:cNvSpPr/>
          <p:nvPr/>
        </p:nvSpPr>
        <p:spPr>
          <a:xfrm rot="-5400000">
            <a:off x="1150" y="6717825"/>
            <a:ext cx="1455000" cy="840600"/>
          </a:xfrm>
          <a:prstGeom prst="roundRect">
            <a:avLst>
              <a:gd fmla="val 16667" name="adj"/>
            </a:avLst>
          </a:prstGeom>
          <a:solidFill>
            <a:srgbClr val="990000"/>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ar" sz="1700">
                <a:solidFill>
                  <a:srgbClr val="FFFFFF"/>
                </a:solidFill>
              </a:rPr>
              <a:t>Performing stage</a:t>
            </a:r>
          </a:p>
        </p:txBody>
      </p:sp>
      <p:sp>
        <p:nvSpPr>
          <p:cNvPr id="562" name="Shape 562"/>
          <p:cNvSpPr txBox="1"/>
          <p:nvPr/>
        </p:nvSpPr>
        <p:spPr>
          <a:xfrm>
            <a:off x="1362474" y="8023900"/>
            <a:ext cx="6197399" cy="1320900"/>
          </a:xfrm>
          <a:prstGeom prst="rect">
            <a:avLst/>
          </a:prstGeom>
          <a:noFill/>
          <a:ln>
            <a:noFill/>
          </a:ln>
        </p:spPr>
        <p:txBody>
          <a:bodyPr anchorCtr="0" anchor="t" bIns="45700" lIns="91425" rIns="91425" tIns="45700">
            <a:noAutofit/>
          </a:bodyPr>
          <a:lstStyle/>
          <a:p>
            <a:pPr lvl="0" rtl="0">
              <a:spcBef>
                <a:spcPts val="0"/>
              </a:spcBef>
              <a:buNone/>
            </a:pPr>
            <a:r>
              <a:rPr b="1" lang="ar" sz="1800"/>
              <a:t>How to move from storming to norming stage?</a:t>
            </a:r>
          </a:p>
          <a:p>
            <a:pPr indent="-289560" lvl="0" marL="342900" rtl="0">
              <a:spcBef>
                <a:spcPts val="0"/>
              </a:spcBef>
              <a:buClr>
                <a:srgbClr val="CC4125"/>
              </a:buClr>
              <a:buFont typeface="Arial"/>
              <a:buChar char="●"/>
            </a:pPr>
            <a:r>
              <a:rPr lang="ar">
                <a:solidFill>
                  <a:srgbClr val="3F3F3F"/>
                </a:solidFill>
              </a:rPr>
              <a:t>Team members should be introduce to each other in more details.</a:t>
            </a:r>
          </a:p>
          <a:p>
            <a:pPr indent="-289560" lvl="0" marL="342900" rtl="0">
              <a:spcBef>
                <a:spcPts val="1000"/>
              </a:spcBef>
              <a:buClr>
                <a:srgbClr val="CC4125"/>
              </a:buClr>
              <a:buFont typeface="Arial"/>
              <a:buChar char="●"/>
            </a:pPr>
            <a:r>
              <a:rPr lang="ar">
                <a:solidFill>
                  <a:srgbClr val="3F3F3F"/>
                </a:solidFill>
              </a:rPr>
              <a:t>Responsibilities must be assigned accordingly.</a:t>
            </a:r>
          </a:p>
          <a:p>
            <a:pPr indent="-289560" lvl="0" marL="342900" rtl="0">
              <a:spcBef>
                <a:spcPts val="1000"/>
              </a:spcBef>
              <a:buClr>
                <a:srgbClr val="CC4125"/>
              </a:buClr>
              <a:buFont typeface="Arial"/>
              <a:buChar char="●"/>
            </a:pPr>
            <a:r>
              <a:rPr lang="ar">
                <a:solidFill>
                  <a:srgbClr val="3F3F3F"/>
                </a:solidFill>
              </a:rPr>
              <a:t>Clear communication.</a:t>
            </a:r>
          </a:p>
          <a:p>
            <a:pPr indent="-289560" lvl="0" marL="342900" rtl="0">
              <a:spcBef>
                <a:spcPts val="1000"/>
              </a:spcBef>
              <a:buClr>
                <a:srgbClr val="CC4125"/>
              </a:buClr>
              <a:buFont typeface="Arial"/>
              <a:buChar char="●"/>
            </a:pPr>
            <a:r>
              <a:rPr lang="ar">
                <a:solidFill>
                  <a:srgbClr val="3F3F3F"/>
                </a:solidFill>
              </a:rPr>
              <a:t>Social activities. </a:t>
            </a:r>
            <a:r>
              <a:rPr lang="ar">
                <a:solidFill>
                  <a:srgbClr val="B7B7B7"/>
                </a:solidFill>
              </a:rPr>
              <a:t>(e.g lunch break or coffee)</a:t>
            </a:r>
          </a:p>
          <a:p>
            <a:pPr indent="-289560" lvl="0" marL="342900" rtl="0">
              <a:spcBef>
                <a:spcPts val="1000"/>
              </a:spcBef>
              <a:buClr>
                <a:srgbClr val="CC4125"/>
              </a:buClr>
              <a:buFont typeface="Arial"/>
              <a:buChar char="●"/>
            </a:pPr>
            <a:r>
              <a:rPr lang="ar">
                <a:solidFill>
                  <a:srgbClr val="3F3F3F"/>
                </a:solidFill>
              </a:rPr>
              <a:t>Role should be in rotation.</a:t>
            </a:r>
          </a:p>
          <a:p>
            <a:pPr indent="-289560" lvl="0" marL="342900" rtl="0">
              <a:spcBef>
                <a:spcPts val="0"/>
              </a:spcBef>
              <a:buClr>
                <a:srgbClr val="CC4125"/>
              </a:buClr>
              <a:buFont typeface="Arial"/>
              <a:buChar char="●"/>
            </a:pPr>
            <a:r>
              <a:rPr lang="ar">
                <a:solidFill>
                  <a:srgbClr val="3F3F3F"/>
                </a:solidFill>
              </a:rPr>
              <a:t>Everyone should be treated equally.</a:t>
            </a:r>
            <a:br>
              <a:rPr b="1" lang="ar">
                <a:solidFill>
                  <a:srgbClr val="418AB3"/>
                </a:solidFill>
              </a:rPr>
            </a:br>
          </a:p>
        </p:txBody>
      </p:sp>
      <p:sp>
        <p:nvSpPr>
          <p:cNvPr id="563" name="Shape 563"/>
          <p:cNvSpPr/>
          <p:nvPr/>
        </p:nvSpPr>
        <p:spPr>
          <a:xfrm rot="-5400000">
            <a:off x="-3141125" y="4542200"/>
            <a:ext cx="6575700" cy="211200"/>
          </a:xfrm>
          <a:prstGeom prst="rect">
            <a:avLst/>
          </a:prstGeom>
          <a:noFill/>
          <a:ln>
            <a:noFill/>
          </a:ln>
        </p:spPr>
        <p:txBody>
          <a:bodyPr anchorCtr="0" anchor="ctr" bIns="91425" lIns="91425" rIns="91425" tIns="91425">
            <a:noAutofit/>
          </a:bodyPr>
          <a:lstStyle/>
          <a:p>
            <a:pPr lvl="0" rtl="1" algn="r">
              <a:spcBef>
                <a:spcPts val="0"/>
              </a:spcBef>
              <a:buNone/>
            </a:pPr>
            <a:r>
              <a:rPr lang="ar">
                <a:solidFill>
                  <a:srgbClr val="B7B7B7"/>
                </a:solidFill>
              </a:rPr>
              <a:t>مرحلة التعارف			مرحلة المشاكل	   	      	مرحلة الانسجام 		مرحلة التطوير</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x="0" y="0"/>
          <a:ext cx="0" cy="0"/>
          <a:chOff x="0" y="0"/>
          <a:chExt cx="0" cy="0"/>
        </a:xfrm>
      </p:grpSpPr>
      <p:sp>
        <p:nvSpPr>
          <p:cNvPr id="568" name="Shape 568"/>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69" name="Shape 569"/>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570" name="Shape 570"/>
          <p:cNvSpPr txBox="1"/>
          <p:nvPr/>
        </p:nvSpPr>
        <p:spPr>
          <a:xfrm>
            <a:off x="281025" y="253200"/>
            <a:ext cx="6997800" cy="470400"/>
          </a:xfrm>
          <a:prstGeom prst="rect">
            <a:avLst/>
          </a:prstGeom>
          <a:noFill/>
          <a:ln>
            <a:noFill/>
          </a:ln>
        </p:spPr>
        <p:txBody>
          <a:bodyPr anchorCtr="0" anchor="t" bIns="45700" lIns="91425" rIns="91425" tIns="45700">
            <a:noAutofit/>
          </a:bodyPr>
          <a:lstStyle/>
          <a:p>
            <a:pPr lvl="0" rtl="0" algn="ctr">
              <a:spcBef>
                <a:spcPts val="0"/>
              </a:spcBef>
              <a:buNone/>
            </a:pPr>
            <a:r>
              <a:rPr b="1" lang="ar" sz="3000"/>
              <a:t>How the use of the team improves patient care ?!</a:t>
            </a:r>
          </a:p>
        </p:txBody>
      </p:sp>
      <p:pic>
        <p:nvPicPr>
          <p:cNvPr id="571" name="Shape 571"/>
          <p:cNvPicPr preferRelativeResize="0"/>
          <p:nvPr/>
        </p:nvPicPr>
        <p:blipFill rotWithShape="1">
          <a:blip r:embed="rId3">
            <a:alphaModFix amt="78000"/>
          </a:blip>
          <a:srcRect b="0" l="18532" r="17405" t="0"/>
          <a:stretch/>
        </p:blipFill>
        <p:spPr>
          <a:xfrm>
            <a:off x="5093500" y="1579125"/>
            <a:ext cx="994450" cy="1552275"/>
          </a:xfrm>
          <a:prstGeom prst="rect">
            <a:avLst/>
          </a:prstGeom>
          <a:noFill/>
          <a:ln>
            <a:noFill/>
          </a:ln>
        </p:spPr>
      </p:pic>
      <p:graphicFrame>
        <p:nvGraphicFramePr>
          <p:cNvPr id="572" name="Shape 572"/>
          <p:cNvGraphicFramePr/>
          <p:nvPr/>
        </p:nvGraphicFramePr>
        <p:xfrm>
          <a:off x="281025" y="7432200"/>
          <a:ext cx="3000000" cy="3000000"/>
        </p:xfrm>
        <a:graphic>
          <a:graphicData uri="http://schemas.openxmlformats.org/drawingml/2006/table">
            <a:tbl>
              <a:tblPr>
                <a:noFill/>
                <a:tableStyleId>{D04C0F43-524B-4128-83DA-58CB7B48C504}</a:tableStyleId>
              </a:tblPr>
              <a:tblGrid>
                <a:gridCol w="3376200"/>
              </a:tblGrid>
              <a:tr h="624000">
                <a:tc>
                  <a:txBody>
                    <a:bodyPr>
                      <a:noAutofit/>
                    </a:bodyPr>
                    <a:lstStyle/>
                    <a:p>
                      <a:pPr lvl="0" rtl="0" algn="ctr">
                        <a:spcBef>
                          <a:spcPts val="0"/>
                        </a:spcBef>
                        <a:buNone/>
                      </a:pPr>
                      <a:r>
                        <a:rPr b="1" lang="ar" sz="1800">
                          <a:solidFill>
                            <a:srgbClr val="FFFFFF"/>
                          </a:solidFill>
                        </a:rPr>
                        <a:t>Team members benefits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73763"/>
                    </a:solidFill>
                  </a:tcPr>
                </a:tc>
              </a:tr>
              <a:tr h="1488000">
                <a:tc>
                  <a:txBody>
                    <a:bodyPr>
                      <a:noAutofit/>
                    </a:bodyPr>
                    <a:lstStyle/>
                    <a:p>
                      <a:pPr indent="-228600" lvl="0" marL="457200" rtl="0">
                        <a:lnSpc>
                          <a:spcPct val="150000"/>
                        </a:lnSpc>
                        <a:spcBef>
                          <a:spcPts val="0"/>
                        </a:spcBef>
                        <a:buClr>
                          <a:schemeClr val="dk1"/>
                        </a:buClr>
                        <a:buAutoNum type="arabicPeriod"/>
                      </a:pPr>
                      <a:r>
                        <a:rPr lang="ar">
                          <a:solidFill>
                            <a:schemeClr val="dk1"/>
                          </a:solidFill>
                        </a:rPr>
                        <a:t>Enhanced job satisfaction</a:t>
                      </a:r>
                    </a:p>
                    <a:p>
                      <a:pPr indent="-228600" lvl="0" marL="457200" rtl="0">
                        <a:lnSpc>
                          <a:spcPct val="150000"/>
                        </a:lnSpc>
                        <a:spcBef>
                          <a:spcPts val="0"/>
                        </a:spcBef>
                        <a:buClr>
                          <a:schemeClr val="dk1"/>
                        </a:buClr>
                        <a:buAutoNum type="arabicPeriod"/>
                      </a:pPr>
                      <a:r>
                        <a:rPr lang="ar">
                          <a:solidFill>
                            <a:schemeClr val="dk1"/>
                          </a:solidFill>
                        </a:rPr>
                        <a:t>Greater role clarity</a:t>
                      </a:r>
                    </a:p>
                    <a:p>
                      <a:pPr indent="-228600" lvl="0" marL="457200" rtl="0">
                        <a:lnSpc>
                          <a:spcPct val="150000"/>
                        </a:lnSpc>
                        <a:spcBef>
                          <a:spcPts val="0"/>
                        </a:spcBef>
                        <a:buClr>
                          <a:schemeClr val="dk1"/>
                        </a:buClr>
                        <a:buAutoNum type="arabicPeriod"/>
                      </a:pPr>
                      <a:r>
                        <a:rPr lang="ar">
                          <a:solidFill>
                            <a:schemeClr val="dk1"/>
                          </a:solidFill>
                        </a:rPr>
                        <a:t>Enhanced well-being</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FE2F3"/>
                    </a:solidFill>
                  </a:tcPr>
                </a:tc>
              </a:tr>
            </a:tbl>
          </a:graphicData>
        </a:graphic>
      </p:graphicFrame>
      <p:graphicFrame>
        <p:nvGraphicFramePr>
          <p:cNvPr id="573" name="Shape 573"/>
          <p:cNvGraphicFramePr/>
          <p:nvPr/>
        </p:nvGraphicFramePr>
        <p:xfrm>
          <a:off x="3902625" y="7432200"/>
          <a:ext cx="3000000" cy="3000000"/>
        </p:xfrm>
        <a:graphic>
          <a:graphicData uri="http://schemas.openxmlformats.org/drawingml/2006/table">
            <a:tbl>
              <a:tblPr>
                <a:noFill/>
                <a:tableStyleId>{D04C0F43-524B-4128-83DA-58CB7B48C504}</a:tableStyleId>
              </a:tblPr>
              <a:tblGrid>
                <a:gridCol w="3376200"/>
              </a:tblGrid>
              <a:tr h="624000">
                <a:tc>
                  <a:txBody>
                    <a:bodyPr>
                      <a:noAutofit/>
                    </a:bodyPr>
                    <a:lstStyle/>
                    <a:p>
                      <a:pPr lvl="0" rtl="0" algn="ctr">
                        <a:spcBef>
                          <a:spcPts val="0"/>
                        </a:spcBef>
                        <a:buNone/>
                      </a:pPr>
                      <a:r>
                        <a:rPr b="1" lang="ar" sz="1800">
                          <a:solidFill>
                            <a:srgbClr val="FFFFFF"/>
                          </a:solidFill>
                        </a:rPr>
                        <a:t>Team benefits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73763"/>
                    </a:solidFill>
                  </a:tcPr>
                </a:tc>
              </a:tr>
              <a:tr h="1488000">
                <a:tc>
                  <a:txBody>
                    <a:bodyPr>
                      <a:noAutofit/>
                    </a:bodyPr>
                    <a:lstStyle/>
                    <a:p>
                      <a:pPr indent="-228600" lvl="0" marL="457200" rtl="0">
                        <a:lnSpc>
                          <a:spcPct val="150000"/>
                        </a:lnSpc>
                        <a:spcBef>
                          <a:spcPts val="0"/>
                        </a:spcBef>
                        <a:buClr>
                          <a:schemeClr val="dk1"/>
                        </a:buClr>
                        <a:buAutoNum type="arabicPeriod"/>
                      </a:pPr>
                      <a:r>
                        <a:rPr lang="ar">
                          <a:solidFill>
                            <a:schemeClr val="dk1"/>
                          </a:solidFill>
                        </a:rPr>
                        <a:t>Improved coordination of care</a:t>
                      </a:r>
                    </a:p>
                    <a:p>
                      <a:pPr indent="-228600" lvl="0" marL="457200" rtl="0">
                        <a:lnSpc>
                          <a:spcPct val="150000"/>
                        </a:lnSpc>
                        <a:spcBef>
                          <a:spcPts val="0"/>
                        </a:spcBef>
                        <a:buClr>
                          <a:schemeClr val="dk1"/>
                        </a:buClr>
                        <a:buAutoNum type="arabicPeriod"/>
                      </a:pPr>
                      <a:r>
                        <a:rPr lang="ar">
                          <a:solidFill>
                            <a:schemeClr val="dk1"/>
                          </a:solidFill>
                        </a:rPr>
                        <a:t>Efficient use of health-care</a:t>
                      </a:r>
                    </a:p>
                    <a:p>
                      <a:pPr indent="-228600" lvl="0" marL="457200" rtl="0">
                        <a:lnSpc>
                          <a:spcPct val="150000"/>
                        </a:lnSpc>
                        <a:spcBef>
                          <a:spcPts val="0"/>
                        </a:spcBef>
                        <a:buClr>
                          <a:schemeClr val="dk1"/>
                        </a:buClr>
                        <a:buAutoNum type="arabicPeriod"/>
                      </a:pPr>
                      <a:r>
                        <a:rPr lang="ar">
                          <a:solidFill>
                            <a:schemeClr val="dk1"/>
                          </a:solidFill>
                        </a:rPr>
                        <a:t>Enhanced communication</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FE2F3"/>
                    </a:solidFill>
                  </a:tcPr>
                </a:tc>
              </a:tr>
            </a:tbl>
          </a:graphicData>
        </a:graphic>
      </p:graphicFrame>
      <p:graphicFrame>
        <p:nvGraphicFramePr>
          <p:cNvPr id="574" name="Shape 574"/>
          <p:cNvGraphicFramePr/>
          <p:nvPr/>
        </p:nvGraphicFramePr>
        <p:xfrm>
          <a:off x="3902625" y="3131400"/>
          <a:ext cx="3000000" cy="3000000"/>
        </p:xfrm>
        <a:graphic>
          <a:graphicData uri="http://schemas.openxmlformats.org/drawingml/2006/table">
            <a:tbl>
              <a:tblPr>
                <a:noFill/>
                <a:tableStyleId>{D04C0F43-524B-4128-83DA-58CB7B48C504}</a:tableStyleId>
              </a:tblPr>
              <a:tblGrid>
                <a:gridCol w="3376200"/>
              </a:tblGrid>
              <a:tr h="624000">
                <a:tc>
                  <a:txBody>
                    <a:bodyPr>
                      <a:noAutofit/>
                    </a:bodyPr>
                    <a:lstStyle/>
                    <a:p>
                      <a:pPr lvl="0" rtl="0" algn="ctr">
                        <a:spcBef>
                          <a:spcPts val="0"/>
                        </a:spcBef>
                        <a:buNone/>
                      </a:pPr>
                      <a:r>
                        <a:rPr b="1" lang="ar" sz="1800">
                          <a:solidFill>
                            <a:srgbClr val="FFFFFF"/>
                          </a:solidFill>
                        </a:rPr>
                        <a:t>Patients benefits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73763"/>
                    </a:solidFill>
                  </a:tcPr>
                </a:tc>
              </a:tr>
              <a:tr h="1488000">
                <a:tc>
                  <a:txBody>
                    <a:bodyPr>
                      <a:noAutofit/>
                    </a:bodyPr>
                    <a:lstStyle/>
                    <a:p>
                      <a:pPr indent="-228600" lvl="0" marL="457200" rtl="0">
                        <a:lnSpc>
                          <a:spcPct val="115000"/>
                        </a:lnSpc>
                        <a:spcBef>
                          <a:spcPts val="0"/>
                        </a:spcBef>
                        <a:buClr>
                          <a:schemeClr val="dk1"/>
                        </a:buClr>
                        <a:buAutoNum type="arabicPeriod"/>
                      </a:pPr>
                      <a:r>
                        <a:rPr lang="ar">
                          <a:solidFill>
                            <a:schemeClr val="dk1"/>
                          </a:solidFill>
                        </a:rPr>
                        <a:t>Enhanced satisfaction with care</a:t>
                      </a:r>
                    </a:p>
                    <a:p>
                      <a:pPr indent="-228600" lvl="0" marL="457200" rtl="0">
                        <a:lnSpc>
                          <a:spcPct val="115000"/>
                        </a:lnSpc>
                        <a:spcBef>
                          <a:spcPts val="0"/>
                        </a:spcBef>
                        <a:buClr>
                          <a:schemeClr val="dk1"/>
                        </a:buClr>
                        <a:buAutoNum type="arabicPeriod"/>
                      </a:pPr>
                      <a:r>
                        <a:rPr lang="ar">
                          <a:solidFill>
                            <a:schemeClr val="dk1"/>
                          </a:solidFill>
                        </a:rPr>
                        <a:t>Acceptance of  treatment</a:t>
                      </a:r>
                    </a:p>
                    <a:p>
                      <a:pPr indent="-228600" lvl="0" marL="457200" rtl="0">
                        <a:lnSpc>
                          <a:spcPct val="115000"/>
                        </a:lnSpc>
                        <a:spcBef>
                          <a:spcPts val="0"/>
                        </a:spcBef>
                        <a:buClr>
                          <a:schemeClr val="dk1"/>
                        </a:buClr>
                        <a:buAutoNum type="arabicPeriod"/>
                      </a:pPr>
                      <a:r>
                        <a:rPr lang="ar">
                          <a:solidFill>
                            <a:schemeClr val="dk1"/>
                          </a:solidFill>
                        </a:rPr>
                        <a:t>Improved health outcomes and quality of care</a:t>
                      </a:r>
                    </a:p>
                    <a:p>
                      <a:pPr indent="-228600" lvl="0" marL="457200" rtl="0">
                        <a:lnSpc>
                          <a:spcPct val="115000"/>
                        </a:lnSpc>
                        <a:spcBef>
                          <a:spcPts val="0"/>
                        </a:spcBef>
                        <a:buClr>
                          <a:schemeClr val="dk1"/>
                        </a:buClr>
                        <a:buAutoNum type="arabicPeriod"/>
                      </a:pPr>
                      <a:r>
                        <a:rPr lang="ar">
                          <a:solidFill>
                            <a:schemeClr val="dk1"/>
                          </a:solidFill>
                        </a:rPr>
                        <a:t>Reduced medical errors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FE2F3"/>
                    </a:solidFill>
                  </a:tcPr>
                </a:tc>
              </a:tr>
            </a:tbl>
          </a:graphicData>
        </a:graphic>
      </p:graphicFrame>
      <p:pic>
        <p:nvPicPr>
          <p:cNvPr id="575" name="Shape 575"/>
          <p:cNvPicPr preferRelativeResize="0"/>
          <p:nvPr/>
        </p:nvPicPr>
        <p:blipFill rotWithShape="1">
          <a:blip r:embed="rId4">
            <a:alphaModFix amt="82000"/>
          </a:blip>
          <a:srcRect b="9321" l="0" r="0" t="0"/>
          <a:stretch/>
        </p:blipFill>
        <p:spPr>
          <a:xfrm>
            <a:off x="1035300" y="1451987"/>
            <a:ext cx="1752600" cy="1675649"/>
          </a:xfrm>
          <a:prstGeom prst="rect">
            <a:avLst/>
          </a:prstGeom>
          <a:noFill/>
          <a:ln>
            <a:noFill/>
          </a:ln>
        </p:spPr>
      </p:pic>
      <p:graphicFrame>
        <p:nvGraphicFramePr>
          <p:cNvPr id="576" name="Shape 576"/>
          <p:cNvGraphicFramePr/>
          <p:nvPr/>
        </p:nvGraphicFramePr>
        <p:xfrm>
          <a:off x="281025" y="3131400"/>
          <a:ext cx="3000000" cy="3000000"/>
        </p:xfrm>
        <a:graphic>
          <a:graphicData uri="http://schemas.openxmlformats.org/drawingml/2006/table">
            <a:tbl>
              <a:tblPr>
                <a:noFill/>
                <a:tableStyleId>{D04C0F43-524B-4128-83DA-58CB7B48C504}</a:tableStyleId>
              </a:tblPr>
              <a:tblGrid>
                <a:gridCol w="3376200"/>
              </a:tblGrid>
              <a:tr h="624000">
                <a:tc>
                  <a:txBody>
                    <a:bodyPr>
                      <a:noAutofit/>
                    </a:bodyPr>
                    <a:lstStyle/>
                    <a:p>
                      <a:pPr lvl="0" rtl="0" algn="ctr">
                        <a:spcBef>
                          <a:spcPts val="0"/>
                        </a:spcBef>
                        <a:buNone/>
                      </a:pPr>
                      <a:r>
                        <a:rPr b="1" lang="ar" sz="1800">
                          <a:solidFill>
                            <a:srgbClr val="FFFFFF"/>
                          </a:solidFill>
                        </a:rPr>
                        <a:t>Organizational benefits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73763"/>
                    </a:solidFill>
                  </a:tcPr>
                </a:tc>
              </a:tr>
              <a:tr h="1488000">
                <a:tc>
                  <a:txBody>
                    <a:bodyPr>
                      <a:noAutofit/>
                    </a:bodyPr>
                    <a:lstStyle/>
                    <a:p>
                      <a:pPr indent="-228600" lvl="0" marL="457200" rtl="0">
                        <a:lnSpc>
                          <a:spcPct val="115000"/>
                        </a:lnSpc>
                        <a:spcBef>
                          <a:spcPts val="0"/>
                        </a:spcBef>
                        <a:buClr>
                          <a:srgbClr val="000000"/>
                        </a:buClr>
                        <a:buAutoNum type="arabicPeriod"/>
                      </a:pPr>
                      <a:r>
                        <a:rPr lang="ar"/>
                        <a:t>Reduced hospitalization time and costs</a:t>
                      </a:r>
                    </a:p>
                    <a:p>
                      <a:pPr indent="-228600" lvl="0" marL="457200" rtl="0">
                        <a:lnSpc>
                          <a:spcPct val="115000"/>
                        </a:lnSpc>
                        <a:spcBef>
                          <a:spcPts val="0"/>
                        </a:spcBef>
                        <a:buClr>
                          <a:srgbClr val="000000"/>
                        </a:buClr>
                        <a:buAutoNum type="arabicPeriod"/>
                      </a:pPr>
                      <a:r>
                        <a:rPr lang="ar"/>
                        <a:t>Reduced unanticipated admissions</a:t>
                      </a:r>
                    </a:p>
                    <a:p>
                      <a:pPr indent="-228600" lvl="0" marL="457200" rtl="0">
                        <a:lnSpc>
                          <a:spcPct val="115000"/>
                        </a:lnSpc>
                        <a:spcBef>
                          <a:spcPts val="0"/>
                        </a:spcBef>
                        <a:buClr>
                          <a:srgbClr val="000000"/>
                        </a:buClr>
                        <a:buAutoNum type="arabicPeriod"/>
                      </a:pPr>
                      <a:r>
                        <a:rPr lang="ar"/>
                        <a:t>Better accessibility for patients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FE2F3"/>
                    </a:solidFill>
                  </a:tcPr>
                </a:tc>
              </a:tr>
            </a:tbl>
          </a:graphicData>
        </a:graphic>
      </p:graphicFrame>
      <p:pic>
        <p:nvPicPr>
          <p:cNvPr id="577" name="Shape 577"/>
          <p:cNvPicPr preferRelativeResize="0"/>
          <p:nvPr/>
        </p:nvPicPr>
        <p:blipFill>
          <a:blip r:embed="rId5">
            <a:alphaModFix/>
          </a:blip>
          <a:stretch>
            <a:fillRect/>
          </a:stretch>
        </p:blipFill>
        <p:spPr>
          <a:xfrm>
            <a:off x="2154434" y="5473167"/>
            <a:ext cx="3250990" cy="1729262"/>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sp>
        <p:nvSpPr>
          <p:cNvPr id="582" name="Shape 582"/>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583" name="Shape 58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584" name="Shape 584"/>
          <p:cNvSpPr txBox="1"/>
          <p:nvPr/>
        </p:nvSpPr>
        <p:spPr>
          <a:xfrm>
            <a:off x="432000" y="270000"/>
            <a:ext cx="6696000" cy="615600"/>
          </a:xfrm>
          <a:prstGeom prst="rect">
            <a:avLst/>
          </a:prstGeom>
          <a:noFill/>
          <a:ln>
            <a:noFill/>
          </a:ln>
        </p:spPr>
        <p:txBody>
          <a:bodyPr anchorCtr="0" anchor="ctr" bIns="91425" lIns="91425" rIns="91425" tIns="91425">
            <a:noAutofit/>
          </a:bodyPr>
          <a:lstStyle/>
          <a:p>
            <a:pPr lvl="0" rtl="1" algn="ctr">
              <a:spcBef>
                <a:spcPts val="0"/>
              </a:spcBef>
              <a:buNone/>
            </a:pPr>
            <a:r>
              <a:rPr b="1" lang="ar" sz="3000"/>
              <a:t>Characteristics of successful teams</a:t>
            </a:r>
          </a:p>
        </p:txBody>
      </p:sp>
      <p:cxnSp>
        <p:nvCxnSpPr>
          <p:cNvPr id="585" name="Shape 585"/>
          <p:cNvCxnSpPr>
            <a:stCxn id="584" idx="2"/>
            <a:endCxn id="584" idx="2"/>
          </p:cNvCxnSpPr>
          <p:nvPr/>
        </p:nvCxnSpPr>
        <p:spPr>
          <a:xfrm>
            <a:off x="3780000" y="885600"/>
            <a:ext cx="0" cy="0"/>
          </a:xfrm>
          <a:prstGeom prst="straightConnector1">
            <a:avLst/>
          </a:prstGeom>
          <a:noFill/>
          <a:ln cap="flat" cmpd="sng" w="9525">
            <a:solidFill>
              <a:schemeClr val="dk2"/>
            </a:solidFill>
            <a:prstDash val="solid"/>
            <a:round/>
            <a:headEnd len="lg" w="lg" type="none"/>
            <a:tailEnd len="lg" w="lg" type="none"/>
          </a:ln>
        </p:spPr>
      </p:cxnSp>
      <p:sp>
        <p:nvSpPr>
          <p:cNvPr id="586" name="Shape 586"/>
          <p:cNvSpPr txBox="1"/>
          <p:nvPr/>
        </p:nvSpPr>
        <p:spPr>
          <a:xfrm>
            <a:off x="432000" y="1205200"/>
            <a:ext cx="6696000" cy="7976100"/>
          </a:xfrm>
          <a:prstGeom prst="rect">
            <a:avLst/>
          </a:prstGeom>
          <a:noFill/>
          <a:ln>
            <a:noFill/>
          </a:ln>
        </p:spPr>
        <p:txBody>
          <a:bodyPr anchorCtr="0" anchor="t" bIns="45700" lIns="91425" rIns="91425" tIns="45700">
            <a:noAutofit/>
          </a:bodyPr>
          <a:lstStyle/>
          <a:p>
            <a:pPr lvl="0" rtl="0">
              <a:spcBef>
                <a:spcPts val="0"/>
              </a:spcBef>
              <a:buNone/>
            </a:pPr>
            <a:r>
              <a:rPr b="1" lang="ar" sz="1800" u="sng">
                <a:solidFill>
                  <a:srgbClr val="BF9000"/>
                </a:solidFill>
              </a:rPr>
              <a:t>Effective leadership</a:t>
            </a:r>
          </a:p>
          <a:p>
            <a:pPr indent="-289560" lvl="0" marL="342900" rtl="0">
              <a:spcBef>
                <a:spcPts val="0"/>
              </a:spcBef>
              <a:buClr>
                <a:srgbClr val="418AB3"/>
              </a:buClr>
              <a:buFont typeface="Arial"/>
              <a:buChar char="●"/>
            </a:pPr>
            <a:r>
              <a:rPr lang="ar">
                <a:solidFill>
                  <a:srgbClr val="3F3F3F"/>
                </a:solidFill>
              </a:rPr>
              <a:t>Teams require effective leadership that set and maintain structures, manage conflict, listen to members and trust and support members.</a:t>
            </a:r>
          </a:p>
          <a:p>
            <a:pPr indent="-289560" lvl="0" marL="342900" rtl="0">
              <a:spcBef>
                <a:spcPts val="0"/>
              </a:spcBef>
              <a:buClr>
                <a:srgbClr val="418AB3"/>
              </a:buClr>
              <a:buFont typeface="Arial"/>
              <a:buChar char="●"/>
            </a:pPr>
            <a:r>
              <a:rPr lang="ar">
                <a:solidFill>
                  <a:srgbClr val="3F3F3F"/>
                </a:solidFill>
              </a:rPr>
              <a:t>Effective leadership is a key characteristic of an effective team</a:t>
            </a:r>
          </a:p>
          <a:p>
            <a:pPr lvl="0" rtl="0">
              <a:spcBef>
                <a:spcPts val="0"/>
              </a:spcBef>
              <a:buNone/>
            </a:pPr>
            <a:r>
              <a:t/>
            </a:r>
            <a:endParaRPr>
              <a:solidFill>
                <a:srgbClr val="418AB3"/>
              </a:solidFill>
            </a:endParaRPr>
          </a:p>
          <a:p>
            <a:pPr lvl="0" rtl="0">
              <a:spcBef>
                <a:spcPts val="0"/>
              </a:spcBef>
              <a:buNone/>
            </a:pPr>
            <a:r>
              <a:rPr b="1" lang="ar" sz="1800" u="sng">
                <a:solidFill>
                  <a:srgbClr val="BF9000"/>
                </a:solidFill>
              </a:rPr>
              <a:t>Effective communication</a:t>
            </a:r>
          </a:p>
          <a:p>
            <a:pPr indent="-289560" lvl="0" marL="342900" rtl="0">
              <a:spcBef>
                <a:spcPts val="0"/>
              </a:spcBef>
              <a:buClr>
                <a:srgbClr val="418AB3"/>
              </a:buClr>
              <a:buFont typeface="Arial"/>
              <a:buChar char="●"/>
            </a:pPr>
            <a:r>
              <a:rPr lang="ar">
                <a:solidFill>
                  <a:srgbClr val="3F3F3F"/>
                </a:solidFill>
              </a:rPr>
              <a:t>The following strategies can assist team members in sharing information accurately</a:t>
            </a:r>
          </a:p>
          <a:p>
            <a:pPr indent="-232409" lvl="1" marL="742950" rtl="0">
              <a:spcBef>
                <a:spcPts val="0"/>
              </a:spcBef>
              <a:buClr>
                <a:srgbClr val="418AB3"/>
              </a:buClr>
              <a:buFont typeface="Arial"/>
              <a:buChar char="●"/>
            </a:pPr>
            <a:r>
              <a:rPr lang="ar">
                <a:solidFill>
                  <a:srgbClr val="FF0000"/>
                </a:solidFill>
              </a:rPr>
              <a:t>SBAR </a:t>
            </a:r>
          </a:p>
          <a:p>
            <a:pPr indent="-175260" lvl="2" marL="1143000" rtl="0">
              <a:spcBef>
                <a:spcPts val="0"/>
              </a:spcBef>
              <a:buClr>
                <a:srgbClr val="418AB3"/>
              </a:buClr>
              <a:buFont typeface="Arial"/>
              <a:buChar char="●"/>
            </a:pPr>
            <a:r>
              <a:rPr b="1" lang="ar">
                <a:solidFill>
                  <a:srgbClr val="FF0000"/>
                </a:solidFill>
              </a:rPr>
              <a:t>Situation</a:t>
            </a:r>
            <a:r>
              <a:rPr lang="ar">
                <a:solidFill>
                  <a:srgbClr val="3F3F3F"/>
                </a:solidFill>
              </a:rPr>
              <a:t> What is going on with the patient? </a:t>
            </a:r>
          </a:p>
          <a:p>
            <a:pPr indent="-175260" lvl="2" marL="1143000" rtl="0">
              <a:spcBef>
                <a:spcPts val="0"/>
              </a:spcBef>
              <a:buClr>
                <a:srgbClr val="418AB3"/>
              </a:buClr>
              <a:buFont typeface="Arial"/>
              <a:buChar char="●"/>
            </a:pPr>
            <a:r>
              <a:rPr b="1" lang="ar">
                <a:solidFill>
                  <a:srgbClr val="FF0000"/>
                </a:solidFill>
              </a:rPr>
              <a:t>Background</a:t>
            </a:r>
            <a:r>
              <a:rPr lang="ar">
                <a:solidFill>
                  <a:srgbClr val="3F3F3F"/>
                </a:solidFill>
              </a:rPr>
              <a:t> What is the clinical background or context? </a:t>
            </a:r>
          </a:p>
          <a:p>
            <a:pPr indent="-175260" lvl="2" marL="1143000" rtl="0">
              <a:spcBef>
                <a:spcPts val="0"/>
              </a:spcBef>
              <a:buClr>
                <a:srgbClr val="418AB3"/>
              </a:buClr>
              <a:buFont typeface="Arial"/>
              <a:buChar char="●"/>
            </a:pPr>
            <a:r>
              <a:rPr b="1" lang="ar">
                <a:solidFill>
                  <a:srgbClr val="FF0000"/>
                </a:solidFill>
              </a:rPr>
              <a:t>Assessment</a:t>
            </a:r>
            <a:r>
              <a:rPr lang="ar">
                <a:solidFill>
                  <a:srgbClr val="3F3F3F"/>
                </a:solidFill>
              </a:rPr>
              <a:t> What do I think the problem is? </a:t>
            </a:r>
          </a:p>
          <a:p>
            <a:pPr indent="-175260" lvl="2" marL="1143000" rtl="0">
              <a:spcBef>
                <a:spcPts val="0"/>
              </a:spcBef>
              <a:buClr>
                <a:srgbClr val="418AB3"/>
              </a:buClr>
              <a:buFont typeface="Arial"/>
              <a:buChar char="●"/>
            </a:pPr>
            <a:r>
              <a:rPr b="1" lang="ar">
                <a:solidFill>
                  <a:srgbClr val="FF0000"/>
                </a:solidFill>
              </a:rPr>
              <a:t>Recommendation </a:t>
            </a:r>
            <a:r>
              <a:rPr lang="ar">
                <a:solidFill>
                  <a:srgbClr val="3F3F3F"/>
                </a:solidFill>
              </a:rPr>
              <a:t>What would I do to correct it? </a:t>
            </a:r>
          </a:p>
          <a:p>
            <a:pPr indent="-289560" lvl="0" marL="342900" rtl="0">
              <a:spcBef>
                <a:spcPts val="0"/>
              </a:spcBef>
              <a:buClr>
                <a:srgbClr val="418AB3"/>
              </a:buClr>
              <a:buFont typeface="Arial"/>
              <a:buChar char="●"/>
            </a:pPr>
            <a:r>
              <a:rPr lang="ar">
                <a:solidFill>
                  <a:srgbClr val="FF0000"/>
                </a:solidFill>
              </a:rPr>
              <a:t>Call-out: </a:t>
            </a:r>
            <a:r>
              <a:rPr lang="ar">
                <a:solidFill>
                  <a:srgbClr val="000000"/>
                </a:solidFill>
              </a:rPr>
              <a:t>Call-out is a strategy to communicate important or critical information to inform all team members simultaneously during emergent situations. Such as CPR announcement </a:t>
            </a:r>
          </a:p>
          <a:p>
            <a:pPr indent="-289560" lvl="0" marL="342900" rtl="0">
              <a:spcBef>
                <a:spcPts val="0"/>
              </a:spcBef>
              <a:buClr>
                <a:srgbClr val="418AB3"/>
              </a:buClr>
              <a:buFont typeface="Arial"/>
              <a:buChar char="●"/>
            </a:pPr>
            <a:r>
              <a:rPr lang="ar">
                <a:solidFill>
                  <a:srgbClr val="FF0000"/>
                </a:solidFill>
              </a:rPr>
              <a:t>Check-back/read-back</a:t>
            </a:r>
          </a:p>
          <a:p>
            <a:pPr indent="0" lvl="0" marL="914400" rtl="0">
              <a:spcBef>
                <a:spcPts val="0"/>
              </a:spcBef>
              <a:buNone/>
            </a:pPr>
            <a:r>
              <a:rPr lang="ar">
                <a:solidFill>
                  <a:srgbClr val="000000"/>
                </a:solidFill>
              </a:rPr>
              <a:t>Doctor: Give 25 mg Benadryl IV push.</a:t>
            </a:r>
          </a:p>
          <a:p>
            <a:pPr indent="0" lvl="0" marL="914400" rtl="0">
              <a:spcBef>
                <a:spcPts val="0"/>
              </a:spcBef>
              <a:buNone/>
            </a:pPr>
            <a:r>
              <a:rPr lang="ar">
                <a:solidFill>
                  <a:srgbClr val="000000"/>
                </a:solidFill>
              </a:rPr>
              <a:t>Nurse: 25 mg Benadryl IV push?</a:t>
            </a:r>
          </a:p>
          <a:p>
            <a:pPr indent="0" lvl="0" marL="914400" rtl="0">
              <a:spcBef>
                <a:spcPts val="0"/>
              </a:spcBef>
              <a:buNone/>
            </a:pPr>
            <a:r>
              <a:rPr lang="ar">
                <a:solidFill>
                  <a:srgbClr val="000000"/>
                </a:solidFill>
              </a:rPr>
              <a:t>Doctor: That’s correct.</a:t>
            </a:r>
          </a:p>
          <a:p>
            <a:pPr indent="-289560" lvl="0" marL="342900" rtl="0">
              <a:spcBef>
                <a:spcPts val="0"/>
              </a:spcBef>
              <a:buClr>
                <a:srgbClr val="418AB3"/>
              </a:buClr>
              <a:buFont typeface="Arial"/>
              <a:buChar char="●"/>
            </a:pPr>
            <a:r>
              <a:rPr lang="ar">
                <a:solidFill>
                  <a:srgbClr val="000000"/>
                </a:solidFill>
              </a:rPr>
              <a:t>Video, SBAR:</a:t>
            </a:r>
            <a:r>
              <a:rPr lang="ar">
                <a:solidFill>
                  <a:srgbClr val="3F3F3F"/>
                </a:solidFill>
              </a:rPr>
              <a:t> </a:t>
            </a:r>
            <a:r>
              <a:rPr lang="ar">
                <a:solidFill>
                  <a:srgbClr val="0070C0"/>
                </a:solidFill>
              </a:rPr>
              <a:t>https://www.youtube.com/watch?v=4SdyKnjPG78 </a:t>
            </a:r>
          </a:p>
          <a:p>
            <a:pPr indent="0" lvl="0" marL="457200" rtl="0">
              <a:spcBef>
                <a:spcPts val="0"/>
              </a:spcBef>
              <a:buNone/>
            </a:pPr>
            <a:r>
              <a:t/>
            </a:r>
            <a:endParaRPr>
              <a:solidFill>
                <a:srgbClr val="0070C0"/>
              </a:solidFill>
            </a:endParaRPr>
          </a:p>
          <a:p>
            <a:pPr lvl="0" rtl="0">
              <a:spcBef>
                <a:spcPts val="0"/>
              </a:spcBef>
              <a:buNone/>
            </a:pPr>
            <a:r>
              <a:rPr b="1" lang="ar" sz="1800" u="sng">
                <a:solidFill>
                  <a:srgbClr val="BF9000"/>
                </a:solidFill>
              </a:rPr>
              <a:t>Common purpose</a:t>
            </a:r>
          </a:p>
          <a:p>
            <a:pPr lvl="0" rtl="0">
              <a:spcBef>
                <a:spcPts val="0"/>
              </a:spcBef>
              <a:buNone/>
            </a:pPr>
            <a:r>
              <a:rPr lang="ar">
                <a:solidFill>
                  <a:srgbClr val="3F3F3F"/>
                </a:solidFill>
              </a:rPr>
              <a:t>Team members generate a common and clearly defined purpose that includes</a:t>
            </a:r>
          </a:p>
          <a:p>
            <a:pPr lvl="0" rtl="0">
              <a:spcBef>
                <a:spcPts val="0"/>
              </a:spcBef>
              <a:buNone/>
            </a:pPr>
            <a:r>
              <a:rPr lang="ar">
                <a:solidFill>
                  <a:srgbClr val="3F3F3F"/>
                </a:solidFill>
              </a:rPr>
              <a:t>collective interests and demonstrates shared ownership</a:t>
            </a:r>
          </a:p>
          <a:p>
            <a:pPr lvl="0" rtl="0">
              <a:spcBef>
                <a:spcPts val="0"/>
              </a:spcBef>
              <a:buNone/>
            </a:pPr>
            <a:r>
              <a:t/>
            </a:r>
            <a:endParaRPr>
              <a:solidFill>
                <a:srgbClr val="3F3F3F"/>
              </a:solidFill>
            </a:endParaRPr>
          </a:p>
          <a:p>
            <a:pPr lvl="0" rtl="0">
              <a:spcBef>
                <a:spcPts val="0"/>
              </a:spcBef>
              <a:buNone/>
            </a:pPr>
            <a:r>
              <a:rPr b="1" lang="ar" sz="1800" u="sng">
                <a:solidFill>
                  <a:srgbClr val="BF9000"/>
                </a:solidFill>
              </a:rPr>
              <a:t>Measurable goals</a:t>
            </a:r>
          </a:p>
          <a:p>
            <a:pPr lvl="0" rtl="0">
              <a:spcBef>
                <a:spcPts val="0"/>
              </a:spcBef>
              <a:buNone/>
            </a:pPr>
            <a:r>
              <a:rPr lang="ar">
                <a:solidFill>
                  <a:srgbClr val="3F3F3F"/>
                </a:solidFill>
              </a:rPr>
              <a:t>Teams set goals that are measurable and focused on the team’s task.</a:t>
            </a:r>
          </a:p>
          <a:p>
            <a:pPr lvl="0" rtl="0">
              <a:spcBef>
                <a:spcPts val="0"/>
              </a:spcBef>
              <a:buNone/>
            </a:pPr>
            <a:r>
              <a:t/>
            </a:r>
            <a:endParaRPr>
              <a:solidFill>
                <a:srgbClr val="3F3F3F"/>
              </a:solidFill>
            </a:endParaRPr>
          </a:p>
          <a:p>
            <a:pPr lvl="0" rtl="0">
              <a:spcBef>
                <a:spcPts val="0"/>
              </a:spcBef>
              <a:buNone/>
            </a:pPr>
            <a:r>
              <a:rPr b="1" lang="ar" sz="1800" u="sng">
                <a:solidFill>
                  <a:srgbClr val="BF9000"/>
                </a:solidFill>
              </a:rPr>
              <a:t>Good cohesion</a:t>
            </a:r>
          </a:p>
          <a:p>
            <a:pPr lvl="0" rtl="0">
              <a:spcBef>
                <a:spcPts val="0"/>
              </a:spcBef>
              <a:buNone/>
            </a:pPr>
            <a:r>
              <a:rPr lang="ar">
                <a:solidFill>
                  <a:srgbClr val="3F3F3F"/>
                </a:solidFill>
              </a:rPr>
              <a:t>Cohesive teams have a unique and identifiable team spirit and commitment and have greater longevity as team members want to continue working together</a:t>
            </a:r>
          </a:p>
          <a:p>
            <a:pPr lvl="0" rtl="0">
              <a:spcBef>
                <a:spcPts val="0"/>
              </a:spcBef>
              <a:buNone/>
            </a:pPr>
            <a:r>
              <a:t/>
            </a:r>
            <a:endParaRPr>
              <a:solidFill>
                <a:srgbClr val="3F3F3F"/>
              </a:solidFill>
            </a:endParaRPr>
          </a:p>
          <a:p>
            <a:pPr lvl="0" rtl="0">
              <a:spcBef>
                <a:spcPts val="0"/>
              </a:spcBef>
              <a:buNone/>
            </a:pPr>
            <a:r>
              <a:rPr b="1" lang="ar" sz="1800" u="sng">
                <a:solidFill>
                  <a:srgbClr val="BF9000"/>
                </a:solidFill>
              </a:rPr>
              <a:t>Mutual respect</a:t>
            </a:r>
          </a:p>
          <a:p>
            <a:pPr lvl="0" rtl="0">
              <a:spcBef>
                <a:spcPts val="0"/>
              </a:spcBef>
              <a:buNone/>
            </a:pPr>
            <a:r>
              <a:rPr lang="ar">
                <a:solidFill>
                  <a:srgbClr val="3F3F3F"/>
                </a:solidFill>
              </a:rPr>
              <a:t>Effective teams have members who respect each others talents and beliefs, in addition to their professional contributions</a:t>
            </a:r>
          </a:p>
          <a:p>
            <a:pPr lvl="0" rtl="0">
              <a:spcBef>
                <a:spcPts val="0"/>
              </a:spcBef>
              <a:buNone/>
            </a:pPr>
            <a:r>
              <a:t/>
            </a:r>
            <a:endParaRPr>
              <a:solidFill>
                <a:srgbClr val="3F3F3F"/>
              </a:solidFill>
            </a:endParaRPr>
          </a:p>
          <a:p>
            <a:pPr lvl="0" rtl="0">
              <a:spcBef>
                <a:spcPts val="0"/>
              </a:spcBef>
              <a:buNone/>
            </a:pPr>
            <a:r>
              <a:t/>
            </a:r>
            <a:endParaRPr>
              <a:solidFill>
                <a:srgbClr val="3F3F3F"/>
              </a:solidFill>
            </a:endParaRPr>
          </a:p>
          <a:p>
            <a:pPr lvl="0" rtl="0">
              <a:spcBef>
                <a:spcPts val="0"/>
              </a:spcBef>
              <a:buNone/>
            </a:pPr>
            <a:r>
              <a:t/>
            </a:r>
            <a:endParaRPr>
              <a:solidFill>
                <a:srgbClr val="3F3F3F"/>
              </a:solidFill>
            </a:endParaRPr>
          </a:p>
          <a:p>
            <a:pPr lvl="0" rtl="0">
              <a:spcBef>
                <a:spcPts val="0"/>
              </a:spcBef>
              <a:buNone/>
            </a:pPr>
            <a:r>
              <a:t/>
            </a:r>
            <a:endParaRPr>
              <a:solidFill>
                <a:srgbClr val="418AB3"/>
              </a:solidFill>
            </a:endParaRPr>
          </a:p>
          <a:p>
            <a:pPr lvl="0" rtl="0">
              <a:spcBef>
                <a:spcPts val="0"/>
              </a:spcBef>
              <a:buNone/>
            </a:pPr>
            <a:br>
              <a:rPr lang="ar">
                <a:solidFill>
                  <a:srgbClr val="418AB3"/>
                </a:solidFill>
              </a:rPr>
            </a:br>
          </a:p>
          <a:p>
            <a:pPr lvl="0" rtl="0">
              <a:spcBef>
                <a:spcPts val="0"/>
              </a:spcBef>
              <a:buNone/>
            </a:pPr>
            <a:r>
              <a:t/>
            </a:r>
            <a:endParaRPr>
              <a:solidFill>
                <a:srgbClr val="418AB3"/>
              </a:solidFil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sp>
        <p:nvSpPr>
          <p:cNvPr id="591" name="Shape 591"/>
          <p:cNvSpPr txBox="1"/>
          <p:nvPr/>
        </p:nvSpPr>
        <p:spPr>
          <a:xfrm>
            <a:off x="0" y="199200"/>
            <a:ext cx="7560000" cy="719700"/>
          </a:xfrm>
          <a:prstGeom prst="rect">
            <a:avLst/>
          </a:prstGeom>
          <a:noFill/>
          <a:ln>
            <a:noFill/>
          </a:ln>
        </p:spPr>
        <p:txBody>
          <a:bodyPr anchorCtr="0" anchor="t" bIns="45700" lIns="91425" rIns="91425" tIns="45700">
            <a:noAutofit/>
          </a:bodyPr>
          <a:lstStyle/>
          <a:p>
            <a:pPr lvl="0" rtl="1" algn="ctr">
              <a:spcBef>
                <a:spcPts val="0"/>
              </a:spcBef>
              <a:buNone/>
            </a:pPr>
            <a:r>
              <a:rPr b="1" lang="ar" sz="3000"/>
              <a:t>Challenges to effective teamwork</a:t>
            </a:r>
          </a:p>
        </p:txBody>
      </p:sp>
      <p:graphicFrame>
        <p:nvGraphicFramePr>
          <p:cNvPr id="592" name="Shape 592"/>
          <p:cNvGraphicFramePr/>
          <p:nvPr/>
        </p:nvGraphicFramePr>
        <p:xfrm>
          <a:off x="336900" y="948600"/>
          <a:ext cx="3000000" cy="3000000"/>
        </p:xfrm>
        <a:graphic>
          <a:graphicData uri="http://schemas.openxmlformats.org/drawingml/2006/table">
            <a:tbl>
              <a:tblPr>
                <a:noFill/>
                <a:tableStyleId>{D04C0F43-524B-4128-83DA-58CB7B48C504}</a:tableStyleId>
              </a:tblPr>
              <a:tblGrid>
                <a:gridCol w="1721550"/>
                <a:gridCol w="1721550"/>
                <a:gridCol w="1721550"/>
                <a:gridCol w="1721550"/>
              </a:tblGrid>
              <a:tr h="437250">
                <a:tc>
                  <a:txBody>
                    <a:bodyPr>
                      <a:noAutofit/>
                    </a:bodyPr>
                    <a:lstStyle/>
                    <a:p>
                      <a:pPr lvl="0" rtl="0" algn="ctr">
                        <a:spcBef>
                          <a:spcPts val="0"/>
                        </a:spcBef>
                        <a:buNone/>
                      </a:pPr>
                      <a:r>
                        <a:rPr b="1" lang="ar" sz="1800">
                          <a:solidFill>
                            <a:srgbClr val="FFFFFF"/>
                          </a:solidFill>
                        </a:rPr>
                        <a:t>Changing roles</a:t>
                      </a:r>
                    </a:p>
                  </a:txBody>
                  <a:tcPr marT="91425" marB="91425" marR="91425" marL="91425" anchor="ctr">
                    <a:solidFill>
                      <a:srgbClr val="A61C00"/>
                    </a:solidFill>
                  </a:tcPr>
                </a:tc>
                <a:tc>
                  <a:txBody>
                    <a:bodyPr>
                      <a:noAutofit/>
                    </a:bodyPr>
                    <a:lstStyle/>
                    <a:p>
                      <a:pPr lvl="0" rtl="0" algn="ctr">
                        <a:spcBef>
                          <a:spcPts val="1000"/>
                        </a:spcBef>
                        <a:buNone/>
                      </a:pPr>
                      <a:r>
                        <a:rPr b="1" lang="ar" sz="1800">
                          <a:solidFill>
                            <a:srgbClr val="FFFFFF"/>
                          </a:solidFill>
                        </a:rPr>
                        <a:t>Changing settings</a:t>
                      </a:r>
                    </a:p>
                  </a:txBody>
                  <a:tcPr marT="91425" marB="91425" marR="91425" marL="91425" anchor="ctr">
                    <a:solidFill>
                      <a:srgbClr val="1C4587"/>
                    </a:solidFill>
                  </a:tcPr>
                </a:tc>
                <a:tc>
                  <a:txBody>
                    <a:bodyPr>
                      <a:noAutofit/>
                    </a:bodyPr>
                    <a:lstStyle/>
                    <a:p>
                      <a:pPr lvl="0" rtl="0" algn="ctr">
                        <a:lnSpc>
                          <a:spcPct val="90000"/>
                        </a:lnSpc>
                        <a:spcBef>
                          <a:spcPts val="0"/>
                        </a:spcBef>
                        <a:buNone/>
                      </a:pPr>
                      <a:r>
                        <a:rPr b="1" lang="ar" sz="1800">
                          <a:solidFill>
                            <a:srgbClr val="FFFFFF"/>
                          </a:solidFill>
                        </a:rPr>
                        <a:t>Health-care hierarchies</a:t>
                      </a:r>
                    </a:p>
                    <a:p>
                      <a:pPr lvl="0" rtl="0" algn="ctr">
                        <a:lnSpc>
                          <a:spcPct val="90000"/>
                        </a:lnSpc>
                        <a:spcBef>
                          <a:spcPts val="0"/>
                        </a:spcBef>
                        <a:buNone/>
                      </a:pPr>
                      <a:r>
                        <a:rPr b="1" lang="ar" sz="1100">
                          <a:solidFill>
                            <a:srgbClr val="B7B7B7"/>
                          </a:solidFill>
                        </a:rPr>
                        <a:t>رُتب موظفي الرعاية الطبية</a:t>
                      </a:r>
                    </a:p>
                  </a:txBody>
                  <a:tcPr marT="91425" marB="91425" marR="91425" marL="91425" anchor="ctr">
                    <a:solidFill>
                      <a:srgbClr val="274E13"/>
                    </a:solidFill>
                  </a:tcPr>
                </a:tc>
                <a:tc>
                  <a:txBody>
                    <a:bodyPr>
                      <a:noAutofit/>
                    </a:bodyPr>
                    <a:lstStyle/>
                    <a:p>
                      <a:pPr lvl="0" rtl="0" algn="ctr">
                        <a:lnSpc>
                          <a:spcPct val="90000"/>
                        </a:lnSpc>
                        <a:spcBef>
                          <a:spcPts val="1000"/>
                        </a:spcBef>
                        <a:buNone/>
                      </a:pPr>
                      <a:r>
                        <a:rPr b="1" lang="ar" sz="1800">
                          <a:solidFill>
                            <a:srgbClr val="FFFFFF"/>
                          </a:solidFill>
                        </a:rPr>
                        <a:t>Individualistic nature of health care</a:t>
                      </a:r>
                    </a:p>
                  </a:txBody>
                  <a:tcPr marT="91425" marB="91425" marR="91425" marL="91425" anchor="ctr">
                    <a:solidFill>
                      <a:srgbClr val="7F6000"/>
                    </a:solidFill>
                  </a:tcPr>
                </a:tc>
              </a:tr>
              <a:tr h="381000">
                <a:tc>
                  <a:txBody>
                    <a:bodyPr>
                      <a:noAutofit/>
                    </a:bodyPr>
                    <a:lstStyle/>
                    <a:p>
                      <a:pPr lvl="0" rtl="0" algn="ctr">
                        <a:spcBef>
                          <a:spcPts val="0"/>
                        </a:spcBef>
                        <a:buClr>
                          <a:srgbClr val="418AB3"/>
                        </a:buClr>
                        <a:buSzPct val="25000"/>
                        <a:buFont typeface="Noto Sans Symbols"/>
                        <a:buNone/>
                      </a:pPr>
                      <a:r>
                        <a:rPr lang="ar">
                          <a:solidFill>
                            <a:srgbClr val="3F3F3F"/>
                          </a:solidFill>
                        </a:rPr>
                        <a:t>In many health-care environments there is considerable change and overlap in the roles played by different health-care professionals.</a:t>
                      </a:r>
                    </a:p>
                    <a:p>
                      <a:pPr lvl="0" rtl="0" algn="ctr">
                        <a:spcBef>
                          <a:spcPts val="0"/>
                        </a:spcBef>
                        <a:buNone/>
                      </a:pPr>
                      <a:r>
                        <a:t/>
                      </a:r>
                      <a:endParaRPr/>
                    </a:p>
                  </a:txBody>
                  <a:tcPr marT="91425" marB="91425" marR="91425" marL="91425" anchor="ctr">
                    <a:solidFill>
                      <a:srgbClr val="E6B8AF"/>
                    </a:solidFill>
                  </a:tcPr>
                </a:tc>
                <a:tc>
                  <a:txBody>
                    <a:bodyPr>
                      <a:noAutofit/>
                    </a:bodyPr>
                    <a:lstStyle/>
                    <a:p>
                      <a:pPr lvl="0" rtl="0" algn="ctr">
                        <a:spcBef>
                          <a:spcPts val="1000"/>
                        </a:spcBef>
                        <a:buNone/>
                      </a:pPr>
                      <a:r>
                        <a:rPr lang="ar">
                          <a:solidFill>
                            <a:srgbClr val="3F3F3F"/>
                          </a:solidFill>
                        </a:rPr>
                        <a:t>The nature of health care is changing in many ways, including increased delivery of care for chronic conditions in community care settings and the transfer of many surgical procedures to outpatient centres</a:t>
                      </a:r>
                    </a:p>
                  </a:txBody>
                  <a:tcPr marT="91425" marB="91425" marR="91425" marL="91425" anchor="ctr">
                    <a:solidFill>
                      <a:srgbClr val="C9DAF8"/>
                    </a:solidFill>
                  </a:tcPr>
                </a:tc>
                <a:tc>
                  <a:txBody>
                    <a:bodyPr>
                      <a:noAutofit/>
                    </a:bodyPr>
                    <a:lstStyle/>
                    <a:p>
                      <a:pPr lvl="0" rtl="0" algn="ctr">
                        <a:lnSpc>
                          <a:spcPct val="90000"/>
                        </a:lnSpc>
                        <a:spcBef>
                          <a:spcPts val="1000"/>
                        </a:spcBef>
                        <a:buClr>
                          <a:srgbClr val="418AB3"/>
                        </a:buClr>
                        <a:buSzPct val="25000"/>
                        <a:buFont typeface="Noto Sans Symbols"/>
                        <a:buNone/>
                      </a:pPr>
                      <a:r>
                        <a:rPr lang="ar">
                          <a:solidFill>
                            <a:srgbClr val="3F3F3F"/>
                          </a:solidFill>
                        </a:rPr>
                        <a:t>Health care is strongly hierarchical in nature, which can be counterproductive to well functioning and effective teams where all members’ views should be considered</a:t>
                      </a:r>
                    </a:p>
                    <a:p>
                      <a:pPr lvl="0" rtl="0" algn="ctr">
                        <a:spcBef>
                          <a:spcPts val="0"/>
                        </a:spcBef>
                        <a:buNone/>
                      </a:pPr>
                      <a:r>
                        <a:t/>
                      </a:r>
                      <a:endParaRPr/>
                    </a:p>
                  </a:txBody>
                  <a:tcPr marT="91425" marB="91425" marR="91425" marL="91425" anchor="ctr">
                    <a:solidFill>
                      <a:srgbClr val="D9EAD3"/>
                    </a:solidFill>
                  </a:tcPr>
                </a:tc>
                <a:tc>
                  <a:txBody>
                    <a:bodyPr>
                      <a:noAutofit/>
                    </a:bodyPr>
                    <a:lstStyle/>
                    <a:p>
                      <a:pPr lvl="0" rtl="0" algn="ctr">
                        <a:lnSpc>
                          <a:spcPct val="90000"/>
                        </a:lnSpc>
                        <a:spcBef>
                          <a:spcPts val="1000"/>
                        </a:spcBef>
                        <a:buNone/>
                      </a:pPr>
                      <a:r>
                        <a:rPr lang="ar">
                          <a:solidFill>
                            <a:srgbClr val="3F3F3F"/>
                          </a:solidFill>
                        </a:rPr>
                        <a:t>Many health-care professions, such as nursing, dentistry and medicine, are based on the autonomous one-to-one relationship between the provider and patient.</a:t>
                      </a:r>
                    </a:p>
                  </a:txBody>
                  <a:tcPr marT="91425" marB="91425" marR="91425" marL="91425" anchor="ctr">
                    <a:solidFill>
                      <a:srgbClr val="FFF2CC"/>
                    </a:solidFill>
                  </a:tcPr>
                </a:tc>
              </a:tr>
            </a:tbl>
          </a:graphicData>
        </a:graphic>
      </p:graphicFrame>
      <p:cxnSp>
        <p:nvCxnSpPr>
          <p:cNvPr id="593" name="Shape 593"/>
          <p:cNvCxnSpPr/>
          <p:nvPr/>
        </p:nvCxnSpPr>
        <p:spPr>
          <a:xfrm>
            <a:off x="561600" y="5486400"/>
            <a:ext cx="6372000" cy="0"/>
          </a:xfrm>
          <a:prstGeom prst="straightConnector1">
            <a:avLst/>
          </a:prstGeom>
          <a:noFill/>
          <a:ln cap="flat" cmpd="sng" w="9525">
            <a:solidFill>
              <a:schemeClr val="dk2"/>
            </a:solidFill>
            <a:prstDash val="dash"/>
            <a:round/>
            <a:headEnd len="lg" w="lg" type="none"/>
            <a:tailEnd len="lg" w="lg" type="none"/>
          </a:ln>
        </p:spPr>
      </p:cxnSp>
      <p:pic>
        <p:nvPicPr>
          <p:cNvPr id="594" name="Shape 594"/>
          <p:cNvPicPr preferRelativeResize="0"/>
          <p:nvPr/>
        </p:nvPicPr>
        <p:blipFill rotWithShape="1">
          <a:blip r:embed="rId3">
            <a:alphaModFix/>
          </a:blip>
          <a:srcRect b="0" l="1372" r="1304" t="0"/>
          <a:stretch/>
        </p:blipFill>
        <p:spPr>
          <a:xfrm>
            <a:off x="101150" y="5591424"/>
            <a:ext cx="7357700" cy="4640949"/>
          </a:xfrm>
          <a:prstGeom prst="rect">
            <a:avLst/>
          </a:prstGeom>
          <a:noFill/>
          <a:ln>
            <a:noFill/>
          </a:ln>
        </p:spPr>
      </p:pic>
      <p:sp>
        <p:nvSpPr>
          <p:cNvPr id="595" name="Shape 595"/>
          <p:cNvSpPr txBox="1"/>
          <p:nvPr/>
        </p:nvSpPr>
        <p:spPr>
          <a:xfrm>
            <a:off x="203950" y="5591425"/>
            <a:ext cx="2078400" cy="611700"/>
          </a:xfrm>
          <a:prstGeom prst="rect">
            <a:avLst/>
          </a:prstGeom>
          <a:noFill/>
          <a:ln>
            <a:noFill/>
          </a:ln>
        </p:spPr>
        <p:txBody>
          <a:bodyPr anchorCtr="0" anchor="t" bIns="45700" lIns="91425" rIns="91425" tIns="45700">
            <a:noAutofit/>
          </a:bodyPr>
          <a:lstStyle/>
          <a:p>
            <a:pPr lvl="0" rtl="0">
              <a:spcBef>
                <a:spcPts val="0"/>
              </a:spcBef>
              <a:buNone/>
            </a:pPr>
            <a:r>
              <a:rPr b="1" lang="ar" sz="3000" u="sng"/>
              <a:t>Mind map</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9" name="Shape 599"/>
        <p:cNvGrpSpPr/>
        <p:nvPr/>
      </p:nvGrpSpPr>
      <p:grpSpPr>
        <a:xfrm>
          <a:off x="0" y="0"/>
          <a:ext cx="0" cy="0"/>
          <a:chOff x="0" y="0"/>
          <a:chExt cx="0" cy="0"/>
        </a:xfrm>
      </p:grpSpPr>
      <p:sp>
        <p:nvSpPr>
          <p:cNvPr id="600" name="Shape 600"/>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601" name="Shape 60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02" name="Shape 602"/>
          <p:cNvSpPr txBox="1"/>
          <p:nvPr/>
        </p:nvSpPr>
        <p:spPr>
          <a:xfrm>
            <a:off x="314325" y="285750"/>
            <a:ext cx="6905700" cy="7839000"/>
          </a:xfrm>
          <a:prstGeom prst="rect">
            <a:avLst/>
          </a:prstGeom>
          <a:noFill/>
          <a:ln>
            <a:noFill/>
          </a:ln>
        </p:spPr>
        <p:txBody>
          <a:bodyPr anchorCtr="0" anchor="t" bIns="91425" lIns="91425" rIns="91425" tIns="91425">
            <a:noAutofit/>
          </a:bodyPr>
          <a:lstStyle/>
          <a:p>
            <a:pPr lvl="0" rtl="0" algn="ctr">
              <a:spcBef>
                <a:spcPts val="0"/>
              </a:spcBef>
              <a:buNone/>
            </a:pPr>
            <a:r>
              <a:rPr b="1" lang="ar" sz="1800">
                <a:latin typeface="Comic Sans MS"/>
                <a:ea typeface="Comic Sans MS"/>
                <a:cs typeface="Comic Sans MS"/>
                <a:sym typeface="Comic Sans MS"/>
              </a:rPr>
              <a:t>Definition of Community service </a:t>
            </a:r>
          </a:p>
          <a:p>
            <a:pPr lvl="0" rtl="0">
              <a:lnSpc>
                <a:spcPct val="115000"/>
              </a:lnSpc>
              <a:spcBef>
                <a:spcPts val="0"/>
              </a:spcBef>
              <a:buClr>
                <a:schemeClr val="dk1"/>
              </a:buClr>
              <a:buFont typeface="Arial"/>
              <a:buNone/>
            </a:pPr>
            <a:r>
              <a:rPr lang="ar"/>
              <a:t> </a:t>
            </a:r>
          </a:p>
          <a:p>
            <a:pPr lvl="0" rtl="0">
              <a:lnSpc>
                <a:spcPct val="115000"/>
              </a:lnSpc>
              <a:spcBef>
                <a:spcPts val="0"/>
              </a:spcBef>
              <a:buNone/>
            </a:pPr>
            <a:r>
              <a:rPr b="1" lang="ar"/>
              <a:t>- Community is a group of interacting people, living in the </a:t>
            </a:r>
          </a:p>
          <a:p>
            <a:pPr lvl="0" rtl="0">
              <a:lnSpc>
                <a:spcPct val="115000"/>
              </a:lnSpc>
              <a:spcBef>
                <a:spcPts val="0"/>
              </a:spcBef>
              <a:buNone/>
            </a:pPr>
            <a:r>
              <a:rPr b="1" lang="ar"/>
              <a:t>same proximity (in space, time, or relationship).</a:t>
            </a:r>
          </a:p>
          <a:p>
            <a:pPr lvl="0" rtl="0">
              <a:lnSpc>
                <a:spcPct val="115000"/>
              </a:lnSpc>
              <a:spcBef>
                <a:spcPts val="0"/>
              </a:spcBef>
              <a:buNone/>
            </a:pPr>
            <a:r>
              <a:t/>
            </a:r>
            <a:endParaRPr b="1"/>
          </a:p>
          <a:p>
            <a:pPr lvl="0" rtl="0">
              <a:lnSpc>
                <a:spcPct val="115000"/>
              </a:lnSpc>
              <a:spcBef>
                <a:spcPts val="0"/>
              </a:spcBef>
              <a:buNone/>
            </a:pPr>
            <a:r>
              <a:rPr b="1" lang="ar"/>
              <a:t>- </a:t>
            </a:r>
            <a:r>
              <a:rPr b="1" lang="ar">
                <a:solidFill>
                  <a:srgbClr val="999999"/>
                </a:solidFill>
              </a:rPr>
              <a:t>Community usually refers to a social unit larger than </a:t>
            </a:r>
          </a:p>
          <a:p>
            <a:pPr lvl="0" rtl="0">
              <a:lnSpc>
                <a:spcPct val="115000"/>
              </a:lnSpc>
              <a:spcBef>
                <a:spcPts val="0"/>
              </a:spcBef>
              <a:buNone/>
            </a:pPr>
            <a:r>
              <a:rPr b="1" lang="ar">
                <a:solidFill>
                  <a:srgbClr val="999999"/>
                </a:solidFill>
              </a:rPr>
              <a:t>a household that shares common values and has </a:t>
            </a:r>
          </a:p>
          <a:p>
            <a:pPr lvl="0" rtl="0">
              <a:lnSpc>
                <a:spcPct val="115000"/>
              </a:lnSpc>
              <a:spcBef>
                <a:spcPts val="0"/>
              </a:spcBef>
              <a:buNone/>
            </a:pPr>
            <a:r>
              <a:rPr b="1" lang="ar">
                <a:solidFill>
                  <a:srgbClr val="999999"/>
                </a:solidFill>
              </a:rPr>
              <a:t>social cohesion</a:t>
            </a:r>
          </a:p>
        </p:txBody>
      </p:sp>
      <p:sp>
        <p:nvSpPr>
          <p:cNvPr id="603" name="Shape 603"/>
          <p:cNvSpPr/>
          <p:nvPr/>
        </p:nvSpPr>
        <p:spPr>
          <a:xfrm>
            <a:off x="327150" y="2371075"/>
            <a:ext cx="6905700" cy="3310500"/>
          </a:xfrm>
          <a:prstGeom prst="roundRect">
            <a:avLst>
              <a:gd fmla="val 16667" name="adj"/>
            </a:avLst>
          </a:prstGeom>
          <a:solidFill>
            <a:srgbClr val="EFEFEF"/>
          </a:solidFill>
          <a:ln>
            <a:noFill/>
          </a:ln>
        </p:spPr>
        <p:txBody>
          <a:bodyPr anchorCtr="0" anchor="t" bIns="91425" lIns="91425" rIns="91425" tIns="91425">
            <a:noAutofit/>
          </a:bodyPr>
          <a:lstStyle/>
          <a:p>
            <a:pPr indent="-228600" lvl="0" marL="457200" rtl="0">
              <a:lnSpc>
                <a:spcPct val="150000"/>
              </a:lnSpc>
              <a:spcBef>
                <a:spcPts val="0"/>
              </a:spcBef>
              <a:buFont typeface="Comic Sans MS"/>
              <a:buChar char="●"/>
            </a:pPr>
            <a:r>
              <a:rPr lang="ar" sz="1800">
                <a:latin typeface="Comic Sans MS"/>
                <a:ea typeface="Comic Sans MS"/>
                <a:cs typeface="Comic Sans MS"/>
                <a:sym typeface="Comic Sans MS"/>
              </a:rPr>
              <a:t>Community service:</a:t>
            </a:r>
            <a:r>
              <a:rPr lang="ar">
                <a:latin typeface="Comic Sans MS"/>
                <a:ea typeface="Comic Sans MS"/>
                <a:cs typeface="Comic Sans MS"/>
                <a:sym typeface="Comic Sans MS"/>
              </a:rPr>
              <a:t> is defined as </a:t>
            </a:r>
            <a:r>
              <a:rPr i="1" lang="ar">
                <a:latin typeface="Comic Sans MS"/>
                <a:ea typeface="Comic Sans MS"/>
                <a:cs typeface="Comic Sans MS"/>
                <a:sym typeface="Comic Sans MS"/>
              </a:rPr>
              <a:t>donated service or activity that is performed by someone or a group of people for the benefit of the public or its institutions.</a:t>
            </a:r>
          </a:p>
          <a:p>
            <a:pPr indent="-228600" lvl="0" marL="457200" rtl="0">
              <a:lnSpc>
                <a:spcPct val="150000"/>
              </a:lnSpc>
              <a:spcBef>
                <a:spcPts val="0"/>
              </a:spcBef>
              <a:buFont typeface="Comic Sans MS"/>
              <a:buChar char="●"/>
            </a:pPr>
            <a:r>
              <a:rPr i="1" lang="ar">
                <a:latin typeface="Comic Sans MS"/>
                <a:ea typeface="Comic Sans MS"/>
                <a:cs typeface="Comic Sans MS"/>
                <a:sym typeface="Comic Sans MS"/>
              </a:rPr>
              <a:t>Some people associate community service with </a:t>
            </a:r>
            <a:r>
              <a:rPr i="1" lang="ar">
                <a:solidFill>
                  <a:srgbClr val="FF0000"/>
                </a:solidFill>
                <a:latin typeface="Comic Sans MS"/>
                <a:ea typeface="Comic Sans MS"/>
                <a:cs typeface="Comic Sans MS"/>
                <a:sym typeface="Comic Sans MS"/>
              </a:rPr>
              <a:t>punishment</a:t>
            </a:r>
            <a:r>
              <a:rPr i="1" lang="ar">
                <a:latin typeface="Comic Sans MS"/>
                <a:ea typeface="Comic Sans MS"/>
                <a:cs typeface="Comic Sans MS"/>
                <a:sym typeface="Comic Sans MS"/>
              </a:rPr>
              <a:t> -</a:t>
            </a:r>
            <a:r>
              <a:rPr i="1" lang="ar">
                <a:solidFill>
                  <a:srgbClr val="666666"/>
                </a:solidFill>
                <a:latin typeface="Comic Sans MS"/>
                <a:ea typeface="Comic Sans MS"/>
                <a:cs typeface="Comic Sans MS"/>
                <a:sym typeface="Comic Sans MS"/>
              </a:rPr>
              <a:t>for offenders as an alternative to jail time..</a:t>
            </a:r>
          </a:p>
          <a:p>
            <a:pPr indent="-228600" lvl="0" marL="457200" rtl="0">
              <a:lnSpc>
                <a:spcPct val="150000"/>
              </a:lnSpc>
              <a:spcBef>
                <a:spcPts val="0"/>
              </a:spcBef>
              <a:buFont typeface="Comic Sans MS"/>
              <a:buChar char="●"/>
            </a:pPr>
            <a:r>
              <a:rPr i="1" lang="ar">
                <a:latin typeface="Comic Sans MS"/>
                <a:ea typeface="Comic Sans MS"/>
                <a:cs typeface="Comic Sans MS"/>
                <a:sym typeface="Comic Sans MS"/>
              </a:rPr>
              <a:t>However, community service can also be </a:t>
            </a:r>
            <a:r>
              <a:rPr b="1" i="1" lang="ar">
                <a:solidFill>
                  <a:srgbClr val="FF0000"/>
                </a:solidFill>
                <a:latin typeface="Comic Sans MS"/>
                <a:ea typeface="Comic Sans MS"/>
                <a:cs typeface="Comic Sans MS"/>
                <a:sym typeface="Comic Sans MS"/>
              </a:rPr>
              <a:t>altruistic</a:t>
            </a:r>
            <a:r>
              <a:rPr b="1" i="1" lang="ar">
                <a:solidFill>
                  <a:srgbClr val="990000"/>
                </a:solidFill>
                <a:latin typeface="Comic Sans MS"/>
                <a:ea typeface="Comic Sans MS"/>
                <a:cs typeface="Comic Sans MS"/>
                <a:sym typeface="Comic Sans MS"/>
              </a:rPr>
              <a:t> </a:t>
            </a:r>
            <a:r>
              <a:rPr i="1" lang="ar">
                <a:latin typeface="Comic Sans MS"/>
                <a:ea typeface="Comic Sans MS"/>
                <a:cs typeface="Comic Sans MS"/>
                <a:sym typeface="Comic Sans MS"/>
              </a:rPr>
              <a:t>–unselfish-, and it is a vital part of many small communities. </a:t>
            </a:r>
          </a:p>
          <a:p>
            <a:pPr indent="-228600" lvl="0" marL="457200" rtl="0">
              <a:lnSpc>
                <a:spcPct val="150000"/>
              </a:lnSpc>
              <a:spcBef>
                <a:spcPts val="0"/>
              </a:spcBef>
              <a:buFont typeface="Comic Sans MS"/>
              <a:buChar char="●"/>
            </a:pPr>
            <a:r>
              <a:rPr i="1" lang="ar">
                <a:latin typeface="Comic Sans MS"/>
                <a:ea typeface="Comic Sans MS"/>
                <a:cs typeface="Comic Sans MS"/>
                <a:sym typeface="Comic Sans MS"/>
              </a:rPr>
              <a:t>Basically anything which benefits the society in any way can be considered as a community service project or activity. </a:t>
            </a:r>
          </a:p>
        </p:txBody>
      </p:sp>
      <p:sp>
        <p:nvSpPr>
          <p:cNvPr id="604" name="Shape 604"/>
          <p:cNvSpPr/>
          <p:nvPr/>
        </p:nvSpPr>
        <p:spPr>
          <a:xfrm>
            <a:off x="5322024" y="863024"/>
            <a:ext cx="2238000" cy="1353299"/>
          </a:xfrm>
          <a:prstGeom prst="cloudCallout">
            <a:avLst>
              <a:gd fmla="val -36205" name="adj1"/>
              <a:gd fmla="val 52222" name="adj2"/>
            </a:avLst>
          </a:prstGeom>
          <a:solidFill>
            <a:srgbClr val="EAD1DC"/>
          </a:solidFill>
          <a:ln cap="flat" cmpd="sng" w="9525">
            <a:solidFill>
              <a:srgbClr val="741B47"/>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ar" sz="1100">
                <a:latin typeface="Impact"/>
                <a:ea typeface="Impact"/>
                <a:cs typeface="Impact"/>
                <a:sym typeface="Impact"/>
              </a:rPr>
              <a:t>In most cases, community service work is performed by </a:t>
            </a:r>
            <a:r>
              <a:rPr lang="ar" sz="1100">
                <a:solidFill>
                  <a:srgbClr val="990000"/>
                </a:solidFill>
                <a:latin typeface="Impact"/>
                <a:ea typeface="Impact"/>
                <a:cs typeface="Impact"/>
                <a:sym typeface="Impact"/>
              </a:rPr>
              <a:t>volunteers</a:t>
            </a:r>
            <a:r>
              <a:rPr lang="ar" sz="1100">
                <a:latin typeface="Impact"/>
                <a:ea typeface="Impact"/>
                <a:cs typeface="Impact"/>
                <a:sym typeface="Impact"/>
              </a:rPr>
              <a:t> who are </a:t>
            </a:r>
            <a:r>
              <a:rPr lang="ar" sz="1100">
                <a:solidFill>
                  <a:srgbClr val="990000"/>
                </a:solidFill>
                <a:latin typeface="Impact"/>
                <a:ea typeface="Impact"/>
                <a:cs typeface="Impact"/>
                <a:sym typeface="Impact"/>
              </a:rPr>
              <a:t>not paid </a:t>
            </a:r>
            <a:r>
              <a:rPr lang="ar" sz="1100">
                <a:latin typeface="Impact"/>
                <a:ea typeface="Impact"/>
                <a:cs typeface="Impact"/>
                <a:sym typeface="Impact"/>
              </a:rPr>
              <a:t>for their time.</a:t>
            </a:r>
          </a:p>
        </p:txBody>
      </p:sp>
      <p:pic>
        <p:nvPicPr>
          <p:cNvPr id="605" name="Shape 605"/>
          <p:cNvPicPr preferRelativeResize="0"/>
          <p:nvPr/>
        </p:nvPicPr>
        <p:blipFill>
          <a:blip r:embed="rId3">
            <a:alphaModFix/>
          </a:blip>
          <a:stretch>
            <a:fillRect/>
          </a:stretch>
        </p:blipFill>
        <p:spPr>
          <a:xfrm>
            <a:off x="6579750" y="9153525"/>
            <a:ext cx="640275" cy="381000"/>
          </a:xfrm>
          <a:prstGeom prst="rect">
            <a:avLst/>
          </a:prstGeom>
          <a:noFill/>
          <a:ln>
            <a:noFill/>
          </a:ln>
        </p:spPr>
      </p:pic>
      <p:sp>
        <p:nvSpPr>
          <p:cNvPr id="606" name="Shape 606"/>
          <p:cNvSpPr txBox="1"/>
          <p:nvPr/>
        </p:nvSpPr>
        <p:spPr>
          <a:xfrm>
            <a:off x="559575" y="5192400"/>
            <a:ext cx="6415200" cy="4152900"/>
          </a:xfrm>
          <a:prstGeom prst="rect">
            <a:avLst/>
          </a:prstGeom>
          <a:noFill/>
          <a:ln>
            <a:noFill/>
          </a:ln>
        </p:spPr>
        <p:txBody>
          <a:bodyPr anchorCtr="0" anchor="t" bIns="91425" lIns="91425" rIns="91425" tIns="91425">
            <a:noAutofit/>
          </a:bodyPr>
          <a:lstStyle/>
          <a:p>
            <a:pPr lvl="0" rtl="0">
              <a:spcBef>
                <a:spcPts val="0"/>
              </a:spcBef>
              <a:buNone/>
            </a:pPr>
            <a:r>
              <a:t/>
            </a:r>
            <a:endParaRPr b="1">
              <a:solidFill>
                <a:srgbClr val="741B47"/>
              </a:solidFill>
              <a:latin typeface="Comic Sans MS"/>
              <a:ea typeface="Comic Sans MS"/>
              <a:cs typeface="Comic Sans MS"/>
              <a:sym typeface="Comic Sans MS"/>
            </a:endParaRPr>
          </a:p>
          <a:p>
            <a:pPr lvl="0" rtl="0">
              <a:spcBef>
                <a:spcPts val="0"/>
              </a:spcBef>
              <a:buNone/>
            </a:pPr>
            <a:r>
              <a:t/>
            </a:r>
            <a:endParaRPr b="1">
              <a:solidFill>
                <a:srgbClr val="741B47"/>
              </a:solidFill>
              <a:latin typeface="Comic Sans MS"/>
              <a:ea typeface="Comic Sans MS"/>
              <a:cs typeface="Comic Sans MS"/>
              <a:sym typeface="Comic Sans MS"/>
            </a:endParaRPr>
          </a:p>
          <a:p>
            <a:pPr lvl="0" rtl="0">
              <a:spcBef>
                <a:spcPts val="0"/>
              </a:spcBef>
              <a:buNone/>
            </a:pPr>
            <a:r>
              <a:t/>
            </a:r>
            <a:endParaRPr b="1">
              <a:solidFill>
                <a:srgbClr val="741B47"/>
              </a:solidFill>
              <a:latin typeface="Comic Sans MS"/>
              <a:ea typeface="Comic Sans MS"/>
              <a:cs typeface="Comic Sans MS"/>
              <a:sym typeface="Comic Sans MS"/>
            </a:endParaRPr>
          </a:p>
          <a:p>
            <a:pPr lvl="0" rtl="0">
              <a:spcBef>
                <a:spcPts val="0"/>
              </a:spcBef>
              <a:buNone/>
            </a:pPr>
            <a:r>
              <a:rPr b="1" lang="ar" sz="1800">
                <a:latin typeface="Comic Sans MS"/>
                <a:ea typeface="Comic Sans MS"/>
                <a:cs typeface="Comic Sans MS"/>
                <a:sym typeface="Comic Sans MS"/>
              </a:rPr>
              <a:t>Mention some examples of community service? </a:t>
            </a:r>
          </a:p>
          <a:p>
            <a:pPr indent="-228600" lvl="0" marL="457200" rtl="0">
              <a:spcBef>
                <a:spcPts val="0"/>
              </a:spcBef>
              <a:buFont typeface="Comic Sans MS"/>
              <a:buChar char="●"/>
            </a:pPr>
            <a:r>
              <a:rPr lang="ar">
                <a:latin typeface="Comic Sans MS"/>
                <a:ea typeface="Comic Sans MS"/>
                <a:cs typeface="Comic Sans MS"/>
                <a:sym typeface="Comic Sans MS"/>
              </a:rPr>
              <a:t>Visiting and spending time with lonely elderly.</a:t>
            </a:r>
          </a:p>
          <a:p>
            <a:pPr indent="-228600" lvl="0" marL="457200" rtl="0">
              <a:spcBef>
                <a:spcPts val="0"/>
              </a:spcBef>
              <a:buFont typeface="Comic Sans MS"/>
              <a:buChar char="●"/>
            </a:pPr>
            <a:r>
              <a:rPr lang="ar">
                <a:latin typeface="Comic Sans MS"/>
                <a:ea typeface="Comic Sans MS"/>
                <a:cs typeface="Comic Sans MS"/>
                <a:sym typeface="Comic Sans MS"/>
              </a:rPr>
              <a:t>Tutoring needy students in their studies for free.</a:t>
            </a:r>
          </a:p>
          <a:p>
            <a:pPr indent="-228600" lvl="0" marL="457200" rtl="0">
              <a:spcBef>
                <a:spcPts val="0"/>
              </a:spcBef>
              <a:buFont typeface="Comic Sans MS"/>
              <a:buChar char="●"/>
            </a:pPr>
            <a:r>
              <a:rPr lang="ar">
                <a:latin typeface="Comic Sans MS"/>
                <a:ea typeface="Comic Sans MS"/>
                <a:cs typeface="Comic Sans MS"/>
                <a:sym typeface="Comic Sans MS"/>
              </a:rPr>
              <a:t>Helping out at organizations such as libraries.</a:t>
            </a:r>
          </a:p>
          <a:p>
            <a:pPr lvl="0" rtl="0">
              <a:spcBef>
                <a:spcPts val="0"/>
              </a:spcBef>
              <a:buNone/>
            </a:pPr>
            <a:r>
              <a:t/>
            </a:r>
            <a:endParaRPr>
              <a:latin typeface="Comic Sans MS"/>
              <a:ea typeface="Comic Sans MS"/>
              <a:cs typeface="Comic Sans MS"/>
              <a:sym typeface="Comic Sans MS"/>
            </a:endParaRPr>
          </a:p>
          <a:p>
            <a:pPr lvl="0" rtl="0">
              <a:spcBef>
                <a:spcPts val="0"/>
              </a:spcBef>
              <a:buNone/>
            </a:pPr>
            <a:r>
              <a:rPr b="1" lang="ar" sz="1800">
                <a:latin typeface="Comic Sans MS"/>
                <a:ea typeface="Comic Sans MS"/>
                <a:cs typeface="Comic Sans MS"/>
                <a:sym typeface="Comic Sans MS"/>
              </a:rPr>
              <a:t>Why to carry out community service?</a:t>
            </a:r>
            <a:r>
              <a:rPr lang="ar" sz="1800">
                <a:latin typeface="Comic Sans MS"/>
                <a:ea typeface="Comic Sans MS"/>
                <a:cs typeface="Comic Sans MS"/>
                <a:sym typeface="Comic Sans MS"/>
              </a:rPr>
              <a:t>  </a:t>
            </a:r>
          </a:p>
          <a:p>
            <a:pPr indent="-228600" lvl="0" marL="457200" rtl="0">
              <a:spcBef>
                <a:spcPts val="0"/>
              </a:spcBef>
              <a:buFont typeface="Comic Sans MS"/>
              <a:buChar char="★"/>
            </a:pPr>
            <a:r>
              <a:rPr lang="ar">
                <a:latin typeface="Comic Sans MS"/>
                <a:ea typeface="Comic Sans MS"/>
                <a:cs typeface="Comic Sans MS"/>
                <a:sym typeface="Comic Sans MS"/>
              </a:rPr>
              <a:t>Benefits the community</a:t>
            </a:r>
          </a:p>
          <a:p>
            <a:pPr indent="-228600" lvl="0" marL="457200" rtl="0">
              <a:spcBef>
                <a:spcPts val="0"/>
              </a:spcBef>
              <a:buFont typeface="Comic Sans MS"/>
              <a:buChar char="★"/>
            </a:pPr>
            <a:r>
              <a:rPr lang="ar">
                <a:latin typeface="Comic Sans MS"/>
                <a:ea typeface="Comic Sans MS"/>
                <a:cs typeface="Comic Sans MS"/>
                <a:sym typeface="Comic Sans MS"/>
              </a:rPr>
              <a:t>The volunteers in the activities also gain a sense of accomplishment  </a:t>
            </a:r>
          </a:p>
          <a:p>
            <a:pPr indent="-228600" lvl="0" marL="457200" rtl="0">
              <a:spcBef>
                <a:spcPts val="0"/>
              </a:spcBef>
              <a:buFont typeface="Comic Sans MS"/>
              <a:buChar char="★"/>
            </a:pPr>
            <a:r>
              <a:rPr lang="ar">
                <a:latin typeface="Comic Sans MS"/>
                <a:ea typeface="Comic Sans MS"/>
                <a:cs typeface="Comic Sans MS"/>
                <a:sym typeface="Comic Sans MS"/>
              </a:rPr>
              <a:t>Better social communication skills  </a:t>
            </a:r>
          </a:p>
          <a:p>
            <a:pPr indent="-228600" lvl="0" marL="457200" rtl="0">
              <a:spcBef>
                <a:spcPts val="0"/>
              </a:spcBef>
              <a:buFont typeface="Comic Sans MS"/>
              <a:buChar char="★"/>
            </a:pPr>
            <a:r>
              <a:rPr lang="ar">
                <a:latin typeface="Comic Sans MS"/>
                <a:ea typeface="Comic Sans MS"/>
                <a:cs typeface="Comic Sans MS"/>
                <a:sym typeface="Comic Sans MS"/>
              </a:rPr>
              <a:t>Exposure to new peoples and cultures  </a:t>
            </a:r>
          </a:p>
          <a:p>
            <a:pPr indent="-228600" lvl="0" marL="457200" rtl="0">
              <a:spcBef>
                <a:spcPts val="0"/>
              </a:spcBef>
              <a:buFont typeface="Comic Sans MS"/>
              <a:buChar char="★"/>
            </a:pPr>
            <a:r>
              <a:rPr lang="ar">
                <a:latin typeface="Comic Sans MS"/>
                <a:ea typeface="Comic Sans MS"/>
                <a:cs typeface="Comic Sans MS"/>
                <a:sym typeface="Comic Sans MS"/>
              </a:rPr>
              <a:t>Overall improved mental health </a:t>
            </a:r>
          </a:p>
        </p:txBody>
      </p:sp>
      <p:sp>
        <p:nvSpPr>
          <p:cNvPr id="607" name="Shape 607"/>
          <p:cNvSpPr/>
          <p:nvPr/>
        </p:nvSpPr>
        <p:spPr>
          <a:xfrm>
            <a:off x="3962475" y="8454750"/>
            <a:ext cx="3409800" cy="1203600"/>
          </a:xfrm>
          <a:prstGeom prst="roundRect">
            <a:avLst>
              <a:gd fmla="val 16667" name="adj"/>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Clr>
                <a:schemeClr val="dk1"/>
              </a:buClr>
              <a:buSzPct val="91666"/>
              <a:buFont typeface="Arial"/>
              <a:buNone/>
            </a:pPr>
            <a:r>
              <a:rPr b="1" lang="ar" sz="1200">
                <a:solidFill>
                  <a:srgbClr val="FF0000"/>
                </a:solidFill>
                <a:latin typeface="Comic Sans MS"/>
                <a:ea typeface="Comic Sans MS"/>
                <a:cs typeface="Comic Sans MS"/>
                <a:sym typeface="Comic Sans MS"/>
              </a:rPr>
              <a:t>Health</a:t>
            </a:r>
          </a:p>
          <a:p>
            <a:pPr lvl="0" rtl="0">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 depends </a:t>
            </a:r>
            <a:r>
              <a:rPr b="1" lang="ar" sz="1200" u="sng">
                <a:solidFill>
                  <a:srgbClr val="990000"/>
                </a:solidFill>
                <a:latin typeface="Comic Sans MS"/>
                <a:ea typeface="Comic Sans MS"/>
                <a:cs typeface="Comic Sans MS"/>
                <a:sym typeface="Comic Sans MS"/>
              </a:rPr>
              <a:t>not </a:t>
            </a:r>
            <a:r>
              <a:rPr lang="ar" sz="1200">
                <a:solidFill>
                  <a:schemeClr val="dk1"/>
                </a:solidFill>
                <a:latin typeface="Comic Sans MS"/>
                <a:ea typeface="Comic Sans MS"/>
                <a:cs typeface="Comic Sans MS"/>
                <a:sym typeface="Comic Sans MS"/>
              </a:rPr>
              <a:t>only on medical care but also on other factors including:</a:t>
            </a:r>
          </a:p>
          <a:p>
            <a:pPr lvl="0" rtl="0">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 Individual behavior </a:t>
            </a:r>
          </a:p>
          <a:p>
            <a:pPr lvl="0" rtl="0">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 Genetic makeup</a:t>
            </a:r>
          </a:p>
          <a:p>
            <a:pPr lvl="0" rtl="0">
              <a:spcBef>
                <a:spcPts val="0"/>
              </a:spcBef>
              <a:buNone/>
            </a:pPr>
            <a:r>
              <a:rPr lang="ar" sz="1200">
                <a:solidFill>
                  <a:schemeClr val="dk1"/>
                </a:solidFill>
                <a:latin typeface="Comic Sans MS"/>
                <a:ea typeface="Comic Sans MS"/>
                <a:cs typeface="Comic Sans MS"/>
                <a:sym typeface="Comic Sans MS"/>
              </a:rPr>
              <a:t>- Social and economic conditions</a:t>
            </a:r>
          </a:p>
        </p:txBody>
      </p:sp>
      <p:sp>
        <p:nvSpPr>
          <p:cNvPr id="608" name="Shape 608"/>
          <p:cNvSpPr/>
          <p:nvPr/>
        </p:nvSpPr>
        <p:spPr>
          <a:xfrm>
            <a:off x="41125" y="179000"/>
            <a:ext cx="5184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10</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x="0" y="0"/>
          <a:ext cx="0" cy="0"/>
          <a:chOff x="0" y="0"/>
          <a:chExt cx="0" cy="0"/>
        </a:xfrm>
      </p:grpSpPr>
      <p:sp>
        <p:nvSpPr>
          <p:cNvPr id="613" name="Shape 61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14" name="Shape 614"/>
          <p:cNvSpPr txBox="1"/>
          <p:nvPr/>
        </p:nvSpPr>
        <p:spPr>
          <a:xfrm>
            <a:off x="350950" y="280750"/>
            <a:ext cx="7021200" cy="8196600"/>
          </a:xfrm>
          <a:prstGeom prst="rect">
            <a:avLst/>
          </a:prstGeom>
          <a:noFill/>
          <a:ln>
            <a:noFill/>
          </a:ln>
        </p:spPr>
        <p:txBody>
          <a:bodyPr anchorCtr="0" anchor="t" bIns="91425" lIns="91425" rIns="91425" tIns="91425">
            <a:noAutofit/>
          </a:bodyPr>
          <a:lstStyle/>
          <a:p>
            <a:pPr lvl="0" rtl="0">
              <a:spcBef>
                <a:spcPts val="0"/>
              </a:spcBef>
              <a:buNone/>
            </a:pPr>
            <a:r>
              <a:t/>
            </a:r>
            <a:endParaRPr/>
          </a:p>
          <a:p>
            <a:pPr lvl="0" rtl="0" algn="ctr">
              <a:spcBef>
                <a:spcPts val="0"/>
              </a:spcBef>
              <a:buNone/>
            </a:pPr>
            <a:r>
              <a:rPr b="1" lang="ar" sz="2000"/>
              <a:t>Physician and the community</a:t>
            </a:r>
          </a:p>
          <a:p>
            <a:pPr lvl="0" rtl="0" algn="ctr">
              <a:spcBef>
                <a:spcPts val="0"/>
              </a:spcBef>
              <a:buNone/>
            </a:pPr>
            <a:r>
              <a:t/>
            </a:r>
            <a:endParaRPr b="1" sz="1800">
              <a:solidFill>
                <a:schemeClr val="accent5"/>
              </a:solidFill>
            </a:endParaRPr>
          </a:p>
          <a:p>
            <a:pPr lvl="0" rtl="0" algn="ctr">
              <a:spcBef>
                <a:spcPts val="0"/>
              </a:spcBef>
              <a:buNone/>
            </a:pPr>
            <a:r>
              <a:t/>
            </a:r>
            <a:endParaRPr b="1" sz="1000">
              <a:solidFill>
                <a:schemeClr val="accent5"/>
              </a:solidFill>
            </a:endParaRPr>
          </a:p>
          <a:p>
            <a:pPr lvl="0" rtl="0">
              <a:spcBef>
                <a:spcPts val="0"/>
              </a:spcBef>
              <a:buNone/>
            </a:pPr>
            <a:r>
              <a:rPr lang="ar"/>
              <a:t>Usually the focus is on the physician - patient relation but the broader sense of responsibility of physicians is </a:t>
            </a:r>
            <a:r>
              <a:rPr i="1" lang="ar" u="sng">
                <a:solidFill>
                  <a:srgbClr val="FF0000"/>
                </a:solidFill>
              </a:rPr>
              <a:t>towards their community.</a:t>
            </a:r>
          </a:p>
          <a:p>
            <a:pPr lvl="0" rtl="0">
              <a:spcBef>
                <a:spcPts val="0"/>
              </a:spcBef>
              <a:buNone/>
            </a:pPr>
            <a:r>
              <a:t/>
            </a:r>
            <a:endParaRPr i="1" u="sng">
              <a:solidFill>
                <a:srgbClr val="990000"/>
              </a:solidFill>
            </a:endParaRPr>
          </a:p>
          <a:p>
            <a:pPr lvl="0" rtl="0">
              <a:spcBef>
                <a:spcPts val="0"/>
              </a:spcBef>
              <a:buNone/>
            </a:pPr>
            <a:r>
              <a:rPr b="1" lang="ar" sz="1800"/>
              <a:t>Who are health stakeholders?</a:t>
            </a:r>
          </a:p>
          <a:p>
            <a:pPr lvl="0" rtl="0">
              <a:spcBef>
                <a:spcPts val="0"/>
              </a:spcBef>
              <a:buClr>
                <a:schemeClr val="dk1"/>
              </a:buClr>
              <a:buFont typeface="Arial"/>
              <a:buNone/>
            </a:pPr>
            <a:r>
              <a:t/>
            </a:r>
            <a:endParaRPr b="1">
              <a:solidFill>
                <a:schemeClr val="accent5"/>
              </a:solidFill>
            </a:endParaRPr>
          </a:p>
          <a:p>
            <a:pPr indent="-228600" lvl="0" marL="457200" rtl="0">
              <a:spcBef>
                <a:spcPts val="0"/>
              </a:spcBef>
              <a:buClr>
                <a:srgbClr val="DCEC3C"/>
              </a:buClr>
              <a:buChar char="●"/>
            </a:pPr>
            <a:r>
              <a:rPr lang="ar">
                <a:solidFill>
                  <a:schemeClr val="dk1"/>
                </a:solidFill>
              </a:rPr>
              <a:t>Health care providers</a:t>
            </a:r>
          </a:p>
          <a:p>
            <a:pPr indent="-228600" lvl="0" marL="457200" rtl="0">
              <a:spcBef>
                <a:spcPts val="0"/>
              </a:spcBef>
              <a:buClr>
                <a:srgbClr val="DCEC3C"/>
              </a:buClr>
              <a:buChar char="●"/>
            </a:pPr>
            <a:r>
              <a:rPr lang="ar">
                <a:solidFill>
                  <a:schemeClr val="dk1"/>
                </a:solidFill>
              </a:rPr>
              <a:t>Public health agencies</a:t>
            </a:r>
          </a:p>
          <a:p>
            <a:pPr indent="-228600" lvl="0" marL="457200" rtl="0">
              <a:spcBef>
                <a:spcPts val="0"/>
              </a:spcBef>
              <a:buClr>
                <a:srgbClr val="DCEC3C"/>
              </a:buClr>
              <a:buChar char="●"/>
            </a:pPr>
            <a:r>
              <a:rPr lang="ar">
                <a:solidFill>
                  <a:schemeClr val="dk1"/>
                </a:solidFill>
              </a:rPr>
              <a:t>Community organizations</a:t>
            </a:r>
          </a:p>
          <a:p>
            <a:pPr indent="-228600" lvl="0" marL="457200" rtl="0">
              <a:spcBef>
                <a:spcPts val="0"/>
              </a:spcBef>
              <a:buClr>
                <a:srgbClr val="DCEC3C"/>
              </a:buClr>
              <a:buChar char="●"/>
            </a:pPr>
            <a:r>
              <a:rPr lang="ar">
                <a:solidFill>
                  <a:schemeClr val="dk1"/>
                </a:solidFill>
              </a:rPr>
              <a:t>Government agencies</a:t>
            </a:r>
          </a:p>
          <a:p>
            <a:pPr indent="-228600" lvl="0" marL="457200" rtl="0">
              <a:spcBef>
                <a:spcPts val="0"/>
              </a:spcBef>
              <a:buClr>
                <a:srgbClr val="DCEC3C"/>
              </a:buClr>
              <a:buChar char="●"/>
            </a:pPr>
            <a:r>
              <a:rPr lang="ar">
                <a:solidFill>
                  <a:schemeClr val="dk1"/>
                </a:solidFill>
              </a:rPr>
              <a:t>Schools</a:t>
            </a:r>
          </a:p>
          <a:p>
            <a:pPr indent="-228600" lvl="0" marL="457200" rtl="0">
              <a:spcBef>
                <a:spcPts val="0"/>
              </a:spcBef>
              <a:buClr>
                <a:srgbClr val="DCEC3C"/>
              </a:buClr>
              <a:buChar char="●"/>
            </a:pPr>
            <a:r>
              <a:rPr lang="ar">
                <a:solidFill>
                  <a:schemeClr val="dk1"/>
                </a:solidFill>
              </a:rPr>
              <a:t>Social services organizations</a:t>
            </a:r>
          </a:p>
          <a:p>
            <a:pPr lvl="0" rtl="0">
              <a:spcBef>
                <a:spcPts val="0"/>
              </a:spcBef>
              <a:buNone/>
            </a:pPr>
            <a:r>
              <a:t/>
            </a:r>
            <a:endParaRPr i="1" u="sng">
              <a:solidFill>
                <a:srgbClr val="990000"/>
              </a:solidFill>
            </a:endParaRPr>
          </a:p>
          <a:p>
            <a:pPr lvl="0" rtl="0">
              <a:spcBef>
                <a:spcPts val="0"/>
              </a:spcBef>
              <a:buNone/>
            </a:pPr>
            <a:r>
              <a:rPr b="1" lang="ar" sz="1800">
                <a:solidFill>
                  <a:srgbClr val="FF0000"/>
                </a:solidFill>
              </a:rPr>
              <a:t>10  </a:t>
            </a:r>
            <a:r>
              <a:rPr b="1" lang="ar" sz="1800"/>
              <a:t>Essential services of stakeholders:</a:t>
            </a:r>
          </a:p>
          <a:p>
            <a:pPr lvl="0" rtl="0">
              <a:spcBef>
                <a:spcPts val="0"/>
              </a:spcBef>
              <a:buNone/>
            </a:pPr>
            <a:r>
              <a:t/>
            </a:r>
            <a:endParaRPr b="1">
              <a:solidFill>
                <a:schemeClr val="accent5"/>
              </a:solidFill>
            </a:endParaRPr>
          </a:p>
          <a:p>
            <a:pPr lvl="0" rtl="0">
              <a:spcBef>
                <a:spcPts val="0"/>
              </a:spcBef>
              <a:buClr>
                <a:schemeClr val="dk1"/>
              </a:buClr>
              <a:buFont typeface="Arial"/>
              <a:buNone/>
            </a:pPr>
            <a:r>
              <a:rPr lang="ar">
                <a:solidFill>
                  <a:srgbClr val="DCEC3C"/>
                </a:solidFill>
              </a:rPr>
              <a:t>1.</a:t>
            </a:r>
            <a:r>
              <a:rPr lang="ar">
                <a:solidFill>
                  <a:schemeClr val="dk1"/>
                </a:solidFill>
              </a:rPr>
              <a:t> </a:t>
            </a:r>
            <a:r>
              <a:rPr lang="ar">
                <a:solidFill>
                  <a:srgbClr val="CC0000"/>
                </a:solidFill>
              </a:rPr>
              <a:t>Monitor </a:t>
            </a:r>
            <a:r>
              <a:rPr lang="ar">
                <a:solidFill>
                  <a:schemeClr val="dk1"/>
                </a:solidFill>
              </a:rPr>
              <a:t>health status to identify community health problems.</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2.</a:t>
            </a:r>
            <a:r>
              <a:rPr lang="ar">
                <a:solidFill>
                  <a:schemeClr val="dk1"/>
                </a:solidFill>
              </a:rPr>
              <a:t> </a:t>
            </a:r>
            <a:r>
              <a:rPr lang="ar">
                <a:solidFill>
                  <a:srgbClr val="CC0000"/>
                </a:solidFill>
              </a:rPr>
              <a:t>Diagnose </a:t>
            </a:r>
            <a:r>
              <a:rPr lang="ar">
                <a:solidFill>
                  <a:schemeClr val="dk1"/>
                </a:solidFill>
              </a:rPr>
              <a:t>and investigate health problems and health hazards in the community.</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3.</a:t>
            </a:r>
            <a:r>
              <a:rPr lang="ar">
                <a:solidFill>
                  <a:schemeClr val="dk1"/>
                </a:solidFill>
              </a:rPr>
              <a:t> </a:t>
            </a:r>
            <a:r>
              <a:rPr lang="ar">
                <a:solidFill>
                  <a:srgbClr val="CC0000"/>
                </a:solidFill>
              </a:rPr>
              <a:t>Inform, educate, and empower</a:t>
            </a:r>
            <a:r>
              <a:rPr lang="ar">
                <a:solidFill>
                  <a:schemeClr val="dk1"/>
                </a:solidFill>
              </a:rPr>
              <a:t> people about health issues.</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4.</a:t>
            </a:r>
            <a:r>
              <a:rPr lang="ar">
                <a:solidFill>
                  <a:schemeClr val="dk1"/>
                </a:solidFill>
              </a:rPr>
              <a:t> </a:t>
            </a:r>
            <a:r>
              <a:rPr lang="ar">
                <a:solidFill>
                  <a:srgbClr val="CC0000"/>
                </a:solidFill>
              </a:rPr>
              <a:t>Mobilize </a:t>
            </a:r>
            <a:r>
              <a:rPr lang="ar">
                <a:solidFill>
                  <a:schemeClr val="dk1"/>
                </a:solidFill>
              </a:rPr>
              <a:t>community partnerships to identify and solve health problems.</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5.</a:t>
            </a:r>
            <a:r>
              <a:rPr lang="ar">
                <a:solidFill>
                  <a:schemeClr val="dk1"/>
                </a:solidFill>
              </a:rPr>
              <a:t> </a:t>
            </a:r>
            <a:r>
              <a:rPr lang="ar">
                <a:solidFill>
                  <a:srgbClr val="CC0000"/>
                </a:solidFill>
              </a:rPr>
              <a:t>Develop policies and plans</a:t>
            </a:r>
            <a:r>
              <a:rPr lang="ar">
                <a:solidFill>
                  <a:schemeClr val="dk1"/>
                </a:solidFill>
              </a:rPr>
              <a:t> that support individual and community health efforts.</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6.</a:t>
            </a:r>
            <a:r>
              <a:rPr lang="ar">
                <a:solidFill>
                  <a:schemeClr val="dk1"/>
                </a:solidFill>
              </a:rPr>
              <a:t> </a:t>
            </a:r>
            <a:r>
              <a:rPr lang="ar">
                <a:solidFill>
                  <a:srgbClr val="CC0000"/>
                </a:solidFill>
              </a:rPr>
              <a:t>Enforce </a:t>
            </a:r>
            <a:r>
              <a:rPr lang="ar">
                <a:solidFill>
                  <a:schemeClr val="dk1"/>
                </a:solidFill>
              </a:rPr>
              <a:t>laws and regulations that protect health and ensure safety.</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7.</a:t>
            </a:r>
            <a:r>
              <a:rPr lang="ar">
                <a:solidFill>
                  <a:schemeClr val="dk1"/>
                </a:solidFill>
              </a:rPr>
              <a:t> </a:t>
            </a:r>
            <a:r>
              <a:rPr lang="ar">
                <a:solidFill>
                  <a:srgbClr val="CC0000"/>
                </a:solidFill>
              </a:rPr>
              <a:t>Link </a:t>
            </a:r>
            <a:r>
              <a:rPr lang="ar">
                <a:solidFill>
                  <a:schemeClr val="dk1"/>
                </a:solidFill>
              </a:rPr>
              <a:t>people to needed personal health services and assure the provision of health care when otherwise unavailable.</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8.</a:t>
            </a:r>
            <a:r>
              <a:rPr lang="ar">
                <a:solidFill>
                  <a:schemeClr val="dk1"/>
                </a:solidFill>
              </a:rPr>
              <a:t> </a:t>
            </a:r>
            <a:r>
              <a:rPr lang="ar">
                <a:solidFill>
                  <a:srgbClr val="CC0000"/>
                </a:solidFill>
              </a:rPr>
              <a:t>Assure </a:t>
            </a:r>
            <a:r>
              <a:rPr lang="ar">
                <a:solidFill>
                  <a:schemeClr val="dk1"/>
                </a:solidFill>
              </a:rPr>
              <a:t>a competent public and personal health care workforce.</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9.</a:t>
            </a:r>
            <a:r>
              <a:rPr lang="ar">
                <a:solidFill>
                  <a:schemeClr val="dk1"/>
                </a:solidFill>
              </a:rPr>
              <a:t> </a:t>
            </a:r>
            <a:r>
              <a:rPr lang="ar">
                <a:solidFill>
                  <a:srgbClr val="CC0000"/>
                </a:solidFill>
              </a:rPr>
              <a:t>Evaluate </a:t>
            </a:r>
            <a:r>
              <a:rPr lang="ar">
                <a:solidFill>
                  <a:schemeClr val="dk1"/>
                </a:solidFill>
              </a:rPr>
              <a:t>effectiveness, accessibility and quality of personal and population-based health services.</a:t>
            </a:r>
          </a:p>
          <a:p>
            <a:pPr lvl="0" rtl="0">
              <a:spcBef>
                <a:spcPts val="0"/>
              </a:spcBef>
              <a:buClr>
                <a:schemeClr val="dk1"/>
              </a:buClr>
              <a:buFont typeface="Arial"/>
              <a:buNone/>
            </a:pPr>
            <a:r>
              <a:t/>
            </a:r>
            <a:endParaRPr sz="600">
              <a:solidFill>
                <a:schemeClr val="dk1"/>
              </a:solidFill>
            </a:endParaRPr>
          </a:p>
          <a:p>
            <a:pPr lvl="0" rtl="0">
              <a:spcBef>
                <a:spcPts val="0"/>
              </a:spcBef>
              <a:buClr>
                <a:schemeClr val="dk1"/>
              </a:buClr>
              <a:buFont typeface="Arial"/>
              <a:buNone/>
            </a:pPr>
            <a:r>
              <a:rPr lang="ar">
                <a:solidFill>
                  <a:srgbClr val="DCEC3C"/>
                </a:solidFill>
              </a:rPr>
              <a:t>10.</a:t>
            </a:r>
            <a:r>
              <a:rPr lang="ar">
                <a:solidFill>
                  <a:schemeClr val="dk1"/>
                </a:solidFill>
              </a:rPr>
              <a:t> </a:t>
            </a:r>
            <a:r>
              <a:rPr lang="ar">
                <a:solidFill>
                  <a:srgbClr val="CC0000"/>
                </a:solidFill>
              </a:rPr>
              <a:t>Research</a:t>
            </a:r>
            <a:r>
              <a:rPr lang="ar">
                <a:solidFill>
                  <a:schemeClr val="dk1"/>
                </a:solidFill>
              </a:rPr>
              <a:t> for new insights and innovative solutions to health problems.</a:t>
            </a:r>
          </a:p>
          <a:p>
            <a:pPr lvl="0" rtl="0">
              <a:spcBef>
                <a:spcPts val="0"/>
              </a:spcBef>
              <a:buNone/>
            </a:pPr>
            <a:r>
              <a:t/>
            </a:r>
            <a:endParaRPr i="1" u="sng">
              <a:solidFill>
                <a:srgbClr val="990000"/>
              </a:solidFill>
            </a:endParaRPr>
          </a:p>
        </p:txBody>
      </p:sp>
      <p:sp>
        <p:nvSpPr>
          <p:cNvPr id="615" name="Shape 615"/>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rtl="0">
              <a:spcBef>
                <a:spcPts val="0"/>
              </a:spcBef>
              <a:buClr>
                <a:srgbClr val="000000"/>
              </a:buClr>
              <a:buFont typeface="Arial"/>
              <a:buNone/>
            </a:pPr>
            <a:r>
              <a:t/>
            </a:r>
            <a:endParaRPr/>
          </a:p>
        </p:txBody>
      </p:sp>
      <p:sp>
        <p:nvSpPr>
          <p:cNvPr id="616" name="Shape 616"/>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x="0" y="0"/>
          <a:ext cx="0" cy="0"/>
          <a:chOff x="0" y="0"/>
          <a:chExt cx="0" cy="0"/>
        </a:xfrm>
      </p:grpSpPr>
      <p:sp>
        <p:nvSpPr>
          <p:cNvPr id="621" name="Shape 62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22" name="Shape 622"/>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rtl="0">
              <a:spcBef>
                <a:spcPts val="0"/>
              </a:spcBef>
              <a:buNone/>
            </a:pPr>
            <a:r>
              <a:t/>
            </a:r>
            <a:endParaRPr/>
          </a:p>
        </p:txBody>
      </p:sp>
      <p:sp>
        <p:nvSpPr>
          <p:cNvPr id="623" name="Shape 62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24" name="Shape 624"/>
          <p:cNvSpPr txBox="1"/>
          <p:nvPr/>
        </p:nvSpPr>
        <p:spPr>
          <a:xfrm>
            <a:off x="107400" y="0"/>
            <a:ext cx="7345200" cy="3108000"/>
          </a:xfrm>
          <a:prstGeom prst="rect">
            <a:avLst/>
          </a:prstGeom>
          <a:noFill/>
          <a:ln>
            <a:noFill/>
          </a:ln>
        </p:spPr>
        <p:txBody>
          <a:bodyPr anchorCtr="0" anchor="t" bIns="91425" lIns="91425" rIns="91425" tIns="91425">
            <a:noAutofit/>
          </a:bodyPr>
          <a:lstStyle/>
          <a:p>
            <a:pPr lvl="0" rtl="0" algn="ctr">
              <a:spcBef>
                <a:spcPts val="0"/>
              </a:spcBef>
              <a:buNone/>
            </a:pPr>
            <a:r>
              <a:rPr b="1" lang="ar" sz="1800"/>
              <a:t>Physicians’ role in the community extends to:</a:t>
            </a:r>
          </a:p>
          <a:p>
            <a:pPr lvl="0" rtl="0">
              <a:spcBef>
                <a:spcPts val="0"/>
              </a:spcBef>
              <a:buNone/>
            </a:pPr>
            <a:r>
              <a:t/>
            </a:r>
            <a:endParaRPr b="1">
              <a:solidFill>
                <a:schemeClr val="accent5"/>
              </a:solidFill>
            </a:endParaRPr>
          </a:p>
          <a:p>
            <a:pPr lvl="0" rtl="0">
              <a:spcBef>
                <a:spcPts val="0"/>
              </a:spcBef>
              <a:buNone/>
            </a:pPr>
            <a:r>
              <a:t/>
            </a:r>
            <a:endParaRPr b="1">
              <a:solidFill>
                <a:schemeClr val="accent5"/>
              </a:solidFill>
            </a:endParaRPr>
          </a:p>
          <a:p>
            <a:pPr lvl="0" rtl="0">
              <a:spcBef>
                <a:spcPts val="0"/>
              </a:spcBef>
              <a:buNone/>
            </a:pPr>
            <a:r>
              <a:t/>
            </a:r>
            <a:endParaRPr b="1">
              <a:solidFill>
                <a:schemeClr val="accent5"/>
              </a:solidFill>
            </a:endParaRPr>
          </a:p>
          <a:p>
            <a:pPr lvl="0" rtl="0">
              <a:spcBef>
                <a:spcPts val="0"/>
              </a:spcBef>
              <a:buNone/>
            </a:pPr>
            <a:r>
              <a:t/>
            </a:r>
            <a:endParaRPr b="1">
              <a:solidFill>
                <a:schemeClr val="accent5"/>
              </a:solidFill>
            </a:endParaRPr>
          </a:p>
          <a:p>
            <a:pPr lvl="0" rtl="0">
              <a:spcBef>
                <a:spcPts val="0"/>
              </a:spcBef>
              <a:buNone/>
            </a:pPr>
            <a:r>
              <a:t/>
            </a:r>
            <a:endParaRPr b="1">
              <a:solidFill>
                <a:schemeClr val="accent5"/>
              </a:solidFill>
            </a:endParaRPr>
          </a:p>
        </p:txBody>
      </p:sp>
      <p:graphicFrame>
        <p:nvGraphicFramePr>
          <p:cNvPr id="625" name="Shape 625"/>
          <p:cNvGraphicFramePr/>
          <p:nvPr/>
        </p:nvGraphicFramePr>
        <p:xfrm>
          <a:off x="-28575" y="488275"/>
          <a:ext cx="3000000" cy="3000000"/>
        </p:xfrm>
        <a:graphic>
          <a:graphicData uri="http://schemas.openxmlformats.org/drawingml/2006/table">
            <a:tbl>
              <a:tblPr>
                <a:noFill/>
                <a:tableStyleId>{D04C0F43-524B-4128-83DA-58CB7B48C504}</a:tableStyleId>
              </a:tblPr>
              <a:tblGrid>
                <a:gridCol w="1855950"/>
                <a:gridCol w="5742150"/>
              </a:tblGrid>
              <a:tr h="2167575">
                <a:tc>
                  <a:txBody>
                    <a:bodyPr>
                      <a:noAutofit/>
                    </a:bodyPr>
                    <a:lstStyle/>
                    <a:p>
                      <a:pPr lvl="0" rtl="0">
                        <a:lnSpc>
                          <a:spcPct val="115000"/>
                        </a:lnSpc>
                        <a:spcBef>
                          <a:spcPts val="0"/>
                        </a:spcBef>
                        <a:buNone/>
                      </a:pPr>
                      <a:r>
                        <a:rPr b="1" lang="ar">
                          <a:solidFill>
                            <a:srgbClr val="FFFFFF"/>
                          </a:solidFill>
                          <a:latin typeface="Georgia"/>
                          <a:ea typeface="Georgia"/>
                          <a:cs typeface="Georgia"/>
                          <a:sym typeface="Georgia"/>
                        </a:rPr>
                        <a:t>A-Public Health</a:t>
                      </a:r>
                    </a:p>
                  </a:txBody>
                  <a:tcPr marT="91425" marB="91425" marR="91425" marL="91425">
                    <a:solidFill>
                      <a:srgbClr val="C27BA0"/>
                    </a:solidFill>
                  </a:tcPr>
                </a:tc>
                <a:tc>
                  <a:txBody>
                    <a:bodyPr>
                      <a:noAutofit/>
                    </a:bodyPr>
                    <a:lstStyle/>
                    <a:p>
                      <a:pPr lvl="0" rtl="0">
                        <a:lnSpc>
                          <a:spcPct val="115000"/>
                        </a:lnSpc>
                        <a:spcBef>
                          <a:spcPts val="0"/>
                        </a:spcBef>
                        <a:buNone/>
                      </a:pPr>
                      <a:r>
                        <a:rPr lang="ar" sz="1200">
                          <a:latin typeface="Comic Sans MS"/>
                          <a:ea typeface="Comic Sans MS"/>
                          <a:cs typeface="Comic Sans MS"/>
                          <a:sym typeface="Comic Sans MS"/>
                        </a:rPr>
                        <a:t>The science and practice of preventing diseases and promoting health in populations.</a:t>
                      </a:r>
                    </a:p>
                    <a:p>
                      <a:pPr lvl="0" rtl="0">
                        <a:lnSpc>
                          <a:spcPct val="115000"/>
                        </a:lnSpc>
                        <a:spcBef>
                          <a:spcPts val="0"/>
                        </a:spcBef>
                        <a:buNone/>
                      </a:pPr>
                      <a:r>
                        <a:rPr lang="ar" sz="1200">
                          <a:latin typeface="Comic Sans MS"/>
                          <a:ea typeface="Comic Sans MS"/>
                          <a:cs typeface="Comic Sans MS"/>
                          <a:sym typeface="Comic Sans MS"/>
                        </a:rPr>
                        <a:t>• </a:t>
                      </a:r>
                      <a:r>
                        <a:rPr lang="ar" sz="1200">
                          <a:solidFill>
                            <a:srgbClr val="FF0000"/>
                          </a:solidFill>
                          <a:latin typeface="Comic Sans MS"/>
                          <a:ea typeface="Comic Sans MS"/>
                          <a:cs typeface="Comic Sans MS"/>
                          <a:sym typeface="Comic Sans MS"/>
                        </a:rPr>
                        <a:t>It depends largely on epidemiology.</a:t>
                      </a:r>
                    </a:p>
                    <a:p>
                      <a:pPr lvl="0" rtl="0">
                        <a:lnSpc>
                          <a:spcPct val="115000"/>
                        </a:lnSpc>
                        <a:spcBef>
                          <a:spcPts val="0"/>
                        </a:spcBef>
                        <a:buNone/>
                      </a:pPr>
                      <a:r>
                        <a:rPr lang="ar" sz="1200">
                          <a:latin typeface="Comic Sans MS"/>
                          <a:ea typeface="Comic Sans MS"/>
                          <a:cs typeface="Comic Sans MS"/>
                          <a:sym typeface="Comic Sans MS"/>
                        </a:rPr>
                        <a:t>• Largely performed by governmental organizations.</a:t>
                      </a:r>
                    </a:p>
                    <a:p>
                      <a:pPr lvl="0" rtl="0">
                        <a:lnSpc>
                          <a:spcPct val="115000"/>
                        </a:lnSpc>
                        <a:spcBef>
                          <a:spcPts val="0"/>
                        </a:spcBef>
                        <a:buNone/>
                      </a:pPr>
                      <a:r>
                        <a:t/>
                      </a:r>
                      <a:endParaRPr b="1" sz="1200">
                        <a:latin typeface="Comic Sans MS"/>
                        <a:ea typeface="Comic Sans MS"/>
                        <a:cs typeface="Comic Sans MS"/>
                        <a:sym typeface="Comic Sans MS"/>
                      </a:endParaRPr>
                    </a:p>
                    <a:p>
                      <a:pPr lvl="0" rtl="0">
                        <a:lnSpc>
                          <a:spcPct val="115000"/>
                        </a:lnSpc>
                        <a:spcBef>
                          <a:spcPts val="0"/>
                        </a:spcBef>
                        <a:buNone/>
                      </a:pPr>
                      <a:r>
                        <a:rPr b="1" lang="ar" sz="1200">
                          <a:latin typeface="Comic Sans MS"/>
                          <a:ea typeface="Comic Sans MS"/>
                          <a:cs typeface="Comic Sans MS"/>
                          <a:sym typeface="Comic Sans MS"/>
                        </a:rPr>
                        <a:t>Traditional objective:</a:t>
                      </a:r>
                    </a:p>
                    <a:p>
                      <a:pPr lvl="0" rtl="0">
                        <a:lnSpc>
                          <a:spcPct val="115000"/>
                        </a:lnSpc>
                        <a:spcBef>
                          <a:spcPts val="0"/>
                        </a:spcBef>
                        <a:buNone/>
                      </a:pPr>
                      <a:r>
                        <a:rPr b="1" lang="ar" sz="1200">
                          <a:solidFill>
                            <a:srgbClr val="CC0000"/>
                          </a:solidFill>
                          <a:latin typeface="Comic Sans MS"/>
                          <a:ea typeface="Comic Sans MS"/>
                          <a:cs typeface="Comic Sans MS"/>
                          <a:sym typeface="Comic Sans MS"/>
                        </a:rPr>
                        <a:t>•</a:t>
                      </a:r>
                      <a:r>
                        <a:rPr b="1" lang="ar" sz="1200">
                          <a:solidFill>
                            <a:srgbClr val="FF0000"/>
                          </a:solidFill>
                          <a:latin typeface="Comic Sans MS"/>
                          <a:ea typeface="Comic Sans MS"/>
                          <a:cs typeface="Comic Sans MS"/>
                          <a:sym typeface="Comic Sans MS"/>
                        </a:rPr>
                        <a:t> To control communicable diseases</a:t>
                      </a:r>
                    </a:p>
                    <a:p>
                      <a:pPr lvl="0" rtl="0">
                        <a:lnSpc>
                          <a:spcPct val="115000"/>
                        </a:lnSpc>
                        <a:spcBef>
                          <a:spcPts val="0"/>
                        </a:spcBef>
                        <a:buNone/>
                      </a:pPr>
                      <a:r>
                        <a:rPr b="1" lang="ar" sz="1200">
                          <a:solidFill>
                            <a:srgbClr val="FF0000"/>
                          </a:solidFill>
                          <a:latin typeface="Comic Sans MS"/>
                          <a:ea typeface="Comic Sans MS"/>
                          <a:cs typeface="Comic Sans MS"/>
                          <a:sym typeface="Comic Sans MS"/>
                        </a:rPr>
                        <a:t>• Safety of water and food supply</a:t>
                      </a:r>
                    </a:p>
                    <a:p>
                      <a:pPr lvl="0" rtl="0">
                        <a:lnSpc>
                          <a:spcPct val="115000"/>
                        </a:lnSpc>
                        <a:spcBef>
                          <a:spcPts val="0"/>
                        </a:spcBef>
                        <a:buNone/>
                      </a:pPr>
                      <a:r>
                        <a:rPr b="1" lang="ar" sz="1200">
                          <a:solidFill>
                            <a:srgbClr val="FF0000"/>
                          </a:solidFill>
                          <a:latin typeface="Comic Sans MS"/>
                          <a:ea typeface="Comic Sans MS"/>
                          <a:cs typeface="Comic Sans MS"/>
                          <a:sym typeface="Comic Sans MS"/>
                        </a:rPr>
                        <a:t>• Response to national disasters</a:t>
                      </a:r>
                    </a:p>
                  </a:txBody>
                  <a:tcPr marT="91425" marB="91425" marR="91425" marL="91425">
                    <a:solidFill>
                      <a:srgbClr val="EAD1DC"/>
                    </a:solidFill>
                  </a:tcPr>
                </a:tc>
              </a:tr>
              <a:tr h="1289350">
                <a:tc>
                  <a:txBody>
                    <a:bodyPr>
                      <a:noAutofit/>
                    </a:bodyPr>
                    <a:lstStyle/>
                    <a:p>
                      <a:pPr lvl="0" rtl="0">
                        <a:lnSpc>
                          <a:spcPct val="115000"/>
                        </a:lnSpc>
                        <a:spcBef>
                          <a:spcPts val="0"/>
                        </a:spcBef>
                        <a:buNone/>
                      </a:pPr>
                      <a:r>
                        <a:rPr b="1" lang="ar">
                          <a:solidFill>
                            <a:srgbClr val="FFFFFF"/>
                          </a:solidFill>
                          <a:latin typeface="Georgia"/>
                          <a:ea typeface="Georgia"/>
                          <a:cs typeface="Georgia"/>
                          <a:sym typeface="Georgia"/>
                        </a:rPr>
                        <a:t>B-Educational roles</a:t>
                      </a:r>
                    </a:p>
                  </a:txBody>
                  <a:tcPr marT="91425" marB="91425" marR="91425" marL="91425">
                    <a:solidFill>
                      <a:srgbClr val="FFD966"/>
                    </a:solidFill>
                  </a:tcPr>
                </a:tc>
                <a:tc>
                  <a:txBody>
                    <a:bodyPr>
                      <a:noAutofit/>
                    </a:bodyPr>
                    <a:lstStyle/>
                    <a:p>
                      <a:pPr indent="0" lvl="0" marL="0" marR="0" rtl="0" algn="l">
                        <a:lnSpc>
                          <a:spcPct val="115000"/>
                        </a:lnSpc>
                        <a:spcBef>
                          <a:spcPts val="0"/>
                        </a:spcBef>
                        <a:spcAft>
                          <a:spcPts val="0"/>
                        </a:spcAft>
                        <a:buNone/>
                      </a:pPr>
                      <a:r>
                        <a:rPr lang="ar" sz="1200">
                          <a:latin typeface="Comic Sans MS"/>
                          <a:ea typeface="Comic Sans MS"/>
                          <a:cs typeface="Comic Sans MS"/>
                          <a:sym typeface="Comic Sans MS"/>
                        </a:rPr>
                        <a:t>Educating the public about:</a:t>
                      </a:r>
                    </a:p>
                    <a:p>
                      <a:pPr indent="0" lvl="0" marL="0" marR="0" rtl="0" algn="l">
                        <a:lnSpc>
                          <a:spcPct val="115000"/>
                        </a:lnSpc>
                        <a:spcBef>
                          <a:spcPts val="0"/>
                        </a:spcBef>
                        <a:spcAft>
                          <a:spcPts val="0"/>
                        </a:spcAft>
                        <a:buNone/>
                      </a:pPr>
                      <a:r>
                        <a:rPr lang="ar" sz="1200">
                          <a:latin typeface="Comic Sans MS"/>
                          <a:ea typeface="Comic Sans MS"/>
                          <a:cs typeface="Comic Sans MS"/>
                          <a:sym typeface="Comic Sans MS"/>
                        </a:rPr>
                        <a:t>• Causes of illness</a:t>
                      </a:r>
                    </a:p>
                    <a:p>
                      <a:pPr indent="0" lvl="0" marL="0" marR="0" rtl="0" algn="l">
                        <a:lnSpc>
                          <a:spcPct val="115000"/>
                        </a:lnSpc>
                        <a:spcBef>
                          <a:spcPts val="0"/>
                        </a:spcBef>
                        <a:spcAft>
                          <a:spcPts val="0"/>
                        </a:spcAft>
                        <a:buNone/>
                      </a:pPr>
                      <a:r>
                        <a:rPr b="1" lang="ar" sz="1200">
                          <a:solidFill>
                            <a:srgbClr val="CC0000"/>
                          </a:solidFill>
                          <a:latin typeface="Comic Sans MS"/>
                          <a:ea typeface="Comic Sans MS"/>
                          <a:cs typeface="Comic Sans MS"/>
                          <a:sym typeface="Comic Sans MS"/>
                        </a:rPr>
                        <a:t>•</a:t>
                      </a:r>
                      <a:r>
                        <a:rPr b="1" lang="ar" sz="1200">
                          <a:solidFill>
                            <a:srgbClr val="FF0000"/>
                          </a:solidFill>
                          <a:latin typeface="Comic Sans MS"/>
                          <a:ea typeface="Comic Sans MS"/>
                          <a:cs typeface="Comic Sans MS"/>
                          <a:sym typeface="Comic Sans MS"/>
                        </a:rPr>
                        <a:t> Preventive measures</a:t>
                      </a:r>
                    </a:p>
                    <a:p>
                      <a:pPr indent="0" lvl="0" marL="0" marR="0" rtl="0" algn="l">
                        <a:lnSpc>
                          <a:spcPct val="115000"/>
                        </a:lnSpc>
                        <a:spcBef>
                          <a:spcPts val="0"/>
                        </a:spcBef>
                        <a:spcAft>
                          <a:spcPts val="0"/>
                        </a:spcAft>
                        <a:buNone/>
                      </a:pPr>
                      <a:r>
                        <a:rPr lang="ar" sz="1200">
                          <a:latin typeface="Comic Sans MS"/>
                          <a:ea typeface="Comic Sans MS"/>
                          <a:cs typeface="Comic Sans MS"/>
                          <a:sym typeface="Comic Sans MS"/>
                        </a:rPr>
                        <a:t>• Predisposing factors</a:t>
                      </a:r>
                    </a:p>
                    <a:p>
                      <a:pPr indent="0" lvl="0" marL="0" marR="0" rtl="0" algn="l">
                        <a:lnSpc>
                          <a:spcPct val="115000"/>
                        </a:lnSpc>
                        <a:spcBef>
                          <a:spcPts val="0"/>
                        </a:spcBef>
                        <a:spcAft>
                          <a:spcPts val="0"/>
                        </a:spcAft>
                        <a:buNone/>
                      </a:pPr>
                      <a:r>
                        <a:rPr b="1" lang="ar" sz="1200">
                          <a:solidFill>
                            <a:srgbClr val="CC0000"/>
                          </a:solidFill>
                          <a:latin typeface="Comic Sans MS"/>
                          <a:ea typeface="Comic Sans MS"/>
                          <a:cs typeface="Comic Sans MS"/>
                          <a:sym typeface="Comic Sans MS"/>
                        </a:rPr>
                        <a:t>•</a:t>
                      </a:r>
                      <a:r>
                        <a:rPr b="1" lang="ar" sz="1200">
                          <a:solidFill>
                            <a:srgbClr val="FF0000"/>
                          </a:solidFill>
                          <a:latin typeface="Comic Sans MS"/>
                          <a:ea typeface="Comic Sans MS"/>
                          <a:cs typeface="Comic Sans MS"/>
                          <a:sym typeface="Comic Sans MS"/>
                        </a:rPr>
                        <a:t> Changes in lifestyle</a:t>
                      </a:r>
                    </a:p>
                  </a:txBody>
                  <a:tcPr marT="91425" marB="91425" marR="91425" marL="91425">
                    <a:solidFill>
                      <a:srgbClr val="FFF2CC"/>
                    </a:solidFill>
                  </a:tcPr>
                </a:tc>
              </a:tr>
              <a:tr h="846175">
                <a:tc>
                  <a:txBody>
                    <a:bodyPr>
                      <a:noAutofit/>
                    </a:bodyPr>
                    <a:lstStyle/>
                    <a:p>
                      <a:pPr lvl="0" rtl="0">
                        <a:lnSpc>
                          <a:spcPct val="115000"/>
                        </a:lnSpc>
                        <a:spcBef>
                          <a:spcPts val="0"/>
                        </a:spcBef>
                        <a:buNone/>
                      </a:pPr>
                      <a:r>
                        <a:rPr b="1" lang="ar">
                          <a:solidFill>
                            <a:srgbClr val="FFFFFF"/>
                          </a:solidFill>
                          <a:latin typeface="Georgia"/>
                          <a:ea typeface="Georgia"/>
                          <a:cs typeface="Georgia"/>
                          <a:sym typeface="Georgia"/>
                        </a:rPr>
                        <a:t>C-Improving health</a:t>
                      </a:r>
                    </a:p>
                    <a:p>
                      <a:pPr lvl="0" rtl="0">
                        <a:lnSpc>
                          <a:spcPct val="115000"/>
                        </a:lnSpc>
                        <a:spcBef>
                          <a:spcPts val="0"/>
                        </a:spcBef>
                        <a:buNone/>
                      </a:pPr>
                      <a:r>
                        <a:rPr b="1" lang="ar">
                          <a:solidFill>
                            <a:srgbClr val="FFFFFF"/>
                          </a:solidFill>
                          <a:latin typeface="Georgia"/>
                          <a:ea typeface="Georgia"/>
                          <a:cs typeface="Georgia"/>
                          <a:sym typeface="Georgia"/>
                        </a:rPr>
                        <a:t>care access</a:t>
                      </a:r>
                    </a:p>
                  </a:txBody>
                  <a:tcPr marT="91425" marB="91425" marR="91425" marL="91425">
                    <a:solidFill>
                      <a:srgbClr val="93C47D"/>
                    </a:solidFill>
                  </a:tcPr>
                </a:tc>
                <a:tc>
                  <a:txBody>
                    <a:bodyPr>
                      <a:noAutofit/>
                    </a:bodyPr>
                    <a:lstStyle/>
                    <a:p>
                      <a:pPr lvl="0" rtl="0">
                        <a:lnSpc>
                          <a:spcPct val="115000"/>
                        </a:lnSpc>
                        <a:spcBef>
                          <a:spcPts val="0"/>
                        </a:spcBef>
                        <a:buNone/>
                      </a:pPr>
                      <a:r>
                        <a:rPr lang="ar" sz="1200">
                          <a:latin typeface="Comic Sans MS"/>
                          <a:ea typeface="Comic Sans MS"/>
                          <a:cs typeface="Comic Sans MS"/>
                          <a:sym typeface="Comic Sans MS"/>
                        </a:rPr>
                        <a:t>Improve the level and ease of access of individuals to health</a:t>
                      </a:r>
                    </a:p>
                    <a:p>
                      <a:pPr lvl="0" rtl="0">
                        <a:lnSpc>
                          <a:spcPct val="115000"/>
                        </a:lnSpc>
                        <a:spcBef>
                          <a:spcPts val="0"/>
                        </a:spcBef>
                        <a:buNone/>
                      </a:pPr>
                      <a:r>
                        <a:rPr lang="ar" sz="1200">
                          <a:latin typeface="Comic Sans MS"/>
                          <a:ea typeface="Comic Sans MS"/>
                          <a:cs typeface="Comic Sans MS"/>
                          <a:sym typeface="Comic Sans MS"/>
                        </a:rPr>
                        <a:t>care services by reducing inequalities.</a:t>
                      </a:r>
                    </a:p>
                  </a:txBody>
                  <a:tcPr marT="91425" marB="91425" marR="91425" marL="91425">
                    <a:solidFill>
                      <a:srgbClr val="D9EAD3"/>
                    </a:solidFill>
                  </a:tcPr>
                </a:tc>
              </a:tr>
              <a:tr h="950050">
                <a:tc>
                  <a:txBody>
                    <a:bodyPr>
                      <a:noAutofit/>
                    </a:bodyPr>
                    <a:lstStyle/>
                    <a:p>
                      <a:pPr lvl="0" rtl="0">
                        <a:lnSpc>
                          <a:spcPct val="115000"/>
                        </a:lnSpc>
                        <a:spcBef>
                          <a:spcPts val="0"/>
                        </a:spcBef>
                        <a:buNone/>
                      </a:pPr>
                      <a:r>
                        <a:rPr b="1" lang="ar">
                          <a:solidFill>
                            <a:srgbClr val="FFFFFF"/>
                          </a:solidFill>
                          <a:latin typeface="Georgia"/>
                          <a:ea typeface="Georgia"/>
                          <a:cs typeface="Georgia"/>
                          <a:sym typeface="Georgia"/>
                        </a:rPr>
                        <a:t>D-Fund raising</a:t>
                      </a:r>
                    </a:p>
                  </a:txBody>
                  <a:tcPr marT="91425" marB="91425" marR="91425" marL="91425">
                    <a:solidFill>
                      <a:srgbClr val="EA9999"/>
                    </a:solidFill>
                  </a:tcPr>
                </a:tc>
                <a:tc>
                  <a:txBody>
                    <a:bodyPr>
                      <a:noAutofit/>
                    </a:bodyPr>
                    <a:lstStyle/>
                    <a:p>
                      <a:pPr indent="-304800" lvl="0" marL="457200" rtl="0">
                        <a:spcBef>
                          <a:spcPts val="0"/>
                        </a:spcBef>
                        <a:buSzPct val="100000"/>
                        <a:buFont typeface="Comic Sans MS"/>
                        <a:buChar char="●"/>
                      </a:pPr>
                      <a:r>
                        <a:rPr lang="ar" sz="1200">
                          <a:latin typeface="Comic Sans MS"/>
                          <a:ea typeface="Comic Sans MS"/>
                          <a:cs typeface="Comic Sans MS"/>
                          <a:sym typeface="Comic Sans MS"/>
                        </a:rPr>
                        <a:t>May not apply locally since health care services are provided by the governments.</a:t>
                      </a:r>
                    </a:p>
                    <a:p>
                      <a:pPr indent="-304800" lvl="0" marL="457200" rtl="0">
                        <a:spcBef>
                          <a:spcPts val="0"/>
                        </a:spcBef>
                        <a:buSzPct val="100000"/>
                        <a:buFont typeface="Comic Sans MS"/>
                        <a:buChar char="●"/>
                      </a:pPr>
                      <a:r>
                        <a:rPr lang="ar" sz="1200">
                          <a:latin typeface="Comic Sans MS"/>
                          <a:ea typeface="Comic Sans MS"/>
                          <a:cs typeface="Comic Sans MS"/>
                          <a:sym typeface="Comic Sans MS"/>
                        </a:rPr>
                        <a:t>Funds may be raised to help those individuals who cannot afford to purchase medications or medical equipments.</a:t>
                      </a:r>
                    </a:p>
                  </a:txBody>
                  <a:tcPr marT="91425" marB="91425" marR="91425" marL="91425">
                    <a:solidFill>
                      <a:srgbClr val="F4CCCC"/>
                    </a:solidFill>
                  </a:tcPr>
                </a:tc>
              </a:tr>
              <a:tr h="3924025">
                <a:tc>
                  <a:txBody>
                    <a:bodyPr>
                      <a:noAutofit/>
                    </a:bodyPr>
                    <a:lstStyle/>
                    <a:p>
                      <a:pPr lvl="0" rtl="0">
                        <a:lnSpc>
                          <a:spcPct val="115000"/>
                        </a:lnSpc>
                        <a:spcBef>
                          <a:spcPts val="0"/>
                        </a:spcBef>
                        <a:buNone/>
                      </a:pPr>
                      <a:r>
                        <a:rPr b="1" lang="ar">
                          <a:solidFill>
                            <a:srgbClr val="FFFFFF"/>
                          </a:solidFill>
                          <a:latin typeface="Georgia"/>
                          <a:ea typeface="Georgia"/>
                          <a:cs typeface="Georgia"/>
                          <a:sym typeface="Georgia"/>
                        </a:rPr>
                        <a:t>E-International Aid</a:t>
                      </a:r>
                    </a:p>
                  </a:txBody>
                  <a:tcPr marT="91425" marB="91425" marR="91425" marL="91425">
                    <a:solidFill>
                      <a:srgbClr val="A4C2F4"/>
                    </a:solidFill>
                  </a:tcPr>
                </a:tc>
                <a:tc>
                  <a:txBody>
                    <a:bodyPr>
                      <a:noAutofit/>
                    </a:bodyPr>
                    <a:lstStyle/>
                    <a:p>
                      <a:pPr indent="-304800" lvl="0" marL="457200" rtl="0">
                        <a:lnSpc>
                          <a:spcPct val="115000"/>
                        </a:lnSpc>
                        <a:spcBef>
                          <a:spcPts val="0"/>
                        </a:spcBef>
                        <a:buClr>
                          <a:schemeClr val="dk1"/>
                        </a:buClr>
                        <a:buSzPct val="100000"/>
                        <a:buFont typeface="Comic Sans MS"/>
                        <a:buChar char="●"/>
                      </a:pPr>
                      <a:r>
                        <a:rPr lang="ar" sz="1200">
                          <a:solidFill>
                            <a:schemeClr val="dk1"/>
                          </a:solidFill>
                          <a:latin typeface="Comic Sans MS"/>
                          <a:ea typeface="Comic Sans MS"/>
                          <a:cs typeface="Comic Sans MS"/>
                          <a:sym typeface="Comic Sans MS"/>
                        </a:rPr>
                        <a:t>In some areas of the world, health care is very limited and almost non-existent ,most people suffer from diseases such as Malaria, Tuberculosis, Typhoid, and AIDS.</a:t>
                      </a:r>
                    </a:p>
                    <a:p>
                      <a:pPr lvl="0" rtl="0">
                        <a:lnSpc>
                          <a:spcPct val="115000"/>
                        </a:lnSpc>
                        <a:spcBef>
                          <a:spcPts val="0"/>
                        </a:spcBef>
                        <a:buNone/>
                      </a:pPr>
                      <a:r>
                        <a:rPr lang="ar" sz="1200">
                          <a:solidFill>
                            <a:schemeClr val="dk1"/>
                          </a:solidFill>
                          <a:latin typeface="Comic Sans MS"/>
                          <a:ea typeface="Comic Sans MS"/>
                          <a:cs typeface="Comic Sans MS"/>
                          <a:sym typeface="Comic Sans MS"/>
                        </a:rPr>
                        <a:t> Many of the illnesses can be improved or eliminated by basic medical care and other measures.</a:t>
                      </a:r>
                    </a:p>
                    <a:p>
                      <a:pPr lvl="0" rtl="0">
                        <a:lnSpc>
                          <a:spcPct val="115000"/>
                        </a:lnSpc>
                        <a:spcBef>
                          <a:spcPts val="0"/>
                        </a:spcBef>
                        <a:buNone/>
                      </a:pPr>
                      <a:r>
                        <a:rPr lang="ar" sz="1200">
                          <a:solidFill>
                            <a:schemeClr val="dk1"/>
                          </a:solidFill>
                          <a:latin typeface="Comic Sans MS"/>
                          <a:ea typeface="Comic Sans MS"/>
                          <a:cs typeface="Comic Sans MS"/>
                          <a:sym typeface="Comic Sans MS"/>
                        </a:rPr>
                        <a:t>*International community services done through:</a:t>
                      </a: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200">
                        <a:solidFill>
                          <a:schemeClr val="dk1"/>
                        </a:solidFill>
                        <a:latin typeface="Comic Sans MS"/>
                        <a:ea typeface="Comic Sans MS"/>
                        <a:cs typeface="Comic Sans MS"/>
                        <a:sym typeface="Comic Sans MS"/>
                      </a:endParaRPr>
                    </a:p>
                    <a:p>
                      <a:pPr lvl="0" rtl="0">
                        <a:lnSpc>
                          <a:spcPct val="115000"/>
                        </a:lnSpc>
                        <a:spcBef>
                          <a:spcPts val="0"/>
                        </a:spcBef>
                        <a:buNone/>
                      </a:pPr>
                      <a:r>
                        <a:t/>
                      </a:r>
                      <a:endParaRPr b="1" sz="1200">
                        <a:solidFill>
                          <a:schemeClr val="dk1"/>
                        </a:solidFill>
                        <a:latin typeface="Comic Sans MS"/>
                        <a:ea typeface="Comic Sans MS"/>
                        <a:cs typeface="Comic Sans MS"/>
                        <a:sym typeface="Comic Sans MS"/>
                      </a:endParaRPr>
                    </a:p>
                  </a:txBody>
                  <a:tcPr marT="91425" marB="91425" marR="91425" marL="91425">
                    <a:solidFill>
                      <a:srgbClr val="C9DAF8"/>
                    </a:solidFill>
                  </a:tcPr>
                </a:tc>
              </a:tr>
            </a:tbl>
          </a:graphicData>
        </a:graphic>
      </p:graphicFrame>
      <p:graphicFrame>
        <p:nvGraphicFramePr>
          <p:cNvPr id="626" name="Shape 626"/>
          <p:cNvGraphicFramePr/>
          <p:nvPr/>
        </p:nvGraphicFramePr>
        <p:xfrm>
          <a:off x="1847850" y="7184725"/>
          <a:ext cx="3000000" cy="3000000"/>
        </p:xfrm>
        <a:graphic>
          <a:graphicData uri="http://schemas.openxmlformats.org/drawingml/2006/table">
            <a:tbl>
              <a:tblPr>
                <a:noFill/>
                <a:tableStyleId>{D04C0F43-524B-4128-83DA-58CB7B48C504}</a:tableStyleId>
              </a:tblPr>
              <a:tblGrid>
                <a:gridCol w="2018350"/>
                <a:gridCol w="2065975"/>
                <a:gridCol w="1656400"/>
              </a:tblGrid>
              <a:tr h="697425">
                <a:tc>
                  <a:txBody>
                    <a:bodyPr>
                      <a:noAutofit/>
                    </a:bodyPr>
                    <a:lstStyle/>
                    <a:p>
                      <a:pPr lvl="0" rtl="0" algn="ctr">
                        <a:spcBef>
                          <a:spcPts val="0"/>
                        </a:spcBef>
                        <a:buNone/>
                      </a:pPr>
                      <a:r>
                        <a:rPr b="1" lang="ar" sz="1200"/>
                        <a:t>Organizations providing humanitarian needs: (General Organizations)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Clr>
                          <a:srgbClr val="000000"/>
                        </a:buClr>
                        <a:buSzPct val="91666"/>
                        <a:buFont typeface="Arial"/>
                        <a:buNone/>
                      </a:pPr>
                      <a:r>
                        <a:rPr b="1" lang="ar" sz="1200"/>
                        <a:t> Medic</a:t>
                      </a:r>
                      <a:r>
                        <a:rPr b="1" lang="ar" sz="1200" u="sng"/>
                        <a:t>al Organization</a:t>
                      </a:r>
                      <a:r>
                        <a:rPr b="1" lang="ar" sz="1200"/>
                        <a:t>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Clr>
                          <a:schemeClr val="dk1"/>
                        </a:buClr>
                        <a:buSzPct val="91666"/>
                        <a:buFont typeface="Arial"/>
                        <a:buNone/>
                      </a:pPr>
                      <a:r>
                        <a:rPr b="1" lang="ar" sz="1200">
                          <a:solidFill>
                            <a:schemeClr val="dk1"/>
                          </a:solidFill>
                        </a:rPr>
                        <a:t>Governments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763825">
                <a:tc>
                  <a:txBody>
                    <a:bodyPr>
                      <a:noAutofit/>
                    </a:bodyPr>
                    <a:lstStyle/>
                    <a:p>
                      <a:pPr lvl="0" rtl="0" algn="ctr">
                        <a:spcBef>
                          <a:spcPts val="0"/>
                        </a:spcBef>
                        <a:buClr>
                          <a:schemeClr val="dk1"/>
                        </a:buClr>
                        <a:buSzPct val="91666"/>
                        <a:buFont typeface="Arial"/>
                        <a:buNone/>
                      </a:pPr>
                      <a:r>
                        <a:rPr lang="ar" sz="1200">
                          <a:solidFill>
                            <a:schemeClr val="dk1"/>
                          </a:solidFill>
                        </a:rPr>
                        <a:t>• Clean water supplies</a:t>
                      </a:r>
                    </a:p>
                    <a:p>
                      <a:pPr lvl="0" rtl="0" algn="ctr">
                        <a:spcBef>
                          <a:spcPts val="0"/>
                        </a:spcBef>
                        <a:buClr>
                          <a:schemeClr val="dk1"/>
                        </a:buClr>
                        <a:buSzPct val="91666"/>
                        <a:buFont typeface="Arial"/>
                        <a:buNone/>
                      </a:pPr>
                      <a:r>
                        <a:rPr lang="ar" sz="1200">
                          <a:solidFill>
                            <a:schemeClr val="dk1"/>
                          </a:solidFill>
                        </a:rPr>
                        <a:t>• Clothing</a:t>
                      </a:r>
                    </a:p>
                    <a:p>
                      <a:pPr lvl="0" rtl="0" algn="ctr">
                        <a:spcBef>
                          <a:spcPts val="0"/>
                        </a:spcBef>
                        <a:buClr>
                          <a:schemeClr val="dk1"/>
                        </a:buClr>
                        <a:buSzPct val="91666"/>
                        <a:buFont typeface="Arial"/>
                        <a:buNone/>
                      </a:pPr>
                      <a:r>
                        <a:rPr lang="ar" sz="1200">
                          <a:solidFill>
                            <a:schemeClr val="dk1"/>
                          </a:solidFill>
                        </a:rPr>
                        <a:t>• Education</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ar" sz="1200">
                          <a:solidFill>
                            <a:srgbClr val="FF0000"/>
                          </a:solidFill>
                        </a:rPr>
                        <a:t>• Medical care</a:t>
                      </a:r>
                    </a:p>
                    <a:p>
                      <a:pPr lvl="0" rtl="0" algn="ctr">
                        <a:spcBef>
                          <a:spcPts val="0"/>
                        </a:spcBef>
                        <a:buClr>
                          <a:schemeClr val="dk1"/>
                        </a:buClr>
                        <a:buSzPct val="91666"/>
                        <a:buFont typeface="Arial"/>
                        <a:buNone/>
                      </a:pPr>
                      <a:r>
                        <a:rPr b="1" lang="ar" sz="1200">
                          <a:solidFill>
                            <a:srgbClr val="FF0000"/>
                          </a:solidFill>
                        </a:rPr>
                        <a:t>• Medications</a:t>
                      </a:r>
                    </a:p>
                    <a:p>
                      <a:pPr lvl="0" rtl="0" algn="ctr">
                        <a:spcBef>
                          <a:spcPts val="0"/>
                        </a:spcBef>
                        <a:buClr>
                          <a:schemeClr val="dk1"/>
                        </a:buClr>
                        <a:buSzPct val="91666"/>
                        <a:buFont typeface="Arial"/>
                        <a:buNone/>
                      </a:pPr>
                      <a:r>
                        <a:rPr b="1" lang="ar" sz="1200">
                          <a:solidFill>
                            <a:srgbClr val="FF0000"/>
                          </a:solidFill>
                        </a:rPr>
                        <a:t>• Immunizations</a:t>
                      </a:r>
                    </a:p>
                    <a:p>
                      <a:pPr lvl="0" rtl="0" algn="ctr">
                        <a:spcBef>
                          <a:spcPts val="0"/>
                        </a:spcBef>
                        <a:buClr>
                          <a:schemeClr val="dk1"/>
                        </a:buClr>
                        <a:buSzPct val="91666"/>
                        <a:buFont typeface="Arial"/>
                        <a:buNone/>
                      </a:pPr>
                      <a:r>
                        <a:rPr b="1" lang="ar" sz="1200">
                          <a:solidFill>
                            <a:srgbClr val="FF0000"/>
                          </a:solidFill>
                        </a:rPr>
                        <a:t>• Medical supplies</a:t>
                      </a:r>
                    </a:p>
                    <a:p>
                      <a:pPr lvl="0" rtl="0" algn="ctr">
                        <a:spcBef>
                          <a:spcPts val="0"/>
                        </a:spcBef>
                        <a:buClr>
                          <a:schemeClr val="dk1"/>
                        </a:buClr>
                        <a:buSzPct val="91666"/>
                        <a:buFont typeface="Arial"/>
                        <a:buNone/>
                      </a:pPr>
                      <a:r>
                        <a:rPr lang="ar" sz="1200"/>
                        <a:t>• Teach communities about nutrition and preventive measures</a:t>
                      </a:r>
                    </a:p>
                    <a:p>
                      <a:pPr lvl="0" rtl="0" algn="ctr">
                        <a:spcBef>
                          <a:spcPts val="0"/>
                        </a:spcBef>
                        <a:buNone/>
                      </a:pPr>
                      <a:r>
                        <a:rPr lang="ar" sz="1200"/>
                        <a:t>• Training of local health care providers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Clr>
                          <a:schemeClr val="dk1"/>
                        </a:buClr>
                        <a:buSzPct val="91666"/>
                        <a:buFont typeface="Arial"/>
                        <a:buNone/>
                      </a:pPr>
                      <a:r>
                        <a:rPr lang="ar" sz="1200">
                          <a:solidFill>
                            <a:schemeClr val="dk1"/>
                          </a:solidFill>
                        </a:rPr>
                        <a:t>• </a:t>
                      </a:r>
                      <a:r>
                        <a:rPr lang="ar" sz="1200"/>
                        <a:t>Aid to other countries during time of need.</a:t>
                      </a:r>
                    </a:p>
                    <a:p>
                      <a:pPr lvl="0" rtl="0" algn="ctr">
                        <a:spcBef>
                          <a:spcPts val="0"/>
                        </a:spcBef>
                        <a:buClr>
                          <a:schemeClr val="dk1"/>
                        </a:buClr>
                        <a:buSzPct val="91666"/>
                        <a:buFont typeface="Arial"/>
                        <a:buNone/>
                      </a:pPr>
                      <a:r>
                        <a:rPr lang="ar" sz="1200"/>
                        <a:t>May include sending:</a:t>
                      </a:r>
                    </a:p>
                    <a:p>
                      <a:pPr lvl="0" rtl="0" algn="ctr">
                        <a:spcBef>
                          <a:spcPts val="0"/>
                        </a:spcBef>
                        <a:buClr>
                          <a:schemeClr val="dk1"/>
                        </a:buClr>
                        <a:buSzPct val="91666"/>
                        <a:buFont typeface="Arial"/>
                        <a:buNone/>
                      </a:pPr>
                      <a:r>
                        <a:rPr lang="ar" sz="1200"/>
                        <a:t>• Medical professionals</a:t>
                      </a:r>
                    </a:p>
                    <a:p>
                      <a:pPr lvl="0" rtl="0" algn="ctr">
                        <a:spcBef>
                          <a:spcPts val="0"/>
                        </a:spcBef>
                        <a:buClr>
                          <a:schemeClr val="dk1"/>
                        </a:buClr>
                        <a:buSzPct val="91666"/>
                        <a:buFont typeface="Arial"/>
                        <a:buNone/>
                      </a:pPr>
                      <a:r>
                        <a:rPr lang="ar" sz="1200"/>
                        <a:t>• Medical equipments</a:t>
                      </a:r>
                    </a:p>
                    <a:p>
                      <a:pPr lvl="0" rtl="0" algn="ctr">
                        <a:spcBef>
                          <a:spcPts val="0"/>
                        </a:spcBef>
                        <a:buNone/>
                      </a:pPr>
                      <a:r>
                        <a:rPr lang="ar" sz="1200"/>
                        <a:t>• Medications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sp>
        <p:nvSpPr>
          <p:cNvPr id="631" name="Shape 63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32" name="Shape 632"/>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rtl="0">
              <a:spcBef>
                <a:spcPts val="0"/>
              </a:spcBef>
              <a:buNone/>
            </a:pPr>
            <a:r>
              <a:t/>
            </a:r>
            <a:endParaRPr/>
          </a:p>
        </p:txBody>
      </p:sp>
      <p:sp>
        <p:nvSpPr>
          <p:cNvPr id="633" name="Shape 633"/>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34" name="Shape 634"/>
          <p:cNvSpPr txBox="1"/>
          <p:nvPr/>
        </p:nvSpPr>
        <p:spPr>
          <a:xfrm>
            <a:off x="384300" y="487725"/>
            <a:ext cx="6791400" cy="4219500"/>
          </a:xfrm>
          <a:prstGeom prst="rect">
            <a:avLst/>
          </a:prstGeom>
          <a:noFill/>
          <a:ln>
            <a:noFill/>
          </a:ln>
        </p:spPr>
        <p:txBody>
          <a:bodyPr anchorCtr="0" anchor="t" bIns="91425" lIns="91425" rIns="91425" tIns="91425">
            <a:noAutofit/>
          </a:bodyPr>
          <a:lstStyle/>
          <a:p>
            <a:pPr lvl="0" rtl="0">
              <a:spcBef>
                <a:spcPts val="0"/>
              </a:spcBef>
              <a:buNone/>
            </a:pPr>
            <a:r>
              <a:rPr b="1" lang="ar" sz="1800">
                <a:latin typeface="Comic Sans MS"/>
                <a:ea typeface="Comic Sans MS"/>
                <a:cs typeface="Comic Sans MS"/>
                <a:sym typeface="Comic Sans MS"/>
              </a:rPr>
              <a:t>What is the Concept of Volunteering?</a:t>
            </a:r>
          </a:p>
          <a:p>
            <a:pPr lvl="0" rtl="0">
              <a:spcBef>
                <a:spcPts val="0"/>
              </a:spcBef>
              <a:buNone/>
            </a:pPr>
            <a:r>
              <a:t/>
            </a:r>
            <a:endParaRPr/>
          </a:p>
          <a:p>
            <a:pPr indent="-228600" lvl="0" marL="457200" rtl="0">
              <a:spcBef>
                <a:spcPts val="0"/>
              </a:spcBef>
              <a:buClr>
                <a:schemeClr val="accent6"/>
              </a:buClr>
              <a:buChar char="●"/>
            </a:pPr>
            <a:r>
              <a:rPr b="1" lang="ar"/>
              <a:t>Volunteering is generally considered an </a:t>
            </a:r>
            <a:r>
              <a:rPr b="1" lang="ar">
                <a:solidFill>
                  <a:srgbClr val="FF0000"/>
                </a:solidFill>
              </a:rPr>
              <a:t>altruistic</a:t>
            </a:r>
            <a:r>
              <a:rPr b="1" lang="ar">
                <a:solidFill>
                  <a:srgbClr val="CC0000"/>
                </a:solidFill>
              </a:rPr>
              <a:t> </a:t>
            </a:r>
            <a:r>
              <a:rPr b="1" lang="ar"/>
              <a:t>activity, intended to improve human </a:t>
            </a:r>
            <a:r>
              <a:rPr b="1" lang="ar">
                <a:solidFill>
                  <a:srgbClr val="FF0000"/>
                </a:solidFill>
              </a:rPr>
              <a:t>quality of life.</a:t>
            </a:r>
          </a:p>
          <a:p>
            <a:pPr lvl="0" rtl="0">
              <a:spcBef>
                <a:spcPts val="0"/>
              </a:spcBef>
              <a:buClr>
                <a:schemeClr val="dk1"/>
              </a:buClr>
              <a:buFont typeface="Arial"/>
              <a:buNone/>
            </a:pPr>
            <a:r>
              <a:t/>
            </a:r>
            <a:endParaRPr/>
          </a:p>
          <a:p>
            <a:pPr lvl="0" rtl="0">
              <a:spcBef>
                <a:spcPts val="0"/>
              </a:spcBef>
              <a:buClr>
                <a:schemeClr val="dk1"/>
              </a:buClr>
              <a:buSzPct val="61111"/>
              <a:buFont typeface="Arial"/>
              <a:buNone/>
            </a:pPr>
            <a:r>
              <a:rPr b="1" lang="ar" sz="1800">
                <a:latin typeface="Comic Sans MS"/>
                <a:ea typeface="Comic Sans MS"/>
                <a:cs typeface="Comic Sans MS"/>
                <a:sym typeface="Comic Sans MS"/>
              </a:rPr>
              <a:t>Why some people volunteer?</a:t>
            </a:r>
          </a:p>
          <a:p>
            <a:pPr lvl="0" rtl="0">
              <a:spcBef>
                <a:spcPts val="0"/>
              </a:spcBef>
              <a:buClr>
                <a:schemeClr val="dk1"/>
              </a:buClr>
              <a:buFont typeface="Arial"/>
              <a:buNone/>
            </a:pPr>
            <a:r>
              <a:t/>
            </a:r>
            <a:endParaRPr b="1">
              <a:solidFill>
                <a:schemeClr val="accent5"/>
              </a:solidFill>
              <a:latin typeface="Comic Sans MS"/>
              <a:ea typeface="Comic Sans MS"/>
              <a:cs typeface="Comic Sans MS"/>
              <a:sym typeface="Comic Sans MS"/>
            </a:endParaRPr>
          </a:p>
          <a:p>
            <a:pPr indent="-228600" lvl="0" marL="457200" rtl="0">
              <a:spcBef>
                <a:spcPts val="0"/>
              </a:spcBef>
              <a:buClr>
                <a:schemeClr val="accent6"/>
              </a:buClr>
              <a:buChar char="○"/>
            </a:pPr>
            <a:r>
              <a:rPr b="1" lang="ar"/>
              <a:t>For their own skill development.</a:t>
            </a:r>
          </a:p>
          <a:p>
            <a:pPr indent="-228600" lvl="0" marL="457200" rtl="0">
              <a:spcBef>
                <a:spcPts val="0"/>
              </a:spcBef>
              <a:buClr>
                <a:schemeClr val="accent6"/>
              </a:buClr>
              <a:buChar char="○"/>
            </a:pPr>
            <a:r>
              <a:rPr b="1" lang="ar"/>
              <a:t>To solve problems when needed</a:t>
            </a:r>
          </a:p>
          <a:p>
            <a:pPr indent="-228600" lvl="0" marL="457200" rtl="0">
              <a:spcBef>
                <a:spcPts val="0"/>
              </a:spcBef>
              <a:buClr>
                <a:schemeClr val="accent6"/>
              </a:buClr>
              <a:buChar char="○"/>
            </a:pPr>
            <a:r>
              <a:rPr b="1" lang="ar"/>
              <a:t>To make contacts for possible employment.</a:t>
            </a:r>
          </a:p>
          <a:p>
            <a:pPr indent="-228600" lvl="0" marL="457200" rtl="0">
              <a:spcBef>
                <a:spcPts val="0"/>
              </a:spcBef>
              <a:buClr>
                <a:schemeClr val="accent6"/>
              </a:buClr>
              <a:buChar char="○"/>
            </a:pPr>
            <a:r>
              <a:rPr b="1" lang="ar"/>
              <a:t>To help others and earn respect and favor.</a:t>
            </a:r>
          </a:p>
          <a:p>
            <a:pPr indent="-228600" lvl="0" marL="457200" rtl="0">
              <a:spcBef>
                <a:spcPts val="0"/>
              </a:spcBef>
              <a:buClr>
                <a:schemeClr val="accent6"/>
              </a:buClr>
              <a:buChar char="○"/>
            </a:pPr>
            <a:r>
              <a:rPr b="1" lang="ar"/>
              <a:t>Get benefit of spare time.</a:t>
            </a:r>
          </a:p>
          <a:p>
            <a:pPr lvl="0" rtl="0">
              <a:spcBef>
                <a:spcPts val="0"/>
              </a:spcBef>
              <a:buNone/>
            </a:pPr>
            <a:r>
              <a:t/>
            </a:r>
            <a:endParaRPr/>
          </a:p>
          <a:p>
            <a:pPr lvl="0" rtl="0">
              <a:spcBef>
                <a:spcPts val="0"/>
              </a:spcBef>
              <a:buNone/>
            </a:pPr>
            <a:r>
              <a:rPr b="1" lang="ar" sz="1800">
                <a:latin typeface="Comic Sans MS"/>
                <a:ea typeface="Comic Sans MS"/>
                <a:cs typeface="Comic Sans MS"/>
                <a:sym typeface="Comic Sans MS"/>
              </a:rPr>
              <a:t>Mention the types of volunteer work?</a:t>
            </a:r>
          </a:p>
          <a:p>
            <a:pPr lvl="0" rtl="0">
              <a:spcBef>
                <a:spcPts val="0"/>
              </a:spcBef>
              <a:buNone/>
            </a:pPr>
            <a:r>
              <a:t/>
            </a:r>
            <a:endParaRPr b="1">
              <a:solidFill>
                <a:schemeClr val="accent5"/>
              </a:solidFill>
              <a:latin typeface="Comic Sans MS"/>
              <a:ea typeface="Comic Sans MS"/>
              <a:cs typeface="Comic Sans MS"/>
              <a:sym typeface="Comic Sans MS"/>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pic>
        <p:nvPicPr>
          <p:cNvPr id="635" name="Shape 635"/>
          <p:cNvPicPr preferRelativeResize="0"/>
          <p:nvPr/>
        </p:nvPicPr>
        <p:blipFill>
          <a:blip r:embed="rId3">
            <a:alphaModFix/>
          </a:blip>
          <a:stretch>
            <a:fillRect/>
          </a:stretch>
        </p:blipFill>
        <p:spPr>
          <a:xfrm>
            <a:off x="384300" y="4074502"/>
            <a:ext cx="6415200" cy="5438197"/>
          </a:xfrm>
          <a:prstGeom prst="rect">
            <a:avLst/>
          </a:prstGeom>
          <a:noFill/>
          <a:ln>
            <a:noFill/>
          </a:ln>
        </p:spPr>
      </p:pic>
      <p:sp>
        <p:nvSpPr>
          <p:cNvPr id="636" name="Shape 636"/>
          <p:cNvSpPr/>
          <p:nvPr/>
        </p:nvSpPr>
        <p:spPr>
          <a:xfrm>
            <a:off x="502300" y="5788500"/>
            <a:ext cx="813300" cy="884100"/>
          </a:xfrm>
          <a:prstGeom prst="star5">
            <a:avLst>
              <a:gd fmla="val 19098" name="adj"/>
              <a:gd fmla="val 105146" name="hf"/>
              <a:gd fmla="val 110557" name="vf"/>
            </a:avLst>
          </a:prstGeom>
          <a:solidFill>
            <a:srgbClr val="FF0000"/>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0" name="Shape 640"/>
        <p:cNvGrpSpPr/>
        <p:nvPr/>
      </p:nvGrpSpPr>
      <p:grpSpPr>
        <a:xfrm>
          <a:off x="0" y="0"/>
          <a:ext cx="0" cy="0"/>
          <a:chOff x="0" y="0"/>
          <a:chExt cx="0" cy="0"/>
        </a:xfrm>
      </p:grpSpPr>
      <p:sp>
        <p:nvSpPr>
          <p:cNvPr id="641" name="Shape 641"/>
          <p:cNvSpPr txBox="1"/>
          <p:nvPr/>
        </p:nvSpPr>
        <p:spPr>
          <a:xfrm>
            <a:off x="159012" y="175075"/>
            <a:ext cx="7401000" cy="9401100"/>
          </a:xfrm>
          <a:prstGeom prst="rect">
            <a:avLst/>
          </a:prstGeom>
          <a:noFill/>
          <a:ln>
            <a:noFill/>
          </a:ln>
        </p:spPr>
        <p:txBody>
          <a:bodyPr anchorCtr="0" anchor="t" bIns="91425" lIns="91425" rIns="91425" tIns="91425">
            <a:noAutofit/>
          </a:bodyPr>
          <a:lstStyle/>
          <a:p>
            <a:pPr lvl="0" rtl="0">
              <a:spcBef>
                <a:spcPts val="0"/>
              </a:spcBef>
              <a:buNone/>
            </a:pPr>
            <a:r>
              <a:t/>
            </a:r>
            <a:endParaRPr b="1">
              <a:solidFill>
                <a:schemeClr val="accent5"/>
              </a:solidFill>
            </a:endParaRPr>
          </a:p>
          <a:p>
            <a:pPr lvl="0" rtl="0">
              <a:spcBef>
                <a:spcPts val="0"/>
              </a:spcBef>
              <a:buNone/>
            </a:pPr>
            <a:r>
              <a:rPr b="1" lang="ar" sz="1800"/>
              <a:t>Main Functions of Medical Research: </a:t>
            </a:r>
          </a:p>
          <a:p>
            <a:pPr lvl="0" rtl="0">
              <a:spcBef>
                <a:spcPts val="0"/>
              </a:spcBef>
              <a:buNone/>
            </a:pPr>
            <a:r>
              <a:t/>
            </a:r>
            <a:endParaRPr b="1" sz="600"/>
          </a:p>
          <a:p>
            <a:pPr indent="-304800" lvl="0" marL="457200" rtl="0">
              <a:spcBef>
                <a:spcPts val="0"/>
              </a:spcBef>
              <a:buSzPct val="100000"/>
              <a:buChar char="●"/>
            </a:pPr>
            <a:r>
              <a:rPr b="1" lang="ar" sz="1200"/>
              <a:t> </a:t>
            </a:r>
            <a:r>
              <a:rPr b="1" lang="ar" sz="1200">
                <a:solidFill>
                  <a:srgbClr val="CC0000"/>
                </a:solidFill>
              </a:rPr>
              <a:t>Monitoring </a:t>
            </a:r>
            <a:r>
              <a:rPr b="1" lang="ar" sz="1200"/>
              <a:t>and evaluation of drugs / treatments being used. </a:t>
            </a:r>
          </a:p>
          <a:p>
            <a:pPr lvl="0" rtl="0">
              <a:spcBef>
                <a:spcPts val="0"/>
              </a:spcBef>
              <a:buNone/>
            </a:pPr>
            <a:r>
              <a:t/>
            </a:r>
            <a:endParaRPr b="1" sz="600"/>
          </a:p>
          <a:p>
            <a:pPr indent="-304800" lvl="0" marL="457200" rtl="0">
              <a:spcBef>
                <a:spcPts val="0"/>
              </a:spcBef>
              <a:buSzPct val="100000"/>
              <a:buChar char="●"/>
            </a:pPr>
            <a:r>
              <a:rPr b="1" lang="ar" sz="1200"/>
              <a:t> </a:t>
            </a:r>
            <a:r>
              <a:rPr b="1" lang="ar" sz="1200">
                <a:solidFill>
                  <a:srgbClr val="CC0000"/>
                </a:solidFill>
              </a:rPr>
              <a:t>Understanding </a:t>
            </a:r>
            <a:r>
              <a:rPr b="1" lang="ar" sz="1200"/>
              <a:t>human physiology . </a:t>
            </a:r>
          </a:p>
          <a:p>
            <a:pPr lvl="0" rtl="0">
              <a:spcBef>
                <a:spcPts val="0"/>
              </a:spcBef>
              <a:buNone/>
            </a:pPr>
            <a:r>
              <a:t/>
            </a:r>
            <a:endParaRPr b="1" sz="600"/>
          </a:p>
          <a:p>
            <a:pPr indent="-304800" lvl="0" marL="457200" rtl="0">
              <a:spcBef>
                <a:spcPts val="0"/>
              </a:spcBef>
              <a:buSzPct val="100000"/>
              <a:buChar char="●"/>
            </a:pPr>
            <a:r>
              <a:rPr b="1" lang="ar" sz="1200"/>
              <a:t> </a:t>
            </a:r>
            <a:r>
              <a:rPr b="1" lang="ar" sz="1200">
                <a:solidFill>
                  <a:srgbClr val="CC0000"/>
                </a:solidFill>
              </a:rPr>
              <a:t>Causes </a:t>
            </a:r>
            <a:r>
              <a:rPr b="1" lang="ar" sz="1200"/>
              <a:t>of diseases and the best ways to </a:t>
            </a:r>
            <a:r>
              <a:rPr b="1" lang="ar" sz="1200">
                <a:solidFill>
                  <a:srgbClr val="CC0000"/>
                </a:solidFill>
              </a:rPr>
              <a:t>prevent</a:t>
            </a:r>
            <a:r>
              <a:rPr b="1" lang="ar" sz="1200"/>
              <a:t> or cure them.</a:t>
            </a:r>
          </a:p>
          <a:p>
            <a:pPr lvl="0" rtl="0">
              <a:spcBef>
                <a:spcPts val="0"/>
              </a:spcBef>
              <a:buNone/>
            </a:pPr>
            <a:r>
              <a:t/>
            </a:r>
            <a:endParaRPr b="1" sz="600"/>
          </a:p>
          <a:p>
            <a:pPr indent="-304800" lvl="0" marL="457200" marR="0" rtl="0" algn="l">
              <a:lnSpc>
                <a:spcPct val="100000"/>
              </a:lnSpc>
              <a:spcBef>
                <a:spcPts val="0"/>
              </a:spcBef>
              <a:spcAft>
                <a:spcPts val="0"/>
              </a:spcAft>
              <a:buSzPct val="100000"/>
              <a:buChar char="●"/>
            </a:pPr>
            <a:r>
              <a:rPr b="1" lang="ar" sz="1200">
                <a:solidFill>
                  <a:srgbClr val="DEEE3C"/>
                </a:solidFill>
              </a:rPr>
              <a:t> </a:t>
            </a:r>
            <a:r>
              <a:rPr b="1" lang="ar" sz="1200"/>
              <a:t>The development of </a:t>
            </a:r>
            <a:r>
              <a:rPr b="1" lang="ar" sz="1200">
                <a:solidFill>
                  <a:srgbClr val="CC0000"/>
                </a:solidFill>
              </a:rPr>
              <a:t>new treatments</a:t>
            </a:r>
            <a:r>
              <a:rPr b="1" lang="ar" sz="1200"/>
              <a:t>, especially drugs, medical devices and surgical interventions. </a:t>
            </a:r>
          </a:p>
          <a:p>
            <a:pPr lvl="0" marR="0" rtl="0" algn="l">
              <a:lnSpc>
                <a:spcPct val="100000"/>
              </a:lnSpc>
              <a:spcBef>
                <a:spcPts val="0"/>
              </a:spcBef>
              <a:spcAft>
                <a:spcPts val="0"/>
              </a:spcAft>
              <a:buNone/>
            </a:pPr>
            <a:r>
              <a:t/>
            </a:r>
            <a:endParaRPr b="1" sz="600"/>
          </a:p>
          <a:p>
            <a:pPr indent="-304800" lvl="0" marL="457200" rtl="0">
              <a:spcBef>
                <a:spcPts val="0"/>
              </a:spcBef>
              <a:buSzPct val="100000"/>
              <a:buChar char="●"/>
            </a:pPr>
            <a:r>
              <a:rPr b="1" lang="ar" sz="1200">
                <a:solidFill>
                  <a:srgbClr val="DEEE3C"/>
                </a:solidFill>
              </a:rPr>
              <a:t> </a:t>
            </a:r>
            <a:r>
              <a:rPr b="1" lang="ar" sz="1200"/>
              <a:t>Factors in human health, including patterns of disease </a:t>
            </a:r>
            <a:r>
              <a:rPr b="1" lang="ar" sz="1200">
                <a:solidFill>
                  <a:srgbClr val="CC0000"/>
                </a:solidFill>
              </a:rPr>
              <a:t>(epidemiology) </a:t>
            </a:r>
          </a:p>
          <a:p>
            <a:pPr lvl="0" rtl="0">
              <a:spcBef>
                <a:spcPts val="0"/>
              </a:spcBef>
              <a:buNone/>
            </a:pPr>
            <a:r>
              <a:t/>
            </a:r>
            <a:endParaRPr b="1" sz="600"/>
          </a:p>
          <a:p>
            <a:pPr lvl="0" rtl="0">
              <a:spcBef>
                <a:spcPts val="0"/>
              </a:spcBef>
              <a:buNone/>
            </a:pPr>
            <a:r>
              <a:t/>
            </a:r>
            <a:endParaRPr b="1" sz="600"/>
          </a:p>
          <a:p>
            <a:pPr indent="-304800" lvl="0" marL="457200" rtl="0">
              <a:spcBef>
                <a:spcPts val="0"/>
              </a:spcBef>
              <a:buSzPct val="100000"/>
              <a:buChar char="●"/>
            </a:pPr>
            <a:r>
              <a:rPr b="1" lang="ar" sz="1200"/>
              <a:t> The organization, funding and delivery of healthcare </a:t>
            </a:r>
            <a:r>
              <a:rPr b="1" lang="ar" sz="1200">
                <a:solidFill>
                  <a:srgbClr val="CC0000"/>
                </a:solidFill>
              </a:rPr>
              <a:t>(health systems research) </a:t>
            </a:r>
          </a:p>
          <a:p>
            <a:pPr lvl="0" rtl="0">
              <a:spcBef>
                <a:spcPts val="0"/>
              </a:spcBef>
              <a:buNone/>
            </a:pPr>
            <a:r>
              <a:t/>
            </a:r>
            <a:endParaRPr b="1" sz="600"/>
          </a:p>
          <a:p>
            <a:pPr indent="-304800" lvl="0" marL="457200" rtl="0">
              <a:spcBef>
                <a:spcPts val="0"/>
              </a:spcBef>
              <a:buSzPct val="100000"/>
              <a:buChar char="●"/>
            </a:pPr>
            <a:r>
              <a:rPr b="1" lang="ar" sz="1200"/>
              <a:t> Social and cultural aspects of health (</a:t>
            </a:r>
            <a:r>
              <a:rPr b="1" lang="ar" sz="1200">
                <a:solidFill>
                  <a:srgbClr val="CC0000"/>
                </a:solidFill>
              </a:rPr>
              <a:t>medical sociology and anthropology</a:t>
            </a:r>
            <a:r>
              <a:rPr b="1" lang="ar" sz="1200"/>
              <a:t>) </a:t>
            </a:r>
          </a:p>
          <a:p>
            <a:pPr lvl="0" rtl="0">
              <a:spcBef>
                <a:spcPts val="0"/>
              </a:spcBef>
              <a:buNone/>
            </a:pPr>
            <a:r>
              <a:t/>
            </a:r>
            <a:endParaRPr b="1"/>
          </a:p>
          <a:p>
            <a:pPr lvl="0" rtl="0">
              <a:spcBef>
                <a:spcPts val="0"/>
              </a:spcBef>
              <a:buNone/>
            </a:pPr>
            <a:r>
              <a:rPr b="1" lang="ar" sz="1800"/>
              <a:t>Why do practicing physicians need a good understanding of medical research methods? </a:t>
            </a:r>
          </a:p>
          <a:p>
            <a:pPr lvl="0" rtl="0">
              <a:spcBef>
                <a:spcPts val="0"/>
              </a:spcBef>
              <a:buNone/>
            </a:pPr>
            <a:r>
              <a:t/>
            </a:r>
            <a:endParaRPr b="1" sz="600">
              <a:solidFill>
                <a:schemeClr val="accent5"/>
              </a:solidFill>
            </a:endParaRPr>
          </a:p>
          <a:p>
            <a:pPr indent="-304800" lvl="0" marL="457200" rtl="0">
              <a:spcBef>
                <a:spcPts val="0"/>
              </a:spcBef>
              <a:buSzPct val="100000"/>
              <a:buChar char="●"/>
            </a:pPr>
            <a:r>
              <a:rPr b="1" lang="ar" sz="1200"/>
              <a:t>All physicians </a:t>
            </a:r>
            <a:r>
              <a:rPr b="1" lang="ar" sz="1200">
                <a:solidFill>
                  <a:srgbClr val="CC0000"/>
                </a:solidFill>
              </a:rPr>
              <a:t>make use</a:t>
            </a:r>
            <a:r>
              <a:rPr b="1" lang="ar" sz="1200"/>
              <a:t> of the results of medical research in their clinical practice. </a:t>
            </a:r>
          </a:p>
          <a:p>
            <a:pPr indent="-228600" lvl="0" marL="457200" rtl="0">
              <a:spcBef>
                <a:spcPts val="0"/>
              </a:spcBef>
              <a:buChar char="●"/>
            </a:pPr>
            <a:r>
              <a:rPr b="1" lang="ar" sz="1200">
                <a:solidFill>
                  <a:srgbClr val="DEEE3C"/>
                </a:solidFill>
              </a:rPr>
              <a:t> </a:t>
            </a:r>
            <a:r>
              <a:rPr b="1" lang="ar" sz="1200"/>
              <a:t>To </a:t>
            </a:r>
            <a:r>
              <a:rPr b="1" lang="ar" sz="1200">
                <a:solidFill>
                  <a:srgbClr val="CC0000"/>
                </a:solidFill>
              </a:rPr>
              <a:t>maintain </a:t>
            </a:r>
            <a:r>
              <a:rPr b="1" lang="ar" sz="1200"/>
              <a:t>their competence, physicians must keep up with the current research , they must know how to interpret the results of research and apply them to their patients</a:t>
            </a:r>
            <a:r>
              <a:rPr b="1" lang="ar"/>
              <a:t>. </a:t>
            </a:r>
          </a:p>
          <a:p>
            <a:pPr lvl="0" rtl="0">
              <a:spcBef>
                <a:spcPts val="0"/>
              </a:spcBef>
              <a:buNone/>
            </a:pPr>
            <a:r>
              <a:t/>
            </a:r>
            <a:endParaRPr b="1"/>
          </a:p>
          <a:p>
            <a:pPr lvl="0" rtl="0">
              <a:spcBef>
                <a:spcPts val="0"/>
              </a:spcBef>
              <a:buNone/>
            </a:pPr>
            <a:r>
              <a:rPr b="1" lang="ar" sz="1800">
                <a:solidFill>
                  <a:srgbClr val="FF0000"/>
                </a:solidFill>
              </a:rPr>
              <a:t>(2) </a:t>
            </a:r>
            <a:r>
              <a:rPr b="1" lang="ar" sz="1800"/>
              <a:t>Potential problems for practicing physicians: </a:t>
            </a:r>
          </a:p>
          <a:p>
            <a:pPr lvl="0" rtl="0">
              <a:spcBef>
                <a:spcPts val="0"/>
              </a:spcBef>
              <a:buNone/>
            </a:pPr>
            <a:r>
              <a:t/>
            </a:r>
            <a:endParaRPr b="1" sz="600"/>
          </a:p>
          <a:p>
            <a:pPr indent="-304800" lvl="0" marL="457200" rtl="0">
              <a:spcBef>
                <a:spcPts val="0"/>
              </a:spcBef>
              <a:buSzPct val="100000"/>
              <a:buChar char="●"/>
            </a:pPr>
            <a:r>
              <a:rPr b="1" lang="ar" sz="1200"/>
              <a:t>The physician’s primary responsibility is the health and well being of the patient, whereas the researcher’s primary responsibility is the </a:t>
            </a:r>
            <a:r>
              <a:rPr b="1" lang="ar" sz="1200">
                <a:solidFill>
                  <a:srgbClr val="CC0000"/>
                </a:solidFill>
              </a:rPr>
              <a:t>generation of knowledge,</a:t>
            </a:r>
            <a:r>
              <a:rPr b="1" lang="ar" sz="1200"/>
              <a:t> which may or may not contribute to the research subject’s health and wellbeing. </a:t>
            </a:r>
          </a:p>
          <a:p>
            <a:pPr lvl="0" rtl="0">
              <a:spcBef>
                <a:spcPts val="0"/>
              </a:spcBef>
              <a:buNone/>
            </a:pPr>
            <a:r>
              <a:t/>
            </a:r>
            <a:endParaRPr b="1" sz="600"/>
          </a:p>
          <a:p>
            <a:pPr indent="-304800" lvl="0" marL="457200" rtl="0">
              <a:spcBef>
                <a:spcPts val="0"/>
              </a:spcBef>
              <a:buSzPct val="100000"/>
              <a:buChar char="●"/>
            </a:pPr>
            <a:r>
              <a:rPr b="1" lang="ar" sz="1200"/>
              <a:t>Conflict of interest when the physician is influenced by</a:t>
            </a:r>
            <a:r>
              <a:rPr b="1" lang="ar" sz="1200">
                <a:solidFill>
                  <a:srgbClr val="CC0000"/>
                </a:solidFill>
              </a:rPr>
              <a:t> financial gains</a:t>
            </a:r>
            <a:r>
              <a:rPr b="1" lang="ar" sz="1200"/>
              <a:t> from research or results of the research</a:t>
            </a:r>
            <a:r>
              <a:rPr b="1" lang="ar" sz="1500" u="sng"/>
              <a:t>.</a:t>
            </a:r>
            <a:r>
              <a:rPr b="1" lang="ar" sz="1500" u="sng">
                <a:solidFill>
                  <a:srgbClr val="FF0000"/>
                </a:solidFill>
              </a:rPr>
              <a:t>Principles </a:t>
            </a:r>
            <a:r>
              <a:rPr b="1" lang="ar" sz="1500" u="sng"/>
              <a:t>of Research with Human Subjects:</a:t>
            </a:r>
          </a:p>
        </p:txBody>
      </p:sp>
      <p:pic>
        <p:nvPicPr>
          <p:cNvPr id="642" name="Shape 642"/>
          <p:cNvPicPr preferRelativeResize="0"/>
          <p:nvPr/>
        </p:nvPicPr>
        <p:blipFill>
          <a:blip r:embed="rId3">
            <a:alphaModFix/>
          </a:blip>
          <a:stretch>
            <a:fillRect/>
          </a:stretch>
        </p:blipFill>
        <p:spPr>
          <a:xfrm>
            <a:off x="6200774" y="0"/>
            <a:ext cx="1314524" cy="1193725"/>
          </a:xfrm>
          <a:prstGeom prst="rect">
            <a:avLst/>
          </a:prstGeom>
          <a:noFill/>
          <a:ln>
            <a:noFill/>
          </a:ln>
        </p:spPr>
      </p:pic>
      <p:graphicFrame>
        <p:nvGraphicFramePr>
          <p:cNvPr id="643" name="Shape 643"/>
          <p:cNvGraphicFramePr/>
          <p:nvPr/>
        </p:nvGraphicFramePr>
        <p:xfrm>
          <a:off x="333812" y="6286725"/>
          <a:ext cx="3000000" cy="3000000"/>
        </p:xfrm>
        <a:graphic>
          <a:graphicData uri="http://schemas.openxmlformats.org/drawingml/2006/table">
            <a:tbl>
              <a:tblPr>
                <a:noFill/>
                <a:tableStyleId>{D04C0F43-524B-4128-83DA-58CB7B48C504}</a:tableStyleId>
              </a:tblPr>
              <a:tblGrid>
                <a:gridCol w="1864725"/>
                <a:gridCol w="5186650"/>
              </a:tblGrid>
              <a:tr h="381000">
                <a:tc>
                  <a:txBody>
                    <a:bodyPr>
                      <a:noAutofit/>
                    </a:bodyPr>
                    <a:lstStyle/>
                    <a:p>
                      <a:pPr lvl="0" rtl="0">
                        <a:spcBef>
                          <a:spcPts val="0"/>
                        </a:spcBef>
                        <a:buNone/>
                      </a:pPr>
                      <a:r>
                        <a:rPr lang="ar" sz="1200">
                          <a:latin typeface="Comic Sans MS"/>
                          <a:ea typeface="Comic Sans MS"/>
                          <a:cs typeface="Comic Sans MS"/>
                          <a:sym typeface="Comic Sans MS"/>
                        </a:rPr>
                        <a:t>1. Respect for Persons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99999"/>
                    </a:solidFill>
                  </a:tcPr>
                </a:tc>
                <a:tc>
                  <a:txBody>
                    <a:bodyPr>
                      <a:noAutofit/>
                    </a:bodyPr>
                    <a:lstStyle/>
                    <a:p>
                      <a:pPr lvl="0" rtl="1">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1- معاملة الإنسان كشخصية مستقلة له رأيه الحر دون إكراه.</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CCCCC"/>
                    </a:solidFill>
                  </a:tcPr>
                </a:tc>
              </a:tr>
              <a:tr h="381000">
                <a:tc>
                  <a:txBody>
                    <a:bodyPr>
                      <a:noAutofit/>
                    </a:bodyPr>
                    <a:lstStyle/>
                    <a:p>
                      <a:pPr lvl="0" rtl="0">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2. Beneficence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99999"/>
                    </a:solidFill>
                  </a:tcPr>
                </a:tc>
                <a:tc>
                  <a:txBody>
                    <a:bodyPr>
                      <a:noAutofit/>
                    </a:bodyPr>
                    <a:lstStyle/>
                    <a:p>
                      <a:pPr lvl="0" rtl="1">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2- الإحسان ومنع الإساءة كما يجب أن الا يصيب الإنسان الضرر نتيجة للبحث.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CCCCC"/>
                    </a:solidFill>
                  </a:tcPr>
                </a:tc>
              </a:tr>
              <a:tr h="381000">
                <a:tc>
                  <a:txBody>
                    <a:bodyPr>
                      <a:noAutofit/>
                    </a:bodyPr>
                    <a:lstStyle/>
                    <a:p>
                      <a:pPr lvl="0" rtl="0">
                        <a:spcBef>
                          <a:spcPts val="0"/>
                        </a:spcBef>
                        <a:buNone/>
                      </a:pPr>
                      <a:r>
                        <a:rPr lang="ar" sz="1200">
                          <a:latin typeface="Comic Sans MS"/>
                          <a:ea typeface="Comic Sans MS"/>
                          <a:cs typeface="Comic Sans MS"/>
                          <a:sym typeface="Comic Sans MS"/>
                        </a:rPr>
                        <a:t>3. </a:t>
                      </a:r>
                      <a:r>
                        <a:rPr lang="ar" sz="1200">
                          <a:solidFill>
                            <a:schemeClr val="dk1"/>
                          </a:solidFill>
                          <a:latin typeface="Comic Sans MS"/>
                          <a:ea typeface="Comic Sans MS"/>
                          <a:cs typeface="Comic Sans MS"/>
                          <a:sym typeface="Comic Sans MS"/>
                        </a:rPr>
                        <a:t>Justice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99999"/>
                    </a:solidFill>
                  </a:tcPr>
                </a:tc>
                <a:tc>
                  <a:txBody>
                    <a:bodyPr>
                      <a:noAutofit/>
                    </a:bodyPr>
                    <a:lstStyle/>
                    <a:p>
                      <a:pPr lvl="0" rtl="1">
                        <a:spcBef>
                          <a:spcPts val="0"/>
                        </a:spcBef>
                        <a:buClr>
                          <a:schemeClr val="dk1"/>
                        </a:buClr>
                        <a:buSzPct val="91666"/>
                        <a:buFont typeface="Arial"/>
                        <a:buNone/>
                      </a:pPr>
                      <a:r>
                        <a:rPr lang="ar" sz="1200">
                          <a:solidFill>
                            <a:schemeClr val="dk1"/>
                          </a:solidFill>
                          <a:latin typeface="Comic Sans MS"/>
                          <a:ea typeface="Comic Sans MS"/>
                          <a:cs typeface="Comic Sans MS"/>
                          <a:sym typeface="Comic Sans MS"/>
                        </a:rPr>
                        <a:t>3- العدل في العبء و الفائدة المرجوة من البحث.</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CCCCC"/>
                    </a:solidFill>
                  </a:tcPr>
                </a:tc>
              </a:tr>
            </a:tbl>
          </a:graphicData>
        </a:graphic>
      </p:graphicFrame>
      <p:pic>
        <p:nvPicPr>
          <p:cNvPr id="644" name="Shape 644"/>
          <p:cNvPicPr preferRelativeResize="0"/>
          <p:nvPr/>
        </p:nvPicPr>
        <p:blipFill rotWithShape="1">
          <a:blip r:embed="rId4">
            <a:alphaModFix/>
          </a:blip>
          <a:srcRect b="1866" l="9096" r="9030" t="10081"/>
          <a:stretch/>
        </p:blipFill>
        <p:spPr>
          <a:xfrm>
            <a:off x="760575" y="7647825"/>
            <a:ext cx="6038850" cy="2797450"/>
          </a:xfrm>
          <a:prstGeom prst="rect">
            <a:avLst/>
          </a:prstGeom>
          <a:noFill/>
          <a:ln>
            <a:noFill/>
          </a:ln>
        </p:spPr>
      </p:pic>
      <p:sp>
        <p:nvSpPr>
          <p:cNvPr id="645" name="Shape 645"/>
          <p:cNvSpPr/>
          <p:nvPr/>
        </p:nvSpPr>
        <p:spPr>
          <a:xfrm>
            <a:off x="41125" y="179000"/>
            <a:ext cx="6168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11</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08" name="Shape 108"/>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109" name="Shape 109"/>
          <p:cNvSpPr txBox="1"/>
          <p:nvPr/>
        </p:nvSpPr>
        <p:spPr>
          <a:xfrm>
            <a:off x="41125" y="0"/>
            <a:ext cx="7484100" cy="9890100"/>
          </a:xfrm>
          <a:prstGeom prst="rect">
            <a:avLst/>
          </a:prstGeom>
          <a:noFill/>
          <a:ln>
            <a:noFill/>
          </a:ln>
        </p:spPr>
        <p:txBody>
          <a:bodyPr anchorCtr="0" anchor="t" bIns="91425" lIns="91425" rIns="91425" tIns="91425">
            <a:noAutofit/>
          </a:bodyPr>
          <a:lstStyle/>
          <a:p>
            <a:pPr lvl="0" rtl="0" algn="ctr">
              <a:spcBef>
                <a:spcPts val="0"/>
              </a:spcBef>
              <a:buNone/>
            </a:pPr>
            <a:r>
              <a:t/>
            </a:r>
            <a:endParaRPr sz="2000"/>
          </a:p>
          <a:p>
            <a:pPr lvl="0" rtl="0" algn="ctr">
              <a:spcBef>
                <a:spcPts val="0"/>
              </a:spcBef>
              <a:buNone/>
            </a:pPr>
            <a:r>
              <a:rPr b="1" lang="ar" sz="2000"/>
              <a:t>Accountability</a:t>
            </a:r>
          </a:p>
          <a:p>
            <a:pPr lvl="0" rtl="0">
              <a:spcBef>
                <a:spcPts val="0"/>
              </a:spcBef>
              <a:buNone/>
            </a:pPr>
            <a:r>
              <a:rPr b="1" lang="ar" sz="2000"/>
              <a:t>Definition:</a:t>
            </a:r>
          </a:p>
          <a:p>
            <a:pPr lvl="0" rtl="0">
              <a:spcBef>
                <a:spcPts val="0"/>
              </a:spcBef>
              <a:buNone/>
            </a:pPr>
            <a:r>
              <a:rPr lang="ar" sz="1600">
                <a:solidFill>
                  <a:schemeClr val="dk1"/>
                </a:solidFill>
              </a:rPr>
              <a:t>Procedures and processes by which one party justifies and takes responsibility for its activities.</a:t>
            </a:r>
          </a:p>
          <a:p>
            <a:pPr lvl="0" rtl="0">
              <a:spcBef>
                <a:spcPts val="0"/>
              </a:spcBef>
              <a:buNone/>
            </a:pPr>
            <a:r>
              <a:t/>
            </a:r>
            <a:endParaRPr>
              <a:solidFill>
                <a:schemeClr val="dk1"/>
              </a:solidFill>
            </a:endParaRPr>
          </a:p>
          <a:p>
            <a:pPr lvl="0" rtl="0">
              <a:lnSpc>
                <a:spcPct val="90000"/>
              </a:lnSpc>
              <a:spcBef>
                <a:spcPts val="0"/>
              </a:spcBef>
              <a:buClr>
                <a:schemeClr val="dk1"/>
              </a:buClr>
              <a:buSzPct val="55000"/>
              <a:buFont typeface="Arial"/>
              <a:buNone/>
            </a:pPr>
            <a:r>
              <a:rPr b="1" lang="ar" sz="2000">
                <a:solidFill>
                  <a:schemeClr val="dk1"/>
                </a:solidFill>
              </a:rPr>
              <a:t>It comprises:</a:t>
            </a:r>
          </a:p>
          <a:p>
            <a:pPr indent="-330200" lvl="0" marL="457200" rtl="0">
              <a:lnSpc>
                <a:spcPct val="90000"/>
              </a:lnSpc>
              <a:spcBef>
                <a:spcPts val="0"/>
              </a:spcBef>
              <a:buClr>
                <a:schemeClr val="dk1"/>
              </a:buClr>
              <a:buSzPct val="100000"/>
              <a:buChar char="-"/>
            </a:pPr>
            <a:r>
              <a:rPr lang="ar" sz="1600">
                <a:solidFill>
                  <a:schemeClr val="dk1"/>
                </a:solidFill>
              </a:rPr>
              <a:t>responsibilities to </a:t>
            </a:r>
            <a:r>
              <a:rPr lang="ar" sz="1600">
                <a:solidFill>
                  <a:srgbClr val="FF0000"/>
                </a:solidFill>
              </a:rPr>
              <a:t>patients.</a:t>
            </a:r>
          </a:p>
          <a:p>
            <a:pPr indent="-330200" lvl="0" marL="457200" rtl="0">
              <a:lnSpc>
                <a:spcPct val="90000"/>
              </a:lnSpc>
              <a:spcBef>
                <a:spcPts val="600"/>
              </a:spcBef>
              <a:buClr>
                <a:srgbClr val="FF0000"/>
              </a:buClr>
              <a:buSzPct val="100000"/>
              <a:buChar char="-"/>
            </a:pPr>
            <a:r>
              <a:rPr lang="ar" sz="1600">
                <a:solidFill>
                  <a:srgbClr val="FF0000"/>
                </a:solidFill>
              </a:rPr>
              <a:t>patient-physician relationship.</a:t>
            </a:r>
          </a:p>
          <a:p>
            <a:pPr indent="-330200" lvl="0" marL="457200" rtl="0">
              <a:lnSpc>
                <a:spcPct val="90000"/>
              </a:lnSpc>
              <a:spcBef>
                <a:spcPts val="600"/>
              </a:spcBef>
              <a:buClr>
                <a:schemeClr val="dk1"/>
              </a:buClr>
              <a:buSzPct val="100000"/>
              <a:buChar char="-"/>
            </a:pPr>
            <a:r>
              <a:rPr lang="ar" sz="1600">
                <a:solidFill>
                  <a:schemeClr val="dk1"/>
                </a:solidFill>
              </a:rPr>
              <a:t>responsibilities to </a:t>
            </a:r>
            <a:r>
              <a:rPr lang="ar" sz="1600">
                <a:solidFill>
                  <a:srgbClr val="FF0000"/>
                </a:solidFill>
              </a:rPr>
              <a:t>colleagues</a:t>
            </a:r>
            <a:r>
              <a:rPr lang="ar" sz="1600">
                <a:solidFill>
                  <a:srgbClr val="980000"/>
                </a:solidFill>
              </a:rPr>
              <a:t>.</a:t>
            </a:r>
          </a:p>
          <a:p>
            <a:pPr indent="-330200" lvl="0" marL="457200" rtl="0">
              <a:lnSpc>
                <a:spcPct val="90000"/>
              </a:lnSpc>
              <a:spcBef>
                <a:spcPts val="600"/>
              </a:spcBef>
              <a:buClr>
                <a:schemeClr val="dk1"/>
              </a:buClr>
              <a:buSzPct val="100000"/>
              <a:buChar char="-"/>
            </a:pPr>
            <a:r>
              <a:rPr lang="ar" sz="1600">
                <a:solidFill>
                  <a:schemeClr val="dk1"/>
                </a:solidFill>
              </a:rPr>
              <a:t>responsibilities to the </a:t>
            </a:r>
            <a:r>
              <a:rPr lang="ar" sz="1600">
                <a:solidFill>
                  <a:srgbClr val="FF0000"/>
                </a:solidFill>
              </a:rPr>
              <a:t>profession.</a:t>
            </a:r>
          </a:p>
          <a:p>
            <a:pPr indent="-342900" lvl="0" marL="457200" rtl="0">
              <a:lnSpc>
                <a:spcPct val="90000"/>
              </a:lnSpc>
              <a:spcBef>
                <a:spcPts val="600"/>
              </a:spcBef>
              <a:buClr>
                <a:schemeClr val="dk1"/>
              </a:buClr>
              <a:buSzPct val="112500"/>
              <a:buChar char="-"/>
            </a:pPr>
            <a:r>
              <a:rPr lang="ar" sz="1600">
                <a:solidFill>
                  <a:schemeClr val="dk1"/>
                </a:solidFill>
              </a:rPr>
              <a:t>responsibilities to the </a:t>
            </a:r>
            <a:r>
              <a:rPr lang="ar" sz="1600">
                <a:solidFill>
                  <a:srgbClr val="FF0000"/>
                </a:solidFill>
              </a:rPr>
              <a:t>society and publi</a:t>
            </a:r>
            <a:r>
              <a:rPr lang="ar" sz="1800">
                <a:solidFill>
                  <a:srgbClr val="FF0000"/>
                </a:solidFill>
              </a:rPr>
              <a:t>c.</a:t>
            </a:r>
          </a:p>
          <a:p>
            <a:pPr lvl="0" rtl="0">
              <a:lnSpc>
                <a:spcPct val="90000"/>
              </a:lnSpc>
              <a:spcBef>
                <a:spcPts val="400"/>
              </a:spcBef>
              <a:buNone/>
            </a:pPr>
            <a:r>
              <a:t/>
            </a:r>
            <a:endParaRPr sz="1800">
              <a:solidFill>
                <a:srgbClr val="666666"/>
              </a:solidFill>
              <a:latin typeface="Georgia"/>
              <a:ea typeface="Georgia"/>
              <a:cs typeface="Georgia"/>
              <a:sym typeface="Georgia"/>
            </a:endParaRPr>
          </a:p>
          <a:p>
            <a:pPr lvl="0" rtl="0">
              <a:lnSpc>
                <a:spcPct val="90000"/>
              </a:lnSpc>
              <a:spcBef>
                <a:spcPts val="600"/>
              </a:spcBef>
              <a:buClr>
                <a:schemeClr val="dk1"/>
              </a:buClr>
              <a:buFont typeface="Arial"/>
              <a:buNone/>
            </a:pPr>
            <a:r>
              <a:t/>
            </a:r>
            <a:endParaRPr sz="2400">
              <a:solidFill>
                <a:schemeClr val="dk1"/>
              </a:solidFill>
              <a:latin typeface="Georgia"/>
              <a:ea typeface="Georgia"/>
              <a:cs typeface="Georgia"/>
              <a:sym typeface="Georgia"/>
            </a:endParaRPr>
          </a:p>
          <a:p>
            <a:pPr lvl="0" rtl="0">
              <a:spcBef>
                <a:spcPts val="0"/>
              </a:spcBef>
              <a:buNone/>
            </a:pPr>
            <a:r>
              <a:t/>
            </a:r>
            <a:endParaRPr/>
          </a:p>
          <a:p>
            <a:pPr lvl="0" rtl="0">
              <a:spcBef>
                <a:spcPts val="0"/>
              </a:spcBef>
              <a:buNone/>
            </a:pPr>
            <a:r>
              <a:t/>
            </a:r>
            <a:endParaRPr/>
          </a:p>
        </p:txBody>
      </p:sp>
      <p:graphicFrame>
        <p:nvGraphicFramePr>
          <p:cNvPr id="110" name="Shape 110"/>
          <p:cNvGraphicFramePr/>
          <p:nvPr/>
        </p:nvGraphicFramePr>
        <p:xfrm>
          <a:off x="41062" y="3396825"/>
          <a:ext cx="3000000" cy="3000000"/>
        </p:xfrm>
        <a:graphic>
          <a:graphicData uri="http://schemas.openxmlformats.org/drawingml/2006/table">
            <a:tbl>
              <a:tblPr>
                <a:noFill/>
                <a:tableStyleId>{D04C0F43-524B-4128-83DA-58CB7B48C504}</a:tableStyleId>
              </a:tblPr>
              <a:tblGrid>
                <a:gridCol w="3284575"/>
                <a:gridCol w="4199650"/>
              </a:tblGrid>
              <a:tr h="151700">
                <a:tc gridSpan="2">
                  <a:txBody>
                    <a:bodyPr>
                      <a:noAutofit/>
                    </a:bodyPr>
                    <a:lstStyle/>
                    <a:p>
                      <a:pPr lvl="0" rtl="0" algn="ctr">
                        <a:lnSpc>
                          <a:spcPct val="90000"/>
                        </a:lnSpc>
                        <a:spcBef>
                          <a:spcPts val="400"/>
                        </a:spcBef>
                        <a:buNone/>
                      </a:pPr>
                      <a:r>
                        <a:rPr b="1" lang="ar" sz="1800">
                          <a:solidFill>
                            <a:srgbClr val="FF0000"/>
                          </a:solidFill>
                        </a:rPr>
                        <a:t>Key components of accountability:</a:t>
                      </a:r>
                      <a:r>
                        <a:rPr lang="ar" sz="1800">
                          <a:solidFill>
                            <a:srgbClr val="FF0000"/>
                          </a:solidFill>
                        </a:rPr>
                        <a:t> </a:t>
                      </a:r>
                      <a:r>
                        <a:rPr lang="ar" sz="1800">
                          <a:solidFill>
                            <a:srgbClr val="666666"/>
                          </a:solidFill>
                        </a:rPr>
                        <a:t> </a:t>
                      </a:r>
                      <a:r>
                        <a:rPr lang="ar" sz="1800">
                          <a:solidFill>
                            <a:srgbClr val="999999"/>
                          </a:solidFill>
                        </a:rPr>
                        <a:t>(Meanings of accountability)</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hMerge="1"/>
              </a:tr>
              <a:tr h="1241200">
                <a:tc>
                  <a:txBody>
                    <a:bodyPr>
                      <a:noAutofit/>
                    </a:bodyPr>
                    <a:lstStyle/>
                    <a:p>
                      <a:pPr lvl="0" rtl="0">
                        <a:spcBef>
                          <a:spcPts val="0"/>
                        </a:spcBef>
                        <a:buNone/>
                      </a:pPr>
                      <a:r>
                        <a:rPr b="1" lang="ar" sz="1600"/>
                        <a:t>Responsibility</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a:txBody>
                    <a:bodyPr>
                      <a:noAutofit/>
                    </a:bodyPr>
                    <a:lstStyle/>
                    <a:p>
                      <a:pPr lvl="0" rtl="0">
                        <a:spcBef>
                          <a:spcPts val="0"/>
                        </a:spcBef>
                        <a:buNone/>
                      </a:pPr>
                      <a:r>
                        <a:rPr b="1" lang="ar"/>
                        <a:t>1) That means to become</a:t>
                      </a:r>
                      <a:r>
                        <a:rPr b="1" lang="ar">
                          <a:solidFill>
                            <a:srgbClr val="FF0000"/>
                          </a:solidFill>
                        </a:rPr>
                        <a:t> </a:t>
                      </a:r>
                      <a:r>
                        <a:rPr b="1" lang="ar" u="sng">
                          <a:solidFill>
                            <a:srgbClr val="FF0000"/>
                          </a:solidFill>
                        </a:rPr>
                        <a:t>responsible (accountable)</a:t>
                      </a:r>
                      <a:r>
                        <a:rPr b="1" lang="ar" u="sng"/>
                        <a:t> to</a:t>
                      </a:r>
                      <a:r>
                        <a:rPr b="1" lang="ar"/>
                        <a:t> patients, their families, society &amp; community.</a:t>
                      </a:r>
                    </a:p>
                    <a:p>
                      <a:pPr lvl="0" rtl="0">
                        <a:spcBef>
                          <a:spcPts val="0"/>
                        </a:spcBef>
                        <a:buNone/>
                      </a:pPr>
                      <a:r>
                        <a:rPr b="1" lang="ar"/>
                        <a:t>2) To become accountable for </a:t>
                      </a:r>
                      <a:r>
                        <a:rPr b="1" lang="ar">
                          <a:solidFill>
                            <a:srgbClr val="FF0000"/>
                          </a:solidFill>
                        </a:rPr>
                        <a:t>quality</a:t>
                      </a:r>
                      <a:r>
                        <a:rPr b="1" lang="ar"/>
                        <a:t> of care, resolving conflict, and upholding principles.</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tcPr>
                </a:tc>
              </a:tr>
              <a:tr h="818475">
                <a:tc>
                  <a:txBody>
                    <a:bodyPr>
                      <a:noAutofit/>
                    </a:bodyPr>
                    <a:lstStyle/>
                    <a:p>
                      <a:pPr lvl="0" rtl="0">
                        <a:spcBef>
                          <a:spcPts val="0"/>
                        </a:spcBef>
                        <a:buNone/>
                      </a:pPr>
                      <a:r>
                        <a:rPr b="1" lang="ar" sz="1600"/>
                        <a:t>Self-regulation in activities</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a:txBody>
                    <a:bodyPr>
                      <a:noAutofit/>
                    </a:bodyPr>
                    <a:lstStyle/>
                    <a:p>
                      <a:pPr lvl="0" rtl="0">
                        <a:spcBef>
                          <a:spcPts val="0"/>
                        </a:spcBef>
                        <a:buNone/>
                      </a:pPr>
                      <a:r>
                        <a:rPr b="1" lang="ar"/>
                        <a:t>This means that physicians’ actions and behavior should reflect legal, good ethical conduct, and no financial conflict in their performance.</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tcPr>
                </a:tc>
              </a:tr>
              <a:tr h="818475">
                <a:tc>
                  <a:txBody>
                    <a:bodyPr>
                      <a:noAutofit/>
                    </a:bodyPr>
                    <a:lstStyle/>
                    <a:p>
                      <a:pPr lvl="0" rtl="0">
                        <a:spcBef>
                          <a:spcPts val="0"/>
                        </a:spcBef>
                        <a:buNone/>
                      </a:pPr>
                      <a:r>
                        <a:rPr b="1" lang="ar" sz="1600"/>
                        <a:t>Standard setting for current and future members of the profession</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a:txBody>
                    <a:bodyPr>
                      <a:noAutofit/>
                    </a:bodyPr>
                    <a:lstStyle/>
                    <a:p>
                      <a:pPr lvl="0" rtl="0">
                        <a:spcBef>
                          <a:spcPts val="0"/>
                        </a:spcBef>
                        <a:buNone/>
                      </a:pPr>
                      <a:r>
                        <a:rPr b="1" lang="ar"/>
                        <a:t>Accountability is about our willingness to maintain these professional standards in our day-to-day practices.</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tcPr>
                </a:tc>
              </a:tr>
              <a:tr h="818475">
                <a:tc>
                  <a:txBody>
                    <a:bodyPr>
                      <a:noAutofit/>
                    </a:bodyPr>
                    <a:lstStyle/>
                    <a:p>
                      <a:pPr lvl="0" rtl="0">
                        <a:spcBef>
                          <a:spcPts val="0"/>
                        </a:spcBef>
                        <a:buNone/>
                      </a:pPr>
                      <a:r>
                        <a:rPr b="1" lang="ar" sz="1600"/>
                        <a:t>Ability to resolve conflict</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a:txBody>
                    <a:bodyPr>
                      <a:noAutofit/>
                    </a:bodyPr>
                    <a:lstStyle/>
                    <a:p>
                      <a:pPr lvl="0" rtl="0">
                        <a:spcBef>
                          <a:spcPts val="0"/>
                        </a:spcBef>
                        <a:buNone/>
                      </a:pPr>
                      <a:r>
                        <a:rPr b="1" lang="ar"/>
                        <a:t>Conflict might be financial, pharmaceutical. There is a need to disclose any conflict that could damage doctor’s accountability.</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tcPr>
                </a:tc>
              </a:tr>
              <a:tr h="818475">
                <a:tc>
                  <a:txBody>
                    <a:bodyPr>
                      <a:noAutofit/>
                    </a:bodyPr>
                    <a:lstStyle/>
                    <a:p>
                      <a:pPr lvl="0" rtl="0">
                        <a:spcBef>
                          <a:spcPts val="0"/>
                        </a:spcBef>
                        <a:buNone/>
                      </a:pPr>
                      <a:r>
                        <a:rPr b="1" lang="ar" sz="1600"/>
                        <a:t>Free acceptance of duty to serve public</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a:txBody>
                    <a:bodyPr>
                      <a:noAutofit/>
                    </a:bodyPr>
                    <a:lstStyle/>
                    <a:p>
                      <a:pPr lvl="0" rtl="0">
                        <a:spcBef>
                          <a:spcPts val="0"/>
                        </a:spcBef>
                        <a:buNone/>
                      </a:pPr>
                      <a:r>
                        <a:rPr b="1" lang="ar"/>
                        <a:t>A doctor is accountable for improving the standards of the health care of their community, their country and worldwide.</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tcPr>
                </a:tc>
              </a:tr>
              <a:tr h="1127850">
                <a:tc>
                  <a:txBody>
                    <a:bodyPr>
                      <a:noAutofit/>
                    </a:bodyPr>
                    <a:lstStyle/>
                    <a:p>
                      <a:pPr lvl="0" rtl="0">
                        <a:spcBef>
                          <a:spcPts val="0"/>
                        </a:spcBef>
                        <a:buNone/>
                      </a:pPr>
                      <a:r>
                        <a:rPr b="1" lang="ar" sz="1600"/>
                        <a:t>Explain and give reasons for act</a:t>
                      </a:r>
                      <a:r>
                        <a:rPr b="1" lang="ar"/>
                        <a:t>ions</a:t>
                      </a:r>
                      <a:r>
                        <a:rPr b="1" lang="ar">
                          <a:solidFill>
                            <a:srgbClr val="666666"/>
                          </a:solidFill>
                        </a:rPr>
                        <a:t> that could have caused harm to the patient, colleagues, and community</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solidFill>
                      <a:srgbClr val="CCCCCC"/>
                    </a:solidFill>
                  </a:tcPr>
                </a:tc>
                <a:tc>
                  <a:txBody>
                    <a:bodyPr>
                      <a:noAutofit/>
                    </a:bodyPr>
                    <a:lstStyle/>
                    <a:p>
                      <a:pPr lvl="0" rtl="0">
                        <a:spcBef>
                          <a:spcPts val="0"/>
                        </a:spcBef>
                        <a:buNone/>
                      </a:pPr>
                      <a:r>
                        <a:rPr b="1" lang="ar"/>
                        <a:t>A doctor is accountable for actions that could cause harm to the patient, colleagues, and community.</a:t>
                      </a:r>
                    </a:p>
                  </a:txBody>
                  <a:tcPr marT="91425" marB="91425" marR="91425" marL="91425">
                    <a:lnL cap="flat" cmpd="sng" w="9525">
                      <a:solidFill>
                        <a:schemeClr val="dk1"/>
                      </a:solidFill>
                      <a:prstDash val="solid"/>
                      <a:round/>
                      <a:headEnd len="med" w="med" type="none"/>
                      <a:tailEnd len="med" w="med" type="none"/>
                    </a:lnL>
                    <a:lnR cap="flat" cmpd="sng" w="9525">
                      <a:solidFill>
                        <a:schemeClr val="dk1"/>
                      </a:solidFill>
                      <a:prstDash val="solid"/>
                      <a:round/>
                      <a:headEnd len="med" w="med" type="none"/>
                      <a:tailEnd len="med" w="med" type="none"/>
                    </a:lnR>
                    <a:lnT cap="flat" cmpd="sng" w="9525">
                      <a:solidFill>
                        <a:schemeClr val="dk1"/>
                      </a:solidFill>
                      <a:prstDash val="solid"/>
                      <a:round/>
                      <a:headEnd len="med" w="med" type="none"/>
                      <a:tailEnd len="med" w="med" type="none"/>
                    </a:lnT>
                    <a:lnB cap="flat" cmpd="sng" w="9525">
                      <a:solidFill>
                        <a:schemeClr val="dk1"/>
                      </a:solidFill>
                      <a:prstDash val="solid"/>
                      <a:round/>
                      <a:headEnd len="med" w="med" type="none"/>
                      <a:tailEnd len="med" w="med" type="none"/>
                    </a:lnB>
                  </a:tcPr>
                </a:tc>
              </a:tr>
            </a:tbl>
          </a:graphicData>
        </a:graphic>
      </p:graphicFrame>
      <p:sp>
        <p:nvSpPr>
          <p:cNvPr id="111" name="Shape 111"/>
          <p:cNvSpPr/>
          <p:nvPr/>
        </p:nvSpPr>
        <p:spPr>
          <a:xfrm>
            <a:off x="41125" y="179000"/>
            <a:ext cx="4356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2</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x="0" y="0"/>
          <a:ext cx="0" cy="0"/>
          <a:chOff x="0" y="0"/>
          <a:chExt cx="0" cy="0"/>
        </a:xfrm>
      </p:grpSpPr>
      <p:sp>
        <p:nvSpPr>
          <p:cNvPr id="650" name="Shape 650"/>
          <p:cNvSpPr txBox="1"/>
          <p:nvPr>
            <p:ph idx="1" type="body"/>
          </p:nvPr>
        </p:nvSpPr>
        <p:spPr>
          <a:xfrm>
            <a:off x="41125" y="161925"/>
            <a:ext cx="7464600" cy="9563100"/>
          </a:xfrm>
          <a:prstGeom prst="rect">
            <a:avLst/>
          </a:prstGeom>
          <a:ln>
            <a:noFill/>
          </a:ln>
        </p:spPr>
        <p:txBody>
          <a:bodyPr anchorCtr="0" anchor="t" bIns="91425" lIns="91425" rIns="91425" tIns="91425">
            <a:noAutofit/>
          </a:bodyPr>
          <a:lstStyle/>
          <a:p>
            <a:pPr lvl="0" rtl="0">
              <a:spcBef>
                <a:spcPts val="0"/>
              </a:spcBef>
              <a:buNone/>
            </a:pPr>
            <a:r>
              <a:rPr b="1" lang="ar">
                <a:solidFill>
                  <a:srgbClr val="000000"/>
                </a:solidFill>
              </a:rPr>
              <a:t>Main ethical research requirements: </a:t>
            </a:r>
          </a:p>
          <a:p>
            <a:pPr lvl="0" rtl="0">
              <a:spcBef>
                <a:spcPts val="0"/>
              </a:spcBef>
              <a:buNone/>
            </a:pPr>
            <a:r>
              <a:t/>
            </a:r>
            <a:endParaRPr b="1" sz="1400">
              <a:solidFill>
                <a:schemeClr val="accent5"/>
              </a:solidFill>
            </a:endParaRPr>
          </a:p>
          <a:p>
            <a:pPr lvl="0" rtl="0">
              <a:lnSpc>
                <a:spcPct val="100000"/>
              </a:lnSpc>
              <a:spcBef>
                <a:spcPts val="0"/>
              </a:spcBef>
              <a:buNone/>
            </a:pPr>
            <a:r>
              <a:t/>
            </a:r>
            <a:endParaRPr b="1" sz="1400"/>
          </a:p>
          <a:p>
            <a:pPr lvl="0" rtl="0">
              <a:lnSpc>
                <a:spcPct val="100000"/>
              </a:lnSpc>
              <a:spcBef>
                <a:spcPts val="0"/>
              </a:spcBef>
              <a:buNone/>
            </a:pPr>
            <a:r>
              <a:t/>
            </a:r>
            <a:endParaRPr b="1" sz="1400"/>
          </a:p>
          <a:p>
            <a:pPr lvl="0" rtl="0">
              <a:lnSpc>
                <a:spcPct val="100000"/>
              </a:lnSpc>
              <a:spcBef>
                <a:spcPts val="0"/>
              </a:spcBef>
              <a:buNone/>
            </a:pPr>
            <a:r>
              <a:t/>
            </a:r>
            <a:endParaRPr b="1" sz="1400"/>
          </a:p>
          <a:p>
            <a:pPr lvl="0" rtl="0">
              <a:lnSpc>
                <a:spcPct val="100000"/>
              </a:lnSpc>
              <a:spcBef>
                <a:spcPts val="0"/>
              </a:spcBef>
              <a:buNone/>
            </a:pPr>
            <a:r>
              <a:t/>
            </a:r>
            <a:endParaRPr b="1" sz="1400"/>
          </a:p>
          <a:p>
            <a:pPr lvl="0" rtl="0">
              <a:lnSpc>
                <a:spcPct val="100000"/>
              </a:lnSpc>
              <a:spcBef>
                <a:spcPts val="0"/>
              </a:spcBef>
              <a:buNone/>
            </a:pPr>
            <a:r>
              <a:t/>
            </a:r>
            <a:endParaRPr b="1" sz="1400"/>
          </a:p>
          <a:p>
            <a:pPr lvl="0" rtl="0">
              <a:lnSpc>
                <a:spcPct val="100000"/>
              </a:lnSpc>
              <a:spcBef>
                <a:spcPts val="0"/>
              </a:spcBef>
              <a:buNone/>
            </a:pPr>
            <a:r>
              <a:t/>
            </a:r>
            <a:endParaRPr b="1" sz="1400"/>
          </a:p>
          <a:p>
            <a:pPr lvl="0" rtl="0">
              <a:spcBef>
                <a:spcPts val="0"/>
              </a:spcBef>
              <a:buNone/>
            </a:pPr>
            <a:r>
              <a:t/>
            </a:r>
            <a:endParaRPr b="1" sz="1400"/>
          </a:p>
          <a:p>
            <a:pPr lvl="0" rtl="0">
              <a:spcBef>
                <a:spcPts val="0"/>
              </a:spcBef>
              <a:buNone/>
            </a:pPr>
            <a:r>
              <a:rPr b="1" lang="ar">
                <a:solidFill>
                  <a:srgbClr val="000000"/>
                </a:solidFill>
              </a:rPr>
              <a:t>Elements Should Be Included In An Informed Consent:  </a:t>
            </a:r>
          </a:p>
          <a:p>
            <a:pPr indent="-317500" lvl="0" marL="457200" rtl="0">
              <a:lnSpc>
                <a:spcPct val="150000"/>
              </a:lnSpc>
              <a:spcBef>
                <a:spcPts val="0"/>
              </a:spcBef>
              <a:buSzPct val="100000"/>
            </a:pPr>
            <a:r>
              <a:rPr b="1" lang="ar" sz="1400">
                <a:solidFill>
                  <a:srgbClr val="CC0000"/>
                </a:solidFill>
              </a:rPr>
              <a:t>Purpose </a:t>
            </a:r>
            <a:r>
              <a:rPr b="1" lang="ar" sz="1400">
                <a:solidFill>
                  <a:srgbClr val="000000"/>
                </a:solidFill>
              </a:rPr>
              <a:t>of the research  </a:t>
            </a:r>
          </a:p>
          <a:p>
            <a:pPr indent="-317500" lvl="0" marL="457200" rtl="0">
              <a:lnSpc>
                <a:spcPct val="150000"/>
              </a:lnSpc>
              <a:spcBef>
                <a:spcPts val="0"/>
              </a:spcBef>
              <a:buSzPct val="100000"/>
            </a:pPr>
            <a:r>
              <a:rPr b="1" lang="ar" sz="1400">
                <a:solidFill>
                  <a:srgbClr val="CC0000"/>
                </a:solidFill>
              </a:rPr>
              <a:t>Procedures </a:t>
            </a:r>
            <a:r>
              <a:rPr b="1" lang="ar" sz="1400">
                <a:solidFill>
                  <a:srgbClr val="000000"/>
                </a:solidFill>
              </a:rPr>
              <a:t>involved in the research  </a:t>
            </a:r>
          </a:p>
          <a:p>
            <a:pPr indent="-317500" lvl="0" marL="457200" marR="0" rtl="0" algn="l">
              <a:lnSpc>
                <a:spcPct val="150000"/>
              </a:lnSpc>
              <a:spcBef>
                <a:spcPts val="0"/>
              </a:spcBef>
              <a:spcAft>
                <a:spcPts val="1600"/>
              </a:spcAft>
              <a:buSzPct val="100000"/>
            </a:pPr>
            <a:r>
              <a:rPr b="1" lang="ar" sz="1400">
                <a:solidFill>
                  <a:srgbClr val="CC0000"/>
                </a:solidFill>
              </a:rPr>
              <a:t>Alternatives </a:t>
            </a:r>
            <a:r>
              <a:rPr b="1" lang="ar" sz="1400">
                <a:solidFill>
                  <a:srgbClr val="000000"/>
                </a:solidFill>
              </a:rPr>
              <a:t>available should a subject decide not to participate in the research  </a:t>
            </a:r>
          </a:p>
          <a:p>
            <a:pPr indent="-317500" lvl="0" marL="457200" marR="0" rtl="0" algn="l">
              <a:lnSpc>
                <a:spcPct val="150000"/>
              </a:lnSpc>
              <a:spcBef>
                <a:spcPts val="0"/>
              </a:spcBef>
              <a:spcAft>
                <a:spcPts val="1600"/>
              </a:spcAft>
              <a:buSzPct val="100000"/>
            </a:pPr>
            <a:r>
              <a:rPr b="1" lang="ar" sz="1400">
                <a:solidFill>
                  <a:srgbClr val="000000"/>
                </a:solidFill>
              </a:rPr>
              <a:t>All foreseeable </a:t>
            </a:r>
            <a:r>
              <a:rPr b="1" lang="ar" sz="1400">
                <a:solidFill>
                  <a:srgbClr val="CC0000"/>
                </a:solidFill>
              </a:rPr>
              <a:t>risks </a:t>
            </a:r>
            <a:r>
              <a:rPr b="1" lang="ar" sz="1400">
                <a:solidFill>
                  <a:srgbClr val="000000"/>
                </a:solidFill>
              </a:rPr>
              <a:t>and discomforts to the subject. *Note that these include not only physical injury but also possible psychological, social, or economic harm, discomfort, or inconvenience. </a:t>
            </a:r>
          </a:p>
          <a:p>
            <a:pPr indent="-317500" lvl="0" marL="457200" marR="0" rtl="0" algn="l">
              <a:lnSpc>
                <a:spcPct val="150000"/>
              </a:lnSpc>
              <a:spcBef>
                <a:spcPts val="0"/>
              </a:spcBef>
              <a:spcAft>
                <a:spcPts val="1600"/>
              </a:spcAft>
              <a:buSzPct val="100000"/>
            </a:pPr>
            <a:r>
              <a:rPr b="1" lang="ar" sz="1400">
                <a:solidFill>
                  <a:srgbClr val="000000"/>
                </a:solidFill>
              </a:rPr>
              <a:t> </a:t>
            </a:r>
            <a:r>
              <a:rPr b="1" lang="ar" sz="1400">
                <a:solidFill>
                  <a:srgbClr val="CC0000"/>
                </a:solidFill>
              </a:rPr>
              <a:t>Benefits </a:t>
            </a:r>
            <a:r>
              <a:rPr b="1" lang="ar" sz="1400">
                <a:solidFill>
                  <a:srgbClr val="000000"/>
                </a:solidFill>
              </a:rPr>
              <a:t>of the research to society and possibly to the individual human subject  </a:t>
            </a:r>
          </a:p>
          <a:p>
            <a:pPr indent="-317500" lvl="0" marL="457200" marR="0" rtl="0" algn="l">
              <a:lnSpc>
                <a:spcPct val="150000"/>
              </a:lnSpc>
              <a:spcBef>
                <a:spcPts val="0"/>
              </a:spcBef>
              <a:spcAft>
                <a:spcPts val="1600"/>
              </a:spcAft>
              <a:buSzPct val="100000"/>
            </a:pPr>
            <a:r>
              <a:rPr b="1" lang="ar" sz="1400">
                <a:solidFill>
                  <a:srgbClr val="CC0000"/>
                </a:solidFill>
              </a:rPr>
              <a:t>Length </a:t>
            </a:r>
            <a:r>
              <a:rPr b="1" lang="ar" sz="1400">
                <a:solidFill>
                  <a:srgbClr val="000000"/>
                </a:solidFill>
              </a:rPr>
              <a:t>of time the subject is expected to participate  </a:t>
            </a:r>
          </a:p>
          <a:p>
            <a:pPr indent="-317500" lvl="0" marL="457200" marR="0" rtl="0" algn="l">
              <a:lnSpc>
                <a:spcPct val="150000"/>
              </a:lnSpc>
              <a:spcBef>
                <a:spcPts val="0"/>
              </a:spcBef>
              <a:spcAft>
                <a:spcPts val="1600"/>
              </a:spcAft>
              <a:buSzPct val="100000"/>
            </a:pPr>
            <a:r>
              <a:rPr b="1" lang="ar" sz="1400">
                <a:solidFill>
                  <a:srgbClr val="CC0000"/>
                </a:solidFill>
              </a:rPr>
              <a:t>Payment </a:t>
            </a:r>
            <a:r>
              <a:rPr b="1" lang="ar" sz="1400">
                <a:solidFill>
                  <a:srgbClr val="000000"/>
                </a:solidFill>
              </a:rPr>
              <a:t>for participation (if applicable)  </a:t>
            </a:r>
          </a:p>
          <a:p>
            <a:pPr indent="-317500" lvl="0" marL="457200" rtl="0">
              <a:lnSpc>
                <a:spcPct val="150000"/>
              </a:lnSpc>
              <a:spcBef>
                <a:spcPts val="0"/>
              </a:spcBef>
              <a:buSzPct val="100000"/>
            </a:pPr>
            <a:r>
              <a:rPr b="1" lang="ar" sz="1400">
                <a:solidFill>
                  <a:srgbClr val="CC0000"/>
                </a:solidFill>
              </a:rPr>
              <a:t>Person to contact </a:t>
            </a:r>
            <a:r>
              <a:rPr b="1" lang="ar" sz="1400">
                <a:solidFill>
                  <a:srgbClr val="000000"/>
                </a:solidFill>
              </a:rPr>
              <a:t>for answers to questions or in the event of a researchrelated injury or emergency  </a:t>
            </a:r>
          </a:p>
          <a:p>
            <a:pPr indent="-317500" lvl="0" marL="457200" rtl="0">
              <a:lnSpc>
                <a:spcPct val="150000"/>
              </a:lnSpc>
              <a:spcBef>
                <a:spcPts val="0"/>
              </a:spcBef>
              <a:buSzPct val="100000"/>
            </a:pPr>
            <a:r>
              <a:rPr b="1" lang="ar" sz="1400">
                <a:solidFill>
                  <a:srgbClr val="000000"/>
                </a:solidFill>
              </a:rPr>
              <a:t>Statement that participation is </a:t>
            </a:r>
            <a:r>
              <a:rPr b="1" lang="ar" sz="1400">
                <a:solidFill>
                  <a:srgbClr val="CC0000"/>
                </a:solidFill>
              </a:rPr>
              <a:t>voluntary</a:t>
            </a:r>
            <a:r>
              <a:rPr b="1" lang="ar" sz="1400">
                <a:solidFill>
                  <a:srgbClr val="000000"/>
                </a:solidFill>
              </a:rPr>
              <a:t> and that refusal to participate will not result in any consequences or any loss of benefits that the person is otherwise entitled to receive  </a:t>
            </a:r>
          </a:p>
          <a:p>
            <a:pPr indent="-317500" lvl="0" marL="457200" rtl="0">
              <a:lnSpc>
                <a:spcPct val="150000"/>
              </a:lnSpc>
              <a:spcBef>
                <a:spcPts val="0"/>
              </a:spcBef>
              <a:buSzPct val="100000"/>
            </a:pPr>
            <a:r>
              <a:rPr b="1" lang="ar" sz="1400">
                <a:solidFill>
                  <a:srgbClr val="000000"/>
                </a:solidFill>
              </a:rPr>
              <a:t>Subjects' right to </a:t>
            </a:r>
            <a:r>
              <a:rPr b="1" lang="ar" sz="1400">
                <a:solidFill>
                  <a:srgbClr val="CC0000"/>
                </a:solidFill>
              </a:rPr>
              <a:t>confidentiality </a:t>
            </a:r>
            <a:r>
              <a:rPr b="1" lang="ar" sz="1400">
                <a:solidFill>
                  <a:srgbClr val="000000"/>
                </a:solidFill>
              </a:rPr>
              <a:t>and right to </a:t>
            </a:r>
            <a:r>
              <a:rPr b="1" lang="ar" sz="1400">
                <a:solidFill>
                  <a:srgbClr val="CC0000"/>
                </a:solidFill>
              </a:rPr>
              <a:t>withdraw</a:t>
            </a:r>
            <a:r>
              <a:rPr b="1" lang="ar" sz="1400">
                <a:solidFill>
                  <a:srgbClr val="000000"/>
                </a:solidFill>
              </a:rPr>
              <a:t> from the study at any time without any consequences. </a:t>
            </a:r>
          </a:p>
          <a:p>
            <a:pPr indent="-304800" lvl="0" marL="457200" rtl="0">
              <a:spcBef>
                <a:spcPts val="0"/>
              </a:spcBef>
              <a:buClr>
                <a:srgbClr val="000000"/>
              </a:buClr>
              <a:buSzPct val="100000"/>
            </a:pPr>
            <a:r>
              <a:t/>
            </a:r>
            <a:endParaRPr b="1" sz="1200">
              <a:solidFill>
                <a:srgbClr val="000000"/>
              </a:solidFill>
            </a:endParaRPr>
          </a:p>
        </p:txBody>
      </p:sp>
      <p:sp>
        <p:nvSpPr>
          <p:cNvPr id="651" name="Shape 651"/>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652" name="Shape 652"/>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graphicFrame>
        <p:nvGraphicFramePr>
          <p:cNvPr id="653" name="Shape 653"/>
          <p:cNvGraphicFramePr/>
          <p:nvPr/>
        </p:nvGraphicFramePr>
        <p:xfrm>
          <a:off x="96475" y="707325"/>
          <a:ext cx="3000000" cy="3000000"/>
        </p:xfrm>
        <a:graphic>
          <a:graphicData uri="http://schemas.openxmlformats.org/drawingml/2006/table">
            <a:tbl>
              <a:tblPr>
                <a:noFill/>
                <a:tableStyleId>{D04C0F43-524B-4128-83DA-58CB7B48C504}</a:tableStyleId>
              </a:tblPr>
              <a:tblGrid>
                <a:gridCol w="4018025"/>
                <a:gridCol w="3384800"/>
              </a:tblGrid>
              <a:tr h="420975">
                <a:tc>
                  <a:txBody>
                    <a:bodyPr>
                      <a:noAutofit/>
                    </a:bodyPr>
                    <a:lstStyle/>
                    <a:p>
                      <a:pPr indent="-304800" lvl="0" marL="457200" rtl="0">
                        <a:spcBef>
                          <a:spcPts val="0"/>
                        </a:spcBef>
                        <a:spcAft>
                          <a:spcPts val="1600"/>
                        </a:spcAft>
                        <a:buSzPct val="100000"/>
                        <a:buChar char="●"/>
                      </a:pPr>
                      <a:r>
                        <a:rPr b="1" lang="ar" sz="1200"/>
                        <a:t>Voluntary consent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c>
                  <a:txBody>
                    <a:bodyPr>
                      <a:noAutofit/>
                    </a:bodyPr>
                    <a:lstStyle/>
                    <a:p>
                      <a:pPr indent="-304800" lvl="0" marL="457200" rtl="0">
                        <a:spcBef>
                          <a:spcPts val="0"/>
                        </a:spcBef>
                        <a:spcAft>
                          <a:spcPts val="1600"/>
                        </a:spcAft>
                        <a:buSzPct val="100000"/>
                        <a:buChar char="●"/>
                      </a:pPr>
                      <a:r>
                        <a:rPr b="1" lang="ar" sz="1200"/>
                        <a:t> For good of society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r>
              <a:tr h="381000">
                <a:tc>
                  <a:txBody>
                    <a:bodyPr>
                      <a:noAutofit/>
                    </a:bodyPr>
                    <a:lstStyle/>
                    <a:p>
                      <a:pPr indent="-304800" lvl="0" marL="457200" rtl="0">
                        <a:spcBef>
                          <a:spcPts val="0"/>
                        </a:spcBef>
                        <a:spcAft>
                          <a:spcPts val="1600"/>
                        </a:spcAft>
                        <a:buSzPct val="100000"/>
                        <a:buChar char="●"/>
                      </a:pPr>
                      <a:r>
                        <a:rPr b="1" lang="ar" sz="1200"/>
                        <a:t> Animal experiments 1st;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304800" lvl="0" marL="457200" rtl="0">
                        <a:spcBef>
                          <a:spcPts val="0"/>
                        </a:spcBef>
                        <a:spcAft>
                          <a:spcPts val="1600"/>
                        </a:spcAft>
                        <a:buSzPct val="100000"/>
                        <a:buChar char="●"/>
                      </a:pPr>
                      <a:r>
                        <a:rPr b="1" lang="ar" sz="1200"/>
                        <a:t> Avoid unnecessary suffering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304800" lvl="0" marL="457200" rtl="0">
                        <a:spcBef>
                          <a:spcPts val="0"/>
                        </a:spcBef>
                        <a:spcAft>
                          <a:spcPts val="1600"/>
                        </a:spcAft>
                        <a:buSzPct val="100000"/>
                        <a:buChar char="●"/>
                      </a:pPr>
                      <a:r>
                        <a:rPr b="1" lang="ar" sz="1200"/>
                        <a:t> Do not conduct if death &amp; debility likely human experiments 2nd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c>
                  <a:txBody>
                    <a:bodyPr>
                      <a:noAutofit/>
                    </a:bodyPr>
                    <a:lstStyle/>
                    <a:p>
                      <a:pPr indent="-304800" lvl="0" marL="457200" rtl="0">
                        <a:spcBef>
                          <a:spcPts val="0"/>
                        </a:spcBef>
                        <a:spcAft>
                          <a:spcPts val="1600"/>
                        </a:spcAft>
                        <a:buSzPct val="100000"/>
                        <a:buChar char="●"/>
                      </a:pPr>
                      <a:r>
                        <a:rPr b="1" lang="ar" sz="1200"/>
                        <a:t> Risk commensurate with benefits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r>
              <a:tr h="381000">
                <a:tc>
                  <a:txBody>
                    <a:bodyPr>
                      <a:noAutofit/>
                    </a:bodyPr>
                    <a:lstStyle/>
                    <a:p>
                      <a:pPr indent="-304800" lvl="0" marL="457200" rtl="0">
                        <a:spcBef>
                          <a:spcPts val="0"/>
                        </a:spcBef>
                        <a:spcAft>
                          <a:spcPts val="1600"/>
                        </a:spcAft>
                        <a:buSzPct val="100000"/>
                        <a:buChar char="●"/>
                      </a:pPr>
                      <a:r>
                        <a:rPr b="1" lang="ar" sz="1200"/>
                        <a:t> Protect subjects against harm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304800" lvl="0" marL="457200" rtl="0">
                        <a:spcBef>
                          <a:spcPts val="0"/>
                        </a:spcBef>
                        <a:spcAft>
                          <a:spcPts val="1600"/>
                        </a:spcAft>
                        <a:buSzPct val="100000"/>
                        <a:buChar char="●"/>
                      </a:pPr>
                      <a:r>
                        <a:rPr b="1" lang="ar" sz="1200"/>
                        <a:t> Conducted only by qualified persons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304800" lvl="0" marL="457200" rtl="0">
                        <a:spcBef>
                          <a:spcPts val="0"/>
                        </a:spcBef>
                        <a:spcAft>
                          <a:spcPts val="1600"/>
                        </a:spcAft>
                        <a:buSzPct val="100000"/>
                        <a:buChar char="●"/>
                      </a:pPr>
                      <a:r>
                        <a:rPr b="1" lang="ar" sz="1200"/>
                        <a:t> Subjects should be at liberty to discontinue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c>
                  <a:txBody>
                    <a:bodyPr>
                      <a:noAutofit/>
                    </a:bodyPr>
                    <a:lstStyle/>
                    <a:p>
                      <a:pPr indent="-304800" lvl="0" marL="457200" rtl="0">
                        <a:spcBef>
                          <a:spcPts val="0"/>
                        </a:spcBef>
                        <a:spcAft>
                          <a:spcPts val="1600"/>
                        </a:spcAft>
                        <a:buSzPct val="100000"/>
                        <a:buChar char="●"/>
                      </a:pPr>
                      <a:r>
                        <a:rPr b="1" lang="ar" sz="1200"/>
                        <a:t> Terminate if becomes apparent that death or debility will occur.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r>
            </a:tbl>
          </a:graphicData>
        </a:graphic>
      </p:graphicFrame>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7" name="Shape 657"/>
        <p:cNvGrpSpPr/>
        <p:nvPr/>
      </p:nvGrpSpPr>
      <p:grpSpPr>
        <a:xfrm>
          <a:off x="0" y="0"/>
          <a:ext cx="0" cy="0"/>
          <a:chOff x="0" y="0"/>
          <a:chExt cx="0" cy="0"/>
        </a:xfrm>
      </p:grpSpPr>
      <p:sp>
        <p:nvSpPr>
          <p:cNvPr id="658" name="Shape 658"/>
          <p:cNvSpPr txBox="1"/>
          <p:nvPr>
            <p:ph idx="1" type="body"/>
          </p:nvPr>
        </p:nvSpPr>
        <p:spPr>
          <a:xfrm>
            <a:off x="41125" y="228600"/>
            <a:ext cx="7474200" cy="9448800"/>
          </a:xfrm>
          <a:prstGeom prst="rect">
            <a:avLst/>
          </a:prstGeom>
        </p:spPr>
        <p:txBody>
          <a:bodyPr anchorCtr="0" anchor="t" bIns="91425" lIns="91425" rIns="91425" tIns="91425">
            <a:noAutofit/>
          </a:bodyPr>
          <a:lstStyle/>
          <a:p>
            <a:pPr lvl="0" rtl="0" algn="ctr">
              <a:spcBef>
                <a:spcPts val="0"/>
              </a:spcBef>
              <a:buNone/>
            </a:pPr>
            <a:r>
              <a:rPr b="1" lang="ar">
                <a:solidFill>
                  <a:srgbClr val="000000"/>
                </a:solidFill>
              </a:rPr>
              <a:t>Declaration of Helsinki (DoH)</a:t>
            </a:r>
          </a:p>
          <a:p>
            <a:pPr lvl="0" rtl="0" algn="ctr">
              <a:spcBef>
                <a:spcPts val="0"/>
              </a:spcBef>
              <a:buNone/>
            </a:pPr>
            <a:r>
              <a:t/>
            </a:r>
            <a:endParaRPr b="1">
              <a:solidFill>
                <a:schemeClr val="accent5"/>
              </a:solidFill>
            </a:endParaRPr>
          </a:p>
          <a:p>
            <a:pPr lvl="0" rtl="0">
              <a:spcBef>
                <a:spcPts val="0"/>
              </a:spcBef>
              <a:buNone/>
            </a:pPr>
            <a:r>
              <a:t/>
            </a:r>
            <a:endParaRPr b="1" sz="1400">
              <a:solidFill>
                <a:schemeClr val="accent5"/>
              </a:solidFill>
            </a:endParaRPr>
          </a:p>
          <a:p>
            <a:pPr lvl="0" rtl="0">
              <a:spcBef>
                <a:spcPts val="0"/>
              </a:spcBef>
              <a:buNone/>
            </a:pPr>
            <a:r>
              <a:rPr b="1" lang="ar" u="sng">
                <a:solidFill>
                  <a:srgbClr val="FF0000"/>
                </a:solidFill>
              </a:rPr>
              <a:t>Important points of : </a:t>
            </a:r>
          </a:p>
          <a:p>
            <a:pPr lvl="0" rtl="0">
              <a:lnSpc>
                <a:spcPct val="100000"/>
              </a:lnSpc>
              <a:spcBef>
                <a:spcPts val="0"/>
              </a:spcBef>
              <a:buNone/>
            </a:pPr>
            <a:r>
              <a:rPr b="1" lang="ar" sz="1200">
                <a:solidFill>
                  <a:srgbClr val="000000"/>
                </a:solidFill>
              </a:rPr>
              <a:t>1. </a:t>
            </a:r>
            <a:r>
              <a:rPr b="1" lang="ar" sz="1200">
                <a:solidFill>
                  <a:srgbClr val="CC0000"/>
                </a:solidFill>
              </a:rPr>
              <a:t>Ethics Review Committee Approval:</a:t>
            </a:r>
            <a:r>
              <a:rPr b="1" lang="ar" sz="1200">
                <a:solidFill>
                  <a:srgbClr val="000000"/>
                </a:solidFill>
              </a:rPr>
              <a:t> Medical research on human subjects must be reviewed and approved by an independent ethics committee before it can proceed. </a:t>
            </a:r>
          </a:p>
          <a:p>
            <a:pPr lvl="0" rtl="0">
              <a:lnSpc>
                <a:spcPct val="100000"/>
              </a:lnSpc>
              <a:spcBef>
                <a:spcPts val="0"/>
              </a:spcBef>
              <a:buNone/>
            </a:pPr>
            <a:r>
              <a:rPr b="1" lang="ar" sz="1200">
                <a:solidFill>
                  <a:srgbClr val="000000"/>
                </a:solidFill>
              </a:rPr>
              <a:t>2. </a:t>
            </a:r>
            <a:r>
              <a:rPr b="1" lang="ar" sz="1200">
                <a:solidFill>
                  <a:srgbClr val="CC0000"/>
                </a:solidFill>
              </a:rPr>
              <a:t>Scientific Merit:</a:t>
            </a:r>
            <a:r>
              <a:rPr b="1" lang="ar" sz="1200">
                <a:solidFill>
                  <a:srgbClr val="000000"/>
                </a:solidFill>
              </a:rPr>
              <a:t> Medical research involving human subjects must be justifiable on scientific grounds </a:t>
            </a:r>
          </a:p>
          <a:p>
            <a:pPr indent="0" lvl="0" marL="0" marR="0" rtl="0" algn="l">
              <a:lnSpc>
                <a:spcPct val="100000"/>
              </a:lnSpc>
              <a:spcBef>
                <a:spcPts val="0"/>
              </a:spcBef>
              <a:spcAft>
                <a:spcPts val="1600"/>
              </a:spcAft>
              <a:buNone/>
            </a:pPr>
            <a:r>
              <a:rPr b="1" lang="ar" sz="1200">
                <a:solidFill>
                  <a:srgbClr val="000000"/>
                </a:solidFill>
              </a:rPr>
              <a:t>3. </a:t>
            </a:r>
            <a:r>
              <a:rPr b="1" lang="ar" sz="1200">
                <a:solidFill>
                  <a:srgbClr val="CC0000"/>
                </a:solidFill>
              </a:rPr>
              <a:t>Qualified researchers :</a:t>
            </a:r>
            <a:r>
              <a:rPr b="1" lang="ar" sz="1200">
                <a:solidFill>
                  <a:srgbClr val="000000"/>
                </a:solidFill>
              </a:rPr>
              <a:t> Medical research involving human subjects must be conducted by qualified researchers. </a:t>
            </a:r>
          </a:p>
          <a:p>
            <a:pPr lvl="0" rtl="0">
              <a:lnSpc>
                <a:spcPct val="100000"/>
              </a:lnSpc>
              <a:spcBef>
                <a:spcPts val="0"/>
              </a:spcBef>
              <a:buNone/>
            </a:pPr>
            <a:r>
              <a:rPr b="1" lang="ar" sz="1200">
                <a:solidFill>
                  <a:srgbClr val="000000"/>
                </a:solidFill>
              </a:rPr>
              <a:t>4. </a:t>
            </a:r>
            <a:r>
              <a:rPr b="1" lang="ar" sz="1200">
                <a:solidFill>
                  <a:srgbClr val="CC0000"/>
                </a:solidFill>
              </a:rPr>
              <a:t>Social Value:</a:t>
            </a:r>
            <a:r>
              <a:rPr b="1" lang="ar" sz="1200">
                <a:solidFill>
                  <a:srgbClr val="000000"/>
                </a:solidFill>
              </a:rPr>
              <a:t> Medical research project should that it contributes to the wellbeing of society in general. </a:t>
            </a:r>
          </a:p>
          <a:p>
            <a:pPr lvl="0" rtl="0">
              <a:lnSpc>
                <a:spcPct val="100000"/>
              </a:lnSpc>
              <a:spcBef>
                <a:spcPts val="0"/>
              </a:spcBef>
              <a:buNone/>
            </a:pPr>
            <a:r>
              <a:rPr b="1" lang="ar" sz="1200">
                <a:solidFill>
                  <a:srgbClr val="000000"/>
                </a:solidFill>
              </a:rPr>
              <a:t>5. </a:t>
            </a:r>
            <a:r>
              <a:rPr b="1" lang="ar" sz="1200">
                <a:solidFill>
                  <a:srgbClr val="CC0000"/>
                </a:solidFill>
              </a:rPr>
              <a:t>Risks and Benefits:</a:t>
            </a:r>
            <a:r>
              <a:rPr b="1" lang="ar" sz="1200">
                <a:solidFill>
                  <a:srgbClr val="000000"/>
                </a:solidFill>
              </a:rPr>
              <a:t> It is also necessary for the researcher to demonstrate that the risks to the research subjects are not unreasonable or disproportionate to the expected benefits of the research, which may not even go to the research subjects. </a:t>
            </a:r>
          </a:p>
          <a:p>
            <a:pPr lvl="0" rtl="0">
              <a:lnSpc>
                <a:spcPct val="100000"/>
              </a:lnSpc>
              <a:spcBef>
                <a:spcPts val="0"/>
              </a:spcBef>
              <a:buNone/>
            </a:pPr>
            <a:r>
              <a:rPr b="1" lang="ar" sz="1200">
                <a:solidFill>
                  <a:srgbClr val="000000"/>
                </a:solidFill>
              </a:rPr>
              <a:t>6. </a:t>
            </a:r>
            <a:r>
              <a:rPr b="1" lang="ar" sz="1200">
                <a:solidFill>
                  <a:srgbClr val="CC0000"/>
                </a:solidFill>
              </a:rPr>
              <a:t>Informed Consent:</a:t>
            </a:r>
            <a:r>
              <a:rPr b="1" lang="ar" sz="1200">
                <a:solidFill>
                  <a:srgbClr val="000000"/>
                </a:solidFill>
              </a:rPr>
              <a:t> The first principle of the Nuremberg Code reads as follows: “The voluntary consent of the human subject is absolutely essential. </a:t>
            </a:r>
          </a:p>
          <a:p>
            <a:pPr lvl="0" rtl="0">
              <a:lnSpc>
                <a:spcPct val="100000"/>
              </a:lnSpc>
              <a:spcBef>
                <a:spcPts val="0"/>
              </a:spcBef>
              <a:buNone/>
            </a:pPr>
            <a:r>
              <a:rPr b="1" lang="ar" sz="1200">
                <a:solidFill>
                  <a:srgbClr val="000000"/>
                </a:solidFill>
              </a:rPr>
              <a:t>7. </a:t>
            </a:r>
            <a:r>
              <a:rPr b="1" lang="ar" sz="1200">
                <a:solidFill>
                  <a:srgbClr val="CC0000"/>
                </a:solidFill>
              </a:rPr>
              <a:t>Confidentiality </a:t>
            </a:r>
            <a:r>
              <a:rPr b="1" lang="ar" sz="1200">
                <a:solidFill>
                  <a:srgbClr val="000000"/>
                </a:solidFill>
              </a:rPr>
              <a:t>Research subjects have a right to privacy with regard to their personal health information. </a:t>
            </a:r>
          </a:p>
          <a:p>
            <a:pPr lvl="0" rtl="0">
              <a:lnSpc>
                <a:spcPct val="100000"/>
              </a:lnSpc>
              <a:spcBef>
                <a:spcPts val="0"/>
              </a:spcBef>
              <a:buNone/>
            </a:pPr>
            <a:r>
              <a:rPr b="1" lang="ar" sz="1200">
                <a:solidFill>
                  <a:srgbClr val="000000"/>
                </a:solidFill>
              </a:rPr>
              <a:t>8. </a:t>
            </a:r>
            <a:r>
              <a:rPr b="1" lang="ar" sz="1200">
                <a:solidFill>
                  <a:srgbClr val="CC0000"/>
                </a:solidFill>
              </a:rPr>
              <a:t>Conflict of Roles</a:t>
            </a:r>
            <a:r>
              <a:rPr b="1" lang="ar" sz="1200">
                <a:solidFill>
                  <a:srgbClr val="000000"/>
                </a:solidFill>
              </a:rPr>
              <a:t> The physician’s role in the physician-patient relationship is over the researcher’s role, even if the physician and the researcher are the same person. </a:t>
            </a:r>
          </a:p>
          <a:p>
            <a:pPr lvl="0" rtl="0">
              <a:lnSpc>
                <a:spcPct val="100000"/>
              </a:lnSpc>
              <a:spcBef>
                <a:spcPts val="0"/>
              </a:spcBef>
              <a:buNone/>
            </a:pPr>
            <a:r>
              <a:rPr b="1" lang="ar" sz="1200">
                <a:solidFill>
                  <a:srgbClr val="000000"/>
                </a:solidFill>
              </a:rPr>
              <a:t>9. </a:t>
            </a:r>
            <a:r>
              <a:rPr b="1" lang="ar" sz="1200">
                <a:solidFill>
                  <a:srgbClr val="CC0000"/>
                </a:solidFill>
              </a:rPr>
              <a:t>Honest Reporting</a:t>
            </a:r>
            <a:r>
              <a:rPr b="1" lang="ar" sz="1200">
                <a:solidFill>
                  <a:srgbClr val="000000"/>
                </a:solidFill>
              </a:rPr>
              <a:t> of Results Research results be reported accurately, but unfortunately there have been numerous recent accounts of dishonest practices in the publication of research results. </a:t>
            </a:r>
          </a:p>
          <a:p>
            <a:pPr lvl="0" rtl="0">
              <a:lnSpc>
                <a:spcPct val="100000"/>
              </a:lnSpc>
              <a:spcBef>
                <a:spcPts val="0"/>
              </a:spcBef>
              <a:buNone/>
            </a:pPr>
            <a:r>
              <a:rPr b="1" lang="ar" sz="1200">
                <a:solidFill>
                  <a:srgbClr val="000000"/>
                </a:solidFill>
              </a:rPr>
              <a:t>10. </a:t>
            </a:r>
            <a:r>
              <a:rPr b="1" lang="ar" sz="1200">
                <a:solidFill>
                  <a:srgbClr val="CC0000"/>
                </a:solidFill>
              </a:rPr>
              <a:t>Whistle-blowing:</a:t>
            </a:r>
            <a:r>
              <a:rPr b="1" lang="ar" sz="1200">
                <a:solidFill>
                  <a:srgbClr val="000000"/>
                </a:solidFill>
              </a:rPr>
              <a:t>In order to prevent unethical research from occurring, or to expose it after the fact, anyone who has knowledge of such behavior has an obligation to disclose this information to the appropriate authorities. </a:t>
            </a:r>
          </a:p>
          <a:p>
            <a:pPr lvl="0" rtl="0">
              <a:lnSpc>
                <a:spcPct val="100000"/>
              </a:lnSpc>
              <a:spcBef>
                <a:spcPts val="0"/>
              </a:spcBef>
              <a:spcAft>
                <a:spcPts val="0"/>
              </a:spcAft>
              <a:buNone/>
            </a:pPr>
            <a:r>
              <a:rPr b="1" lang="ar" sz="1200">
                <a:solidFill>
                  <a:srgbClr val="000000"/>
                </a:solidFill>
              </a:rPr>
              <a:t>11. </a:t>
            </a:r>
            <a:r>
              <a:rPr b="1" lang="ar" sz="1200">
                <a:solidFill>
                  <a:srgbClr val="CC0000"/>
                </a:solidFill>
              </a:rPr>
              <a:t>Justice:</a:t>
            </a:r>
          </a:p>
          <a:p>
            <a:pPr lvl="0" rtl="0">
              <a:lnSpc>
                <a:spcPct val="100000"/>
              </a:lnSpc>
              <a:spcBef>
                <a:spcPts val="0"/>
              </a:spcBef>
              <a:spcAft>
                <a:spcPts val="0"/>
              </a:spcAft>
              <a:buNone/>
            </a:pPr>
            <a:r>
              <a:rPr b="1" lang="ar" sz="1200">
                <a:solidFill>
                  <a:srgbClr val="000000"/>
                </a:solidFill>
              </a:rPr>
              <a:t> Equitable selection of participants, i.e., avoiding participant populations that may be unfairly coerced into participating, such as prisoners and institutionalized children. The principle of justice also requires equality in distribution of benefits and burdens among the population group(s) likely to benefit from the research.</a:t>
            </a:r>
          </a:p>
          <a:p>
            <a:pPr lvl="0" rtl="0">
              <a:lnSpc>
                <a:spcPct val="100000"/>
              </a:lnSpc>
              <a:spcBef>
                <a:spcPts val="0"/>
              </a:spcBef>
              <a:buNone/>
            </a:pPr>
            <a:r>
              <a:t/>
            </a:r>
            <a:endParaRPr b="1" sz="1200">
              <a:solidFill>
                <a:srgbClr val="000000"/>
              </a:solidFill>
            </a:endParaRPr>
          </a:p>
        </p:txBody>
      </p:sp>
      <p:sp>
        <p:nvSpPr>
          <p:cNvPr id="659" name="Shape 659"/>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660" name="Shape 660"/>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661" name="Shape 661"/>
          <p:cNvSpPr/>
          <p:nvPr/>
        </p:nvSpPr>
        <p:spPr>
          <a:xfrm>
            <a:off x="870150" y="695325"/>
            <a:ext cx="6086400" cy="933300"/>
          </a:xfrm>
          <a:prstGeom prst="roundRect">
            <a:avLst>
              <a:gd fmla="val 16667" name="adj"/>
            </a:avLst>
          </a:prstGeom>
          <a:noFill/>
          <a:ln cap="flat" cmpd="sng" w="28575">
            <a:solidFill>
              <a:srgbClr val="666666"/>
            </a:solidFill>
            <a:prstDash val="solid"/>
            <a:round/>
            <a:headEnd len="med" w="med" type="none"/>
            <a:tailEnd len="med" w="med" type="none"/>
          </a:ln>
        </p:spPr>
        <p:txBody>
          <a:bodyPr anchorCtr="0" anchor="t" bIns="91425" lIns="91425" rIns="91425" tIns="91425">
            <a:noAutofit/>
          </a:bodyPr>
          <a:lstStyle/>
          <a:p>
            <a:pPr lvl="0" rtl="0" algn="ctr">
              <a:lnSpc>
                <a:spcPct val="115000"/>
              </a:lnSpc>
              <a:spcBef>
                <a:spcPts val="0"/>
              </a:spcBef>
              <a:spcAft>
                <a:spcPts val="1600"/>
              </a:spcAft>
              <a:buClr>
                <a:schemeClr val="dk1"/>
              </a:buClr>
              <a:buFont typeface="Arial"/>
              <a:buNone/>
            </a:pPr>
            <a:r>
              <a:rPr b="1" lang="ar">
                <a:solidFill>
                  <a:schemeClr val="dk1"/>
                </a:solidFill>
              </a:rPr>
              <a:t>Definition: a concise summary of research ethics. Other, much more detailed, documents have been produced in recent years on research ethics in general.  Issued by: World Medical Association</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5" name="Shape 665"/>
        <p:cNvGrpSpPr/>
        <p:nvPr/>
      </p:nvGrpSpPr>
      <p:grpSpPr>
        <a:xfrm>
          <a:off x="0" y="0"/>
          <a:ext cx="0" cy="0"/>
          <a:chOff x="0" y="0"/>
          <a:chExt cx="0" cy="0"/>
        </a:xfrm>
      </p:grpSpPr>
      <p:sp>
        <p:nvSpPr>
          <p:cNvPr id="666" name="Shape 666"/>
          <p:cNvSpPr txBox="1"/>
          <p:nvPr/>
        </p:nvSpPr>
        <p:spPr>
          <a:xfrm>
            <a:off x="287250" y="285125"/>
            <a:ext cx="6985500" cy="9979200"/>
          </a:xfrm>
          <a:prstGeom prst="rect">
            <a:avLst/>
          </a:prstGeom>
          <a:noFill/>
          <a:ln>
            <a:noFill/>
          </a:ln>
        </p:spPr>
        <p:txBody>
          <a:bodyPr anchorCtr="0" anchor="t" bIns="91425" lIns="91425" rIns="91425" tIns="91425">
            <a:noAutofit/>
          </a:bodyPr>
          <a:lstStyle/>
          <a:p>
            <a:pPr lvl="0" rtl="0" algn="ctr">
              <a:spcBef>
                <a:spcPts val="0"/>
              </a:spcBef>
              <a:buNone/>
            </a:pPr>
            <a:r>
              <a:rPr b="1" lang="ar" sz="2000"/>
              <a:t>Informed consent</a:t>
            </a:r>
          </a:p>
          <a:p>
            <a:pPr lvl="0" rtl="0">
              <a:spcBef>
                <a:spcPts val="0"/>
              </a:spcBef>
              <a:buNone/>
            </a:pPr>
            <a:r>
              <a:t/>
            </a:r>
            <a:endParaRPr b="1" sz="1800"/>
          </a:p>
          <a:p>
            <a:pPr lvl="0" rtl="0">
              <a:lnSpc>
                <a:spcPct val="115000"/>
              </a:lnSpc>
              <a:spcBef>
                <a:spcPts val="0"/>
              </a:spcBef>
              <a:buClr>
                <a:schemeClr val="dk1"/>
              </a:buClr>
              <a:buSzPct val="61111"/>
              <a:buFont typeface="Arial"/>
              <a:buNone/>
            </a:pPr>
            <a:r>
              <a:rPr b="1" lang="ar" sz="1800">
                <a:solidFill>
                  <a:schemeClr val="dk1"/>
                </a:solidFill>
              </a:rPr>
              <a:t>Definitions: </a:t>
            </a:r>
          </a:p>
          <a:p>
            <a:pPr lvl="0" rtl="0">
              <a:lnSpc>
                <a:spcPct val="115000"/>
              </a:lnSpc>
              <a:spcBef>
                <a:spcPts val="0"/>
              </a:spcBef>
              <a:buClr>
                <a:schemeClr val="dk1"/>
              </a:buClr>
              <a:buFont typeface="Arial"/>
              <a:buNone/>
            </a:pPr>
            <a:r>
              <a:rPr b="1" lang="ar" u="sng">
                <a:solidFill>
                  <a:schemeClr val="dk1"/>
                </a:solidFill>
              </a:rPr>
              <a:t> Voluntary agreement given by a person or a patients' responsible proxy (e.g.a parent) for participation in a study, etc., after being informed of the </a:t>
            </a:r>
            <a:r>
              <a:rPr b="1" lang="ar" u="sng">
                <a:solidFill>
                  <a:srgbClr val="FF0000"/>
                </a:solidFill>
              </a:rPr>
              <a:t>purpose, methods, procedures, benefits, and risks</a:t>
            </a:r>
            <a:r>
              <a:rPr b="1" lang="ar" u="sng">
                <a:solidFill>
                  <a:schemeClr val="dk1"/>
                </a:solidFill>
              </a:rPr>
              <a:t>. </a:t>
            </a:r>
            <a:r>
              <a:rPr b="1" lang="ar">
                <a:solidFill>
                  <a:schemeClr val="dk1"/>
                </a:solidFill>
              </a:rPr>
              <a:t>The essential criteria of informed consent are that the subject has both knowledge and comprehension, that consent is freely given without duress or undue influence, and that the right of withdrawal at any time is clearly communicated to the patient. Other aspects of informed consent in the context of epidemiologic and biomedical research, and criteria to be met in obtaining it, are specified in</a:t>
            </a:r>
            <a:r>
              <a:rPr b="1" lang="ar">
                <a:solidFill>
                  <a:srgbClr val="FF0000"/>
                </a:solidFill>
              </a:rPr>
              <a:t> </a:t>
            </a:r>
            <a:r>
              <a:rPr b="1" lang="ar" u="sng">
                <a:solidFill>
                  <a:srgbClr val="FF0000"/>
                </a:solidFill>
              </a:rPr>
              <a:t>International Guidelines for Ethical Review of Epidemiologic Studies</a:t>
            </a:r>
            <a:r>
              <a:rPr b="1" lang="ar">
                <a:solidFill>
                  <a:srgbClr val="FF0000"/>
                </a:solidFill>
              </a:rPr>
              <a:t> and International Ethical Guidelines for Biomedical Research Involving Human Subjects.</a:t>
            </a:r>
          </a:p>
          <a:p>
            <a:pPr lvl="0" rtl="0">
              <a:spcBef>
                <a:spcPts val="0"/>
              </a:spcBef>
              <a:buNone/>
            </a:pPr>
            <a:r>
              <a:t/>
            </a:r>
            <a:endParaRPr/>
          </a:p>
          <a:p>
            <a:pPr lvl="0" rtl="0">
              <a:lnSpc>
                <a:spcPct val="115000"/>
              </a:lnSpc>
              <a:spcBef>
                <a:spcPts val="0"/>
              </a:spcBef>
              <a:buNone/>
            </a:pPr>
            <a:r>
              <a:rPr b="1" lang="ar" sz="1800">
                <a:solidFill>
                  <a:schemeClr val="dk1"/>
                </a:solidFill>
              </a:rPr>
              <a:t>The National Committee of Medical &amp; Bioethics consists of the following sub-committees:</a:t>
            </a:r>
          </a:p>
          <a:p>
            <a:pPr indent="-228600" lvl="0" marL="457200" rtl="0">
              <a:lnSpc>
                <a:spcPct val="200000"/>
              </a:lnSpc>
              <a:spcBef>
                <a:spcPts val="0"/>
              </a:spcBef>
              <a:buClr>
                <a:schemeClr val="dk1"/>
              </a:buClr>
              <a:buChar char="●"/>
            </a:pPr>
            <a:r>
              <a:rPr b="1" lang="ar">
                <a:solidFill>
                  <a:schemeClr val="dk1"/>
                </a:solidFill>
              </a:rPr>
              <a:t>The legal sub-committee.</a:t>
            </a:r>
          </a:p>
          <a:p>
            <a:pPr indent="-228600" lvl="0" marL="457200" rtl="0">
              <a:lnSpc>
                <a:spcPct val="200000"/>
              </a:lnSpc>
              <a:spcBef>
                <a:spcPts val="0"/>
              </a:spcBef>
              <a:buClr>
                <a:schemeClr val="dk1"/>
              </a:buClr>
              <a:buChar char="●"/>
            </a:pPr>
            <a:r>
              <a:rPr b="1" lang="ar">
                <a:solidFill>
                  <a:schemeClr val="dk1"/>
                </a:solidFill>
              </a:rPr>
              <a:t>The human research sub-committee.</a:t>
            </a:r>
          </a:p>
          <a:p>
            <a:pPr indent="-228600" lvl="0" marL="457200" rtl="0">
              <a:lnSpc>
                <a:spcPct val="200000"/>
              </a:lnSpc>
              <a:spcBef>
                <a:spcPts val="0"/>
              </a:spcBef>
              <a:buClr>
                <a:schemeClr val="dk1"/>
              </a:buClr>
              <a:buChar char="●"/>
            </a:pPr>
            <a:r>
              <a:rPr b="1" lang="ar">
                <a:solidFill>
                  <a:schemeClr val="dk1"/>
                </a:solidFill>
              </a:rPr>
              <a:t>The flora &amp; animal sub-committee.</a:t>
            </a:r>
          </a:p>
          <a:p>
            <a:pPr indent="-228600" lvl="0" marL="457200" rtl="0">
              <a:lnSpc>
                <a:spcPct val="200000"/>
              </a:lnSpc>
              <a:spcBef>
                <a:spcPts val="0"/>
              </a:spcBef>
              <a:buClr>
                <a:schemeClr val="dk1"/>
              </a:buClr>
              <a:buChar char="●"/>
            </a:pPr>
            <a:r>
              <a:rPr b="1" lang="ar">
                <a:solidFill>
                  <a:schemeClr val="dk1"/>
                </a:solidFill>
              </a:rPr>
              <a:t>The education &amp; media sub-committee.</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b="1" lang="ar" sz="1800"/>
              <a:t>What the research ethics committees look for in a research proposal?</a:t>
            </a:r>
          </a:p>
          <a:p>
            <a:pPr indent="-228600" lvl="0" marL="457200" rtl="0">
              <a:lnSpc>
                <a:spcPct val="115000"/>
              </a:lnSpc>
              <a:spcBef>
                <a:spcPts val="0"/>
              </a:spcBef>
              <a:buChar char="●"/>
            </a:pPr>
            <a:r>
              <a:rPr b="1" lang="ar">
                <a:solidFill>
                  <a:schemeClr val="dk1"/>
                </a:solidFill>
              </a:rPr>
              <a:t>Scientific design and conduct of the study</a:t>
            </a:r>
          </a:p>
          <a:p>
            <a:pPr indent="-228600" lvl="0" marL="457200" rtl="0">
              <a:lnSpc>
                <a:spcPct val="115000"/>
              </a:lnSpc>
              <a:spcBef>
                <a:spcPts val="0"/>
              </a:spcBef>
              <a:buChar char="●"/>
            </a:pPr>
            <a:r>
              <a:rPr b="1" lang="ar">
                <a:solidFill>
                  <a:schemeClr val="dk1"/>
                </a:solidFill>
              </a:rPr>
              <a:t>Risks and potential benefits</a:t>
            </a:r>
          </a:p>
          <a:p>
            <a:pPr indent="-228600" lvl="0" marL="457200" rtl="0">
              <a:lnSpc>
                <a:spcPct val="115000"/>
              </a:lnSpc>
              <a:spcBef>
                <a:spcPts val="0"/>
              </a:spcBef>
              <a:buChar char="●"/>
            </a:pPr>
            <a:r>
              <a:rPr b="1" lang="ar">
                <a:solidFill>
                  <a:schemeClr val="dk1"/>
                </a:solidFill>
              </a:rPr>
              <a:t>Selection of study population and recruitment of</a:t>
            </a:r>
          </a:p>
          <a:p>
            <a:pPr indent="-228600" lvl="0" marL="457200" rtl="0">
              <a:lnSpc>
                <a:spcPct val="115000"/>
              </a:lnSpc>
              <a:spcBef>
                <a:spcPts val="0"/>
              </a:spcBef>
              <a:buClr>
                <a:schemeClr val="dk1"/>
              </a:buClr>
              <a:buChar char="●"/>
            </a:pPr>
            <a:r>
              <a:rPr b="1" lang="ar">
                <a:solidFill>
                  <a:schemeClr val="dk1"/>
                </a:solidFill>
              </a:rPr>
              <a:t>     research participants</a:t>
            </a:r>
          </a:p>
          <a:p>
            <a:pPr indent="-228600" lvl="0" marL="457200" rtl="0">
              <a:lnSpc>
                <a:spcPct val="115000"/>
              </a:lnSpc>
              <a:spcBef>
                <a:spcPts val="0"/>
              </a:spcBef>
              <a:buChar char="●"/>
            </a:pPr>
            <a:r>
              <a:rPr b="1" lang="ar">
                <a:solidFill>
                  <a:schemeClr val="dk1"/>
                </a:solidFill>
              </a:rPr>
              <a:t>Inducements, financial benefits, and financial costs</a:t>
            </a:r>
          </a:p>
          <a:p>
            <a:pPr indent="-228600" lvl="0" marL="457200" rtl="0">
              <a:lnSpc>
                <a:spcPct val="115000"/>
              </a:lnSpc>
              <a:spcBef>
                <a:spcPts val="0"/>
              </a:spcBef>
              <a:buChar char="●"/>
            </a:pPr>
            <a:r>
              <a:rPr b="1" lang="ar">
                <a:solidFill>
                  <a:schemeClr val="dk1"/>
                </a:solidFill>
              </a:rPr>
              <a:t>Protection of research participants’ privacy and confidentiality</a:t>
            </a:r>
          </a:p>
          <a:p>
            <a:pPr indent="-228600" lvl="0" marL="457200" rtl="0">
              <a:lnSpc>
                <a:spcPct val="115000"/>
              </a:lnSpc>
              <a:spcBef>
                <a:spcPts val="0"/>
              </a:spcBef>
              <a:buClr>
                <a:srgbClr val="FF0000"/>
              </a:buClr>
              <a:buChar char="●"/>
            </a:pPr>
            <a:r>
              <a:rPr b="1" lang="ar">
                <a:solidFill>
                  <a:srgbClr val="FF0000"/>
                </a:solidFill>
              </a:rPr>
              <a:t>Informed consent process</a:t>
            </a:r>
          </a:p>
          <a:p>
            <a:pPr indent="-228600" lvl="0" marL="457200" rtl="0">
              <a:lnSpc>
                <a:spcPct val="115000"/>
              </a:lnSpc>
              <a:spcBef>
                <a:spcPts val="0"/>
              </a:spcBef>
              <a:buChar char="●"/>
            </a:pPr>
            <a:r>
              <a:rPr b="1" lang="ar">
                <a:solidFill>
                  <a:schemeClr val="dk1"/>
                </a:solidFill>
              </a:rPr>
              <a:t>Community considerations</a:t>
            </a:r>
          </a:p>
          <a:p>
            <a:pPr lvl="0" rtl="0">
              <a:spcBef>
                <a:spcPts val="0"/>
              </a:spcBef>
              <a:buNone/>
            </a:pPr>
            <a:r>
              <a:t/>
            </a:r>
            <a:endParaRPr b="1" sz="1800"/>
          </a:p>
        </p:txBody>
      </p:sp>
      <p:pic>
        <p:nvPicPr>
          <p:cNvPr id="667" name="Shape 667"/>
          <p:cNvPicPr preferRelativeResize="0"/>
          <p:nvPr/>
        </p:nvPicPr>
        <p:blipFill>
          <a:blip r:embed="rId3">
            <a:alphaModFix/>
          </a:blip>
          <a:stretch>
            <a:fillRect/>
          </a:stretch>
        </p:blipFill>
        <p:spPr>
          <a:xfrm>
            <a:off x="5131625" y="5962850"/>
            <a:ext cx="1956075" cy="1447499"/>
          </a:xfrm>
          <a:prstGeom prst="rect">
            <a:avLst/>
          </a:prstGeom>
          <a:noFill/>
          <a:ln>
            <a:noFill/>
          </a:ln>
        </p:spPr>
      </p:pic>
      <p:cxnSp>
        <p:nvCxnSpPr>
          <p:cNvPr id="668" name="Shape 668"/>
          <p:cNvCxnSpPr/>
          <p:nvPr/>
        </p:nvCxnSpPr>
        <p:spPr>
          <a:xfrm>
            <a:off x="0" y="7566650"/>
            <a:ext cx="7587300" cy="0"/>
          </a:xfrm>
          <a:prstGeom prst="straightConnector1">
            <a:avLst/>
          </a:prstGeom>
          <a:noFill/>
          <a:ln cap="flat" cmpd="sng" w="9525">
            <a:solidFill>
              <a:schemeClr val="dk2"/>
            </a:solidFill>
            <a:prstDash val="dash"/>
            <a:round/>
            <a:headEnd len="lg" w="lg" type="none"/>
            <a:tailEnd len="lg" w="lg" type="none"/>
          </a:ln>
        </p:spPr>
      </p:cxn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2" name="Shape 672"/>
        <p:cNvGrpSpPr/>
        <p:nvPr/>
      </p:nvGrpSpPr>
      <p:grpSpPr>
        <a:xfrm>
          <a:off x="0" y="0"/>
          <a:ext cx="0" cy="0"/>
          <a:chOff x="0" y="0"/>
          <a:chExt cx="0" cy="0"/>
        </a:xfrm>
      </p:grpSpPr>
      <p:sp>
        <p:nvSpPr>
          <p:cNvPr id="673" name="Shape 673"/>
          <p:cNvSpPr/>
          <p:nvPr/>
        </p:nvSpPr>
        <p:spPr>
          <a:xfrm>
            <a:off x="0" y="9972249"/>
            <a:ext cx="7560000" cy="7197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674" name="Shape 674"/>
          <p:cNvSpPr txBox="1"/>
          <p:nvPr/>
        </p:nvSpPr>
        <p:spPr>
          <a:xfrm>
            <a:off x="41125" y="9972249"/>
            <a:ext cx="6415199" cy="6375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graphicFrame>
        <p:nvGraphicFramePr>
          <p:cNvPr id="675" name="Shape 675"/>
          <p:cNvGraphicFramePr/>
          <p:nvPr/>
        </p:nvGraphicFramePr>
        <p:xfrm>
          <a:off x="52150" y="986950"/>
          <a:ext cx="3000000" cy="3000000"/>
        </p:xfrm>
        <a:graphic>
          <a:graphicData uri="http://schemas.openxmlformats.org/drawingml/2006/table">
            <a:tbl>
              <a:tblPr>
                <a:noFill/>
                <a:tableStyleId>{D04C0F43-524B-4128-83DA-58CB7B48C504}</a:tableStyleId>
              </a:tblPr>
              <a:tblGrid>
                <a:gridCol w="1740225"/>
                <a:gridCol w="5715450"/>
              </a:tblGrid>
              <a:tr h="3804550">
                <a:tc>
                  <a:txBody>
                    <a:bodyPr>
                      <a:noAutofit/>
                    </a:bodyPr>
                    <a:lstStyle/>
                    <a:p>
                      <a:pPr lvl="0" rtl="0" algn="ctr">
                        <a:spcBef>
                          <a:spcPts val="0"/>
                        </a:spcBef>
                        <a:buClr>
                          <a:schemeClr val="dk1"/>
                        </a:buClr>
                        <a:buSzPct val="61111"/>
                        <a:buFont typeface="Arial"/>
                        <a:buNone/>
                      </a:pPr>
                      <a:r>
                        <a:rPr b="1" lang="ar" sz="1800"/>
                        <a:t>what is mentoring</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E06666"/>
                    </a:solidFill>
                  </a:tcPr>
                </a:tc>
                <a:tc>
                  <a:txBody>
                    <a:bodyPr>
                      <a:noAutofit/>
                    </a:bodyPr>
                    <a:lstStyle/>
                    <a:p>
                      <a:pPr indent="-330200" lvl="0" marL="457200" rtl="0">
                        <a:lnSpc>
                          <a:spcPct val="115000"/>
                        </a:lnSpc>
                        <a:spcBef>
                          <a:spcPts val="900"/>
                        </a:spcBef>
                        <a:buSzPct val="100000"/>
                        <a:buChar char="-"/>
                      </a:pPr>
                      <a:r>
                        <a:rPr b="1" lang="ar" sz="1600"/>
                        <a:t>It is a relationship that involves interaction between two people ( mentor and mentee) normally working in a similar field or sharing similar experiences .</a:t>
                      </a:r>
                    </a:p>
                    <a:p>
                      <a:pPr indent="-330200" lvl="0" marL="457200" rtl="0">
                        <a:lnSpc>
                          <a:spcPct val="115000"/>
                        </a:lnSpc>
                        <a:spcBef>
                          <a:spcPts val="1000"/>
                        </a:spcBef>
                        <a:buSzPct val="100000"/>
                        <a:buChar char="-"/>
                      </a:pPr>
                      <a:r>
                        <a:rPr b="1" lang="ar" sz="1600"/>
                        <a:t>“It is a professional </a:t>
                      </a:r>
                      <a:r>
                        <a:rPr b="1" i="1" lang="ar" sz="1600" u="sng">
                          <a:solidFill>
                            <a:srgbClr val="FF0000"/>
                          </a:solidFill>
                        </a:rPr>
                        <a:t>relationship </a:t>
                      </a:r>
                      <a:r>
                        <a:rPr b="1" lang="ar" sz="1600"/>
                        <a:t>built within an organization that is intended to target and focus the </a:t>
                      </a:r>
                      <a:r>
                        <a:rPr b="1" i="1" lang="ar" sz="1600" u="sng">
                          <a:solidFill>
                            <a:srgbClr val="FF0000"/>
                          </a:solidFill>
                        </a:rPr>
                        <a:t>training</a:t>
                      </a:r>
                      <a:r>
                        <a:rPr b="1" lang="ar" sz="1600"/>
                        <a:t> of individuals”</a:t>
                      </a:r>
                    </a:p>
                    <a:p>
                      <a:pPr indent="-330200" lvl="0" marL="457200" rtl="0">
                        <a:lnSpc>
                          <a:spcPct val="115000"/>
                        </a:lnSpc>
                        <a:spcBef>
                          <a:spcPts val="0"/>
                        </a:spcBef>
                        <a:buSzPct val="100000"/>
                        <a:buChar char="-"/>
                      </a:pPr>
                      <a:r>
                        <a:rPr b="1" lang="ar" sz="1600"/>
                        <a:t>Significant benefits are associated with mentorship. Effective mentorship  is crucial to career success in academic medicine</a:t>
                      </a:r>
                    </a:p>
                    <a:p>
                      <a:pPr indent="-330200" lvl="0" marL="457200" rtl="0">
                        <a:lnSpc>
                          <a:spcPct val="115000"/>
                        </a:lnSpc>
                        <a:spcBef>
                          <a:spcPts val="800"/>
                        </a:spcBef>
                        <a:buSzPct val="100000"/>
                        <a:buChar char="-"/>
                      </a:pPr>
                      <a:r>
                        <a:rPr b="1" lang="ar" sz="1600"/>
                        <a:t>Mentoring is to support and encourage people to manage their own learning in order that they may maximise their potential, develop their skills, improve their performance and become the person they want to be.”</a:t>
                      </a:r>
                    </a:p>
                    <a:p>
                      <a:pPr lvl="0" rtl="0">
                        <a:spcBef>
                          <a:spcPts val="0"/>
                        </a:spcBef>
                        <a:buNone/>
                      </a:pPr>
                      <a:r>
                        <a:t/>
                      </a:r>
                      <a:endParaRPr b="1" sz="1600">
                        <a:solidFill>
                          <a:schemeClr val="dk1"/>
                        </a:solidFill>
                      </a:endParaRP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4CCCC"/>
                    </a:solidFill>
                  </a:tcPr>
                </a:tc>
              </a:tr>
              <a:tr h="1990750">
                <a:tc>
                  <a:txBody>
                    <a:bodyPr>
                      <a:noAutofit/>
                    </a:bodyPr>
                    <a:lstStyle/>
                    <a:p>
                      <a:pPr lvl="0" rtl="0" algn="ctr">
                        <a:spcBef>
                          <a:spcPts val="0"/>
                        </a:spcBef>
                        <a:buNone/>
                      </a:pPr>
                      <a:r>
                        <a:rPr b="1" lang="ar" sz="1800"/>
                        <a:t>mentoring involves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E06666"/>
                    </a:solidFill>
                  </a:tcPr>
                </a:tc>
                <a:tc>
                  <a:txBody>
                    <a:bodyPr>
                      <a:noAutofit/>
                    </a:bodyPr>
                    <a:lstStyle/>
                    <a:p>
                      <a:pPr lvl="0" rtl="0">
                        <a:spcBef>
                          <a:spcPts val="0"/>
                        </a:spcBef>
                        <a:buClr>
                          <a:schemeClr val="dk1"/>
                        </a:buClr>
                        <a:buSzPct val="68750"/>
                        <a:buFont typeface="Arial"/>
                        <a:buNone/>
                      </a:pPr>
                      <a:r>
                        <a:rPr b="1" lang="ar" sz="1600">
                          <a:solidFill>
                            <a:schemeClr val="dk1"/>
                          </a:solidFill>
                        </a:rPr>
                        <a:t>. Interaction between</a:t>
                      </a:r>
                      <a:r>
                        <a:rPr b="1" lang="ar" sz="1600">
                          <a:solidFill>
                            <a:srgbClr val="CC0000"/>
                          </a:solidFill>
                        </a:rPr>
                        <a:t> two people</a:t>
                      </a:r>
                    </a:p>
                    <a:p>
                      <a:pPr lvl="0" rtl="0">
                        <a:spcBef>
                          <a:spcPts val="0"/>
                        </a:spcBef>
                        <a:buClr>
                          <a:schemeClr val="dk1"/>
                        </a:buClr>
                        <a:buSzPct val="68750"/>
                        <a:buFont typeface="Arial"/>
                        <a:buNone/>
                      </a:pPr>
                      <a:r>
                        <a:rPr b="1" lang="ar" sz="1600">
                          <a:solidFill>
                            <a:schemeClr val="dk1"/>
                          </a:solidFill>
                        </a:rPr>
                        <a:t> • </a:t>
                      </a:r>
                      <a:r>
                        <a:rPr b="1" lang="ar" sz="1600">
                          <a:solidFill>
                            <a:srgbClr val="FF0000"/>
                          </a:solidFill>
                        </a:rPr>
                        <a:t>Mentor</a:t>
                      </a:r>
                      <a:r>
                        <a:rPr b="1" lang="ar" sz="1600">
                          <a:solidFill>
                            <a:schemeClr val="dk1"/>
                          </a:solidFill>
                        </a:rPr>
                        <a:t> (Teacher, Adviser, Role model and friend) </a:t>
                      </a:r>
                    </a:p>
                    <a:p>
                      <a:pPr lvl="0" rtl="0">
                        <a:spcBef>
                          <a:spcPts val="0"/>
                        </a:spcBef>
                        <a:buClr>
                          <a:schemeClr val="dk1"/>
                        </a:buClr>
                        <a:buSzPct val="68750"/>
                        <a:buFont typeface="Arial"/>
                        <a:buNone/>
                      </a:pPr>
                      <a:r>
                        <a:rPr b="1" lang="ar" sz="1600">
                          <a:solidFill>
                            <a:schemeClr val="dk1"/>
                          </a:solidFill>
                        </a:rPr>
                        <a:t>•</a:t>
                      </a:r>
                      <a:r>
                        <a:rPr b="1" lang="ar" sz="1600">
                          <a:solidFill>
                            <a:srgbClr val="FF0000"/>
                          </a:solidFill>
                        </a:rPr>
                        <a:t> Mentee</a:t>
                      </a:r>
                      <a:r>
                        <a:rPr b="1" lang="ar" sz="1600">
                          <a:solidFill>
                            <a:schemeClr val="dk1"/>
                          </a:solidFill>
                        </a:rPr>
                        <a:t> (student, learner) </a:t>
                      </a:r>
                    </a:p>
                    <a:p>
                      <a:pPr lvl="0" rtl="0">
                        <a:spcBef>
                          <a:spcPts val="0"/>
                        </a:spcBef>
                        <a:buNone/>
                      </a:pPr>
                      <a:r>
                        <a:rPr b="1" lang="ar" sz="1600">
                          <a:solidFill>
                            <a:schemeClr val="dk1"/>
                          </a:solidFill>
                        </a:rPr>
                        <a:t>2. Normally working in a similar field or sharing similar experiences </a:t>
                      </a:r>
                    </a:p>
                    <a:p>
                      <a:pPr lvl="0" rtl="0">
                        <a:spcBef>
                          <a:spcPts val="0"/>
                        </a:spcBef>
                        <a:buClr>
                          <a:schemeClr val="dk1"/>
                        </a:buClr>
                        <a:buSzPct val="68750"/>
                        <a:buFont typeface="Arial"/>
                        <a:buNone/>
                      </a:pPr>
                      <a:r>
                        <a:rPr b="1" lang="ar" sz="1600">
                          <a:solidFill>
                            <a:schemeClr val="dk1"/>
                          </a:solidFill>
                        </a:rPr>
                        <a:t>3. Significant benefits are associated with mentorship </a:t>
                      </a:r>
                    </a:p>
                    <a:p>
                      <a:pPr lvl="0" rtl="0">
                        <a:spcBef>
                          <a:spcPts val="0"/>
                        </a:spcBef>
                        <a:buClr>
                          <a:schemeClr val="dk1"/>
                        </a:buClr>
                        <a:buSzPct val="68750"/>
                        <a:buFont typeface="Arial"/>
                        <a:buNone/>
                      </a:pPr>
                      <a:r>
                        <a:rPr b="1" lang="ar" sz="1600">
                          <a:solidFill>
                            <a:schemeClr val="dk1"/>
                          </a:solidFill>
                        </a:rPr>
                        <a:t>4. Effective mentorship is crucial to career success in academicmedicine</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4CCCC"/>
                    </a:solidFill>
                  </a:tcPr>
                </a:tc>
              </a:tr>
              <a:tr h="746525">
                <a:tc>
                  <a:txBody>
                    <a:bodyPr>
                      <a:noAutofit/>
                    </a:bodyPr>
                    <a:lstStyle/>
                    <a:p>
                      <a:pPr lvl="0" rtl="0" algn="ctr">
                        <a:spcBef>
                          <a:spcPts val="0"/>
                        </a:spcBef>
                        <a:buNone/>
                      </a:pPr>
                      <a:r>
                        <a:rPr b="1" lang="ar" sz="1800"/>
                        <a:t>benifits of mentoring </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E06666"/>
                    </a:solidFill>
                  </a:tcPr>
                </a:tc>
                <a:tc>
                  <a:txBody>
                    <a:bodyPr>
                      <a:noAutofit/>
                    </a:bodyPr>
                    <a:lstStyle/>
                    <a:p>
                      <a:pPr indent="-330200" lvl="0" marL="457200" rtl="0">
                        <a:spcBef>
                          <a:spcPts val="0"/>
                        </a:spcBef>
                        <a:buSzPct val="100000"/>
                        <a:buChar char="-"/>
                      </a:pPr>
                      <a:r>
                        <a:rPr b="1" lang="ar" sz="1600"/>
                        <a:t>A career development tool. </a:t>
                      </a:r>
                    </a:p>
                    <a:p>
                      <a:pPr indent="-330200" lvl="0" marL="457200" rtl="0">
                        <a:spcBef>
                          <a:spcPts val="0"/>
                        </a:spcBef>
                        <a:buSzPct val="100000"/>
                        <a:buChar char="-"/>
                      </a:pPr>
                      <a:r>
                        <a:rPr b="1" lang="ar" sz="1600"/>
                        <a:t>Develop your skills and help others learn, grow, and	improve their skills.</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4CCCC"/>
                    </a:solidFill>
                  </a:tcPr>
                </a:tc>
              </a:tr>
              <a:tr h="746525">
                <a:tc>
                  <a:txBody>
                    <a:bodyPr>
                      <a:noAutofit/>
                    </a:bodyPr>
                    <a:lstStyle/>
                    <a:p>
                      <a:pPr lvl="0" rtl="0" algn="ctr">
                        <a:spcBef>
                          <a:spcPts val="0"/>
                        </a:spcBef>
                        <a:buNone/>
                      </a:pPr>
                      <a:r>
                        <a:rPr b="1" lang="ar" sz="1800"/>
                        <a:t>Variation of mentoring based on:</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E06666"/>
                    </a:solidFill>
                  </a:tcPr>
                </a:tc>
                <a:tc>
                  <a:txBody>
                    <a:bodyPr>
                      <a:noAutofit/>
                    </a:bodyPr>
                    <a:lstStyle/>
                    <a:p>
                      <a:pPr lvl="0" rtl="0">
                        <a:spcBef>
                          <a:spcPts val="0"/>
                        </a:spcBef>
                        <a:buNone/>
                      </a:pPr>
                      <a:r>
                        <a:rPr b="1" lang="ar" sz="1600"/>
                        <a:t>1. Different human relationships.	 2. Different learning needs.   </a:t>
                      </a:r>
                    </a:p>
                    <a:p>
                      <a:pPr lvl="0" rtl="0">
                        <a:spcBef>
                          <a:spcPts val="0"/>
                        </a:spcBef>
                        <a:buNone/>
                      </a:pPr>
                      <a:r>
                        <a:rPr b="1" lang="ar" sz="1600"/>
                        <a:t>3. Different styles of mentoring.</a:t>
                      </a:r>
                    </a:p>
                  </a:txBody>
                  <a:tcPr marT="91425" marB="91425" marR="91425" marL="91425">
                    <a:lnL cap="flat" cmpd="sng" w="9525">
                      <a:solidFill>
                        <a:srgbClr val="434343"/>
                      </a:solidFill>
                      <a:prstDash val="solid"/>
                      <a:round/>
                      <a:headEnd len="med" w="med" type="none"/>
                      <a:tailEnd len="med" w="med" type="none"/>
                    </a:lnL>
                    <a:lnR cap="flat" cmpd="sng" w="9525">
                      <a:solidFill>
                        <a:srgbClr val="434343"/>
                      </a:solidFill>
                      <a:prstDash val="solid"/>
                      <a:round/>
                      <a:headEnd len="med" w="med" type="none"/>
                      <a:tailEnd len="med" w="med" type="none"/>
                    </a:lnR>
                    <a:lnT cap="flat" cmpd="sng" w="9525">
                      <a:solidFill>
                        <a:srgbClr val="434343"/>
                      </a:solidFill>
                      <a:prstDash val="solid"/>
                      <a:round/>
                      <a:headEnd len="med" w="med" type="none"/>
                      <a:tailEnd len="med" w="med" type="none"/>
                    </a:lnT>
                    <a:lnB cap="flat" cmpd="sng" w="9525">
                      <a:solidFill>
                        <a:srgbClr val="434343"/>
                      </a:solidFill>
                      <a:prstDash val="solid"/>
                      <a:round/>
                      <a:headEnd len="med" w="med" type="none"/>
                      <a:tailEnd len="med" w="med" type="none"/>
                    </a:lnB>
                    <a:solidFill>
                      <a:srgbClr val="F4CCCC"/>
                    </a:solidFill>
                  </a:tcPr>
                </a:tc>
              </a:tr>
            </a:tbl>
          </a:graphicData>
        </a:graphic>
      </p:graphicFrame>
      <p:sp>
        <p:nvSpPr>
          <p:cNvPr id="676" name="Shape 676"/>
          <p:cNvSpPr/>
          <p:nvPr/>
        </p:nvSpPr>
        <p:spPr>
          <a:xfrm>
            <a:off x="41125" y="179000"/>
            <a:ext cx="6168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12</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0" name="Shape 680"/>
        <p:cNvGrpSpPr/>
        <p:nvPr/>
      </p:nvGrpSpPr>
      <p:grpSpPr>
        <a:xfrm>
          <a:off x="0" y="0"/>
          <a:ext cx="0" cy="0"/>
          <a:chOff x="0" y="0"/>
          <a:chExt cx="0" cy="0"/>
        </a:xfrm>
      </p:grpSpPr>
      <p:pic>
        <p:nvPicPr>
          <p:cNvPr id="681" name="Shape 681"/>
          <p:cNvPicPr preferRelativeResize="0"/>
          <p:nvPr/>
        </p:nvPicPr>
        <p:blipFill>
          <a:blip r:embed="rId3">
            <a:alphaModFix/>
          </a:blip>
          <a:stretch>
            <a:fillRect/>
          </a:stretch>
        </p:blipFill>
        <p:spPr>
          <a:xfrm>
            <a:off x="267300" y="0"/>
            <a:ext cx="7093725" cy="4547825"/>
          </a:xfrm>
          <a:prstGeom prst="rect">
            <a:avLst/>
          </a:prstGeom>
          <a:noFill/>
          <a:ln>
            <a:noFill/>
          </a:ln>
        </p:spPr>
      </p:pic>
      <p:pic>
        <p:nvPicPr>
          <p:cNvPr id="682" name="Shape 682"/>
          <p:cNvPicPr preferRelativeResize="0"/>
          <p:nvPr/>
        </p:nvPicPr>
        <p:blipFill>
          <a:blip r:embed="rId4">
            <a:alphaModFix/>
          </a:blip>
          <a:stretch>
            <a:fillRect/>
          </a:stretch>
        </p:blipFill>
        <p:spPr>
          <a:xfrm>
            <a:off x="-376425" y="4338475"/>
            <a:ext cx="8238200" cy="6174274"/>
          </a:xfrm>
          <a:prstGeom prst="rect">
            <a:avLst/>
          </a:prstGeom>
          <a:noFill/>
          <a:ln>
            <a:noFill/>
          </a:ln>
        </p:spPr>
      </p:pic>
      <p:sp>
        <p:nvSpPr>
          <p:cNvPr id="683" name="Shape 683"/>
          <p:cNvSpPr/>
          <p:nvPr/>
        </p:nvSpPr>
        <p:spPr>
          <a:xfrm>
            <a:off x="0" y="5439550"/>
            <a:ext cx="2288100" cy="2309100"/>
          </a:xfrm>
          <a:prstGeom prst="foldedCorner">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ar" sz="1600"/>
              <a:t>What a </a:t>
            </a:r>
            <a:r>
              <a:rPr b="1" i="1" lang="ar" sz="1600"/>
              <a:t>MENTEE </a:t>
            </a:r>
            <a:r>
              <a:rPr b="1" lang="ar" sz="1600"/>
              <a:t>should  consider?</a:t>
            </a:r>
          </a:p>
          <a:p>
            <a:pPr lvl="0" rtl="0">
              <a:spcBef>
                <a:spcPts val="0"/>
              </a:spcBef>
              <a:buNone/>
            </a:pPr>
            <a:r>
              <a:t/>
            </a:r>
            <a:endParaRPr b="1" sz="1600"/>
          </a:p>
          <a:p>
            <a:pPr lvl="0" rtl="0" algn="just">
              <a:lnSpc>
                <a:spcPct val="150000"/>
              </a:lnSpc>
              <a:spcBef>
                <a:spcPts val="0"/>
              </a:spcBef>
              <a:buNone/>
            </a:pPr>
            <a:r>
              <a:rPr b="1" lang="ar" sz="1600">
                <a:solidFill>
                  <a:srgbClr val="FF0000"/>
                </a:solidFill>
              </a:rPr>
              <a:t>S</a:t>
            </a:r>
            <a:r>
              <a:rPr b="1" lang="ar" sz="1600">
                <a:solidFill>
                  <a:srgbClr val="FF0000"/>
                </a:solidFill>
                <a:latin typeface="Times New Roman"/>
                <a:ea typeface="Times New Roman"/>
                <a:cs typeface="Times New Roman"/>
                <a:sym typeface="Times New Roman"/>
              </a:rPr>
              <a:t>tudents are obliged to recognize the multiple demands on a mentor's time.</a:t>
            </a:r>
          </a:p>
          <a:p>
            <a:pPr lvl="0" rtl="0">
              <a:spcBef>
                <a:spcPts val="0"/>
              </a:spcBef>
              <a:buClr>
                <a:schemeClr val="dk1"/>
              </a:buClr>
              <a:buFont typeface="Arial"/>
              <a:buNone/>
            </a:pPr>
            <a:r>
              <a:t/>
            </a:r>
            <a:endParaRPr b="1" sz="1600"/>
          </a:p>
          <a:p>
            <a:pPr lvl="0" rtl="0">
              <a:spcBef>
                <a:spcPts val="0"/>
              </a:spcBef>
              <a:buNone/>
            </a:pPr>
            <a:r>
              <a:t/>
            </a:r>
            <a:endParaRPr/>
          </a:p>
        </p:txBody>
      </p:sp>
      <p:pic>
        <p:nvPicPr>
          <p:cNvPr id="684" name="Shape 684"/>
          <p:cNvPicPr preferRelativeResize="0"/>
          <p:nvPr/>
        </p:nvPicPr>
        <p:blipFill>
          <a:blip r:embed="rId5">
            <a:alphaModFix/>
          </a:blip>
          <a:stretch>
            <a:fillRect/>
          </a:stretch>
        </p:blipFill>
        <p:spPr>
          <a:xfrm>
            <a:off x="4888375" y="4702849"/>
            <a:ext cx="2671625" cy="3494650"/>
          </a:xfrm>
          <a:prstGeom prst="rect">
            <a:avLst/>
          </a:prstGeom>
          <a:noFill/>
          <a:ln>
            <a:noFill/>
          </a:ln>
        </p:spPr>
      </p:pic>
      <p:sp>
        <p:nvSpPr>
          <p:cNvPr id="685" name="Shape 685"/>
          <p:cNvSpPr/>
          <p:nvPr/>
        </p:nvSpPr>
        <p:spPr>
          <a:xfrm>
            <a:off x="4790700" y="7833950"/>
            <a:ext cx="2769300" cy="472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9" name="Shape 689"/>
        <p:cNvGrpSpPr/>
        <p:nvPr/>
      </p:nvGrpSpPr>
      <p:grpSpPr>
        <a:xfrm>
          <a:off x="0" y="0"/>
          <a:ext cx="0" cy="0"/>
          <a:chOff x="0" y="0"/>
          <a:chExt cx="0" cy="0"/>
        </a:xfrm>
      </p:grpSpPr>
      <p:pic>
        <p:nvPicPr>
          <p:cNvPr id="690" name="Shape 690"/>
          <p:cNvPicPr preferRelativeResize="0"/>
          <p:nvPr/>
        </p:nvPicPr>
        <p:blipFill>
          <a:blip r:embed="rId3">
            <a:alphaModFix/>
          </a:blip>
          <a:stretch>
            <a:fillRect/>
          </a:stretch>
        </p:blipFill>
        <p:spPr>
          <a:xfrm>
            <a:off x="160525" y="213725"/>
            <a:ext cx="7238950" cy="1263200"/>
          </a:xfrm>
          <a:prstGeom prst="rect">
            <a:avLst/>
          </a:prstGeom>
          <a:noFill/>
          <a:ln>
            <a:noFill/>
          </a:ln>
        </p:spPr>
      </p:pic>
      <p:graphicFrame>
        <p:nvGraphicFramePr>
          <p:cNvPr id="691" name="Shape 691"/>
          <p:cNvGraphicFramePr/>
          <p:nvPr/>
        </p:nvGraphicFramePr>
        <p:xfrm>
          <a:off x="-4400" y="1875925"/>
          <a:ext cx="3000000" cy="3000000"/>
        </p:xfrm>
        <a:graphic>
          <a:graphicData uri="http://schemas.openxmlformats.org/drawingml/2006/table">
            <a:tbl>
              <a:tblPr>
                <a:noFill/>
                <a:tableStyleId>{D04C0F43-524B-4128-83DA-58CB7B48C504}</a:tableStyleId>
              </a:tblPr>
              <a:tblGrid>
                <a:gridCol w="1290150"/>
                <a:gridCol w="1036050"/>
                <a:gridCol w="504400"/>
                <a:gridCol w="1024525"/>
                <a:gridCol w="504400"/>
              </a:tblGrid>
              <a:tr h="327625">
                <a:tc gridSpan="5">
                  <a:txBody>
                    <a:bodyPr>
                      <a:noAutofit/>
                    </a:bodyPr>
                    <a:lstStyle/>
                    <a:p>
                      <a:pPr lvl="0" rtl="0" algn="ctr">
                        <a:spcBef>
                          <a:spcPts val="0"/>
                        </a:spcBef>
                        <a:buNone/>
                      </a:pPr>
                      <a:r>
                        <a:rPr b="1" lang="ar" sz="1800">
                          <a:solidFill>
                            <a:srgbClr val="134F5C"/>
                          </a:solidFill>
                          <a:latin typeface="Calibri"/>
                          <a:ea typeface="Calibri"/>
                          <a:cs typeface="Calibri"/>
                          <a:sym typeface="Calibri"/>
                        </a:rPr>
                        <a:t>Characteristics of  GOOD mentoring </a:t>
                      </a:r>
                    </a:p>
                  </a:txBody>
                  <a:tcPr marT="91425" marB="91425" marR="91425" marL="91425">
                    <a:solidFill>
                      <a:srgbClr val="A2C4C9"/>
                    </a:solidFill>
                  </a:tcPr>
                </a:tc>
                <a:tc hMerge="1"/>
                <a:tc hMerge="1"/>
                <a:tc hMerge="1"/>
                <a:tc hMerge="1"/>
              </a:tr>
              <a:tr h="1979450">
                <a:tc gridSpan="5">
                  <a:txBody>
                    <a:bodyPr>
                      <a:noAutofit/>
                    </a:bodyPr>
                    <a:lstStyle/>
                    <a:p>
                      <a:pPr indent="-228600" lvl="0" marL="457200" rtl="0">
                        <a:lnSpc>
                          <a:spcPct val="160000"/>
                        </a:lnSpc>
                        <a:spcBef>
                          <a:spcPts val="0"/>
                        </a:spcBef>
                        <a:buClr>
                          <a:srgbClr val="434343"/>
                        </a:buClr>
                        <a:buChar char="-"/>
                      </a:pPr>
                      <a:r>
                        <a:rPr b="1" lang="ar">
                          <a:solidFill>
                            <a:srgbClr val="434343"/>
                          </a:solidFill>
                        </a:rPr>
                        <a:t>Establish an open communicaton system with mutual feedback</a:t>
                      </a:r>
                    </a:p>
                    <a:p>
                      <a:pPr indent="-228600" lvl="0" marL="457200" rtl="0">
                        <a:lnSpc>
                          <a:spcPct val="160000"/>
                        </a:lnSpc>
                        <a:spcBef>
                          <a:spcPts val="0"/>
                        </a:spcBef>
                        <a:buClr>
                          <a:srgbClr val="434343"/>
                        </a:buClr>
                        <a:buChar char="-"/>
                      </a:pPr>
                      <a:r>
                        <a:rPr b="1" lang="ar">
                          <a:solidFill>
                            <a:srgbClr val="434343"/>
                          </a:solidFill>
                        </a:rPr>
                        <a:t>Set standards, goals, and expectations</a:t>
                      </a:r>
                    </a:p>
                    <a:p>
                      <a:pPr indent="-228600" lvl="0" marL="457200" rtl="0">
                        <a:lnSpc>
                          <a:spcPct val="160000"/>
                        </a:lnSpc>
                        <a:spcBef>
                          <a:spcPts val="0"/>
                        </a:spcBef>
                        <a:buClr>
                          <a:srgbClr val="434343"/>
                        </a:buClr>
                        <a:buChar char="-"/>
                      </a:pPr>
                      <a:r>
                        <a:rPr b="1" lang="ar">
                          <a:solidFill>
                            <a:srgbClr val="434343"/>
                          </a:solidFill>
                        </a:rPr>
                        <a:t>Establish trust</a:t>
                      </a:r>
                    </a:p>
                    <a:p>
                      <a:pPr indent="-228600" lvl="0" marL="457200" rtl="0">
                        <a:lnSpc>
                          <a:spcPct val="160000"/>
                        </a:lnSpc>
                        <a:spcBef>
                          <a:spcPts val="0"/>
                        </a:spcBef>
                        <a:buClr>
                          <a:srgbClr val="434343"/>
                        </a:buClr>
                        <a:buChar char="-"/>
                      </a:pPr>
                      <a:r>
                        <a:rPr b="1" lang="ar">
                          <a:solidFill>
                            <a:srgbClr val="434343"/>
                          </a:solidFill>
                        </a:rPr>
                        <a:t>Care for and enjoy each other</a:t>
                      </a:r>
                    </a:p>
                    <a:p>
                      <a:pPr indent="-228600" lvl="0" marL="457200" rtl="0">
                        <a:lnSpc>
                          <a:spcPct val="160000"/>
                        </a:lnSpc>
                        <a:spcBef>
                          <a:spcPts val="0"/>
                        </a:spcBef>
                        <a:buClr>
                          <a:srgbClr val="434343"/>
                        </a:buClr>
                        <a:buChar char="-"/>
                      </a:pPr>
                      <a:r>
                        <a:rPr b="1" lang="ar">
                          <a:solidFill>
                            <a:srgbClr val="434343"/>
                          </a:solidFill>
                        </a:rPr>
                        <a:t>Allow mistakes</a:t>
                      </a:r>
                    </a:p>
                    <a:p>
                      <a:pPr lvl="0" rtl="0">
                        <a:spcBef>
                          <a:spcPts val="0"/>
                        </a:spcBef>
                        <a:buNone/>
                      </a:pPr>
                      <a:r>
                        <a:t/>
                      </a:r>
                      <a:endParaRPr b="1">
                        <a:solidFill>
                          <a:srgbClr val="1155CC"/>
                        </a:solidFill>
                      </a:endParaRPr>
                    </a:p>
                  </a:txBody>
                  <a:tcPr marT="91425" marB="91425" marR="91425" marL="91425">
                    <a:solidFill>
                      <a:srgbClr val="D0E0E3"/>
                    </a:solidFill>
                  </a:tcPr>
                </a:tc>
                <a:tc hMerge="1"/>
                <a:tc hMerge="1"/>
                <a:tc hMerge="1"/>
                <a:tc hMerge="1"/>
              </a:tr>
            </a:tbl>
          </a:graphicData>
        </a:graphic>
      </p:graphicFrame>
      <p:pic>
        <p:nvPicPr>
          <p:cNvPr id="692" name="Shape 692"/>
          <p:cNvPicPr preferRelativeResize="0"/>
          <p:nvPr/>
        </p:nvPicPr>
        <p:blipFill>
          <a:blip r:embed="rId4">
            <a:alphaModFix/>
          </a:blip>
          <a:stretch>
            <a:fillRect/>
          </a:stretch>
        </p:blipFill>
        <p:spPr>
          <a:xfrm>
            <a:off x="4400" y="4482425"/>
            <a:ext cx="7560000" cy="6374074"/>
          </a:xfrm>
          <a:prstGeom prst="rect">
            <a:avLst/>
          </a:prstGeom>
          <a:noFill/>
          <a:ln>
            <a:noFill/>
          </a:ln>
        </p:spPr>
      </p:pic>
      <p:pic>
        <p:nvPicPr>
          <p:cNvPr id="693" name="Shape 693"/>
          <p:cNvPicPr preferRelativeResize="0"/>
          <p:nvPr/>
        </p:nvPicPr>
        <p:blipFill>
          <a:blip r:embed="rId5">
            <a:alphaModFix/>
          </a:blip>
          <a:stretch>
            <a:fillRect/>
          </a:stretch>
        </p:blipFill>
        <p:spPr>
          <a:xfrm>
            <a:off x="4355125" y="1875924"/>
            <a:ext cx="3209275" cy="2908874"/>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7" name="Shape 697"/>
        <p:cNvGrpSpPr/>
        <p:nvPr/>
      </p:nvGrpSpPr>
      <p:grpSpPr>
        <a:xfrm>
          <a:off x="0" y="0"/>
          <a:ext cx="0" cy="0"/>
          <a:chOff x="0" y="0"/>
          <a:chExt cx="0" cy="0"/>
        </a:xfrm>
      </p:grpSpPr>
      <p:sp>
        <p:nvSpPr>
          <p:cNvPr id="698" name="Shape 698"/>
          <p:cNvSpPr/>
          <p:nvPr/>
        </p:nvSpPr>
        <p:spPr>
          <a:xfrm>
            <a:off x="449100" y="1686050"/>
            <a:ext cx="6741600" cy="3207600"/>
          </a:xfrm>
          <a:prstGeom prst="roundRect">
            <a:avLst>
              <a:gd fmla="val 16667" name="adj"/>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99" name="Shape 699"/>
          <p:cNvSpPr txBox="1"/>
          <p:nvPr/>
        </p:nvSpPr>
        <p:spPr>
          <a:xfrm>
            <a:off x="801600" y="2100500"/>
            <a:ext cx="6036600" cy="2378700"/>
          </a:xfrm>
          <a:prstGeom prst="rect">
            <a:avLst/>
          </a:prstGeom>
          <a:noFill/>
          <a:ln>
            <a:noFill/>
          </a:ln>
        </p:spPr>
        <p:txBody>
          <a:bodyPr anchorCtr="0" anchor="t" bIns="91425" lIns="91425" rIns="91425" tIns="91425">
            <a:noAutofit/>
          </a:bodyPr>
          <a:lstStyle/>
          <a:p>
            <a:pPr lvl="0" rtl="0" algn="ctr">
              <a:spcBef>
                <a:spcPts val="0"/>
              </a:spcBef>
              <a:buNone/>
            </a:pPr>
            <a:r>
              <a:rPr b="1" lang="ar" sz="2400"/>
              <a:t>Summary</a:t>
            </a:r>
          </a:p>
          <a:p>
            <a:pPr lvl="0" rtl="0" algn="ctr">
              <a:lnSpc>
                <a:spcPct val="115000"/>
              </a:lnSpc>
              <a:spcBef>
                <a:spcPts val="800"/>
              </a:spcBef>
              <a:buNone/>
            </a:pPr>
            <a:r>
              <a:rPr b="1" lang="ar">
                <a:solidFill>
                  <a:srgbClr val="FF0000"/>
                </a:solidFill>
              </a:rPr>
              <a:t>AS A MENTOR YOU SHOUD HAVE</a:t>
            </a:r>
          </a:p>
          <a:p>
            <a:pPr lvl="0" rtl="0" algn="ctr">
              <a:lnSpc>
                <a:spcPct val="115000"/>
              </a:lnSpc>
              <a:spcBef>
                <a:spcPts val="0"/>
              </a:spcBef>
              <a:buNone/>
            </a:pPr>
            <a:r>
              <a:rPr b="1" lang="ar">
                <a:solidFill>
                  <a:srgbClr val="FF0000"/>
                </a:solidFill>
              </a:rPr>
              <a:t>The desire </a:t>
            </a:r>
            <a:r>
              <a:rPr b="1" lang="ar"/>
              <a:t>to help – you should be willing to spend time helping someone else, and remain positive throughout.</a:t>
            </a:r>
          </a:p>
          <a:p>
            <a:pPr lvl="0" rtl="0" algn="ctr">
              <a:lnSpc>
                <a:spcPct val="115000"/>
              </a:lnSpc>
              <a:spcBef>
                <a:spcPts val="0"/>
              </a:spcBef>
              <a:buNone/>
            </a:pPr>
            <a:r>
              <a:rPr b="1" lang="ar"/>
              <a:t>The ability to challenge the mentee in a non-threatening way. </a:t>
            </a:r>
            <a:r>
              <a:rPr b="1" lang="ar">
                <a:solidFill>
                  <a:srgbClr val="FF0000"/>
                </a:solidFill>
              </a:rPr>
              <a:t>Provide Feedback.</a:t>
            </a:r>
          </a:p>
          <a:p>
            <a:pPr lvl="0" rtl="0" algn="ctr">
              <a:lnSpc>
                <a:spcPct val="115000"/>
              </a:lnSpc>
              <a:spcBef>
                <a:spcPts val="900"/>
              </a:spcBef>
              <a:buNone/>
            </a:pPr>
            <a:r>
              <a:rPr b="1" lang="ar"/>
              <a:t>AS A MENTEE YOU SHOULD HAVE</a:t>
            </a:r>
          </a:p>
          <a:p>
            <a:pPr lvl="0" rtl="0" algn="ctr">
              <a:lnSpc>
                <a:spcPct val="115000"/>
              </a:lnSpc>
              <a:spcBef>
                <a:spcPts val="0"/>
              </a:spcBef>
              <a:buNone/>
            </a:pPr>
            <a:r>
              <a:rPr b="1" lang="ar"/>
              <a:t>Motivation to continue developing and growing and  </a:t>
            </a:r>
            <a:r>
              <a:rPr b="1" lang="ar">
                <a:solidFill>
                  <a:srgbClr val="FF0000"/>
                </a:solidFill>
              </a:rPr>
              <a:t>Listen actively</a:t>
            </a:r>
            <a:r>
              <a:rPr b="1" lang="ar"/>
              <a:t> </a:t>
            </a:r>
          </a:p>
          <a:p>
            <a:pPr lvl="0" rtl="0" algn="ctr">
              <a:spcBef>
                <a:spcPts val="0"/>
              </a:spcBef>
              <a:buNone/>
            </a:pPr>
            <a:r>
              <a:t/>
            </a:r>
            <a:endParaRPr b="1" sz="900"/>
          </a:p>
          <a:p>
            <a:pPr lvl="0" rtl="0" algn="ctr">
              <a:spcBef>
                <a:spcPts val="0"/>
              </a:spcBef>
              <a:buNone/>
            </a:pPr>
            <a:r>
              <a:t/>
            </a:r>
            <a:endParaRPr b="1" sz="900"/>
          </a:p>
        </p:txBody>
      </p:sp>
      <p:sp>
        <p:nvSpPr>
          <p:cNvPr id="700" name="Shape 700"/>
          <p:cNvSpPr/>
          <p:nvPr/>
        </p:nvSpPr>
        <p:spPr>
          <a:xfrm>
            <a:off x="0" y="9972249"/>
            <a:ext cx="7560000" cy="7197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01" name="Shape 701"/>
          <p:cNvSpPr txBox="1"/>
          <p:nvPr/>
        </p:nvSpPr>
        <p:spPr>
          <a:xfrm>
            <a:off x="41125" y="9972249"/>
            <a:ext cx="6415199" cy="6375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07" name="Shape 707"/>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708" name="Shape 708"/>
          <p:cNvSpPr txBox="1"/>
          <p:nvPr/>
        </p:nvSpPr>
        <p:spPr>
          <a:xfrm>
            <a:off x="149200" y="324000"/>
            <a:ext cx="7310400" cy="9047100"/>
          </a:xfrm>
          <a:prstGeom prst="rect">
            <a:avLst/>
          </a:prstGeom>
          <a:noFill/>
          <a:ln>
            <a:noFill/>
          </a:ln>
        </p:spPr>
        <p:txBody>
          <a:bodyPr anchorCtr="0" anchor="t" bIns="91425" lIns="91425" rIns="91425" tIns="91425">
            <a:noAutofit/>
          </a:bodyPr>
          <a:lstStyle/>
          <a:p>
            <a:pPr lvl="0" rtl="0">
              <a:lnSpc>
                <a:spcPct val="115000"/>
              </a:lnSpc>
              <a:spcBef>
                <a:spcPts val="800"/>
              </a:spcBef>
              <a:buClr>
                <a:schemeClr val="dk1"/>
              </a:buClr>
              <a:buSzPct val="61111"/>
              <a:buFont typeface="Arial"/>
              <a:buNone/>
            </a:pPr>
            <a:r>
              <a:rPr b="1" lang="ar" sz="1800"/>
              <a:t>Characteristics of Professionalism:</a:t>
            </a:r>
          </a:p>
          <a:p>
            <a:pPr indent="-228600" lvl="0" marL="457200" rtl="0">
              <a:lnSpc>
                <a:spcPct val="115000"/>
              </a:lnSpc>
              <a:spcBef>
                <a:spcPts val="700"/>
              </a:spcBef>
              <a:buChar char="●"/>
            </a:pPr>
            <a:r>
              <a:rPr b="1" lang="ar"/>
              <a:t>Competency.</a:t>
            </a:r>
          </a:p>
          <a:p>
            <a:pPr indent="-228600" lvl="0" marL="457200" rtl="0">
              <a:lnSpc>
                <a:spcPct val="115000"/>
              </a:lnSpc>
              <a:spcBef>
                <a:spcPts val="700"/>
              </a:spcBef>
              <a:buChar char="●"/>
            </a:pPr>
            <a:r>
              <a:rPr b="1" lang="ar"/>
              <a:t>Responsibilit..</a:t>
            </a:r>
          </a:p>
          <a:p>
            <a:pPr indent="-228600" lvl="0" marL="457200" rtl="0">
              <a:lnSpc>
                <a:spcPct val="115000"/>
              </a:lnSpc>
              <a:spcBef>
                <a:spcPts val="700"/>
              </a:spcBef>
              <a:buChar char="●"/>
            </a:pPr>
            <a:r>
              <a:rPr b="1" lang="ar"/>
              <a:t>Attitude.</a:t>
            </a:r>
          </a:p>
          <a:p>
            <a:pPr indent="-228600" lvl="0" marL="457200" rtl="0">
              <a:lnSpc>
                <a:spcPct val="115000"/>
              </a:lnSpc>
              <a:spcBef>
                <a:spcPts val="700"/>
              </a:spcBef>
              <a:buChar char="●"/>
            </a:pPr>
            <a:r>
              <a:rPr b="1" lang="ar"/>
              <a:t>Conduct on the job.</a:t>
            </a:r>
          </a:p>
          <a:p>
            <a:pPr lvl="0" rtl="0">
              <a:lnSpc>
                <a:spcPct val="115000"/>
              </a:lnSpc>
              <a:spcBef>
                <a:spcPts val="700"/>
              </a:spcBef>
              <a:buNone/>
            </a:pPr>
            <a:r>
              <a:rPr b="1" lang="ar" sz="1800"/>
              <a:t>Attitudes Central To Medical Professionalism In Cultural Context</a:t>
            </a:r>
          </a:p>
          <a:p>
            <a:pPr indent="-228600" lvl="0" marL="457200" rtl="0" algn="just">
              <a:lnSpc>
                <a:spcPct val="115000"/>
              </a:lnSpc>
              <a:spcBef>
                <a:spcPts val="800"/>
              </a:spcBef>
              <a:buChar char="●"/>
            </a:pPr>
            <a:r>
              <a:rPr b="1" lang="ar"/>
              <a:t>Humility تواضع</a:t>
            </a:r>
          </a:p>
          <a:p>
            <a:pPr indent="-228600" lvl="0" marL="457200" rtl="0" algn="just">
              <a:lnSpc>
                <a:spcPct val="115000"/>
              </a:lnSpc>
              <a:spcBef>
                <a:spcPts val="800"/>
              </a:spcBef>
              <a:buChar char="●"/>
            </a:pPr>
            <a:r>
              <a:rPr b="1" lang="ar"/>
              <a:t>Empathy تعاطف</a:t>
            </a:r>
          </a:p>
          <a:p>
            <a:pPr indent="-228600" lvl="0" marL="457200" rtl="0" algn="just">
              <a:lnSpc>
                <a:spcPct val="115000"/>
              </a:lnSpc>
              <a:spcBef>
                <a:spcPts val="800"/>
              </a:spcBef>
              <a:buChar char="●"/>
            </a:pPr>
            <a:r>
              <a:rPr b="1" lang="ar"/>
              <a:t>Respect</a:t>
            </a:r>
          </a:p>
          <a:p>
            <a:pPr indent="-228600" lvl="0" marL="457200" rtl="0" algn="just">
              <a:lnSpc>
                <a:spcPct val="115000"/>
              </a:lnSpc>
              <a:spcBef>
                <a:spcPts val="800"/>
              </a:spcBef>
              <a:buChar char="●"/>
            </a:pPr>
            <a:r>
              <a:rPr b="1" lang="ar"/>
              <a:t>Sensitivity</a:t>
            </a:r>
          </a:p>
          <a:p>
            <a:pPr indent="-228600" lvl="0" marL="457200" rtl="0" algn="just">
              <a:lnSpc>
                <a:spcPct val="115000"/>
              </a:lnSpc>
              <a:spcBef>
                <a:spcPts val="800"/>
              </a:spcBef>
              <a:buChar char="●"/>
            </a:pPr>
            <a:r>
              <a:rPr b="1" lang="ar"/>
              <a:t>Curiosity</a:t>
            </a:r>
          </a:p>
          <a:p>
            <a:pPr indent="-228600" lvl="0" marL="457200" rtl="0" algn="just">
              <a:lnSpc>
                <a:spcPct val="115000"/>
              </a:lnSpc>
              <a:spcBef>
                <a:spcPts val="800"/>
              </a:spcBef>
              <a:buChar char="●"/>
            </a:pPr>
            <a:r>
              <a:rPr b="1" lang="ar"/>
              <a:t>Awareness of all outside influences including cultural  on patients health</a:t>
            </a:r>
          </a:p>
          <a:p>
            <a:pPr lvl="0" rtl="0">
              <a:lnSpc>
                <a:spcPct val="115000"/>
              </a:lnSpc>
              <a:spcBef>
                <a:spcPts val="700"/>
              </a:spcBef>
              <a:buNone/>
            </a:pPr>
            <a:r>
              <a:t/>
            </a:r>
            <a:endParaRPr b="1"/>
          </a:p>
          <a:p>
            <a:pPr lvl="0" rtl="0">
              <a:spcBef>
                <a:spcPts val="0"/>
              </a:spcBef>
              <a:buNone/>
            </a:pPr>
            <a:r>
              <a:t/>
            </a:r>
            <a:endParaRPr b="1"/>
          </a:p>
        </p:txBody>
      </p:sp>
      <p:graphicFrame>
        <p:nvGraphicFramePr>
          <p:cNvPr id="709" name="Shape 709"/>
          <p:cNvGraphicFramePr/>
          <p:nvPr/>
        </p:nvGraphicFramePr>
        <p:xfrm>
          <a:off x="421225" y="4250550"/>
          <a:ext cx="3000000" cy="3000000"/>
        </p:xfrm>
        <a:graphic>
          <a:graphicData uri="http://schemas.openxmlformats.org/drawingml/2006/table">
            <a:tbl>
              <a:tblPr>
                <a:noFill/>
                <a:tableStyleId>{D04C0F43-524B-4128-83DA-58CB7B48C504}</a:tableStyleId>
              </a:tblPr>
              <a:tblGrid>
                <a:gridCol w="3331025"/>
                <a:gridCol w="3331025"/>
              </a:tblGrid>
              <a:tr h="381000">
                <a:tc gridSpan="2">
                  <a:txBody>
                    <a:bodyPr>
                      <a:noAutofit/>
                    </a:bodyPr>
                    <a:lstStyle/>
                    <a:p>
                      <a:pPr lvl="0" rtl="0" algn="ctr">
                        <a:spcBef>
                          <a:spcPts val="0"/>
                        </a:spcBef>
                        <a:buNone/>
                      </a:pPr>
                      <a:r>
                        <a:rPr b="1" lang="ar" sz="1800"/>
                        <a:t>Cultural context</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2CC"/>
                    </a:solidFill>
                  </a:tcPr>
                </a:tc>
                <a:tc hMerge="1"/>
              </a:tr>
              <a:tr h="381000">
                <a:tc>
                  <a:txBody>
                    <a:bodyPr>
                      <a:noAutofit/>
                    </a:bodyPr>
                    <a:lstStyle/>
                    <a:p>
                      <a:pPr lvl="0" rtl="0" algn="ctr">
                        <a:spcBef>
                          <a:spcPts val="0"/>
                        </a:spcBef>
                        <a:buNone/>
                      </a:pPr>
                      <a:r>
                        <a:rPr b="1" lang="ar" sz="1800"/>
                        <a:t>Knowlage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E599"/>
                    </a:solidFill>
                  </a:tcPr>
                </a:tc>
                <a:tc>
                  <a:txBody>
                    <a:bodyPr>
                      <a:noAutofit/>
                    </a:bodyPr>
                    <a:lstStyle/>
                    <a:p>
                      <a:pPr lvl="0" rtl="0" algn="ctr">
                        <a:spcBef>
                          <a:spcPts val="0"/>
                        </a:spcBef>
                        <a:buNone/>
                      </a:pPr>
                      <a:r>
                        <a:rPr b="1" lang="ar" sz="1800"/>
                        <a:t>Skills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E599"/>
                    </a:solidFill>
                  </a:tcPr>
                </a:tc>
              </a:tr>
              <a:tr h="381000">
                <a:tc>
                  <a:txBody>
                    <a:bodyPr>
                      <a:noAutofit/>
                    </a:bodyPr>
                    <a:lstStyle/>
                    <a:p>
                      <a:pPr lvl="0" rtl="0" algn="ctr">
                        <a:lnSpc>
                          <a:spcPct val="90000"/>
                        </a:lnSpc>
                        <a:spcBef>
                          <a:spcPts val="700"/>
                        </a:spcBef>
                        <a:buClr>
                          <a:schemeClr val="dk1"/>
                        </a:buClr>
                        <a:buSzPct val="78571"/>
                        <a:buFont typeface="Arial"/>
                        <a:buNone/>
                      </a:pPr>
                      <a:r>
                        <a:rPr b="1" lang="ar"/>
                        <a:t>1.It is important for a medical student or post graduate  trainee to learn about the surrounding community in which he/she practices or trains.</a:t>
                      </a:r>
                    </a:p>
                    <a:p>
                      <a:pPr lvl="0" rtl="0" algn="ctr">
                        <a:lnSpc>
                          <a:spcPct val="90000"/>
                        </a:lnSpc>
                        <a:spcBef>
                          <a:spcPts val="700"/>
                        </a:spcBef>
                        <a:buClr>
                          <a:schemeClr val="dk1"/>
                        </a:buClr>
                        <a:buSzPct val="78571"/>
                        <a:buFont typeface="Arial"/>
                        <a:buNone/>
                      </a:pPr>
                      <a:r>
                        <a:rPr b="1" lang="ar"/>
                        <a:t>  e.g. Socio economic status, patterns of housing  nutritional habits, healing practices and disease incidence and prevalence.</a:t>
                      </a:r>
                    </a:p>
                    <a:p>
                      <a:pPr lvl="0" rtl="0" algn="ctr">
                        <a:lnSpc>
                          <a:spcPct val="90000"/>
                        </a:lnSpc>
                        <a:spcBef>
                          <a:spcPts val="700"/>
                        </a:spcBef>
                        <a:buClr>
                          <a:schemeClr val="dk1"/>
                        </a:buClr>
                        <a:buSzPct val="78571"/>
                        <a:buFont typeface="Arial"/>
                        <a:buNone/>
                      </a:pPr>
                      <a:r>
                        <a:rPr b="1" lang="ar"/>
                        <a:t>2.The knowledge taught has specific evidence based impact on health care delivery.</a:t>
                      </a:r>
                    </a:p>
                    <a:p>
                      <a:pPr lvl="0" rtl="0" algn="ctr">
                        <a:lnSpc>
                          <a:spcPct val="90000"/>
                        </a:lnSpc>
                        <a:spcBef>
                          <a:spcPts val="700"/>
                        </a:spcBef>
                        <a:buClr>
                          <a:schemeClr val="dk1"/>
                        </a:buClr>
                        <a:buSzPct val="78571"/>
                        <a:buFont typeface="Arial"/>
                        <a:buNone/>
                      </a:pPr>
                      <a:r>
                        <a:rPr b="1" lang="ar"/>
                        <a:t>  e.g. </a:t>
                      </a:r>
                      <a:r>
                        <a:rPr b="1" lang="ar">
                          <a:solidFill>
                            <a:srgbClr val="FF0000"/>
                          </a:solidFill>
                        </a:rPr>
                        <a:t>How Ramadan fasting affects Muslims who are diabetic.</a:t>
                      </a:r>
                    </a:p>
                    <a:p>
                      <a:pPr lvl="0" rtl="0" algn="ctr">
                        <a:spcBef>
                          <a:spcPts val="0"/>
                        </a:spcBef>
                        <a:buNone/>
                      </a:pPr>
                      <a:r>
                        <a:t/>
                      </a:r>
                      <a:endParaRPr b="1">
                        <a:solidFill>
                          <a:srgbClr val="FF0000"/>
                        </a:solidFill>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Clr>
                          <a:schemeClr val="dk1"/>
                        </a:buClr>
                        <a:buSzPct val="78571"/>
                        <a:buFont typeface="Arial"/>
                        <a:buNone/>
                      </a:pPr>
                      <a:r>
                        <a:rPr b="1" lang="ar"/>
                        <a:t>It is crucial to understand health beliefs of those who come from different cultures or have different health care experiences.</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710" name="Shape 710"/>
          <p:cNvSpPr/>
          <p:nvPr/>
        </p:nvSpPr>
        <p:spPr>
          <a:xfrm>
            <a:off x="41125" y="179000"/>
            <a:ext cx="5757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13</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4" name="Shape 714"/>
        <p:cNvGrpSpPr/>
        <p:nvPr/>
      </p:nvGrpSpPr>
      <p:grpSpPr>
        <a:xfrm>
          <a:off x="0" y="0"/>
          <a:ext cx="0" cy="0"/>
          <a:chOff x="0" y="0"/>
          <a:chExt cx="0" cy="0"/>
        </a:xfrm>
      </p:grpSpPr>
      <p:graphicFrame>
        <p:nvGraphicFramePr>
          <p:cNvPr id="715" name="Shape 715"/>
          <p:cNvGraphicFramePr/>
          <p:nvPr/>
        </p:nvGraphicFramePr>
        <p:xfrm>
          <a:off x="341900" y="537600"/>
          <a:ext cx="3000000" cy="3000000"/>
        </p:xfrm>
        <a:graphic>
          <a:graphicData uri="http://schemas.openxmlformats.org/drawingml/2006/table">
            <a:tbl>
              <a:tblPr>
                <a:noFill/>
                <a:tableStyleId>{D04C0F43-524B-4128-83DA-58CB7B48C504}</a:tableStyleId>
              </a:tblPr>
              <a:tblGrid>
                <a:gridCol w="2333600"/>
                <a:gridCol w="2333600"/>
                <a:gridCol w="2333600"/>
              </a:tblGrid>
              <a:tr h="381000">
                <a:tc gridSpan="3">
                  <a:txBody>
                    <a:bodyPr>
                      <a:noAutofit/>
                    </a:bodyPr>
                    <a:lstStyle/>
                    <a:p>
                      <a:pPr lvl="0" rtl="0" algn="ctr">
                        <a:lnSpc>
                          <a:spcPct val="115000"/>
                        </a:lnSpc>
                        <a:spcBef>
                          <a:spcPts val="800"/>
                        </a:spcBef>
                        <a:buClr>
                          <a:schemeClr val="dk1"/>
                        </a:buClr>
                        <a:buSzPct val="61111"/>
                        <a:buFont typeface="Arial"/>
                        <a:buNone/>
                      </a:pPr>
                      <a:r>
                        <a:rPr b="1" lang="ar" sz="1800">
                          <a:solidFill>
                            <a:schemeClr val="dk1"/>
                          </a:solidFill>
                        </a:rPr>
                        <a:t>Three fundamental principles:</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4CCCC"/>
                    </a:solidFill>
                  </a:tcPr>
                </a:tc>
                <a:tc hMerge="1"/>
                <a:tc hMerge="1"/>
              </a:tr>
              <a:tr h="381000">
                <a:tc>
                  <a:txBody>
                    <a:bodyPr>
                      <a:noAutofit/>
                    </a:bodyPr>
                    <a:lstStyle/>
                    <a:p>
                      <a:pPr lvl="0" rtl="0" algn="ctr">
                        <a:lnSpc>
                          <a:spcPct val="115000"/>
                        </a:lnSpc>
                        <a:spcBef>
                          <a:spcPts val="900"/>
                        </a:spcBef>
                        <a:buClr>
                          <a:schemeClr val="dk1"/>
                        </a:buClr>
                        <a:buSzPct val="61111"/>
                        <a:buFont typeface="Arial"/>
                        <a:buNone/>
                      </a:pPr>
                      <a:r>
                        <a:rPr b="1" lang="ar" sz="1800">
                          <a:solidFill>
                            <a:schemeClr val="dk1"/>
                          </a:solidFill>
                        </a:rPr>
                        <a:t>Patient welfare</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lnSpc>
                          <a:spcPct val="115000"/>
                        </a:lnSpc>
                        <a:spcBef>
                          <a:spcPts val="900"/>
                        </a:spcBef>
                        <a:buClr>
                          <a:schemeClr val="dk1"/>
                        </a:buClr>
                        <a:buSzPct val="61111"/>
                        <a:buFont typeface="Arial"/>
                        <a:buNone/>
                      </a:pPr>
                      <a:r>
                        <a:rPr b="1" lang="ar" sz="1800">
                          <a:solidFill>
                            <a:schemeClr val="dk1"/>
                          </a:solidFill>
                        </a:rPr>
                        <a:t>Patient autonomy</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D9EAD3"/>
                    </a:solidFill>
                  </a:tcPr>
                </a:tc>
                <a:tc>
                  <a:txBody>
                    <a:bodyPr>
                      <a:noAutofit/>
                    </a:bodyPr>
                    <a:lstStyle/>
                    <a:p>
                      <a:pPr lvl="0" rtl="0" algn="ctr">
                        <a:lnSpc>
                          <a:spcPct val="115000"/>
                        </a:lnSpc>
                        <a:spcBef>
                          <a:spcPts val="900"/>
                        </a:spcBef>
                        <a:buClr>
                          <a:schemeClr val="dk1"/>
                        </a:buClr>
                        <a:buSzPct val="61111"/>
                        <a:buFont typeface="Arial"/>
                        <a:buNone/>
                      </a:pPr>
                      <a:r>
                        <a:rPr b="1" lang="ar" sz="1800">
                          <a:solidFill>
                            <a:schemeClr val="dk1"/>
                          </a:solidFill>
                        </a:rPr>
                        <a:t>Social justice</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CE5CD"/>
                    </a:solidFill>
                  </a:tcPr>
                </a:tc>
              </a:tr>
              <a:tr h="381000">
                <a:tc gridSpan="2">
                  <a:txBody>
                    <a:bodyPr>
                      <a:noAutofit/>
                    </a:bodyPr>
                    <a:lstStyle/>
                    <a:p>
                      <a:pPr lvl="0" rtl="0" algn="ctr">
                        <a:lnSpc>
                          <a:spcPct val="115000"/>
                        </a:lnSpc>
                        <a:spcBef>
                          <a:spcPts val="800"/>
                        </a:spcBef>
                        <a:buClr>
                          <a:schemeClr val="dk1"/>
                        </a:buClr>
                        <a:buSzPct val="78571"/>
                        <a:buFont typeface="Arial"/>
                        <a:buNone/>
                      </a:pPr>
                      <a:r>
                        <a:rPr b="1" lang="ar"/>
                        <a:t>1.Professional competence</a:t>
                      </a:r>
                    </a:p>
                    <a:p>
                      <a:pPr lvl="0" rtl="0" algn="ctr">
                        <a:lnSpc>
                          <a:spcPct val="115000"/>
                        </a:lnSpc>
                        <a:spcBef>
                          <a:spcPts val="800"/>
                        </a:spcBef>
                        <a:buClr>
                          <a:schemeClr val="dk1"/>
                        </a:buClr>
                        <a:buSzPct val="78571"/>
                        <a:buFont typeface="Arial"/>
                        <a:buNone/>
                      </a:pPr>
                      <a:r>
                        <a:rPr b="1" lang="ar"/>
                        <a:t>2.Honesty with patients -- integrity</a:t>
                      </a:r>
                    </a:p>
                    <a:p>
                      <a:pPr lvl="0" rtl="0" algn="ctr">
                        <a:lnSpc>
                          <a:spcPct val="115000"/>
                        </a:lnSpc>
                        <a:spcBef>
                          <a:spcPts val="800"/>
                        </a:spcBef>
                        <a:buClr>
                          <a:schemeClr val="dk1"/>
                        </a:buClr>
                        <a:buSzPct val="78571"/>
                        <a:buFont typeface="Arial"/>
                        <a:buNone/>
                      </a:pPr>
                      <a:r>
                        <a:rPr b="1" lang="ar"/>
                        <a:t>3.Patient confidentiality</a:t>
                      </a:r>
                    </a:p>
                    <a:p>
                      <a:pPr lvl="0" rtl="0" algn="ctr">
                        <a:lnSpc>
                          <a:spcPct val="115000"/>
                        </a:lnSpc>
                        <a:spcBef>
                          <a:spcPts val="800"/>
                        </a:spcBef>
                        <a:buClr>
                          <a:schemeClr val="dk1"/>
                        </a:buClr>
                        <a:buSzPct val="78571"/>
                        <a:buFont typeface="Arial"/>
                        <a:buNone/>
                      </a:pPr>
                      <a:r>
                        <a:rPr b="1" lang="ar"/>
                        <a:t>4.Caring attitude</a:t>
                      </a:r>
                    </a:p>
                    <a:p>
                      <a:pPr lvl="0" rtl="0" algn="ctr">
                        <a:lnSpc>
                          <a:spcPct val="115000"/>
                        </a:lnSpc>
                        <a:spcBef>
                          <a:spcPts val="800"/>
                        </a:spcBef>
                        <a:buClr>
                          <a:schemeClr val="dk1"/>
                        </a:buClr>
                        <a:buSzPct val="78571"/>
                        <a:buFont typeface="Arial"/>
                        <a:buNone/>
                      </a:pPr>
                      <a:r>
                        <a:rPr b="1" lang="ar"/>
                        <a:t>5.Scientific knowledge</a:t>
                      </a:r>
                    </a:p>
                    <a:p>
                      <a:pPr lvl="0" rtl="0" algn="ctr">
                        <a:lnSpc>
                          <a:spcPct val="115000"/>
                        </a:lnSpc>
                        <a:spcBef>
                          <a:spcPts val="800"/>
                        </a:spcBef>
                        <a:buClr>
                          <a:schemeClr val="dk1"/>
                        </a:buClr>
                        <a:buSzPct val="78571"/>
                        <a:buFont typeface="Arial"/>
                        <a:buNone/>
                      </a:pPr>
                      <a:r>
                        <a:rPr b="1" lang="ar"/>
                        <a:t>6.Maintaining trust</a:t>
                      </a:r>
                    </a:p>
                    <a:p>
                      <a:pPr lvl="0" rtl="0" algn="ctr">
                        <a:spcBef>
                          <a:spcPts val="0"/>
                        </a:spcBef>
                        <a:buNone/>
                      </a:pPr>
                      <a:r>
                        <a:rPr b="1" lang="ar"/>
                        <a:t>Setting and maintaining professional standards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a:txBody>
                    <a:bodyPr>
                      <a:noAutofit/>
                    </a:bodyPr>
                    <a:lstStyle/>
                    <a:p>
                      <a:pPr lvl="0" rtl="0" algn="ctr">
                        <a:lnSpc>
                          <a:spcPct val="115000"/>
                        </a:lnSpc>
                        <a:spcBef>
                          <a:spcPts val="800"/>
                        </a:spcBef>
                        <a:buClr>
                          <a:schemeClr val="dk1"/>
                        </a:buClr>
                        <a:buSzPct val="78571"/>
                        <a:buFont typeface="Arial"/>
                        <a:buNone/>
                      </a:pPr>
                      <a:r>
                        <a:rPr b="1" lang="ar"/>
                        <a:t>1.A just distribution of resources</a:t>
                      </a:r>
                    </a:p>
                    <a:p>
                      <a:pPr lvl="0" rtl="0" algn="ctr">
                        <a:lnSpc>
                          <a:spcPct val="115000"/>
                        </a:lnSpc>
                        <a:spcBef>
                          <a:spcPts val="800"/>
                        </a:spcBef>
                        <a:buClr>
                          <a:schemeClr val="dk1"/>
                        </a:buClr>
                        <a:buSzPct val="78571"/>
                        <a:buFont typeface="Arial"/>
                        <a:buNone/>
                      </a:pPr>
                      <a:r>
                        <a:rPr b="1" lang="ar"/>
                        <a:t>2.Managing conflict of interest</a:t>
                      </a:r>
                    </a:p>
                    <a:p>
                      <a:pPr lvl="0" rtl="0" algn="ctr">
                        <a:lnSpc>
                          <a:spcPct val="115000"/>
                        </a:lnSpc>
                        <a:spcBef>
                          <a:spcPts val="800"/>
                        </a:spcBef>
                        <a:buClr>
                          <a:schemeClr val="dk1"/>
                        </a:buClr>
                        <a:buSzPct val="78571"/>
                        <a:buFont typeface="Arial"/>
                        <a:buNone/>
                      </a:pPr>
                      <a:r>
                        <a:rPr b="1" lang="ar"/>
                        <a:t>3.Improving quality and access to care</a:t>
                      </a:r>
                    </a:p>
                    <a:p>
                      <a:pPr lvl="0" rtl="0" algn="ctr">
                        <a:lnSpc>
                          <a:spcPct val="115000"/>
                        </a:lnSpc>
                        <a:spcBef>
                          <a:spcPts val="800"/>
                        </a:spcBef>
                        <a:buClr>
                          <a:schemeClr val="dk1"/>
                        </a:buClr>
                        <a:buSzPct val="78571"/>
                        <a:buFont typeface="Arial"/>
                        <a:buNone/>
                      </a:pPr>
                      <a:r>
                        <a:rPr b="1" lang="ar"/>
                        <a:t>4.Respect for colleagues</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716" name="Shape 716"/>
          <p:cNvSpPr txBox="1"/>
          <p:nvPr/>
        </p:nvSpPr>
        <p:spPr>
          <a:xfrm>
            <a:off x="324000" y="4909850"/>
            <a:ext cx="7000800" cy="5358300"/>
          </a:xfrm>
          <a:prstGeom prst="rect">
            <a:avLst/>
          </a:prstGeom>
          <a:noFill/>
          <a:ln>
            <a:noFill/>
          </a:ln>
        </p:spPr>
        <p:txBody>
          <a:bodyPr anchorCtr="0" anchor="t" bIns="91425" lIns="91425" rIns="91425" tIns="91425">
            <a:noAutofit/>
          </a:bodyPr>
          <a:lstStyle/>
          <a:p>
            <a:pPr lvl="0" rtl="0">
              <a:lnSpc>
                <a:spcPct val="90000"/>
              </a:lnSpc>
              <a:spcBef>
                <a:spcPts val="600"/>
              </a:spcBef>
              <a:buNone/>
            </a:pPr>
            <a:r>
              <a:rPr b="1" lang="ar" sz="1800"/>
              <a:t>Cultural Influences,</a:t>
            </a:r>
          </a:p>
          <a:p>
            <a:pPr lvl="0" rtl="0">
              <a:lnSpc>
                <a:spcPct val="90000"/>
              </a:lnSpc>
              <a:spcBef>
                <a:spcPts val="600"/>
              </a:spcBef>
              <a:buNone/>
            </a:pPr>
            <a:r>
              <a:rPr b="1" lang="ar" sz="1800"/>
              <a:t>While providing professional care physician must not impose his / her view on a patient’s:</a:t>
            </a:r>
          </a:p>
          <a:p>
            <a:pPr lvl="0" rtl="0">
              <a:lnSpc>
                <a:spcPct val="90000"/>
              </a:lnSpc>
              <a:spcBef>
                <a:spcPts val="600"/>
              </a:spcBef>
              <a:buNone/>
            </a:pPr>
            <a:r>
              <a:t/>
            </a:r>
            <a:endParaRPr b="1" sz="600"/>
          </a:p>
          <a:p>
            <a:pPr indent="-228600" lvl="0" marL="457200" rtl="0" algn="just">
              <a:lnSpc>
                <a:spcPct val="90000"/>
              </a:lnSpc>
              <a:spcBef>
                <a:spcPts val="600"/>
              </a:spcBef>
              <a:buChar char="●"/>
            </a:pPr>
            <a:r>
              <a:rPr b="1" lang="ar"/>
              <a:t>Life style, culture, beliefs, race.</a:t>
            </a:r>
          </a:p>
          <a:p>
            <a:pPr indent="-228600" lvl="0" marL="457200" rtl="0" algn="just">
              <a:lnSpc>
                <a:spcPct val="90000"/>
              </a:lnSpc>
              <a:spcBef>
                <a:spcPts val="600"/>
              </a:spcBef>
              <a:buChar char="●"/>
            </a:pPr>
            <a:r>
              <a:rPr b="1" lang="ar"/>
              <a:t>Sex, age / sexuality.</a:t>
            </a:r>
          </a:p>
          <a:p>
            <a:pPr indent="-228600" lvl="0" marL="457200" rtl="0" algn="just">
              <a:lnSpc>
                <a:spcPct val="90000"/>
              </a:lnSpc>
              <a:spcBef>
                <a:spcPts val="600"/>
              </a:spcBef>
              <a:buChar char="●"/>
            </a:pPr>
            <a:r>
              <a:rPr b="1" lang="ar"/>
              <a:t>Social status / economic worth.</a:t>
            </a:r>
          </a:p>
          <a:p>
            <a:pPr lvl="0" rtl="0" algn="just">
              <a:lnSpc>
                <a:spcPct val="90000"/>
              </a:lnSpc>
              <a:spcBef>
                <a:spcPts val="600"/>
              </a:spcBef>
              <a:buNone/>
            </a:pPr>
            <a:r>
              <a:t/>
            </a:r>
            <a:endParaRPr/>
          </a:p>
          <a:p>
            <a:pPr lvl="0" rtl="0" algn="ctr">
              <a:lnSpc>
                <a:spcPct val="90000"/>
              </a:lnSpc>
              <a:spcBef>
                <a:spcPts val="600"/>
              </a:spcBef>
              <a:buNone/>
            </a:pPr>
            <a:r>
              <a:rPr b="1" lang="ar" sz="1800">
                <a:solidFill>
                  <a:srgbClr val="999999"/>
                </a:solidFill>
              </a:rPr>
              <a:t>Physicians must be prepared to explain and justify</a:t>
            </a:r>
          </a:p>
          <a:p>
            <a:pPr lvl="0" rtl="0" algn="ctr">
              <a:lnSpc>
                <a:spcPct val="90000"/>
              </a:lnSpc>
              <a:spcBef>
                <a:spcPts val="600"/>
              </a:spcBef>
              <a:buNone/>
            </a:pPr>
            <a:r>
              <a:rPr b="1" lang="ar" sz="1800">
                <a:solidFill>
                  <a:srgbClr val="999999"/>
                </a:solidFill>
              </a:rPr>
              <a:t>his / her actions and decisions.</a:t>
            </a:r>
          </a:p>
          <a:p>
            <a:pPr lvl="0" rtl="0">
              <a:lnSpc>
                <a:spcPct val="115000"/>
              </a:lnSpc>
              <a:spcBef>
                <a:spcPts val="600"/>
              </a:spcBef>
              <a:buNone/>
            </a:pPr>
            <a:r>
              <a:t/>
            </a:r>
            <a:endParaRPr b="1" u="sng"/>
          </a:p>
          <a:p>
            <a:pPr lvl="0" rtl="0">
              <a:lnSpc>
                <a:spcPct val="115000"/>
              </a:lnSpc>
              <a:spcBef>
                <a:spcPts val="600"/>
              </a:spcBef>
              <a:buClr>
                <a:schemeClr val="dk1"/>
              </a:buClr>
              <a:buFont typeface="Arial"/>
              <a:buNone/>
            </a:pPr>
            <a:r>
              <a:t/>
            </a:r>
            <a:endParaRPr b="1" u="sng"/>
          </a:p>
          <a:p>
            <a:pPr lvl="0" rtl="0">
              <a:spcBef>
                <a:spcPts val="0"/>
              </a:spcBef>
              <a:buNone/>
            </a:pPr>
            <a:r>
              <a:t/>
            </a:r>
            <a:endParaRPr/>
          </a:p>
        </p:txBody>
      </p:sp>
      <p:sp>
        <p:nvSpPr>
          <p:cNvPr id="717" name="Shape 717"/>
          <p:cNvSpPr/>
          <p:nvPr/>
        </p:nvSpPr>
        <p:spPr>
          <a:xfrm>
            <a:off x="547025" y="8081175"/>
            <a:ext cx="6639000" cy="1964400"/>
          </a:xfrm>
          <a:prstGeom prst="roundRect">
            <a:avLst>
              <a:gd fmla="val 16667" name="adj"/>
            </a:avLst>
          </a:prstGeom>
          <a:solidFill>
            <a:srgbClr val="D9D9D9"/>
          </a:solidFill>
          <a:ln>
            <a:noFill/>
          </a:ln>
        </p:spPr>
        <p:txBody>
          <a:bodyPr anchorCtr="0" anchor="ctr" bIns="91425" lIns="91425" rIns="91425" tIns="91425">
            <a:noAutofit/>
          </a:bodyPr>
          <a:lstStyle/>
          <a:p>
            <a:pPr lvl="0" rtl="0" algn="ctr">
              <a:lnSpc>
                <a:spcPct val="90000"/>
              </a:lnSpc>
              <a:spcBef>
                <a:spcPts val="600"/>
              </a:spcBef>
              <a:buClr>
                <a:schemeClr val="dk1"/>
              </a:buClr>
              <a:buSzPct val="61111"/>
              <a:buFont typeface="Arial"/>
              <a:buNone/>
            </a:pPr>
            <a:r>
              <a:rPr b="1" lang="ar" sz="1800" u="sng">
                <a:solidFill>
                  <a:schemeClr val="dk1"/>
                </a:solidFill>
              </a:rPr>
              <a:t>CONFIDENTIALITY</a:t>
            </a:r>
          </a:p>
          <a:p>
            <a:pPr lvl="0" rtl="0" algn="ctr">
              <a:lnSpc>
                <a:spcPct val="150000"/>
              </a:lnSpc>
              <a:spcBef>
                <a:spcPts val="700"/>
              </a:spcBef>
              <a:buClr>
                <a:schemeClr val="dk1"/>
              </a:buClr>
              <a:buSzPct val="61111"/>
              <a:buFont typeface="Arial"/>
              <a:buNone/>
            </a:pPr>
            <a:r>
              <a:rPr lang="ar" sz="1800">
                <a:solidFill>
                  <a:schemeClr val="dk1"/>
                </a:solidFill>
              </a:rPr>
              <a:t>Confidentiality concept may not be the same in the East as in the West.</a:t>
            </a:r>
          </a:p>
          <a:p>
            <a:pPr lvl="0" rtl="0" algn="ctr">
              <a:lnSpc>
                <a:spcPct val="150000"/>
              </a:lnSpc>
              <a:spcBef>
                <a:spcPts val="700"/>
              </a:spcBef>
              <a:buClr>
                <a:schemeClr val="dk1"/>
              </a:buClr>
              <a:buSzPct val="61111"/>
              <a:buFont typeface="Arial"/>
              <a:buNone/>
            </a:pPr>
            <a:r>
              <a:rPr lang="ar" sz="1800">
                <a:solidFill>
                  <a:schemeClr val="dk1"/>
                </a:solidFill>
              </a:rPr>
              <a:t> However its principles are applicable in most settings.</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1" name="Shape 721"/>
        <p:cNvGrpSpPr/>
        <p:nvPr/>
      </p:nvGrpSpPr>
      <p:grpSpPr>
        <a:xfrm>
          <a:off x="0" y="0"/>
          <a:ext cx="0" cy="0"/>
          <a:chOff x="0" y="0"/>
          <a:chExt cx="0" cy="0"/>
        </a:xfrm>
      </p:grpSpPr>
      <p:graphicFrame>
        <p:nvGraphicFramePr>
          <p:cNvPr id="722" name="Shape 722"/>
          <p:cNvGraphicFramePr/>
          <p:nvPr/>
        </p:nvGraphicFramePr>
        <p:xfrm>
          <a:off x="264175" y="1306500"/>
          <a:ext cx="3000000" cy="3000000"/>
        </p:xfrm>
        <a:graphic>
          <a:graphicData uri="http://schemas.openxmlformats.org/drawingml/2006/table">
            <a:tbl>
              <a:tblPr>
                <a:noFill/>
                <a:tableStyleId>{D04C0F43-524B-4128-83DA-58CB7B48C504}</a:tableStyleId>
              </a:tblPr>
              <a:tblGrid>
                <a:gridCol w="1623325"/>
                <a:gridCol w="5140750"/>
              </a:tblGrid>
              <a:tr h="2526650">
                <a:tc>
                  <a:txBody>
                    <a:bodyPr>
                      <a:noAutofit/>
                    </a:bodyPr>
                    <a:lstStyle/>
                    <a:p>
                      <a:pPr lvl="0" rtl="0" algn="ctr">
                        <a:lnSpc>
                          <a:spcPct val="115000"/>
                        </a:lnSpc>
                        <a:spcBef>
                          <a:spcPts val="600"/>
                        </a:spcBef>
                        <a:buClr>
                          <a:schemeClr val="dk1"/>
                        </a:buClr>
                        <a:buSzPct val="78571"/>
                        <a:buFont typeface="Arial"/>
                        <a:buNone/>
                      </a:pPr>
                      <a:r>
                        <a:rPr b="1" lang="ar">
                          <a:highlight>
                            <a:srgbClr val="F4CCCC"/>
                          </a:highlight>
                        </a:rPr>
                        <a:t>PATERNALISTIC MODEL</a:t>
                      </a:r>
                    </a:p>
                    <a:p>
                      <a:pPr lvl="0" rtl="0" algn="just">
                        <a:lnSpc>
                          <a:spcPct val="90000"/>
                        </a:lnSpc>
                        <a:spcBef>
                          <a:spcPts val="600"/>
                        </a:spcBef>
                        <a:buNone/>
                      </a:pPr>
                      <a:r>
                        <a:rPr b="1" lang="ar"/>
                        <a:t>Physician as a parent</a:t>
                      </a:r>
                    </a:p>
                    <a:p>
                      <a:pPr lvl="0" rtl="0" algn="just">
                        <a:lnSpc>
                          <a:spcPct val="90000"/>
                        </a:lnSpc>
                        <a:spcBef>
                          <a:spcPts val="600"/>
                        </a:spcBef>
                        <a:buNone/>
                      </a:pPr>
                      <a:r>
                        <a:t/>
                      </a:r>
                      <a:endParaRPr b="1"/>
                    </a:p>
                  </a:txBody>
                  <a:tcPr marT="91425" marB="91425" marR="91425" marL="91425">
                    <a:solidFill>
                      <a:srgbClr val="D9D9D9"/>
                    </a:solidFill>
                  </a:tcPr>
                </a:tc>
                <a:tc>
                  <a:txBody>
                    <a:bodyPr>
                      <a:noAutofit/>
                    </a:bodyPr>
                    <a:lstStyle/>
                    <a:p>
                      <a:pPr lvl="0" rtl="0" algn="ctr">
                        <a:lnSpc>
                          <a:spcPct val="115000"/>
                        </a:lnSpc>
                        <a:spcBef>
                          <a:spcPts val="700"/>
                        </a:spcBef>
                        <a:buClr>
                          <a:schemeClr val="dk1"/>
                        </a:buClr>
                        <a:buSzPct val="78571"/>
                        <a:buFont typeface="Arial"/>
                        <a:buNone/>
                      </a:pPr>
                      <a:r>
                        <a:rPr b="1" lang="ar" u="sng"/>
                        <a:t>Dependent on community’s social values and moral norms</a:t>
                      </a:r>
                    </a:p>
                    <a:p>
                      <a:pPr indent="-228600" lvl="0" marL="457200" rtl="0" algn="just">
                        <a:lnSpc>
                          <a:spcPct val="90000"/>
                        </a:lnSpc>
                        <a:spcBef>
                          <a:spcPts val="600"/>
                        </a:spcBef>
                        <a:buChar char="●"/>
                      </a:pPr>
                      <a:r>
                        <a:rPr b="1" lang="ar"/>
                        <a:t>Physicians are in the best position to judge what is best for their patients. In a strong form of this, physicians authoritatively order patients to assent (with coercion if necessary).</a:t>
                      </a:r>
                    </a:p>
                    <a:p>
                      <a:pPr indent="-228600" lvl="0" marL="457200" rtl="0" algn="just">
                        <a:lnSpc>
                          <a:spcPct val="90000"/>
                        </a:lnSpc>
                        <a:spcBef>
                          <a:spcPts val="600"/>
                        </a:spcBef>
                        <a:buChar char="●"/>
                      </a:pPr>
                      <a:r>
                        <a:rPr b="1" lang="ar"/>
                        <a:t>Culturally applicable in </a:t>
                      </a:r>
                      <a:r>
                        <a:rPr b="1" lang="ar">
                          <a:solidFill>
                            <a:srgbClr val="FF0000"/>
                          </a:solidFill>
                        </a:rPr>
                        <a:t>Chinese</a:t>
                      </a:r>
                      <a:r>
                        <a:rPr b="1" lang="ar"/>
                        <a:t> culture and partially in other Far East and South Asian cultures.</a:t>
                      </a:r>
                    </a:p>
                  </a:txBody>
                  <a:tcPr marT="91425" marB="91425" marR="91425" marL="91425"/>
                </a:tc>
              </a:tr>
              <a:tr h="381000">
                <a:tc>
                  <a:txBody>
                    <a:bodyPr>
                      <a:noAutofit/>
                    </a:bodyPr>
                    <a:lstStyle/>
                    <a:p>
                      <a:pPr lvl="0" rtl="0" algn="ctr">
                        <a:lnSpc>
                          <a:spcPct val="80000"/>
                        </a:lnSpc>
                        <a:spcBef>
                          <a:spcPts val="600"/>
                        </a:spcBef>
                        <a:buClr>
                          <a:schemeClr val="dk1"/>
                        </a:buClr>
                        <a:buSzPct val="78571"/>
                        <a:buFont typeface="Arial"/>
                        <a:buNone/>
                      </a:pPr>
                      <a:r>
                        <a:rPr b="1" lang="ar">
                          <a:solidFill>
                            <a:schemeClr val="dk1"/>
                          </a:solidFill>
                          <a:highlight>
                            <a:srgbClr val="FFFF00"/>
                          </a:highlight>
                        </a:rPr>
                        <a:t>DELIBERATIVE   MODEL</a:t>
                      </a:r>
                    </a:p>
                    <a:p>
                      <a:pPr lvl="0" rtl="0" algn="just">
                        <a:lnSpc>
                          <a:spcPct val="80000"/>
                        </a:lnSpc>
                        <a:spcBef>
                          <a:spcPts val="600"/>
                        </a:spcBef>
                        <a:buClr>
                          <a:schemeClr val="dk1"/>
                        </a:buClr>
                        <a:buSzPct val="78571"/>
                        <a:buFont typeface="Arial"/>
                        <a:buNone/>
                      </a:pPr>
                      <a:r>
                        <a:rPr b="1" lang="ar"/>
                        <a:t>Physician   as   a   MENTOR</a:t>
                      </a:r>
                    </a:p>
                    <a:p>
                      <a:pPr lvl="0" rtl="0" algn="ctr">
                        <a:lnSpc>
                          <a:spcPct val="80000"/>
                        </a:lnSpc>
                        <a:spcBef>
                          <a:spcPts val="600"/>
                        </a:spcBef>
                        <a:buClr>
                          <a:schemeClr val="dk1"/>
                        </a:buClr>
                        <a:buSzPct val="78571"/>
                        <a:buFont typeface="Arial"/>
                        <a:buNone/>
                      </a:pPr>
                      <a:r>
                        <a:t/>
                      </a:r>
                      <a:endParaRPr b="1"/>
                    </a:p>
                    <a:p>
                      <a:pPr lvl="0" rtl="0">
                        <a:spcBef>
                          <a:spcPts val="0"/>
                        </a:spcBef>
                        <a:buNone/>
                      </a:pPr>
                      <a:r>
                        <a:t/>
                      </a:r>
                      <a:endParaRPr b="1"/>
                    </a:p>
                  </a:txBody>
                  <a:tcPr marT="91425" marB="91425" marR="91425" marL="91425">
                    <a:solidFill>
                      <a:srgbClr val="D9D9D9"/>
                    </a:solidFill>
                  </a:tcPr>
                </a:tc>
                <a:tc>
                  <a:txBody>
                    <a:bodyPr>
                      <a:noAutofit/>
                    </a:bodyPr>
                    <a:lstStyle/>
                    <a:p>
                      <a:pPr indent="-228600" lvl="0" marL="457200" rtl="0" algn="just">
                        <a:lnSpc>
                          <a:spcPct val="80000"/>
                        </a:lnSpc>
                        <a:spcBef>
                          <a:spcPts val="700"/>
                        </a:spcBef>
                        <a:buChar char="●"/>
                      </a:pPr>
                      <a:r>
                        <a:rPr b="1" lang="ar"/>
                        <a:t>Physician objectively knows and prioritizes patient’s personal and medical values.</a:t>
                      </a:r>
                    </a:p>
                    <a:p>
                      <a:pPr indent="-228600" lvl="0" marL="457200" rtl="0" algn="just">
                        <a:lnSpc>
                          <a:spcPct val="80000"/>
                        </a:lnSpc>
                        <a:spcBef>
                          <a:spcPts val="700"/>
                        </a:spcBef>
                        <a:buChar char="●"/>
                      </a:pPr>
                      <a:r>
                        <a:rPr b="1" lang="ar"/>
                        <a:t>The physician mentor’s grip on decision making is more relaxed than the physician / parent model but autonomy- conscious patients find it unsatisfactory.</a:t>
                      </a:r>
                    </a:p>
                    <a:p>
                      <a:pPr indent="-228600" lvl="0" marL="457200" rtl="0" algn="just">
                        <a:lnSpc>
                          <a:spcPct val="80000"/>
                        </a:lnSpc>
                        <a:spcBef>
                          <a:spcPts val="700"/>
                        </a:spcBef>
                        <a:buChar char="●"/>
                      </a:pPr>
                      <a:r>
                        <a:rPr b="1" lang="ar"/>
                        <a:t>Culturally this is an option for some of the patients in </a:t>
                      </a:r>
                      <a:r>
                        <a:rPr b="1" lang="ar">
                          <a:solidFill>
                            <a:srgbClr val="FF0000"/>
                          </a:solidFill>
                        </a:rPr>
                        <a:t>Eastern countries</a:t>
                      </a:r>
                    </a:p>
                  </a:txBody>
                  <a:tcPr marT="91425" marB="91425" marR="91425" marL="91425"/>
                </a:tc>
              </a:tr>
              <a:tr h="381000">
                <a:tc>
                  <a:txBody>
                    <a:bodyPr>
                      <a:noAutofit/>
                    </a:bodyPr>
                    <a:lstStyle/>
                    <a:p>
                      <a:pPr lvl="0" rtl="0" algn="ctr">
                        <a:lnSpc>
                          <a:spcPct val="115000"/>
                        </a:lnSpc>
                        <a:spcBef>
                          <a:spcPts val="700"/>
                        </a:spcBef>
                        <a:buClr>
                          <a:schemeClr val="dk1"/>
                        </a:buClr>
                        <a:buSzPct val="78571"/>
                        <a:buFont typeface="Arial"/>
                        <a:buNone/>
                      </a:pPr>
                      <a:r>
                        <a:rPr b="1" lang="ar">
                          <a:solidFill>
                            <a:schemeClr val="dk1"/>
                          </a:solidFill>
                          <a:highlight>
                            <a:srgbClr val="CFE2F3"/>
                          </a:highlight>
                        </a:rPr>
                        <a:t>INFORMATIVE ENGINEERING MODEL</a:t>
                      </a:r>
                    </a:p>
                    <a:p>
                      <a:pPr lvl="0" rtl="0">
                        <a:spcBef>
                          <a:spcPts val="0"/>
                        </a:spcBef>
                        <a:buNone/>
                      </a:pPr>
                      <a:r>
                        <a:t/>
                      </a:r>
                      <a:endParaRPr b="1"/>
                    </a:p>
                    <a:p>
                      <a:pPr lvl="0" rtl="0">
                        <a:spcBef>
                          <a:spcPts val="0"/>
                        </a:spcBef>
                        <a:buNone/>
                      </a:pPr>
                      <a:r>
                        <a:rPr b="1" lang="ar"/>
                        <a:t>Physicians   as   TECHNICIANS</a:t>
                      </a:r>
                    </a:p>
                    <a:p>
                      <a:pPr lvl="0" rtl="0">
                        <a:spcBef>
                          <a:spcPts val="0"/>
                        </a:spcBef>
                        <a:buNone/>
                      </a:pPr>
                      <a:r>
                        <a:rPr b="1" i="1" lang="ar" u="sng"/>
                        <a:t> </a:t>
                      </a:r>
                    </a:p>
                  </a:txBody>
                  <a:tcPr marT="91425" marB="91425" marR="91425" marL="91425">
                    <a:solidFill>
                      <a:srgbClr val="D9D9D9"/>
                    </a:solidFill>
                  </a:tcPr>
                </a:tc>
                <a:tc>
                  <a:txBody>
                    <a:bodyPr>
                      <a:noAutofit/>
                    </a:bodyPr>
                    <a:lstStyle/>
                    <a:p>
                      <a:pPr indent="-228600" lvl="0" marL="457200" rtl="0">
                        <a:spcBef>
                          <a:spcPts val="0"/>
                        </a:spcBef>
                        <a:buChar char="●"/>
                      </a:pPr>
                      <a:r>
                        <a:rPr b="1" lang="ar"/>
                        <a:t>Physicians only provide value neutral medical information and leaving patients to make decisions independently based on personal values (total patient autonomy)</a:t>
                      </a:r>
                    </a:p>
                    <a:p>
                      <a:pPr indent="-228600" lvl="0" marL="457200" rtl="0" algn="just">
                        <a:lnSpc>
                          <a:spcPct val="115000"/>
                        </a:lnSpc>
                        <a:spcBef>
                          <a:spcPts val="800"/>
                        </a:spcBef>
                        <a:buChar char="●"/>
                      </a:pPr>
                      <a:r>
                        <a:rPr b="1" lang="ar"/>
                        <a:t>Physicians treat diseases rather than patients and sick persons are “Consumers”.</a:t>
                      </a:r>
                    </a:p>
                    <a:p>
                      <a:pPr indent="-228600" lvl="0" marL="457200" rtl="0" algn="just">
                        <a:lnSpc>
                          <a:spcPct val="115000"/>
                        </a:lnSpc>
                        <a:spcBef>
                          <a:spcPts val="800"/>
                        </a:spcBef>
                        <a:buChar char="●"/>
                      </a:pPr>
                      <a:r>
                        <a:rPr b="1" lang="ar"/>
                        <a:t>Culturally applicable To certain sections of </a:t>
                      </a:r>
                      <a:r>
                        <a:rPr b="1" lang="ar">
                          <a:solidFill>
                            <a:srgbClr val="FF0000"/>
                          </a:solidFill>
                        </a:rPr>
                        <a:t>Western</a:t>
                      </a:r>
                      <a:r>
                        <a:rPr b="1" lang="ar"/>
                        <a:t> and relatively less eastern population. </a:t>
                      </a:r>
                    </a:p>
                  </a:txBody>
                  <a:tcPr marT="91425" marB="91425" marR="91425" marL="91425"/>
                </a:tc>
              </a:tr>
              <a:tr h="381000">
                <a:tc>
                  <a:txBody>
                    <a:bodyPr>
                      <a:noAutofit/>
                    </a:bodyPr>
                    <a:lstStyle/>
                    <a:p>
                      <a:pPr lvl="0" rtl="0" algn="ctr">
                        <a:lnSpc>
                          <a:spcPct val="115000"/>
                        </a:lnSpc>
                        <a:spcBef>
                          <a:spcPts val="600"/>
                        </a:spcBef>
                        <a:buClr>
                          <a:schemeClr val="dk1"/>
                        </a:buClr>
                        <a:buSzPct val="78571"/>
                        <a:buFont typeface="Arial"/>
                        <a:buNone/>
                      </a:pPr>
                      <a:r>
                        <a:rPr b="1" lang="ar">
                          <a:solidFill>
                            <a:schemeClr val="dk1"/>
                          </a:solidFill>
                          <a:highlight>
                            <a:srgbClr val="D9EAD3"/>
                          </a:highlight>
                        </a:rPr>
                        <a:t>INTERPRETIVE/ COLLEGIAL MODEL</a:t>
                      </a:r>
                    </a:p>
                    <a:p>
                      <a:pPr lvl="0" rtl="0">
                        <a:lnSpc>
                          <a:spcPct val="115000"/>
                        </a:lnSpc>
                        <a:spcBef>
                          <a:spcPts val="600"/>
                        </a:spcBef>
                        <a:buClr>
                          <a:schemeClr val="dk1"/>
                        </a:buClr>
                        <a:buSzPct val="78571"/>
                        <a:buFont typeface="Arial"/>
                        <a:buNone/>
                      </a:pPr>
                      <a:r>
                        <a:rPr b="1" lang="ar"/>
                        <a:t>Physicians   as   FRIENDS   OR   COUNSELLORS</a:t>
                      </a:r>
                    </a:p>
                    <a:p>
                      <a:pPr lvl="0" rtl="0" algn="ctr">
                        <a:lnSpc>
                          <a:spcPct val="115000"/>
                        </a:lnSpc>
                        <a:spcBef>
                          <a:spcPts val="600"/>
                        </a:spcBef>
                        <a:buNone/>
                      </a:pPr>
                      <a:r>
                        <a:t/>
                      </a:r>
                      <a:endParaRPr b="1"/>
                    </a:p>
                  </a:txBody>
                  <a:tcPr marT="91425" marB="91425" marR="91425" marL="91425">
                    <a:solidFill>
                      <a:srgbClr val="D9D9D9"/>
                    </a:solidFill>
                  </a:tcPr>
                </a:tc>
                <a:tc>
                  <a:txBody>
                    <a:bodyPr>
                      <a:noAutofit/>
                    </a:bodyPr>
                    <a:lstStyle/>
                    <a:p>
                      <a:pPr indent="-228600" lvl="0" marL="457200" rtl="0" algn="just">
                        <a:lnSpc>
                          <a:spcPct val="115000"/>
                        </a:lnSpc>
                        <a:spcBef>
                          <a:spcPts val="600"/>
                        </a:spcBef>
                        <a:buChar char="●"/>
                      </a:pPr>
                      <a:r>
                        <a:rPr b="1" lang="ar"/>
                        <a:t>Physician’s medical facts and patients personal values contribute to balanced medical decision-making.</a:t>
                      </a:r>
                    </a:p>
                    <a:p>
                      <a:pPr indent="-228600" lvl="0" marL="457200" rtl="0" algn="just">
                        <a:lnSpc>
                          <a:spcPct val="115000"/>
                        </a:lnSpc>
                        <a:spcBef>
                          <a:spcPts val="600"/>
                        </a:spcBef>
                        <a:buChar char="●"/>
                      </a:pPr>
                      <a:r>
                        <a:rPr b="1" lang="ar"/>
                        <a:t>Upholds patient autonomy without undermining the physician’s duty of beneficence.</a:t>
                      </a:r>
                    </a:p>
                    <a:p>
                      <a:pPr indent="-228600" lvl="0" marL="457200" rtl="0" algn="just">
                        <a:lnSpc>
                          <a:spcPct val="115000"/>
                        </a:lnSpc>
                        <a:spcBef>
                          <a:spcPts val="600"/>
                        </a:spcBef>
                        <a:buChar char="●"/>
                      </a:pPr>
                      <a:r>
                        <a:rPr b="1" lang="ar"/>
                        <a:t>Shared decision making</a:t>
                      </a:r>
                    </a:p>
                    <a:p>
                      <a:pPr indent="-228600" lvl="0" marL="457200" rtl="0" algn="just">
                        <a:lnSpc>
                          <a:spcPct val="115000"/>
                        </a:lnSpc>
                        <a:spcBef>
                          <a:spcPts val="600"/>
                        </a:spcBef>
                        <a:buChar char="●"/>
                      </a:pPr>
                      <a:r>
                        <a:rPr b="1" lang="ar"/>
                        <a:t>Culturally popular in the West</a:t>
                      </a:r>
                    </a:p>
                    <a:p>
                      <a:pPr indent="-228600" lvl="0" marL="457200" rtl="0" algn="just">
                        <a:lnSpc>
                          <a:spcPct val="115000"/>
                        </a:lnSpc>
                        <a:spcBef>
                          <a:spcPts val="600"/>
                        </a:spcBef>
                        <a:buChar char="●"/>
                      </a:pPr>
                      <a:r>
                        <a:rPr b="1" lang="ar"/>
                        <a:t>Increasingly accepted in the East .</a:t>
                      </a:r>
                    </a:p>
                  </a:txBody>
                  <a:tcPr marT="91425" marB="91425" marR="91425" marL="91425"/>
                </a:tc>
              </a:tr>
            </a:tbl>
          </a:graphicData>
        </a:graphic>
      </p:graphicFrame>
      <p:sp>
        <p:nvSpPr>
          <p:cNvPr id="723" name="Shape 723"/>
          <p:cNvSpPr txBox="1"/>
          <p:nvPr/>
        </p:nvSpPr>
        <p:spPr>
          <a:xfrm>
            <a:off x="264175" y="373725"/>
            <a:ext cx="6946800" cy="6729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b="1" lang="ar" sz="1800">
                <a:solidFill>
                  <a:schemeClr val="dk1"/>
                </a:solidFill>
              </a:rPr>
              <a:t>The Centrality Of Patient Physician Relationship To Medical Professionalism </a:t>
            </a:r>
            <a:r>
              <a:rPr b="1" lang="ar" sz="1200" u="sng">
                <a:solidFill>
                  <a:srgbClr val="999999"/>
                </a:solidFill>
              </a:rPr>
              <a:t>Four Possible Consultation Models</a:t>
            </a:r>
          </a:p>
          <a:p>
            <a:pPr lvl="0" rtl="0">
              <a:spcBef>
                <a:spcPts val="0"/>
              </a:spcBef>
              <a:buNone/>
            </a:pPr>
            <a:r>
              <a:t/>
            </a:r>
            <a:endParaRPr sz="12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body"/>
          </p:nvPr>
        </p:nvSpPr>
        <p:spPr>
          <a:xfrm>
            <a:off x="149175" y="0"/>
            <a:ext cx="7560000" cy="10692000"/>
          </a:xfrm>
          <a:prstGeom prst="rect">
            <a:avLst/>
          </a:prstGeom>
        </p:spPr>
        <p:txBody>
          <a:bodyPr anchorCtr="0" anchor="t" bIns="91425" lIns="91425" rIns="91425" tIns="91425">
            <a:noAutofit/>
          </a:bodyPr>
          <a:lstStyle/>
          <a:p>
            <a:pPr lvl="0" rtl="0">
              <a:spcBef>
                <a:spcPts val="0"/>
              </a:spcBef>
              <a:spcAft>
                <a:spcPts val="0"/>
              </a:spcAft>
              <a:buNone/>
            </a:pPr>
            <a:r>
              <a:t/>
            </a:r>
            <a:endParaRPr sz="2000">
              <a:solidFill>
                <a:schemeClr val="dk1"/>
              </a:solidFill>
            </a:endParaRPr>
          </a:p>
          <a:p>
            <a:pPr lvl="0" rtl="0">
              <a:spcBef>
                <a:spcPts val="0"/>
              </a:spcBef>
              <a:spcAft>
                <a:spcPts val="0"/>
              </a:spcAft>
              <a:buNone/>
            </a:pPr>
            <a:r>
              <a:rPr b="1" lang="ar" sz="2000">
                <a:solidFill>
                  <a:schemeClr val="dk1"/>
                </a:solidFill>
              </a:rPr>
              <a:t>why do we need accountability?</a:t>
            </a:r>
          </a:p>
          <a:p>
            <a:pPr indent="-317500" lvl="0" marL="457200" rtl="0">
              <a:spcBef>
                <a:spcPts val="0"/>
              </a:spcBef>
              <a:spcAft>
                <a:spcPts val="0"/>
              </a:spcAft>
              <a:buClr>
                <a:schemeClr val="dk1"/>
              </a:buClr>
              <a:buSzPct val="100000"/>
              <a:buChar char="●"/>
            </a:pPr>
            <a:r>
              <a:rPr lang="ar" sz="1400">
                <a:solidFill>
                  <a:schemeClr val="dk1"/>
                </a:solidFill>
              </a:rPr>
              <a:t>Accountability is the key for providing optimal health care services.</a:t>
            </a:r>
          </a:p>
          <a:p>
            <a:pPr indent="-317500" lvl="0" marL="457200" rtl="0">
              <a:spcBef>
                <a:spcPts val="0"/>
              </a:spcBef>
              <a:spcAft>
                <a:spcPts val="0"/>
              </a:spcAft>
              <a:buClr>
                <a:schemeClr val="dk1"/>
              </a:buClr>
              <a:buSzPct val="100000"/>
              <a:buChar char="●"/>
            </a:pPr>
            <a:r>
              <a:rPr lang="ar" sz="1400">
                <a:solidFill>
                  <a:schemeClr val="dk1"/>
                </a:solidFill>
              </a:rPr>
              <a:t>Accountability enables continuing improvements in the health care system at its different levels.</a:t>
            </a:r>
          </a:p>
          <a:p>
            <a:pPr indent="-317500" lvl="0" marL="457200" rtl="0">
              <a:spcBef>
                <a:spcPts val="0"/>
              </a:spcBef>
              <a:spcAft>
                <a:spcPts val="0"/>
              </a:spcAft>
              <a:buClr>
                <a:schemeClr val="dk1"/>
              </a:buClr>
              <a:buSzPct val="100000"/>
              <a:buChar char="●"/>
            </a:pPr>
            <a:r>
              <a:rPr lang="ar" sz="1400">
                <a:solidFill>
                  <a:schemeClr val="dk1"/>
                </a:solidFill>
              </a:rPr>
              <a:t>Accountability helps in protecting the rights of patients.</a:t>
            </a:r>
          </a:p>
          <a:p>
            <a:pPr indent="-317500" lvl="0" marL="457200" rtl="0">
              <a:spcBef>
                <a:spcPts val="0"/>
              </a:spcBef>
              <a:spcAft>
                <a:spcPts val="0"/>
              </a:spcAft>
              <a:buClr>
                <a:schemeClr val="dk1"/>
              </a:buClr>
              <a:buSzPct val="100000"/>
              <a:buChar char="●"/>
            </a:pPr>
            <a:r>
              <a:rPr lang="ar" sz="1400">
                <a:solidFill>
                  <a:schemeClr val="dk1"/>
                </a:solidFill>
              </a:rPr>
              <a:t>Accountability is essential in resolving conflicts.</a:t>
            </a:r>
          </a:p>
          <a:p>
            <a:pPr indent="-317500" lvl="0" marL="457200" rtl="0">
              <a:spcBef>
                <a:spcPts val="0"/>
              </a:spcBef>
              <a:spcAft>
                <a:spcPts val="0"/>
              </a:spcAft>
              <a:buClr>
                <a:schemeClr val="dk1"/>
              </a:buClr>
              <a:buSzPct val="100000"/>
              <a:buChar char="●"/>
            </a:pPr>
            <a:r>
              <a:rPr lang="ar" sz="1400">
                <a:solidFill>
                  <a:schemeClr val="dk1"/>
                </a:solidFill>
              </a:rPr>
              <a:t>Accountability is essential for building trust, and ensuring that the workplace environment is safe and healthy.</a:t>
            </a:r>
          </a:p>
          <a:p>
            <a:pPr indent="-317500" lvl="0" marL="457200" rtl="0">
              <a:spcBef>
                <a:spcPts val="0"/>
              </a:spcBef>
              <a:spcAft>
                <a:spcPts val="0"/>
              </a:spcAft>
              <a:buClr>
                <a:schemeClr val="dk1"/>
              </a:buClr>
              <a:buSzPct val="100000"/>
              <a:buChar char="●"/>
            </a:pPr>
            <a:r>
              <a:rPr lang="ar" sz="1400">
                <a:solidFill>
                  <a:schemeClr val="dk1"/>
                </a:solidFill>
              </a:rPr>
              <a:t>Accountability reflects behaviour and attitude of responsible people.</a:t>
            </a:r>
          </a:p>
          <a:p>
            <a:pPr lvl="0" rtl="0">
              <a:spcBef>
                <a:spcPts val="0"/>
              </a:spcBef>
              <a:spcAft>
                <a:spcPts val="0"/>
              </a:spcAft>
              <a:buNone/>
            </a:pPr>
            <a:r>
              <a:t/>
            </a:r>
            <a:endParaRPr sz="1400">
              <a:solidFill>
                <a:schemeClr val="dk1"/>
              </a:solidFill>
            </a:endParaRPr>
          </a:p>
          <a:p>
            <a:pPr lvl="0" rtl="0">
              <a:spcBef>
                <a:spcPts val="0"/>
              </a:spcBef>
              <a:spcAft>
                <a:spcPts val="0"/>
              </a:spcAft>
              <a:buNone/>
            </a:pPr>
            <a:r>
              <a:rPr b="1" lang="ar" sz="2000">
                <a:solidFill>
                  <a:schemeClr val="dk1"/>
                </a:solidFill>
              </a:rPr>
              <a:t>Responsible style:</a:t>
            </a:r>
          </a:p>
          <a:p>
            <a:pPr indent="-317500" lvl="0" marL="457200" rtl="0">
              <a:spcBef>
                <a:spcPts val="0"/>
              </a:spcBef>
              <a:spcAft>
                <a:spcPts val="0"/>
              </a:spcAft>
              <a:buClr>
                <a:schemeClr val="dk1"/>
              </a:buClr>
              <a:buSzPct val="100000"/>
            </a:pPr>
            <a:r>
              <a:rPr lang="ar" sz="1400">
                <a:solidFill>
                  <a:schemeClr val="dk1"/>
                </a:solidFill>
              </a:rPr>
              <a:t>Promise only what can be delivered: Commitment ,delivered on time, accountability.</a:t>
            </a:r>
          </a:p>
          <a:p>
            <a:pPr indent="-317500" lvl="0" marL="457200" rtl="0">
              <a:spcBef>
                <a:spcPts val="0"/>
              </a:spcBef>
              <a:spcAft>
                <a:spcPts val="0"/>
              </a:spcAft>
              <a:buClr>
                <a:schemeClr val="dk1"/>
              </a:buClr>
              <a:buSzPct val="100000"/>
            </a:pPr>
            <a:r>
              <a:rPr lang="ar" sz="1400">
                <a:solidFill>
                  <a:schemeClr val="dk1"/>
                </a:solidFill>
              </a:rPr>
              <a:t>Support the basic tents of the profession: Develops a philosophy and sound rationale for professional practice.</a:t>
            </a:r>
          </a:p>
          <a:p>
            <a:pPr indent="-317500" lvl="0" marL="457200" rtl="0">
              <a:spcBef>
                <a:spcPts val="0"/>
              </a:spcBef>
              <a:spcAft>
                <a:spcPts val="0"/>
              </a:spcAft>
              <a:buSzPct val="100000"/>
            </a:pPr>
            <a:r>
              <a:rPr lang="ar" sz="1400">
                <a:solidFill>
                  <a:srgbClr val="FF0000"/>
                </a:solidFill>
              </a:rPr>
              <a:t>Thinks before reacting:</a:t>
            </a:r>
            <a:r>
              <a:rPr lang="ar" sz="1400">
                <a:solidFill>
                  <a:schemeClr val="dk1"/>
                </a:solidFill>
              </a:rPr>
              <a:t> Foresees possible outcomes of professional actions.</a:t>
            </a:r>
          </a:p>
          <a:p>
            <a:pPr indent="-317500" lvl="0" marL="457200" rtl="0">
              <a:spcBef>
                <a:spcPts val="0"/>
              </a:spcBef>
              <a:spcAft>
                <a:spcPts val="0"/>
              </a:spcAft>
              <a:buClr>
                <a:schemeClr val="dk1"/>
              </a:buClr>
              <a:buSzPct val="100000"/>
            </a:pPr>
            <a:r>
              <a:rPr lang="ar" sz="1400">
                <a:solidFill>
                  <a:schemeClr val="dk1"/>
                </a:solidFill>
              </a:rPr>
              <a:t>Evaluates his/her professional practice: Confronts discrepancies between intentions and actions.</a:t>
            </a:r>
          </a:p>
          <a:p>
            <a:pPr lvl="0" rtl="0">
              <a:spcBef>
                <a:spcPts val="0"/>
              </a:spcBef>
              <a:spcAft>
                <a:spcPts val="0"/>
              </a:spcAft>
              <a:buNone/>
            </a:pPr>
            <a:r>
              <a:t/>
            </a:r>
            <a:endParaRPr sz="1400">
              <a:solidFill>
                <a:schemeClr val="dk1"/>
              </a:solidFill>
            </a:endParaRPr>
          </a:p>
          <a:p>
            <a:pPr indent="0" lvl="0" marL="0" marR="0" rtl="0" algn="l">
              <a:lnSpc>
                <a:spcPct val="115000"/>
              </a:lnSpc>
              <a:spcBef>
                <a:spcPts val="0"/>
              </a:spcBef>
              <a:spcAft>
                <a:spcPts val="0"/>
              </a:spcAft>
              <a:buNone/>
            </a:pPr>
            <a:r>
              <a:rPr b="1" lang="ar" sz="2000">
                <a:solidFill>
                  <a:schemeClr val="dk1"/>
                </a:solidFill>
              </a:rPr>
              <a:t>Why accountability is important to learn by medical students?</a:t>
            </a:r>
          </a:p>
          <a:p>
            <a:pPr lvl="0" rtl="0">
              <a:spcBef>
                <a:spcPts val="0"/>
              </a:spcBef>
              <a:spcAft>
                <a:spcPts val="0"/>
              </a:spcAft>
              <a:buNone/>
            </a:pPr>
            <a:r>
              <a:rPr lang="ar" sz="1400">
                <a:solidFill>
                  <a:schemeClr val="dk1"/>
                </a:solidFill>
              </a:rPr>
              <a:t>Social accountability for medical students is needed as </a:t>
            </a:r>
            <a:r>
              <a:rPr lang="ar" sz="1400">
                <a:solidFill>
                  <a:srgbClr val="FF0000"/>
                </a:solidFill>
              </a:rPr>
              <a:t>behavior </a:t>
            </a:r>
            <a:r>
              <a:rPr lang="ar" sz="1400">
                <a:solidFill>
                  <a:schemeClr val="dk1"/>
                </a:solidFill>
              </a:rPr>
              <a:t>and as a </a:t>
            </a:r>
            <a:r>
              <a:rPr lang="ar" sz="1400">
                <a:solidFill>
                  <a:srgbClr val="FF0000"/>
                </a:solidFill>
              </a:rPr>
              <a:t>practice</a:t>
            </a:r>
            <a:r>
              <a:rPr lang="ar" sz="1400">
                <a:solidFill>
                  <a:schemeClr val="dk1"/>
                </a:solidFill>
              </a:rPr>
              <a:t> and not needed as knowledge.</a:t>
            </a:r>
          </a:p>
          <a:p>
            <a:pPr lvl="0" rtl="0">
              <a:spcBef>
                <a:spcPts val="0"/>
              </a:spcBef>
              <a:spcAft>
                <a:spcPts val="0"/>
              </a:spcAft>
              <a:buNone/>
            </a:pPr>
            <a:r>
              <a:t/>
            </a:r>
            <a:endParaRPr sz="1400">
              <a:solidFill>
                <a:schemeClr val="dk1"/>
              </a:solidFill>
            </a:endParaRPr>
          </a:p>
          <a:p>
            <a:pPr lvl="0" rtl="0">
              <a:spcBef>
                <a:spcPts val="0"/>
              </a:spcBef>
              <a:spcAft>
                <a:spcPts val="0"/>
              </a:spcAft>
              <a:buNone/>
            </a:pPr>
            <a:r>
              <a:rPr b="1" lang="ar" sz="2000">
                <a:solidFill>
                  <a:schemeClr val="dk1"/>
                </a:solidFill>
              </a:rPr>
              <a:t>Social Accountability of Medical Students:</a:t>
            </a:r>
          </a:p>
          <a:p>
            <a:pPr indent="-317500" lvl="0" marL="457200" rtl="0">
              <a:spcBef>
                <a:spcPts val="0"/>
              </a:spcBef>
              <a:spcAft>
                <a:spcPts val="0"/>
              </a:spcAft>
              <a:buSzPct val="100000"/>
            </a:pPr>
            <a:r>
              <a:rPr lang="ar" sz="1400">
                <a:solidFill>
                  <a:schemeClr val="dk1"/>
                </a:solidFill>
              </a:rPr>
              <a:t>To enhanc</a:t>
            </a:r>
            <a:r>
              <a:rPr b="1" lang="ar" sz="1400">
                <a:solidFill>
                  <a:schemeClr val="dk1"/>
                </a:solidFill>
              </a:rPr>
              <a:t>e the health of people by educating physicians </a:t>
            </a:r>
            <a:r>
              <a:rPr b="1" lang="ar" sz="1400">
                <a:solidFill>
                  <a:srgbClr val="666666"/>
                </a:solidFill>
              </a:rPr>
              <a:t>(e.g., prevention and early detection of diseases) </a:t>
            </a:r>
            <a:r>
              <a:rPr b="1" lang="ar" sz="1400">
                <a:solidFill>
                  <a:schemeClr val="dk1"/>
                </a:solidFill>
              </a:rPr>
              <a:t> &amp; medical students; by conducting research in clinical and basic medical sciences </a:t>
            </a:r>
            <a:r>
              <a:rPr b="1" lang="ar" sz="1400">
                <a:solidFill>
                  <a:srgbClr val="666666"/>
                </a:solidFill>
              </a:rPr>
              <a:t>and working with a research team conducting such studies.</a:t>
            </a:r>
          </a:p>
          <a:p>
            <a:pPr indent="-317500" lvl="0" marL="457200" rtl="0">
              <a:spcBef>
                <a:spcPts val="0"/>
              </a:spcBef>
              <a:spcAft>
                <a:spcPts val="0"/>
              </a:spcAft>
              <a:buClr>
                <a:schemeClr val="dk1"/>
              </a:buClr>
              <a:buSzPct val="100000"/>
            </a:pPr>
            <a:r>
              <a:rPr b="1" lang="ar" sz="1400">
                <a:solidFill>
                  <a:schemeClr val="dk1"/>
                </a:solidFill>
              </a:rPr>
              <a:t>By promoting the skills and attitudes of lifelong learning.</a:t>
            </a:r>
          </a:p>
          <a:p>
            <a:pPr indent="-317500" lvl="0" marL="457200" rtl="0">
              <a:spcBef>
                <a:spcPts val="0"/>
              </a:spcBef>
              <a:spcAft>
                <a:spcPts val="0"/>
              </a:spcAft>
              <a:buClr>
                <a:srgbClr val="FF0000"/>
              </a:buClr>
              <a:buSzPct val="100000"/>
            </a:pPr>
            <a:r>
              <a:rPr lang="ar" sz="1400">
                <a:solidFill>
                  <a:srgbClr val="FF0000"/>
                </a:solidFill>
              </a:rPr>
              <a:t>Preparation of future doctors to respond to population needs.</a:t>
            </a:r>
          </a:p>
          <a:p>
            <a:pPr indent="-317500" lvl="0" marL="457200" rtl="0">
              <a:spcBef>
                <a:spcPts val="600"/>
              </a:spcBef>
              <a:spcAft>
                <a:spcPts val="0"/>
              </a:spcAft>
              <a:buClr>
                <a:srgbClr val="000000"/>
              </a:buClr>
              <a:buSzPct val="100000"/>
            </a:pPr>
            <a:r>
              <a:rPr lang="ar" sz="1400">
                <a:solidFill>
                  <a:srgbClr val="000000"/>
                </a:solidFill>
              </a:rPr>
              <a:t>By committing your self to volunteer work that help in improving health care and awareness about diseases in the community. </a:t>
            </a:r>
          </a:p>
          <a:p>
            <a:pPr lvl="0" rtl="0">
              <a:spcBef>
                <a:spcPts val="0"/>
              </a:spcBef>
              <a:spcAft>
                <a:spcPts val="0"/>
              </a:spcAft>
              <a:buNone/>
            </a:pPr>
            <a:r>
              <a:t/>
            </a:r>
            <a:endParaRPr sz="2400">
              <a:solidFill>
                <a:schemeClr val="dk1"/>
              </a:solidFill>
            </a:endParaRPr>
          </a:p>
        </p:txBody>
      </p:sp>
      <p:sp>
        <p:nvSpPr>
          <p:cNvPr id="117" name="Shape 117"/>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18" name="Shape 118"/>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7" name="Shape 727"/>
        <p:cNvGrpSpPr/>
        <p:nvPr/>
      </p:nvGrpSpPr>
      <p:grpSpPr>
        <a:xfrm>
          <a:off x="0" y="0"/>
          <a:ext cx="0" cy="0"/>
          <a:chOff x="0" y="0"/>
          <a:chExt cx="0" cy="0"/>
        </a:xfrm>
      </p:grpSpPr>
      <p:sp>
        <p:nvSpPr>
          <p:cNvPr id="728" name="Shape 728"/>
          <p:cNvSpPr txBox="1"/>
          <p:nvPr/>
        </p:nvSpPr>
        <p:spPr>
          <a:xfrm>
            <a:off x="448625" y="423700"/>
            <a:ext cx="6604500" cy="10143900"/>
          </a:xfrm>
          <a:prstGeom prst="rect">
            <a:avLst/>
          </a:prstGeom>
          <a:noFill/>
          <a:ln>
            <a:noFill/>
          </a:ln>
        </p:spPr>
        <p:txBody>
          <a:bodyPr anchorCtr="0" anchor="t" bIns="91425" lIns="91425" rIns="91425" tIns="91425">
            <a:noAutofit/>
          </a:bodyPr>
          <a:lstStyle/>
          <a:p>
            <a:pPr lvl="0" rtl="0">
              <a:spcBef>
                <a:spcPts val="0"/>
              </a:spcBef>
              <a:buNone/>
            </a:pPr>
            <a:r>
              <a:rPr b="1" lang="ar" sz="1800"/>
              <a:t>Special Cultural Issues In Professional Care In Different Parts Of The World:</a:t>
            </a:r>
          </a:p>
          <a:p>
            <a:pPr indent="-228600" lvl="0" marL="457200" rtl="0">
              <a:lnSpc>
                <a:spcPct val="90000"/>
              </a:lnSpc>
              <a:spcBef>
                <a:spcPts val="600"/>
              </a:spcBef>
              <a:buClr>
                <a:srgbClr val="999999"/>
              </a:buClr>
              <a:buChar char="●"/>
            </a:pPr>
            <a:r>
              <a:rPr b="1" lang="ar">
                <a:solidFill>
                  <a:srgbClr val="999999"/>
                </a:solidFill>
              </a:rPr>
              <a:t>Insistence on eye contact?</a:t>
            </a:r>
          </a:p>
          <a:p>
            <a:pPr indent="-228600" lvl="0" marL="457200" rtl="0">
              <a:lnSpc>
                <a:spcPct val="90000"/>
              </a:lnSpc>
              <a:spcBef>
                <a:spcPts val="600"/>
              </a:spcBef>
              <a:buClr>
                <a:srgbClr val="999999"/>
              </a:buClr>
              <a:buChar char="●"/>
            </a:pPr>
            <a:r>
              <a:rPr b="1" lang="ar">
                <a:solidFill>
                  <a:srgbClr val="999999"/>
                </a:solidFill>
              </a:rPr>
              <a:t></a:t>
            </a:r>
          </a:p>
          <a:p>
            <a:pPr indent="-228600" lvl="0" marL="457200" rtl="0">
              <a:lnSpc>
                <a:spcPct val="90000"/>
              </a:lnSpc>
              <a:spcBef>
                <a:spcPts val="600"/>
              </a:spcBef>
              <a:buClr>
                <a:srgbClr val="999999"/>
              </a:buClr>
              <a:buChar char="●"/>
            </a:pPr>
            <a:r>
              <a:rPr b="1" lang="ar">
                <a:solidFill>
                  <a:srgbClr val="999999"/>
                </a:solidFill>
              </a:rPr>
              <a:t>Uncovering of face in some females</a:t>
            </a:r>
          </a:p>
          <a:p>
            <a:pPr indent="-228600" lvl="0" marL="457200" rtl="0">
              <a:lnSpc>
                <a:spcPct val="90000"/>
              </a:lnSpc>
              <a:spcBef>
                <a:spcPts val="600"/>
              </a:spcBef>
              <a:buClr>
                <a:srgbClr val="999999"/>
              </a:buClr>
              <a:buChar char="●"/>
            </a:pPr>
            <a:r>
              <a:rPr b="1" lang="ar">
                <a:solidFill>
                  <a:srgbClr val="999999"/>
                </a:solidFill>
              </a:rPr>
              <a:t></a:t>
            </a:r>
          </a:p>
          <a:p>
            <a:pPr indent="-228600" lvl="0" marL="457200" rtl="0">
              <a:lnSpc>
                <a:spcPct val="90000"/>
              </a:lnSpc>
              <a:spcBef>
                <a:spcPts val="600"/>
              </a:spcBef>
              <a:buClr>
                <a:srgbClr val="999999"/>
              </a:buClr>
              <a:buChar char="●"/>
            </a:pPr>
            <a:r>
              <a:rPr b="1" lang="ar">
                <a:solidFill>
                  <a:srgbClr val="999999"/>
                </a:solidFill>
              </a:rPr>
              <a:t>Undressing of female patients?</a:t>
            </a:r>
          </a:p>
          <a:p>
            <a:pPr indent="-228600" lvl="0" marL="457200" rtl="0">
              <a:lnSpc>
                <a:spcPct val="90000"/>
              </a:lnSpc>
              <a:spcBef>
                <a:spcPts val="600"/>
              </a:spcBef>
              <a:buClr>
                <a:srgbClr val="999999"/>
              </a:buClr>
              <a:buChar char="●"/>
            </a:pPr>
            <a:r>
              <a:rPr b="1" lang="ar">
                <a:solidFill>
                  <a:srgbClr val="999999"/>
                </a:solidFill>
              </a:rPr>
              <a:t></a:t>
            </a:r>
          </a:p>
          <a:p>
            <a:pPr indent="-228600" lvl="0" marL="457200" rtl="0">
              <a:lnSpc>
                <a:spcPct val="90000"/>
              </a:lnSpc>
              <a:spcBef>
                <a:spcPts val="600"/>
              </a:spcBef>
              <a:buClr>
                <a:srgbClr val="999999"/>
              </a:buClr>
              <a:buChar char="●"/>
            </a:pPr>
            <a:r>
              <a:rPr b="1" lang="ar">
                <a:solidFill>
                  <a:srgbClr val="999999"/>
                </a:solidFill>
              </a:rPr>
              <a:t>Sharing of confidential information with spouses, relatives?</a:t>
            </a:r>
          </a:p>
          <a:p>
            <a:pPr indent="-228600" lvl="0" marL="457200" rtl="0">
              <a:lnSpc>
                <a:spcPct val="90000"/>
              </a:lnSpc>
              <a:spcBef>
                <a:spcPts val="600"/>
              </a:spcBef>
              <a:buClr>
                <a:srgbClr val="999999"/>
              </a:buClr>
              <a:buChar char="●"/>
            </a:pPr>
            <a:r>
              <a:rPr b="1" lang="ar">
                <a:solidFill>
                  <a:srgbClr val="999999"/>
                </a:solidFill>
              </a:rPr>
              <a:t></a:t>
            </a:r>
          </a:p>
          <a:p>
            <a:pPr indent="-228600" lvl="0" marL="457200" rtl="0">
              <a:lnSpc>
                <a:spcPct val="90000"/>
              </a:lnSpc>
              <a:spcBef>
                <a:spcPts val="600"/>
              </a:spcBef>
              <a:buClr>
                <a:srgbClr val="999999"/>
              </a:buClr>
              <a:buChar char="●"/>
            </a:pPr>
            <a:r>
              <a:rPr b="1" lang="ar">
                <a:solidFill>
                  <a:srgbClr val="999999"/>
                </a:solidFill>
              </a:rPr>
              <a:t>History taking of female adults from parents or husbands?</a:t>
            </a:r>
          </a:p>
          <a:p>
            <a:pPr indent="-228600" lvl="0" marL="457200" rtl="0">
              <a:lnSpc>
                <a:spcPct val="90000"/>
              </a:lnSpc>
              <a:spcBef>
                <a:spcPts val="600"/>
              </a:spcBef>
              <a:buChar char="●"/>
            </a:pPr>
            <a:r>
              <a:rPr b="1" lang="ar" u="sng"/>
              <a:t>Giving information to patients in a way they can understand</a:t>
            </a:r>
          </a:p>
          <a:p>
            <a:pPr lvl="0" rtl="0">
              <a:spcBef>
                <a:spcPts val="0"/>
              </a:spcBef>
              <a:buNone/>
            </a:pPr>
            <a:r>
              <a:t/>
            </a:r>
            <a:endParaRPr b="1"/>
          </a:p>
          <a:p>
            <a:pPr lvl="0" rtl="0">
              <a:spcBef>
                <a:spcPts val="0"/>
              </a:spcBef>
              <a:buNone/>
            </a:pPr>
            <a:r>
              <a:t/>
            </a:r>
            <a:endParaRPr b="1"/>
          </a:p>
          <a:p>
            <a:pPr lvl="0" rtl="0" algn="ctr">
              <a:lnSpc>
                <a:spcPct val="115000"/>
              </a:lnSpc>
              <a:spcBef>
                <a:spcPts val="800"/>
              </a:spcBef>
              <a:buClr>
                <a:schemeClr val="dk1"/>
              </a:buClr>
              <a:buSzPct val="61111"/>
              <a:buFont typeface="Arial"/>
              <a:buNone/>
            </a:pPr>
            <a:r>
              <a:rPr b="1" lang="ar" sz="1800" u="sng"/>
              <a:t>Accepting gifts or other inducements</a:t>
            </a:r>
          </a:p>
          <a:p>
            <a:pPr indent="-228600" lvl="0" marL="457200" rtl="0" algn="ctr">
              <a:lnSpc>
                <a:spcPct val="115000"/>
              </a:lnSpc>
              <a:spcBef>
                <a:spcPts val="700"/>
              </a:spcBef>
              <a:buChar char="●"/>
            </a:pPr>
            <a:r>
              <a:rPr b="1" lang="ar"/>
              <a:t>You should not ask for or accept any material rewards, except those of insignificant value from representatives of pharmaceutical companies.</a:t>
            </a:r>
          </a:p>
          <a:p>
            <a:pPr indent="-228600" lvl="0" marL="457200" rtl="0" algn="ctr">
              <a:lnSpc>
                <a:spcPct val="115000"/>
              </a:lnSpc>
              <a:spcBef>
                <a:spcPts val="700"/>
              </a:spcBef>
              <a:buChar char="●"/>
            </a:pPr>
            <a:r>
              <a:rPr b="1" lang="ar"/>
              <a:t>Help with conferences and educational activities may be acceptable.</a:t>
            </a:r>
          </a:p>
          <a:p>
            <a:pPr lvl="0" rtl="0" algn="just">
              <a:lnSpc>
                <a:spcPct val="115000"/>
              </a:lnSpc>
              <a:spcBef>
                <a:spcPts val="700"/>
              </a:spcBef>
              <a:buNone/>
            </a:pPr>
            <a:r>
              <a:t/>
            </a:r>
            <a:endParaRPr b="1"/>
          </a:p>
          <a:p>
            <a:pPr lvl="0" rtl="0" algn="just">
              <a:lnSpc>
                <a:spcPct val="115000"/>
              </a:lnSpc>
              <a:spcBef>
                <a:spcPts val="700"/>
              </a:spcBef>
              <a:buNone/>
            </a:pPr>
            <a:r>
              <a:t/>
            </a:r>
            <a:endParaRPr b="1"/>
          </a:p>
          <a:p>
            <a:pPr lvl="0" rtl="0" algn="just">
              <a:lnSpc>
                <a:spcPct val="115000"/>
              </a:lnSpc>
              <a:spcBef>
                <a:spcPts val="700"/>
              </a:spcBef>
              <a:buNone/>
            </a:pPr>
            <a:r>
              <a:t/>
            </a:r>
            <a:endParaRPr b="1"/>
          </a:p>
          <a:p>
            <a:pPr lvl="0" rtl="0" algn="just">
              <a:lnSpc>
                <a:spcPct val="115000"/>
              </a:lnSpc>
              <a:spcBef>
                <a:spcPts val="700"/>
              </a:spcBef>
              <a:buNone/>
            </a:pPr>
            <a:r>
              <a:t/>
            </a:r>
            <a:endParaRPr b="1"/>
          </a:p>
          <a:p>
            <a:pPr lvl="0" rtl="0" algn="just">
              <a:lnSpc>
                <a:spcPct val="115000"/>
              </a:lnSpc>
              <a:spcBef>
                <a:spcPts val="700"/>
              </a:spcBef>
              <a:buNone/>
            </a:pPr>
            <a:r>
              <a:t/>
            </a:r>
            <a:endParaRPr b="1" sz="600"/>
          </a:p>
          <a:p>
            <a:pPr lvl="0" rtl="0" algn="just">
              <a:lnSpc>
                <a:spcPct val="115000"/>
              </a:lnSpc>
              <a:spcBef>
                <a:spcPts val="700"/>
              </a:spcBef>
              <a:buNone/>
            </a:pPr>
            <a:r>
              <a:t/>
            </a:r>
            <a:endParaRPr b="1" sz="600"/>
          </a:p>
          <a:p>
            <a:pPr lvl="0" rtl="0" algn="ctr">
              <a:lnSpc>
                <a:spcPct val="200000"/>
              </a:lnSpc>
              <a:spcBef>
                <a:spcPts val="700"/>
              </a:spcBef>
              <a:buNone/>
            </a:pPr>
            <a:r>
              <a:t/>
            </a:r>
            <a:endParaRPr b="1" sz="1800"/>
          </a:p>
          <a:p>
            <a:pPr lvl="0" rtl="0" algn="ctr">
              <a:lnSpc>
                <a:spcPct val="200000"/>
              </a:lnSpc>
              <a:spcBef>
                <a:spcPts val="700"/>
              </a:spcBef>
              <a:buNone/>
            </a:pPr>
            <a:r>
              <a:t/>
            </a:r>
            <a:endParaRPr b="1" sz="600"/>
          </a:p>
          <a:p>
            <a:pPr lvl="0" rtl="0" algn="ctr">
              <a:lnSpc>
                <a:spcPct val="200000"/>
              </a:lnSpc>
              <a:spcBef>
                <a:spcPts val="700"/>
              </a:spcBef>
              <a:buNone/>
            </a:pPr>
            <a:r>
              <a:t/>
            </a:r>
            <a:endParaRPr b="1" sz="600"/>
          </a:p>
          <a:p>
            <a:pPr lvl="0" rtl="0" algn="ctr">
              <a:lnSpc>
                <a:spcPct val="90000"/>
              </a:lnSpc>
              <a:spcBef>
                <a:spcPts val="800"/>
              </a:spcBef>
              <a:buNone/>
            </a:pPr>
            <a:r>
              <a:rPr b="1" lang="ar" sz="1800" u="sng"/>
              <a:t>RESEARCH</a:t>
            </a:r>
          </a:p>
          <a:p>
            <a:pPr indent="-228600" lvl="0" marL="457200" rtl="0" algn="just">
              <a:lnSpc>
                <a:spcPct val="90000"/>
              </a:lnSpc>
              <a:spcBef>
                <a:spcPts val="600"/>
              </a:spcBef>
              <a:buChar char="●"/>
            </a:pPr>
            <a:r>
              <a:rPr b="1" lang="ar"/>
              <a:t>Research should not be contrary to the patient’s interest e.g. exploitation of developing countries patients.</a:t>
            </a:r>
          </a:p>
          <a:p>
            <a:pPr indent="-228600" lvl="0" marL="457200" rtl="0" algn="just">
              <a:lnSpc>
                <a:spcPct val="90000"/>
              </a:lnSpc>
              <a:spcBef>
                <a:spcPts val="600"/>
              </a:spcBef>
              <a:buChar char="●"/>
            </a:pPr>
            <a:r>
              <a:rPr b="1" lang="ar"/>
              <a:t>Research protocol should be approved by a research ethics committee.</a:t>
            </a:r>
          </a:p>
          <a:p>
            <a:pPr indent="-228600" lvl="0" marL="457200" rtl="0" algn="just">
              <a:lnSpc>
                <a:spcPct val="90000"/>
              </a:lnSpc>
              <a:spcBef>
                <a:spcPts val="600"/>
              </a:spcBef>
              <a:buChar char="●"/>
            </a:pPr>
            <a:r>
              <a:rPr b="1" lang="ar"/>
              <a:t>This committee may be non existent in many settings.</a:t>
            </a:r>
          </a:p>
          <a:p>
            <a:pPr indent="-228600" lvl="0" marL="457200" rtl="0" algn="just">
              <a:lnSpc>
                <a:spcPct val="90000"/>
              </a:lnSpc>
              <a:spcBef>
                <a:spcPts val="600"/>
              </a:spcBef>
              <a:buChar char="●"/>
            </a:pPr>
            <a:r>
              <a:rPr b="1" lang="ar"/>
              <a:t>Your conduct in the research must not be influenced by payments or gifts.</a:t>
            </a:r>
          </a:p>
          <a:p>
            <a:pPr indent="-228600" lvl="0" marL="457200" rtl="0" algn="just">
              <a:lnSpc>
                <a:spcPct val="90000"/>
              </a:lnSpc>
              <a:spcBef>
                <a:spcPts val="600"/>
              </a:spcBef>
              <a:buChar char="●"/>
            </a:pPr>
            <a:r>
              <a:rPr b="1" lang="ar"/>
              <a:t>Record your research results truthfully.</a:t>
            </a:r>
          </a:p>
          <a:p>
            <a:pPr lvl="0" rtl="0" algn="just">
              <a:lnSpc>
                <a:spcPct val="115000"/>
              </a:lnSpc>
              <a:spcBef>
                <a:spcPts val="700"/>
              </a:spcBef>
              <a:buClr>
                <a:schemeClr val="dk1"/>
              </a:buClr>
              <a:buFont typeface="Arial"/>
              <a:buNone/>
            </a:pPr>
            <a:r>
              <a:t/>
            </a:r>
            <a:endParaRPr b="1"/>
          </a:p>
          <a:p>
            <a:pPr lvl="0" rtl="0">
              <a:spcBef>
                <a:spcPts val="0"/>
              </a:spcBef>
              <a:buNone/>
            </a:pPr>
            <a:r>
              <a:t/>
            </a:r>
            <a:endParaRPr b="1"/>
          </a:p>
        </p:txBody>
      </p:sp>
      <p:pic>
        <p:nvPicPr>
          <p:cNvPr id="729" name="Shape 729"/>
          <p:cNvPicPr preferRelativeResize="0"/>
          <p:nvPr/>
        </p:nvPicPr>
        <p:blipFill>
          <a:blip r:embed="rId3">
            <a:alphaModFix/>
          </a:blip>
          <a:stretch>
            <a:fillRect/>
          </a:stretch>
        </p:blipFill>
        <p:spPr>
          <a:xfrm>
            <a:off x="3861722" y="5518850"/>
            <a:ext cx="1332275" cy="1178225"/>
          </a:xfrm>
          <a:prstGeom prst="rect">
            <a:avLst/>
          </a:prstGeom>
          <a:noFill/>
          <a:ln>
            <a:noFill/>
          </a:ln>
        </p:spPr>
      </p:pic>
      <p:pic>
        <p:nvPicPr>
          <p:cNvPr id="730" name="Shape 730"/>
          <p:cNvPicPr preferRelativeResize="0"/>
          <p:nvPr/>
        </p:nvPicPr>
        <p:blipFill>
          <a:blip r:embed="rId4">
            <a:alphaModFix/>
          </a:blip>
          <a:stretch>
            <a:fillRect/>
          </a:stretch>
        </p:blipFill>
        <p:spPr>
          <a:xfrm>
            <a:off x="5193996" y="5518850"/>
            <a:ext cx="1859127" cy="1178224"/>
          </a:xfrm>
          <a:prstGeom prst="rect">
            <a:avLst/>
          </a:prstGeom>
          <a:noFill/>
          <a:ln>
            <a:noFill/>
          </a:ln>
        </p:spPr>
      </p:pic>
      <p:sp>
        <p:nvSpPr>
          <p:cNvPr id="731" name="Shape 731"/>
          <p:cNvSpPr/>
          <p:nvPr/>
        </p:nvSpPr>
        <p:spPr>
          <a:xfrm>
            <a:off x="477750" y="6878000"/>
            <a:ext cx="6604500" cy="954600"/>
          </a:xfrm>
          <a:prstGeom prst="roundRect">
            <a:avLst>
              <a:gd fmla="val 16667" name="adj"/>
            </a:avLst>
          </a:prstGeom>
          <a:solidFill>
            <a:srgbClr val="D9D9D9"/>
          </a:solidFill>
          <a:ln>
            <a:noFill/>
          </a:ln>
        </p:spPr>
        <p:txBody>
          <a:bodyPr anchorCtr="0" anchor="ctr" bIns="91425" lIns="91425" rIns="91425" tIns="91425">
            <a:noAutofit/>
          </a:bodyPr>
          <a:lstStyle/>
          <a:p>
            <a:pPr lvl="0" rtl="0" algn="ctr">
              <a:lnSpc>
                <a:spcPct val="200000"/>
              </a:lnSpc>
              <a:spcBef>
                <a:spcPts val="700"/>
              </a:spcBef>
              <a:buClr>
                <a:schemeClr val="dk1"/>
              </a:buClr>
              <a:buSzPct val="61111"/>
              <a:buFont typeface="Arial"/>
              <a:buNone/>
            </a:pPr>
            <a:r>
              <a:rPr b="1" lang="ar" sz="1800">
                <a:solidFill>
                  <a:schemeClr val="dk1"/>
                </a:solidFill>
              </a:rPr>
              <a:t>Physicians must not exploit patient’s vulnerability or lack of medical knowledge.</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5" name="Shape 735"/>
        <p:cNvGrpSpPr/>
        <p:nvPr/>
      </p:nvGrpSpPr>
      <p:grpSpPr>
        <a:xfrm>
          <a:off x="0" y="0"/>
          <a:ext cx="0" cy="0"/>
          <a:chOff x="0" y="0"/>
          <a:chExt cx="0" cy="0"/>
        </a:xfrm>
      </p:grpSpPr>
      <p:sp>
        <p:nvSpPr>
          <p:cNvPr id="736" name="Shape 736"/>
          <p:cNvSpPr txBox="1"/>
          <p:nvPr/>
        </p:nvSpPr>
        <p:spPr>
          <a:xfrm>
            <a:off x="373850" y="473550"/>
            <a:ext cx="6754200" cy="8249400"/>
          </a:xfrm>
          <a:prstGeom prst="rect">
            <a:avLst/>
          </a:prstGeom>
          <a:noFill/>
          <a:ln>
            <a:noFill/>
          </a:ln>
        </p:spPr>
        <p:txBody>
          <a:bodyPr anchorCtr="0" anchor="t" bIns="91425" lIns="91425" rIns="91425" tIns="91425">
            <a:noAutofit/>
          </a:bodyPr>
          <a:lstStyle/>
          <a:p>
            <a:pPr lvl="0" rtl="0">
              <a:spcBef>
                <a:spcPts val="0"/>
              </a:spcBef>
              <a:buNone/>
            </a:pPr>
            <a:r>
              <a:rPr b="1" lang="ar" sz="1800"/>
              <a:t>Cultural Context In Under-graduate Medical Education</a:t>
            </a:r>
          </a:p>
          <a:p>
            <a:pPr lvl="0" rtl="0">
              <a:spcBef>
                <a:spcPts val="0"/>
              </a:spcBef>
              <a:buNone/>
            </a:pPr>
            <a:r>
              <a:rPr b="1" lang="ar" sz="1800"/>
              <a:t>Curriculum:</a:t>
            </a:r>
          </a:p>
          <a:p>
            <a:pPr lvl="0" rtl="0">
              <a:spcBef>
                <a:spcPts val="0"/>
              </a:spcBef>
              <a:buNone/>
            </a:pPr>
            <a:r>
              <a:t/>
            </a:r>
            <a:endParaRPr b="1"/>
          </a:p>
          <a:p>
            <a:pPr indent="-228600" lvl="0" marL="457200" rtl="0" algn="just">
              <a:lnSpc>
                <a:spcPct val="200000"/>
              </a:lnSpc>
              <a:spcBef>
                <a:spcPts val="600"/>
              </a:spcBef>
              <a:buChar char="●"/>
            </a:pPr>
            <a:r>
              <a:rPr b="1" lang="ar"/>
              <a:t>The goal of the curriculum should be to prepare students to care  for patients from diverse social and cultural backgrounds including racial, ethnic and gender biases.</a:t>
            </a:r>
          </a:p>
          <a:p>
            <a:pPr lvl="0" rtl="0" algn="just">
              <a:lnSpc>
                <a:spcPct val="200000"/>
              </a:lnSpc>
              <a:spcBef>
                <a:spcPts val="600"/>
              </a:spcBef>
              <a:buNone/>
            </a:pPr>
            <a:r>
              <a:t/>
            </a:r>
            <a:endParaRPr b="1"/>
          </a:p>
          <a:p>
            <a:pPr lvl="0" rtl="0">
              <a:lnSpc>
                <a:spcPct val="115000"/>
              </a:lnSpc>
              <a:spcBef>
                <a:spcPts val="0"/>
              </a:spcBef>
              <a:buNone/>
            </a:pPr>
            <a:r>
              <a:rPr b="1" lang="ar" sz="1800">
                <a:highlight>
                  <a:srgbClr val="D9EAD3"/>
                </a:highlight>
              </a:rPr>
              <a:t>C</a:t>
            </a:r>
            <a:r>
              <a:rPr b="1" lang="ar" sz="1800">
                <a:highlight>
                  <a:srgbClr val="FFF2CC"/>
                </a:highlight>
              </a:rPr>
              <a:t>R</a:t>
            </a:r>
            <a:r>
              <a:rPr b="1" lang="ar" sz="1800">
                <a:highlight>
                  <a:srgbClr val="F4CCCC"/>
                </a:highlight>
              </a:rPr>
              <a:t>A</a:t>
            </a:r>
            <a:r>
              <a:rPr b="1" lang="ar" sz="1800">
                <a:highlight>
                  <a:srgbClr val="C9DAF8"/>
                </a:highlight>
              </a:rPr>
              <a:t>S</a:t>
            </a:r>
            <a:r>
              <a:rPr b="1" lang="ar" sz="1800">
                <a:highlight>
                  <a:srgbClr val="D9D2E9"/>
                </a:highlight>
              </a:rPr>
              <a:t>H</a:t>
            </a:r>
            <a:r>
              <a:rPr b="1" lang="ar" sz="1800"/>
              <a:t> Course</a:t>
            </a:r>
          </a:p>
          <a:p>
            <a:pPr lvl="0" rtl="0">
              <a:lnSpc>
                <a:spcPct val="115000"/>
              </a:lnSpc>
              <a:spcBef>
                <a:spcPts val="0"/>
              </a:spcBef>
              <a:buNone/>
            </a:pPr>
            <a:r>
              <a:rPr b="1" lang="ar"/>
              <a:t>in Cultural Competency training program for medical professionals. CRASH is a mnemonic for the following essential components of culturally competent health care:</a:t>
            </a:r>
          </a:p>
          <a:p>
            <a:pPr indent="-228600" lvl="0" marL="457200" rtl="0">
              <a:lnSpc>
                <a:spcPct val="200000"/>
              </a:lnSpc>
              <a:spcBef>
                <a:spcPts val="600"/>
              </a:spcBef>
              <a:buChar char="●"/>
            </a:pPr>
            <a:r>
              <a:rPr lang="ar">
                <a:highlight>
                  <a:srgbClr val="D9EAD3"/>
                </a:highlight>
              </a:rPr>
              <a:t></a:t>
            </a:r>
            <a:r>
              <a:rPr b="1" lang="ar">
                <a:highlight>
                  <a:srgbClr val="D9EAD3"/>
                </a:highlight>
              </a:rPr>
              <a:t>Cultural Competency</a:t>
            </a:r>
          </a:p>
          <a:p>
            <a:pPr indent="-228600" lvl="0" marL="457200" rtl="0">
              <a:lnSpc>
                <a:spcPct val="200000"/>
              </a:lnSpc>
              <a:spcBef>
                <a:spcPts val="600"/>
              </a:spcBef>
              <a:buChar char="●"/>
            </a:pPr>
            <a:r>
              <a:rPr lang="ar">
                <a:highlight>
                  <a:srgbClr val="FFF2CC"/>
                </a:highlight>
              </a:rPr>
              <a:t></a:t>
            </a:r>
            <a:r>
              <a:rPr b="1" lang="ar">
                <a:highlight>
                  <a:srgbClr val="FFF2CC"/>
                </a:highlight>
              </a:rPr>
              <a:t>Respect</a:t>
            </a:r>
          </a:p>
          <a:p>
            <a:pPr indent="-228600" lvl="0" marL="457200" rtl="0">
              <a:lnSpc>
                <a:spcPct val="200000"/>
              </a:lnSpc>
              <a:spcBef>
                <a:spcPts val="600"/>
              </a:spcBef>
              <a:buChar char="●"/>
            </a:pPr>
            <a:r>
              <a:rPr lang="ar">
                <a:highlight>
                  <a:srgbClr val="F4CCCC"/>
                </a:highlight>
              </a:rPr>
              <a:t></a:t>
            </a:r>
            <a:r>
              <a:rPr b="1" lang="ar">
                <a:highlight>
                  <a:srgbClr val="F4CCCC"/>
                </a:highlight>
              </a:rPr>
              <a:t>Assess</a:t>
            </a:r>
          </a:p>
          <a:p>
            <a:pPr indent="-228600" lvl="0" marL="457200" rtl="0">
              <a:lnSpc>
                <a:spcPct val="200000"/>
              </a:lnSpc>
              <a:spcBef>
                <a:spcPts val="600"/>
              </a:spcBef>
              <a:buChar char="●"/>
            </a:pPr>
            <a:r>
              <a:rPr lang="ar">
                <a:highlight>
                  <a:srgbClr val="C9DAF8"/>
                </a:highlight>
              </a:rPr>
              <a:t></a:t>
            </a:r>
            <a:r>
              <a:rPr b="1" lang="ar">
                <a:highlight>
                  <a:srgbClr val="C9DAF8"/>
                </a:highlight>
              </a:rPr>
              <a:t>Sensitivity/ Self Awareness</a:t>
            </a:r>
          </a:p>
          <a:p>
            <a:pPr indent="-228600" lvl="0" marL="457200" rtl="0">
              <a:lnSpc>
                <a:spcPct val="200000"/>
              </a:lnSpc>
              <a:spcBef>
                <a:spcPts val="600"/>
              </a:spcBef>
              <a:buChar char="●"/>
            </a:pPr>
            <a:r>
              <a:rPr lang="ar">
                <a:highlight>
                  <a:srgbClr val="D9D2E9"/>
                </a:highlight>
              </a:rPr>
              <a:t></a:t>
            </a:r>
            <a:r>
              <a:rPr b="1" lang="ar">
                <a:highlight>
                  <a:srgbClr val="D9D2E9"/>
                </a:highlight>
              </a:rPr>
              <a:t>Humility</a:t>
            </a:r>
          </a:p>
          <a:p>
            <a:pPr lvl="0" rtl="0" algn="ctr">
              <a:lnSpc>
                <a:spcPct val="200000"/>
              </a:lnSpc>
              <a:spcBef>
                <a:spcPts val="600"/>
              </a:spcBef>
              <a:buNone/>
            </a:pPr>
            <a:r>
              <a:t/>
            </a:r>
            <a:endParaRPr b="1" u="sng"/>
          </a:p>
          <a:p>
            <a:pPr lvl="0" rtl="0" algn="ctr">
              <a:lnSpc>
                <a:spcPct val="115000"/>
              </a:lnSpc>
              <a:spcBef>
                <a:spcPts val="0"/>
              </a:spcBef>
              <a:buNone/>
            </a:pPr>
            <a:r>
              <a:rPr b="1" lang="ar" u="sng"/>
              <a:t>The goal of the CRASH-Course in Cultural Competency is to build confidence and competence in the clinician’s ability to communicate effectively with diverse patient populations.</a:t>
            </a:r>
          </a:p>
          <a:p>
            <a:pPr lvl="0" rtl="0" algn="just">
              <a:lnSpc>
                <a:spcPct val="115000"/>
              </a:lnSpc>
              <a:spcBef>
                <a:spcPts val="600"/>
              </a:spcBef>
              <a:buNone/>
            </a:pPr>
            <a:r>
              <a:t/>
            </a:r>
            <a:endParaRPr/>
          </a:p>
          <a:p>
            <a:pPr lvl="0" rtl="0" algn="just">
              <a:lnSpc>
                <a:spcPct val="115000"/>
              </a:lnSpc>
              <a:spcBef>
                <a:spcPts val="600"/>
              </a:spcBef>
              <a:buNone/>
            </a:pPr>
            <a:r>
              <a:t/>
            </a:r>
            <a:endParaRPr/>
          </a:p>
        </p:txBody>
      </p:sp>
      <p:pic>
        <p:nvPicPr>
          <p:cNvPr id="737" name="Shape 737"/>
          <p:cNvPicPr preferRelativeResize="0"/>
          <p:nvPr/>
        </p:nvPicPr>
        <p:blipFill rotWithShape="1">
          <a:blip r:embed="rId3">
            <a:alphaModFix/>
          </a:blip>
          <a:srcRect b="0" l="15478" r="16871" t="0"/>
          <a:stretch/>
        </p:blipFill>
        <p:spPr>
          <a:xfrm>
            <a:off x="4666400" y="4322812"/>
            <a:ext cx="2461649" cy="2046374"/>
          </a:xfrm>
          <a:prstGeom prst="rect">
            <a:avLst/>
          </a:prstGeom>
          <a:noFill/>
          <a:ln>
            <a:noFill/>
          </a:ln>
        </p:spPr>
      </p:pic>
      <p:sp>
        <p:nvSpPr>
          <p:cNvPr id="738" name="Shape 738"/>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39" name="Shape 739"/>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3" name="Shape 743"/>
        <p:cNvGrpSpPr/>
        <p:nvPr/>
      </p:nvGrpSpPr>
      <p:grpSpPr>
        <a:xfrm>
          <a:off x="0" y="0"/>
          <a:ext cx="0" cy="0"/>
          <a:chOff x="0" y="0"/>
          <a:chExt cx="0" cy="0"/>
        </a:xfrm>
      </p:grpSpPr>
      <p:sp>
        <p:nvSpPr>
          <p:cNvPr id="744" name="Shape 744"/>
          <p:cNvSpPr txBox="1"/>
          <p:nvPr/>
        </p:nvSpPr>
        <p:spPr>
          <a:xfrm>
            <a:off x="373850" y="398775"/>
            <a:ext cx="6779100" cy="10143600"/>
          </a:xfrm>
          <a:prstGeom prst="rect">
            <a:avLst/>
          </a:prstGeom>
          <a:noFill/>
          <a:ln>
            <a:noFill/>
          </a:ln>
        </p:spPr>
        <p:txBody>
          <a:bodyPr anchorCtr="0" anchor="t" bIns="91425" lIns="91425" rIns="91425" tIns="91425">
            <a:noAutofit/>
          </a:bodyPr>
          <a:lstStyle/>
          <a:p>
            <a:pPr lvl="0" rtl="0">
              <a:spcBef>
                <a:spcPts val="0"/>
              </a:spcBef>
              <a:buNone/>
            </a:pPr>
            <a:r>
              <a:rPr b="1" lang="ar" sz="1800"/>
              <a:t>Professionalism in Different Cultural Contexts</a:t>
            </a:r>
          </a:p>
          <a:p>
            <a:pPr lvl="0" rtl="0">
              <a:spcBef>
                <a:spcPts val="0"/>
              </a:spcBef>
              <a:buNone/>
            </a:pPr>
            <a:r>
              <a:t/>
            </a:r>
            <a:endParaRPr b="1"/>
          </a:p>
          <a:p>
            <a:pPr indent="-228600" lvl="0" marL="457200" rtl="0">
              <a:lnSpc>
                <a:spcPct val="115000"/>
              </a:lnSpc>
              <a:spcBef>
                <a:spcPts val="600"/>
              </a:spcBef>
              <a:buChar char="●"/>
            </a:pPr>
            <a:r>
              <a:rPr b="1" lang="ar"/>
              <a:t>Partnership: Working with the patient to accomplish a shared outcome</a:t>
            </a:r>
          </a:p>
          <a:p>
            <a:pPr indent="-228600" lvl="0" marL="457200" rtl="0">
              <a:lnSpc>
                <a:spcPct val="115000"/>
              </a:lnSpc>
              <a:spcBef>
                <a:spcPts val="600"/>
              </a:spcBef>
              <a:buChar char="●"/>
            </a:pPr>
            <a:r>
              <a:rPr b="1" lang="ar"/>
              <a:t> Empathy: Recognizing and comprehending another’s feelings or experience</a:t>
            </a:r>
          </a:p>
          <a:p>
            <a:pPr indent="-228600" lvl="0" marL="457200" rtl="0">
              <a:lnSpc>
                <a:spcPct val="115000"/>
              </a:lnSpc>
              <a:spcBef>
                <a:spcPts val="600"/>
              </a:spcBef>
              <a:buChar char="●"/>
            </a:pPr>
            <a:r>
              <a:rPr b="1" lang="ar"/>
              <a:t>Analogy: Being willing to acknowledge or express regret for contributing to a patient’s discomfort, distress, or ill feelings</a:t>
            </a:r>
          </a:p>
          <a:p>
            <a:pPr indent="-228600" lvl="0" marL="457200" rtl="0">
              <a:lnSpc>
                <a:spcPct val="115000"/>
              </a:lnSpc>
              <a:spcBef>
                <a:spcPts val="600"/>
              </a:spcBef>
              <a:buChar char="●"/>
            </a:pPr>
            <a:r>
              <a:rPr b="1" lang="ar"/>
              <a:t> Respect: Non-judgmental acceptance of each patient as a unique individual; treating others as you would have them treat you.</a:t>
            </a:r>
          </a:p>
          <a:p>
            <a:pPr indent="-228600" lvl="0" marL="457200" rtl="0">
              <a:lnSpc>
                <a:spcPct val="115000"/>
              </a:lnSpc>
              <a:spcBef>
                <a:spcPts val="600"/>
              </a:spcBef>
              <a:buChar char="●"/>
            </a:pPr>
            <a:r>
              <a:rPr b="1" lang="ar"/>
              <a:t> Legitimization: Accepting patient’s feelings or reactions regardless of whether or not you agree with those perceptions.</a:t>
            </a:r>
          </a:p>
          <a:p>
            <a:pPr indent="-228600" lvl="0" marL="457200" rtl="0">
              <a:lnSpc>
                <a:spcPct val="115000"/>
              </a:lnSpc>
              <a:spcBef>
                <a:spcPts val="600"/>
              </a:spcBef>
              <a:buChar char="●"/>
            </a:pPr>
            <a:r>
              <a:rPr b="1" lang="ar"/>
              <a:t> Support: Expressing willingness to care and be helpful to the patient however you can.</a:t>
            </a:r>
          </a:p>
          <a:p>
            <a:pPr lvl="0" rtl="0">
              <a:spcBef>
                <a:spcPts val="0"/>
              </a:spcBef>
              <a:buNone/>
            </a:pPr>
            <a:r>
              <a:t/>
            </a:r>
            <a:endParaRPr b="1"/>
          </a:p>
          <a:p>
            <a:pPr lvl="0" rtl="0" algn="ctr">
              <a:lnSpc>
                <a:spcPct val="200000"/>
              </a:lnSpc>
              <a:spcBef>
                <a:spcPts val="600"/>
              </a:spcBef>
              <a:buClr>
                <a:schemeClr val="dk1"/>
              </a:buClr>
              <a:buSzPct val="61111"/>
              <a:buFont typeface="Arial"/>
              <a:buNone/>
            </a:pPr>
            <a:r>
              <a:rPr b="1" lang="ar" sz="1800" u="sng"/>
              <a:t>Culture is directly related to health promotion, disease prevention, early detection, access to health care, trust and compliance</a:t>
            </a:r>
          </a:p>
          <a:p>
            <a:pPr lvl="0" rtl="0">
              <a:spcBef>
                <a:spcPts val="0"/>
              </a:spcBef>
              <a:buNone/>
            </a:pPr>
            <a:r>
              <a:t/>
            </a:r>
            <a:endParaRPr b="1"/>
          </a:p>
          <a:p>
            <a:pPr lvl="0" rtl="0">
              <a:spcBef>
                <a:spcPts val="0"/>
              </a:spcBef>
              <a:buNone/>
            </a:pPr>
            <a:r>
              <a:t/>
            </a:r>
            <a:endParaRPr b="1"/>
          </a:p>
          <a:p>
            <a:pPr lvl="0" rtl="0">
              <a:spcBef>
                <a:spcPts val="0"/>
              </a:spcBef>
              <a:buNone/>
            </a:pPr>
            <a:r>
              <a:t/>
            </a:r>
            <a:endParaRPr b="1"/>
          </a:p>
        </p:txBody>
      </p:sp>
      <p:sp>
        <p:nvSpPr>
          <p:cNvPr id="745" name="Shape 745"/>
          <p:cNvSpPr/>
          <p:nvPr/>
        </p:nvSpPr>
        <p:spPr>
          <a:xfrm>
            <a:off x="373850" y="5990900"/>
            <a:ext cx="6911700" cy="4276800"/>
          </a:xfrm>
          <a:prstGeom prst="roundRect">
            <a:avLst>
              <a:gd fmla="val 16667" name="adj"/>
            </a:avLst>
          </a:prstGeom>
          <a:solidFill>
            <a:srgbClr val="D9D9D9"/>
          </a:solidFill>
          <a:ln>
            <a:noFill/>
          </a:ln>
        </p:spPr>
        <p:txBody>
          <a:bodyPr anchorCtr="0" anchor="ctr" bIns="91425" lIns="91425" rIns="91425" tIns="91425">
            <a:noAutofit/>
          </a:bodyPr>
          <a:lstStyle/>
          <a:p>
            <a:pPr lvl="0" rtl="0">
              <a:spcBef>
                <a:spcPts val="0"/>
              </a:spcBef>
              <a:buClr>
                <a:schemeClr val="dk1"/>
              </a:buClr>
              <a:buFont typeface="Arial"/>
              <a:buNone/>
            </a:pPr>
            <a:r>
              <a:t/>
            </a:r>
            <a:endParaRPr b="1" sz="1800">
              <a:solidFill>
                <a:schemeClr val="dk1"/>
              </a:solidFill>
            </a:endParaRPr>
          </a:p>
          <a:p>
            <a:pPr lvl="0" rtl="0" algn="ctr">
              <a:spcBef>
                <a:spcPts val="0"/>
              </a:spcBef>
              <a:buClr>
                <a:schemeClr val="dk1"/>
              </a:buClr>
              <a:buSzPct val="57894"/>
              <a:buFont typeface="Arial"/>
              <a:buNone/>
            </a:pPr>
            <a:r>
              <a:rPr b="1" lang="ar" sz="1900">
                <a:solidFill>
                  <a:schemeClr val="dk1"/>
                </a:solidFill>
              </a:rPr>
              <a:t>CONCLUSION</a:t>
            </a:r>
          </a:p>
          <a:p>
            <a:pPr lvl="0" rtl="0" algn="ctr">
              <a:lnSpc>
                <a:spcPct val="90000"/>
              </a:lnSpc>
              <a:spcBef>
                <a:spcPts val="600"/>
              </a:spcBef>
              <a:buClr>
                <a:schemeClr val="dk1"/>
              </a:buClr>
              <a:buSzPct val="61111"/>
              <a:buFont typeface="Arial"/>
              <a:buNone/>
            </a:pPr>
            <a:r>
              <a:rPr b="1" lang="ar" sz="1800">
                <a:solidFill>
                  <a:schemeClr val="dk1"/>
                </a:solidFill>
              </a:rPr>
              <a:t>Patients are entitled to good standards of professional practice and care in all cultural settings.</a:t>
            </a:r>
          </a:p>
          <a:p>
            <a:pPr lvl="0" rtl="0" algn="ctr">
              <a:lnSpc>
                <a:spcPct val="90000"/>
              </a:lnSpc>
              <a:spcBef>
                <a:spcPts val="600"/>
              </a:spcBef>
              <a:buClr>
                <a:schemeClr val="dk1"/>
              </a:buClr>
              <a:buSzPct val="61111"/>
              <a:buFont typeface="Arial"/>
              <a:buNone/>
            </a:pPr>
            <a:r>
              <a:rPr b="1" lang="ar" sz="1800">
                <a:solidFill>
                  <a:schemeClr val="dk1"/>
                </a:solidFill>
              </a:rPr>
              <a:t>The essential elements of this medical professionalism are:</a:t>
            </a:r>
          </a:p>
          <a:p>
            <a:pPr lvl="0" rtl="0" algn="ctr">
              <a:lnSpc>
                <a:spcPct val="90000"/>
              </a:lnSpc>
              <a:spcBef>
                <a:spcPts val="600"/>
              </a:spcBef>
              <a:buClr>
                <a:schemeClr val="dk1"/>
              </a:buClr>
              <a:buSzPct val="61111"/>
              <a:buFont typeface="Arial"/>
              <a:buNone/>
            </a:pPr>
            <a:r>
              <a:rPr b="1" lang="ar" sz="1800">
                <a:solidFill>
                  <a:schemeClr val="dk1"/>
                </a:solidFill>
              </a:rPr>
              <a:t>1 -  Professional competence.</a:t>
            </a:r>
          </a:p>
          <a:p>
            <a:pPr lvl="0" rtl="0" algn="ctr">
              <a:lnSpc>
                <a:spcPct val="90000"/>
              </a:lnSpc>
              <a:spcBef>
                <a:spcPts val="600"/>
              </a:spcBef>
              <a:buClr>
                <a:schemeClr val="dk1"/>
              </a:buClr>
              <a:buSzPct val="61111"/>
              <a:buFont typeface="Arial"/>
              <a:buNone/>
            </a:pPr>
            <a:r>
              <a:rPr b="1" lang="ar" sz="1800">
                <a:solidFill>
                  <a:schemeClr val="dk1"/>
                </a:solidFill>
              </a:rPr>
              <a:t>2 -  Good relationship with patients and colleagues.</a:t>
            </a:r>
          </a:p>
          <a:p>
            <a:pPr lvl="0" rtl="0" algn="ctr">
              <a:lnSpc>
                <a:spcPct val="90000"/>
              </a:lnSpc>
              <a:spcBef>
                <a:spcPts val="600"/>
              </a:spcBef>
              <a:buClr>
                <a:schemeClr val="dk1"/>
              </a:buClr>
              <a:buSzPct val="61111"/>
              <a:buFont typeface="Arial"/>
              <a:buNone/>
            </a:pPr>
            <a:r>
              <a:rPr b="1" lang="ar" sz="1800">
                <a:solidFill>
                  <a:schemeClr val="dk1"/>
                </a:solidFill>
              </a:rPr>
              <a:t>3 -  Observance of professional ethical obligations.</a:t>
            </a:r>
          </a:p>
          <a:p>
            <a:pPr lvl="0" rtl="0" algn="ctr">
              <a:lnSpc>
                <a:spcPct val="90000"/>
              </a:lnSpc>
              <a:spcBef>
                <a:spcPts val="600"/>
              </a:spcBef>
              <a:buClr>
                <a:schemeClr val="dk1"/>
              </a:buClr>
              <a:buSzPct val="61111"/>
              <a:buFont typeface="Arial"/>
              <a:buNone/>
            </a:pPr>
            <a:r>
              <a:rPr b="1" lang="ar" sz="1800">
                <a:solidFill>
                  <a:schemeClr val="dk1"/>
                </a:solidFill>
              </a:rPr>
              <a:t>Medical teachers should be a role model’ in application of these essentials .</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9" name="Shape 749"/>
        <p:cNvGrpSpPr/>
        <p:nvPr/>
      </p:nvGrpSpPr>
      <p:grpSpPr>
        <a:xfrm>
          <a:off x="0" y="0"/>
          <a:ext cx="0" cy="0"/>
          <a:chOff x="0" y="0"/>
          <a:chExt cx="0" cy="0"/>
        </a:xfrm>
      </p:grpSpPr>
      <p:sp>
        <p:nvSpPr>
          <p:cNvPr id="750" name="Shape 750"/>
          <p:cNvSpPr txBox="1"/>
          <p:nvPr>
            <p:ph idx="1" type="body"/>
          </p:nvPr>
        </p:nvSpPr>
        <p:spPr>
          <a:xfrm>
            <a:off x="257700" y="219074"/>
            <a:ext cx="7044600" cy="10325100"/>
          </a:xfrm>
          <a:prstGeom prst="rect">
            <a:avLst/>
          </a:prstGeom>
        </p:spPr>
        <p:txBody>
          <a:bodyPr anchorCtr="0" anchor="t" bIns="91425" lIns="91425" rIns="91425" tIns="91425">
            <a:noAutofit/>
          </a:bodyPr>
          <a:lstStyle/>
          <a:p>
            <a:pPr indent="-317500" lvl="0" marL="457200" rtl="0">
              <a:lnSpc>
                <a:spcPct val="90000"/>
              </a:lnSpc>
              <a:spcBef>
                <a:spcPts val="1000"/>
              </a:spcBef>
              <a:spcAft>
                <a:spcPts val="0"/>
              </a:spcAft>
              <a:buClr>
                <a:schemeClr val="dk1"/>
              </a:buClr>
              <a:buSzPct val="100000"/>
            </a:pPr>
            <a:r>
              <a:rPr b="1" lang="ar">
                <a:solidFill>
                  <a:schemeClr val="dk1"/>
                </a:solidFill>
              </a:rPr>
              <a:t>Hazard:  </a:t>
            </a:r>
            <a:r>
              <a:rPr b="1" lang="ar" sz="1400">
                <a:solidFill>
                  <a:schemeClr val="dk1"/>
                </a:solidFill>
              </a:rPr>
              <a:t>is any activity, situation or, substance that potential to cause harm, including ill health, injury, loss of product and/or damage to plant and property.</a:t>
            </a:r>
          </a:p>
          <a:p>
            <a:pPr indent="-317500" lvl="0" marL="457200" rtl="0">
              <a:lnSpc>
                <a:spcPct val="90000"/>
              </a:lnSpc>
              <a:spcBef>
                <a:spcPts val="1000"/>
              </a:spcBef>
              <a:spcAft>
                <a:spcPts val="0"/>
              </a:spcAft>
              <a:buSzPct val="100000"/>
            </a:pPr>
            <a:r>
              <a:rPr b="1" lang="ar">
                <a:solidFill>
                  <a:schemeClr val="dk1"/>
                </a:solidFill>
              </a:rPr>
              <a:t>Risk:</a:t>
            </a:r>
            <a:r>
              <a:rPr b="1" lang="ar" sz="1400">
                <a:solidFill>
                  <a:srgbClr val="FF0000"/>
                </a:solidFill>
              </a:rPr>
              <a:t> </a:t>
            </a:r>
            <a:r>
              <a:rPr b="1" lang="ar" sz="1400">
                <a:solidFill>
                  <a:schemeClr val="dk1"/>
                </a:solidFill>
              </a:rPr>
              <a:t>is the probability that harm (illness or injury) will actually occur</a:t>
            </a:r>
          </a:p>
          <a:p>
            <a:pPr lvl="0" rtl="0">
              <a:lnSpc>
                <a:spcPct val="90000"/>
              </a:lnSpc>
              <a:spcBef>
                <a:spcPts val="1000"/>
              </a:spcBef>
              <a:spcAft>
                <a:spcPts val="0"/>
              </a:spcAft>
              <a:buNone/>
            </a:pPr>
            <a:r>
              <a:t/>
            </a:r>
            <a:endParaRPr b="1" sz="1400">
              <a:solidFill>
                <a:srgbClr val="000000"/>
              </a:solidFill>
            </a:endParaRPr>
          </a:p>
          <a:p>
            <a:pPr lvl="0" rtl="0">
              <a:spcBef>
                <a:spcPts val="0"/>
              </a:spcBef>
              <a:buNone/>
            </a:pPr>
            <a:r>
              <a:rPr b="1" lang="ar">
                <a:solidFill>
                  <a:srgbClr val="000000"/>
                </a:solidFill>
              </a:rPr>
              <a:t>What is clinical risks?</a:t>
            </a:r>
          </a:p>
          <a:p>
            <a:pPr lvl="0" rtl="0">
              <a:spcBef>
                <a:spcPts val="0"/>
              </a:spcBef>
              <a:buNone/>
            </a:pPr>
            <a:r>
              <a:rPr b="1" lang="ar" sz="1400">
                <a:solidFill>
                  <a:srgbClr val="404040"/>
                </a:solidFill>
              </a:rPr>
              <a:t>Is the</a:t>
            </a:r>
            <a:r>
              <a:rPr b="1" lang="ar" sz="1400">
                <a:solidFill>
                  <a:srgbClr val="FF0000"/>
                </a:solidFill>
              </a:rPr>
              <a:t> </a:t>
            </a:r>
            <a:r>
              <a:rPr b="1" lang="ar" sz="1400" u="sng">
                <a:solidFill>
                  <a:srgbClr val="FF0000"/>
                </a:solidFill>
              </a:rPr>
              <a:t>chance</a:t>
            </a:r>
            <a:r>
              <a:rPr b="1" lang="ar" sz="1400">
                <a:solidFill>
                  <a:srgbClr val="404040"/>
                </a:solidFill>
              </a:rPr>
              <a:t> of an adverse outcome resulting from: clinical investigation, treatment or patient care</a:t>
            </a:r>
          </a:p>
          <a:p>
            <a:pPr indent="-317500" lvl="0" marL="457200" rtl="0">
              <a:spcBef>
                <a:spcPts val="1000"/>
              </a:spcBef>
              <a:spcAft>
                <a:spcPts val="0"/>
              </a:spcAft>
              <a:buClr>
                <a:srgbClr val="404040"/>
              </a:buClr>
              <a:buSzPct val="100000"/>
              <a:buChar char="❏"/>
            </a:pPr>
            <a:r>
              <a:rPr b="1" lang="ar" sz="1400">
                <a:solidFill>
                  <a:srgbClr val="FF0000"/>
                </a:solidFill>
              </a:rPr>
              <a:t>Clinical risk management</a:t>
            </a:r>
            <a:r>
              <a:rPr b="1" lang="ar" sz="1400">
                <a:solidFill>
                  <a:srgbClr val="404040"/>
                </a:solidFill>
              </a:rPr>
              <a:t> is a whole systems approach to identifying, assessing, evaluating, minimising and communicating risks associated with clinical activities in order to maximise safety for all parties</a:t>
            </a:r>
          </a:p>
          <a:p>
            <a:pPr lvl="0" rtl="0">
              <a:spcBef>
                <a:spcPts val="1000"/>
              </a:spcBef>
              <a:spcAft>
                <a:spcPts val="0"/>
              </a:spcAft>
              <a:buNone/>
            </a:pPr>
            <a:r>
              <a:rPr b="1" lang="ar">
                <a:solidFill>
                  <a:srgbClr val="FF0000"/>
                </a:solidFill>
              </a:rPr>
              <a:t>Purpose of Risk Management:</a:t>
            </a:r>
          </a:p>
          <a:p>
            <a:pPr indent="-304800" lvl="0" marL="457200" rtl="0">
              <a:lnSpc>
                <a:spcPct val="90000"/>
              </a:lnSpc>
              <a:spcBef>
                <a:spcPts val="1000"/>
              </a:spcBef>
              <a:spcAft>
                <a:spcPts val="0"/>
              </a:spcAft>
              <a:buClr>
                <a:srgbClr val="000000"/>
              </a:buClr>
              <a:buSzPct val="100000"/>
              <a:buChar char="❏"/>
            </a:pPr>
            <a:r>
              <a:rPr b="1" lang="ar" sz="1200">
                <a:solidFill>
                  <a:srgbClr val="000000"/>
                </a:solidFill>
              </a:rPr>
              <a:t>Improve organizational and client  safety</a:t>
            </a:r>
          </a:p>
          <a:p>
            <a:pPr indent="-304800" lvl="0" marL="457200" rtl="0">
              <a:lnSpc>
                <a:spcPct val="90000"/>
              </a:lnSpc>
              <a:spcBef>
                <a:spcPts val="1000"/>
              </a:spcBef>
              <a:spcAft>
                <a:spcPts val="0"/>
              </a:spcAft>
              <a:buClr>
                <a:srgbClr val="000000"/>
              </a:buClr>
              <a:buSzPct val="100000"/>
              <a:buChar char="❏"/>
            </a:pPr>
            <a:r>
              <a:rPr b="1" lang="ar" sz="1200">
                <a:solidFill>
                  <a:srgbClr val="000000"/>
                </a:solidFill>
              </a:rPr>
              <a:t>Identify and  minimize  the risks and liability losses</a:t>
            </a:r>
          </a:p>
          <a:p>
            <a:pPr indent="-304800" lvl="0" marL="457200" rtl="0">
              <a:lnSpc>
                <a:spcPct val="90000"/>
              </a:lnSpc>
              <a:spcBef>
                <a:spcPts val="1000"/>
              </a:spcBef>
              <a:spcAft>
                <a:spcPts val="0"/>
              </a:spcAft>
              <a:buClr>
                <a:srgbClr val="000000"/>
              </a:buClr>
              <a:buSzPct val="100000"/>
              <a:buChar char="❏"/>
            </a:pPr>
            <a:r>
              <a:rPr b="1" lang="ar" sz="1200">
                <a:solidFill>
                  <a:srgbClr val="000000"/>
                </a:solidFill>
              </a:rPr>
              <a:t>Protect the organization resources</a:t>
            </a:r>
          </a:p>
          <a:p>
            <a:pPr indent="-304800" lvl="0" marL="457200" rtl="0">
              <a:lnSpc>
                <a:spcPct val="90000"/>
              </a:lnSpc>
              <a:spcBef>
                <a:spcPts val="1000"/>
              </a:spcBef>
              <a:spcAft>
                <a:spcPts val="0"/>
              </a:spcAft>
              <a:buClr>
                <a:srgbClr val="000000"/>
              </a:buClr>
              <a:buSzPct val="100000"/>
              <a:buChar char="❏"/>
            </a:pPr>
            <a:r>
              <a:rPr b="1" lang="ar" sz="1200">
                <a:solidFill>
                  <a:srgbClr val="000000"/>
                </a:solidFill>
              </a:rPr>
              <a:t>Support regulatory, accreditation compliance</a:t>
            </a:r>
          </a:p>
          <a:p>
            <a:pPr indent="-304800" lvl="0" marL="457200" rtl="0">
              <a:lnSpc>
                <a:spcPct val="90000"/>
              </a:lnSpc>
              <a:spcBef>
                <a:spcPts val="1000"/>
              </a:spcBef>
              <a:spcAft>
                <a:spcPts val="0"/>
              </a:spcAft>
              <a:buClr>
                <a:srgbClr val="000000"/>
              </a:buClr>
              <a:buSzPct val="100000"/>
              <a:buChar char="❏"/>
            </a:pPr>
            <a:r>
              <a:rPr b="1" lang="ar" sz="1200">
                <a:solidFill>
                  <a:srgbClr val="000000"/>
                </a:solidFill>
              </a:rPr>
              <a:t>Creating and maintaining safe systems of care, designed to </a:t>
            </a:r>
            <a:r>
              <a:rPr b="1" lang="ar" sz="1200">
                <a:solidFill>
                  <a:srgbClr val="FF0000"/>
                </a:solidFill>
              </a:rPr>
              <a:t>reduce adverse events </a:t>
            </a:r>
            <a:r>
              <a:rPr b="1" lang="ar" sz="1200">
                <a:solidFill>
                  <a:srgbClr val="000000"/>
                </a:solidFill>
              </a:rPr>
              <a:t>and improve human performance</a:t>
            </a:r>
          </a:p>
          <a:p>
            <a:pPr lvl="0" rtl="0">
              <a:lnSpc>
                <a:spcPct val="90000"/>
              </a:lnSpc>
              <a:spcBef>
                <a:spcPts val="1000"/>
              </a:spcBef>
              <a:spcAft>
                <a:spcPts val="0"/>
              </a:spcAft>
              <a:buNone/>
            </a:pPr>
            <a:r>
              <a:t/>
            </a:r>
            <a:endParaRPr b="1" sz="1200">
              <a:solidFill>
                <a:srgbClr val="000000"/>
              </a:solidFill>
            </a:endParaRPr>
          </a:p>
          <a:p>
            <a:pPr lvl="0" rtl="0">
              <a:spcBef>
                <a:spcPts val="0"/>
              </a:spcBef>
              <a:buNone/>
            </a:pPr>
            <a:r>
              <a:rPr b="1" lang="ar">
                <a:solidFill>
                  <a:srgbClr val="000000"/>
                </a:solidFill>
              </a:rPr>
              <a:t>4 step process to manage clinical risks:</a:t>
            </a:r>
          </a:p>
          <a:p>
            <a:pPr indent="-317500" lvl="0" marL="457200" rtl="0">
              <a:spcBef>
                <a:spcPts val="1000"/>
              </a:spcBef>
              <a:spcAft>
                <a:spcPts val="0"/>
              </a:spcAft>
              <a:buClr>
                <a:srgbClr val="404040"/>
              </a:buClr>
              <a:buSzPct val="100000"/>
              <a:buAutoNum type="arabicPeriod"/>
            </a:pPr>
            <a:r>
              <a:rPr b="1" lang="ar" sz="1400">
                <a:solidFill>
                  <a:srgbClr val="404040"/>
                </a:solidFill>
              </a:rPr>
              <a:t>Identify the risk</a:t>
            </a:r>
          </a:p>
          <a:p>
            <a:pPr indent="-317500" lvl="0" marL="457200" rtl="0">
              <a:spcBef>
                <a:spcPts val="1000"/>
              </a:spcBef>
              <a:spcAft>
                <a:spcPts val="0"/>
              </a:spcAft>
              <a:buSzPct val="100000"/>
              <a:buAutoNum type="arabicPeriod"/>
            </a:pPr>
            <a:r>
              <a:rPr b="1" lang="ar" sz="1400">
                <a:solidFill>
                  <a:srgbClr val="404040"/>
                </a:solidFill>
              </a:rPr>
              <a:t>assess the frequency and severity of the risk</a:t>
            </a:r>
          </a:p>
          <a:p>
            <a:pPr indent="-317500" lvl="0" marL="457200" rtl="0">
              <a:spcBef>
                <a:spcPts val="1000"/>
              </a:spcBef>
              <a:spcAft>
                <a:spcPts val="0"/>
              </a:spcAft>
              <a:buSzPct val="100000"/>
              <a:buAutoNum type="arabicPeriod"/>
            </a:pPr>
            <a:r>
              <a:rPr b="1" lang="ar" sz="1400">
                <a:solidFill>
                  <a:srgbClr val="404040"/>
                </a:solidFill>
              </a:rPr>
              <a:t>reduce or eliminate the risk</a:t>
            </a:r>
          </a:p>
          <a:p>
            <a:pPr indent="-317500" lvl="0" marL="457200" rtl="0">
              <a:spcBef>
                <a:spcPts val="1000"/>
              </a:spcBef>
              <a:spcAft>
                <a:spcPts val="0"/>
              </a:spcAft>
              <a:buSzPct val="100000"/>
              <a:buAutoNum type="arabicPeriod"/>
            </a:pPr>
            <a:r>
              <a:rPr b="1" lang="ar" sz="1400">
                <a:solidFill>
                  <a:srgbClr val="404040"/>
                </a:solidFill>
              </a:rPr>
              <a:t>Reviewing the effectiveness of the assessment and action plan </a:t>
            </a:r>
            <a:r>
              <a:rPr b="1" lang="ar" sz="1400">
                <a:solidFill>
                  <a:srgbClr val="EDEDED"/>
                </a:solidFill>
              </a:rPr>
              <a:t>Assess the costs saved by reducing the risk or the costs of not managing the risk</a:t>
            </a:r>
          </a:p>
          <a:p>
            <a:pPr lvl="0" rtl="0">
              <a:spcBef>
                <a:spcPts val="1000"/>
              </a:spcBef>
              <a:spcAft>
                <a:spcPts val="0"/>
              </a:spcAft>
              <a:buNone/>
            </a:pPr>
            <a:r>
              <a:t/>
            </a:r>
            <a:endParaRPr b="1" sz="700">
              <a:solidFill>
                <a:srgbClr val="EDEDED"/>
              </a:solidFill>
            </a:endParaRPr>
          </a:p>
          <a:p>
            <a:pPr lvl="0" rtl="0">
              <a:spcBef>
                <a:spcPts val="0"/>
              </a:spcBef>
              <a:buNone/>
            </a:pPr>
            <a:r>
              <a:rPr b="1" lang="ar" sz="1400">
                <a:solidFill>
                  <a:srgbClr val="000000"/>
                </a:solidFill>
              </a:rPr>
              <a:t>Clinical risk assessment tool : (Not important)</a:t>
            </a:r>
          </a:p>
          <a:p>
            <a:pPr lvl="0" rtl="0">
              <a:spcBef>
                <a:spcPts val="0"/>
              </a:spcBef>
              <a:buNone/>
            </a:pPr>
            <a:r>
              <a:t/>
            </a:r>
            <a:endParaRPr b="1" sz="1400">
              <a:solidFill>
                <a:srgbClr val="FF0000"/>
              </a:solidFill>
            </a:endParaRPr>
          </a:p>
        </p:txBody>
      </p:sp>
      <p:pic>
        <p:nvPicPr>
          <p:cNvPr id="751" name="Shape 751"/>
          <p:cNvPicPr preferRelativeResize="0"/>
          <p:nvPr/>
        </p:nvPicPr>
        <p:blipFill>
          <a:blip r:embed="rId3">
            <a:alphaModFix/>
          </a:blip>
          <a:stretch>
            <a:fillRect/>
          </a:stretch>
        </p:blipFill>
        <p:spPr>
          <a:xfrm>
            <a:off x="1164224" y="8068674"/>
            <a:ext cx="4779999" cy="2475500"/>
          </a:xfrm>
          <a:prstGeom prst="rect">
            <a:avLst/>
          </a:prstGeom>
          <a:noFill/>
          <a:ln>
            <a:noFill/>
          </a:ln>
        </p:spPr>
      </p:pic>
      <p:sp>
        <p:nvSpPr>
          <p:cNvPr id="752" name="Shape 752"/>
          <p:cNvSpPr/>
          <p:nvPr/>
        </p:nvSpPr>
        <p:spPr>
          <a:xfrm>
            <a:off x="41125" y="179000"/>
            <a:ext cx="7197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14</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6" name="Shape 756"/>
        <p:cNvGrpSpPr/>
        <p:nvPr/>
      </p:nvGrpSpPr>
      <p:grpSpPr>
        <a:xfrm>
          <a:off x="0" y="0"/>
          <a:ext cx="0" cy="0"/>
          <a:chOff x="0" y="0"/>
          <a:chExt cx="0" cy="0"/>
        </a:xfrm>
      </p:grpSpPr>
      <p:graphicFrame>
        <p:nvGraphicFramePr>
          <p:cNvPr id="757" name="Shape 757"/>
          <p:cNvGraphicFramePr/>
          <p:nvPr/>
        </p:nvGraphicFramePr>
        <p:xfrm>
          <a:off x="382275" y="474350"/>
          <a:ext cx="3000000" cy="3000000"/>
        </p:xfrm>
        <a:graphic>
          <a:graphicData uri="http://schemas.openxmlformats.org/drawingml/2006/table">
            <a:tbl>
              <a:tblPr>
                <a:noFill/>
                <a:tableStyleId>{D04C0F43-524B-4128-83DA-58CB7B48C504}</a:tableStyleId>
              </a:tblPr>
              <a:tblGrid>
                <a:gridCol w="2273075"/>
                <a:gridCol w="2273075"/>
                <a:gridCol w="2273075"/>
              </a:tblGrid>
              <a:tr h="381000">
                <a:tc>
                  <a:txBody>
                    <a:bodyPr>
                      <a:noAutofit/>
                    </a:bodyPr>
                    <a:lstStyle/>
                    <a:p>
                      <a:pPr lvl="0" rtl="0" algn="ctr">
                        <a:lnSpc>
                          <a:spcPct val="115000"/>
                        </a:lnSpc>
                        <a:spcBef>
                          <a:spcPts val="1000"/>
                        </a:spcBef>
                        <a:buNone/>
                      </a:pPr>
                      <a:r>
                        <a:rPr b="1" lang="ar">
                          <a:solidFill>
                            <a:srgbClr val="404040"/>
                          </a:solidFill>
                        </a:rPr>
                        <a:t>Identify the risk</a:t>
                      </a:r>
                    </a:p>
                  </a:txBody>
                  <a:tcPr marT="91425" marB="91425" marR="91425" marL="91425">
                    <a:solidFill>
                      <a:srgbClr val="FCE5CD"/>
                    </a:solidFill>
                  </a:tcPr>
                </a:tc>
                <a:tc>
                  <a:txBody>
                    <a:bodyPr>
                      <a:noAutofit/>
                    </a:bodyPr>
                    <a:lstStyle/>
                    <a:p>
                      <a:pPr lvl="0" rtl="0" algn="ctr">
                        <a:spcBef>
                          <a:spcPts val="0"/>
                        </a:spcBef>
                        <a:buNone/>
                      </a:pPr>
                      <a:r>
                        <a:rPr b="1" lang="ar"/>
                        <a:t>  Assess the frequency and severity of the risk</a:t>
                      </a:r>
                    </a:p>
                  </a:txBody>
                  <a:tcPr marT="91425" marB="91425" marR="91425" marL="91425">
                    <a:solidFill>
                      <a:srgbClr val="FCE5CD"/>
                    </a:solidFill>
                  </a:tcPr>
                </a:tc>
                <a:tc>
                  <a:txBody>
                    <a:bodyPr>
                      <a:noAutofit/>
                    </a:bodyPr>
                    <a:lstStyle/>
                    <a:p>
                      <a:pPr lvl="0" rtl="0" algn="ctr">
                        <a:spcBef>
                          <a:spcPts val="0"/>
                        </a:spcBef>
                        <a:buNone/>
                      </a:pPr>
                      <a:r>
                        <a:rPr b="1" lang="ar"/>
                        <a:t>Reduce or eliminate the risk</a:t>
                      </a:r>
                    </a:p>
                  </a:txBody>
                  <a:tcPr marT="91425" marB="91425" marR="91425" marL="91425">
                    <a:solidFill>
                      <a:srgbClr val="FCE5CD"/>
                    </a:solidFill>
                  </a:tcPr>
                </a:tc>
              </a:tr>
              <a:tr h="381000">
                <a:tc>
                  <a:txBody>
                    <a:bodyPr>
                      <a:noAutofit/>
                    </a:bodyPr>
                    <a:lstStyle/>
                    <a:p>
                      <a:pPr lvl="0" rtl="0" algn="ctr">
                        <a:lnSpc>
                          <a:spcPct val="90000"/>
                        </a:lnSpc>
                        <a:spcBef>
                          <a:spcPts val="1000"/>
                        </a:spcBef>
                        <a:buClr>
                          <a:schemeClr val="dk1"/>
                        </a:buClr>
                        <a:buSzPct val="84615"/>
                        <a:buFont typeface="Arial"/>
                        <a:buNone/>
                      </a:pPr>
                      <a:r>
                        <a:rPr b="1" lang="ar" sz="1300"/>
                        <a:t>Use the following data as a sources for risk identification:</a:t>
                      </a:r>
                    </a:p>
                    <a:p>
                      <a:pPr lvl="0" rtl="0" algn="ctr">
                        <a:lnSpc>
                          <a:spcPct val="90000"/>
                        </a:lnSpc>
                        <a:spcBef>
                          <a:spcPts val="500"/>
                        </a:spcBef>
                        <a:buClr>
                          <a:schemeClr val="dk1"/>
                        </a:buClr>
                        <a:buSzPct val="84615"/>
                        <a:buFont typeface="Arial"/>
                        <a:buNone/>
                      </a:pPr>
                      <a:r>
                        <a:rPr b="1" lang="ar" sz="1300"/>
                        <a:t>•Adverse event reports.</a:t>
                      </a:r>
                    </a:p>
                    <a:p>
                      <a:pPr lvl="0" rtl="0" algn="ctr">
                        <a:lnSpc>
                          <a:spcPct val="90000"/>
                        </a:lnSpc>
                        <a:spcBef>
                          <a:spcPts val="500"/>
                        </a:spcBef>
                        <a:buClr>
                          <a:schemeClr val="dk1"/>
                        </a:buClr>
                        <a:buSzPct val="84615"/>
                        <a:buFont typeface="Arial"/>
                        <a:buNone/>
                      </a:pPr>
                      <a:r>
                        <a:rPr b="1" lang="ar" sz="1300"/>
                        <a:t>•Mortality and morbidities reports.</a:t>
                      </a:r>
                    </a:p>
                    <a:p>
                      <a:pPr lvl="0" rtl="0" algn="ctr">
                        <a:lnSpc>
                          <a:spcPct val="90000"/>
                        </a:lnSpc>
                        <a:spcBef>
                          <a:spcPts val="500"/>
                        </a:spcBef>
                        <a:buClr>
                          <a:schemeClr val="dk1"/>
                        </a:buClr>
                        <a:buSzPct val="84615"/>
                        <a:buFont typeface="Arial"/>
                        <a:buNone/>
                      </a:pPr>
                      <a:r>
                        <a:rPr b="1" lang="ar" sz="1300"/>
                        <a:t>•Patient complaints reports.</a:t>
                      </a:r>
                    </a:p>
                    <a:p>
                      <a:pPr lvl="0" rtl="0" algn="ctr">
                        <a:lnSpc>
                          <a:spcPct val="90000"/>
                        </a:lnSpc>
                        <a:spcBef>
                          <a:spcPts val="500"/>
                        </a:spcBef>
                        <a:buClr>
                          <a:schemeClr val="dk1"/>
                        </a:buClr>
                        <a:buSzPct val="84615"/>
                        <a:buFont typeface="Arial"/>
                        <a:buNone/>
                      </a:pPr>
                      <a:r>
                        <a:rPr b="1" lang="ar" sz="1300"/>
                        <a:t>•Assess the frequency and severity of the risk;</a:t>
                      </a:r>
                    </a:p>
                    <a:p>
                      <a:pPr lvl="0" rtl="0" algn="ctr">
                        <a:spcBef>
                          <a:spcPts val="0"/>
                        </a:spcBef>
                        <a:buNone/>
                      </a:pPr>
                      <a:r>
                        <a:t/>
                      </a:r>
                      <a:endParaRPr b="1" sz="1300"/>
                    </a:p>
                  </a:txBody>
                  <a:tcPr marT="91425" marB="91425" marR="91425" marL="91425"/>
                </a:tc>
                <a:tc>
                  <a:txBody>
                    <a:bodyPr>
                      <a:noAutofit/>
                    </a:bodyPr>
                    <a:lstStyle/>
                    <a:p>
                      <a:pPr lvl="0" rtl="0" algn="ctr">
                        <a:lnSpc>
                          <a:spcPct val="90000"/>
                        </a:lnSpc>
                        <a:spcBef>
                          <a:spcPts val="1000"/>
                        </a:spcBef>
                        <a:buClr>
                          <a:schemeClr val="dk1"/>
                        </a:buClr>
                        <a:buSzPct val="84615"/>
                        <a:buFont typeface="Arial"/>
                        <a:buNone/>
                      </a:pPr>
                      <a:r>
                        <a:rPr b="1" lang="ar" sz="1300">
                          <a:solidFill>
                            <a:srgbClr val="FF0000"/>
                          </a:solidFill>
                        </a:rPr>
                        <a:t>SAC (Severity Assessment Code) Score:</a:t>
                      </a:r>
                    </a:p>
                    <a:p>
                      <a:pPr lvl="0" rtl="0" algn="ctr">
                        <a:lnSpc>
                          <a:spcPct val="90000"/>
                        </a:lnSpc>
                        <a:spcBef>
                          <a:spcPts val="1000"/>
                        </a:spcBef>
                        <a:buClr>
                          <a:schemeClr val="dk1"/>
                        </a:buClr>
                        <a:buSzPct val="84615"/>
                        <a:buFont typeface="Arial"/>
                        <a:buNone/>
                      </a:pPr>
                      <a:r>
                        <a:rPr b="1" lang="ar" sz="1300"/>
                        <a:t>  it is a matrix scoring system/ numerical scores are given to the severity and likelihood of risks and these scores are multiplied to get a rating for the risk</a:t>
                      </a:r>
                    </a:p>
                    <a:p>
                      <a:pPr lvl="0" rtl="0" algn="ctr">
                        <a:spcBef>
                          <a:spcPts val="0"/>
                        </a:spcBef>
                        <a:buNone/>
                      </a:pPr>
                      <a:r>
                        <a:t/>
                      </a:r>
                      <a:endParaRPr b="1" sz="1300"/>
                    </a:p>
                  </a:txBody>
                  <a:tcPr marT="91425" marB="91425" marR="91425" marL="91425"/>
                </a:tc>
                <a:tc>
                  <a:txBody>
                    <a:bodyPr>
                      <a:noAutofit/>
                    </a:bodyPr>
                    <a:lstStyle/>
                    <a:p>
                      <a:pPr indent="-311150" lvl="0" marL="457200" rtl="0">
                        <a:spcBef>
                          <a:spcPts val="0"/>
                        </a:spcBef>
                        <a:buSzPct val="100000"/>
                        <a:buChar char="●"/>
                      </a:pPr>
                      <a:r>
                        <a:rPr b="1" lang="ar" sz="1300"/>
                        <a:t>extreme risk-immediate action required</a:t>
                      </a:r>
                    </a:p>
                    <a:p>
                      <a:pPr indent="-311150" lvl="0" marL="457200" rtl="0">
                        <a:spcBef>
                          <a:spcPts val="0"/>
                        </a:spcBef>
                        <a:buSzPct val="100000"/>
                        <a:buChar char="●"/>
                      </a:pPr>
                      <a:r>
                        <a:rPr b="1" lang="ar" sz="1300"/>
                        <a:t>high risk-need to notify senior management</a:t>
                      </a:r>
                    </a:p>
                    <a:p>
                      <a:pPr indent="-311150" lvl="0" marL="457200" rtl="0">
                        <a:spcBef>
                          <a:spcPts val="0"/>
                        </a:spcBef>
                        <a:buSzPct val="100000"/>
                        <a:buChar char="●"/>
                      </a:pPr>
                      <a:r>
                        <a:rPr b="1" lang="ar" sz="1300"/>
                        <a:t>medium risk-managment responsibility must be specified</a:t>
                      </a:r>
                    </a:p>
                    <a:p>
                      <a:pPr indent="-311150" lvl="0" marL="457200" rtl="0">
                        <a:spcBef>
                          <a:spcPts val="0"/>
                        </a:spcBef>
                        <a:buSzPct val="100000"/>
                        <a:buChar char="●"/>
                      </a:pPr>
                      <a:r>
                        <a:rPr b="1" lang="ar" sz="1300"/>
                        <a:t>low risk-manage by routine procedures</a:t>
                      </a:r>
                    </a:p>
                  </a:txBody>
                  <a:tcPr marT="91425" marB="91425" marR="91425" marL="91425"/>
                </a:tc>
              </a:tr>
            </a:tbl>
          </a:graphicData>
        </a:graphic>
      </p:graphicFrame>
      <p:sp>
        <p:nvSpPr>
          <p:cNvPr id="758" name="Shape 758"/>
          <p:cNvSpPr txBox="1"/>
          <p:nvPr/>
        </p:nvSpPr>
        <p:spPr>
          <a:xfrm>
            <a:off x="328800" y="3811850"/>
            <a:ext cx="6106200" cy="1706700"/>
          </a:xfrm>
          <a:prstGeom prst="rect">
            <a:avLst/>
          </a:prstGeom>
          <a:noFill/>
          <a:ln>
            <a:noFill/>
          </a:ln>
        </p:spPr>
        <p:txBody>
          <a:bodyPr anchorCtr="0" anchor="t" bIns="91425" lIns="91425" rIns="91425" tIns="91425">
            <a:noAutofit/>
          </a:bodyPr>
          <a:lstStyle/>
          <a:p>
            <a:pPr lvl="0" rtl="0">
              <a:lnSpc>
                <a:spcPct val="90000"/>
              </a:lnSpc>
              <a:spcBef>
                <a:spcPts val="1000"/>
              </a:spcBef>
              <a:buClr>
                <a:schemeClr val="dk1"/>
              </a:buClr>
              <a:buSzPct val="61111"/>
              <a:buFont typeface="Arial"/>
              <a:buNone/>
            </a:pPr>
            <a:r>
              <a:rPr b="1" lang="ar" sz="1800">
                <a:solidFill>
                  <a:srgbClr val="FF0000"/>
                </a:solidFill>
              </a:rPr>
              <a:t>Fitness-to-practice requirements: </a:t>
            </a:r>
            <a:r>
              <a:rPr b="1" lang="ar" sz="1200">
                <a:solidFill>
                  <a:srgbClr val="FF0000"/>
                </a:solidFill>
              </a:rPr>
              <a:t>(important)</a:t>
            </a:r>
          </a:p>
          <a:p>
            <a:pPr lvl="0" rtl="0">
              <a:lnSpc>
                <a:spcPct val="90000"/>
              </a:lnSpc>
              <a:spcBef>
                <a:spcPts val="500"/>
              </a:spcBef>
              <a:buClr>
                <a:schemeClr val="dk1"/>
              </a:buClr>
              <a:buFont typeface="Arial"/>
              <a:buNone/>
            </a:pPr>
            <a:r>
              <a:rPr lang="ar"/>
              <a:t>•Accountability</a:t>
            </a:r>
          </a:p>
          <a:p>
            <a:pPr lvl="0" rtl="0">
              <a:lnSpc>
                <a:spcPct val="90000"/>
              </a:lnSpc>
              <a:spcBef>
                <a:spcPts val="500"/>
              </a:spcBef>
              <a:buClr>
                <a:schemeClr val="dk1"/>
              </a:buClr>
              <a:buFont typeface="Arial"/>
              <a:buNone/>
            </a:pPr>
            <a:r>
              <a:rPr lang="ar"/>
              <a:t>•Competency of healthcare professionals.</a:t>
            </a:r>
          </a:p>
          <a:p>
            <a:pPr lvl="0" rtl="0">
              <a:lnSpc>
                <a:spcPct val="90000"/>
              </a:lnSpc>
              <a:spcBef>
                <a:spcPts val="500"/>
              </a:spcBef>
              <a:buClr>
                <a:schemeClr val="dk1"/>
              </a:buClr>
              <a:buFont typeface="Arial"/>
              <a:buNone/>
            </a:pPr>
            <a:r>
              <a:rPr lang="ar"/>
              <a:t>•Are they practicing beyond their level of experience and skill? Are they unwell, suffering from stress or illness</a:t>
            </a:r>
          </a:p>
          <a:p>
            <a:pPr lvl="0" rtl="0">
              <a:lnSpc>
                <a:spcPct val="90000"/>
              </a:lnSpc>
              <a:spcBef>
                <a:spcPts val="500"/>
              </a:spcBef>
              <a:buClr>
                <a:schemeClr val="dk1"/>
              </a:buClr>
              <a:buFont typeface="Arial"/>
              <a:buNone/>
            </a:pPr>
            <a:r>
              <a:t/>
            </a:r>
            <a:endParaRPr/>
          </a:p>
        </p:txBody>
      </p:sp>
      <p:graphicFrame>
        <p:nvGraphicFramePr>
          <p:cNvPr id="759" name="Shape 759"/>
          <p:cNvGraphicFramePr/>
          <p:nvPr/>
        </p:nvGraphicFramePr>
        <p:xfrm>
          <a:off x="328800" y="5518550"/>
          <a:ext cx="3000000" cy="3000000"/>
        </p:xfrm>
        <a:graphic>
          <a:graphicData uri="http://schemas.openxmlformats.org/drawingml/2006/table">
            <a:tbl>
              <a:tblPr>
                <a:noFill/>
                <a:tableStyleId>{D04C0F43-524B-4128-83DA-58CB7B48C504}</a:tableStyleId>
              </a:tblPr>
              <a:tblGrid>
                <a:gridCol w="2300800"/>
                <a:gridCol w="2300800"/>
                <a:gridCol w="2300800"/>
              </a:tblGrid>
              <a:tr h="783350">
                <a:tc>
                  <a:txBody>
                    <a:bodyPr>
                      <a:noAutofit/>
                    </a:bodyPr>
                    <a:lstStyle/>
                    <a:p>
                      <a:pPr lvl="0" rtl="0" algn="ctr">
                        <a:lnSpc>
                          <a:spcPct val="90000"/>
                        </a:lnSpc>
                        <a:spcBef>
                          <a:spcPts val="500"/>
                        </a:spcBef>
                        <a:buNone/>
                      </a:pPr>
                      <a:r>
                        <a:rPr b="1" lang="ar" sz="1800"/>
                        <a:t>Credentialing</a:t>
                      </a:r>
                    </a:p>
                    <a:p>
                      <a:pPr lvl="0" rtl="0" algn="ctr">
                        <a:spcBef>
                          <a:spcPts val="0"/>
                        </a:spcBef>
                        <a:buNone/>
                      </a:pPr>
                      <a:r>
                        <a:t/>
                      </a:r>
                      <a:endParaRPr b="1" sz="1800"/>
                    </a:p>
                  </a:txBody>
                  <a:tcPr marT="91425" marB="91425" marR="91425" marL="91425">
                    <a:solidFill>
                      <a:srgbClr val="F4CCCC"/>
                    </a:solidFill>
                  </a:tcPr>
                </a:tc>
                <a:tc>
                  <a:txBody>
                    <a:bodyPr>
                      <a:noAutofit/>
                    </a:bodyPr>
                    <a:lstStyle/>
                    <a:p>
                      <a:pPr lvl="0" rtl="0" algn="ctr">
                        <a:lnSpc>
                          <a:spcPct val="90000"/>
                        </a:lnSpc>
                        <a:spcBef>
                          <a:spcPts val="500"/>
                        </a:spcBef>
                        <a:buNone/>
                      </a:pPr>
                      <a:r>
                        <a:rPr b="1" lang="ar" sz="1800"/>
                        <a:t>Registration </a:t>
                      </a:r>
                      <a:r>
                        <a:rPr b="1" lang="ar" sz="1200">
                          <a:solidFill>
                            <a:srgbClr val="FF0000"/>
                          </a:solidFill>
                        </a:rPr>
                        <a:t>(licensure)</a:t>
                      </a:r>
                    </a:p>
                    <a:p>
                      <a:pPr lvl="0" rtl="0" algn="ctr">
                        <a:spcBef>
                          <a:spcPts val="0"/>
                        </a:spcBef>
                        <a:buNone/>
                      </a:pPr>
                      <a:r>
                        <a:t/>
                      </a:r>
                      <a:endParaRPr b="1" sz="1800"/>
                    </a:p>
                  </a:txBody>
                  <a:tcPr marT="91425" marB="91425" marR="91425" marL="91425">
                    <a:solidFill>
                      <a:srgbClr val="F4CCCC"/>
                    </a:solidFill>
                  </a:tcPr>
                </a:tc>
                <a:tc>
                  <a:txBody>
                    <a:bodyPr>
                      <a:noAutofit/>
                    </a:bodyPr>
                    <a:lstStyle/>
                    <a:p>
                      <a:pPr lvl="0" rtl="0" algn="ctr">
                        <a:spcBef>
                          <a:spcPts val="0"/>
                        </a:spcBef>
                        <a:buNone/>
                      </a:pPr>
                      <a:r>
                        <a:rPr b="1" lang="ar" sz="1800"/>
                        <a:t>Accreditation</a:t>
                      </a:r>
                    </a:p>
                  </a:txBody>
                  <a:tcPr marT="91425" marB="91425" marR="91425" marL="91425">
                    <a:solidFill>
                      <a:srgbClr val="F4CCCC"/>
                    </a:solidFill>
                  </a:tcPr>
                </a:tc>
              </a:tr>
              <a:tr h="4050850">
                <a:tc>
                  <a:txBody>
                    <a:bodyPr>
                      <a:noAutofit/>
                    </a:bodyPr>
                    <a:lstStyle/>
                    <a:p>
                      <a:pPr lvl="0" rtl="0">
                        <a:lnSpc>
                          <a:spcPct val="90000"/>
                        </a:lnSpc>
                        <a:spcBef>
                          <a:spcPts val="1000"/>
                        </a:spcBef>
                        <a:buClr>
                          <a:schemeClr val="dk1"/>
                        </a:buClr>
                        <a:buSzPct val="84615"/>
                        <a:buFont typeface="Arial"/>
                        <a:buNone/>
                      </a:pPr>
                      <a:r>
                        <a:rPr b="1" lang="ar" sz="1300"/>
                        <a:t>The process of assessing and conferring approval on a person’s suitability to provide specific consumer/patient care and treatment services, within defined limits, based on an individual’s licence, education, training, experience, and competence.</a:t>
                      </a:r>
                    </a:p>
                    <a:p>
                      <a:pPr lvl="0" rtl="0">
                        <a:spcBef>
                          <a:spcPts val="0"/>
                        </a:spcBef>
                        <a:buNone/>
                      </a:pPr>
                      <a:r>
                        <a:t/>
                      </a:r>
                      <a:endParaRPr b="1" sz="1300"/>
                    </a:p>
                  </a:txBody>
                  <a:tcPr marT="91425" marB="91425" marR="91425" marL="91425"/>
                </a:tc>
                <a:tc>
                  <a:txBody>
                    <a:bodyPr>
                      <a:noAutofit/>
                    </a:bodyPr>
                    <a:lstStyle/>
                    <a:p>
                      <a:pPr lvl="0" rtl="0">
                        <a:lnSpc>
                          <a:spcPct val="90000"/>
                        </a:lnSpc>
                        <a:spcBef>
                          <a:spcPts val="1000"/>
                        </a:spcBef>
                        <a:buClr>
                          <a:schemeClr val="dk1"/>
                        </a:buClr>
                        <a:buSzPct val="84615"/>
                        <a:buFont typeface="Arial"/>
                        <a:buNone/>
                      </a:pPr>
                      <a:r>
                        <a:rPr b="1" lang="ar" sz="1300"/>
                        <a:t>•Registration of  health-care practitioners with a government authority, to protect the health and safety of the public through mechanisms designed to ensure that health practitioners are fit to practise.</a:t>
                      </a:r>
                    </a:p>
                    <a:p>
                      <a:pPr lvl="0" rtl="0">
                        <a:lnSpc>
                          <a:spcPct val="90000"/>
                        </a:lnSpc>
                        <a:spcBef>
                          <a:spcPts val="1000"/>
                        </a:spcBef>
                        <a:buClr>
                          <a:schemeClr val="dk1"/>
                        </a:buClr>
                        <a:buSzPct val="84615"/>
                        <a:buFont typeface="Arial"/>
                        <a:buNone/>
                      </a:pPr>
                      <a:r>
                        <a:rPr b="1" lang="ar" sz="1300"/>
                        <a:t>•E.g Saudi Commission for Health Specialties</a:t>
                      </a:r>
                    </a:p>
                    <a:p>
                      <a:pPr lvl="0" rtl="0">
                        <a:lnSpc>
                          <a:spcPct val="90000"/>
                        </a:lnSpc>
                        <a:spcBef>
                          <a:spcPts val="1000"/>
                        </a:spcBef>
                        <a:buClr>
                          <a:schemeClr val="dk1"/>
                        </a:buClr>
                        <a:buSzPct val="84615"/>
                        <a:buFont typeface="Arial"/>
                        <a:buNone/>
                      </a:pPr>
                      <a:r>
                        <a:rPr b="1" lang="ar" sz="1300"/>
                        <a:t>•Proper registration is an important part of the credentialing and accreditation processes</a:t>
                      </a:r>
                    </a:p>
                    <a:p>
                      <a:pPr lvl="0" rtl="0">
                        <a:spcBef>
                          <a:spcPts val="0"/>
                        </a:spcBef>
                        <a:buNone/>
                      </a:pPr>
                      <a:r>
                        <a:t/>
                      </a:r>
                      <a:endParaRPr b="1" sz="1300"/>
                    </a:p>
                  </a:txBody>
                  <a:tcPr marT="91425" marB="91425" marR="91425" marL="91425"/>
                </a:tc>
                <a:tc>
                  <a:txBody>
                    <a:bodyPr>
                      <a:noAutofit/>
                    </a:bodyPr>
                    <a:lstStyle/>
                    <a:p>
                      <a:pPr lvl="0" rtl="0">
                        <a:lnSpc>
                          <a:spcPct val="90000"/>
                        </a:lnSpc>
                        <a:spcBef>
                          <a:spcPts val="1000"/>
                        </a:spcBef>
                        <a:buClr>
                          <a:schemeClr val="dk1"/>
                        </a:buClr>
                        <a:buSzPct val="84615"/>
                        <a:buFont typeface="Arial"/>
                        <a:buNone/>
                      </a:pPr>
                      <a:r>
                        <a:rPr b="1" lang="ar" sz="1300"/>
                        <a:t>•Is a formal process to ensure delivery of safe, high-quality health care based on standards and processes devised and developed by health-care professionals for health-care services.</a:t>
                      </a:r>
                    </a:p>
                    <a:p>
                      <a:pPr lvl="0" rtl="0">
                        <a:lnSpc>
                          <a:spcPct val="90000"/>
                        </a:lnSpc>
                        <a:spcBef>
                          <a:spcPts val="1000"/>
                        </a:spcBef>
                        <a:buClr>
                          <a:schemeClr val="dk1"/>
                        </a:buClr>
                        <a:buSzPct val="84615"/>
                        <a:buFont typeface="Arial"/>
                        <a:buNone/>
                      </a:pPr>
                      <a:r>
                        <a:rPr b="1" lang="ar" sz="1300"/>
                        <a:t>•National Accreditation Program: CBAHI</a:t>
                      </a:r>
                    </a:p>
                    <a:p>
                      <a:pPr lvl="0" rtl="0">
                        <a:lnSpc>
                          <a:spcPct val="90000"/>
                        </a:lnSpc>
                        <a:spcBef>
                          <a:spcPts val="1000"/>
                        </a:spcBef>
                        <a:buClr>
                          <a:schemeClr val="dk1"/>
                        </a:buClr>
                        <a:buSzPct val="84615"/>
                        <a:buFont typeface="Arial"/>
                        <a:buNone/>
                      </a:pPr>
                      <a:r>
                        <a:rPr b="1" lang="ar" sz="1300"/>
                        <a:t>•International Accreditation Program: Joint commission (US), Accreditation Canada(Canada)</a:t>
                      </a:r>
                    </a:p>
                    <a:p>
                      <a:pPr lvl="0" rtl="0">
                        <a:spcBef>
                          <a:spcPts val="0"/>
                        </a:spcBef>
                        <a:buNone/>
                      </a:pPr>
                      <a:r>
                        <a:t/>
                      </a:r>
                      <a:endParaRPr b="1" sz="1300"/>
                    </a:p>
                  </a:txBody>
                  <a:tcPr marT="91425" marB="91425" marR="91425" marL="91425"/>
                </a:tc>
              </a:tr>
            </a:tbl>
          </a:graphicData>
        </a:graphic>
      </p:graphicFrame>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3" name="Shape 763"/>
        <p:cNvGrpSpPr/>
        <p:nvPr/>
      </p:nvGrpSpPr>
      <p:grpSpPr>
        <a:xfrm>
          <a:off x="0" y="0"/>
          <a:ext cx="0" cy="0"/>
          <a:chOff x="0" y="0"/>
          <a:chExt cx="0" cy="0"/>
        </a:xfrm>
      </p:grpSpPr>
      <p:sp>
        <p:nvSpPr>
          <p:cNvPr id="764" name="Shape 764"/>
          <p:cNvSpPr txBox="1"/>
          <p:nvPr>
            <p:ph idx="1" type="body"/>
          </p:nvPr>
        </p:nvSpPr>
        <p:spPr>
          <a:xfrm>
            <a:off x="257700" y="190075"/>
            <a:ext cx="7044600" cy="9307200"/>
          </a:xfrm>
          <a:prstGeom prst="rect">
            <a:avLst/>
          </a:prstGeom>
        </p:spPr>
        <p:txBody>
          <a:bodyPr anchorCtr="0" anchor="t" bIns="91425" lIns="91425" rIns="91425" tIns="91425">
            <a:noAutofit/>
          </a:bodyPr>
          <a:lstStyle/>
          <a:p>
            <a:pPr lvl="0" rtl="0">
              <a:spcBef>
                <a:spcPts val="0"/>
              </a:spcBef>
              <a:buNone/>
            </a:pPr>
            <a:r>
              <a:rPr b="1" lang="ar">
                <a:solidFill>
                  <a:srgbClr val="FF0000"/>
                </a:solidFill>
              </a:rPr>
              <a:t>Principal Types of Human errors</a:t>
            </a:r>
          </a:p>
          <a:p>
            <a:pPr lvl="0" rtl="0">
              <a:spcBef>
                <a:spcPts val="0"/>
              </a:spcBef>
              <a:buNone/>
            </a:pPr>
            <a:r>
              <a:rPr b="1" lang="ar" sz="1400">
                <a:solidFill>
                  <a:srgbClr val="FF0000"/>
                </a:solidFill>
              </a:rPr>
              <a:t>A- Mistakes</a:t>
            </a:r>
            <a:r>
              <a:rPr b="1" lang="ar" sz="1100">
                <a:solidFill>
                  <a:srgbClr val="FF0000"/>
                </a:solidFill>
              </a:rPr>
              <a:t>: </a:t>
            </a:r>
            <a:r>
              <a:rPr b="1" lang="ar" sz="1100">
                <a:solidFill>
                  <a:srgbClr val="434343"/>
                </a:solidFill>
              </a:rPr>
              <a:t>Failure of planning</a:t>
            </a:r>
            <a:r>
              <a:rPr b="1" lang="ar" sz="1100">
                <a:solidFill>
                  <a:srgbClr val="EDEDED"/>
                </a:solidFill>
              </a:rPr>
              <a:t> </a:t>
            </a:r>
          </a:p>
          <a:p>
            <a:pPr indent="-298450" lvl="0" marL="457200" rtl="0">
              <a:spcBef>
                <a:spcPts val="0"/>
              </a:spcBef>
              <a:buClr>
                <a:srgbClr val="000000"/>
              </a:buClr>
              <a:buSzPct val="100000"/>
            </a:pPr>
            <a:r>
              <a:rPr b="1" lang="ar" sz="1100">
                <a:solidFill>
                  <a:srgbClr val="000000"/>
                </a:solidFill>
              </a:rPr>
              <a:t>Rule-based: E,g: wrong diagnosis end with  inappropriate treatment plan</a:t>
            </a:r>
          </a:p>
          <a:p>
            <a:pPr indent="-298450" lvl="0" marL="457200" rtl="0">
              <a:spcBef>
                <a:spcPts val="0"/>
              </a:spcBef>
              <a:buSzPct val="100000"/>
            </a:pPr>
            <a:r>
              <a:rPr b="1" lang="ar" sz="1100">
                <a:solidFill>
                  <a:srgbClr val="000000"/>
                </a:solidFill>
              </a:rPr>
              <a:t>Knowledge-based :</a:t>
            </a:r>
            <a:r>
              <a:rPr b="1" lang="ar" sz="1100">
                <a:solidFill>
                  <a:srgbClr val="EDEDED"/>
                </a:solidFill>
              </a:rPr>
              <a:t> </a:t>
            </a:r>
            <a:r>
              <a:rPr b="1" lang="ar" sz="1100">
                <a:solidFill>
                  <a:srgbClr val="000000"/>
                </a:solidFill>
              </a:rPr>
              <a:t>E.g: when physicians are dealing  with unfamiliar clinical situations</a:t>
            </a:r>
          </a:p>
          <a:p>
            <a:pPr lvl="0" rtl="0">
              <a:spcBef>
                <a:spcPts val="0"/>
              </a:spcBef>
              <a:buNone/>
            </a:pPr>
            <a:r>
              <a:rPr b="1" lang="ar" sz="1400">
                <a:solidFill>
                  <a:srgbClr val="FF0000"/>
                </a:solidFill>
              </a:rPr>
              <a:t>B- Skill-based errors:</a:t>
            </a:r>
          </a:p>
          <a:p>
            <a:pPr indent="-298450" lvl="0" marL="457200" rtl="0">
              <a:spcBef>
                <a:spcPts val="0"/>
              </a:spcBef>
              <a:buSzPct val="100000"/>
            </a:pPr>
            <a:r>
              <a:rPr b="1" lang="ar" sz="1100">
                <a:solidFill>
                  <a:srgbClr val="000000"/>
                </a:solidFill>
              </a:rPr>
              <a:t>Slips error : If the action is observable</a:t>
            </a:r>
            <a:r>
              <a:rPr b="1" lang="ar" sz="1100">
                <a:solidFill>
                  <a:srgbClr val="666666"/>
                </a:solidFill>
              </a:rPr>
              <a:t> e.g pushing the wrong button on a piece of equipment</a:t>
            </a:r>
          </a:p>
          <a:p>
            <a:pPr indent="-298450" lvl="0" marL="457200" rtl="0">
              <a:spcBef>
                <a:spcPts val="0"/>
              </a:spcBef>
              <a:buSzPct val="100000"/>
            </a:pPr>
            <a:r>
              <a:rPr b="1" lang="ar" sz="1100">
                <a:solidFill>
                  <a:srgbClr val="000000"/>
                </a:solidFill>
              </a:rPr>
              <a:t>Lapse error : If the action is NOT observable </a:t>
            </a:r>
            <a:r>
              <a:rPr b="1" lang="ar" sz="1100">
                <a:solidFill>
                  <a:srgbClr val="666666"/>
                </a:solidFill>
              </a:rPr>
              <a:t>e.g a memory failure, such as forgetting to administer a medication.</a:t>
            </a:r>
          </a:p>
          <a:p>
            <a:pPr lvl="0" rtl="0">
              <a:spcBef>
                <a:spcPts val="0"/>
              </a:spcBef>
              <a:buNone/>
            </a:pPr>
            <a:r>
              <a:rPr b="1" lang="ar" sz="1400">
                <a:solidFill>
                  <a:srgbClr val="FF0000"/>
                </a:solidFill>
              </a:rPr>
              <a:t>Factors Associated with an Increased Risk of Error :</a:t>
            </a:r>
          </a:p>
          <a:p>
            <a:pPr lvl="0" rtl="0">
              <a:spcBef>
                <a:spcPts val="0"/>
              </a:spcBef>
              <a:buNone/>
            </a:pPr>
            <a:r>
              <a:t/>
            </a:r>
            <a:endParaRPr b="1" sz="1100">
              <a:solidFill>
                <a:srgbClr val="000000"/>
              </a:solidFill>
            </a:endParaRPr>
          </a:p>
          <a:p>
            <a:pPr lvl="0" rtl="0">
              <a:spcBef>
                <a:spcPts val="0"/>
              </a:spcBef>
              <a:buNone/>
            </a:pPr>
            <a:r>
              <a:t/>
            </a:r>
            <a:endParaRPr b="1" sz="1100">
              <a:solidFill>
                <a:srgbClr val="000000"/>
              </a:solidFill>
            </a:endParaRPr>
          </a:p>
          <a:p>
            <a:pPr lvl="0" rtl="0">
              <a:spcBef>
                <a:spcPts val="0"/>
              </a:spcBef>
              <a:buNone/>
            </a:pPr>
            <a:r>
              <a:t/>
            </a:r>
            <a:endParaRPr b="1" sz="1100">
              <a:solidFill>
                <a:srgbClr val="000000"/>
              </a:solidFill>
            </a:endParaRPr>
          </a:p>
          <a:p>
            <a:pPr lvl="0" rtl="0">
              <a:spcBef>
                <a:spcPts val="0"/>
              </a:spcBef>
              <a:buNone/>
            </a:pPr>
            <a:r>
              <a:t/>
            </a:r>
            <a:endParaRPr b="1" sz="700">
              <a:solidFill>
                <a:srgbClr val="FF0000"/>
              </a:solidFill>
            </a:endParaRPr>
          </a:p>
          <a:p>
            <a:pPr lvl="0" rtl="0">
              <a:spcBef>
                <a:spcPts val="0"/>
              </a:spcBef>
              <a:buNone/>
            </a:pPr>
            <a:r>
              <a:t/>
            </a:r>
            <a:endParaRPr b="1" sz="1100">
              <a:solidFill>
                <a:srgbClr val="FF0000"/>
              </a:solidFill>
            </a:endParaRPr>
          </a:p>
          <a:p>
            <a:pPr lvl="0" rtl="0">
              <a:lnSpc>
                <a:spcPct val="100000"/>
              </a:lnSpc>
              <a:spcBef>
                <a:spcPts val="0"/>
              </a:spcBef>
              <a:spcAft>
                <a:spcPts val="0"/>
              </a:spcAft>
              <a:buClr>
                <a:schemeClr val="dk1"/>
              </a:buClr>
              <a:buSzPct val="61111"/>
              <a:buFont typeface="Arial"/>
              <a:buNone/>
            </a:pPr>
            <a:r>
              <a:rPr b="1" lang="ar">
                <a:solidFill>
                  <a:srgbClr val="000000"/>
                </a:solidFill>
              </a:rPr>
              <a:t>Medical error:</a:t>
            </a:r>
          </a:p>
          <a:p>
            <a:pPr lvl="0" rtl="0">
              <a:spcBef>
                <a:spcPts val="0"/>
              </a:spcBef>
              <a:spcAft>
                <a:spcPts val="0"/>
              </a:spcAft>
              <a:buClr>
                <a:schemeClr val="dk1"/>
              </a:buClr>
              <a:buSzPct val="100000"/>
              <a:buFont typeface="Arial"/>
              <a:buNone/>
            </a:pPr>
            <a:r>
              <a:rPr b="1" lang="ar" sz="1100" u="sng">
                <a:solidFill>
                  <a:schemeClr val="dk1"/>
                </a:solidFill>
              </a:rPr>
              <a:t>Failure of planned</a:t>
            </a:r>
            <a:r>
              <a:rPr b="1" lang="ar" sz="1100">
                <a:solidFill>
                  <a:schemeClr val="dk1"/>
                </a:solidFill>
              </a:rPr>
              <a:t> action to be completed as intended or the use of </a:t>
            </a:r>
            <a:r>
              <a:rPr b="1" lang="ar" sz="1100" u="sng">
                <a:solidFill>
                  <a:schemeClr val="dk1"/>
                </a:solidFill>
              </a:rPr>
              <a:t>wrong plan</a:t>
            </a:r>
            <a:r>
              <a:rPr b="1" lang="ar" sz="1100">
                <a:solidFill>
                  <a:schemeClr val="dk1"/>
                </a:solidFill>
              </a:rPr>
              <a:t> to achieve an aim</a:t>
            </a:r>
          </a:p>
          <a:p>
            <a:pPr lvl="0" rtl="0">
              <a:lnSpc>
                <a:spcPct val="90000"/>
              </a:lnSpc>
              <a:spcBef>
                <a:spcPts val="1000"/>
              </a:spcBef>
              <a:spcAft>
                <a:spcPts val="0"/>
              </a:spcAft>
              <a:buClr>
                <a:schemeClr val="dk1"/>
              </a:buClr>
              <a:buSzPct val="100000"/>
              <a:buFont typeface="Arial"/>
              <a:buNone/>
            </a:pPr>
            <a:r>
              <a:rPr b="1" lang="ar" sz="1100">
                <a:solidFill>
                  <a:srgbClr val="0B5394"/>
                </a:solidFill>
              </a:rPr>
              <a:t>Violations: </a:t>
            </a:r>
            <a:r>
              <a:rPr b="1" lang="ar" sz="1100">
                <a:solidFill>
                  <a:srgbClr val="EDEDED"/>
                </a:solidFill>
              </a:rPr>
              <a:t> </a:t>
            </a:r>
            <a:r>
              <a:rPr b="1" lang="ar" sz="1100">
                <a:solidFill>
                  <a:schemeClr val="dk1"/>
                </a:solidFill>
              </a:rPr>
              <a:t>are errors caused by deliberate deviation by an individual from an accepted protocol or standard of care.</a:t>
            </a:r>
          </a:p>
          <a:p>
            <a:pPr lvl="0" rtl="0">
              <a:spcBef>
                <a:spcPts val="0"/>
              </a:spcBef>
              <a:spcAft>
                <a:spcPts val="0"/>
              </a:spcAft>
              <a:buClr>
                <a:schemeClr val="dk1"/>
              </a:buClr>
              <a:buSzPct val="78571"/>
              <a:buFont typeface="Arial"/>
              <a:buNone/>
            </a:pPr>
            <a:r>
              <a:rPr b="1" lang="ar" sz="1400" u="sng">
                <a:solidFill>
                  <a:srgbClr val="000000"/>
                </a:solidFill>
              </a:rPr>
              <a:t>Types of errors :</a:t>
            </a:r>
          </a:p>
          <a:p>
            <a:pPr lvl="0" rtl="0">
              <a:spcBef>
                <a:spcPts val="0"/>
              </a:spcBef>
              <a:buNone/>
            </a:pPr>
            <a:r>
              <a:t/>
            </a:r>
            <a:endParaRPr b="1" sz="1100">
              <a:solidFill>
                <a:srgbClr val="666666"/>
              </a:solidFill>
            </a:endParaRPr>
          </a:p>
        </p:txBody>
      </p:sp>
      <p:pic>
        <p:nvPicPr>
          <p:cNvPr id="765" name="Shape 765"/>
          <p:cNvPicPr preferRelativeResize="0"/>
          <p:nvPr/>
        </p:nvPicPr>
        <p:blipFill>
          <a:blip r:embed="rId3">
            <a:alphaModFix/>
          </a:blip>
          <a:stretch>
            <a:fillRect/>
          </a:stretch>
        </p:blipFill>
        <p:spPr>
          <a:xfrm>
            <a:off x="1328499" y="3373900"/>
            <a:ext cx="2275799" cy="1829524"/>
          </a:xfrm>
          <a:prstGeom prst="rect">
            <a:avLst/>
          </a:prstGeom>
          <a:noFill/>
          <a:ln>
            <a:noFill/>
          </a:ln>
        </p:spPr>
      </p:pic>
      <p:pic>
        <p:nvPicPr>
          <p:cNvPr id="766" name="Shape 766"/>
          <p:cNvPicPr preferRelativeResize="0"/>
          <p:nvPr/>
        </p:nvPicPr>
        <p:blipFill>
          <a:blip r:embed="rId4">
            <a:alphaModFix/>
          </a:blip>
          <a:stretch>
            <a:fillRect/>
          </a:stretch>
        </p:blipFill>
        <p:spPr>
          <a:xfrm>
            <a:off x="3799125" y="3373900"/>
            <a:ext cx="2544800" cy="1829524"/>
          </a:xfrm>
          <a:prstGeom prst="rect">
            <a:avLst/>
          </a:prstGeom>
          <a:noFill/>
          <a:ln>
            <a:noFill/>
          </a:ln>
        </p:spPr>
      </p:pic>
      <p:graphicFrame>
        <p:nvGraphicFramePr>
          <p:cNvPr id="767" name="Shape 767"/>
          <p:cNvGraphicFramePr/>
          <p:nvPr/>
        </p:nvGraphicFramePr>
        <p:xfrm>
          <a:off x="319075" y="6802750"/>
          <a:ext cx="3000000" cy="3000000"/>
        </p:xfrm>
        <a:graphic>
          <a:graphicData uri="http://schemas.openxmlformats.org/drawingml/2006/table">
            <a:tbl>
              <a:tblPr>
                <a:noFill/>
                <a:tableStyleId>{D04C0F43-524B-4128-83DA-58CB7B48C504}</a:tableStyleId>
              </a:tblPr>
              <a:tblGrid>
                <a:gridCol w="1408275"/>
                <a:gridCol w="5513550"/>
              </a:tblGrid>
              <a:tr h="401925">
                <a:tc>
                  <a:txBody>
                    <a:bodyPr>
                      <a:noAutofit/>
                    </a:bodyPr>
                    <a:lstStyle/>
                    <a:p>
                      <a:pPr lvl="0" rtl="1" algn="l">
                        <a:lnSpc>
                          <a:spcPct val="115000"/>
                        </a:lnSpc>
                        <a:spcBef>
                          <a:spcPts val="0"/>
                        </a:spcBef>
                        <a:buNone/>
                      </a:pPr>
                      <a:r>
                        <a:rPr b="1" lang="ar" sz="1200"/>
                        <a:t>Sentinel Event </a:t>
                      </a:r>
                    </a:p>
                  </a:txBody>
                  <a:tcPr marT="91425" marB="91425" marR="91425" marL="91425">
                    <a:solidFill>
                      <a:srgbClr val="C9DAF8"/>
                    </a:solidFill>
                  </a:tcPr>
                </a:tc>
                <a:tc>
                  <a:txBody>
                    <a:bodyPr>
                      <a:noAutofit/>
                    </a:bodyPr>
                    <a:lstStyle/>
                    <a:p>
                      <a:pPr lvl="0" rtl="0">
                        <a:spcBef>
                          <a:spcPts val="0"/>
                        </a:spcBef>
                        <a:buNone/>
                      </a:pPr>
                      <a:r>
                        <a:rPr b="1" lang="ar" sz="1200"/>
                        <a:t>Is an </a:t>
                      </a:r>
                      <a:r>
                        <a:rPr b="1" lang="ar" sz="1200">
                          <a:solidFill>
                            <a:srgbClr val="FF0000"/>
                          </a:solidFill>
                        </a:rPr>
                        <a:t>unexpected occurrence</a:t>
                      </a:r>
                      <a:r>
                        <a:rPr b="1" lang="ar" sz="1200"/>
                        <a:t> involving death or serious physical or psychological injury ex:opperating on the wrong side or wrong patient.</a:t>
                      </a:r>
                    </a:p>
                    <a:p>
                      <a:pPr lvl="0" rtl="0">
                        <a:lnSpc>
                          <a:spcPct val="90000"/>
                        </a:lnSpc>
                        <a:spcBef>
                          <a:spcPts val="500"/>
                        </a:spcBef>
                        <a:buClr>
                          <a:schemeClr val="dk1"/>
                        </a:buClr>
                        <a:buSzPct val="100000"/>
                        <a:buFont typeface="Arial"/>
                        <a:buNone/>
                      </a:pPr>
                      <a:r>
                        <a:rPr b="1" lang="ar" sz="1100">
                          <a:solidFill>
                            <a:schemeClr val="dk1"/>
                          </a:solidFill>
                        </a:rPr>
                        <a:t>e.g. surgery on the wrong patient or body site, incompatible blood transfusion.</a:t>
                      </a:r>
                    </a:p>
                    <a:p>
                      <a:pPr lvl="0" rtl="0">
                        <a:lnSpc>
                          <a:spcPct val="90000"/>
                        </a:lnSpc>
                        <a:spcBef>
                          <a:spcPts val="500"/>
                        </a:spcBef>
                        <a:buClr>
                          <a:schemeClr val="dk1"/>
                        </a:buClr>
                        <a:buSzPct val="100000"/>
                        <a:buFont typeface="Arial"/>
                        <a:buNone/>
                      </a:pPr>
                      <a:r>
                        <a:t/>
                      </a:r>
                      <a:endParaRPr b="1" sz="1100">
                        <a:solidFill>
                          <a:schemeClr val="dk1"/>
                        </a:solidFill>
                      </a:endParaRPr>
                    </a:p>
                    <a:p>
                      <a:pPr lvl="0" rtl="0">
                        <a:lnSpc>
                          <a:spcPct val="90000"/>
                        </a:lnSpc>
                        <a:spcBef>
                          <a:spcPts val="500"/>
                        </a:spcBef>
                        <a:buClr>
                          <a:schemeClr val="dk1"/>
                        </a:buClr>
                        <a:buSzPct val="100000"/>
                        <a:buFont typeface="Arial"/>
                        <a:buNone/>
                      </a:pPr>
                      <a:r>
                        <a:rPr b="1" lang="ar" sz="1100">
                          <a:solidFill>
                            <a:schemeClr val="dk1"/>
                          </a:solidFill>
                        </a:rPr>
                        <a:t>•Many health-care facilities have mandated the reporting of these types of events because of the significant risks associated with their repetition</a:t>
                      </a:r>
                    </a:p>
                    <a:p>
                      <a:pPr lvl="0" rtl="0">
                        <a:spcBef>
                          <a:spcPts val="0"/>
                        </a:spcBef>
                        <a:buNone/>
                      </a:pPr>
                      <a:r>
                        <a:t/>
                      </a:r>
                      <a:endParaRPr b="1" sz="1200"/>
                    </a:p>
                  </a:txBody>
                  <a:tcPr marT="91425" marB="91425" marR="91425" marL="91425"/>
                </a:tc>
              </a:tr>
              <a:tr h="381000">
                <a:tc>
                  <a:txBody>
                    <a:bodyPr>
                      <a:noAutofit/>
                    </a:bodyPr>
                    <a:lstStyle/>
                    <a:p>
                      <a:pPr lvl="0" rtl="0">
                        <a:spcBef>
                          <a:spcPts val="0"/>
                        </a:spcBef>
                        <a:buNone/>
                      </a:pPr>
                      <a:r>
                        <a:rPr b="1" lang="ar" sz="1200"/>
                        <a:t>Near Miss </a:t>
                      </a:r>
                    </a:p>
                  </a:txBody>
                  <a:tcPr marT="91425" marB="91425" marR="91425" marL="91425">
                    <a:solidFill>
                      <a:srgbClr val="C9DAF8"/>
                    </a:solidFill>
                  </a:tcPr>
                </a:tc>
                <a:tc>
                  <a:txBody>
                    <a:bodyPr>
                      <a:noAutofit/>
                    </a:bodyPr>
                    <a:lstStyle/>
                    <a:p>
                      <a:pPr lvl="0" rtl="0">
                        <a:spcBef>
                          <a:spcPts val="0"/>
                        </a:spcBef>
                        <a:buNone/>
                      </a:pPr>
                      <a:r>
                        <a:rPr b="1" lang="ar" sz="1200"/>
                        <a:t>Incidence about to happen but by chance didn’t occur</a:t>
                      </a:r>
                    </a:p>
                  </a:txBody>
                  <a:tcPr marT="91425" marB="91425" marR="91425" marL="91425"/>
                </a:tc>
              </a:tr>
              <a:tr h="381000">
                <a:tc>
                  <a:txBody>
                    <a:bodyPr>
                      <a:noAutofit/>
                    </a:bodyPr>
                    <a:lstStyle/>
                    <a:p>
                      <a:pPr lvl="0" rtl="0">
                        <a:spcBef>
                          <a:spcPts val="0"/>
                        </a:spcBef>
                        <a:buNone/>
                      </a:pPr>
                      <a:r>
                        <a:rPr b="1" lang="ar" sz="1200">
                          <a:solidFill>
                            <a:schemeClr val="dk1"/>
                          </a:solidFill>
                        </a:rPr>
                        <a:t>Adverse Event</a:t>
                      </a:r>
                    </a:p>
                  </a:txBody>
                  <a:tcPr marT="91425" marB="91425" marR="91425" marL="91425">
                    <a:solidFill>
                      <a:srgbClr val="C9DAF8"/>
                    </a:solidFill>
                  </a:tcPr>
                </a:tc>
                <a:tc>
                  <a:txBody>
                    <a:bodyPr>
                      <a:noAutofit/>
                    </a:bodyPr>
                    <a:lstStyle/>
                    <a:p>
                      <a:pPr lvl="0" rtl="0">
                        <a:spcBef>
                          <a:spcPts val="0"/>
                        </a:spcBef>
                        <a:buNone/>
                      </a:pPr>
                      <a:r>
                        <a:rPr b="1" lang="ar" sz="1200"/>
                        <a:t>Defined as incidents in which harm resulted to a person receiving Adverse Event health care. </a:t>
                      </a:r>
                    </a:p>
                    <a:p>
                      <a:pPr lvl="0" rtl="0">
                        <a:spcBef>
                          <a:spcPts val="0"/>
                        </a:spcBef>
                        <a:buNone/>
                      </a:pPr>
                      <a:r>
                        <a:rPr b="1" lang="ar" sz="1200"/>
                        <a:t>They include infections, falls resulting in injuries, </a:t>
                      </a:r>
                      <a:r>
                        <a:rPr b="1" lang="ar" sz="1200">
                          <a:solidFill>
                            <a:srgbClr val="999999"/>
                          </a:solidFill>
                        </a:rPr>
                        <a:t>(include sentinel event +medication error)</a:t>
                      </a:r>
                    </a:p>
                  </a:txBody>
                  <a:tcPr marT="91425" marB="91425" marR="91425" marL="91425"/>
                </a:tc>
              </a:tr>
              <a:tr h="381000">
                <a:tc>
                  <a:txBody>
                    <a:bodyPr>
                      <a:noAutofit/>
                    </a:bodyPr>
                    <a:lstStyle/>
                    <a:p>
                      <a:pPr lvl="0" rtl="0">
                        <a:spcBef>
                          <a:spcPts val="0"/>
                        </a:spcBef>
                        <a:buNone/>
                      </a:pPr>
                      <a:r>
                        <a:rPr b="1" lang="ar" sz="1200">
                          <a:solidFill>
                            <a:schemeClr val="dk1"/>
                          </a:solidFill>
                        </a:rPr>
                        <a:t>Medication Errors </a:t>
                      </a:r>
                    </a:p>
                  </a:txBody>
                  <a:tcPr marT="91425" marB="91425" marR="91425" marL="91425">
                    <a:solidFill>
                      <a:srgbClr val="C9DAF8"/>
                    </a:solidFill>
                  </a:tcPr>
                </a:tc>
                <a:tc>
                  <a:txBody>
                    <a:bodyPr>
                      <a:noAutofit/>
                    </a:bodyPr>
                    <a:lstStyle/>
                    <a:p>
                      <a:pPr lvl="0" rtl="0">
                        <a:spcBef>
                          <a:spcPts val="0"/>
                        </a:spcBef>
                        <a:buNone/>
                      </a:pPr>
                      <a:r>
                        <a:rPr b="1" lang="ar" sz="1200"/>
                        <a:t>Is any preventable event that may cause or led to inappropriate Medication Errors medication use or patient harm.</a:t>
                      </a:r>
                    </a:p>
                  </a:txBody>
                  <a:tcPr marT="91425" marB="91425" marR="91425" marL="91425"/>
                </a:tc>
              </a:tr>
            </a:tbl>
          </a:graphicData>
        </a:graphic>
      </p:graphicFrame>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1" name="Shape 771"/>
        <p:cNvGrpSpPr/>
        <p:nvPr/>
      </p:nvGrpSpPr>
      <p:grpSpPr>
        <a:xfrm>
          <a:off x="0" y="0"/>
          <a:ext cx="0" cy="0"/>
          <a:chOff x="0" y="0"/>
          <a:chExt cx="0" cy="0"/>
        </a:xfrm>
      </p:grpSpPr>
      <p:sp>
        <p:nvSpPr>
          <p:cNvPr id="772" name="Shape 772"/>
          <p:cNvSpPr txBox="1"/>
          <p:nvPr>
            <p:ph idx="1" type="body"/>
          </p:nvPr>
        </p:nvSpPr>
        <p:spPr>
          <a:xfrm>
            <a:off x="257700" y="171450"/>
            <a:ext cx="7044600" cy="1895700"/>
          </a:xfrm>
          <a:prstGeom prst="rect">
            <a:avLst/>
          </a:prstGeom>
        </p:spPr>
        <p:txBody>
          <a:bodyPr anchorCtr="0" anchor="t" bIns="91425" lIns="91425" rIns="91425" tIns="91425">
            <a:noAutofit/>
          </a:bodyPr>
          <a:lstStyle/>
          <a:p>
            <a:pPr lvl="0" rtl="0">
              <a:spcBef>
                <a:spcPts val="0"/>
              </a:spcBef>
              <a:spcAft>
                <a:spcPts val="0"/>
              </a:spcAft>
              <a:buNone/>
            </a:pPr>
            <a:r>
              <a:t/>
            </a:r>
            <a:endParaRPr b="1" sz="1200">
              <a:solidFill>
                <a:srgbClr val="000000"/>
              </a:solidFill>
            </a:endParaRPr>
          </a:p>
          <a:p>
            <a:pPr lvl="0" rtl="0">
              <a:spcBef>
                <a:spcPts val="0"/>
              </a:spcBef>
              <a:spcAft>
                <a:spcPts val="0"/>
              </a:spcAft>
              <a:buNone/>
            </a:pPr>
            <a:r>
              <a:rPr b="1" lang="ar">
                <a:solidFill>
                  <a:srgbClr val="0B5394"/>
                </a:solidFill>
              </a:rPr>
              <a:t>How to capture error? </a:t>
            </a:r>
            <a:r>
              <a:rPr b="1" lang="ar" sz="1200">
                <a:solidFill>
                  <a:srgbClr val="FF0000"/>
                </a:solidFill>
              </a:rPr>
              <a:t>(Important, try to understand the difinitions) </a:t>
            </a:r>
          </a:p>
          <a:p>
            <a:pPr lvl="0" rtl="0">
              <a:spcBef>
                <a:spcPts val="0"/>
              </a:spcBef>
              <a:spcAft>
                <a:spcPts val="0"/>
              </a:spcAft>
              <a:buNone/>
            </a:pPr>
            <a:r>
              <a:t/>
            </a:r>
            <a:endParaRPr b="1">
              <a:solidFill>
                <a:srgbClr val="0B5394"/>
              </a:solidFill>
            </a:endParaRPr>
          </a:p>
          <a:p>
            <a:pPr lvl="0" rtl="0">
              <a:spcBef>
                <a:spcPts val="0"/>
              </a:spcBef>
              <a:spcAft>
                <a:spcPts val="0"/>
              </a:spcAft>
              <a:buNone/>
            </a:pPr>
            <a:r>
              <a:rPr b="1" lang="ar" sz="1400" u="sng">
                <a:solidFill>
                  <a:srgbClr val="FF0000"/>
                </a:solidFill>
              </a:rPr>
              <a:t>1- Incident reporting : </a:t>
            </a:r>
            <a:r>
              <a:rPr b="1" lang="ar" sz="1400" u="sng">
                <a:solidFill>
                  <a:srgbClr val="404040"/>
                </a:solidFill>
              </a:rPr>
              <a:t> </a:t>
            </a:r>
          </a:p>
          <a:p>
            <a:pPr indent="-311150" lvl="0" marL="457200" rtl="0">
              <a:spcBef>
                <a:spcPts val="0"/>
              </a:spcBef>
              <a:spcAft>
                <a:spcPts val="0"/>
              </a:spcAft>
              <a:buSzPct val="100000"/>
              <a:buChar char="❏"/>
            </a:pPr>
            <a:r>
              <a:rPr b="1" lang="ar" sz="1300">
                <a:solidFill>
                  <a:schemeClr val="dk1"/>
                </a:solidFill>
              </a:rPr>
              <a:t>Is a form that is filled out in order to record details of an unusual event that occurs at the facility, such as an injury to a </a:t>
            </a:r>
            <a:r>
              <a:rPr b="1" lang="ar" sz="1300">
                <a:solidFill>
                  <a:srgbClr val="000000"/>
                </a:solidFill>
                <a:hlinkClick r:id="rId3"/>
              </a:rPr>
              <a:t>patient</a:t>
            </a:r>
            <a:r>
              <a:rPr b="1" lang="ar" sz="1300">
                <a:solidFill>
                  <a:schemeClr val="dk1"/>
                </a:solidFill>
              </a:rPr>
              <a:t>.</a:t>
            </a:r>
          </a:p>
          <a:p>
            <a:pPr indent="-311150" lvl="0" marL="457200" rtl="0">
              <a:spcBef>
                <a:spcPts val="0"/>
              </a:spcBef>
              <a:spcAft>
                <a:spcPts val="0"/>
              </a:spcAft>
              <a:buClr>
                <a:schemeClr val="dk1"/>
              </a:buClr>
              <a:buSzPct val="100000"/>
              <a:buChar char="❏"/>
            </a:pPr>
            <a:r>
              <a:rPr b="1" lang="ar" sz="1300">
                <a:solidFill>
                  <a:schemeClr val="dk1"/>
                </a:solidFill>
              </a:rPr>
              <a:t>the purpose of the incident report is to</a:t>
            </a:r>
            <a:r>
              <a:rPr b="1" lang="ar" sz="1300">
                <a:solidFill>
                  <a:srgbClr val="000000"/>
                </a:solidFill>
              </a:rPr>
              <a:t> </a:t>
            </a:r>
            <a:r>
              <a:rPr b="1" lang="ar" sz="1300">
                <a:solidFill>
                  <a:srgbClr val="000000"/>
                </a:solidFill>
                <a:hlinkClick r:id="rId4"/>
              </a:rPr>
              <a:t>document</a:t>
            </a:r>
            <a:r>
              <a:rPr b="1" lang="ar" sz="1300">
                <a:solidFill>
                  <a:schemeClr val="dk1"/>
                </a:solidFill>
              </a:rPr>
              <a:t> the exact details of the occurrence while they are fresh in the minds of those who witnessed the event.</a:t>
            </a:r>
          </a:p>
          <a:p>
            <a:pPr lvl="0" rtl="0">
              <a:lnSpc>
                <a:spcPct val="100000"/>
              </a:lnSpc>
              <a:spcBef>
                <a:spcPts val="0"/>
              </a:spcBef>
              <a:spcAft>
                <a:spcPts val="0"/>
              </a:spcAft>
              <a:buNone/>
            </a:pPr>
            <a:r>
              <a:t/>
            </a:r>
            <a:endParaRPr b="1" sz="1300">
              <a:solidFill>
                <a:schemeClr val="dk1"/>
              </a:solidFill>
            </a:endParaRPr>
          </a:p>
          <a:p>
            <a:pPr lvl="0" rtl="0">
              <a:lnSpc>
                <a:spcPct val="100000"/>
              </a:lnSpc>
              <a:spcBef>
                <a:spcPts val="0"/>
              </a:spcBef>
              <a:spcAft>
                <a:spcPts val="0"/>
              </a:spcAft>
              <a:buNone/>
            </a:pPr>
            <a:r>
              <a:t/>
            </a:r>
            <a:endParaRPr b="1" sz="1300">
              <a:solidFill>
                <a:schemeClr val="dk1"/>
              </a:solidFill>
            </a:endParaRPr>
          </a:p>
          <a:p>
            <a:pPr lvl="0" rtl="0">
              <a:spcBef>
                <a:spcPts val="0"/>
              </a:spcBef>
              <a:spcAft>
                <a:spcPts val="0"/>
              </a:spcAft>
              <a:buNone/>
            </a:pPr>
            <a:r>
              <a:t/>
            </a:r>
            <a:endParaRPr b="1" sz="1400">
              <a:solidFill>
                <a:srgbClr val="FF0000"/>
              </a:solidFill>
            </a:endParaRPr>
          </a:p>
        </p:txBody>
      </p:sp>
      <p:sp>
        <p:nvSpPr>
          <p:cNvPr id="773" name="Shape 773"/>
          <p:cNvSpPr txBox="1"/>
          <p:nvPr/>
        </p:nvSpPr>
        <p:spPr>
          <a:xfrm>
            <a:off x="319037" y="1924575"/>
            <a:ext cx="6921900" cy="6082500"/>
          </a:xfrm>
          <a:prstGeom prst="rect">
            <a:avLst/>
          </a:prstGeom>
          <a:noFill/>
          <a:ln>
            <a:noFill/>
          </a:ln>
        </p:spPr>
        <p:txBody>
          <a:bodyPr anchorCtr="0" anchor="ctr" bIns="91425" lIns="91425" rIns="91425" tIns="91425">
            <a:noAutofit/>
          </a:bodyPr>
          <a:lstStyle/>
          <a:p>
            <a:pPr lvl="0" rtl="0">
              <a:lnSpc>
                <a:spcPct val="90000"/>
              </a:lnSpc>
              <a:spcBef>
                <a:spcPts val="500"/>
              </a:spcBef>
              <a:buNone/>
            </a:pPr>
            <a:r>
              <a:rPr b="1" lang="ar" u="sng">
                <a:solidFill>
                  <a:srgbClr val="FF0000"/>
                </a:solidFill>
              </a:rPr>
              <a:t>2- Patient complain:</a:t>
            </a:r>
          </a:p>
          <a:p>
            <a:pPr lvl="0" rtl="0">
              <a:lnSpc>
                <a:spcPct val="90000"/>
              </a:lnSpc>
              <a:spcBef>
                <a:spcPts val="500"/>
              </a:spcBef>
              <a:buNone/>
            </a:pPr>
            <a:r>
              <a:rPr b="1" lang="ar" sz="1300">
                <a:solidFill>
                  <a:srgbClr val="FF0000"/>
                </a:solidFill>
              </a:rPr>
              <a:t>A complaint :</a:t>
            </a:r>
            <a:r>
              <a:rPr b="1" lang="ar" sz="1300">
                <a:solidFill>
                  <a:schemeClr val="dk1"/>
                </a:solidFill>
              </a:rPr>
              <a:t> is defined as an expression of dissatisfaction by a patient, family member or carer with the provided health care.</a:t>
            </a:r>
          </a:p>
          <a:p>
            <a:pPr lvl="0" rtl="0">
              <a:lnSpc>
                <a:spcPct val="90000"/>
              </a:lnSpc>
              <a:spcBef>
                <a:spcPts val="500"/>
              </a:spcBef>
              <a:buNone/>
            </a:pPr>
            <a:r>
              <a:t/>
            </a:r>
            <a:endParaRPr b="1" sz="1300">
              <a:solidFill>
                <a:schemeClr val="dk1"/>
              </a:solidFill>
            </a:endParaRPr>
          </a:p>
          <a:p>
            <a:pPr lvl="0" rtl="0">
              <a:lnSpc>
                <a:spcPct val="90000"/>
              </a:lnSpc>
              <a:spcBef>
                <a:spcPts val="500"/>
              </a:spcBef>
              <a:buNone/>
            </a:pPr>
            <a:r>
              <a:rPr b="1" lang="ar" sz="1300">
                <a:solidFill>
                  <a:schemeClr val="dk1"/>
                </a:solidFill>
              </a:rPr>
              <a:t>•Complaints often highlight problems that need addressing, such as poor communication or suboptimal decision making.</a:t>
            </a:r>
          </a:p>
          <a:p>
            <a:pPr lvl="0" rtl="0">
              <a:lnSpc>
                <a:spcPct val="90000"/>
              </a:lnSpc>
              <a:spcBef>
                <a:spcPts val="500"/>
              </a:spcBef>
              <a:buNone/>
            </a:pPr>
            <a:r>
              <a:rPr b="1" lang="ar" sz="1300">
                <a:solidFill>
                  <a:srgbClr val="FF0000"/>
                </a:solidFill>
              </a:rPr>
              <a:t>•Communication problems are common causes of complaints,</a:t>
            </a:r>
            <a:r>
              <a:rPr b="1" lang="ar" sz="1300">
                <a:solidFill>
                  <a:schemeClr val="dk1"/>
                </a:solidFill>
              </a:rPr>
              <a:t> as are problems with treatment and diagnosis.</a:t>
            </a:r>
          </a:p>
          <a:p>
            <a:pPr lvl="0" rtl="0">
              <a:lnSpc>
                <a:spcPct val="90000"/>
              </a:lnSpc>
              <a:spcBef>
                <a:spcPts val="500"/>
              </a:spcBef>
              <a:buNone/>
            </a:pPr>
            <a:r>
              <a:t/>
            </a:r>
            <a:endParaRPr b="1" sz="800">
              <a:solidFill>
                <a:schemeClr val="dk1"/>
              </a:solidFill>
            </a:endParaRPr>
          </a:p>
          <a:p>
            <a:pPr lvl="0" rtl="0">
              <a:lnSpc>
                <a:spcPct val="90000"/>
              </a:lnSpc>
              <a:spcBef>
                <a:spcPts val="500"/>
              </a:spcBef>
              <a:buNone/>
            </a:pPr>
            <a:r>
              <a:rPr b="1" lang="ar" sz="1300">
                <a:solidFill>
                  <a:schemeClr val="dk1"/>
                </a:solidFill>
              </a:rPr>
              <a:t>Benefits of complaints:</a:t>
            </a:r>
          </a:p>
          <a:p>
            <a:pPr indent="-311150" lvl="0" marL="457200" rtl="0">
              <a:lnSpc>
                <a:spcPct val="90000"/>
              </a:lnSpc>
              <a:spcBef>
                <a:spcPts val="1000"/>
              </a:spcBef>
              <a:buClr>
                <a:schemeClr val="dk1"/>
              </a:buClr>
              <a:buSzPct val="100000"/>
              <a:buChar char="●"/>
            </a:pPr>
            <a:r>
              <a:rPr b="1" lang="ar" sz="1300">
                <a:solidFill>
                  <a:schemeClr val="dk1"/>
                </a:solidFill>
              </a:rPr>
              <a:t>Assist the maintenance of high standards;</a:t>
            </a:r>
          </a:p>
          <a:p>
            <a:pPr indent="-311150" lvl="0" marL="457200" rtl="0">
              <a:lnSpc>
                <a:spcPct val="90000"/>
              </a:lnSpc>
              <a:spcBef>
                <a:spcPts val="1000"/>
              </a:spcBef>
              <a:buClr>
                <a:schemeClr val="dk1"/>
              </a:buClr>
              <a:buSzPct val="100000"/>
              <a:buChar char="●"/>
            </a:pPr>
            <a:r>
              <a:rPr b="1" lang="ar" sz="1300">
                <a:solidFill>
                  <a:schemeClr val="dk1"/>
                </a:solidFill>
              </a:rPr>
              <a:t>Reduce the frequency of litigation;</a:t>
            </a:r>
          </a:p>
          <a:p>
            <a:pPr indent="-311150" lvl="0" marL="457200" rtl="0">
              <a:lnSpc>
                <a:spcPct val="90000"/>
              </a:lnSpc>
              <a:spcBef>
                <a:spcPts val="1000"/>
              </a:spcBef>
              <a:buClr>
                <a:schemeClr val="dk1"/>
              </a:buClr>
              <a:buSzPct val="100000"/>
              <a:buChar char="●"/>
            </a:pPr>
            <a:r>
              <a:rPr b="1" lang="ar" sz="1300">
                <a:solidFill>
                  <a:schemeClr val="dk1"/>
                </a:solidFill>
              </a:rPr>
              <a:t>Help maintain trust in the profession;</a:t>
            </a:r>
          </a:p>
          <a:p>
            <a:pPr indent="-311150" lvl="0" marL="457200" rtl="0">
              <a:lnSpc>
                <a:spcPct val="90000"/>
              </a:lnSpc>
              <a:spcBef>
                <a:spcPts val="1000"/>
              </a:spcBef>
              <a:buClr>
                <a:schemeClr val="dk1"/>
              </a:buClr>
              <a:buSzPct val="100000"/>
              <a:buChar char="●"/>
            </a:pPr>
            <a:r>
              <a:rPr b="1" lang="ar" sz="1300">
                <a:solidFill>
                  <a:schemeClr val="dk1"/>
                </a:solidFill>
              </a:rPr>
              <a:t>Encourage self-assessment;</a:t>
            </a:r>
          </a:p>
          <a:p>
            <a:pPr indent="-311150" lvl="0" marL="457200" rtl="0">
              <a:lnSpc>
                <a:spcPct val="90000"/>
              </a:lnSpc>
              <a:spcBef>
                <a:spcPts val="1000"/>
              </a:spcBef>
              <a:buClr>
                <a:schemeClr val="dk1"/>
              </a:buClr>
              <a:buSzPct val="100000"/>
              <a:buChar char="●"/>
            </a:pPr>
            <a:r>
              <a:rPr b="1" lang="ar" sz="1300">
                <a:solidFill>
                  <a:schemeClr val="dk1"/>
                </a:solidFill>
              </a:rPr>
              <a:t>Protect the public.</a:t>
            </a:r>
          </a:p>
          <a:p>
            <a:pPr lvl="0" rtl="0">
              <a:lnSpc>
                <a:spcPct val="90000"/>
              </a:lnSpc>
              <a:spcBef>
                <a:spcPts val="1000"/>
              </a:spcBef>
              <a:buNone/>
            </a:pPr>
            <a:r>
              <a:t/>
            </a:r>
            <a:endParaRPr b="1" sz="800">
              <a:solidFill>
                <a:schemeClr val="dk1"/>
              </a:solidFill>
            </a:endParaRPr>
          </a:p>
          <a:p>
            <a:pPr lvl="0" rtl="0">
              <a:lnSpc>
                <a:spcPct val="90000"/>
              </a:lnSpc>
              <a:spcBef>
                <a:spcPts val="1000"/>
              </a:spcBef>
              <a:buNone/>
            </a:pPr>
            <a:r>
              <a:rPr b="1" lang="ar">
                <a:solidFill>
                  <a:srgbClr val="CA6F06"/>
                </a:solidFill>
              </a:rPr>
              <a:t>Root cause analysis (Fish bone analysis)</a:t>
            </a:r>
          </a:p>
          <a:p>
            <a:pPr lvl="0" rtl="1" algn="l">
              <a:lnSpc>
                <a:spcPct val="115000"/>
              </a:lnSpc>
              <a:spcBef>
                <a:spcPts val="0"/>
              </a:spcBef>
              <a:buClr>
                <a:schemeClr val="dk1"/>
              </a:buClr>
              <a:buSzPct val="84615"/>
              <a:buFont typeface="Arial"/>
              <a:buNone/>
            </a:pPr>
            <a:r>
              <a:rPr b="1" lang="ar" sz="1300">
                <a:solidFill>
                  <a:schemeClr val="dk1"/>
                </a:solidFill>
              </a:rPr>
              <a:t>is an approach for</a:t>
            </a:r>
            <a:r>
              <a:rPr b="1" lang="ar" sz="1300">
                <a:solidFill>
                  <a:srgbClr val="FF0000"/>
                </a:solidFill>
              </a:rPr>
              <a:t> identifying the underlying causes of why an incident occurred</a:t>
            </a:r>
            <a:r>
              <a:rPr b="1" lang="ar" sz="1300">
                <a:solidFill>
                  <a:schemeClr val="dk1"/>
                </a:solidFill>
              </a:rPr>
              <a:t> so that the most effective solutions can be identified and implemented</a:t>
            </a:r>
          </a:p>
          <a:p>
            <a:pPr lvl="0" rtl="0">
              <a:lnSpc>
                <a:spcPct val="90000"/>
              </a:lnSpc>
              <a:spcBef>
                <a:spcPts val="1000"/>
              </a:spcBef>
              <a:buNone/>
            </a:pPr>
            <a:r>
              <a:t/>
            </a:r>
            <a:endParaRPr b="1" sz="3200">
              <a:solidFill>
                <a:srgbClr val="CA6F06"/>
              </a:solidFill>
            </a:endParaRPr>
          </a:p>
        </p:txBody>
      </p:sp>
      <p:sp>
        <p:nvSpPr>
          <p:cNvPr id="774" name="Shape 774"/>
          <p:cNvSpPr txBox="1"/>
          <p:nvPr/>
        </p:nvSpPr>
        <p:spPr>
          <a:xfrm>
            <a:off x="962450" y="7136625"/>
            <a:ext cx="5417400" cy="546300"/>
          </a:xfrm>
          <a:prstGeom prst="rect">
            <a:avLst/>
          </a:prstGeom>
          <a:noFill/>
          <a:ln>
            <a:noFill/>
          </a:ln>
        </p:spPr>
        <p:txBody>
          <a:bodyPr anchorCtr="0" anchor="t" bIns="91425" lIns="91425" rIns="91425" tIns="91425">
            <a:noAutofit/>
          </a:bodyPr>
          <a:lstStyle/>
          <a:p>
            <a:pPr lvl="0" rtl="0">
              <a:spcBef>
                <a:spcPts val="0"/>
              </a:spcBef>
              <a:buNone/>
            </a:pPr>
            <a:r>
              <a:rPr lang="ar">
                <a:solidFill>
                  <a:srgbClr val="FF0000"/>
                </a:solidFill>
              </a:rPr>
              <a:t>*It’s not necessary to fill all of the six it depend on the problem</a:t>
            </a:r>
          </a:p>
        </p:txBody>
      </p:sp>
      <p:pic>
        <p:nvPicPr>
          <p:cNvPr id="775" name="Shape 775"/>
          <p:cNvPicPr preferRelativeResize="0"/>
          <p:nvPr/>
        </p:nvPicPr>
        <p:blipFill>
          <a:blip r:embed="rId5">
            <a:alphaModFix/>
          </a:blip>
          <a:stretch>
            <a:fillRect/>
          </a:stretch>
        </p:blipFill>
        <p:spPr>
          <a:xfrm>
            <a:off x="1051087" y="7801725"/>
            <a:ext cx="5457824" cy="2112274"/>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9" name="Shape 779"/>
        <p:cNvGrpSpPr/>
        <p:nvPr/>
      </p:nvGrpSpPr>
      <p:grpSpPr>
        <a:xfrm>
          <a:off x="0" y="0"/>
          <a:ext cx="0" cy="0"/>
          <a:chOff x="0" y="0"/>
          <a:chExt cx="0" cy="0"/>
        </a:xfrm>
      </p:grpSpPr>
      <p:sp>
        <p:nvSpPr>
          <p:cNvPr id="780" name="Shape 780"/>
          <p:cNvSpPr txBox="1"/>
          <p:nvPr>
            <p:ph idx="1" type="body"/>
          </p:nvPr>
        </p:nvSpPr>
        <p:spPr>
          <a:xfrm>
            <a:off x="47625" y="171450"/>
            <a:ext cx="7254600" cy="2347200"/>
          </a:xfrm>
          <a:prstGeom prst="rect">
            <a:avLst/>
          </a:prstGeom>
        </p:spPr>
        <p:txBody>
          <a:bodyPr anchorCtr="0" anchor="t" bIns="91425" lIns="91425" rIns="91425" tIns="91425">
            <a:noAutofit/>
          </a:bodyPr>
          <a:lstStyle/>
          <a:p>
            <a:pPr lvl="0" rtl="0">
              <a:spcBef>
                <a:spcPts val="0"/>
              </a:spcBef>
              <a:buNone/>
            </a:pPr>
            <a:r>
              <a:rPr b="1" lang="ar"/>
              <a:t>Action plan and time frame: </a:t>
            </a:r>
          </a:p>
          <a:p>
            <a:pPr lvl="0" rtl="0">
              <a:spcBef>
                <a:spcPts val="0"/>
              </a:spcBef>
              <a:buNone/>
            </a:pPr>
            <a:r>
              <a:t/>
            </a:r>
            <a:endParaRPr b="1"/>
          </a:p>
          <a:p>
            <a:pPr lvl="0" rtl="0">
              <a:spcBef>
                <a:spcPts val="0"/>
              </a:spcBef>
              <a:buNone/>
            </a:pPr>
            <a:r>
              <a:t/>
            </a:r>
            <a:endParaRPr b="1"/>
          </a:p>
          <a:p>
            <a:pPr lvl="0" rtl="0">
              <a:spcBef>
                <a:spcPts val="0"/>
              </a:spcBef>
              <a:buNone/>
            </a:pPr>
            <a:r>
              <a:t/>
            </a:r>
            <a:endParaRPr b="1"/>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spcBef>
                <a:spcPts val="0"/>
              </a:spcBef>
              <a:buNone/>
            </a:pPr>
            <a:r>
              <a:t/>
            </a:r>
            <a:endParaRPr b="1" sz="1400">
              <a:solidFill>
                <a:srgbClr val="0B5394"/>
              </a:solidFill>
            </a:endParaRPr>
          </a:p>
          <a:p>
            <a:pPr lvl="0" rtl="0" algn="l">
              <a:spcBef>
                <a:spcPts val="0"/>
              </a:spcBef>
              <a:buNone/>
            </a:pPr>
            <a:r>
              <a:t/>
            </a:r>
            <a:endParaRPr b="1" sz="1400">
              <a:solidFill>
                <a:srgbClr val="0B5394"/>
              </a:solidFill>
            </a:endParaRPr>
          </a:p>
          <a:p>
            <a:pPr lvl="0" rtl="0">
              <a:spcBef>
                <a:spcPts val="0"/>
              </a:spcBef>
              <a:buNone/>
            </a:pPr>
            <a:r>
              <a:rPr b="1" lang="ar" sz="1400">
                <a:solidFill>
                  <a:srgbClr val="0B5394"/>
                </a:solidFill>
              </a:rPr>
              <a:t>                                                 </a:t>
            </a:r>
          </a:p>
          <a:p>
            <a:pPr lvl="0" rtl="0">
              <a:spcBef>
                <a:spcPts val="0"/>
              </a:spcBef>
              <a:buNone/>
            </a:pPr>
            <a:r>
              <a:rPr b="1" lang="ar" sz="1400">
                <a:solidFill>
                  <a:srgbClr val="0B5394"/>
                </a:solidFill>
              </a:rPr>
              <a:t>                  </a:t>
            </a:r>
          </a:p>
        </p:txBody>
      </p:sp>
      <p:graphicFrame>
        <p:nvGraphicFramePr>
          <p:cNvPr id="781" name="Shape 781"/>
          <p:cNvGraphicFramePr/>
          <p:nvPr/>
        </p:nvGraphicFramePr>
        <p:xfrm>
          <a:off x="257700" y="702550"/>
          <a:ext cx="3000000" cy="3000000"/>
        </p:xfrm>
        <a:graphic>
          <a:graphicData uri="http://schemas.openxmlformats.org/drawingml/2006/table">
            <a:tbl>
              <a:tblPr>
                <a:noFill/>
                <a:tableStyleId>{D04C0F43-524B-4128-83DA-58CB7B48C504}</a:tableStyleId>
              </a:tblPr>
              <a:tblGrid>
                <a:gridCol w="1418150"/>
                <a:gridCol w="1418150"/>
                <a:gridCol w="1418150"/>
                <a:gridCol w="1418150"/>
                <a:gridCol w="1418150"/>
              </a:tblGrid>
              <a:tr h="973425">
                <a:tc>
                  <a:txBody>
                    <a:bodyPr>
                      <a:noAutofit/>
                    </a:bodyPr>
                    <a:lstStyle/>
                    <a:p>
                      <a:pPr lvl="0" rtl="0" algn="ctr">
                        <a:spcBef>
                          <a:spcPts val="0"/>
                        </a:spcBef>
                        <a:buNone/>
                      </a:pPr>
                      <a:r>
                        <a:rPr b="1" lang="ar" sz="1200"/>
                        <a:t>Objective </a:t>
                      </a:r>
                    </a:p>
                    <a:p>
                      <a:pPr lvl="0" rtl="0" algn="ctr">
                        <a:spcBef>
                          <a:spcPts val="0"/>
                        </a:spcBef>
                        <a:buNone/>
                      </a:pPr>
                      <a:r>
                        <a:rPr b="1" lang="ar" sz="1200">
                          <a:solidFill>
                            <a:srgbClr val="999999"/>
                          </a:solidFill>
                        </a:rPr>
                        <a:t>     (What)</a:t>
                      </a:r>
                    </a:p>
                  </a:txBody>
                  <a:tcPr marT="91425" marB="91425" marR="91425" marL="91425">
                    <a:solidFill>
                      <a:srgbClr val="FFF2CC"/>
                    </a:solidFill>
                  </a:tcPr>
                </a:tc>
                <a:tc>
                  <a:txBody>
                    <a:bodyPr>
                      <a:noAutofit/>
                    </a:bodyPr>
                    <a:lstStyle/>
                    <a:p>
                      <a:pPr lvl="0" rtl="0" algn="ctr">
                        <a:spcBef>
                          <a:spcPts val="0"/>
                        </a:spcBef>
                        <a:buNone/>
                      </a:pPr>
                      <a:r>
                        <a:rPr b="1" lang="ar" sz="1200"/>
                        <a:t>Actions</a:t>
                      </a:r>
                    </a:p>
                    <a:p>
                      <a:pPr lvl="0" rtl="0" algn="ctr">
                        <a:spcBef>
                          <a:spcPts val="0"/>
                        </a:spcBef>
                        <a:buNone/>
                      </a:pPr>
                      <a:r>
                        <a:rPr b="1" lang="ar" sz="1200">
                          <a:solidFill>
                            <a:srgbClr val="999999"/>
                          </a:solidFill>
                        </a:rPr>
                        <a:t>   (How)</a:t>
                      </a:r>
                    </a:p>
                  </a:txBody>
                  <a:tcPr marT="91425" marB="91425" marR="91425" marL="91425">
                    <a:solidFill>
                      <a:srgbClr val="FFF2CC"/>
                    </a:solidFill>
                  </a:tcPr>
                </a:tc>
                <a:tc>
                  <a:txBody>
                    <a:bodyPr>
                      <a:noAutofit/>
                    </a:bodyPr>
                    <a:lstStyle/>
                    <a:p>
                      <a:pPr lvl="0" rtl="0" algn="ctr">
                        <a:spcBef>
                          <a:spcPts val="0"/>
                        </a:spcBef>
                        <a:buNone/>
                      </a:pPr>
                      <a:r>
                        <a:rPr b="1" lang="ar" sz="1200"/>
                        <a:t>Responsible</a:t>
                      </a:r>
                    </a:p>
                    <a:p>
                      <a:pPr lvl="0" rtl="0" algn="ctr">
                        <a:spcBef>
                          <a:spcPts val="0"/>
                        </a:spcBef>
                        <a:buNone/>
                      </a:pPr>
                      <a:r>
                        <a:rPr b="1" lang="ar" sz="1200">
                          <a:solidFill>
                            <a:srgbClr val="999999"/>
                          </a:solidFill>
                        </a:rPr>
                        <a:t>    (Who)</a:t>
                      </a:r>
                    </a:p>
                  </a:txBody>
                  <a:tcPr marT="91425" marB="91425" marR="91425" marL="91425">
                    <a:solidFill>
                      <a:srgbClr val="FFF2CC"/>
                    </a:solidFill>
                  </a:tcPr>
                </a:tc>
                <a:tc>
                  <a:txBody>
                    <a:bodyPr>
                      <a:noAutofit/>
                    </a:bodyPr>
                    <a:lstStyle/>
                    <a:p>
                      <a:pPr lvl="0" rtl="0" algn="ctr">
                        <a:spcBef>
                          <a:spcPts val="0"/>
                        </a:spcBef>
                        <a:buNone/>
                      </a:pPr>
                      <a:r>
                        <a:rPr b="1" lang="ar" sz="1200"/>
                        <a:t>Timescale</a:t>
                      </a:r>
                    </a:p>
                    <a:p>
                      <a:pPr lvl="0" rtl="0" algn="ctr">
                        <a:spcBef>
                          <a:spcPts val="0"/>
                        </a:spcBef>
                        <a:buNone/>
                      </a:pPr>
                      <a:r>
                        <a:rPr b="1" lang="ar" sz="1200">
                          <a:solidFill>
                            <a:srgbClr val="999999"/>
                          </a:solidFill>
                        </a:rPr>
                        <a:t>   (When)</a:t>
                      </a:r>
                    </a:p>
                  </a:txBody>
                  <a:tcPr marT="91425" marB="91425" marR="91425" marL="91425">
                    <a:solidFill>
                      <a:srgbClr val="FFF2CC"/>
                    </a:solidFill>
                  </a:tcPr>
                </a:tc>
                <a:tc>
                  <a:txBody>
                    <a:bodyPr>
                      <a:noAutofit/>
                    </a:bodyPr>
                    <a:lstStyle/>
                    <a:p>
                      <a:pPr lvl="0" rtl="1" algn="ctr">
                        <a:lnSpc>
                          <a:spcPct val="107000"/>
                        </a:lnSpc>
                        <a:spcBef>
                          <a:spcPts val="0"/>
                        </a:spcBef>
                        <a:buClr>
                          <a:schemeClr val="dk1"/>
                        </a:buClr>
                        <a:buSzPct val="91666"/>
                        <a:buFont typeface="Arial"/>
                        <a:buNone/>
                      </a:pPr>
                      <a:r>
                        <a:rPr b="1" lang="ar" sz="1200"/>
                        <a:t>Progress</a:t>
                      </a:r>
                    </a:p>
                    <a:p>
                      <a:pPr lvl="0" rtl="1" algn="ctr">
                        <a:lnSpc>
                          <a:spcPct val="107000"/>
                        </a:lnSpc>
                        <a:spcBef>
                          <a:spcPts val="0"/>
                        </a:spcBef>
                        <a:buNone/>
                      </a:pPr>
                      <a:r>
                        <a:rPr b="1" lang="ar" sz="1200">
                          <a:solidFill>
                            <a:srgbClr val="999999"/>
                          </a:solidFill>
                        </a:rPr>
                        <a:t>review regularly) and sign off when (completed</a:t>
                      </a:r>
                    </a:p>
                  </a:txBody>
                  <a:tcPr marT="91425" marB="91425" marR="91425" marL="91425">
                    <a:solidFill>
                      <a:srgbClr val="FFF2CC"/>
                    </a:solidFill>
                  </a:tcPr>
                </a:tc>
              </a:tr>
              <a:tr h="430850">
                <a:tc>
                  <a:txBody>
                    <a:bodyPr>
                      <a:noAutofit/>
                    </a:bodyPr>
                    <a:lstStyle/>
                    <a:p>
                      <a:pPr lvl="0" rtl="0" algn="ctr">
                        <a:spcBef>
                          <a:spcPts val="0"/>
                        </a:spcBef>
                        <a:buNone/>
                      </a:pPr>
                      <a:r>
                        <a:rPr b="1" lang="ar" sz="1200"/>
                        <a:t>Patients fall</a:t>
                      </a:r>
                    </a:p>
                  </a:txBody>
                  <a:tcPr marT="91425" marB="91425" marR="91425" marL="91425"/>
                </a:tc>
                <a:tc>
                  <a:txBody>
                    <a:bodyPr>
                      <a:noAutofit/>
                    </a:bodyPr>
                    <a:lstStyle/>
                    <a:p>
                      <a:pPr lvl="0" rtl="0" algn="ctr">
                        <a:spcBef>
                          <a:spcPts val="0"/>
                        </a:spcBef>
                        <a:buNone/>
                      </a:pPr>
                      <a:r>
                        <a:rPr b="1" lang="ar" sz="1200"/>
                        <a:t>Handler</a:t>
                      </a:r>
                    </a:p>
                  </a:txBody>
                  <a:tcPr marT="91425" marB="91425" marR="91425" marL="91425"/>
                </a:tc>
                <a:tc>
                  <a:txBody>
                    <a:bodyPr>
                      <a:noAutofit/>
                    </a:bodyPr>
                    <a:lstStyle/>
                    <a:p>
                      <a:pPr lvl="0" rtl="0" algn="ctr">
                        <a:spcBef>
                          <a:spcPts val="0"/>
                        </a:spcBef>
                        <a:buNone/>
                      </a:pPr>
                      <a:r>
                        <a:rPr b="1" lang="ar" sz="1200"/>
                        <a:t>Engineering</a:t>
                      </a:r>
                    </a:p>
                  </a:txBody>
                  <a:tcPr marT="91425" marB="91425" marR="91425" marL="91425"/>
                </a:tc>
                <a:tc>
                  <a:txBody>
                    <a:bodyPr>
                      <a:noAutofit/>
                    </a:bodyPr>
                    <a:lstStyle/>
                    <a:p>
                      <a:pPr lvl="0" rtl="0" algn="ctr">
                        <a:spcBef>
                          <a:spcPts val="0"/>
                        </a:spcBef>
                        <a:buNone/>
                      </a:pPr>
                      <a:r>
                        <a:rPr b="1" lang="ar" sz="1200"/>
                        <a:t>3months</a:t>
                      </a:r>
                    </a:p>
                  </a:txBody>
                  <a:tcPr marT="91425" marB="91425" marR="91425" marL="91425"/>
                </a:tc>
                <a:tc>
                  <a:txBody>
                    <a:bodyPr>
                      <a:noAutofit/>
                    </a:bodyPr>
                    <a:lstStyle/>
                    <a:p>
                      <a:pPr lvl="0" rtl="0" algn="ctr">
                        <a:spcBef>
                          <a:spcPts val="0"/>
                        </a:spcBef>
                        <a:buNone/>
                      </a:pPr>
                      <a:r>
                        <a:rPr b="1" lang="ar"/>
                        <a:t>متابعة القضية </a:t>
                      </a:r>
                    </a:p>
                  </a:txBody>
                  <a:tcPr marT="91425" marB="91425" marR="91425" marL="91425"/>
                </a:tc>
              </a:tr>
            </a:tbl>
          </a:graphicData>
        </a:graphic>
      </p:graphicFrame>
      <p:sp>
        <p:nvSpPr>
          <p:cNvPr id="782" name="Shape 782"/>
          <p:cNvSpPr/>
          <p:nvPr/>
        </p:nvSpPr>
        <p:spPr>
          <a:xfrm>
            <a:off x="257700" y="2518550"/>
            <a:ext cx="7090800" cy="7888200"/>
          </a:xfrm>
          <a:prstGeom prst="roundRect">
            <a:avLst>
              <a:gd fmla="val 16667" name="adj"/>
            </a:avLst>
          </a:prstGeom>
          <a:solidFill>
            <a:schemeClr val="lt2"/>
          </a:solidFill>
          <a:ln>
            <a:noFill/>
          </a:ln>
        </p:spPr>
        <p:txBody>
          <a:bodyPr anchorCtr="0" anchor="ctr" bIns="91425" lIns="91425" rIns="91425" tIns="91425">
            <a:noAutofit/>
          </a:bodyPr>
          <a:lstStyle/>
          <a:p>
            <a:pPr lvl="0" rtl="0" algn="ctr">
              <a:lnSpc>
                <a:spcPct val="90000"/>
              </a:lnSpc>
              <a:spcBef>
                <a:spcPts val="1000"/>
              </a:spcBef>
              <a:buNone/>
            </a:pPr>
            <a:r>
              <a:rPr b="1" lang="ar" sz="2000" u="sng"/>
              <a:t>Summary</a:t>
            </a:r>
          </a:p>
          <a:p>
            <a:pPr indent="-330200" lvl="0" marL="457200" rtl="0">
              <a:lnSpc>
                <a:spcPct val="90000"/>
              </a:lnSpc>
              <a:spcBef>
                <a:spcPts val="1000"/>
              </a:spcBef>
              <a:buSzPct val="100000"/>
              <a:buChar char="●"/>
            </a:pPr>
            <a:r>
              <a:rPr b="1" lang="ar" sz="1600"/>
              <a:t>Medical error is a complex issue, but error itself is an inevitable part of being human.</a:t>
            </a:r>
          </a:p>
          <a:p>
            <a:pPr indent="-330200" lvl="0" marL="457200" rtl="0">
              <a:lnSpc>
                <a:spcPct val="90000"/>
              </a:lnSpc>
              <a:spcBef>
                <a:spcPts val="1000"/>
              </a:spcBef>
              <a:buSzPct val="100000"/>
              <a:buChar char="●"/>
            </a:pPr>
            <a:r>
              <a:rPr b="1" lang="ar" sz="1600"/>
              <a:t>These tips are known to limit the potential errors caused by humans</a:t>
            </a:r>
          </a:p>
          <a:p>
            <a:pPr indent="-330200" lvl="0" marL="457200" rtl="0">
              <a:lnSpc>
                <a:spcPct val="90000"/>
              </a:lnSpc>
              <a:spcBef>
                <a:spcPts val="500"/>
              </a:spcBef>
              <a:buSzPct val="100000"/>
              <a:buChar char="●"/>
            </a:pPr>
            <a:r>
              <a:rPr b="1" lang="ar" sz="1600"/>
              <a:t>Avoid reliance on memory</a:t>
            </a:r>
          </a:p>
          <a:p>
            <a:pPr indent="-330200" lvl="0" marL="457200" rtl="0">
              <a:lnSpc>
                <a:spcPct val="90000"/>
              </a:lnSpc>
              <a:spcBef>
                <a:spcPts val="500"/>
              </a:spcBef>
              <a:buSzPct val="100000"/>
              <a:buChar char="●"/>
            </a:pPr>
            <a:r>
              <a:rPr b="1" lang="ar" sz="1600"/>
              <a:t>Simplify process</a:t>
            </a:r>
          </a:p>
          <a:p>
            <a:pPr indent="-330200" lvl="0" marL="457200" rtl="0">
              <a:lnSpc>
                <a:spcPct val="90000"/>
              </a:lnSpc>
              <a:spcBef>
                <a:spcPts val="500"/>
              </a:spcBef>
              <a:buSzPct val="100000"/>
              <a:buChar char="●"/>
            </a:pPr>
            <a:r>
              <a:rPr b="1" lang="ar" sz="1600"/>
              <a:t>Standardize common processes and procedures</a:t>
            </a:r>
          </a:p>
          <a:p>
            <a:pPr indent="-330200" lvl="0" marL="457200" rtl="0">
              <a:lnSpc>
                <a:spcPct val="90000"/>
              </a:lnSpc>
              <a:spcBef>
                <a:spcPts val="500"/>
              </a:spcBef>
              <a:buSzPct val="100000"/>
              <a:buChar char="●"/>
            </a:pPr>
            <a:r>
              <a:rPr b="1" lang="ar" sz="1600"/>
              <a:t>Routinely use checklists</a:t>
            </a:r>
          </a:p>
          <a:p>
            <a:pPr indent="-330200" lvl="0" marL="457200" rtl="0">
              <a:lnSpc>
                <a:spcPct val="90000"/>
              </a:lnSpc>
              <a:spcBef>
                <a:spcPts val="500"/>
              </a:spcBef>
              <a:buSzPct val="100000"/>
              <a:buChar char="●"/>
            </a:pPr>
            <a:r>
              <a:rPr b="1" lang="ar" sz="1600"/>
              <a:t>Decrease reliance on vigilance</a:t>
            </a:r>
          </a:p>
          <a:p>
            <a:pPr indent="-330200" lvl="0" marL="457200" rtl="0">
              <a:lnSpc>
                <a:spcPct val="90000"/>
              </a:lnSpc>
              <a:spcBef>
                <a:spcPts val="1000"/>
              </a:spcBef>
              <a:buSzPct val="100000"/>
              <a:buChar char="●"/>
            </a:pPr>
            <a:r>
              <a:rPr b="1" lang="ar" sz="1600"/>
              <a:t>Learning from error can occur at both an individual level and an organizational level through incident reporting and analysis.</a:t>
            </a:r>
          </a:p>
          <a:p>
            <a:pPr indent="-330200" lvl="0" marL="457200" rtl="0">
              <a:lnSpc>
                <a:spcPct val="90000"/>
              </a:lnSpc>
              <a:spcBef>
                <a:spcPts val="1000"/>
              </a:spcBef>
              <a:buSzPct val="100000"/>
              <a:buChar char="●"/>
            </a:pPr>
            <a:r>
              <a:rPr b="1" lang="ar" sz="1600"/>
              <a:t>Root cause analysis (RCA) is a highly structured systemic approach to incident analysis that is generally reserved for the most serious patient harm episodes</a:t>
            </a:r>
          </a:p>
          <a:p>
            <a:pPr indent="-330200" lvl="0" marL="457200" rtl="0">
              <a:lnSpc>
                <a:spcPct val="90000"/>
              </a:lnSpc>
              <a:spcBef>
                <a:spcPts val="1000"/>
              </a:spcBef>
              <a:buSzPct val="100000"/>
              <a:buChar char="●"/>
            </a:pPr>
            <a:r>
              <a:rPr b="1" lang="ar" sz="1600"/>
              <a:t>Health-care professionals are responsible for the treatment, care and clinical outcomes of their patients.</a:t>
            </a:r>
          </a:p>
          <a:p>
            <a:pPr indent="-330200" lvl="0" marL="457200" rtl="0">
              <a:lnSpc>
                <a:spcPct val="90000"/>
              </a:lnSpc>
              <a:spcBef>
                <a:spcPts val="1000"/>
              </a:spcBef>
              <a:buSzPct val="100000"/>
              <a:buChar char="●"/>
            </a:pPr>
            <a:r>
              <a:rPr b="1" lang="ar" sz="1600"/>
              <a:t>Personal accountability is important, as any person in the chain might expose a patient to risk.</a:t>
            </a:r>
          </a:p>
          <a:p>
            <a:pPr indent="-330200" lvl="0" marL="457200" rtl="0">
              <a:lnSpc>
                <a:spcPct val="90000"/>
              </a:lnSpc>
              <a:spcBef>
                <a:spcPts val="1000"/>
              </a:spcBef>
              <a:buSzPct val="100000"/>
              <a:buChar char="●"/>
            </a:pPr>
            <a:r>
              <a:rPr b="1" lang="ar" sz="1600"/>
              <a:t>One way for professionals to help prevent adverse events is to identify areas prone to errors.</a:t>
            </a:r>
          </a:p>
          <a:p>
            <a:pPr indent="-330200" lvl="0" marL="457200" rtl="0">
              <a:lnSpc>
                <a:spcPct val="90000"/>
              </a:lnSpc>
              <a:spcBef>
                <a:spcPts val="1000"/>
              </a:spcBef>
              <a:buSzPct val="100000"/>
              <a:buChar char="●"/>
            </a:pPr>
            <a:r>
              <a:rPr b="1" lang="ar" sz="1600"/>
              <a:t>The proactive intervention of a systems approach for minimizing the opportunities for errors can prevent adverse events.</a:t>
            </a:r>
          </a:p>
          <a:p>
            <a:pPr indent="-330200" lvl="0" marL="457200" rtl="0">
              <a:lnSpc>
                <a:spcPct val="90000"/>
              </a:lnSpc>
              <a:spcBef>
                <a:spcPts val="1000"/>
              </a:spcBef>
              <a:buSzPct val="100000"/>
              <a:buChar char="●"/>
            </a:pPr>
            <a:r>
              <a:rPr b="1" lang="ar" sz="1600"/>
              <a:t>Individuals can also work to maintain a safe clinical working environment by looking after their own health and responding appropriately to concerns from patients and colleagues.</a:t>
            </a:r>
          </a:p>
          <a:p>
            <a:pPr lvl="0" rtl="0">
              <a:lnSpc>
                <a:spcPct val="90000"/>
              </a:lnSpc>
              <a:spcBef>
                <a:spcPts val="1000"/>
              </a:spcBef>
              <a:buClr>
                <a:schemeClr val="dk1"/>
              </a:buClr>
              <a:buFont typeface="Arial"/>
              <a:buNone/>
            </a:pPr>
            <a:r>
              <a:t/>
            </a:r>
            <a:endParaRPr b="1"/>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6" name="Shape 786"/>
        <p:cNvGrpSpPr/>
        <p:nvPr/>
      </p:nvGrpSpPr>
      <p:grpSpPr>
        <a:xfrm>
          <a:off x="0" y="0"/>
          <a:ext cx="0" cy="0"/>
          <a:chOff x="0" y="0"/>
          <a:chExt cx="0" cy="0"/>
        </a:xfrm>
      </p:grpSpPr>
      <p:sp>
        <p:nvSpPr>
          <p:cNvPr id="787" name="Shape 787"/>
          <p:cNvSpPr txBox="1"/>
          <p:nvPr/>
        </p:nvSpPr>
        <p:spPr>
          <a:xfrm>
            <a:off x="38100" y="133425"/>
            <a:ext cx="7483800" cy="2334000"/>
          </a:xfrm>
          <a:prstGeom prst="rect">
            <a:avLst/>
          </a:prstGeom>
          <a:noFill/>
          <a:ln>
            <a:noFill/>
          </a:ln>
        </p:spPr>
        <p:txBody>
          <a:bodyPr anchorCtr="0" anchor="t" bIns="91425" lIns="91425" rIns="91425" tIns="91425">
            <a:noAutofit/>
          </a:bodyPr>
          <a:lstStyle/>
          <a:p>
            <a:pPr lvl="0" rtl="0">
              <a:spcBef>
                <a:spcPts val="0"/>
              </a:spcBef>
              <a:buNone/>
            </a:pPr>
            <a:r>
              <a:rPr b="1" lang="ar" sz="2000" u="sng">
                <a:solidFill>
                  <a:srgbClr val="FF0000"/>
                </a:solidFill>
                <a:latin typeface="Calibri"/>
                <a:ea typeface="Calibri"/>
                <a:cs typeface="Calibri"/>
                <a:sym typeface="Calibri"/>
              </a:rPr>
              <a:t>          World Health Organization:</a:t>
            </a:r>
          </a:p>
          <a:p>
            <a:pPr lvl="0" rtl="0">
              <a:spcBef>
                <a:spcPts val="0"/>
              </a:spcBef>
              <a:buNone/>
            </a:pPr>
            <a:r>
              <a:rPr b="1" lang="ar" sz="1800">
                <a:latin typeface="Calibri"/>
                <a:ea typeface="Calibri"/>
                <a:cs typeface="Calibri"/>
                <a:sym typeface="Calibri"/>
              </a:rPr>
              <a:t>5-Star Doctor</a:t>
            </a:r>
          </a:p>
          <a:p>
            <a:pPr lvl="0" rtl="0">
              <a:spcBef>
                <a:spcPts val="0"/>
              </a:spcBef>
              <a:buNone/>
            </a:pPr>
            <a:r>
              <a:t/>
            </a:r>
            <a:endParaRPr b="1" sz="1800">
              <a:latin typeface="Calibri"/>
              <a:ea typeface="Calibri"/>
              <a:cs typeface="Calibri"/>
              <a:sym typeface="Calibri"/>
            </a:endParaRPr>
          </a:p>
          <a:p>
            <a:pPr lvl="0" rtl="0">
              <a:spcBef>
                <a:spcPts val="0"/>
              </a:spcBef>
              <a:buNone/>
            </a:pPr>
            <a:r>
              <a:t/>
            </a:r>
            <a:endParaRPr b="1" sz="1800">
              <a:latin typeface="Calibri"/>
              <a:ea typeface="Calibri"/>
              <a:cs typeface="Calibri"/>
              <a:sym typeface="Calibri"/>
            </a:endParaRPr>
          </a:p>
          <a:p>
            <a:pPr lvl="0" rtl="0">
              <a:spcBef>
                <a:spcPts val="0"/>
              </a:spcBef>
              <a:buNone/>
            </a:pPr>
            <a:r>
              <a:t/>
            </a:r>
            <a:endParaRPr b="1" sz="1800">
              <a:latin typeface="Calibri"/>
              <a:ea typeface="Calibri"/>
              <a:cs typeface="Calibri"/>
              <a:sym typeface="Calibri"/>
            </a:endParaRPr>
          </a:p>
          <a:p>
            <a:pPr lvl="0" rtl="0">
              <a:spcBef>
                <a:spcPts val="0"/>
              </a:spcBef>
              <a:buNone/>
            </a:pPr>
            <a:r>
              <a:t/>
            </a:r>
            <a:endParaRPr b="1" sz="1800">
              <a:latin typeface="Calibri"/>
              <a:ea typeface="Calibri"/>
              <a:cs typeface="Calibri"/>
              <a:sym typeface="Calibri"/>
            </a:endParaRPr>
          </a:p>
          <a:p>
            <a:pPr lvl="0" rtl="0">
              <a:spcBef>
                <a:spcPts val="0"/>
              </a:spcBef>
              <a:buNone/>
            </a:pPr>
            <a:r>
              <a:t/>
            </a:r>
            <a:endParaRPr b="1" sz="1800">
              <a:latin typeface="Calibri"/>
              <a:ea typeface="Calibri"/>
              <a:cs typeface="Calibri"/>
              <a:sym typeface="Calibri"/>
            </a:endParaRPr>
          </a:p>
          <a:p>
            <a:pPr lvl="0" rtl="0">
              <a:spcBef>
                <a:spcPts val="0"/>
              </a:spcBef>
              <a:buNone/>
            </a:pPr>
            <a:r>
              <a:t/>
            </a:r>
            <a:endParaRPr b="1" sz="1800">
              <a:latin typeface="Calibri"/>
              <a:ea typeface="Calibri"/>
              <a:cs typeface="Calibri"/>
              <a:sym typeface="Calibri"/>
            </a:endParaRPr>
          </a:p>
          <a:p>
            <a:pPr lvl="0" rtl="0">
              <a:spcBef>
                <a:spcPts val="0"/>
              </a:spcBef>
              <a:buNone/>
            </a:pPr>
            <a:r>
              <a:t/>
            </a:r>
            <a:endParaRPr sz="4400">
              <a:solidFill>
                <a:schemeClr val="dk1"/>
              </a:solidFill>
              <a:latin typeface="Calibri"/>
              <a:ea typeface="Calibri"/>
              <a:cs typeface="Calibri"/>
              <a:sym typeface="Calibri"/>
            </a:endParaRPr>
          </a:p>
        </p:txBody>
      </p:sp>
      <p:pic>
        <p:nvPicPr>
          <p:cNvPr id="788" name="Shape 788"/>
          <p:cNvPicPr preferRelativeResize="0"/>
          <p:nvPr/>
        </p:nvPicPr>
        <p:blipFill>
          <a:blip r:embed="rId3">
            <a:alphaModFix/>
          </a:blip>
          <a:stretch>
            <a:fillRect/>
          </a:stretch>
        </p:blipFill>
        <p:spPr>
          <a:xfrm>
            <a:off x="-12900" y="841800"/>
            <a:ext cx="7559999" cy="1152049"/>
          </a:xfrm>
          <a:prstGeom prst="rect">
            <a:avLst/>
          </a:prstGeom>
          <a:noFill/>
          <a:ln>
            <a:noFill/>
          </a:ln>
        </p:spPr>
      </p:pic>
      <p:sp>
        <p:nvSpPr>
          <p:cNvPr id="789" name="Shape 789"/>
          <p:cNvSpPr txBox="1"/>
          <p:nvPr/>
        </p:nvSpPr>
        <p:spPr>
          <a:xfrm>
            <a:off x="76200" y="1345850"/>
            <a:ext cx="7381800" cy="2445000"/>
          </a:xfrm>
          <a:prstGeom prst="rect">
            <a:avLst/>
          </a:prstGeom>
          <a:noFill/>
          <a:ln>
            <a:noFill/>
          </a:ln>
        </p:spPr>
        <p:txBody>
          <a:bodyPr anchorCtr="0" anchor="t" bIns="91425" lIns="91425" rIns="91425" tIns="91425">
            <a:noAutofit/>
          </a:bodyPr>
          <a:lstStyle/>
          <a:p>
            <a:pPr lvl="0" rtl="0">
              <a:lnSpc>
                <a:spcPct val="115000"/>
              </a:lnSpc>
              <a:spcBef>
                <a:spcPts val="700"/>
              </a:spcBef>
              <a:buNone/>
            </a:pPr>
            <a:r>
              <a:t/>
            </a:r>
            <a:endParaRPr b="1" sz="1800"/>
          </a:p>
          <a:p>
            <a:pPr indent="-342900" lvl="0" marL="457200" rtl="0">
              <a:lnSpc>
                <a:spcPct val="115000"/>
              </a:lnSpc>
              <a:spcBef>
                <a:spcPts val="700"/>
              </a:spcBef>
              <a:buSzPct val="100000"/>
              <a:buChar char="●"/>
            </a:pPr>
            <a:r>
              <a:rPr b="1" lang="ar" sz="1800"/>
              <a:t> </a:t>
            </a:r>
            <a:r>
              <a:rPr b="1" lang="ar" sz="1800" u="sng">
                <a:solidFill>
                  <a:srgbClr val="FF0000"/>
                </a:solidFill>
                <a:latin typeface="Calibri"/>
                <a:ea typeface="Calibri"/>
                <a:cs typeface="Calibri"/>
                <a:sym typeface="Calibri"/>
              </a:rPr>
              <a:t>7 Roles of the Physician :</a:t>
            </a:r>
          </a:p>
          <a:p>
            <a:pPr lvl="0" rtl="0">
              <a:lnSpc>
                <a:spcPct val="115000"/>
              </a:lnSpc>
              <a:spcBef>
                <a:spcPts val="700"/>
              </a:spcBef>
              <a:buNone/>
            </a:pPr>
            <a:r>
              <a:t/>
            </a:r>
            <a:endParaRPr u="sng">
              <a:solidFill>
                <a:srgbClr val="FF0000"/>
              </a:solidFill>
              <a:latin typeface="Calibri"/>
              <a:ea typeface="Calibri"/>
              <a:cs typeface="Calibri"/>
              <a:sym typeface="Calibri"/>
            </a:endParaRPr>
          </a:p>
          <a:p>
            <a:pPr lvl="0" rtl="0">
              <a:spcBef>
                <a:spcPts val="0"/>
              </a:spcBef>
              <a:buNone/>
            </a:pPr>
            <a:r>
              <a:t/>
            </a:r>
            <a:endParaRPr/>
          </a:p>
        </p:txBody>
      </p:sp>
      <p:sp>
        <p:nvSpPr>
          <p:cNvPr id="790" name="Shape 790"/>
          <p:cNvSpPr txBox="1"/>
          <p:nvPr/>
        </p:nvSpPr>
        <p:spPr>
          <a:xfrm>
            <a:off x="180900" y="5605500"/>
            <a:ext cx="6867600" cy="3457500"/>
          </a:xfrm>
          <a:prstGeom prst="rect">
            <a:avLst/>
          </a:prstGeom>
          <a:noFill/>
          <a:ln>
            <a:noFill/>
          </a:ln>
        </p:spPr>
        <p:txBody>
          <a:bodyPr anchorCtr="0" anchor="t" bIns="91425" lIns="91425" rIns="91425" tIns="91425">
            <a:noAutofit/>
          </a:bodyPr>
          <a:lstStyle/>
          <a:p>
            <a:pPr indent="-342900" lvl="0" marL="457200" rtl="0">
              <a:lnSpc>
                <a:spcPct val="90000"/>
              </a:lnSpc>
              <a:spcBef>
                <a:spcPts val="800"/>
              </a:spcBef>
              <a:buSzPct val="100000"/>
              <a:buChar char="●"/>
            </a:pPr>
            <a:r>
              <a:rPr b="1" lang="ar" sz="1800"/>
              <a:t>   </a:t>
            </a:r>
            <a:r>
              <a:rPr b="1" lang="ar" sz="1800" u="sng">
                <a:solidFill>
                  <a:srgbClr val="FF0000"/>
                </a:solidFill>
                <a:latin typeface="Calibri"/>
                <a:ea typeface="Calibri"/>
                <a:cs typeface="Calibri"/>
                <a:sym typeface="Calibri"/>
              </a:rPr>
              <a:t>Key Elements of a Good Physician:</a:t>
            </a:r>
          </a:p>
          <a:p>
            <a:pPr lvl="0" rtl="0" algn="ctr">
              <a:lnSpc>
                <a:spcPct val="90000"/>
              </a:lnSpc>
              <a:spcBef>
                <a:spcPts val="800"/>
              </a:spcBef>
              <a:buNone/>
            </a:pPr>
            <a:r>
              <a:t/>
            </a:r>
            <a:endParaRPr u="sng">
              <a:solidFill>
                <a:srgbClr val="FF0000"/>
              </a:solidFill>
              <a:latin typeface="Calibri"/>
              <a:ea typeface="Calibri"/>
              <a:cs typeface="Calibri"/>
              <a:sym typeface="Calibri"/>
            </a:endParaRPr>
          </a:p>
        </p:txBody>
      </p:sp>
      <p:sp>
        <p:nvSpPr>
          <p:cNvPr id="791" name="Shape 791"/>
          <p:cNvSpPr txBox="1"/>
          <p:nvPr/>
        </p:nvSpPr>
        <p:spPr>
          <a:xfrm>
            <a:off x="180900" y="6896100"/>
            <a:ext cx="7029600" cy="32100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b="1">
              <a:solidFill>
                <a:schemeClr val="dk1"/>
              </a:solidFill>
              <a:latin typeface="Simplified Arabic"/>
              <a:ea typeface="Simplified Arabic"/>
              <a:cs typeface="Simplified Arabic"/>
              <a:sym typeface="Simplified Arabic"/>
            </a:endParaRPr>
          </a:p>
          <a:p>
            <a:pPr indent="-228600" lvl="0" marL="457200" rtl="0">
              <a:spcBef>
                <a:spcPts val="0"/>
              </a:spcBef>
              <a:buClr>
                <a:schemeClr val="dk1"/>
              </a:buClr>
              <a:buFont typeface="Simplified Arabic"/>
              <a:buChar char="●"/>
            </a:pPr>
            <a:r>
              <a:rPr b="1" lang="ar">
                <a:solidFill>
                  <a:schemeClr val="dk1"/>
                </a:solidFill>
                <a:latin typeface="Simplified Arabic"/>
                <a:ea typeface="Simplified Arabic"/>
                <a:cs typeface="Simplified Arabic"/>
                <a:sym typeface="Simplified Arabic"/>
              </a:rPr>
              <a:t>Professionalism is the basis of Medicine’s contract with society</a:t>
            </a:r>
          </a:p>
          <a:p>
            <a:pPr indent="-228600" lvl="0" marL="457200" rtl="0">
              <a:lnSpc>
                <a:spcPct val="115000"/>
              </a:lnSpc>
              <a:spcBef>
                <a:spcPts val="0"/>
              </a:spcBef>
              <a:buFont typeface="Simplified Arabic"/>
              <a:buChar char="●"/>
            </a:pPr>
            <a:r>
              <a:rPr b="1" lang="ar">
                <a:latin typeface="Simplified Arabic"/>
                <a:ea typeface="Simplified Arabic"/>
                <a:cs typeface="Simplified Arabic"/>
                <a:sym typeface="Simplified Arabic"/>
              </a:rPr>
              <a:t>Professionalism is</a:t>
            </a:r>
            <a:r>
              <a:rPr b="1" lang="ar">
                <a:solidFill>
                  <a:srgbClr val="FFC000"/>
                </a:solidFill>
                <a:latin typeface="Simplified Arabic"/>
                <a:ea typeface="Simplified Arabic"/>
                <a:cs typeface="Simplified Arabic"/>
                <a:sym typeface="Simplified Arabic"/>
              </a:rPr>
              <a:t> </a:t>
            </a:r>
            <a:r>
              <a:rPr b="1" lang="ar">
                <a:latin typeface="Simplified Arabic"/>
                <a:ea typeface="Simplified Arabic"/>
                <a:cs typeface="Simplified Arabic"/>
                <a:sym typeface="Simplified Arabic"/>
              </a:rPr>
              <a:t>Attributes and behaviors that serve to maintain patient interests above physician self-interest. </a:t>
            </a:r>
          </a:p>
          <a:p>
            <a:pPr indent="-228600" lvl="0" marL="457200" rtl="0">
              <a:lnSpc>
                <a:spcPct val="115000"/>
              </a:lnSpc>
              <a:spcBef>
                <a:spcPts val="800"/>
              </a:spcBef>
              <a:buClr>
                <a:schemeClr val="dk1"/>
              </a:buClr>
              <a:buFont typeface="Calibri"/>
              <a:buChar char="●"/>
            </a:pPr>
            <a:r>
              <a:rPr b="1" lang="ar">
                <a:solidFill>
                  <a:schemeClr val="dk1"/>
                </a:solidFill>
                <a:latin typeface="Calibri"/>
                <a:ea typeface="Calibri"/>
                <a:cs typeface="Calibri"/>
                <a:sym typeface="Calibri"/>
              </a:rPr>
              <a:t>3 General Principles</a:t>
            </a:r>
          </a:p>
          <a:p>
            <a:pPr indent="-228600" lvl="0" marL="457200" rtl="0">
              <a:lnSpc>
                <a:spcPct val="115000"/>
              </a:lnSpc>
              <a:spcBef>
                <a:spcPts val="700"/>
              </a:spcBef>
              <a:buClr>
                <a:srgbClr val="FF0000"/>
              </a:buClr>
              <a:buFont typeface="Calibri"/>
              <a:buAutoNum type="arabicPeriod"/>
            </a:pPr>
            <a:r>
              <a:rPr b="1" lang="ar">
                <a:solidFill>
                  <a:srgbClr val="FF0000"/>
                </a:solidFill>
                <a:latin typeface="Calibri"/>
                <a:ea typeface="Calibri"/>
                <a:cs typeface="Calibri"/>
                <a:sym typeface="Calibri"/>
              </a:rPr>
              <a:t>Patient Welfare</a:t>
            </a:r>
          </a:p>
          <a:p>
            <a:pPr indent="-228600" lvl="0" marL="457200" rtl="0">
              <a:lnSpc>
                <a:spcPct val="115000"/>
              </a:lnSpc>
              <a:spcBef>
                <a:spcPts val="700"/>
              </a:spcBef>
              <a:buClr>
                <a:srgbClr val="FF0000"/>
              </a:buClr>
              <a:buFont typeface="Calibri"/>
              <a:buAutoNum type="arabicPeriod"/>
            </a:pPr>
            <a:r>
              <a:rPr b="1" lang="ar">
                <a:solidFill>
                  <a:srgbClr val="FF0000"/>
                </a:solidFill>
                <a:latin typeface="Calibri"/>
                <a:ea typeface="Calibri"/>
                <a:cs typeface="Calibri"/>
                <a:sym typeface="Calibri"/>
              </a:rPr>
              <a:t>Patient Autonomy</a:t>
            </a:r>
          </a:p>
          <a:p>
            <a:pPr indent="-228600" lvl="0" marL="457200" rtl="0">
              <a:lnSpc>
                <a:spcPct val="115000"/>
              </a:lnSpc>
              <a:spcBef>
                <a:spcPts val="700"/>
              </a:spcBef>
              <a:buClr>
                <a:srgbClr val="FF0000"/>
              </a:buClr>
              <a:buFont typeface="Calibri"/>
              <a:buAutoNum type="arabicPeriod"/>
            </a:pPr>
            <a:r>
              <a:rPr b="1" lang="ar">
                <a:solidFill>
                  <a:srgbClr val="FF0000"/>
                </a:solidFill>
                <a:latin typeface="Calibri"/>
                <a:ea typeface="Calibri"/>
                <a:cs typeface="Calibri"/>
                <a:sym typeface="Calibri"/>
              </a:rPr>
              <a:t>Social Justice</a:t>
            </a:r>
          </a:p>
          <a:p>
            <a:pPr lvl="0" rtl="0">
              <a:lnSpc>
                <a:spcPct val="115000"/>
              </a:lnSpc>
              <a:spcBef>
                <a:spcPts val="300"/>
              </a:spcBef>
              <a:buNone/>
            </a:pPr>
            <a:r>
              <a:rPr b="1" lang="ar" sz="1800" u="sng">
                <a:solidFill>
                  <a:srgbClr val="FF0000"/>
                </a:solidFill>
                <a:latin typeface="Calibri"/>
                <a:ea typeface="Calibri"/>
                <a:cs typeface="Calibri"/>
                <a:sym typeface="Calibri"/>
              </a:rPr>
              <a:t>How can I make professionalism more concrete for learners?</a:t>
            </a:r>
          </a:p>
          <a:p>
            <a:pPr indent="-228600" lvl="0" marL="457200" rtl="0">
              <a:lnSpc>
                <a:spcPct val="115000"/>
              </a:lnSpc>
              <a:spcBef>
                <a:spcPts val="800"/>
              </a:spcBef>
              <a:buClr>
                <a:schemeClr val="dk1"/>
              </a:buClr>
              <a:buFont typeface="Calibri"/>
              <a:buChar char="●"/>
            </a:pPr>
            <a:r>
              <a:rPr b="1" lang="ar">
                <a:solidFill>
                  <a:schemeClr val="dk1"/>
                </a:solidFill>
                <a:latin typeface="Calibri"/>
                <a:ea typeface="Calibri"/>
                <a:cs typeface="Calibri"/>
                <a:sym typeface="Calibri"/>
              </a:rPr>
              <a:t> Describe professionalism, or lapses of it, in terms of specific behaviors.</a:t>
            </a:r>
          </a:p>
          <a:p>
            <a:pPr indent="-228600" lvl="0" marL="457200" rtl="0">
              <a:lnSpc>
                <a:spcPct val="115000"/>
              </a:lnSpc>
              <a:spcBef>
                <a:spcPts val="300"/>
              </a:spcBef>
              <a:buClr>
                <a:schemeClr val="dk1"/>
              </a:buClr>
              <a:buFont typeface="Calibri"/>
              <a:buChar char="●"/>
            </a:pPr>
            <a:r>
              <a:rPr b="1" lang="ar">
                <a:solidFill>
                  <a:schemeClr val="dk1"/>
                </a:solidFill>
                <a:latin typeface="Calibri"/>
                <a:ea typeface="Calibri"/>
                <a:cs typeface="Calibri"/>
                <a:sym typeface="Calibri"/>
              </a:rPr>
              <a:t> Categorize levels of professionalism and describe examples for each level.</a:t>
            </a:r>
          </a:p>
          <a:p>
            <a:pPr indent="-228600" lvl="0" marL="457200" rtl="0">
              <a:lnSpc>
                <a:spcPct val="115000"/>
              </a:lnSpc>
              <a:spcBef>
                <a:spcPts val="300"/>
              </a:spcBef>
              <a:buClr>
                <a:schemeClr val="dk1"/>
              </a:buClr>
              <a:buFont typeface="Calibri"/>
              <a:buChar char="●"/>
            </a:pPr>
            <a:r>
              <a:rPr b="1" lang="ar">
                <a:solidFill>
                  <a:schemeClr val="dk1"/>
                </a:solidFill>
                <a:latin typeface="Calibri"/>
                <a:ea typeface="Calibri"/>
                <a:cs typeface="Calibri"/>
                <a:sym typeface="Calibri"/>
              </a:rPr>
              <a:t> Review professionalism scenarios</a:t>
            </a:r>
          </a:p>
          <a:p>
            <a:pPr lvl="0" rtl="0">
              <a:lnSpc>
                <a:spcPct val="115000"/>
              </a:lnSpc>
              <a:spcBef>
                <a:spcPts val="300"/>
              </a:spcBef>
              <a:buNone/>
            </a:pPr>
            <a:r>
              <a:t/>
            </a:r>
            <a:endParaRPr u="sng">
              <a:solidFill>
                <a:srgbClr val="FF0000"/>
              </a:solidFill>
              <a:latin typeface="Calibri"/>
              <a:ea typeface="Calibri"/>
              <a:cs typeface="Calibri"/>
              <a:sym typeface="Calibri"/>
            </a:endParaRPr>
          </a:p>
          <a:p>
            <a:pPr lvl="0" rtl="0">
              <a:lnSpc>
                <a:spcPct val="115000"/>
              </a:lnSpc>
              <a:spcBef>
                <a:spcPts val="800"/>
              </a:spcBef>
              <a:buNone/>
            </a:pPr>
            <a:r>
              <a:t/>
            </a:r>
            <a:endParaRPr b="1" u="sng">
              <a:solidFill>
                <a:srgbClr val="FF0000"/>
              </a:solidFill>
              <a:latin typeface="Calibri"/>
              <a:ea typeface="Calibri"/>
              <a:cs typeface="Calibri"/>
              <a:sym typeface="Calibri"/>
            </a:endParaRPr>
          </a:p>
          <a:p>
            <a:pPr lvl="0" rtl="0">
              <a:lnSpc>
                <a:spcPct val="115000"/>
              </a:lnSpc>
              <a:spcBef>
                <a:spcPts val="700"/>
              </a:spcBef>
              <a:buNone/>
            </a:pPr>
            <a:r>
              <a:t/>
            </a:r>
            <a:endParaRPr>
              <a:latin typeface="Calibri"/>
              <a:ea typeface="Calibri"/>
              <a:cs typeface="Calibri"/>
              <a:sym typeface="Calibri"/>
            </a:endParaRPr>
          </a:p>
        </p:txBody>
      </p:sp>
      <p:sp>
        <p:nvSpPr>
          <p:cNvPr id="792" name="Shape 792"/>
          <p:cNvSpPr/>
          <p:nvPr/>
        </p:nvSpPr>
        <p:spPr>
          <a:xfrm>
            <a:off x="133350" y="6257925"/>
            <a:ext cx="981000" cy="78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90000"/>
              </a:lnSpc>
              <a:spcBef>
                <a:spcPts val="700"/>
              </a:spcBef>
              <a:buClr>
                <a:schemeClr val="dk1"/>
              </a:buClr>
              <a:buFont typeface="Arial"/>
              <a:buNone/>
            </a:pPr>
            <a:r>
              <a:rPr b="1" lang="ar">
                <a:solidFill>
                  <a:schemeClr val="dk1"/>
                </a:solidFill>
                <a:latin typeface="Calibri"/>
                <a:ea typeface="Calibri"/>
                <a:cs typeface="Calibri"/>
                <a:sym typeface="Calibri"/>
              </a:rPr>
              <a:t>Altruism</a:t>
            </a:r>
          </a:p>
        </p:txBody>
      </p:sp>
      <p:sp>
        <p:nvSpPr>
          <p:cNvPr id="793" name="Shape 793"/>
          <p:cNvSpPr/>
          <p:nvPr/>
        </p:nvSpPr>
        <p:spPr>
          <a:xfrm>
            <a:off x="1266825" y="6257925"/>
            <a:ext cx="1247700" cy="78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90000"/>
              </a:lnSpc>
              <a:spcBef>
                <a:spcPts val="700"/>
              </a:spcBef>
              <a:buClr>
                <a:schemeClr val="dk1"/>
              </a:buClr>
              <a:buSzPct val="91666"/>
              <a:buFont typeface="Arial"/>
              <a:buNone/>
            </a:pPr>
            <a:r>
              <a:rPr b="1" lang="ar" sz="1200">
                <a:solidFill>
                  <a:schemeClr val="dk1"/>
                </a:solidFill>
                <a:latin typeface="Calibri"/>
                <a:ea typeface="Calibri"/>
                <a:cs typeface="Calibri"/>
                <a:sym typeface="Calibri"/>
              </a:rPr>
              <a:t>Accountability</a:t>
            </a:r>
          </a:p>
        </p:txBody>
      </p:sp>
      <p:sp>
        <p:nvSpPr>
          <p:cNvPr id="794" name="Shape 794"/>
          <p:cNvSpPr/>
          <p:nvPr/>
        </p:nvSpPr>
        <p:spPr>
          <a:xfrm>
            <a:off x="2645500" y="6257925"/>
            <a:ext cx="1047600" cy="78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90000"/>
              </a:lnSpc>
              <a:spcBef>
                <a:spcPts val="700"/>
              </a:spcBef>
              <a:buClr>
                <a:schemeClr val="dk1"/>
              </a:buClr>
              <a:buFont typeface="Arial"/>
              <a:buNone/>
            </a:pPr>
            <a:r>
              <a:rPr b="1" lang="ar">
                <a:solidFill>
                  <a:schemeClr val="dk1"/>
                </a:solidFill>
                <a:latin typeface="Calibri"/>
                <a:ea typeface="Calibri"/>
                <a:cs typeface="Calibri"/>
                <a:sym typeface="Calibri"/>
              </a:rPr>
              <a:t>Excellence</a:t>
            </a:r>
          </a:p>
        </p:txBody>
      </p:sp>
      <p:sp>
        <p:nvSpPr>
          <p:cNvPr id="795" name="Shape 795"/>
          <p:cNvSpPr/>
          <p:nvPr/>
        </p:nvSpPr>
        <p:spPr>
          <a:xfrm>
            <a:off x="3845500" y="6257925"/>
            <a:ext cx="1047600" cy="78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90000"/>
              </a:lnSpc>
              <a:spcBef>
                <a:spcPts val="700"/>
              </a:spcBef>
              <a:buClr>
                <a:schemeClr val="dk1"/>
              </a:buClr>
              <a:buFont typeface="Arial"/>
              <a:buNone/>
            </a:pPr>
            <a:r>
              <a:rPr b="1" lang="ar">
                <a:solidFill>
                  <a:schemeClr val="dk1"/>
                </a:solidFill>
                <a:latin typeface="Calibri"/>
                <a:ea typeface="Calibri"/>
                <a:cs typeface="Calibri"/>
                <a:sym typeface="Calibri"/>
              </a:rPr>
              <a:t>Duty</a:t>
            </a:r>
          </a:p>
        </p:txBody>
      </p:sp>
      <p:sp>
        <p:nvSpPr>
          <p:cNvPr id="796" name="Shape 796"/>
          <p:cNvSpPr/>
          <p:nvPr/>
        </p:nvSpPr>
        <p:spPr>
          <a:xfrm>
            <a:off x="4995650" y="6257925"/>
            <a:ext cx="1247700" cy="78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90000"/>
              </a:lnSpc>
              <a:spcBef>
                <a:spcPts val="700"/>
              </a:spcBef>
              <a:buClr>
                <a:schemeClr val="dk1"/>
              </a:buClr>
              <a:buSzPct val="100000"/>
              <a:buFont typeface="Arial"/>
              <a:buNone/>
            </a:pPr>
            <a:r>
              <a:rPr b="1" lang="ar" sz="1100">
                <a:solidFill>
                  <a:schemeClr val="dk1"/>
                </a:solidFill>
                <a:latin typeface="Calibri"/>
                <a:ea typeface="Calibri"/>
                <a:cs typeface="Calibri"/>
                <a:sym typeface="Calibri"/>
              </a:rPr>
              <a:t>Honor/Integrity</a:t>
            </a:r>
          </a:p>
        </p:txBody>
      </p:sp>
      <p:sp>
        <p:nvSpPr>
          <p:cNvPr id="797" name="Shape 797"/>
          <p:cNvSpPr/>
          <p:nvPr/>
        </p:nvSpPr>
        <p:spPr>
          <a:xfrm>
            <a:off x="6354100" y="6257925"/>
            <a:ext cx="981000" cy="783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90000"/>
              </a:lnSpc>
              <a:spcBef>
                <a:spcPts val="700"/>
              </a:spcBef>
              <a:buNone/>
            </a:pPr>
            <a:r>
              <a:rPr b="1" lang="ar">
                <a:solidFill>
                  <a:schemeClr val="dk1"/>
                </a:solidFill>
                <a:latin typeface="Calibri"/>
                <a:ea typeface="Calibri"/>
                <a:cs typeface="Calibri"/>
                <a:sym typeface="Calibri"/>
              </a:rPr>
              <a:t>Respect for Others</a:t>
            </a:r>
          </a:p>
        </p:txBody>
      </p:sp>
      <p:pic>
        <p:nvPicPr>
          <p:cNvPr id="798" name="Shape 798"/>
          <p:cNvPicPr preferRelativeResize="0"/>
          <p:nvPr/>
        </p:nvPicPr>
        <p:blipFill>
          <a:blip r:embed="rId4">
            <a:alphaModFix/>
          </a:blip>
          <a:stretch>
            <a:fillRect/>
          </a:stretch>
        </p:blipFill>
        <p:spPr>
          <a:xfrm>
            <a:off x="342900" y="2347522"/>
            <a:ext cx="6172200" cy="3321949"/>
          </a:xfrm>
          <a:prstGeom prst="rect">
            <a:avLst/>
          </a:prstGeom>
          <a:noFill/>
          <a:ln>
            <a:noFill/>
          </a:ln>
        </p:spPr>
      </p:pic>
      <p:sp>
        <p:nvSpPr>
          <p:cNvPr id="799" name="Shape 799"/>
          <p:cNvSpPr/>
          <p:nvPr/>
        </p:nvSpPr>
        <p:spPr>
          <a:xfrm>
            <a:off x="41125" y="179000"/>
            <a:ext cx="6375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15</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3" name="Shape 803"/>
        <p:cNvGrpSpPr/>
        <p:nvPr/>
      </p:nvGrpSpPr>
      <p:grpSpPr>
        <a:xfrm>
          <a:off x="0" y="0"/>
          <a:ext cx="0" cy="0"/>
          <a:chOff x="0" y="0"/>
          <a:chExt cx="0" cy="0"/>
        </a:xfrm>
      </p:grpSpPr>
      <p:sp>
        <p:nvSpPr>
          <p:cNvPr id="804" name="Shape 804"/>
          <p:cNvSpPr txBox="1"/>
          <p:nvPr>
            <p:ph idx="1" type="body"/>
          </p:nvPr>
        </p:nvSpPr>
        <p:spPr>
          <a:xfrm>
            <a:off x="257700" y="266924"/>
            <a:ext cx="7044600" cy="9758100"/>
          </a:xfrm>
          <a:prstGeom prst="rect">
            <a:avLst/>
          </a:prstGeom>
        </p:spPr>
        <p:txBody>
          <a:bodyPr anchorCtr="0" anchor="t" bIns="91425" lIns="91425" rIns="91425" tIns="91425">
            <a:noAutofit/>
          </a:bodyPr>
          <a:lstStyle/>
          <a:p>
            <a:pPr lvl="0" rtl="0">
              <a:spcBef>
                <a:spcPts val="800"/>
              </a:spcBef>
              <a:spcAft>
                <a:spcPts val="0"/>
              </a:spcAft>
              <a:buClr>
                <a:schemeClr val="dk1"/>
              </a:buClr>
              <a:buSzPct val="61111"/>
              <a:buFont typeface="Arial"/>
              <a:buNone/>
            </a:pPr>
            <a:r>
              <a:rPr b="1" lang="ar" u="sng">
                <a:solidFill>
                  <a:srgbClr val="FF0000"/>
                </a:solidFill>
                <a:latin typeface="Calibri"/>
                <a:ea typeface="Calibri"/>
                <a:cs typeface="Calibri"/>
                <a:sym typeface="Calibri"/>
              </a:rPr>
              <a:t>(11) Professional Responsibilities :</a:t>
            </a:r>
          </a:p>
          <a:p>
            <a:pPr lvl="0" rtl="0">
              <a:spcBef>
                <a:spcPts val="0"/>
              </a:spcBef>
              <a:buNone/>
            </a:pPr>
            <a:r>
              <a:t/>
            </a:r>
            <a:endParaRPr b="1"/>
          </a:p>
          <a:p>
            <a:pPr lvl="0" rtl="0">
              <a:spcBef>
                <a:spcPts val="0"/>
              </a:spcBef>
              <a:buNone/>
            </a:pPr>
            <a:r>
              <a:t/>
            </a:r>
            <a:endParaRPr b="1"/>
          </a:p>
          <a:p>
            <a:pPr lvl="0" rtl="0">
              <a:spcBef>
                <a:spcPts val="0"/>
              </a:spcBef>
              <a:buNone/>
            </a:pPr>
            <a:r>
              <a:t/>
            </a:r>
            <a:endParaRPr b="1"/>
          </a:p>
          <a:p>
            <a:pPr lvl="0" rtl="0">
              <a:spcBef>
                <a:spcPts val="0"/>
              </a:spcBef>
              <a:buNone/>
            </a:pPr>
            <a:r>
              <a:t/>
            </a:r>
            <a:endParaRPr b="1"/>
          </a:p>
          <a:p>
            <a:pPr lvl="0" rtl="0">
              <a:spcBef>
                <a:spcPts val="0"/>
              </a:spcBef>
              <a:buNone/>
            </a:pPr>
            <a:r>
              <a:t/>
            </a:r>
            <a:endParaRPr b="1"/>
          </a:p>
          <a:p>
            <a:pPr lvl="0" rtl="0">
              <a:spcBef>
                <a:spcPts val="0"/>
              </a:spcBef>
              <a:buNone/>
            </a:pPr>
            <a:r>
              <a:t/>
            </a:r>
            <a:endParaRPr b="1"/>
          </a:p>
          <a:p>
            <a:pPr lvl="0" rtl="0">
              <a:spcBef>
                <a:spcPts val="0"/>
              </a:spcBef>
              <a:buNone/>
            </a:pPr>
            <a:r>
              <a:t/>
            </a:r>
            <a:endParaRPr b="1"/>
          </a:p>
          <a:p>
            <a:pPr indent="-228600" lvl="0" marL="457200" rtl="0">
              <a:spcBef>
                <a:spcPts val="0"/>
              </a:spcBef>
              <a:buFont typeface="Calibri"/>
            </a:pPr>
            <a:r>
              <a:rPr b="1" lang="ar" u="sng">
                <a:solidFill>
                  <a:srgbClr val="FF0000"/>
                </a:solidFill>
                <a:latin typeface="Calibri"/>
                <a:ea typeface="Calibri"/>
                <a:cs typeface="Calibri"/>
                <a:sym typeface="Calibri"/>
              </a:rPr>
              <a:t>Examples of Unprofessional Behavior</a:t>
            </a:r>
            <a:r>
              <a:rPr b="1" lang="ar" u="sng">
                <a:solidFill>
                  <a:srgbClr val="999999"/>
                </a:solidFill>
                <a:latin typeface="Calibri"/>
                <a:ea typeface="Calibri"/>
                <a:cs typeface="Calibri"/>
                <a:sym typeface="Calibri"/>
              </a:rPr>
              <a:t>: (Read)</a:t>
            </a:r>
          </a:p>
          <a:p>
            <a:pPr lvl="0" rtl="0">
              <a:spcBef>
                <a:spcPts val="0"/>
              </a:spcBef>
              <a:buNone/>
            </a:pPr>
            <a:r>
              <a:t/>
            </a:r>
            <a:endParaRPr b="1" sz="1400">
              <a:solidFill>
                <a:srgbClr val="FF0000"/>
              </a:solidFill>
              <a:latin typeface="Calibri"/>
              <a:ea typeface="Calibri"/>
              <a:cs typeface="Calibri"/>
              <a:sym typeface="Calibri"/>
            </a:endParaRPr>
          </a:p>
          <a:p>
            <a:pPr lvl="0" rtl="0">
              <a:spcBef>
                <a:spcPts val="0"/>
              </a:spcBef>
              <a:buNone/>
            </a:pPr>
            <a:r>
              <a:t/>
            </a:r>
            <a:endParaRPr b="1" sz="1400">
              <a:solidFill>
                <a:schemeClr val="dk1"/>
              </a:solidFill>
              <a:latin typeface="Calibri"/>
              <a:ea typeface="Calibri"/>
              <a:cs typeface="Calibri"/>
              <a:sym typeface="Calibri"/>
            </a:endParaRPr>
          </a:p>
        </p:txBody>
      </p:sp>
      <p:sp>
        <p:nvSpPr>
          <p:cNvPr id="805" name="Shape 805"/>
          <p:cNvSpPr/>
          <p:nvPr/>
        </p:nvSpPr>
        <p:spPr>
          <a:xfrm>
            <a:off x="3673200" y="4772025"/>
            <a:ext cx="3629100" cy="3527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Clr>
                <a:schemeClr val="dk1"/>
              </a:buClr>
              <a:buFont typeface="Arial"/>
              <a:buNone/>
            </a:pPr>
            <a:r>
              <a:rPr b="1" lang="ar"/>
              <a:t>A senior doctor, head of a high profile department, is known to bring in research dollars, to be </a:t>
            </a:r>
            <a:r>
              <a:rPr b="1" lang="ar">
                <a:solidFill>
                  <a:srgbClr val="FF0000"/>
                </a:solidFill>
              </a:rPr>
              <a:t>very hard working</a:t>
            </a:r>
            <a:r>
              <a:rPr b="1" lang="ar"/>
              <a:t> and adept at specialized medical procedures. S/he is well known for </a:t>
            </a:r>
            <a:r>
              <a:rPr b="1" lang="ar">
                <a:solidFill>
                  <a:srgbClr val="FF0000"/>
                </a:solidFill>
              </a:rPr>
              <a:t>shouting at nurses, throwing instruments back at them, and humiliating junior medical staff.</a:t>
            </a:r>
            <a:r>
              <a:rPr b="1" lang="ar"/>
              <a:t> S/he is often absent from department, Complaints are made to hospital administration from staff members; </a:t>
            </a:r>
            <a:r>
              <a:rPr b="1" lang="ar">
                <a:solidFill>
                  <a:srgbClr val="FF0000"/>
                </a:solidFill>
              </a:rPr>
              <a:t>increased numbers of "critical incidents" and staff resignations are noted.</a:t>
            </a:r>
          </a:p>
        </p:txBody>
      </p:sp>
      <p:sp>
        <p:nvSpPr>
          <p:cNvPr id="806" name="Shape 806"/>
          <p:cNvSpPr/>
          <p:nvPr/>
        </p:nvSpPr>
        <p:spPr>
          <a:xfrm>
            <a:off x="104775" y="4772025"/>
            <a:ext cx="3470700" cy="3527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300"/>
              </a:spcBef>
              <a:buNone/>
            </a:pPr>
            <a:r>
              <a:rPr b="1" lang="ar"/>
              <a:t>A final-year medical student has caused disruptions throughout the course by </a:t>
            </a:r>
            <a:r>
              <a:rPr b="1" lang="ar">
                <a:solidFill>
                  <a:srgbClr val="FF0000"/>
                </a:solidFill>
              </a:rPr>
              <a:t>monopolizing time in tutorials,</a:t>
            </a:r>
            <a:r>
              <a:rPr b="1" lang="ar"/>
              <a:t> </a:t>
            </a:r>
            <a:r>
              <a:rPr b="1" lang="ar">
                <a:solidFill>
                  <a:srgbClr val="FF0000"/>
                </a:solidFill>
              </a:rPr>
              <a:t>behaving inappropriately with patients and being unwilling to heed advice</a:t>
            </a:r>
            <a:r>
              <a:rPr b="1" lang="ar"/>
              <a:t>. Many patients refuse to be interviewed by her/him and have complained to staff. S/he has not failed any exams, but several tutors and nurses have raised concerns about the student's "attitude" and ability to work as an intern. </a:t>
            </a:r>
          </a:p>
        </p:txBody>
      </p:sp>
      <p:sp>
        <p:nvSpPr>
          <p:cNvPr id="807" name="Shape 807"/>
          <p:cNvSpPr/>
          <p:nvPr/>
        </p:nvSpPr>
        <p:spPr>
          <a:xfrm>
            <a:off x="1685925" y="8448600"/>
            <a:ext cx="3972000" cy="2047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Clr>
                <a:schemeClr val="dk1"/>
              </a:buClr>
              <a:buFont typeface="Arial"/>
              <a:buNone/>
            </a:pPr>
            <a:r>
              <a:rPr b="1" lang="ar">
                <a:solidFill>
                  <a:schemeClr val="dk1"/>
                </a:solidFill>
              </a:rPr>
              <a:t>A general practitioner is consistently </a:t>
            </a:r>
            <a:r>
              <a:rPr b="1" lang="ar">
                <a:solidFill>
                  <a:srgbClr val="FF0000"/>
                </a:solidFill>
              </a:rPr>
              <a:t>late or absent for pre-scheduled sessions</a:t>
            </a:r>
            <a:r>
              <a:rPr b="1" lang="ar">
                <a:solidFill>
                  <a:schemeClr val="dk1"/>
                </a:solidFill>
              </a:rPr>
              <a:t>. </a:t>
            </a:r>
            <a:r>
              <a:rPr b="1" lang="ar">
                <a:solidFill>
                  <a:srgbClr val="FF0000"/>
                </a:solidFill>
              </a:rPr>
              <a:t>S/he gives no explanation</a:t>
            </a:r>
            <a:r>
              <a:rPr b="1" lang="ar">
                <a:solidFill>
                  <a:schemeClr val="dk1"/>
                </a:solidFill>
              </a:rPr>
              <a:t>, leaving the partners to fill in and make excuses. When confronted, s/he becomes abusive in front of office staff and patients.</a:t>
            </a:r>
          </a:p>
        </p:txBody>
      </p:sp>
      <p:graphicFrame>
        <p:nvGraphicFramePr>
          <p:cNvPr id="808" name="Shape 808"/>
          <p:cNvGraphicFramePr/>
          <p:nvPr/>
        </p:nvGraphicFramePr>
        <p:xfrm>
          <a:off x="85650" y="907350"/>
          <a:ext cx="3000000" cy="3000000"/>
        </p:xfrm>
        <a:graphic>
          <a:graphicData uri="http://schemas.openxmlformats.org/drawingml/2006/table">
            <a:tbl>
              <a:tblPr>
                <a:noFill/>
                <a:tableStyleId>{D04C0F43-524B-4128-83DA-58CB7B48C504}</a:tableStyleId>
              </a:tblPr>
              <a:tblGrid>
                <a:gridCol w="1236200"/>
                <a:gridCol w="1236200"/>
                <a:gridCol w="1236200"/>
                <a:gridCol w="1236200"/>
                <a:gridCol w="1236200"/>
                <a:gridCol w="1236200"/>
              </a:tblGrid>
              <a:tr h="381000">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Professional Competence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None/>
                      </a:pPr>
                      <a:r>
                        <a:rPr b="1" lang="ar">
                          <a:solidFill>
                            <a:schemeClr val="dk1"/>
                          </a:solidFill>
                          <a:latin typeface="Calibri"/>
                          <a:ea typeface="Calibri"/>
                          <a:cs typeface="Calibri"/>
                          <a:sym typeface="Calibri"/>
                        </a:rPr>
                        <a:t>Patient </a:t>
                      </a:r>
                    </a:p>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Confidentialiy</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Cooperation and Collegiality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Improving access to care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None/>
                      </a:pPr>
                      <a:r>
                        <a:rPr b="1" lang="ar">
                          <a:solidFill>
                            <a:schemeClr val="dk1"/>
                          </a:solidFill>
                          <a:latin typeface="Calibri"/>
                          <a:ea typeface="Calibri"/>
                          <a:cs typeface="Calibri"/>
                          <a:sym typeface="Calibri"/>
                        </a:rPr>
                        <a:t>Professional Responsibilities</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Scientific Knowledge</a:t>
                      </a:r>
                    </a:p>
                    <a:p>
                      <a:pPr lvl="0" rtl="0" algn="ctr">
                        <a:spcBef>
                          <a:spcPts val="0"/>
                        </a:spcBef>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r>
              <a:tr h="381000">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Honesty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Appropriate Relations with Patients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None/>
                      </a:pPr>
                      <a:r>
                        <a:rPr b="1" lang="ar">
                          <a:solidFill>
                            <a:schemeClr val="dk1"/>
                          </a:solidFill>
                          <a:latin typeface="Calibri"/>
                          <a:ea typeface="Calibri"/>
                          <a:cs typeface="Calibri"/>
                          <a:sym typeface="Calibri"/>
                        </a:rPr>
                        <a:t>Open and Honest Relationships with</a:t>
                      </a:r>
                    </a:p>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Colleagues and 3</a:t>
                      </a:r>
                      <a:r>
                        <a:rPr b="1" baseline="30000" lang="ar">
                          <a:solidFill>
                            <a:schemeClr val="dk1"/>
                          </a:solidFill>
                          <a:latin typeface="Calibri"/>
                          <a:ea typeface="Calibri"/>
                          <a:cs typeface="Calibri"/>
                          <a:sym typeface="Calibri"/>
                        </a:rPr>
                        <a:t>rd</a:t>
                      </a:r>
                      <a:r>
                        <a:rPr b="1" lang="ar">
                          <a:solidFill>
                            <a:schemeClr val="dk1"/>
                          </a:solidFill>
                          <a:latin typeface="Calibri"/>
                          <a:ea typeface="Calibri"/>
                          <a:cs typeface="Calibri"/>
                          <a:sym typeface="Calibri"/>
                        </a:rPr>
                        <a:t>parties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Clr>
                          <a:schemeClr val="dk1"/>
                        </a:buClr>
                        <a:buSzPct val="78571"/>
                        <a:buFont typeface="Arial"/>
                        <a:buNone/>
                      </a:pPr>
                      <a:r>
                        <a:rPr b="1" lang="ar">
                          <a:solidFill>
                            <a:schemeClr val="dk1"/>
                          </a:solidFill>
                          <a:latin typeface="Calibri"/>
                          <a:ea typeface="Calibri"/>
                          <a:cs typeface="Calibri"/>
                          <a:sym typeface="Calibri"/>
                        </a:rPr>
                        <a:t>Improving the health of the community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None/>
                      </a:pPr>
                      <a:r>
                        <a:rPr b="1" lang="ar">
                          <a:solidFill>
                            <a:schemeClr val="dk1"/>
                          </a:solidFill>
                          <a:latin typeface="Calibri"/>
                          <a:ea typeface="Calibri"/>
                          <a:cs typeface="Calibri"/>
                          <a:sym typeface="Calibri"/>
                        </a:rPr>
                        <a:t>Maintaining trust by maintaining conflicts of interest</a:t>
                      </a:r>
                    </a:p>
                    <a:p>
                      <a:pPr lvl="0" rtl="0" algn="ctr">
                        <a:lnSpc>
                          <a:spcPct val="115000"/>
                        </a:lnSpc>
                        <a:spcBef>
                          <a:spcPts val="300"/>
                        </a:spcBef>
                        <a:buClr>
                          <a:schemeClr val="dk1"/>
                        </a:buClr>
                        <a:buSzPct val="78571"/>
                        <a:buFont typeface="Arial"/>
                        <a:buNone/>
                      </a:pPr>
                      <a:r>
                        <a:t/>
                      </a:r>
                      <a:endParaRPr b="1">
                        <a:solidFill>
                          <a:schemeClr val="dk1"/>
                        </a:solidFill>
                        <a:latin typeface="Calibri"/>
                        <a:ea typeface="Calibri"/>
                        <a:cs typeface="Calibri"/>
                        <a:sym typeface="Calibri"/>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c>
                  <a:txBody>
                    <a:bodyPr>
                      <a:noAutofit/>
                    </a:bodyPr>
                    <a:lstStyle/>
                    <a:p>
                      <a:pPr lvl="0" rtl="0" algn="ctr">
                        <a:lnSpc>
                          <a:spcPct val="115000"/>
                        </a:lnSpc>
                        <a:spcBef>
                          <a:spcPts val="300"/>
                        </a:spcBef>
                        <a:buClr>
                          <a:schemeClr val="dk1"/>
                        </a:buClr>
                        <a:buSzPct val="78571"/>
                        <a:buFont typeface="Arial"/>
                        <a:buNone/>
                      </a:pPr>
                      <a:r>
                        <a:t/>
                      </a:r>
                      <a:endParaRPr b="1"/>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FEFEF"/>
                    </a:solidFill>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0" y="0"/>
            <a:ext cx="7560000" cy="10692000"/>
          </a:xfrm>
          <a:prstGeom prst="rect">
            <a:avLst/>
          </a:prstGeom>
        </p:spPr>
        <p:txBody>
          <a:bodyPr anchorCtr="0" anchor="t" bIns="91425" lIns="91425" rIns="91425" tIns="91425">
            <a:noAutofit/>
          </a:bodyPr>
          <a:lstStyle/>
          <a:p>
            <a:pPr lvl="0" rtl="0">
              <a:spcBef>
                <a:spcPts val="0"/>
              </a:spcBef>
              <a:spcAft>
                <a:spcPts val="0"/>
              </a:spcAft>
              <a:buNone/>
            </a:pPr>
            <a:r>
              <a:t/>
            </a:r>
            <a:endParaRPr>
              <a:solidFill>
                <a:srgbClr val="000000"/>
              </a:solidFill>
            </a:endParaRPr>
          </a:p>
          <a:p>
            <a:pPr lvl="0" rtl="0" algn="ctr">
              <a:lnSpc>
                <a:spcPct val="133333"/>
              </a:lnSpc>
              <a:spcBef>
                <a:spcPts val="0"/>
              </a:spcBef>
              <a:spcAft>
                <a:spcPts val="0"/>
              </a:spcAft>
              <a:buClr>
                <a:schemeClr val="dk1"/>
              </a:buClr>
              <a:buSzPct val="55000"/>
              <a:buFont typeface="Arial"/>
              <a:buNone/>
            </a:pPr>
            <a:r>
              <a:rPr lang="ar" sz="2000">
                <a:solidFill>
                  <a:srgbClr val="999999"/>
                </a:solidFill>
              </a:rPr>
              <a:t>Initiative (Read only)</a:t>
            </a:r>
          </a:p>
          <a:p>
            <a:pPr lvl="0" rtl="0">
              <a:lnSpc>
                <a:spcPct val="133333"/>
              </a:lnSpc>
              <a:spcBef>
                <a:spcPts val="0"/>
              </a:spcBef>
              <a:spcAft>
                <a:spcPts val="0"/>
              </a:spcAft>
              <a:buClr>
                <a:schemeClr val="dk1"/>
              </a:buClr>
              <a:buSzPct val="61111"/>
              <a:buFont typeface="Arial"/>
              <a:buNone/>
            </a:pPr>
            <a:r>
              <a:rPr lang="ar">
                <a:solidFill>
                  <a:srgbClr val="999999"/>
                </a:solidFill>
              </a:rPr>
              <a:t>Definition: </a:t>
            </a:r>
          </a:p>
          <a:p>
            <a:pPr indent="-317500" lvl="0" marL="457200" rtl="0">
              <a:lnSpc>
                <a:spcPct val="133333"/>
              </a:lnSpc>
              <a:spcBef>
                <a:spcPts val="0"/>
              </a:spcBef>
              <a:spcAft>
                <a:spcPts val="0"/>
              </a:spcAft>
              <a:buClr>
                <a:srgbClr val="999999"/>
              </a:buClr>
              <a:buSzPct val="100000"/>
            </a:pPr>
            <a:r>
              <a:rPr lang="ar" sz="1400">
                <a:solidFill>
                  <a:srgbClr val="999999"/>
                </a:solidFill>
              </a:rPr>
              <a:t>The action of creating or starting.</a:t>
            </a:r>
          </a:p>
          <a:p>
            <a:pPr indent="-317500" lvl="0" marL="457200" rtl="0">
              <a:lnSpc>
                <a:spcPct val="133333"/>
              </a:lnSpc>
              <a:spcBef>
                <a:spcPts val="0"/>
              </a:spcBef>
              <a:spcAft>
                <a:spcPts val="0"/>
              </a:spcAft>
              <a:buClr>
                <a:srgbClr val="999999"/>
              </a:buClr>
              <a:buSzPct val="100000"/>
            </a:pPr>
            <a:r>
              <a:rPr lang="ar" sz="1400">
                <a:solidFill>
                  <a:srgbClr val="999999"/>
                </a:solidFill>
              </a:rPr>
              <a:t>To make a conscious effort to do things without being told to and to find alternatives if an option is not possible.</a:t>
            </a:r>
          </a:p>
          <a:p>
            <a:pPr lvl="0" rtl="0">
              <a:spcBef>
                <a:spcPts val="0"/>
              </a:spcBef>
              <a:spcAft>
                <a:spcPts val="0"/>
              </a:spcAft>
              <a:buNone/>
            </a:pPr>
            <a:r>
              <a:rPr lang="ar">
                <a:solidFill>
                  <a:srgbClr val="999999"/>
                </a:solidFill>
              </a:rPr>
              <a:t>Characteristics of an Initiative:</a:t>
            </a:r>
          </a:p>
          <a:p>
            <a:pPr indent="-317500" lvl="0" marL="457200" rtl="0">
              <a:spcBef>
                <a:spcPts val="0"/>
              </a:spcBef>
              <a:spcAft>
                <a:spcPts val="0"/>
              </a:spcAft>
              <a:buClr>
                <a:srgbClr val="999999"/>
              </a:buClr>
              <a:buSzPct val="100000"/>
              <a:buChar char="-"/>
            </a:pPr>
            <a:r>
              <a:rPr lang="ar" sz="1400">
                <a:solidFill>
                  <a:srgbClr val="999999"/>
                </a:solidFill>
              </a:rPr>
              <a:t>People with initiative character are starters and self-motivators.</a:t>
            </a:r>
          </a:p>
          <a:p>
            <a:pPr indent="-317500" lvl="0" marL="457200" rtl="0">
              <a:spcBef>
                <a:spcPts val="0"/>
              </a:spcBef>
              <a:spcAft>
                <a:spcPts val="0"/>
              </a:spcAft>
              <a:buClr>
                <a:srgbClr val="999999"/>
              </a:buClr>
              <a:buSzPct val="100000"/>
              <a:buChar char="-"/>
            </a:pPr>
            <a:r>
              <a:rPr lang="ar" sz="1400">
                <a:solidFill>
                  <a:srgbClr val="999999"/>
                </a:solidFill>
              </a:rPr>
              <a:t>Have the ability to begin or to follow energetically with a plan or task.</a:t>
            </a:r>
          </a:p>
          <a:p>
            <a:pPr indent="-317500" lvl="0" marL="457200" rtl="0">
              <a:spcBef>
                <a:spcPts val="0"/>
              </a:spcBef>
              <a:buClr>
                <a:srgbClr val="999999"/>
              </a:buClr>
              <a:buSzPct val="100000"/>
              <a:buChar char="-"/>
            </a:pPr>
            <a:r>
              <a:rPr lang="ar" sz="1400">
                <a:solidFill>
                  <a:srgbClr val="999999"/>
                </a:solidFill>
              </a:rPr>
              <a:t>Took the initiative in trying to solve the problem.</a:t>
            </a:r>
          </a:p>
          <a:p>
            <a:pPr indent="-317500" lvl="0" marL="457200" rtl="0">
              <a:spcBef>
                <a:spcPts val="0"/>
              </a:spcBef>
              <a:buClr>
                <a:srgbClr val="999999"/>
              </a:buClr>
              <a:buSzPct val="100000"/>
              <a:buChar char="-"/>
            </a:pPr>
            <a:r>
              <a:rPr lang="ar" sz="1400">
                <a:solidFill>
                  <a:srgbClr val="999999"/>
                </a:solidFill>
              </a:rPr>
              <a:t>Have the power to or right to introduce a new legislative measure.</a:t>
            </a:r>
          </a:p>
          <a:p>
            <a:pPr lvl="0" rtl="0" algn="ctr">
              <a:spcBef>
                <a:spcPts val="0"/>
              </a:spcBef>
              <a:buNone/>
            </a:pPr>
            <a:r>
              <a:rPr b="1" lang="ar" sz="2000">
                <a:solidFill>
                  <a:srgbClr val="000000"/>
                </a:solidFill>
              </a:rPr>
              <a:t>Altruism</a:t>
            </a:r>
          </a:p>
          <a:p>
            <a:pPr lvl="0" rtl="0">
              <a:lnSpc>
                <a:spcPct val="100000"/>
              </a:lnSpc>
              <a:spcBef>
                <a:spcPts val="700"/>
              </a:spcBef>
              <a:spcAft>
                <a:spcPts val="0"/>
              </a:spcAft>
              <a:buNone/>
            </a:pPr>
            <a:r>
              <a:rPr b="1" lang="ar">
                <a:solidFill>
                  <a:srgbClr val="000000"/>
                </a:solidFill>
              </a:rPr>
              <a:t>What does altruism mean?</a:t>
            </a:r>
          </a:p>
          <a:p>
            <a:pPr indent="-317500" lvl="0" marL="457200" rtl="0">
              <a:lnSpc>
                <a:spcPct val="100000"/>
              </a:lnSpc>
              <a:spcBef>
                <a:spcPts val="600"/>
              </a:spcBef>
              <a:spcAft>
                <a:spcPts val="0"/>
              </a:spcAft>
              <a:buClr>
                <a:srgbClr val="000000"/>
              </a:buClr>
              <a:buSzPct val="100000"/>
            </a:pPr>
            <a:r>
              <a:rPr lang="ar" sz="1400">
                <a:solidFill>
                  <a:srgbClr val="000000"/>
                </a:solidFill>
              </a:rPr>
              <a:t>To go beyond the call duty to help meeting the needs of others. In other words, to put the duty and patient care ahead of your own needs. The sense of “giving” of oneself in patient care.</a:t>
            </a:r>
          </a:p>
          <a:p>
            <a:pPr indent="-317500" lvl="0" marL="457200" rtl="0">
              <a:spcBef>
                <a:spcPts val="600"/>
              </a:spcBef>
              <a:spcAft>
                <a:spcPts val="0"/>
              </a:spcAft>
              <a:buClr>
                <a:srgbClr val="000000"/>
              </a:buClr>
              <a:buSzPct val="100000"/>
            </a:pPr>
            <a:r>
              <a:rPr lang="ar" sz="1400">
                <a:solidFill>
                  <a:srgbClr val="000000"/>
                </a:solidFill>
              </a:rPr>
              <a:t>The roots of the word “altruism” is from the Latin word alter, meaning “other”, meaning to look after others and help them.   </a:t>
            </a:r>
          </a:p>
          <a:p>
            <a:pPr lvl="0" rtl="0">
              <a:lnSpc>
                <a:spcPct val="100000"/>
              </a:lnSpc>
              <a:spcBef>
                <a:spcPts val="500"/>
              </a:spcBef>
              <a:spcAft>
                <a:spcPts val="0"/>
              </a:spcAft>
              <a:buNone/>
            </a:pPr>
            <a:r>
              <a:rPr b="1" lang="ar">
                <a:solidFill>
                  <a:srgbClr val="000000"/>
                </a:solidFill>
              </a:rPr>
              <a:t>What are the key elements in altruism?</a:t>
            </a:r>
          </a:p>
          <a:p>
            <a:pPr indent="-317500" lvl="0" marL="457200" rtl="0">
              <a:lnSpc>
                <a:spcPct val="100000"/>
              </a:lnSpc>
              <a:spcBef>
                <a:spcPts val="500"/>
              </a:spcBef>
              <a:spcAft>
                <a:spcPts val="0"/>
              </a:spcAft>
              <a:buClr>
                <a:srgbClr val="000000"/>
              </a:buClr>
              <a:buSzPct val="100000"/>
            </a:pPr>
            <a:r>
              <a:rPr lang="ar" sz="1400">
                <a:solidFill>
                  <a:srgbClr val="000000"/>
                </a:solidFill>
              </a:rPr>
              <a:t>Donate time to humanitarian causes such as Medicine Sans Frontieres (Doctors with no borders).</a:t>
            </a:r>
          </a:p>
          <a:p>
            <a:pPr indent="-317500" lvl="0" marL="457200" rtl="0">
              <a:lnSpc>
                <a:spcPct val="100000"/>
              </a:lnSpc>
              <a:spcBef>
                <a:spcPts val="500"/>
              </a:spcBef>
              <a:spcAft>
                <a:spcPts val="0"/>
              </a:spcAft>
              <a:buClr>
                <a:srgbClr val="000000"/>
              </a:buClr>
              <a:buSzPct val="100000"/>
            </a:pPr>
            <a:r>
              <a:rPr lang="ar" sz="1400">
                <a:solidFill>
                  <a:srgbClr val="000000"/>
                </a:solidFill>
              </a:rPr>
              <a:t>Help or treat patients who are poor or cannot afford the costs of the service.</a:t>
            </a:r>
          </a:p>
          <a:p>
            <a:pPr indent="-317500" lvl="0" marL="457200" rtl="0">
              <a:spcBef>
                <a:spcPts val="500"/>
              </a:spcBef>
              <a:spcAft>
                <a:spcPts val="0"/>
              </a:spcAft>
              <a:buClr>
                <a:srgbClr val="000000"/>
              </a:buClr>
              <a:buSzPct val="100000"/>
            </a:pPr>
            <a:r>
              <a:rPr lang="ar" sz="1400">
                <a:solidFill>
                  <a:srgbClr val="000000"/>
                </a:solidFill>
              </a:rPr>
              <a:t>Going beyond the call of duty to help patients.</a:t>
            </a:r>
          </a:p>
          <a:p>
            <a:pPr indent="-317500" lvl="0" marL="457200" rtl="0">
              <a:spcBef>
                <a:spcPts val="500"/>
              </a:spcBef>
              <a:spcAft>
                <a:spcPts val="0"/>
              </a:spcAft>
              <a:buClr>
                <a:srgbClr val="000000"/>
              </a:buClr>
              <a:buSzPct val="100000"/>
            </a:pPr>
            <a:r>
              <a:rPr lang="ar" sz="1400">
                <a:solidFill>
                  <a:srgbClr val="000000"/>
                </a:solidFill>
              </a:rPr>
              <a:t>Show selfless behaviour and the willingness to serve others, particularly those in need. </a:t>
            </a:r>
          </a:p>
          <a:p>
            <a:pPr indent="-317500" lvl="0" marL="457200" rtl="0">
              <a:lnSpc>
                <a:spcPct val="100000"/>
              </a:lnSpc>
              <a:spcBef>
                <a:spcPts val="500"/>
              </a:spcBef>
              <a:spcAft>
                <a:spcPts val="0"/>
              </a:spcAft>
              <a:buClr>
                <a:srgbClr val="000000"/>
              </a:buClr>
              <a:buSzPct val="100000"/>
            </a:pPr>
            <a:r>
              <a:rPr lang="ar" sz="1400">
                <a:solidFill>
                  <a:srgbClr val="000000"/>
                </a:solidFill>
              </a:rPr>
              <a:t>Unselfish concern for the welfare of others.</a:t>
            </a:r>
          </a:p>
          <a:p>
            <a:pPr indent="-317500" lvl="0" marL="457200" rtl="0">
              <a:lnSpc>
                <a:spcPct val="100000"/>
              </a:lnSpc>
              <a:spcBef>
                <a:spcPts val="500"/>
              </a:spcBef>
              <a:spcAft>
                <a:spcPts val="0"/>
              </a:spcAft>
              <a:buClr>
                <a:srgbClr val="000000"/>
              </a:buClr>
              <a:buSzPct val="100000"/>
            </a:pPr>
            <a:r>
              <a:rPr lang="ar" sz="1400">
                <a:solidFill>
                  <a:srgbClr val="000000"/>
                </a:solidFill>
              </a:rPr>
              <a:t>Subordinate your own interest to the interest of others.</a:t>
            </a:r>
          </a:p>
          <a:p>
            <a:pPr lvl="0" rtl="0">
              <a:lnSpc>
                <a:spcPct val="100000"/>
              </a:lnSpc>
              <a:spcBef>
                <a:spcPts val="500"/>
              </a:spcBef>
              <a:spcAft>
                <a:spcPts val="0"/>
              </a:spcAft>
              <a:buNone/>
            </a:pPr>
            <a:r>
              <a:t/>
            </a:r>
            <a:endParaRPr b="1">
              <a:solidFill>
                <a:srgbClr val="666666"/>
              </a:solidFill>
            </a:endParaRPr>
          </a:p>
          <a:p>
            <a:pPr lvl="0" rtl="0" algn="ctr">
              <a:lnSpc>
                <a:spcPct val="100000"/>
              </a:lnSpc>
              <a:spcBef>
                <a:spcPts val="0"/>
              </a:spcBef>
              <a:spcAft>
                <a:spcPts val="0"/>
              </a:spcAft>
              <a:buNone/>
            </a:pPr>
            <a:r>
              <a:rPr lang="ar" sz="2000">
                <a:solidFill>
                  <a:srgbClr val="999999"/>
                </a:solidFill>
              </a:rPr>
              <a:t>Trustworthiness (Read only)</a:t>
            </a:r>
          </a:p>
          <a:p>
            <a:pPr lvl="0" rtl="0" algn="ctr">
              <a:spcBef>
                <a:spcPts val="0"/>
              </a:spcBef>
              <a:spcAft>
                <a:spcPts val="0"/>
              </a:spcAft>
              <a:buNone/>
            </a:pPr>
            <a:r>
              <a:rPr lang="ar" sz="1400">
                <a:solidFill>
                  <a:srgbClr val="FF0000"/>
                </a:solidFill>
              </a:rPr>
              <a:t>The corner stone of the practice of medicine</a:t>
            </a:r>
          </a:p>
          <a:p>
            <a:pPr lvl="0" rtl="0">
              <a:spcBef>
                <a:spcPts val="0"/>
              </a:spcBef>
              <a:spcAft>
                <a:spcPts val="0"/>
              </a:spcAft>
              <a:buNone/>
            </a:pPr>
            <a:r>
              <a:rPr lang="ar" sz="1400">
                <a:solidFill>
                  <a:srgbClr val="999999"/>
                </a:solidFill>
              </a:rPr>
              <a:t>Definition:Deserving of trust or confidence.Synonyms: true, accurate, honest, faithful</a:t>
            </a:r>
          </a:p>
          <a:p>
            <a:pPr indent="-317500" lvl="0" marL="457200" rtl="0">
              <a:spcBef>
                <a:spcPts val="0"/>
              </a:spcBef>
              <a:spcAft>
                <a:spcPts val="0"/>
              </a:spcAft>
              <a:buClr>
                <a:srgbClr val="999999"/>
              </a:buClr>
              <a:buSzPct val="100000"/>
              <a:buChar char="-"/>
            </a:pPr>
            <a:r>
              <a:rPr lang="ar" sz="1400">
                <a:solidFill>
                  <a:srgbClr val="999999"/>
                </a:solidFill>
              </a:rPr>
              <a:t>The demonstration of compassion, service and altruism that earns the medicine profession the trust of the public.</a:t>
            </a:r>
          </a:p>
          <a:p>
            <a:pPr indent="-317500" lvl="0" marL="457200" rtl="0">
              <a:spcBef>
                <a:spcPts val="0"/>
              </a:spcBef>
              <a:spcAft>
                <a:spcPts val="0"/>
              </a:spcAft>
              <a:buClr>
                <a:srgbClr val="999999"/>
              </a:buClr>
              <a:buSzPct val="100000"/>
              <a:buChar char="-"/>
            </a:pPr>
            <a:r>
              <a:rPr lang="ar" sz="1400">
                <a:solidFill>
                  <a:srgbClr val="999999"/>
                </a:solidFill>
              </a:rPr>
              <a:t>Trustworthy people keep their promise, are honest, reliable, principled and never inappropriately betray a confidence.</a:t>
            </a:r>
          </a:p>
          <a:p>
            <a:pPr indent="-317500" lvl="0" marL="457200" rtl="0">
              <a:spcBef>
                <a:spcPts val="0"/>
              </a:spcBef>
              <a:spcAft>
                <a:spcPts val="0"/>
              </a:spcAft>
              <a:buClr>
                <a:srgbClr val="999999"/>
              </a:buClr>
              <a:buSzPct val="100000"/>
              <a:buChar char="-"/>
            </a:pPr>
            <a:r>
              <a:rPr lang="ar" sz="1400">
                <a:solidFill>
                  <a:srgbClr val="999999"/>
                </a:solidFill>
              </a:rPr>
              <a:t>It embodies FOUR ethical principles:</a:t>
            </a:r>
          </a:p>
          <a:p>
            <a:pPr lvl="0" rtl="0">
              <a:spcBef>
                <a:spcPts val="0"/>
              </a:spcBef>
              <a:spcAft>
                <a:spcPts val="0"/>
              </a:spcAft>
              <a:buClr>
                <a:schemeClr val="dk1"/>
              </a:buClr>
              <a:buSzPct val="78571"/>
              <a:buFont typeface="Arial"/>
              <a:buNone/>
            </a:pPr>
            <a:r>
              <a:rPr lang="ar" sz="1400">
                <a:solidFill>
                  <a:srgbClr val="FF0000"/>
                </a:solidFill>
              </a:rPr>
              <a:t>      </a:t>
            </a:r>
            <a:r>
              <a:rPr b="1" lang="ar" sz="1400">
                <a:solidFill>
                  <a:srgbClr val="FF0000"/>
                </a:solidFill>
              </a:rPr>
              <a:t> A- Integrity B- Honesty C- Promise – Keeping D- Loyalty</a:t>
            </a:r>
          </a:p>
          <a:p>
            <a:pPr lvl="0" rtl="0">
              <a:spcBef>
                <a:spcPts val="0"/>
              </a:spcBef>
              <a:spcAft>
                <a:spcPts val="0"/>
              </a:spcAft>
              <a:buNone/>
            </a:pPr>
            <a:r>
              <a:t/>
            </a:r>
            <a:endParaRPr sz="1400">
              <a:solidFill>
                <a:srgbClr val="000000"/>
              </a:solidFill>
            </a:endParaRP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2" name="Shape 812"/>
        <p:cNvGrpSpPr/>
        <p:nvPr/>
      </p:nvGrpSpPr>
      <p:grpSpPr>
        <a:xfrm>
          <a:off x="0" y="0"/>
          <a:ext cx="0" cy="0"/>
          <a:chOff x="0" y="0"/>
          <a:chExt cx="0" cy="0"/>
        </a:xfrm>
      </p:grpSpPr>
      <p:sp>
        <p:nvSpPr>
          <p:cNvPr id="813" name="Shape 813"/>
          <p:cNvSpPr txBox="1"/>
          <p:nvPr>
            <p:ph idx="1" type="body"/>
          </p:nvPr>
        </p:nvSpPr>
        <p:spPr>
          <a:xfrm>
            <a:off x="257700" y="228601"/>
            <a:ext cx="7044600" cy="9297600"/>
          </a:xfrm>
          <a:prstGeom prst="rect">
            <a:avLst/>
          </a:prstGeom>
        </p:spPr>
        <p:txBody>
          <a:bodyPr anchorCtr="0" anchor="t" bIns="91425" lIns="91425" rIns="91425" tIns="91425">
            <a:noAutofit/>
          </a:bodyPr>
          <a:lstStyle/>
          <a:p>
            <a:pPr lvl="0" rtl="0">
              <a:spcBef>
                <a:spcPts val="0"/>
              </a:spcBef>
              <a:buNone/>
            </a:pPr>
            <a:r>
              <a:rPr b="1" lang="ar">
                <a:solidFill>
                  <a:srgbClr val="FF0000"/>
                </a:solidFill>
                <a:latin typeface="Simplified Arabic"/>
                <a:ea typeface="Simplified Arabic"/>
                <a:cs typeface="Simplified Arabic"/>
                <a:sym typeface="Simplified Arabic"/>
              </a:rPr>
              <a:t>What is Unprofessionalism?</a:t>
            </a:r>
          </a:p>
          <a:p>
            <a:pPr indent="-317500" lvl="0" marL="457200" rtl="0">
              <a:spcBef>
                <a:spcPts val="0"/>
              </a:spcBef>
              <a:buClr>
                <a:srgbClr val="000000"/>
              </a:buClr>
              <a:buSzPct val="100000"/>
            </a:pPr>
            <a:r>
              <a:rPr b="1" lang="ar" sz="1400">
                <a:solidFill>
                  <a:srgbClr val="000000"/>
                </a:solidFill>
              </a:rPr>
              <a:t>Not pertaining to the characteristic of a profession</a:t>
            </a:r>
          </a:p>
          <a:p>
            <a:pPr lvl="0" rtl="0">
              <a:spcBef>
                <a:spcPts val="0"/>
              </a:spcBef>
              <a:buNone/>
            </a:pPr>
            <a:r>
              <a:rPr b="1" lang="ar">
                <a:solidFill>
                  <a:srgbClr val="FF0000"/>
                </a:solidFill>
                <a:latin typeface="Simplified Arabic"/>
                <a:ea typeface="Simplified Arabic"/>
                <a:cs typeface="Simplified Arabic"/>
                <a:sym typeface="Simplified Arabic"/>
              </a:rPr>
              <a:t>Medical Unprofessionalism:</a:t>
            </a:r>
          </a:p>
          <a:p>
            <a:pPr lvl="0" rtl="0">
              <a:spcBef>
                <a:spcPts val="0"/>
              </a:spcBef>
              <a:buNone/>
            </a:pPr>
            <a:r>
              <a:rPr b="1" lang="ar" sz="1400">
                <a:solidFill>
                  <a:srgbClr val="000000"/>
                </a:solidFill>
                <a:latin typeface="Simplified Arabic"/>
                <a:ea typeface="Simplified Arabic"/>
                <a:cs typeface="Simplified Arabic"/>
                <a:sym typeface="Simplified Arabic"/>
              </a:rPr>
              <a:t>Do not have to wait until patient dies to determine that medical care suffered</a:t>
            </a:r>
          </a:p>
          <a:p>
            <a:pPr lvl="0" rtl="0">
              <a:spcBef>
                <a:spcPts val="0"/>
              </a:spcBef>
              <a:buNone/>
            </a:pPr>
            <a:r>
              <a:rPr b="1" lang="ar" u="sng">
                <a:solidFill>
                  <a:srgbClr val="FF0000"/>
                </a:solidFill>
                <a:latin typeface="Simplified Arabic"/>
                <a:ea typeface="Simplified Arabic"/>
                <a:cs typeface="Simplified Arabic"/>
                <a:sym typeface="Simplified Arabic"/>
              </a:rPr>
              <a:t>Unprofessional Behavior:</a:t>
            </a:r>
          </a:p>
          <a:p>
            <a:pPr lvl="0" rtl="0">
              <a:spcBef>
                <a:spcPts val="0"/>
              </a:spcBef>
              <a:buNone/>
            </a:pPr>
            <a:r>
              <a:t/>
            </a:r>
            <a:endParaRPr b="1" sz="600" u="sng">
              <a:solidFill>
                <a:srgbClr val="FF0000"/>
              </a:solidFill>
              <a:latin typeface="Simplified Arabic"/>
              <a:ea typeface="Simplified Arabic"/>
              <a:cs typeface="Simplified Arabic"/>
              <a:sym typeface="Simplified Arabic"/>
            </a:endParaRPr>
          </a:p>
          <a:p>
            <a:pPr lvl="0" rtl="0">
              <a:spcBef>
                <a:spcPts val="0"/>
              </a:spcBef>
              <a:buNone/>
            </a:pPr>
            <a:r>
              <a:t/>
            </a:r>
            <a:endParaRPr b="1" u="sng">
              <a:solidFill>
                <a:srgbClr val="FF0000"/>
              </a:solidFill>
              <a:latin typeface="Simplified Arabic"/>
              <a:ea typeface="Simplified Arabic"/>
              <a:cs typeface="Simplified Arabic"/>
              <a:sym typeface="Simplified Arabic"/>
            </a:endParaRPr>
          </a:p>
          <a:p>
            <a:pPr lvl="0" rtl="0">
              <a:spcBef>
                <a:spcPts val="0"/>
              </a:spcBef>
              <a:buNone/>
            </a:pPr>
            <a:r>
              <a:t/>
            </a:r>
            <a:endParaRPr b="1"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a:p>
            <a:pPr lvl="0" rtl="0">
              <a:spcBef>
                <a:spcPts val="0"/>
              </a:spcBef>
              <a:buNone/>
            </a:pPr>
            <a:r>
              <a:t/>
            </a:r>
            <a:endParaRPr b="1" sz="700" u="sng">
              <a:solidFill>
                <a:srgbClr val="FF0000"/>
              </a:solidFill>
              <a:latin typeface="Simplified Arabic"/>
              <a:ea typeface="Simplified Arabic"/>
              <a:cs typeface="Simplified Arabic"/>
              <a:sym typeface="Simplified Arabic"/>
            </a:endParaRPr>
          </a:p>
          <a:p>
            <a:pPr lvl="0" rtl="0">
              <a:spcBef>
                <a:spcPts val="0"/>
              </a:spcBef>
              <a:buNone/>
            </a:pPr>
            <a:r>
              <a:t/>
            </a:r>
            <a:endParaRPr b="1" sz="600" u="sng">
              <a:solidFill>
                <a:srgbClr val="FF0000"/>
              </a:solidFill>
              <a:latin typeface="Simplified Arabic"/>
              <a:ea typeface="Simplified Arabic"/>
              <a:cs typeface="Simplified Arabic"/>
              <a:sym typeface="Simplified Arabic"/>
            </a:endParaRPr>
          </a:p>
          <a:p>
            <a:pPr lvl="0" rtl="0">
              <a:spcBef>
                <a:spcPts val="0"/>
              </a:spcBef>
              <a:buNone/>
            </a:pPr>
            <a:r>
              <a:rPr b="1" lang="ar" u="sng">
                <a:solidFill>
                  <a:srgbClr val="FF0000"/>
                </a:solidFill>
                <a:latin typeface="Simplified Arabic"/>
                <a:ea typeface="Simplified Arabic"/>
                <a:cs typeface="Simplified Arabic"/>
                <a:sym typeface="Simplified Arabic"/>
              </a:rPr>
              <a:t>Unprofessional behavior is a broad term which results in: </a:t>
            </a:r>
          </a:p>
          <a:p>
            <a:pPr lvl="0" rtl="0">
              <a:spcBef>
                <a:spcPts val="0"/>
              </a:spcBef>
              <a:buNone/>
            </a:pPr>
            <a:r>
              <a:t/>
            </a:r>
            <a:endParaRPr b="1" sz="1400" u="sng">
              <a:solidFill>
                <a:srgbClr val="FF0000"/>
              </a:solidFill>
              <a:latin typeface="Simplified Arabic"/>
              <a:ea typeface="Simplified Arabic"/>
              <a:cs typeface="Simplified Arabic"/>
              <a:sym typeface="Simplified Arabic"/>
            </a:endParaRPr>
          </a:p>
        </p:txBody>
      </p:sp>
      <p:graphicFrame>
        <p:nvGraphicFramePr>
          <p:cNvPr id="814" name="Shape 814"/>
          <p:cNvGraphicFramePr/>
          <p:nvPr/>
        </p:nvGraphicFramePr>
        <p:xfrm>
          <a:off x="161925" y="3001050"/>
          <a:ext cx="3000000" cy="3000000"/>
        </p:xfrm>
        <a:graphic>
          <a:graphicData uri="http://schemas.openxmlformats.org/drawingml/2006/table">
            <a:tbl>
              <a:tblPr>
                <a:noFill/>
                <a:tableStyleId>{D04C0F43-524B-4128-83DA-58CB7B48C504}</a:tableStyleId>
              </a:tblPr>
              <a:tblGrid>
                <a:gridCol w="2927675"/>
                <a:gridCol w="4308450"/>
              </a:tblGrid>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1- Abuse of power</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chemeClr val="dk1"/>
                          </a:solidFill>
                          <a:latin typeface="Calibri"/>
                          <a:ea typeface="Calibri"/>
                          <a:cs typeface="Calibri"/>
                          <a:sym typeface="Calibri"/>
                        </a:rPr>
                        <a:t>Abuse while interacting with patients and colleagues; bias and sexual harassment; and breach of confidentiality</a:t>
                      </a:r>
                    </a:p>
                  </a:txBody>
                  <a:tcPr marT="91425" marB="91425" marR="91425" marL="91425"/>
                </a:tc>
              </a:tr>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2- Arrogance </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chemeClr val="dk1"/>
                          </a:solidFill>
                          <a:latin typeface="Calibri"/>
                          <a:ea typeface="Calibri"/>
                          <a:cs typeface="Calibri"/>
                          <a:sym typeface="Calibri"/>
                        </a:rPr>
                        <a:t>Offensive display of superiority and self-importance</a:t>
                      </a:r>
                    </a:p>
                  </a:txBody>
                  <a:tcPr marT="91425" marB="91425" marR="91425" marL="91425"/>
                </a:tc>
              </a:tr>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3- Greed </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chemeClr val="dk1"/>
                          </a:solidFill>
                          <a:latin typeface="Calibri"/>
                          <a:ea typeface="Calibri"/>
                          <a:cs typeface="Calibri"/>
                          <a:sym typeface="Calibri"/>
                        </a:rPr>
                        <a:t>When money becomes the driving force</a:t>
                      </a:r>
                    </a:p>
                  </a:txBody>
                  <a:tcPr marT="91425" marB="91425" marR="91425" marL="91425"/>
                </a:tc>
              </a:tr>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4- Misrepresentation</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rgbClr val="1F497D"/>
                          </a:solidFill>
                          <a:latin typeface="Calibri"/>
                          <a:ea typeface="Calibri"/>
                          <a:cs typeface="Calibri"/>
                          <a:sym typeface="Calibri"/>
                        </a:rPr>
                        <a:t>lying</a:t>
                      </a:r>
                      <a:r>
                        <a:rPr b="1" lang="ar">
                          <a:solidFill>
                            <a:schemeClr val="dk1"/>
                          </a:solidFill>
                          <a:latin typeface="Calibri"/>
                          <a:ea typeface="Calibri"/>
                          <a:cs typeface="Calibri"/>
                          <a:sym typeface="Calibri"/>
                        </a:rPr>
                        <a:t>, which is consciously failing to tell the truth; and </a:t>
                      </a:r>
                      <a:r>
                        <a:rPr b="1" lang="ar">
                          <a:solidFill>
                            <a:srgbClr val="1F497D"/>
                          </a:solidFill>
                          <a:latin typeface="Calibri"/>
                          <a:ea typeface="Calibri"/>
                          <a:cs typeface="Calibri"/>
                          <a:sym typeface="Calibri"/>
                        </a:rPr>
                        <a:t>fraud</a:t>
                      </a:r>
                      <a:r>
                        <a:rPr b="1" lang="ar">
                          <a:solidFill>
                            <a:schemeClr val="dk1"/>
                          </a:solidFill>
                          <a:latin typeface="Calibri"/>
                          <a:ea typeface="Calibri"/>
                          <a:cs typeface="Calibri"/>
                          <a:sym typeface="Calibri"/>
                        </a:rPr>
                        <a:t>, which is conscious misrepresentation of material fact with the intent to mislead</a:t>
                      </a:r>
                    </a:p>
                  </a:txBody>
                  <a:tcPr marT="91425" marB="91425" marR="91425" marL="91425"/>
                </a:tc>
              </a:tr>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5- Impairment</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chemeClr val="dk1"/>
                          </a:solidFill>
                          <a:latin typeface="Calibri"/>
                          <a:ea typeface="Calibri"/>
                          <a:cs typeface="Calibri"/>
                          <a:sym typeface="Calibri"/>
                        </a:rPr>
                        <a:t>Any disability that may prevent the physician from discharging his/her duties</a:t>
                      </a:r>
                    </a:p>
                  </a:txBody>
                  <a:tcPr marT="91425" marB="91425" marR="91425" marL="91425"/>
                </a:tc>
              </a:tr>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6- Lack of conscientiousness </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chemeClr val="dk1"/>
                          </a:solidFill>
                          <a:latin typeface="Calibri"/>
                          <a:ea typeface="Calibri"/>
                          <a:cs typeface="Calibri"/>
                          <a:sym typeface="Calibri"/>
                        </a:rPr>
                        <a:t>failure to fulfill responsibilities</a:t>
                      </a:r>
                    </a:p>
                  </a:txBody>
                  <a:tcPr marT="91425" marB="91425" marR="91425" marL="91425"/>
                </a:tc>
              </a:tr>
              <a:tr h="381000">
                <a:tc>
                  <a:txBody>
                    <a:bodyPr>
                      <a:noAutofit/>
                    </a:bodyPr>
                    <a:lstStyle/>
                    <a:p>
                      <a:pPr lvl="0" rtl="0">
                        <a:lnSpc>
                          <a:spcPct val="80000"/>
                        </a:lnSpc>
                        <a:spcBef>
                          <a:spcPts val="300"/>
                        </a:spcBef>
                        <a:buClr>
                          <a:schemeClr val="dk1"/>
                        </a:buClr>
                        <a:buSzPct val="61111"/>
                        <a:buFont typeface="Arial"/>
                        <a:buNone/>
                      </a:pPr>
                      <a:r>
                        <a:rPr b="1" lang="ar" sz="1800">
                          <a:latin typeface="Calibri"/>
                          <a:ea typeface="Calibri"/>
                          <a:cs typeface="Calibri"/>
                          <a:sym typeface="Calibri"/>
                        </a:rPr>
                        <a:t>7- Conflicts  in interests </a:t>
                      </a:r>
                    </a:p>
                  </a:txBody>
                  <a:tcPr marT="91425" marB="91425" marR="91425" marL="91425">
                    <a:solidFill>
                      <a:srgbClr val="EFEFEF"/>
                    </a:solidFill>
                  </a:tcPr>
                </a:tc>
                <a:tc>
                  <a:txBody>
                    <a:bodyPr>
                      <a:noAutofit/>
                    </a:bodyPr>
                    <a:lstStyle/>
                    <a:p>
                      <a:pPr lvl="0" rtl="0">
                        <a:lnSpc>
                          <a:spcPct val="80000"/>
                        </a:lnSpc>
                        <a:spcBef>
                          <a:spcPts val="300"/>
                        </a:spcBef>
                        <a:buClr>
                          <a:schemeClr val="dk1"/>
                        </a:buClr>
                        <a:buSzPct val="78571"/>
                        <a:buFont typeface="Arial"/>
                        <a:buNone/>
                      </a:pPr>
                      <a:r>
                        <a:rPr b="1" lang="ar">
                          <a:solidFill>
                            <a:schemeClr val="dk1"/>
                          </a:solidFill>
                          <a:latin typeface="Calibri"/>
                          <a:ea typeface="Calibri"/>
                          <a:cs typeface="Calibri"/>
                          <a:sym typeface="Calibri"/>
                        </a:rPr>
                        <a:t>Self-promotion/ advertising or unethical collaboration with industry; acceptance of gifts; and misuse of services – overcharging, inappropriate treatment or prolonging contact with patients</a:t>
                      </a:r>
                    </a:p>
                  </a:txBody>
                  <a:tcPr marT="91425" marB="91425" marR="91425" marL="91425"/>
                </a:tc>
              </a:tr>
            </a:tbl>
          </a:graphicData>
        </a:graphic>
      </p:graphicFrame>
      <p:sp>
        <p:nvSpPr>
          <p:cNvPr id="815" name="Shape 815"/>
          <p:cNvSpPr/>
          <p:nvPr/>
        </p:nvSpPr>
        <p:spPr>
          <a:xfrm>
            <a:off x="3573787" y="8651412"/>
            <a:ext cx="1686000" cy="6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ar" sz="1200"/>
              <a:t>Increased workplace difficulties </a:t>
            </a:r>
          </a:p>
        </p:txBody>
      </p:sp>
      <p:sp>
        <p:nvSpPr>
          <p:cNvPr id="816" name="Shape 816"/>
          <p:cNvSpPr/>
          <p:nvPr/>
        </p:nvSpPr>
        <p:spPr>
          <a:xfrm>
            <a:off x="3095625" y="9678600"/>
            <a:ext cx="1686000" cy="6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115000"/>
              </a:lnSpc>
              <a:spcBef>
                <a:spcPts val="800"/>
              </a:spcBef>
              <a:buClr>
                <a:schemeClr val="dk1"/>
              </a:buClr>
              <a:buSzPct val="91666"/>
              <a:buFont typeface="Arial"/>
              <a:buNone/>
            </a:pPr>
            <a:r>
              <a:rPr b="1" lang="ar" sz="1200"/>
              <a:t>Decreased morale in other staff </a:t>
            </a:r>
          </a:p>
        </p:txBody>
      </p:sp>
      <p:sp>
        <p:nvSpPr>
          <p:cNvPr id="817" name="Shape 817"/>
          <p:cNvSpPr/>
          <p:nvPr/>
        </p:nvSpPr>
        <p:spPr>
          <a:xfrm>
            <a:off x="5306700" y="8711275"/>
            <a:ext cx="390600" cy="547200"/>
          </a:xfrm>
          <a:prstGeom prst="upArrow">
            <a:avLst>
              <a:gd fmla="val 50000" name="adj1"/>
              <a:gd fmla="val 50000" name="adj2"/>
            </a:avLst>
          </a:prstGeom>
          <a:solidFill>
            <a:srgbClr val="00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18" name="Shape 818"/>
          <p:cNvSpPr/>
          <p:nvPr/>
        </p:nvSpPr>
        <p:spPr>
          <a:xfrm>
            <a:off x="4916087" y="9831000"/>
            <a:ext cx="390600" cy="606900"/>
          </a:xfrm>
          <a:prstGeom prst="down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19" name="Shape 819"/>
          <p:cNvSpPr/>
          <p:nvPr/>
        </p:nvSpPr>
        <p:spPr>
          <a:xfrm>
            <a:off x="5441150" y="9678600"/>
            <a:ext cx="1571700" cy="666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lnSpc>
                <a:spcPct val="115000"/>
              </a:lnSpc>
              <a:spcBef>
                <a:spcPts val="800"/>
              </a:spcBef>
              <a:buClr>
                <a:schemeClr val="dk1"/>
              </a:buClr>
              <a:buSzPct val="91666"/>
              <a:buFont typeface="Arial"/>
              <a:buNone/>
            </a:pPr>
            <a:r>
              <a:rPr b="1" lang="ar" sz="1200"/>
              <a:t>Decline in patient care </a:t>
            </a:r>
          </a:p>
        </p:txBody>
      </p:sp>
      <p:pic>
        <p:nvPicPr>
          <p:cNvPr id="820" name="Shape 820"/>
          <p:cNvPicPr preferRelativeResize="0"/>
          <p:nvPr/>
        </p:nvPicPr>
        <p:blipFill>
          <a:blip r:embed="rId3">
            <a:alphaModFix/>
          </a:blip>
          <a:stretch>
            <a:fillRect/>
          </a:stretch>
        </p:blipFill>
        <p:spPr>
          <a:xfrm>
            <a:off x="0" y="8689800"/>
            <a:ext cx="2790824" cy="1857253"/>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4" name="Shape 824"/>
        <p:cNvGrpSpPr/>
        <p:nvPr/>
      </p:nvGrpSpPr>
      <p:grpSpPr>
        <a:xfrm>
          <a:off x="0" y="0"/>
          <a:ext cx="0" cy="0"/>
          <a:chOff x="0" y="0"/>
          <a:chExt cx="0" cy="0"/>
        </a:xfrm>
      </p:grpSpPr>
      <p:sp>
        <p:nvSpPr>
          <p:cNvPr id="825" name="Shape 825"/>
          <p:cNvSpPr txBox="1"/>
          <p:nvPr>
            <p:ph idx="1" type="body"/>
          </p:nvPr>
        </p:nvSpPr>
        <p:spPr>
          <a:xfrm>
            <a:off x="257700" y="161924"/>
            <a:ext cx="7044600" cy="10420200"/>
          </a:xfrm>
          <a:prstGeom prst="rect">
            <a:avLst/>
          </a:prstGeom>
        </p:spPr>
        <p:txBody>
          <a:bodyPr anchorCtr="0" anchor="t" bIns="91425" lIns="91425" rIns="91425" tIns="91425">
            <a:noAutofit/>
          </a:bodyPr>
          <a:lstStyle/>
          <a:p>
            <a:pPr lvl="0" rtl="0">
              <a:spcBef>
                <a:spcPts val="0"/>
              </a:spcBef>
              <a:buNone/>
            </a:pPr>
            <a:r>
              <a:rPr b="1" lang="ar" u="sng">
                <a:solidFill>
                  <a:srgbClr val="FF0000"/>
                </a:solidFill>
              </a:rPr>
              <a:t>Categories of unprofessional behavior:</a:t>
            </a:r>
          </a:p>
          <a:p>
            <a:pPr lvl="0" rtl="0">
              <a:spcBef>
                <a:spcPts val="0"/>
              </a:spcBef>
              <a:spcAft>
                <a:spcPts val="0"/>
              </a:spcAft>
              <a:buNone/>
            </a:pPr>
            <a:r>
              <a:rPr b="1" lang="ar" sz="1400">
                <a:solidFill>
                  <a:srgbClr val="000000"/>
                </a:solidFill>
              </a:rPr>
              <a:t>1. Illegal or criminal acts:</a:t>
            </a:r>
          </a:p>
          <a:p>
            <a:pPr indent="-317500" lvl="0" marL="457200" rtl="0">
              <a:spcBef>
                <a:spcPts val="0"/>
              </a:spcBef>
              <a:spcAft>
                <a:spcPts val="0"/>
              </a:spcAft>
              <a:buClr>
                <a:srgbClr val="20124D"/>
              </a:buClr>
              <a:buSzPct val="100000"/>
            </a:pPr>
            <a:r>
              <a:rPr b="1" lang="ar" sz="1400">
                <a:solidFill>
                  <a:srgbClr val="20124D"/>
                </a:solidFill>
              </a:rPr>
              <a:t>A physician may be </a:t>
            </a:r>
            <a:r>
              <a:rPr b="1" lang="ar" sz="1400" u="sng">
                <a:solidFill>
                  <a:srgbClr val="20124D"/>
                </a:solidFill>
              </a:rPr>
              <a:t>disciplined</a:t>
            </a:r>
            <a:r>
              <a:rPr b="1" lang="ar" sz="1400">
                <a:solidFill>
                  <a:srgbClr val="20124D"/>
                </a:solidFill>
              </a:rPr>
              <a:t> and </a:t>
            </a:r>
            <a:r>
              <a:rPr b="1" lang="ar" sz="1400" u="sng">
                <a:solidFill>
                  <a:srgbClr val="20124D"/>
                </a:solidFill>
              </a:rPr>
              <a:t>lose his medical license</a:t>
            </a:r>
            <a:r>
              <a:rPr b="1" lang="ar" sz="1400">
                <a:solidFill>
                  <a:srgbClr val="20124D"/>
                </a:solidFill>
              </a:rPr>
              <a:t> based solely on the fact that he was convicted for a crime or offense.</a:t>
            </a:r>
          </a:p>
          <a:p>
            <a:pPr lvl="0" rtl="0">
              <a:spcBef>
                <a:spcPts val="0"/>
              </a:spcBef>
              <a:spcAft>
                <a:spcPts val="0"/>
              </a:spcAft>
              <a:buNone/>
            </a:pPr>
            <a:r>
              <a:t/>
            </a:r>
            <a:endParaRPr b="1" sz="1200">
              <a:solidFill>
                <a:srgbClr val="000000"/>
              </a:solidFill>
            </a:endParaRPr>
          </a:p>
          <a:p>
            <a:pPr lvl="0" rtl="0">
              <a:spcBef>
                <a:spcPts val="0"/>
              </a:spcBef>
              <a:spcAft>
                <a:spcPts val="0"/>
              </a:spcAft>
              <a:buNone/>
            </a:pPr>
            <a:r>
              <a:rPr b="1" lang="ar" sz="1400">
                <a:solidFill>
                  <a:srgbClr val="000000"/>
                </a:solidFill>
              </a:rPr>
              <a:t>2.  Immoral acts:</a:t>
            </a:r>
          </a:p>
          <a:p>
            <a:pPr indent="-317500" lvl="0" marL="457200" rtl="0">
              <a:spcBef>
                <a:spcPts val="0"/>
              </a:spcBef>
              <a:spcAft>
                <a:spcPts val="0"/>
              </a:spcAft>
              <a:buClr>
                <a:srgbClr val="20124D"/>
              </a:buClr>
              <a:buSzPct val="100000"/>
            </a:pPr>
            <a:r>
              <a:rPr b="1" lang="ar" sz="1400">
                <a:solidFill>
                  <a:srgbClr val="20124D"/>
                </a:solidFill>
              </a:rPr>
              <a:t>Fall into the limited category of sexual activity with individuals that may be patients. </a:t>
            </a:r>
          </a:p>
          <a:p>
            <a:pPr lvl="0" rtl="0">
              <a:spcBef>
                <a:spcPts val="0"/>
              </a:spcBef>
              <a:spcAft>
                <a:spcPts val="0"/>
              </a:spcAft>
              <a:buNone/>
            </a:pPr>
            <a:r>
              <a:t/>
            </a:r>
            <a:endParaRPr b="1" sz="1200">
              <a:solidFill>
                <a:srgbClr val="20124D"/>
              </a:solidFill>
            </a:endParaRPr>
          </a:p>
          <a:p>
            <a:pPr lvl="0" rtl="0">
              <a:spcBef>
                <a:spcPts val="0"/>
              </a:spcBef>
              <a:spcAft>
                <a:spcPts val="0"/>
              </a:spcAft>
              <a:buNone/>
            </a:pPr>
            <a:r>
              <a:rPr b="1" lang="ar" sz="1400">
                <a:solidFill>
                  <a:srgbClr val="000000"/>
                </a:solidFill>
              </a:rPr>
              <a:t>3.Business related acts:</a:t>
            </a:r>
          </a:p>
          <a:p>
            <a:pPr lvl="0" rtl="0">
              <a:spcBef>
                <a:spcPts val="0"/>
              </a:spcBef>
              <a:spcAft>
                <a:spcPts val="0"/>
              </a:spcAft>
              <a:buNone/>
            </a:pPr>
            <a:r>
              <a:t/>
            </a:r>
            <a:endParaRPr b="1" sz="1200">
              <a:solidFill>
                <a:srgbClr val="000000"/>
              </a:solidFill>
            </a:endParaRPr>
          </a:p>
          <a:p>
            <a:pPr indent="-317500" lvl="0" marL="457200" rtl="0">
              <a:spcBef>
                <a:spcPts val="0"/>
              </a:spcBef>
              <a:spcAft>
                <a:spcPts val="0"/>
              </a:spcAft>
              <a:buClr>
                <a:srgbClr val="20124D"/>
              </a:buClr>
              <a:buSzPct val="100000"/>
            </a:pPr>
            <a:r>
              <a:rPr b="1" lang="ar" sz="1400">
                <a:solidFill>
                  <a:srgbClr val="20124D"/>
                </a:solidFill>
              </a:rPr>
              <a:t>These acts are related to the operation of the business, not the quality of the care.</a:t>
            </a:r>
          </a:p>
          <a:p>
            <a:pPr indent="-317500" lvl="0" marL="457200" rtl="0">
              <a:spcBef>
                <a:spcPts val="800"/>
              </a:spcBef>
              <a:spcAft>
                <a:spcPts val="0"/>
              </a:spcAft>
              <a:buClr>
                <a:srgbClr val="20124D"/>
              </a:buClr>
              <a:buSzPct val="100000"/>
            </a:pPr>
            <a:r>
              <a:rPr b="1" lang="ar" sz="1400">
                <a:solidFill>
                  <a:srgbClr val="20124D"/>
                </a:solidFill>
              </a:rPr>
              <a:t>Obtain, maintain, or renew a license to practice medicine by bribery, fraud or misrepresentation</a:t>
            </a:r>
          </a:p>
          <a:p>
            <a:pPr lvl="0" rtl="0">
              <a:spcBef>
                <a:spcPts val="600"/>
              </a:spcBef>
              <a:spcAft>
                <a:spcPts val="0"/>
              </a:spcAft>
              <a:buNone/>
            </a:pPr>
            <a:r>
              <a:rPr b="1" lang="ar" sz="1400">
                <a:solidFill>
                  <a:srgbClr val="000000"/>
                </a:solidFill>
              </a:rPr>
              <a:t>4. Acts that violate acceptable medical practices: </a:t>
            </a:r>
            <a:r>
              <a:rPr b="1" lang="ar" sz="1200">
                <a:solidFill>
                  <a:srgbClr val="B7B7B7"/>
                </a:solidFill>
              </a:rPr>
              <a:t>3 categories</a:t>
            </a:r>
          </a:p>
          <a:p>
            <a:pPr lvl="0" rtl="0">
              <a:spcBef>
                <a:spcPts val="600"/>
              </a:spcBef>
              <a:spcAft>
                <a:spcPts val="0"/>
              </a:spcAft>
              <a:buNone/>
            </a:pPr>
            <a:r>
              <a:t/>
            </a:r>
            <a:endParaRPr b="1" sz="1200">
              <a:solidFill>
                <a:srgbClr val="000000"/>
              </a:solidFill>
            </a:endParaRPr>
          </a:p>
          <a:p>
            <a:pPr lvl="0" rtl="0">
              <a:spcBef>
                <a:spcPts val="600"/>
              </a:spcBef>
              <a:spcAft>
                <a:spcPts val="0"/>
              </a:spcAft>
              <a:buNone/>
            </a:pPr>
            <a:r>
              <a:t/>
            </a:r>
            <a:endParaRPr b="1" sz="1200">
              <a:solidFill>
                <a:srgbClr val="000000"/>
              </a:solidFill>
            </a:endParaRPr>
          </a:p>
          <a:p>
            <a:pPr lvl="0" rtl="0">
              <a:lnSpc>
                <a:spcPct val="100000"/>
              </a:lnSpc>
              <a:spcBef>
                <a:spcPts val="0"/>
              </a:spcBef>
              <a:spcAft>
                <a:spcPts val="0"/>
              </a:spcAft>
              <a:buNone/>
            </a:pPr>
            <a:r>
              <a:t/>
            </a:r>
            <a:endParaRPr b="1" sz="1400">
              <a:solidFill>
                <a:srgbClr val="666666"/>
              </a:solidFill>
            </a:endParaRPr>
          </a:p>
          <a:p>
            <a:pPr lvl="0" rtl="0">
              <a:lnSpc>
                <a:spcPct val="100000"/>
              </a:lnSpc>
              <a:spcBef>
                <a:spcPts val="0"/>
              </a:spcBef>
              <a:spcAft>
                <a:spcPts val="0"/>
              </a:spcAft>
              <a:buClr>
                <a:schemeClr val="dk1"/>
              </a:buClr>
              <a:buSzPct val="61111"/>
              <a:buFont typeface="Arial"/>
              <a:buNone/>
            </a:pPr>
            <a:r>
              <a:rPr b="1" lang="ar">
                <a:solidFill>
                  <a:srgbClr val="FF0000"/>
                </a:solidFill>
              </a:rPr>
              <a:t>Negligent practice</a:t>
            </a:r>
          </a:p>
          <a:p>
            <a:pPr lvl="0" rtl="0">
              <a:spcBef>
                <a:spcPts val="600"/>
              </a:spcBef>
              <a:spcAft>
                <a:spcPts val="0"/>
              </a:spcAft>
              <a:buNone/>
            </a:pPr>
            <a:r>
              <a:rPr b="1" lang="ar" sz="1200">
                <a:solidFill>
                  <a:srgbClr val="000000"/>
                </a:solidFill>
              </a:rPr>
              <a:t>Is an act by a health care provider in which the treatment provided falls below the accepted standard of practice in the medical community and causes injury or death.</a:t>
            </a:r>
          </a:p>
          <a:p>
            <a:pPr indent="-317500" lvl="0" marL="457200" rtl="0">
              <a:spcBef>
                <a:spcPts val="300"/>
              </a:spcBef>
              <a:spcAft>
                <a:spcPts val="0"/>
              </a:spcAft>
              <a:buClr>
                <a:srgbClr val="20124D"/>
              </a:buClr>
              <a:buSzPct val="100000"/>
            </a:pPr>
            <a:r>
              <a:rPr b="1" lang="ar" sz="1400">
                <a:solidFill>
                  <a:srgbClr val="20124D"/>
                </a:solidFill>
              </a:rPr>
              <a:t>Failure to maintain records of a patient, relating to diagnosis, treatment and care</a:t>
            </a:r>
          </a:p>
          <a:p>
            <a:pPr indent="-317500" lvl="0" marL="457200" rtl="0">
              <a:spcBef>
                <a:spcPts val="300"/>
              </a:spcBef>
              <a:spcAft>
                <a:spcPts val="0"/>
              </a:spcAft>
              <a:buClr>
                <a:srgbClr val="20124D"/>
              </a:buClr>
              <a:buSzPct val="100000"/>
            </a:pPr>
            <a:r>
              <a:rPr b="1" lang="ar" sz="1400">
                <a:solidFill>
                  <a:srgbClr val="20124D"/>
                </a:solidFill>
              </a:rPr>
              <a:t>Altering medical records </a:t>
            </a:r>
          </a:p>
          <a:p>
            <a:pPr indent="-317500" lvl="0" marL="457200" rtl="0">
              <a:spcBef>
                <a:spcPts val="300"/>
              </a:spcBef>
              <a:spcAft>
                <a:spcPts val="0"/>
              </a:spcAft>
              <a:buClr>
                <a:srgbClr val="20124D"/>
              </a:buClr>
              <a:buSzPct val="100000"/>
            </a:pPr>
            <a:r>
              <a:rPr b="1" lang="ar" sz="1400">
                <a:solidFill>
                  <a:srgbClr val="20124D"/>
                </a:solidFill>
              </a:rPr>
              <a:t>Failure to make medical records available for inspection</a:t>
            </a:r>
          </a:p>
          <a:p>
            <a:pPr lvl="0" rtl="0">
              <a:spcBef>
                <a:spcPts val="300"/>
              </a:spcBef>
              <a:spcAft>
                <a:spcPts val="0"/>
              </a:spcAft>
              <a:buNone/>
            </a:pPr>
            <a:r>
              <a:t/>
            </a:r>
            <a:endParaRPr b="1" sz="1200">
              <a:solidFill>
                <a:srgbClr val="20124D"/>
              </a:solidFill>
            </a:endParaRPr>
          </a:p>
          <a:p>
            <a:pPr lvl="0" rtl="0">
              <a:spcBef>
                <a:spcPts val="600"/>
              </a:spcBef>
              <a:spcAft>
                <a:spcPts val="0"/>
              </a:spcAft>
              <a:buNone/>
            </a:pPr>
            <a:r>
              <a:rPr b="1" lang="ar" sz="1400">
                <a:solidFill>
                  <a:srgbClr val="000000"/>
                </a:solidFill>
              </a:rPr>
              <a:t>5. Plagiarism:</a:t>
            </a:r>
          </a:p>
          <a:p>
            <a:pPr lvl="0" rtl="0">
              <a:spcBef>
                <a:spcPts val="0"/>
              </a:spcBef>
              <a:spcAft>
                <a:spcPts val="0"/>
              </a:spcAft>
              <a:buNone/>
            </a:pPr>
            <a:r>
              <a:rPr b="1" lang="ar" sz="1400">
                <a:solidFill>
                  <a:srgbClr val="20124D"/>
                </a:solidFill>
              </a:rPr>
              <a:t> Is an unethical, dishonest act whereby an individual uses the work of another, commit literacy theft, or present work as an original idea without crediting the source or stating that it is derived from an existing source.</a:t>
            </a:r>
          </a:p>
          <a:p>
            <a:pPr lvl="0" rtl="0">
              <a:lnSpc>
                <a:spcPct val="150000"/>
              </a:lnSpc>
              <a:spcBef>
                <a:spcPts val="600"/>
              </a:spcBef>
              <a:spcAft>
                <a:spcPts val="0"/>
              </a:spcAft>
              <a:buNone/>
            </a:pPr>
            <a:r>
              <a:rPr b="1" lang="ar" sz="1400" u="sng">
                <a:solidFill>
                  <a:srgbClr val="000000"/>
                </a:solidFill>
              </a:rPr>
              <a:t>Types of plagiarism:</a:t>
            </a:r>
          </a:p>
          <a:p>
            <a:pPr lvl="0" rtl="0">
              <a:lnSpc>
                <a:spcPct val="150000"/>
              </a:lnSpc>
              <a:spcBef>
                <a:spcPts val="600"/>
              </a:spcBef>
              <a:spcAft>
                <a:spcPts val="0"/>
              </a:spcAft>
              <a:buNone/>
            </a:pPr>
            <a:r>
              <a:t/>
            </a:r>
            <a:endParaRPr b="1" sz="1400" u="sng">
              <a:solidFill>
                <a:srgbClr val="000000"/>
              </a:solidFill>
            </a:endParaRPr>
          </a:p>
          <a:p>
            <a:pPr lvl="0" rtl="0">
              <a:spcBef>
                <a:spcPts val="0"/>
              </a:spcBef>
              <a:spcAft>
                <a:spcPts val="0"/>
              </a:spcAft>
              <a:buNone/>
            </a:pPr>
            <a:r>
              <a:t/>
            </a:r>
            <a:endParaRPr b="1" sz="1400">
              <a:solidFill>
                <a:srgbClr val="20124D"/>
              </a:solidFill>
            </a:endParaRPr>
          </a:p>
          <a:p>
            <a:pPr lvl="0" rtl="0">
              <a:spcBef>
                <a:spcPts val="600"/>
              </a:spcBef>
              <a:spcAft>
                <a:spcPts val="0"/>
              </a:spcAft>
              <a:buNone/>
            </a:pPr>
            <a:r>
              <a:t/>
            </a:r>
            <a:endParaRPr b="1" sz="1400">
              <a:solidFill>
                <a:srgbClr val="000000"/>
              </a:solidFill>
            </a:endParaRPr>
          </a:p>
          <a:p>
            <a:pPr lvl="0" rtl="0">
              <a:spcBef>
                <a:spcPts val="0"/>
              </a:spcBef>
              <a:spcAft>
                <a:spcPts val="0"/>
              </a:spcAft>
              <a:buNone/>
            </a:pPr>
            <a:r>
              <a:t/>
            </a:r>
            <a:endParaRPr b="1" sz="1200">
              <a:solidFill>
                <a:srgbClr val="000000"/>
              </a:solidFill>
            </a:endParaRPr>
          </a:p>
          <a:p>
            <a:pPr lvl="0" rtl="0">
              <a:spcBef>
                <a:spcPts val="0"/>
              </a:spcBef>
              <a:spcAft>
                <a:spcPts val="0"/>
              </a:spcAft>
              <a:buNone/>
            </a:pPr>
            <a:r>
              <a:t/>
            </a:r>
            <a:endParaRPr b="1" sz="1200">
              <a:solidFill>
                <a:srgbClr val="000000"/>
              </a:solidFill>
            </a:endParaRPr>
          </a:p>
          <a:p>
            <a:pPr lvl="0" rtl="0">
              <a:spcBef>
                <a:spcPts val="0"/>
              </a:spcBef>
              <a:spcAft>
                <a:spcPts val="0"/>
              </a:spcAft>
              <a:buClr>
                <a:schemeClr val="dk1"/>
              </a:buClr>
              <a:buSzPct val="91666"/>
              <a:buFont typeface="Arial"/>
              <a:buNone/>
            </a:pPr>
            <a:r>
              <a:t/>
            </a:r>
            <a:endParaRPr b="1" sz="1200">
              <a:solidFill>
                <a:srgbClr val="000000"/>
              </a:solidFill>
            </a:endParaRPr>
          </a:p>
          <a:p>
            <a:pPr lvl="0" rtl="0">
              <a:spcBef>
                <a:spcPts val="0"/>
              </a:spcBef>
              <a:buNone/>
            </a:pPr>
            <a:r>
              <a:rPr b="1" lang="ar" sz="1400" u="sng">
                <a:solidFill>
                  <a:srgbClr val="FF0000"/>
                </a:solidFill>
              </a:rPr>
              <a:t> </a:t>
            </a:r>
          </a:p>
        </p:txBody>
      </p:sp>
      <p:sp>
        <p:nvSpPr>
          <p:cNvPr id="826" name="Shape 826"/>
          <p:cNvSpPr/>
          <p:nvPr/>
        </p:nvSpPr>
        <p:spPr>
          <a:xfrm>
            <a:off x="723875" y="4581525"/>
            <a:ext cx="1533600" cy="466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ar">
                <a:solidFill>
                  <a:srgbClr val="666666"/>
                </a:solidFill>
              </a:rPr>
              <a:t>Quality of care</a:t>
            </a:r>
          </a:p>
        </p:txBody>
      </p:sp>
      <p:sp>
        <p:nvSpPr>
          <p:cNvPr id="827" name="Shape 827"/>
          <p:cNvSpPr/>
          <p:nvPr/>
        </p:nvSpPr>
        <p:spPr>
          <a:xfrm>
            <a:off x="2483650" y="4581525"/>
            <a:ext cx="1643100" cy="466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ar">
                <a:solidFill>
                  <a:srgbClr val="666666"/>
                </a:solidFill>
              </a:rPr>
              <a:t>Negligent practice</a:t>
            </a:r>
          </a:p>
        </p:txBody>
      </p:sp>
      <p:sp>
        <p:nvSpPr>
          <p:cNvPr id="828" name="Shape 828"/>
          <p:cNvSpPr/>
          <p:nvPr/>
        </p:nvSpPr>
        <p:spPr>
          <a:xfrm>
            <a:off x="4352925" y="4581525"/>
            <a:ext cx="1643100" cy="466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ar">
                <a:solidFill>
                  <a:srgbClr val="666666"/>
                </a:solidFill>
              </a:rPr>
              <a:t>Administrative</a:t>
            </a:r>
          </a:p>
        </p:txBody>
      </p:sp>
      <p:pic>
        <p:nvPicPr>
          <p:cNvPr id="829" name="Shape 829"/>
          <p:cNvPicPr preferRelativeResize="0"/>
          <p:nvPr/>
        </p:nvPicPr>
        <p:blipFill>
          <a:blip r:embed="rId3">
            <a:alphaModFix/>
          </a:blip>
          <a:stretch>
            <a:fillRect/>
          </a:stretch>
        </p:blipFill>
        <p:spPr>
          <a:xfrm>
            <a:off x="5996024" y="6397821"/>
            <a:ext cx="1283049" cy="1172527"/>
          </a:xfrm>
          <a:prstGeom prst="rect">
            <a:avLst/>
          </a:prstGeom>
          <a:noFill/>
          <a:ln>
            <a:noFill/>
          </a:ln>
        </p:spPr>
      </p:pic>
      <p:graphicFrame>
        <p:nvGraphicFramePr>
          <p:cNvPr id="830" name="Shape 830"/>
          <p:cNvGraphicFramePr/>
          <p:nvPr/>
        </p:nvGraphicFramePr>
        <p:xfrm>
          <a:off x="54750" y="8744200"/>
          <a:ext cx="3000000" cy="3000000"/>
        </p:xfrm>
        <a:graphic>
          <a:graphicData uri="http://schemas.openxmlformats.org/drawingml/2006/table">
            <a:tbl>
              <a:tblPr>
                <a:noFill/>
                <a:tableStyleId>{D04C0F43-524B-4128-83DA-58CB7B48C504}</a:tableStyleId>
              </a:tblPr>
              <a:tblGrid>
                <a:gridCol w="7450500"/>
              </a:tblGrid>
              <a:tr h="0">
                <a:tc>
                  <a:txBody>
                    <a:bodyPr>
                      <a:noAutofit/>
                    </a:bodyPr>
                    <a:lstStyle/>
                    <a:p>
                      <a:pPr lvl="0" rtl="0">
                        <a:spcBef>
                          <a:spcPts val="0"/>
                        </a:spcBef>
                        <a:buNone/>
                      </a:pPr>
                      <a:r>
                        <a:rPr b="1" lang="ar" sz="1200"/>
                        <a:t>Using data for example; statistics, graphs, and drawings without acknowledging sources</a:t>
                      </a:r>
                    </a:p>
                  </a:txBody>
                  <a:tcPr marT="91425" marB="91425" marR="91425" marL="91425">
                    <a:solidFill>
                      <a:srgbClr val="D9D9D9"/>
                    </a:solidFill>
                  </a:tcPr>
                </a:tc>
              </a:tr>
              <a:tr h="0">
                <a:tc>
                  <a:txBody>
                    <a:bodyPr>
                      <a:noAutofit/>
                    </a:bodyPr>
                    <a:lstStyle/>
                    <a:p>
                      <a:pPr lvl="0" rtl="0">
                        <a:spcBef>
                          <a:spcPts val="0"/>
                        </a:spcBef>
                        <a:buNone/>
                      </a:pPr>
                      <a:r>
                        <a:rPr b="1" lang="ar" sz="1200"/>
                        <a:t>Repeating another person’s apt phrase without acknowledgement</a:t>
                      </a:r>
                    </a:p>
                  </a:txBody>
                  <a:tcPr marT="91425" marB="91425" marR="91425" marL="91425">
                    <a:solidFill>
                      <a:srgbClr val="D9D9D9"/>
                    </a:solidFill>
                  </a:tcPr>
                </a:tc>
              </a:tr>
              <a:tr h="0">
                <a:tc>
                  <a:txBody>
                    <a:bodyPr>
                      <a:noAutofit/>
                    </a:bodyPr>
                    <a:lstStyle/>
                    <a:p>
                      <a:pPr lvl="0" rtl="0">
                        <a:spcBef>
                          <a:spcPts val="0"/>
                        </a:spcBef>
                        <a:buNone/>
                      </a:pPr>
                      <a:r>
                        <a:rPr b="1" lang="ar" sz="1200"/>
                        <a:t>Using another person’s sentences or arguments as if they were your own</a:t>
                      </a:r>
                    </a:p>
                  </a:txBody>
                  <a:tcPr marT="91425" marB="91425" marR="91425" marL="91425">
                    <a:solidFill>
                      <a:srgbClr val="D9D9D9"/>
                    </a:solidFill>
                  </a:tcPr>
                </a:tc>
              </a:tr>
              <a:tr h="0">
                <a:tc>
                  <a:txBody>
                    <a:bodyPr>
                      <a:noAutofit/>
                    </a:bodyPr>
                    <a:lstStyle/>
                    <a:p>
                      <a:pPr lvl="0" rtl="0">
                        <a:spcBef>
                          <a:spcPts val="0"/>
                        </a:spcBef>
                        <a:buNone/>
                      </a:pPr>
                      <a:r>
                        <a:rPr b="1" lang="ar" sz="1200"/>
                        <a:t>*Presenting another person’s idea, opinion, or theory in the development of an argument as though it is your own</a:t>
                      </a:r>
                    </a:p>
                  </a:txBody>
                  <a:tcPr marT="91425" marB="91425" marR="91425" marL="91425">
                    <a:solidFill>
                      <a:srgbClr val="D9D9D9"/>
                    </a:solidFill>
                  </a:tcPr>
                </a:tc>
              </a:tr>
            </a:tbl>
          </a:graphicData>
        </a:graphic>
      </p:graphicFrame>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4" name="Shape 834"/>
        <p:cNvGrpSpPr/>
        <p:nvPr/>
      </p:nvGrpSpPr>
      <p:grpSpPr>
        <a:xfrm>
          <a:off x="0" y="0"/>
          <a:ext cx="0" cy="0"/>
          <a:chOff x="0" y="0"/>
          <a:chExt cx="0" cy="0"/>
        </a:xfrm>
      </p:grpSpPr>
      <p:sp>
        <p:nvSpPr>
          <p:cNvPr id="835" name="Shape 835"/>
          <p:cNvSpPr txBox="1"/>
          <p:nvPr/>
        </p:nvSpPr>
        <p:spPr>
          <a:xfrm>
            <a:off x="303300" y="174450"/>
            <a:ext cx="5159100" cy="3065400"/>
          </a:xfrm>
          <a:prstGeom prst="rect">
            <a:avLst/>
          </a:prstGeom>
          <a:noFill/>
          <a:ln>
            <a:noFill/>
          </a:ln>
        </p:spPr>
        <p:txBody>
          <a:bodyPr anchorCtr="0" anchor="t" bIns="91425" lIns="91425" rIns="91425" tIns="91425">
            <a:noAutofit/>
          </a:bodyPr>
          <a:lstStyle/>
          <a:p>
            <a:pPr lvl="0" rtl="0">
              <a:spcBef>
                <a:spcPts val="0"/>
              </a:spcBef>
              <a:buNone/>
            </a:pPr>
            <a:r>
              <a:rPr b="1" lang="ar" sz="1800" u="sng">
                <a:solidFill>
                  <a:srgbClr val="FF0000"/>
                </a:solidFill>
                <a:latin typeface="Calibri"/>
                <a:ea typeface="Calibri"/>
                <a:cs typeface="Calibri"/>
                <a:sym typeface="Calibri"/>
              </a:rPr>
              <a:t>Unprofessional physician:</a:t>
            </a:r>
          </a:p>
          <a:p>
            <a:pPr indent="-228600" lvl="0" marL="457200" rtl="0">
              <a:lnSpc>
                <a:spcPct val="115000"/>
              </a:lnSpc>
              <a:spcBef>
                <a:spcPts val="0"/>
              </a:spcBef>
              <a:buChar char="●"/>
            </a:pPr>
            <a:r>
              <a:rPr b="1" lang="ar">
                <a:latin typeface="Times New Roman"/>
                <a:ea typeface="Times New Roman"/>
                <a:cs typeface="Times New Roman"/>
                <a:sym typeface="Times New Roman"/>
              </a:rPr>
              <a:t>Impaired</a:t>
            </a:r>
          </a:p>
          <a:p>
            <a:pPr indent="-228600" lvl="0" marL="457200" rtl="0">
              <a:lnSpc>
                <a:spcPct val="115000"/>
              </a:lnSpc>
              <a:spcBef>
                <a:spcPts val="0"/>
              </a:spcBef>
              <a:buChar char="●"/>
            </a:pPr>
            <a:r>
              <a:rPr b="1" lang="ar">
                <a:latin typeface="Times New Roman"/>
                <a:ea typeface="Times New Roman"/>
                <a:cs typeface="Times New Roman"/>
                <a:sym typeface="Times New Roman"/>
              </a:rPr>
              <a:t>Disruptive behavior</a:t>
            </a:r>
          </a:p>
          <a:p>
            <a:pPr indent="-228600" lvl="0" marL="457200" rtl="0">
              <a:lnSpc>
                <a:spcPct val="115000"/>
              </a:lnSpc>
              <a:spcBef>
                <a:spcPts val="0"/>
              </a:spcBef>
              <a:buChar char="●"/>
            </a:pPr>
            <a:r>
              <a:rPr b="1" lang="ar">
                <a:latin typeface="Times New Roman"/>
                <a:ea typeface="Times New Roman"/>
                <a:cs typeface="Times New Roman"/>
                <a:sym typeface="Times New Roman"/>
              </a:rPr>
              <a:t>Dishonest</a:t>
            </a:r>
          </a:p>
          <a:p>
            <a:pPr indent="-228600" lvl="0" marL="457200" rtl="0">
              <a:lnSpc>
                <a:spcPct val="115000"/>
              </a:lnSpc>
              <a:spcBef>
                <a:spcPts val="0"/>
              </a:spcBef>
              <a:buChar char="●"/>
            </a:pPr>
            <a:r>
              <a:rPr b="1" lang="ar">
                <a:latin typeface="Times New Roman"/>
                <a:ea typeface="Times New Roman"/>
                <a:cs typeface="Times New Roman"/>
                <a:sym typeface="Times New Roman"/>
              </a:rPr>
              <a:t>Greedy</a:t>
            </a:r>
          </a:p>
          <a:p>
            <a:pPr indent="-228600" lvl="0" marL="457200" rtl="0">
              <a:lnSpc>
                <a:spcPct val="115000"/>
              </a:lnSpc>
              <a:spcBef>
                <a:spcPts val="0"/>
              </a:spcBef>
              <a:buChar char="●"/>
            </a:pPr>
            <a:r>
              <a:rPr b="1" lang="ar">
                <a:latin typeface="Times New Roman"/>
                <a:ea typeface="Times New Roman"/>
                <a:cs typeface="Times New Roman"/>
                <a:sym typeface="Times New Roman"/>
              </a:rPr>
              <a:t>Abuses power</a:t>
            </a:r>
          </a:p>
          <a:p>
            <a:pPr indent="-228600" lvl="0" marL="457200" rtl="0">
              <a:lnSpc>
                <a:spcPct val="115000"/>
              </a:lnSpc>
              <a:spcBef>
                <a:spcPts val="0"/>
              </a:spcBef>
              <a:buChar char="●"/>
            </a:pPr>
            <a:r>
              <a:rPr b="1" lang="ar">
                <a:latin typeface="Times New Roman"/>
                <a:ea typeface="Times New Roman"/>
                <a:cs typeface="Times New Roman"/>
                <a:sym typeface="Times New Roman"/>
              </a:rPr>
              <a:t>Lacks interpersonal skills</a:t>
            </a:r>
          </a:p>
          <a:p>
            <a:pPr indent="-228600" lvl="0" marL="457200" rtl="0">
              <a:lnSpc>
                <a:spcPct val="115000"/>
              </a:lnSpc>
              <a:spcBef>
                <a:spcPts val="0"/>
              </a:spcBef>
              <a:buChar char="●"/>
            </a:pPr>
            <a:r>
              <a:rPr b="1" lang="ar">
                <a:latin typeface="Times New Roman"/>
                <a:ea typeface="Times New Roman"/>
                <a:cs typeface="Times New Roman"/>
                <a:sym typeface="Times New Roman"/>
              </a:rPr>
              <a:t>Conflict of interest</a:t>
            </a:r>
          </a:p>
          <a:p>
            <a:pPr indent="-228600" lvl="0" marL="457200" rtl="0">
              <a:lnSpc>
                <a:spcPct val="115000"/>
              </a:lnSpc>
              <a:spcBef>
                <a:spcPts val="0"/>
              </a:spcBef>
              <a:buChar char="●"/>
            </a:pPr>
            <a:r>
              <a:rPr b="1" lang="ar">
                <a:latin typeface="Times New Roman"/>
                <a:ea typeface="Times New Roman"/>
                <a:cs typeface="Times New Roman"/>
                <a:sym typeface="Times New Roman"/>
              </a:rPr>
              <a:t>Self-serving</a:t>
            </a:r>
          </a:p>
          <a:p>
            <a:pPr lvl="0" rtl="0">
              <a:spcBef>
                <a:spcPts val="0"/>
              </a:spcBef>
              <a:buNone/>
            </a:pPr>
            <a:r>
              <a:rPr b="1" lang="ar" sz="1800"/>
              <a:t>    </a:t>
            </a:r>
          </a:p>
        </p:txBody>
      </p:sp>
      <p:sp>
        <p:nvSpPr>
          <p:cNvPr id="836" name="Shape 836"/>
          <p:cNvSpPr txBox="1"/>
          <p:nvPr/>
        </p:nvSpPr>
        <p:spPr>
          <a:xfrm>
            <a:off x="153750" y="2542125"/>
            <a:ext cx="7406400" cy="7402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b="1" lang="ar" sz="1800" u="sng">
                <a:solidFill>
                  <a:srgbClr val="FF0000"/>
                </a:solidFill>
                <a:latin typeface="Calibri"/>
                <a:ea typeface="Calibri"/>
                <a:cs typeface="Calibri"/>
                <a:sym typeface="Calibri"/>
              </a:rPr>
              <a:t>Impairment</a:t>
            </a:r>
            <a:r>
              <a:rPr b="1" lang="ar" sz="1800">
                <a:solidFill>
                  <a:srgbClr val="FFC000"/>
                </a:solidFill>
                <a:latin typeface="Calibri"/>
                <a:ea typeface="Calibri"/>
                <a:cs typeface="Calibri"/>
                <a:sym typeface="Calibri"/>
              </a:rPr>
              <a:t>:</a:t>
            </a:r>
          </a:p>
          <a:p>
            <a:pPr indent="-317500" lvl="0" marL="457200" rtl="0">
              <a:lnSpc>
                <a:spcPct val="115000"/>
              </a:lnSpc>
              <a:spcBef>
                <a:spcPts val="0"/>
              </a:spcBef>
              <a:buClr>
                <a:schemeClr val="dk1"/>
              </a:buClr>
              <a:buChar char="❏"/>
            </a:pPr>
            <a:r>
              <a:rPr b="1" lang="ar">
                <a:solidFill>
                  <a:schemeClr val="dk1"/>
                </a:solidFill>
              </a:rPr>
              <a:t>Impairment means more than making incorrect diagnosis. </a:t>
            </a:r>
          </a:p>
          <a:p>
            <a:pPr lvl="0" rtl="0">
              <a:lnSpc>
                <a:spcPct val="115000"/>
              </a:lnSpc>
              <a:spcBef>
                <a:spcPts val="0"/>
              </a:spcBef>
              <a:buClr>
                <a:schemeClr val="dk1"/>
              </a:buClr>
              <a:buFont typeface="Arial"/>
              <a:buNone/>
            </a:pPr>
            <a:r>
              <a:rPr b="1" lang="ar">
                <a:solidFill>
                  <a:schemeClr val="dk1"/>
                </a:solidFill>
              </a:rPr>
              <a:t>1. Avoidance of patients and their  psychological needs</a:t>
            </a:r>
          </a:p>
          <a:p>
            <a:pPr lvl="0" rtl="0">
              <a:lnSpc>
                <a:spcPct val="115000"/>
              </a:lnSpc>
              <a:spcBef>
                <a:spcPts val="300"/>
              </a:spcBef>
              <a:buClr>
                <a:schemeClr val="dk1"/>
              </a:buClr>
              <a:buFont typeface="Arial"/>
              <a:buNone/>
            </a:pPr>
            <a:r>
              <a:rPr b="1" lang="ar">
                <a:solidFill>
                  <a:schemeClr val="dk1"/>
                </a:solidFill>
              </a:rPr>
              <a:t>2. Dehumanized care</a:t>
            </a:r>
          </a:p>
          <a:p>
            <a:pPr lvl="0" rtl="0">
              <a:lnSpc>
                <a:spcPct val="115000"/>
              </a:lnSpc>
              <a:spcBef>
                <a:spcPts val="300"/>
              </a:spcBef>
              <a:buClr>
                <a:schemeClr val="dk1"/>
              </a:buClr>
              <a:buFont typeface="Arial"/>
              <a:buNone/>
            </a:pPr>
            <a:r>
              <a:rPr b="1" lang="ar">
                <a:solidFill>
                  <a:schemeClr val="dk1"/>
                </a:solidFill>
              </a:rPr>
              <a:t>3. Inappropriate treatment</a:t>
            </a:r>
          </a:p>
          <a:p>
            <a:pPr lvl="0" rtl="0">
              <a:lnSpc>
                <a:spcPct val="115000"/>
              </a:lnSpc>
              <a:spcBef>
                <a:spcPts val="0"/>
              </a:spcBef>
              <a:buClr>
                <a:schemeClr val="dk1"/>
              </a:buClr>
              <a:buFont typeface="Arial"/>
              <a:buNone/>
            </a:pPr>
            <a:r>
              <a:t/>
            </a:r>
            <a:endParaRPr b="1" sz="1200">
              <a:solidFill>
                <a:schemeClr val="dk1"/>
              </a:solidFill>
            </a:endParaRPr>
          </a:p>
          <a:p>
            <a:pPr lvl="0" rtl="0">
              <a:lnSpc>
                <a:spcPct val="115000"/>
              </a:lnSpc>
              <a:spcBef>
                <a:spcPts val="0"/>
              </a:spcBef>
              <a:spcAft>
                <a:spcPts val="1600"/>
              </a:spcAft>
              <a:buClr>
                <a:schemeClr val="dk1"/>
              </a:buClr>
              <a:buSzPct val="61111"/>
              <a:buFont typeface="Arial"/>
              <a:buNone/>
            </a:pPr>
            <a:r>
              <a:rPr b="1" lang="ar" sz="1800" u="sng">
                <a:solidFill>
                  <a:srgbClr val="FF0000"/>
                </a:solidFill>
                <a:latin typeface="Calibri"/>
                <a:ea typeface="Calibri"/>
                <a:cs typeface="Calibri"/>
                <a:sym typeface="Calibri"/>
              </a:rPr>
              <a:t>Disruptive behavior:</a:t>
            </a:r>
          </a:p>
          <a:p>
            <a:pPr indent="-317500" lvl="0" marL="457200" rtl="0">
              <a:lnSpc>
                <a:spcPct val="115000"/>
              </a:lnSpc>
              <a:spcBef>
                <a:spcPts val="0"/>
              </a:spcBef>
              <a:spcAft>
                <a:spcPts val="1600"/>
              </a:spcAft>
              <a:buClr>
                <a:schemeClr val="dk1"/>
              </a:buClr>
              <a:buFont typeface="Calibri"/>
              <a:buChar char="❏"/>
            </a:pPr>
            <a:r>
              <a:rPr b="1" lang="ar">
                <a:solidFill>
                  <a:schemeClr val="dk1"/>
                </a:solidFill>
                <a:latin typeface="Calibri"/>
                <a:ea typeface="Calibri"/>
                <a:cs typeface="Calibri"/>
                <a:sym typeface="Calibri"/>
              </a:rPr>
              <a:t>Behavior that interferes with work or creates a hostile environment</a:t>
            </a:r>
          </a:p>
          <a:p>
            <a:pPr indent="-317500" lvl="0" marL="457200" rtl="0">
              <a:lnSpc>
                <a:spcPct val="115000"/>
              </a:lnSpc>
              <a:spcBef>
                <a:spcPts val="400"/>
              </a:spcBef>
              <a:buClr>
                <a:schemeClr val="dk1"/>
              </a:buClr>
              <a:buSzPct val="93333"/>
              <a:buFont typeface="Calibri"/>
              <a:buChar char="❏"/>
            </a:pPr>
            <a:r>
              <a:rPr b="1" lang="ar" sz="1500">
                <a:solidFill>
                  <a:schemeClr val="dk1"/>
                </a:solidFill>
                <a:latin typeface="Calibri"/>
                <a:ea typeface="Calibri"/>
                <a:cs typeface="Calibri"/>
                <a:sym typeface="Calibri"/>
              </a:rPr>
              <a:t>behavior that creates </a:t>
            </a:r>
            <a:r>
              <a:rPr b="1" lang="ar" sz="1500">
                <a:solidFill>
                  <a:srgbClr val="FF0000"/>
                </a:solidFill>
                <a:latin typeface="Calibri"/>
                <a:ea typeface="Calibri"/>
                <a:cs typeface="Calibri"/>
                <a:sym typeface="Calibri"/>
              </a:rPr>
              <a:t>stressful environments</a:t>
            </a:r>
            <a:r>
              <a:rPr b="1" lang="ar" sz="1500">
                <a:solidFill>
                  <a:schemeClr val="dk1"/>
                </a:solidFill>
                <a:latin typeface="Calibri"/>
                <a:ea typeface="Calibri"/>
                <a:cs typeface="Calibri"/>
                <a:sym typeface="Calibri"/>
              </a:rPr>
              <a:t> and interferes with others’ effective functioning</a:t>
            </a:r>
          </a:p>
          <a:p>
            <a:pPr indent="-317500" lvl="0" marL="457200" rtl="0">
              <a:lnSpc>
                <a:spcPct val="115000"/>
              </a:lnSpc>
              <a:spcBef>
                <a:spcPts val="0"/>
              </a:spcBef>
              <a:buClr>
                <a:schemeClr val="dk1"/>
              </a:buClr>
              <a:buFont typeface="Simplified Arabic"/>
              <a:buChar char="❏"/>
            </a:pPr>
            <a:r>
              <a:rPr b="1" lang="ar">
                <a:solidFill>
                  <a:schemeClr val="dk1"/>
                </a:solidFill>
                <a:latin typeface="Simplified Arabic"/>
                <a:ea typeface="Simplified Arabic"/>
                <a:cs typeface="Simplified Arabic"/>
                <a:sym typeface="Simplified Arabic"/>
              </a:rPr>
              <a:t> </a:t>
            </a:r>
            <a:r>
              <a:rPr b="1" lang="ar">
                <a:solidFill>
                  <a:srgbClr val="FF0000"/>
                </a:solidFill>
                <a:latin typeface="Simplified Arabic"/>
                <a:ea typeface="Simplified Arabic"/>
                <a:cs typeface="Simplified Arabic"/>
                <a:sym typeface="Simplified Arabic"/>
              </a:rPr>
              <a:t>Include repeated episodes of: </a:t>
            </a:r>
          </a:p>
          <a:p>
            <a:pPr indent="-304800" lvl="0" marL="457200" rtl="0">
              <a:lnSpc>
                <a:spcPct val="115000"/>
              </a:lnSpc>
              <a:spcBef>
                <a:spcPts val="1000"/>
              </a:spcBef>
              <a:buClr>
                <a:schemeClr val="dk1"/>
              </a:buClr>
              <a:buSzPct val="100000"/>
              <a:buChar char="●"/>
            </a:pPr>
            <a:r>
              <a:rPr b="1" lang="ar" sz="1200">
                <a:solidFill>
                  <a:schemeClr val="dk1"/>
                </a:solidFill>
              </a:rPr>
              <a:t>Sexual harassment</a:t>
            </a:r>
          </a:p>
          <a:p>
            <a:pPr indent="-304800" lvl="0" marL="457200" rtl="0">
              <a:lnSpc>
                <a:spcPct val="115000"/>
              </a:lnSpc>
              <a:spcBef>
                <a:spcPts val="1000"/>
              </a:spcBef>
              <a:buClr>
                <a:schemeClr val="dk1"/>
              </a:buClr>
              <a:buSzPct val="100000"/>
              <a:buChar char="●"/>
            </a:pPr>
            <a:r>
              <a:rPr b="1" lang="ar" sz="1200">
                <a:solidFill>
                  <a:schemeClr val="dk1"/>
                </a:solidFill>
              </a:rPr>
              <a:t>Racial or ethnic slurs</a:t>
            </a:r>
          </a:p>
          <a:p>
            <a:pPr indent="-304800" lvl="0" marL="457200" rtl="0">
              <a:lnSpc>
                <a:spcPct val="115000"/>
              </a:lnSpc>
              <a:spcBef>
                <a:spcPts val="1000"/>
              </a:spcBef>
              <a:buClr>
                <a:schemeClr val="dk1"/>
              </a:buClr>
              <a:buSzPct val="100000"/>
              <a:buChar char="●"/>
            </a:pPr>
            <a:r>
              <a:rPr b="1" lang="ar" sz="1200">
                <a:solidFill>
                  <a:schemeClr val="dk1"/>
                </a:solidFill>
              </a:rPr>
              <a:t>Intimidation and abusive language</a:t>
            </a:r>
          </a:p>
          <a:p>
            <a:pPr indent="-304800" lvl="0" marL="457200" rtl="0">
              <a:lnSpc>
                <a:spcPct val="115000"/>
              </a:lnSpc>
              <a:spcBef>
                <a:spcPts val="1000"/>
              </a:spcBef>
              <a:buClr>
                <a:schemeClr val="dk2"/>
              </a:buClr>
              <a:buSzPct val="100000"/>
              <a:buChar char="●"/>
            </a:pPr>
            <a:r>
              <a:rPr b="1" lang="ar" sz="1200">
                <a:solidFill>
                  <a:schemeClr val="dk1"/>
                </a:solidFill>
              </a:rPr>
              <a:t>Persistent lateness in responding to calls at  work</a:t>
            </a:r>
          </a:p>
          <a:p>
            <a:pPr lvl="0" rtl="0">
              <a:lnSpc>
                <a:spcPct val="115000"/>
              </a:lnSpc>
              <a:spcBef>
                <a:spcPts val="1000"/>
              </a:spcBef>
              <a:buNone/>
            </a:pPr>
            <a:r>
              <a:rPr b="1" lang="ar" sz="1800" u="sng">
                <a:solidFill>
                  <a:srgbClr val="FF0000"/>
                </a:solidFill>
                <a:latin typeface="Calibri"/>
                <a:ea typeface="Calibri"/>
                <a:cs typeface="Calibri"/>
                <a:sym typeface="Calibri"/>
              </a:rPr>
              <a:t>Early warning signs:</a:t>
            </a:r>
          </a:p>
          <a:p>
            <a:pPr indent="-304800" lvl="0" marL="457200" rtl="0">
              <a:lnSpc>
                <a:spcPct val="115000"/>
              </a:lnSpc>
              <a:spcBef>
                <a:spcPts val="0"/>
              </a:spcBef>
              <a:buClr>
                <a:schemeClr val="dk1"/>
              </a:buClr>
              <a:buSzPct val="100000"/>
              <a:buChar char="●"/>
            </a:pPr>
            <a:r>
              <a:rPr b="1" lang="ar" sz="1200">
                <a:solidFill>
                  <a:schemeClr val="dk1"/>
                </a:solidFill>
              </a:rPr>
              <a:t>Late or incomplete charting</a:t>
            </a:r>
          </a:p>
          <a:p>
            <a:pPr indent="-304800" lvl="0" marL="457200" rtl="0">
              <a:lnSpc>
                <a:spcPct val="115000"/>
              </a:lnSpc>
              <a:spcBef>
                <a:spcPts val="0"/>
              </a:spcBef>
              <a:buClr>
                <a:schemeClr val="dk1"/>
              </a:buClr>
              <a:buSzPct val="100000"/>
              <a:buChar char="●"/>
            </a:pPr>
            <a:r>
              <a:rPr b="1" lang="ar" sz="1200">
                <a:solidFill>
                  <a:schemeClr val="dk1"/>
                </a:solidFill>
              </a:rPr>
              <a:t>Delayed or no responses to call or pagers</a:t>
            </a:r>
          </a:p>
          <a:p>
            <a:pPr indent="-304800" lvl="0" marL="457200" rtl="0">
              <a:lnSpc>
                <a:spcPct val="115000"/>
              </a:lnSpc>
              <a:spcBef>
                <a:spcPts val="0"/>
              </a:spcBef>
              <a:buClr>
                <a:schemeClr val="dk1"/>
              </a:buClr>
              <a:buSzPct val="100000"/>
              <a:buChar char="●"/>
            </a:pPr>
            <a:r>
              <a:rPr b="1" lang="ar" sz="1200">
                <a:solidFill>
                  <a:schemeClr val="dk1"/>
                </a:solidFill>
              </a:rPr>
              <a:t>Abusive treatment of staff</a:t>
            </a:r>
          </a:p>
          <a:p>
            <a:pPr indent="-304800" lvl="0" marL="457200" rtl="0">
              <a:lnSpc>
                <a:spcPct val="115000"/>
              </a:lnSpc>
              <a:spcBef>
                <a:spcPts val="0"/>
              </a:spcBef>
              <a:buClr>
                <a:schemeClr val="dk1"/>
              </a:buClr>
              <a:buSzPct val="100000"/>
              <a:buChar char="●"/>
            </a:pPr>
            <a:r>
              <a:rPr b="1" lang="ar" sz="1200">
                <a:solidFill>
                  <a:schemeClr val="dk1"/>
                </a:solidFill>
              </a:rPr>
              <a:t>Unkempt appearance and dress</a:t>
            </a:r>
          </a:p>
          <a:p>
            <a:pPr indent="-304800" lvl="0" marL="457200" rtl="0">
              <a:lnSpc>
                <a:spcPct val="115000"/>
              </a:lnSpc>
              <a:spcBef>
                <a:spcPts val="0"/>
              </a:spcBef>
              <a:buClr>
                <a:schemeClr val="dk1"/>
              </a:buClr>
              <a:buSzPct val="100000"/>
              <a:buChar char="●"/>
            </a:pPr>
            <a:r>
              <a:rPr b="1" lang="ar" sz="1200">
                <a:solidFill>
                  <a:schemeClr val="dk1"/>
                </a:solidFill>
              </a:rPr>
              <a:t>Inability to accept criticism</a:t>
            </a:r>
          </a:p>
          <a:p>
            <a:pPr indent="-304800" lvl="0" marL="457200" rtl="0">
              <a:lnSpc>
                <a:spcPct val="115000"/>
              </a:lnSpc>
              <a:spcBef>
                <a:spcPts val="0"/>
              </a:spcBef>
              <a:buClr>
                <a:schemeClr val="dk1"/>
              </a:buClr>
              <a:buSzPct val="100000"/>
              <a:buChar char="●"/>
            </a:pPr>
            <a:r>
              <a:rPr b="1" lang="ar" sz="1200">
                <a:solidFill>
                  <a:schemeClr val="dk1"/>
                </a:solidFill>
              </a:rPr>
              <a:t>Gender or Religious bias bias</a:t>
            </a:r>
          </a:p>
          <a:p>
            <a:pPr lvl="0" rtl="0">
              <a:lnSpc>
                <a:spcPct val="115000"/>
              </a:lnSpc>
              <a:spcBef>
                <a:spcPts val="0"/>
              </a:spcBef>
              <a:buNone/>
            </a:pPr>
            <a:r>
              <a:rPr b="1" lang="ar" sz="1800" u="sng">
                <a:solidFill>
                  <a:srgbClr val="FF0000"/>
                </a:solidFill>
                <a:latin typeface="Calibri"/>
                <a:ea typeface="Calibri"/>
                <a:cs typeface="Calibri"/>
                <a:sym typeface="Calibri"/>
              </a:rPr>
              <a:t>Complaints as indicators of unprofessional behavior</a:t>
            </a:r>
          </a:p>
          <a:p>
            <a:pPr lvl="0" rtl="0">
              <a:lnSpc>
                <a:spcPct val="115000"/>
              </a:lnSpc>
              <a:spcBef>
                <a:spcPts val="0"/>
              </a:spcBef>
              <a:buNone/>
            </a:pPr>
            <a:r>
              <a:rPr b="1" lang="ar" sz="1200">
                <a:solidFill>
                  <a:srgbClr val="999999"/>
                </a:solidFill>
              </a:rPr>
              <a:t>20–25% apparently disappoint their patients</a:t>
            </a:r>
          </a:p>
          <a:p>
            <a:pPr lvl="0" rtl="0">
              <a:lnSpc>
                <a:spcPct val="115000"/>
              </a:lnSpc>
              <a:spcBef>
                <a:spcPts val="0"/>
              </a:spcBef>
              <a:buNone/>
            </a:pPr>
            <a:r>
              <a:rPr b="1" lang="ar" sz="1200">
                <a:solidFill>
                  <a:srgbClr val="999999"/>
                </a:solidFill>
              </a:rPr>
              <a:t>More than 2/3 of physicians never or very rarely generate patient complaints (Hickson et al. 2002, 2007a,2007b).</a:t>
            </a:r>
          </a:p>
          <a:p>
            <a:pPr lvl="0" rtl="0">
              <a:lnSpc>
                <a:spcPct val="115000"/>
              </a:lnSpc>
              <a:spcBef>
                <a:spcPts val="0"/>
              </a:spcBef>
              <a:buNone/>
            </a:pPr>
            <a:r>
              <a:rPr b="1" lang="ar" sz="1200">
                <a:solidFill>
                  <a:srgbClr val="999999"/>
                </a:solidFill>
              </a:rPr>
              <a:t>A total of 6% of doctors, however, received 25 or more complaints over a 6-year period</a:t>
            </a:r>
          </a:p>
          <a:p>
            <a:pPr lvl="0" rtl="0">
              <a:lnSpc>
                <a:spcPct val="115000"/>
              </a:lnSpc>
              <a:spcBef>
                <a:spcPts val="0"/>
              </a:spcBef>
              <a:buNone/>
            </a:pPr>
            <a:r>
              <a:rPr b="1" lang="ar" sz="1200">
                <a:solidFill>
                  <a:srgbClr val="999999"/>
                </a:solidFill>
              </a:rPr>
              <a:t>Nurse surveys suggest that 4–5% of physicians display such behavior</a:t>
            </a:r>
          </a:p>
          <a:p>
            <a:pPr lvl="0" rtl="0">
              <a:lnSpc>
                <a:spcPct val="115000"/>
              </a:lnSpc>
              <a:spcBef>
                <a:spcPts val="1000"/>
              </a:spcBef>
              <a:buNone/>
            </a:pPr>
            <a:r>
              <a:t/>
            </a:r>
            <a:endParaRPr b="1" sz="1200">
              <a:solidFill>
                <a:schemeClr val="dk1"/>
              </a:solidFill>
            </a:endParaRPr>
          </a:p>
        </p:txBody>
      </p:sp>
      <p:sp>
        <p:nvSpPr>
          <p:cNvPr id="837" name="Shape 837"/>
          <p:cNvSpPr/>
          <p:nvPr/>
        </p:nvSpPr>
        <p:spPr>
          <a:xfrm>
            <a:off x="303300" y="9944325"/>
            <a:ext cx="6296100" cy="638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ar" sz="1200">
                <a:solidFill>
                  <a:srgbClr val="4C1130"/>
                </a:solidFill>
                <a:latin typeface="Comic Sans MS"/>
                <a:ea typeface="Comic Sans MS"/>
                <a:cs typeface="Comic Sans MS"/>
                <a:sym typeface="Comic Sans MS"/>
              </a:rPr>
              <a:t>The eyes and ears of patients, visitors and healthcare team members are considered to be the most effective surveillance tools for detecting unprofessional behavior</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1" name="Shape 841"/>
        <p:cNvGrpSpPr/>
        <p:nvPr/>
      </p:nvGrpSpPr>
      <p:grpSpPr>
        <a:xfrm>
          <a:off x="0" y="0"/>
          <a:ext cx="0" cy="0"/>
          <a:chOff x="0" y="0"/>
          <a:chExt cx="0" cy="0"/>
        </a:xfrm>
      </p:grpSpPr>
      <p:graphicFrame>
        <p:nvGraphicFramePr>
          <p:cNvPr id="842" name="Shape 842"/>
          <p:cNvGraphicFramePr/>
          <p:nvPr/>
        </p:nvGraphicFramePr>
        <p:xfrm>
          <a:off x="647700" y="409175"/>
          <a:ext cx="3000000" cy="3000000"/>
        </p:xfrm>
        <a:graphic>
          <a:graphicData uri="http://schemas.openxmlformats.org/drawingml/2006/table">
            <a:tbl>
              <a:tblPr>
                <a:noFill/>
                <a:tableStyleId>{D04C0F43-524B-4128-83DA-58CB7B48C504}</a:tableStyleId>
              </a:tblPr>
              <a:tblGrid>
                <a:gridCol w="2827500"/>
                <a:gridCol w="2827500"/>
              </a:tblGrid>
              <a:tr h="100000">
                <a:tc gridSpan="2">
                  <a:txBody>
                    <a:bodyPr>
                      <a:noAutofit/>
                    </a:bodyPr>
                    <a:lstStyle/>
                    <a:p>
                      <a:pPr lvl="0" rtl="0" algn="ctr">
                        <a:lnSpc>
                          <a:spcPct val="115000"/>
                        </a:lnSpc>
                        <a:spcBef>
                          <a:spcPts val="0"/>
                        </a:spcBef>
                        <a:buNone/>
                      </a:pPr>
                      <a:r>
                        <a:rPr b="1" lang="ar" u="sng">
                          <a:solidFill>
                            <a:srgbClr val="FF0000"/>
                          </a:solidFill>
                        </a:rPr>
                        <a:t>Dealing with unprofessional behavior:</a:t>
                      </a:r>
                    </a:p>
                  </a:txBody>
                  <a:tcPr marT="91425" marB="91425" marR="91425" marL="91425">
                    <a:solidFill>
                      <a:srgbClr val="D9D9D9"/>
                    </a:solidFill>
                  </a:tcPr>
                </a:tc>
                <a:tc hMerge="1"/>
              </a:tr>
              <a:tr h="494825">
                <a:tc>
                  <a:txBody>
                    <a:bodyPr>
                      <a:noAutofit/>
                    </a:bodyPr>
                    <a:lstStyle/>
                    <a:p>
                      <a:pPr lvl="0" rtl="0" algn="ctr">
                        <a:lnSpc>
                          <a:spcPct val="115000"/>
                        </a:lnSpc>
                        <a:spcBef>
                          <a:spcPts val="0"/>
                        </a:spcBef>
                        <a:buNone/>
                      </a:pPr>
                      <a:r>
                        <a:rPr b="1" lang="ar">
                          <a:solidFill>
                            <a:schemeClr val="dk1"/>
                          </a:solidFill>
                        </a:rPr>
                        <a:t>Surveillance</a:t>
                      </a:r>
                    </a:p>
                  </a:txBody>
                  <a:tcPr marT="91425" marB="91425" marR="91425" marL="91425"/>
                </a:tc>
                <a:tc>
                  <a:txBody>
                    <a:bodyPr>
                      <a:noAutofit/>
                    </a:bodyPr>
                    <a:lstStyle/>
                    <a:p>
                      <a:pPr lvl="0" rtl="1" algn="ctr">
                        <a:lnSpc>
                          <a:spcPct val="115000"/>
                        </a:lnSpc>
                        <a:spcBef>
                          <a:spcPts val="0"/>
                        </a:spcBef>
                        <a:buNone/>
                      </a:pPr>
                      <a:r>
                        <a:rPr b="1" lang="ar">
                          <a:solidFill>
                            <a:schemeClr val="dk1"/>
                          </a:solidFill>
                        </a:rPr>
                        <a:t>Registration</a:t>
                      </a:r>
                    </a:p>
                  </a:txBody>
                  <a:tcPr marT="91425" marB="91425" marR="91425" marL="91425"/>
                </a:tc>
              </a:tr>
            </a:tbl>
          </a:graphicData>
        </a:graphic>
      </p:graphicFrame>
      <p:sp>
        <p:nvSpPr>
          <p:cNvPr id="843" name="Shape 843"/>
          <p:cNvSpPr txBox="1"/>
          <p:nvPr>
            <p:ph idx="1" type="body"/>
          </p:nvPr>
        </p:nvSpPr>
        <p:spPr>
          <a:xfrm>
            <a:off x="143400" y="199375"/>
            <a:ext cx="7044600" cy="9250500"/>
          </a:xfrm>
          <a:prstGeom prst="rect">
            <a:avLst/>
          </a:prstGeom>
        </p:spPr>
        <p:txBody>
          <a:bodyPr anchorCtr="0" anchor="t" bIns="91425" lIns="91425" rIns="91425" tIns="91425">
            <a:noAutofit/>
          </a:bodyPr>
          <a:lstStyle/>
          <a:p>
            <a:pPr lvl="0" rtl="0">
              <a:spcBef>
                <a:spcPts val="0"/>
              </a:spcBef>
              <a:spcAft>
                <a:spcPts val="0"/>
              </a:spcAft>
              <a:buNone/>
            </a:pPr>
            <a:r>
              <a:t/>
            </a:r>
            <a:endParaRPr b="1" sz="1400" u="sng">
              <a:solidFill>
                <a:srgbClr val="FF0000"/>
              </a:solidFill>
            </a:endParaRPr>
          </a:p>
          <a:p>
            <a:pPr lvl="0" rtl="0">
              <a:spcBef>
                <a:spcPts val="0"/>
              </a:spcBef>
              <a:spcAft>
                <a:spcPts val="0"/>
              </a:spcAft>
              <a:buNone/>
            </a:pPr>
            <a:r>
              <a:t/>
            </a:r>
            <a:endParaRPr b="1" sz="1400">
              <a:solidFill>
                <a:srgbClr val="FF0000"/>
              </a:solidFill>
            </a:endParaRPr>
          </a:p>
          <a:p>
            <a:pPr lvl="0" rtl="0">
              <a:spcBef>
                <a:spcPts val="0"/>
              </a:spcBef>
              <a:spcAft>
                <a:spcPts val="0"/>
              </a:spcAft>
              <a:buNone/>
            </a:pPr>
            <a:r>
              <a:t/>
            </a:r>
            <a:endParaRPr b="1" sz="1400">
              <a:solidFill>
                <a:srgbClr val="FF0000"/>
              </a:solidFill>
            </a:endParaRPr>
          </a:p>
          <a:p>
            <a:pPr lvl="0" rtl="0">
              <a:spcBef>
                <a:spcPts val="0"/>
              </a:spcBef>
              <a:buNone/>
            </a:pPr>
            <a:r>
              <a:t/>
            </a:r>
            <a:endParaRPr b="1"/>
          </a:p>
          <a:p>
            <a:pPr lvl="0" rtl="0">
              <a:spcBef>
                <a:spcPts val="0"/>
              </a:spcBef>
              <a:buNone/>
            </a:pPr>
            <a:r>
              <a:rPr b="1" lang="ar" u="sng">
                <a:solidFill>
                  <a:srgbClr val="FF0000"/>
                </a:solidFill>
              </a:rPr>
              <a:t>Disruptive behavior pyramid:</a:t>
            </a:r>
          </a:p>
          <a:p>
            <a:pPr lvl="0" rtl="0">
              <a:spcBef>
                <a:spcPts val="0"/>
              </a:spcBef>
              <a:buNone/>
            </a:pPr>
            <a:r>
              <a:t/>
            </a:r>
            <a:endParaRPr b="1" u="sng">
              <a:solidFill>
                <a:srgbClr val="FF0000"/>
              </a:solidFill>
            </a:endParaRPr>
          </a:p>
          <a:p>
            <a:pPr lvl="0" rtl="0">
              <a:spcBef>
                <a:spcPts val="0"/>
              </a:spcBef>
              <a:buNone/>
            </a:pPr>
            <a:r>
              <a:t/>
            </a:r>
            <a:endParaRPr b="1" u="sng">
              <a:solidFill>
                <a:srgbClr val="FF0000"/>
              </a:solidFill>
            </a:endParaRPr>
          </a:p>
          <a:p>
            <a:pPr lvl="0" rtl="0">
              <a:spcBef>
                <a:spcPts val="0"/>
              </a:spcBef>
              <a:buNone/>
            </a:pPr>
            <a:r>
              <a:t/>
            </a:r>
            <a:endParaRPr b="1" u="sng">
              <a:solidFill>
                <a:srgbClr val="FF0000"/>
              </a:solidFill>
            </a:endParaRPr>
          </a:p>
          <a:p>
            <a:pPr lvl="0" rtl="0">
              <a:spcBef>
                <a:spcPts val="0"/>
              </a:spcBef>
              <a:buNone/>
            </a:pPr>
            <a:r>
              <a:t/>
            </a:r>
            <a:endParaRPr b="1" sz="1400" u="sng">
              <a:solidFill>
                <a:srgbClr val="FF0000"/>
              </a:solidFill>
            </a:endParaRPr>
          </a:p>
          <a:p>
            <a:pPr lvl="0" rtl="0">
              <a:spcBef>
                <a:spcPts val="0"/>
              </a:spcBef>
              <a:buNone/>
            </a:pPr>
            <a:r>
              <a:t/>
            </a:r>
            <a:endParaRPr b="1" sz="1400" u="sng">
              <a:solidFill>
                <a:srgbClr val="FF0000"/>
              </a:solidFill>
            </a:endParaRPr>
          </a:p>
          <a:p>
            <a:pPr lvl="0" rtl="0">
              <a:spcBef>
                <a:spcPts val="0"/>
              </a:spcBef>
              <a:buNone/>
            </a:pPr>
            <a:r>
              <a:t/>
            </a:r>
            <a:endParaRPr b="1" sz="1400" u="sng">
              <a:solidFill>
                <a:srgbClr val="FF0000"/>
              </a:solidFill>
            </a:endParaRPr>
          </a:p>
          <a:p>
            <a:pPr lvl="0" rtl="0">
              <a:spcBef>
                <a:spcPts val="0"/>
              </a:spcBef>
              <a:buNone/>
            </a:pPr>
            <a:r>
              <a:t/>
            </a:r>
            <a:endParaRPr b="1" sz="1400" u="sng">
              <a:solidFill>
                <a:srgbClr val="FF0000"/>
              </a:solidFill>
            </a:endParaRPr>
          </a:p>
          <a:p>
            <a:pPr lvl="0" rtl="0">
              <a:spcBef>
                <a:spcPts val="0"/>
              </a:spcBef>
              <a:buNone/>
            </a:pPr>
            <a:r>
              <a:t/>
            </a:r>
            <a:endParaRPr b="1" sz="1400" u="sng">
              <a:solidFill>
                <a:srgbClr val="FF0000"/>
              </a:solidFill>
            </a:endParaRPr>
          </a:p>
          <a:p>
            <a:pPr lvl="0" rtl="0">
              <a:spcBef>
                <a:spcPts val="0"/>
              </a:spcBef>
              <a:buNone/>
            </a:pPr>
            <a:r>
              <a:rPr b="1" lang="ar" u="sng">
                <a:solidFill>
                  <a:srgbClr val="FF0000"/>
                </a:solidFill>
              </a:rPr>
              <a:t>What does formalizing a response need?</a:t>
            </a:r>
          </a:p>
          <a:p>
            <a:pPr lvl="0" rtl="0">
              <a:spcBef>
                <a:spcPts val="0"/>
              </a:spcBef>
              <a:buNone/>
            </a:pPr>
            <a:r>
              <a:rPr b="1" lang="ar" sz="1400">
                <a:solidFill>
                  <a:srgbClr val="000000"/>
                </a:solidFill>
              </a:rPr>
              <a:t> It needs cost + time</a:t>
            </a:r>
          </a:p>
          <a:p>
            <a:pPr lvl="0" rtl="0">
              <a:spcBef>
                <a:spcPts val="0"/>
              </a:spcBef>
              <a:buNone/>
            </a:pPr>
            <a:r>
              <a:rPr b="1" lang="ar" u="sng">
                <a:solidFill>
                  <a:srgbClr val="FF0000"/>
                </a:solidFill>
              </a:rPr>
              <a:t>Potential benefits of formalizing a response </a:t>
            </a:r>
          </a:p>
          <a:p>
            <a:pPr indent="-317500" lvl="0" marL="457200" rtl="0">
              <a:lnSpc>
                <a:spcPct val="100000"/>
              </a:lnSpc>
              <a:spcBef>
                <a:spcPts val="0"/>
              </a:spcBef>
              <a:buClr>
                <a:srgbClr val="000000"/>
              </a:buClr>
              <a:buSzPct val="100000"/>
            </a:pPr>
            <a:r>
              <a:rPr b="1" lang="ar" sz="1400">
                <a:solidFill>
                  <a:srgbClr val="000000"/>
                </a:solidFill>
              </a:rPr>
              <a:t>cost-saving </a:t>
            </a:r>
          </a:p>
          <a:p>
            <a:pPr indent="-317500" lvl="0" marL="457200" rtl="0">
              <a:lnSpc>
                <a:spcPct val="100000"/>
              </a:lnSpc>
              <a:spcBef>
                <a:spcPts val="0"/>
              </a:spcBef>
              <a:buClr>
                <a:srgbClr val="000000"/>
              </a:buClr>
              <a:buSzPct val="100000"/>
            </a:pPr>
            <a:r>
              <a:rPr b="1" lang="ar" sz="1400">
                <a:solidFill>
                  <a:srgbClr val="000000"/>
                </a:solidFill>
              </a:rPr>
              <a:t> Builds the trust of public/patient </a:t>
            </a:r>
          </a:p>
          <a:p>
            <a:pPr indent="-317500" lvl="0" marL="457200" rtl="0">
              <a:lnSpc>
                <a:spcPct val="100000"/>
              </a:lnSpc>
              <a:spcBef>
                <a:spcPts val="0"/>
              </a:spcBef>
              <a:buClr>
                <a:srgbClr val="000000"/>
              </a:buClr>
              <a:buSzPct val="100000"/>
            </a:pPr>
            <a:r>
              <a:rPr b="1" lang="ar" sz="1400">
                <a:solidFill>
                  <a:srgbClr val="000000"/>
                </a:solidFill>
              </a:rPr>
              <a:t> Improves the healthcare services </a:t>
            </a:r>
          </a:p>
          <a:p>
            <a:pPr lvl="0" rtl="0">
              <a:lnSpc>
                <a:spcPct val="100000"/>
              </a:lnSpc>
              <a:spcBef>
                <a:spcPts val="0"/>
              </a:spcBef>
              <a:buNone/>
            </a:pPr>
            <a:r>
              <a:t/>
            </a:r>
            <a:endParaRPr b="1" sz="1400">
              <a:solidFill>
                <a:srgbClr val="000000"/>
              </a:solidFill>
            </a:endParaRPr>
          </a:p>
          <a:p>
            <a:pPr lvl="0" rtl="0">
              <a:lnSpc>
                <a:spcPct val="100000"/>
              </a:lnSpc>
              <a:spcBef>
                <a:spcPts val="0"/>
              </a:spcBef>
              <a:buNone/>
            </a:pPr>
            <a:r>
              <a:t/>
            </a:r>
            <a:endParaRPr b="1" sz="1200">
              <a:solidFill>
                <a:srgbClr val="000000"/>
              </a:solidFill>
              <a:latin typeface="Simplified Arabic"/>
              <a:ea typeface="Simplified Arabic"/>
              <a:cs typeface="Simplified Arabic"/>
              <a:sym typeface="Simplified Arabic"/>
            </a:endParaRPr>
          </a:p>
        </p:txBody>
      </p:sp>
      <p:pic>
        <p:nvPicPr>
          <p:cNvPr id="844" name="Shape 844"/>
          <p:cNvPicPr preferRelativeResize="0"/>
          <p:nvPr/>
        </p:nvPicPr>
        <p:blipFill rotWithShape="1">
          <a:blip r:embed="rId3">
            <a:alphaModFix/>
          </a:blip>
          <a:srcRect b="0" l="0" r="3530" t="0"/>
          <a:stretch/>
        </p:blipFill>
        <p:spPr>
          <a:xfrm>
            <a:off x="143400" y="2068499"/>
            <a:ext cx="6709274" cy="3451074"/>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8" name="Shape 848"/>
        <p:cNvGrpSpPr/>
        <p:nvPr/>
      </p:nvGrpSpPr>
      <p:grpSpPr>
        <a:xfrm>
          <a:off x="0" y="0"/>
          <a:ext cx="0" cy="0"/>
          <a:chOff x="0" y="0"/>
          <a:chExt cx="0" cy="0"/>
        </a:xfrm>
      </p:grpSpPr>
      <p:sp>
        <p:nvSpPr>
          <p:cNvPr id="849" name="Shape 849"/>
          <p:cNvSpPr/>
          <p:nvPr/>
        </p:nvSpPr>
        <p:spPr>
          <a:xfrm>
            <a:off x="427800" y="218000"/>
            <a:ext cx="6717300" cy="4053600"/>
          </a:xfrm>
          <a:prstGeom prst="roundRect">
            <a:avLst>
              <a:gd fmla="val 16667" name="adj"/>
            </a:avLst>
          </a:prstGeom>
          <a:solidFill>
            <a:schemeClr val="lt2"/>
          </a:solidFill>
          <a:ln>
            <a:noFill/>
          </a:ln>
        </p:spPr>
        <p:txBody>
          <a:bodyPr anchorCtr="0" anchor="ctr" bIns="91425" lIns="91425" rIns="91425" tIns="91425">
            <a:noAutofit/>
          </a:bodyPr>
          <a:lstStyle/>
          <a:p>
            <a:pPr lvl="0" rtl="0" algn="ctr">
              <a:lnSpc>
                <a:spcPct val="115000"/>
              </a:lnSpc>
              <a:spcBef>
                <a:spcPts val="800"/>
              </a:spcBef>
              <a:buNone/>
            </a:pPr>
            <a:r>
              <a:rPr b="1" lang="ar" sz="2400">
                <a:latin typeface="Calibri"/>
                <a:ea typeface="Calibri"/>
                <a:cs typeface="Calibri"/>
                <a:sym typeface="Calibri"/>
              </a:rPr>
              <a:t>Summary</a:t>
            </a:r>
          </a:p>
          <a:p>
            <a:pPr lvl="0" rtl="0">
              <a:lnSpc>
                <a:spcPct val="115000"/>
              </a:lnSpc>
              <a:spcBef>
                <a:spcPts val="800"/>
              </a:spcBef>
              <a:buNone/>
            </a:pPr>
            <a:r>
              <a:rPr b="1" lang="ar" sz="1800">
                <a:latin typeface="Calibri"/>
                <a:ea typeface="Calibri"/>
                <a:cs typeface="Calibri"/>
                <a:sym typeface="Calibri"/>
              </a:rPr>
              <a:t>1) Not pertaining to the characteristic of a profession.</a:t>
            </a:r>
          </a:p>
          <a:p>
            <a:pPr lvl="0" rtl="0">
              <a:lnSpc>
                <a:spcPct val="115000"/>
              </a:lnSpc>
              <a:spcBef>
                <a:spcPts val="800"/>
              </a:spcBef>
              <a:buNone/>
            </a:pPr>
            <a:r>
              <a:rPr b="1" lang="ar" sz="1800">
                <a:latin typeface="Calibri"/>
                <a:ea typeface="Calibri"/>
                <a:cs typeface="Calibri"/>
                <a:sym typeface="Calibri"/>
              </a:rPr>
              <a:t>2) Unprofessional behavior fall into five categories:</a:t>
            </a:r>
          </a:p>
          <a:p>
            <a:pPr indent="-342900" lvl="0" marL="457200" rtl="0">
              <a:lnSpc>
                <a:spcPct val="115000"/>
              </a:lnSpc>
              <a:spcBef>
                <a:spcPts val="800"/>
              </a:spcBef>
              <a:buSzPct val="100000"/>
              <a:buFont typeface="Calibri"/>
              <a:buChar char="●"/>
            </a:pPr>
            <a:r>
              <a:rPr b="1" lang="ar" sz="1800">
                <a:latin typeface="Calibri"/>
                <a:ea typeface="Calibri"/>
                <a:cs typeface="Calibri"/>
                <a:sym typeface="Calibri"/>
              </a:rPr>
              <a:t>  Illegal or criminal acts</a:t>
            </a:r>
          </a:p>
          <a:p>
            <a:pPr indent="-342900" lvl="0" marL="457200" rtl="0">
              <a:lnSpc>
                <a:spcPct val="115000"/>
              </a:lnSpc>
              <a:spcBef>
                <a:spcPts val="800"/>
              </a:spcBef>
              <a:buSzPct val="100000"/>
              <a:buFont typeface="Calibri"/>
              <a:buChar char="●"/>
            </a:pPr>
            <a:r>
              <a:rPr b="1" lang="ar" sz="1800">
                <a:latin typeface="Calibri"/>
                <a:ea typeface="Calibri"/>
                <a:cs typeface="Calibri"/>
                <a:sym typeface="Calibri"/>
              </a:rPr>
              <a:t>  Immoral acts</a:t>
            </a:r>
          </a:p>
          <a:p>
            <a:pPr indent="-342900" lvl="0" marL="457200" rtl="0">
              <a:lnSpc>
                <a:spcPct val="115000"/>
              </a:lnSpc>
              <a:spcBef>
                <a:spcPts val="800"/>
              </a:spcBef>
              <a:buSzPct val="100000"/>
              <a:buFont typeface="Calibri"/>
              <a:buChar char="●"/>
            </a:pPr>
            <a:r>
              <a:rPr b="1" lang="ar" sz="1800">
                <a:latin typeface="Calibri"/>
                <a:ea typeface="Calibri"/>
                <a:cs typeface="Calibri"/>
                <a:sym typeface="Calibri"/>
              </a:rPr>
              <a:t>  Business related acts</a:t>
            </a:r>
          </a:p>
          <a:p>
            <a:pPr indent="-342900" lvl="0" marL="457200" rtl="0">
              <a:lnSpc>
                <a:spcPct val="115000"/>
              </a:lnSpc>
              <a:spcBef>
                <a:spcPts val="800"/>
              </a:spcBef>
              <a:buSzPct val="100000"/>
              <a:buFont typeface="Calibri"/>
              <a:buChar char="●"/>
            </a:pPr>
            <a:r>
              <a:rPr b="1" lang="ar" sz="1800">
                <a:latin typeface="Calibri"/>
                <a:ea typeface="Calibri"/>
                <a:cs typeface="Calibri"/>
                <a:sym typeface="Calibri"/>
              </a:rPr>
              <a:t>  Acts that violate acceptable medical practices</a:t>
            </a:r>
          </a:p>
          <a:p>
            <a:pPr indent="-342900" lvl="0" marL="457200" rtl="0">
              <a:lnSpc>
                <a:spcPct val="115000"/>
              </a:lnSpc>
              <a:spcBef>
                <a:spcPts val="800"/>
              </a:spcBef>
              <a:buSzPct val="100000"/>
              <a:buFont typeface="Calibri"/>
              <a:buChar char="●"/>
            </a:pPr>
            <a:r>
              <a:rPr b="1" lang="ar" sz="1800">
                <a:latin typeface="Calibri"/>
                <a:ea typeface="Calibri"/>
                <a:cs typeface="Calibri"/>
                <a:sym typeface="Calibri"/>
              </a:rPr>
              <a:t>  Plagiarism</a:t>
            </a:r>
          </a:p>
          <a:p>
            <a:pPr lvl="0" rtl="0">
              <a:lnSpc>
                <a:spcPct val="115000"/>
              </a:lnSpc>
              <a:spcBef>
                <a:spcPts val="800"/>
              </a:spcBef>
              <a:buNone/>
            </a:pPr>
            <a:r>
              <a:rPr b="1" lang="ar" sz="1800">
                <a:latin typeface="Calibri"/>
                <a:ea typeface="Calibri"/>
                <a:cs typeface="Calibri"/>
                <a:sym typeface="Calibri"/>
              </a:rPr>
              <a:t>3) Do not have to wait until patient dies to determine that medical care suffered.</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3" name="Shape 853"/>
        <p:cNvGrpSpPr/>
        <p:nvPr/>
      </p:nvGrpSpPr>
      <p:grpSpPr>
        <a:xfrm>
          <a:off x="0" y="0"/>
          <a:ext cx="0" cy="0"/>
          <a:chOff x="0" y="0"/>
          <a:chExt cx="0" cy="0"/>
        </a:xfrm>
      </p:grpSpPr>
      <p:sp>
        <p:nvSpPr>
          <p:cNvPr id="854" name="Shape 854"/>
          <p:cNvSpPr txBox="1"/>
          <p:nvPr/>
        </p:nvSpPr>
        <p:spPr>
          <a:xfrm>
            <a:off x="205625" y="257175"/>
            <a:ext cx="7114500" cy="10267800"/>
          </a:xfrm>
          <a:prstGeom prst="rect">
            <a:avLst/>
          </a:prstGeom>
          <a:noFill/>
          <a:ln>
            <a:noFill/>
          </a:ln>
        </p:spPr>
        <p:txBody>
          <a:bodyPr anchorCtr="0" anchor="t" bIns="91425" lIns="91425" rIns="91425" tIns="91425">
            <a:noAutofit/>
          </a:bodyPr>
          <a:lstStyle/>
          <a:p>
            <a:pPr lvl="0" rtl="0">
              <a:spcBef>
                <a:spcPts val="0"/>
              </a:spcBef>
              <a:buNone/>
            </a:pPr>
            <a:r>
              <a:rPr b="1" lang="ar" sz="1800">
                <a:latin typeface="Verdana"/>
                <a:ea typeface="Verdana"/>
                <a:cs typeface="Verdana"/>
                <a:sym typeface="Verdana"/>
              </a:rPr>
              <a:t>       What is “Bad News” in Medicine?</a:t>
            </a:r>
          </a:p>
          <a:p>
            <a:pPr lvl="0" rtl="0" algn="just">
              <a:lnSpc>
                <a:spcPct val="150000"/>
              </a:lnSpc>
              <a:spcBef>
                <a:spcPts val="600"/>
              </a:spcBef>
              <a:buNone/>
            </a:pPr>
            <a:r>
              <a:t/>
            </a:r>
            <a:endParaRPr sz="600">
              <a:solidFill>
                <a:srgbClr val="0BD0D9"/>
              </a:solidFill>
            </a:endParaRPr>
          </a:p>
          <a:p>
            <a:pPr indent="-304800" lvl="0" marL="457200" rtl="0" algn="just">
              <a:lnSpc>
                <a:spcPct val="150000"/>
              </a:lnSpc>
              <a:spcBef>
                <a:spcPts val="600"/>
              </a:spcBef>
              <a:buClr>
                <a:schemeClr val="dk1"/>
              </a:buClr>
              <a:buSzPct val="100000"/>
              <a:buChar char="●"/>
            </a:pPr>
            <a:r>
              <a:rPr b="1" lang="ar" sz="1200">
                <a:solidFill>
                  <a:schemeClr val="dk1"/>
                </a:solidFill>
              </a:rPr>
              <a:t>Information that produces a </a:t>
            </a:r>
            <a:r>
              <a:rPr b="1" lang="ar" sz="1200">
                <a:solidFill>
                  <a:srgbClr val="990000"/>
                </a:solidFill>
              </a:rPr>
              <a:t>negative </a:t>
            </a:r>
            <a:r>
              <a:rPr b="1" lang="ar" sz="1200">
                <a:solidFill>
                  <a:schemeClr val="dk1"/>
                </a:solidFill>
              </a:rPr>
              <a:t>alteration to a person’s expectation about their present and future could be deemed Bad News </a:t>
            </a:r>
          </a:p>
          <a:p>
            <a:pPr indent="-304800" lvl="0" marL="457200" rtl="0">
              <a:lnSpc>
                <a:spcPct val="150000"/>
              </a:lnSpc>
              <a:spcBef>
                <a:spcPts val="600"/>
              </a:spcBef>
              <a:buSzPct val="100000"/>
              <a:buChar char="●"/>
            </a:pPr>
            <a:r>
              <a:rPr b="1" lang="ar" sz="1200">
                <a:solidFill>
                  <a:srgbClr val="0BD0D9"/>
                </a:solidFill>
              </a:rPr>
              <a:t></a:t>
            </a:r>
            <a:r>
              <a:rPr b="1" lang="ar" sz="1200">
                <a:solidFill>
                  <a:schemeClr val="dk1"/>
                </a:solidFill>
              </a:rPr>
              <a:t>Your Bad News may not be my Bad News.</a:t>
            </a:r>
          </a:p>
          <a:p>
            <a:pPr indent="-304800" lvl="0" marL="457200" rtl="0">
              <a:lnSpc>
                <a:spcPct val="150000"/>
              </a:lnSpc>
              <a:spcBef>
                <a:spcPts val="600"/>
              </a:spcBef>
              <a:buSzPct val="100000"/>
              <a:buChar char="●"/>
            </a:pPr>
            <a:r>
              <a:rPr b="1" lang="ar" sz="1200">
                <a:solidFill>
                  <a:srgbClr val="0BD0D9"/>
                </a:solidFill>
              </a:rPr>
              <a:t></a:t>
            </a:r>
            <a:r>
              <a:rPr b="1" lang="ar" sz="1200">
                <a:solidFill>
                  <a:schemeClr val="dk1"/>
                </a:solidFill>
              </a:rPr>
              <a:t>Bad News </a:t>
            </a:r>
            <a:r>
              <a:rPr b="1" lang="ar" sz="1200">
                <a:solidFill>
                  <a:srgbClr val="990000"/>
                </a:solidFill>
              </a:rPr>
              <a:t>doesn’t </a:t>
            </a:r>
            <a:r>
              <a:rPr b="1" lang="ar" sz="1200">
                <a:solidFill>
                  <a:schemeClr val="dk1"/>
                </a:solidFill>
              </a:rPr>
              <a:t>have to be fatal</a:t>
            </a:r>
          </a:p>
          <a:p>
            <a:pPr indent="-304800" lvl="0" marL="457200" rtl="0">
              <a:lnSpc>
                <a:spcPct val="150000"/>
              </a:lnSpc>
              <a:spcBef>
                <a:spcPts val="600"/>
              </a:spcBef>
              <a:buClr>
                <a:schemeClr val="dk1"/>
              </a:buClr>
              <a:buSzPct val="100000"/>
              <a:buChar char="●"/>
            </a:pPr>
            <a:r>
              <a:rPr b="1" lang="ar" sz="1200">
                <a:solidFill>
                  <a:schemeClr val="dk1"/>
                </a:solidFill>
              </a:rPr>
              <a:t>Bad News </a:t>
            </a:r>
            <a:r>
              <a:rPr b="1" lang="ar" sz="1200">
                <a:solidFill>
                  <a:srgbClr val="990000"/>
                </a:solidFill>
              </a:rPr>
              <a:t>doesn’t </a:t>
            </a:r>
            <a:r>
              <a:rPr b="1" lang="ar" sz="1200">
                <a:solidFill>
                  <a:schemeClr val="dk1"/>
                </a:solidFill>
              </a:rPr>
              <a:t>have to seem so bad to the medical practitioner. </a:t>
            </a: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t/>
            </a:r>
            <a:endParaRPr sz="1200">
              <a:solidFill>
                <a:schemeClr val="dk1"/>
              </a:solidFill>
            </a:endParaRPr>
          </a:p>
          <a:p>
            <a:pPr lvl="0" rtl="0">
              <a:lnSpc>
                <a:spcPct val="115000"/>
              </a:lnSpc>
              <a:spcBef>
                <a:spcPts val="600"/>
              </a:spcBef>
              <a:buNone/>
            </a:pPr>
            <a:r>
              <a:rPr b="1" lang="ar">
                <a:latin typeface="Verdana"/>
                <a:ea typeface="Verdana"/>
                <a:cs typeface="Verdana"/>
                <a:sym typeface="Verdana"/>
              </a:rPr>
              <a:t>To some patients or to their families“Bad News” </a:t>
            </a:r>
            <a:r>
              <a:rPr b="1" i="1" lang="ar" u="sng">
                <a:latin typeface="Verdana"/>
                <a:ea typeface="Verdana"/>
                <a:cs typeface="Verdana"/>
                <a:sym typeface="Verdana"/>
              </a:rPr>
              <a:t>may also include</a:t>
            </a:r>
            <a:r>
              <a:rPr b="1" lang="ar">
                <a:latin typeface="Verdana"/>
                <a:ea typeface="Verdana"/>
                <a:cs typeface="Verdana"/>
                <a:sym typeface="Verdana"/>
              </a:rPr>
              <a:t>;</a:t>
            </a:r>
          </a:p>
          <a:p>
            <a:pPr indent="-298450" lvl="0" marL="457200" rtl="0">
              <a:lnSpc>
                <a:spcPct val="115000"/>
              </a:lnSpc>
              <a:spcBef>
                <a:spcPts val="7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Unexpected admission to ICU</a:t>
            </a:r>
          </a:p>
          <a:p>
            <a:pPr indent="-298450" lvl="0" marL="457200" rtl="0">
              <a:lnSpc>
                <a:spcPct val="115000"/>
              </a:lnSpc>
              <a:spcBef>
                <a:spcPts val="7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Long bone fracture</a:t>
            </a:r>
          </a:p>
          <a:p>
            <a:pPr indent="-298450" lvl="0" marL="457200" rtl="0">
              <a:lnSpc>
                <a:spcPct val="115000"/>
              </a:lnSpc>
              <a:spcBef>
                <a:spcPts val="7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H1N1 influenza</a:t>
            </a:r>
          </a:p>
          <a:p>
            <a:pPr indent="-298450" lvl="0" marL="457200" rtl="0">
              <a:lnSpc>
                <a:spcPct val="115000"/>
              </a:lnSpc>
              <a:spcBef>
                <a:spcPts val="7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Need for surgery e.g. Hernia or Appendicitis</a:t>
            </a: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t/>
            </a:r>
            <a:endParaRPr sz="1100">
              <a:solidFill>
                <a:schemeClr val="dk1"/>
              </a:solidFill>
              <a:latin typeface="Verdana"/>
              <a:ea typeface="Verdana"/>
              <a:cs typeface="Verdana"/>
              <a:sym typeface="Verdana"/>
            </a:endParaRPr>
          </a:p>
          <a:p>
            <a:pPr lvl="0" rtl="0">
              <a:lnSpc>
                <a:spcPct val="115000"/>
              </a:lnSpc>
              <a:spcBef>
                <a:spcPts val="700"/>
              </a:spcBef>
              <a:buNone/>
            </a:pPr>
            <a:r>
              <a:rPr b="1" lang="ar" sz="1800">
                <a:latin typeface="Verdana"/>
                <a:ea typeface="Verdana"/>
                <a:cs typeface="Verdana"/>
                <a:sym typeface="Verdana"/>
              </a:rPr>
              <a:t>“Bad News” Consensus:</a:t>
            </a:r>
          </a:p>
          <a:p>
            <a:pPr indent="-298450" lvl="0" marL="457200" rtl="0">
              <a:lnSpc>
                <a:spcPct val="150000"/>
              </a:lnSpc>
              <a:spcBef>
                <a:spcPts val="5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Ensure </a:t>
            </a:r>
            <a:r>
              <a:rPr b="1" lang="ar" sz="1100">
                <a:solidFill>
                  <a:srgbClr val="990000"/>
                </a:solidFill>
                <a:latin typeface="Verdana"/>
                <a:ea typeface="Verdana"/>
                <a:cs typeface="Verdana"/>
                <a:sym typeface="Verdana"/>
              </a:rPr>
              <a:t>Privacy</a:t>
            </a:r>
            <a:r>
              <a:rPr b="1" lang="ar" sz="1100">
                <a:solidFill>
                  <a:schemeClr val="dk1"/>
                </a:solidFill>
                <a:latin typeface="Verdana"/>
                <a:ea typeface="Verdana"/>
                <a:cs typeface="Verdana"/>
                <a:sym typeface="Verdana"/>
              </a:rPr>
              <a:t> and Adequate Time</a:t>
            </a:r>
          </a:p>
          <a:p>
            <a:pPr indent="-298450" lvl="0" marL="457200" rtl="0">
              <a:lnSpc>
                <a:spcPct val="150000"/>
              </a:lnSpc>
              <a:spcBef>
                <a:spcPts val="5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Provide Information </a:t>
            </a:r>
            <a:r>
              <a:rPr b="1" lang="ar" sz="1100">
                <a:solidFill>
                  <a:srgbClr val="990000"/>
                </a:solidFill>
                <a:latin typeface="Verdana"/>
                <a:ea typeface="Verdana"/>
                <a:cs typeface="Verdana"/>
                <a:sym typeface="Verdana"/>
              </a:rPr>
              <a:t>Simply and Honestly</a:t>
            </a:r>
          </a:p>
          <a:p>
            <a:pPr indent="-298450" lvl="0" marL="457200" rtl="0">
              <a:lnSpc>
                <a:spcPct val="150000"/>
              </a:lnSpc>
              <a:spcBef>
                <a:spcPts val="5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Encourage Patients to Express Feelings</a:t>
            </a:r>
          </a:p>
          <a:p>
            <a:pPr indent="-298450" lvl="0" marL="457200" rtl="0">
              <a:lnSpc>
                <a:spcPct val="150000"/>
              </a:lnSpc>
              <a:spcBef>
                <a:spcPts val="500"/>
              </a:spcBef>
              <a:buClr>
                <a:schemeClr val="dk1"/>
              </a:buClr>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Arrange Review</a:t>
            </a:r>
          </a:p>
          <a:p>
            <a:pPr indent="-298450" lvl="0" marL="457200" rtl="0">
              <a:lnSpc>
                <a:spcPct val="150000"/>
              </a:lnSpc>
              <a:spcBef>
                <a:spcPts val="500"/>
              </a:spcBef>
              <a:buClr>
                <a:schemeClr val="dk1"/>
              </a:buClr>
              <a:buSzPct val="100000"/>
              <a:buFont typeface="Verdana"/>
              <a:buChar char="❏"/>
            </a:pPr>
            <a:r>
              <a:rPr b="1" lang="ar" sz="1100">
                <a:solidFill>
                  <a:schemeClr val="dk1"/>
                </a:solidFill>
                <a:latin typeface="Verdana"/>
                <a:ea typeface="Verdana"/>
                <a:cs typeface="Verdana"/>
                <a:sym typeface="Verdana"/>
              </a:rPr>
              <a:t>Discuss all the available</a:t>
            </a:r>
            <a:r>
              <a:rPr b="1" lang="ar" sz="1100">
                <a:solidFill>
                  <a:srgbClr val="990000"/>
                </a:solidFill>
                <a:latin typeface="Verdana"/>
                <a:ea typeface="Verdana"/>
                <a:cs typeface="Verdana"/>
                <a:sym typeface="Verdana"/>
              </a:rPr>
              <a:t> Treatment Options</a:t>
            </a:r>
          </a:p>
          <a:p>
            <a:pPr lvl="0" rtl="0">
              <a:lnSpc>
                <a:spcPct val="150000"/>
              </a:lnSpc>
              <a:spcBef>
                <a:spcPts val="500"/>
              </a:spcBef>
              <a:buNone/>
            </a:pPr>
            <a:r>
              <a:t/>
            </a:r>
            <a:endParaRPr b="1" sz="1100">
              <a:solidFill>
                <a:schemeClr val="dk1"/>
              </a:solidFill>
              <a:latin typeface="Verdana"/>
              <a:ea typeface="Verdana"/>
              <a:cs typeface="Verdana"/>
              <a:sym typeface="Verdana"/>
            </a:endParaRPr>
          </a:p>
          <a:p>
            <a:pPr lvl="0" rtl="0">
              <a:lnSpc>
                <a:spcPct val="150000"/>
              </a:lnSpc>
              <a:spcBef>
                <a:spcPts val="500"/>
              </a:spcBef>
              <a:buNone/>
            </a:pPr>
            <a:r>
              <a:t/>
            </a:r>
            <a:endParaRPr b="1" sz="1100">
              <a:solidFill>
                <a:srgbClr val="04617B"/>
              </a:solidFill>
              <a:latin typeface="Verdana"/>
              <a:ea typeface="Verdana"/>
              <a:cs typeface="Verdana"/>
              <a:sym typeface="Verdana"/>
            </a:endParaRPr>
          </a:p>
        </p:txBody>
      </p:sp>
      <p:graphicFrame>
        <p:nvGraphicFramePr>
          <p:cNvPr id="855" name="Shape 855"/>
          <p:cNvGraphicFramePr/>
          <p:nvPr/>
        </p:nvGraphicFramePr>
        <p:xfrm>
          <a:off x="121412" y="6736650"/>
          <a:ext cx="3000000" cy="3000000"/>
        </p:xfrm>
        <a:graphic>
          <a:graphicData uri="http://schemas.openxmlformats.org/drawingml/2006/table">
            <a:tbl>
              <a:tblPr>
                <a:noFill/>
                <a:tableStyleId>{D04C0F43-524B-4128-83DA-58CB7B48C504}</a:tableStyleId>
              </a:tblPr>
              <a:tblGrid>
                <a:gridCol w="2439050"/>
                <a:gridCol w="2439050"/>
                <a:gridCol w="2439050"/>
              </a:tblGrid>
              <a:tr h="371925">
                <a:tc gridSpan="3">
                  <a:txBody>
                    <a:bodyPr>
                      <a:noAutofit/>
                    </a:bodyPr>
                    <a:lstStyle/>
                    <a:p>
                      <a:pPr lvl="0" rtl="0" algn="ctr">
                        <a:lnSpc>
                          <a:spcPct val="100000"/>
                        </a:lnSpc>
                        <a:spcBef>
                          <a:spcPts val="0"/>
                        </a:spcBef>
                        <a:buNone/>
                      </a:pPr>
                      <a:r>
                        <a:rPr b="1" lang="ar" sz="1800">
                          <a:solidFill>
                            <a:schemeClr val="accent6"/>
                          </a:solidFill>
                        </a:rPr>
                        <a:t>Breaking Bad News “Options”</a:t>
                      </a:r>
                    </a:p>
                  </a:txBody>
                  <a:tcPr marT="91425" marB="91425" marR="91425" marL="91425">
                    <a:solidFill>
                      <a:srgbClr val="20124D"/>
                    </a:solidFill>
                  </a:tcPr>
                </a:tc>
                <a:tc hMerge="1"/>
                <a:tc hMerge="1"/>
              </a:tr>
              <a:tr h="340950">
                <a:tc>
                  <a:txBody>
                    <a:bodyPr>
                      <a:noAutofit/>
                    </a:bodyPr>
                    <a:lstStyle/>
                    <a:p>
                      <a:pPr lvl="0" rtl="0" algn="ctr">
                        <a:lnSpc>
                          <a:spcPct val="100000"/>
                        </a:lnSpc>
                        <a:spcBef>
                          <a:spcPts val="0"/>
                        </a:spcBef>
                        <a:buNone/>
                      </a:pPr>
                      <a:r>
                        <a:rPr b="1" lang="ar" sz="1100"/>
                        <a:t>Nondisclosure</a:t>
                      </a:r>
                    </a:p>
                  </a:txBody>
                  <a:tcPr marT="91425" marB="91425" marR="91425" marL="91425">
                    <a:solidFill>
                      <a:srgbClr val="EDFFBF"/>
                    </a:solidFill>
                  </a:tcPr>
                </a:tc>
                <a:tc>
                  <a:txBody>
                    <a:bodyPr>
                      <a:noAutofit/>
                    </a:bodyPr>
                    <a:lstStyle/>
                    <a:p>
                      <a:pPr lvl="0" rtl="0" algn="ctr">
                        <a:lnSpc>
                          <a:spcPct val="100000"/>
                        </a:lnSpc>
                        <a:spcBef>
                          <a:spcPts val="0"/>
                        </a:spcBef>
                        <a:buNone/>
                      </a:pPr>
                      <a:r>
                        <a:rPr b="1" lang="ar" sz="1100"/>
                        <a:t>Full Disclosure</a:t>
                      </a:r>
                    </a:p>
                  </a:txBody>
                  <a:tcPr marT="91425" marB="91425" marR="91425" marL="91425">
                    <a:solidFill>
                      <a:srgbClr val="EDFFBF"/>
                    </a:solidFill>
                  </a:tcPr>
                </a:tc>
                <a:tc>
                  <a:txBody>
                    <a:bodyPr>
                      <a:noAutofit/>
                    </a:bodyPr>
                    <a:lstStyle/>
                    <a:p>
                      <a:pPr lvl="0" rtl="0" algn="ctr">
                        <a:lnSpc>
                          <a:spcPct val="100000"/>
                        </a:lnSpc>
                        <a:spcBef>
                          <a:spcPts val="0"/>
                        </a:spcBef>
                        <a:buClr>
                          <a:schemeClr val="dk1"/>
                        </a:buClr>
                        <a:buSzPct val="100000"/>
                        <a:buFont typeface="Arial"/>
                        <a:buNone/>
                      </a:pPr>
                      <a:r>
                        <a:rPr b="1" lang="ar" sz="1100"/>
                        <a:t>Individualized Disclosure</a:t>
                      </a:r>
                    </a:p>
                  </a:txBody>
                  <a:tcPr marT="91425" marB="91425" marR="91425" marL="91425">
                    <a:solidFill>
                      <a:srgbClr val="EDFFBF"/>
                    </a:solidFill>
                  </a:tcPr>
                </a:tc>
              </a:tr>
              <a:tr h="1012000">
                <a:tc>
                  <a:txBody>
                    <a:bodyPr>
                      <a:noAutofit/>
                    </a:bodyPr>
                    <a:lstStyle/>
                    <a:p>
                      <a:pPr lvl="0" rtl="0" algn="ctr">
                        <a:lnSpc>
                          <a:spcPct val="100000"/>
                        </a:lnSpc>
                        <a:spcBef>
                          <a:spcPts val="0"/>
                        </a:spcBef>
                        <a:buNone/>
                      </a:pPr>
                      <a:r>
                        <a:rPr b="1" lang="ar" sz="1100"/>
                        <a:t>-</a:t>
                      </a:r>
                    </a:p>
                  </a:txBody>
                  <a:tcPr marT="91425" marB="91425" marR="91425" marL="91425"/>
                </a:tc>
                <a:tc>
                  <a:txBody>
                    <a:bodyPr>
                      <a:noAutofit/>
                    </a:bodyPr>
                    <a:lstStyle/>
                    <a:p>
                      <a:pPr lvl="0" rtl="0" algn="ctr">
                        <a:lnSpc>
                          <a:spcPct val="100000"/>
                        </a:lnSpc>
                        <a:spcBef>
                          <a:spcPts val="0"/>
                        </a:spcBef>
                        <a:buClr>
                          <a:schemeClr val="dk1"/>
                        </a:buClr>
                        <a:buSzPct val="100000"/>
                        <a:buFont typeface="Arial"/>
                        <a:buNone/>
                      </a:pPr>
                      <a:r>
                        <a:rPr b="1" lang="ar" sz="1100">
                          <a:solidFill>
                            <a:schemeClr val="dk1"/>
                          </a:solidFill>
                        </a:rPr>
                        <a:t>Give all information</a:t>
                      </a:r>
                    </a:p>
                    <a:p>
                      <a:pPr lvl="0" rtl="0" algn="ctr">
                        <a:lnSpc>
                          <a:spcPct val="100000"/>
                        </a:lnSpc>
                        <a:spcBef>
                          <a:spcPts val="0"/>
                        </a:spcBef>
                        <a:buClr>
                          <a:schemeClr val="dk1"/>
                        </a:buClr>
                        <a:buSzPct val="100000"/>
                        <a:buFont typeface="Arial"/>
                        <a:buNone/>
                      </a:pPr>
                      <a:r>
                        <a:rPr b="1" lang="ar" sz="1100">
                          <a:solidFill>
                            <a:srgbClr val="0F6FC6"/>
                          </a:solidFill>
                        </a:rPr>
                        <a:t></a:t>
                      </a:r>
                      <a:r>
                        <a:rPr b="1" lang="ar" sz="1100" u="sng">
                          <a:solidFill>
                            <a:schemeClr val="dk1"/>
                          </a:solidFill>
                        </a:rPr>
                        <a:t>As soon as it is known</a:t>
                      </a:r>
                    </a:p>
                  </a:txBody>
                  <a:tcPr marT="91425" marB="91425" marR="91425" marL="91425"/>
                </a:tc>
                <a:tc>
                  <a:txBody>
                    <a:bodyPr>
                      <a:noAutofit/>
                    </a:bodyPr>
                    <a:lstStyle/>
                    <a:p>
                      <a:pPr indent="-69850" lvl="0" marL="0" marR="0" rtl="0" algn="ctr">
                        <a:lnSpc>
                          <a:spcPct val="100000"/>
                        </a:lnSpc>
                        <a:spcBef>
                          <a:spcPts val="0"/>
                        </a:spcBef>
                        <a:spcAft>
                          <a:spcPts val="0"/>
                        </a:spcAft>
                        <a:buClr>
                          <a:schemeClr val="dk1"/>
                        </a:buClr>
                        <a:buSzPct val="100000"/>
                        <a:buFont typeface="Arial"/>
                        <a:buNone/>
                      </a:pPr>
                      <a:r>
                        <a:rPr b="1" lang="ar" sz="1100">
                          <a:solidFill>
                            <a:schemeClr val="dk1"/>
                          </a:solidFill>
                        </a:rPr>
                        <a:t>Tailors amount and timing of information</a:t>
                      </a:r>
                    </a:p>
                    <a:p>
                      <a:pPr indent="-69850" lvl="0" marL="0" marR="0" rtl="0" algn="ctr">
                        <a:lnSpc>
                          <a:spcPct val="100000"/>
                        </a:lnSpc>
                        <a:spcBef>
                          <a:spcPts val="0"/>
                        </a:spcBef>
                        <a:spcAft>
                          <a:spcPts val="0"/>
                        </a:spcAft>
                        <a:buClr>
                          <a:schemeClr val="dk1"/>
                        </a:buClr>
                        <a:buSzPct val="100000"/>
                        <a:buFont typeface="Arial"/>
                        <a:buNone/>
                      </a:pPr>
                      <a:r>
                        <a:rPr b="1" lang="ar" sz="1100">
                          <a:solidFill>
                            <a:schemeClr val="dk1"/>
                          </a:solidFill>
                        </a:rPr>
                        <a:t>Negotiation between  doctor and patient</a:t>
                      </a:r>
                    </a:p>
                    <a:p>
                      <a:pPr indent="-69850" lvl="0" marL="0" marR="0" rtl="0" algn="ctr">
                        <a:lnSpc>
                          <a:spcPct val="100000"/>
                        </a:lnSpc>
                        <a:spcBef>
                          <a:spcPts val="0"/>
                        </a:spcBef>
                        <a:spcAft>
                          <a:spcPts val="0"/>
                        </a:spcAft>
                        <a:buClr>
                          <a:schemeClr val="dk1"/>
                        </a:buClr>
                        <a:buSzPct val="100000"/>
                        <a:buFont typeface="Arial"/>
                        <a:buNone/>
                      </a:pPr>
                      <a:r>
                        <a:rPr b="1" lang="ar" sz="1100" u="sng">
                          <a:solidFill>
                            <a:schemeClr val="dk1"/>
                          </a:solidFill>
                        </a:rPr>
                        <a:t>As soon as it is known</a:t>
                      </a:r>
                    </a:p>
                  </a:txBody>
                  <a:tcPr marT="91425" marB="91425" marR="91425" marL="91425"/>
                </a:tc>
              </a:tr>
            </a:tbl>
          </a:graphicData>
        </a:graphic>
      </p:graphicFrame>
      <p:pic>
        <p:nvPicPr>
          <p:cNvPr id="856" name="Shape 856"/>
          <p:cNvPicPr preferRelativeResize="0"/>
          <p:nvPr/>
        </p:nvPicPr>
        <p:blipFill rotWithShape="1">
          <a:blip r:embed="rId3">
            <a:alphaModFix/>
          </a:blip>
          <a:srcRect b="0" l="6122" r="4885" t="0"/>
          <a:stretch/>
        </p:blipFill>
        <p:spPr>
          <a:xfrm>
            <a:off x="714375" y="2309874"/>
            <a:ext cx="6132624" cy="3005075"/>
          </a:xfrm>
          <a:prstGeom prst="rect">
            <a:avLst/>
          </a:prstGeom>
          <a:noFill/>
          <a:ln>
            <a:noFill/>
          </a:ln>
        </p:spPr>
      </p:pic>
      <p:sp>
        <p:nvSpPr>
          <p:cNvPr id="857" name="Shape 857"/>
          <p:cNvSpPr txBox="1"/>
          <p:nvPr/>
        </p:nvSpPr>
        <p:spPr>
          <a:xfrm>
            <a:off x="4113875" y="8889425"/>
            <a:ext cx="3867300" cy="1104900"/>
          </a:xfrm>
          <a:prstGeom prst="rect">
            <a:avLst/>
          </a:prstGeom>
          <a:noFill/>
          <a:ln>
            <a:noFill/>
          </a:ln>
        </p:spPr>
        <p:txBody>
          <a:bodyPr anchorCtr="0" anchor="t" bIns="91425" lIns="91425" rIns="91425" tIns="91425">
            <a:noAutofit/>
          </a:bodyPr>
          <a:lstStyle/>
          <a:p>
            <a:pPr lvl="0" rtl="0">
              <a:lnSpc>
                <a:spcPct val="150000"/>
              </a:lnSpc>
              <a:spcBef>
                <a:spcPts val="500"/>
              </a:spcBef>
              <a:buNone/>
            </a:pPr>
            <a:r>
              <a:t/>
            </a:r>
            <a:endParaRPr b="1" sz="1100">
              <a:solidFill>
                <a:srgbClr val="990000"/>
              </a:solidFill>
              <a:latin typeface="Verdana"/>
              <a:ea typeface="Verdana"/>
              <a:cs typeface="Verdana"/>
              <a:sym typeface="Verdana"/>
            </a:endParaRPr>
          </a:p>
          <a:p>
            <a:pPr indent="-298450" lvl="0" marL="457200" rtl="0">
              <a:lnSpc>
                <a:spcPct val="150000"/>
              </a:lnSpc>
              <a:spcBef>
                <a:spcPts val="500"/>
              </a:spcBef>
              <a:buSzPct val="100000"/>
              <a:buFont typeface="Verdana"/>
              <a:buChar char="❏"/>
            </a:pPr>
            <a:r>
              <a:rPr b="1" lang="ar" sz="1100">
                <a:solidFill>
                  <a:srgbClr val="0BD0D9"/>
                </a:solidFill>
                <a:latin typeface="Verdana"/>
                <a:ea typeface="Verdana"/>
                <a:cs typeface="Verdana"/>
                <a:sym typeface="Verdana"/>
              </a:rPr>
              <a:t></a:t>
            </a:r>
            <a:r>
              <a:rPr b="1" lang="ar" sz="1100">
                <a:solidFill>
                  <a:schemeClr val="dk1"/>
                </a:solidFill>
                <a:latin typeface="Verdana"/>
                <a:ea typeface="Verdana"/>
                <a:cs typeface="Verdana"/>
                <a:sym typeface="Verdana"/>
              </a:rPr>
              <a:t>Provide Information About Support Services</a:t>
            </a:r>
          </a:p>
          <a:p>
            <a:pPr indent="-298450" lvl="0" marL="457200" rtl="0">
              <a:lnSpc>
                <a:spcPct val="150000"/>
              </a:lnSpc>
              <a:spcBef>
                <a:spcPts val="500"/>
              </a:spcBef>
              <a:buSzPct val="100000"/>
              <a:buFont typeface="Verdana"/>
              <a:buChar char="❏"/>
            </a:pPr>
            <a:r>
              <a:rPr b="1" lang="ar" sz="1100">
                <a:solidFill>
                  <a:srgbClr val="0BD0D9"/>
                </a:solidFill>
                <a:latin typeface="Verdana"/>
                <a:ea typeface="Verdana"/>
                <a:cs typeface="Verdana"/>
                <a:sym typeface="Verdana"/>
              </a:rPr>
              <a:t></a:t>
            </a:r>
            <a:r>
              <a:rPr b="1" lang="ar" sz="1100">
                <a:solidFill>
                  <a:srgbClr val="990000"/>
                </a:solidFill>
                <a:latin typeface="Verdana"/>
                <a:ea typeface="Verdana"/>
                <a:cs typeface="Verdana"/>
                <a:sym typeface="Verdana"/>
              </a:rPr>
              <a:t>Document</a:t>
            </a:r>
            <a:r>
              <a:rPr b="1" lang="ar" sz="1100">
                <a:solidFill>
                  <a:schemeClr val="dk1"/>
                </a:solidFill>
                <a:latin typeface="Verdana"/>
                <a:ea typeface="Verdana"/>
                <a:cs typeface="Verdana"/>
                <a:sym typeface="Verdana"/>
              </a:rPr>
              <a:t> Information Given</a:t>
            </a:r>
          </a:p>
          <a:p>
            <a:pPr lvl="0" rtl="0">
              <a:spcBef>
                <a:spcPts val="0"/>
              </a:spcBef>
              <a:buNone/>
            </a:pPr>
            <a:r>
              <a:t/>
            </a:r>
            <a:endParaRPr b="1"/>
          </a:p>
        </p:txBody>
      </p:sp>
      <p:sp>
        <p:nvSpPr>
          <p:cNvPr id="858" name="Shape 858"/>
          <p:cNvSpPr/>
          <p:nvPr/>
        </p:nvSpPr>
        <p:spPr>
          <a:xfrm>
            <a:off x="6271275" y="2590725"/>
            <a:ext cx="354000" cy="337800"/>
          </a:xfrm>
          <a:prstGeom prst="star5">
            <a:avLst>
              <a:gd fmla="val 19098" name="adj"/>
              <a:gd fmla="val 105146" name="hf"/>
              <a:gd fmla="val 110557" name="vf"/>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59" name="Shape 859"/>
          <p:cNvSpPr/>
          <p:nvPr/>
        </p:nvSpPr>
        <p:spPr>
          <a:xfrm>
            <a:off x="41125" y="179000"/>
            <a:ext cx="6732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16</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3" name="Shape 863"/>
        <p:cNvGrpSpPr/>
        <p:nvPr/>
      </p:nvGrpSpPr>
      <p:grpSpPr>
        <a:xfrm>
          <a:off x="0" y="0"/>
          <a:ext cx="0" cy="0"/>
          <a:chOff x="0" y="0"/>
          <a:chExt cx="0" cy="0"/>
        </a:xfrm>
      </p:grpSpPr>
      <p:graphicFrame>
        <p:nvGraphicFramePr>
          <p:cNvPr id="864" name="Shape 864"/>
          <p:cNvGraphicFramePr/>
          <p:nvPr/>
        </p:nvGraphicFramePr>
        <p:xfrm>
          <a:off x="262325" y="1093350"/>
          <a:ext cx="3000000" cy="3000000"/>
        </p:xfrm>
        <a:graphic>
          <a:graphicData uri="http://schemas.openxmlformats.org/drawingml/2006/table">
            <a:tbl>
              <a:tblPr>
                <a:noFill/>
                <a:tableStyleId>{D04C0F43-524B-4128-83DA-58CB7B48C504}</a:tableStyleId>
              </a:tblPr>
              <a:tblGrid>
                <a:gridCol w="2262500"/>
                <a:gridCol w="2590850"/>
                <a:gridCol w="2272275"/>
              </a:tblGrid>
              <a:tr h="283200">
                <a:tc gridSpan="3">
                  <a:txBody>
                    <a:bodyPr>
                      <a:noAutofit/>
                    </a:bodyPr>
                    <a:lstStyle/>
                    <a:p>
                      <a:pPr lvl="0" rtl="0" algn="ctr">
                        <a:lnSpc>
                          <a:spcPct val="100000"/>
                        </a:lnSpc>
                        <a:spcBef>
                          <a:spcPts val="0"/>
                        </a:spcBef>
                        <a:buNone/>
                      </a:pPr>
                      <a:r>
                        <a:rPr b="1" lang="ar" sz="1800"/>
                        <a:t>Basic Principles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AD1DC"/>
                    </a:solidFill>
                  </a:tcPr>
                </a:tc>
                <a:tc hMerge="1"/>
                <a:tc hMerge="1"/>
              </a:tr>
              <a:tr h="656175">
                <a:tc>
                  <a:txBody>
                    <a:bodyPr>
                      <a:noAutofit/>
                    </a:bodyPr>
                    <a:lstStyle/>
                    <a:p>
                      <a:pPr lvl="0" rtl="0">
                        <a:lnSpc>
                          <a:spcPct val="100000"/>
                        </a:lnSpc>
                        <a:spcBef>
                          <a:spcPts val="700"/>
                        </a:spcBef>
                        <a:buNone/>
                      </a:pPr>
                      <a:r>
                        <a:rPr b="1" i="1" lang="ar" sz="1200">
                          <a:solidFill>
                            <a:srgbClr val="B45F06"/>
                          </a:solidFill>
                        </a:rPr>
                        <a:t>When to be informed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CEEDC"/>
                    </a:solidFill>
                  </a:tcPr>
                </a:tc>
                <a:tc gridSpan="2">
                  <a:txBody>
                    <a:bodyPr>
                      <a:noAutofit/>
                    </a:bodyPr>
                    <a:lstStyle/>
                    <a:p>
                      <a:pPr lvl="0" rtl="0">
                        <a:lnSpc>
                          <a:spcPct val="100000"/>
                        </a:lnSpc>
                        <a:spcBef>
                          <a:spcPts val="600"/>
                        </a:spcBef>
                        <a:buClr>
                          <a:schemeClr val="dk1"/>
                        </a:buClr>
                        <a:buSzPct val="100000"/>
                        <a:buFont typeface="Arial"/>
                        <a:buNone/>
                      </a:pPr>
                      <a:r>
                        <a:rPr b="1" lang="ar" sz="1100">
                          <a:solidFill>
                            <a:srgbClr val="073763"/>
                          </a:solidFill>
                        </a:rPr>
                        <a:t>-As </a:t>
                      </a:r>
                      <a:r>
                        <a:rPr b="1" lang="ar" sz="1100" u="sng">
                          <a:solidFill>
                            <a:srgbClr val="073763"/>
                          </a:solidFill>
                        </a:rPr>
                        <a:t>soon </a:t>
                      </a:r>
                      <a:r>
                        <a:rPr b="1" lang="ar" sz="1100">
                          <a:solidFill>
                            <a:srgbClr val="073763"/>
                          </a:solidFill>
                        </a:rPr>
                        <a:t>as information is clearly known</a:t>
                      </a:r>
                    </a:p>
                    <a:p>
                      <a:pPr lvl="0" rtl="0">
                        <a:lnSpc>
                          <a:spcPct val="100000"/>
                        </a:lnSpc>
                        <a:spcBef>
                          <a:spcPts val="600"/>
                        </a:spcBef>
                        <a:buNone/>
                      </a:pPr>
                      <a:r>
                        <a:rPr b="1" lang="ar" sz="1100">
                          <a:solidFill>
                            <a:srgbClr val="073763"/>
                          </a:solidFill>
                        </a:rPr>
                        <a:t>-</a:t>
                      </a:r>
                      <a:r>
                        <a:rPr b="1" lang="ar" sz="1100" u="sng">
                          <a:solidFill>
                            <a:srgbClr val="073763"/>
                          </a:solidFill>
                        </a:rPr>
                        <a:t>Don’t</a:t>
                      </a:r>
                      <a:r>
                        <a:rPr b="1" lang="ar" sz="1100">
                          <a:solidFill>
                            <a:srgbClr val="073763"/>
                          </a:solidFill>
                        </a:rPr>
                        <a:t> pass on unsure information too soon</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r>
              <a:tr h="416550">
                <a:tc>
                  <a:txBody>
                    <a:bodyPr>
                      <a:noAutofit/>
                    </a:bodyPr>
                    <a:lstStyle/>
                    <a:p>
                      <a:pPr lvl="0" rtl="0">
                        <a:lnSpc>
                          <a:spcPct val="100000"/>
                        </a:lnSpc>
                        <a:spcBef>
                          <a:spcPts val="600"/>
                        </a:spcBef>
                        <a:buClr>
                          <a:schemeClr val="dk1"/>
                        </a:buClr>
                        <a:buSzPct val="91666"/>
                        <a:buFont typeface="Arial"/>
                        <a:buNone/>
                      </a:pPr>
                      <a:r>
                        <a:rPr b="1" i="1" lang="ar" sz="1200">
                          <a:solidFill>
                            <a:srgbClr val="B45F06"/>
                          </a:solidFill>
                        </a:rPr>
                        <a:t>Where to be informed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CEEDC"/>
                    </a:solidFill>
                  </a:tcPr>
                </a:tc>
                <a:tc gridSpan="2">
                  <a:txBody>
                    <a:bodyPr>
                      <a:noAutofit/>
                    </a:bodyPr>
                    <a:lstStyle/>
                    <a:p>
                      <a:pPr lvl="0" rtl="0">
                        <a:lnSpc>
                          <a:spcPct val="100000"/>
                        </a:lnSpc>
                        <a:spcBef>
                          <a:spcPts val="600"/>
                        </a:spcBef>
                        <a:buNone/>
                      </a:pPr>
                      <a:r>
                        <a:rPr b="1" lang="ar" sz="1100">
                          <a:solidFill>
                            <a:srgbClr val="073763"/>
                          </a:solidFill>
                        </a:rPr>
                        <a:t>-Private setting                   -</a:t>
                      </a:r>
                      <a:r>
                        <a:rPr b="1" lang="ar" sz="1100">
                          <a:solidFill>
                            <a:srgbClr val="990000"/>
                          </a:solidFill>
                        </a:rPr>
                        <a:t> In person</a:t>
                      </a:r>
                      <a:r>
                        <a:rPr b="1" lang="ar" sz="1100">
                          <a:solidFill>
                            <a:srgbClr val="666666"/>
                          </a:solidFill>
                        </a:rPr>
                        <a:t>, not on phone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r>
              <a:tr h="656175">
                <a:tc>
                  <a:txBody>
                    <a:bodyPr>
                      <a:noAutofit/>
                    </a:bodyPr>
                    <a:lstStyle/>
                    <a:p>
                      <a:pPr lvl="0" rtl="0">
                        <a:lnSpc>
                          <a:spcPct val="100000"/>
                        </a:lnSpc>
                        <a:spcBef>
                          <a:spcPts val="700"/>
                        </a:spcBef>
                        <a:buNone/>
                      </a:pPr>
                      <a:r>
                        <a:rPr b="1" i="1" lang="ar" sz="1200">
                          <a:solidFill>
                            <a:srgbClr val="B45F06"/>
                          </a:solidFill>
                        </a:rPr>
                        <a:t>Support persons present?</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CEEDC"/>
                    </a:solidFill>
                  </a:tcPr>
                </a:tc>
                <a:tc gridSpan="2">
                  <a:txBody>
                    <a:bodyPr>
                      <a:noAutofit/>
                    </a:bodyPr>
                    <a:lstStyle/>
                    <a:p>
                      <a:pPr lvl="0" rtl="0">
                        <a:lnSpc>
                          <a:spcPct val="100000"/>
                        </a:lnSpc>
                        <a:spcBef>
                          <a:spcPts val="600"/>
                        </a:spcBef>
                        <a:buClr>
                          <a:schemeClr val="dk1"/>
                        </a:buClr>
                        <a:buSzPct val="100000"/>
                        <a:buFont typeface="Arial"/>
                        <a:buNone/>
                      </a:pPr>
                      <a:r>
                        <a:rPr b="1" lang="ar" sz="1100">
                          <a:solidFill>
                            <a:srgbClr val="073763"/>
                          </a:solidFill>
                        </a:rPr>
                        <a:t>-Both parents</a:t>
                      </a:r>
                    </a:p>
                    <a:p>
                      <a:pPr lvl="0" rtl="0">
                        <a:lnSpc>
                          <a:spcPct val="100000"/>
                        </a:lnSpc>
                        <a:spcBef>
                          <a:spcPts val="600"/>
                        </a:spcBef>
                        <a:buClr>
                          <a:schemeClr val="dk1"/>
                        </a:buClr>
                        <a:buSzPct val="100000"/>
                        <a:buFont typeface="Arial"/>
                        <a:buNone/>
                      </a:pPr>
                      <a:r>
                        <a:rPr b="1" lang="ar" sz="1100">
                          <a:solidFill>
                            <a:srgbClr val="073763"/>
                          </a:solidFill>
                        </a:rPr>
                        <a:t>-Other support people, family, friends, hospital support</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r>
              <a:tr h="840500">
                <a:tc>
                  <a:txBody>
                    <a:bodyPr>
                      <a:noAutofit/>
                    </a:bodyPr>
                    <a:lstStyle/>
                    <a:p>
                      <a:pPr lvl="0" rtl="0">
                        <a:lnSpc>
                          <a:spcPct val="100000"/>
                        </a:lnSpc>
                        <a:spcBef>
                          <a:spcPts val="700"/>
                        </a:spcBef>
                        <a:buNone/>
                      </a:pPr>
                      <a:r>
                        <a:rPr b="1" lang="ar" sz="1200">
                          <a:solidFill>
                            <a:srgbClr val="B45F06"/>
                          </a:solidFill>
                        </a:rPr>
                        <a:t>Challenges. It’s a difficult task because;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CEEDC"/>
                    </a:solidFill>
                  </a:tcPr>
                </a:tc>
                <a:tc gridSpan="2">
                  <a:txBody>
                    <a:bodyPr>
                      <a:noAutofit/>
                    </a:bodyPr>
                    <a:lstStyle/>
                    <a:p>
                      <a:pPr indent="-298450" lvl="0" marL="457200" rtl="0" algn="just">
                        <a:lnSpc>
                          <a:spcPct val="100000"/>
                        </a:lnSpc>
                        <a:spcBef>
                          <a:spcPts val="0"/>
                        </a:spcBef>
                        <a:buClr>
                          <a:srgbClr val="073763"/>
                        </a:buClr>
                        <a:buSzPct val="100000"/>
                        <a:buChar char="●"/>
                      </a:pPr>
                      <a:r>
                        <a:rPr b="1" lang="ar" sz="1100">
                          <a:solidFill>
                            <a:srgbClr val="073763"/>
                          </a:solidFill>
                        </a:rPr>
                        <a:t>It is </a:t>
                      </a:r>
                      <a:r>
                        <a:rPr b="1" lang="ar" sz="1100" u="sng">
                          <a:solidFill>
                            <a:srgbClr val="073763"/>
                          </a:solidFill>
                        </a:rPr>
                        <a:t>frequent </a:t>
                      </a:r>
                      <a:r>
                        <a:rPr b="1" lang="ar" sz="1100">
                          <a:solidFill>
                            <a:srgbClr val="073763"/>
                          </a:solidFill>
                        </a:rPr>
                        <a:t>and </a:t>
                      </a:r>
                      <a:r>
                        <a:rPr b="1" lang="ar" sz="1100" u="sng">
                          <a:solidFill>
                            <a:srgbClr val="073763"/>
                          </a:solidFill>
                        </a:rPr>
                        <a:t>stressful</a:t>
                      </a:r>
                    </a:p>
                    <a:p>
                      <a:pPr indent="-298450" lvl="0" marL="457200" rtl="0" algn="just">
                        <a:lnSpc>
                          <a:spcPct val="100000"/>
                        </a:lnSpc>
                        <a:spcBef>
                          <a:spcPts val="0"/>
                        </a:spcBef>
                        <a:buClr>
                          <a:srgbClr val="073763"/>
                        </a:buClr>
                        <a:buSzPct val="100000"/>
                        <a:buChar char="●"/>
                      </a:pPr>
                      <a:r>
                        <a:rPr b="1" lang="ar" sz="1100">
                          <a:solidFill>
                            <a:srgbClr val="073763"/>
                          </a:solidFill>
                        </a:rPr>
                        <a:t>Most patients want to know the truth</a:t>
                      </a:r>
                    </a:p>
                    <a:p>
                      <a:pPr indent="-298450" lvl="0" marL="457200" rtl="0" algn="just">
                        <a:lnSpc>
                          <a:spcPct val="100000"/>
                        </a:lnSpc>
                        <a:spcBef>
                          <a:spcPts val="0"/>
                        </a:spcBef>
                        <a:buClr>
                          <a:srgbClr val="073763"/>
                        </a:buClr>
                        <a:buSzPct val="100000"/>
                        <a:buChar char="●"/>
                      </a:pPr>
                      <a:r>
                        <a:rPr b="1" lang="ar" sz="1100">
                          <a:solidFill>
                            <a:srgbClr val="073763"/>
                          </a:solidFill>
                        </a:rPr>
                        <a:t>The truth is unpleasant and will upset the patients</a:t>
                      </a:r>
                    </a:p>
                    <a:p>
                      <a:pPr indent="-298450" lvl="0" marL="457200" rtl="0" algn="just">
                        <a:lnSpc>
                          <a:spcPct val="100000"/>
                        </a:lnSpc>
                        <a:spcBef>
                          <a:spcPts val="0"/>
                        </a:spcBef>
                        <a:buClr>
                          <a:srgbClr val="073763"/>
                        </a:buClr>
                        <a:buSzPct val="100000"/>
                        <a:buChar char="●"/>
                      </a:pPr>
                      <a:r>
                        <a:rPr b="1" lang="ar" sz="1100">
                          <a:solidFill>
                            <a:srgbClr val="073763"/>
                          </a:solidFill>
                        </a:rPr>
                        <a:t>We are anxious and fear negative evaluation</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r>
            </a:tbl>
          </a:graphicData>
        </a:graphic>
      </p:graphicFrame>
      <p:pic>
        <p:nvPicPr>
          <p:cNvPr id="865" name="Shape 865"/>
          <p:cNvPicPr preferRelativeResize="0"/>
          <p:nvPr/>
        </p:nvPicPr>
        <p:blipFill rotWithShape="1">
          <a:blip r:embed="rId3">
            <a:alphaModFix/>
          </a:blip>
          <a:srcRect b="5970" l="0" r="0" t="0"/>
          <a:stretch/>
        </p:blipFill>
        <p:spPr>
          <a:xfrm>
            <a:off x="262335" y="4921725"/>
            <a:ext cx="6911525" cy="3302924"/>
          </a:xfrm>
          <a:prstGeom prst="rect">
            <a:avLst/>
          </a:prstGeom>
          <a:noFill/>
          <a:ln>
            <a:noFill/>
          </a:ln>
        </p:spPr>
      </p:pic>
      <p:sp>
        <p:nvSpPr>
          <p:cNvPr id="866" name="Shape 866"/>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67" name="Shape 867"/>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868" name="Shape 868"/>
          <p:cNvSpPr/>
          <p:nvPr/>
        </p:nvSpPr>
        <p:spPr>
          <a:xfrm>
            <a:off x="7033950" y="4921725"/>
            <a:ext cx="354000" cy="337800"/>
          </a:xfrm>
          <a:prstGeom prst="star5">
            <a:avLst>
              <a:gd fmla="val 19098" name="adj"/>
              <a:gd fmla="val 105146" name="hf"/>
              <a:gd fmla="val 110557" name="vf"/>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2" name="Shape 872"/>
        <p:cNvGrpSpPr/>
        <p:nvPr/>
      </p:nvGrpSpPr>
      <p:grpSpPr>
        <a:xfrm>
          <a:off x="0" y="0"/>
          <a:ext cx="0" cy="0"/>
          <a:chOff x="0" y="0"/>
          <a:chExt cx="0" cy="0"/>
        </a:xfrm>
      </p:grpSpPr>
      <p:graphicFrame>
        <p:nvGraphicFramePr>
          <p:cNvPr id="873" name="Shape 873"/>
          <p:cNvGraphicFramePr/>
          <p:nvPr/>
        </p:nvGraphicFramePr>
        <p:xfrm>
          <a:off x="180975" y="417300"/>
          <a:ext cx="3000000" cy="3000000"/>
        </p:xfrm>
        <a:graphic>
          <a:graphicData uri="http://schemas.openxmlformats.org/drawingml/2006/table">
            <a:tbl>
              <a:tblPr>
                <a:noFill/>
                <a:tableStyleId>{D04C0F43-524B-4128-83DA-58CB7B48C504}</a:tableStyleId>
              </a:tblPr>
              <a:tblGrid>
                <a:gridCol w="2504125"/>
                <a:gridCol w="2484025"/>
                <a:gridCol w="2209900"/>
              </a:tblGrid>
              <a:tr h="278100">
                <a:tc gridSpan="3">
                  <a:txBody>
                    <a:bodyPr>
                      <a:noAutofit/>
                    </a:bodyPr>
                    <a:lstStyle/>
                    <a:p>
                      <a:pPr lvl="0" rtl="0" algn="ctr">
                        <a:spcBef>
                          <a:spcPts val="0"/>
                        </a:spcBef>
                        <a:buNone/>
                      </a:pPr>
                      <a:r>
                        <a:rPr b="1" lang="ar" sz="1800">
                          <a:solidFill>
                            <a:srgbClr val="20124D"/>
                          </a:solidFill>
                          <a:latin typeface="Verdana"/>
                          <a:ea typeface="Verdana"/>
                          <a:cs typeface="Verdana"/>
                          <a:sym typeface="Verdana"/>
                        </a:rPr>
                        <a:t>Steps 1,2,3 : Preparation</a:t>
                      </a:r>
                    </a:p>
                  </a:txBody>
                  <a:tcPr marT="91425" marB="91425" marR="91425" marL="91425">
                    <a:lnB cap="flat" cmpd="sng" w="9525">
                      <a:solidFill>
                        <a:srgbClr val="000000"/>
                      </a:solidFill>
                      <a:prstDash val="solid"/>
                      <a:round/>
                      <a:headEnd len="med" w="med" type="none"/>
                      <a:tailEnd len="med" w="med" type="none"/>
                    </a:lnB>
                    <a:solidFill>
                      <a:srgbClr val="DDEBF3"/>
                    </a:solidFill>
                  </a:tcPr>
                </a:tc>
                <a:tc hMerge="1"/>
                <a:tc hMerge="1"/>
              </a:tr>
              <a:tr h="287625">
                <a:tc>
                  <a:txBody>
                    <a:bodyPr>
                      <a:noAutofit/>
                    </a:bodyPr>
                    <a:lstStyle/>
                    <a:p>
                      <a:pPr indent="-298450" lvl="0" marL="457200" rtl="0">
                        <a:spcBef>
                          <a:spcPts val="0"/>
                        </a:spcBef>
                        <a:buSzPct val="100000"/>
                        <a:buFont typeface="Verdana"/>
                        <a:buAutoNum type="alphaUcPeriod"/>
                      </a:pPr>
                      <a:r>
                        <a:rPr b="1" lang="ar" sz="1100">
                          <a:latin typeface="Verdana"/>
                          <a:ea typeface="Verdana"/>
                          <a:cs typeface="Verdana"/>
                          <a:sym typeface="Verdana"/>
                        </a:rPr>
                        <a:t>Prepare </a:t>
                      </a:r>
                      <a:r>
                        <a:rPr b="1" lang="ar" sz="1100">
                          <a:solidFill>
                            <a:srgbClr val="990000"/>
                          </a:solidFill>
                          <a:latin typeface="Verdana"/>
                          <a:ea typeface="Verdana"/>
                          <a:cs typeface="Verdana"/>
                          <a:sym typeface="Verdana"/>
                        </a:rPr>
                        <a:t>Yourself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ct val="100000"/>
                        <a:buFont typeface="Arial"/>
                        <a:buNone/>
                      </a:pPr>
                      <a:r>
                        <a:rPr b="1" lang="ar" sz="1100">
                          <a:solidFill>
                            <a:schemeClr val="dk1"/>
                          </a:solidFill>
                          <a:latin typeface="Verdana"/>
                          <a:ea typeface="Verdana"/>
                          <a:cs typeface="Verdana"/>
                          <a:sym typeface="Verdana"/>
                        </a:rPr>
                        <a:t>B.   Prepare Your </a:t>
                      </a:r>
                      <a:r>
                        <a:rPr b="1" lang="ar" sz="1100">
                          <a:solidFill>
                            <a:srgbClr val="990000"/>
                          </a:solidFill>
                          <a:latin typeface="Verdana"/>
                          <a:ea typeface="Verdana"/>
                          <a:cs typeface="Verdana"/>
                          <a:sym typeface="Verdana"/>
                        </a:rPr>
                        <a:t>Setting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Clr>
                          <a:schemeClr val="dk1"/>
                        </a:buClr>
                        <a:buSzPct val="100000"/>
                        <a:buFont typeface="Arial"/>
                        <a:buNone/>
                      </a:pPr>
                      <a:r>
                        <a:rPr b="1" lang="ar" sz="1100">
                          <a:solidFill>
                            <a:schemeClr val="dk1"/>
                          </a:solidFill>
                          <a:latin typeface="Verdana"/>
                          <a:ea typeface="Verdana"/>
                          <a:cs typeface="Verdana"/>
                          <a:sym typeface="Verdana"/>
                        </a:rPr>
                        <a:t>C.   Prepare Your </a:t>
                      </a:r>
                      <a:r>
                        <a:rPr b="1" lang="ar" sz="1100">
                          <a:solidFill>
                            <a:srgbClr val="990000"/>
                          </a:solidFill>
                          <a:latin typeface="Verdana"/>
                          <a:ea typeface="Verdana"/>
                          <a:cs typeface="Verdana"/>
                          <a:sym typeface="Verdana"/>
                        </a:rPr>
                        <a:t>Patient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288000">
                <a:tc>
                  <a:txBody>
                    <a:bodyPr>
                      <a:noAutofit/>
                    </a:bodyPr>
                    <a:lstStyle/>
                    <a:p>
                      <a:pPr lvl="0" rtl="0">
                        <a:lnSpc>
                          <a:spcPct val="115000"/>
                        </a:lnSpc>
                        <a:spcBef>
                          <a:spcPts val="1000"/>
                        </a:spcBef>
                        <a:buNone/>
                      </a:pPr>
                      <a:r>
                        <a:rPr b="1" lang="ar" sz="1100">
                          <a:latin typeface="Verdana"/>
                          <a:ea typeface="Verdana"/>
                          <a:cs typeface="Verdana"/>
                          <a:sym typeface="Verdana"/>
                        </a:rPr>
                        <a:t>1. Have your facts right first. </a:t>
                      </a:r>
                    </a:p>
                    <a:p>
                      <a:pPr lvl="0" rtl="0">
                        <a:lnSpc>
                          <a:spcPct val="115000"/>
                        </a:lnSpc>
                        <a:spcBef>
                          <a:spcPts val="1000"/>
                        </a:spcBef>
                        <a:buNone/>
                      </a:pPr>
                      <a:r>
                        <a:rPr b="1" lang="ar" sz="1100">
                          <a:latin typeface="Verdana"/>
                          <a:ea typeface="Verdana"/>
                          <a:cs typeface="Verdana"/>
                          <a:sym typeface="Verdana"/>
                        </a:rPr>
                        <a:t>2. Familiarise yourself with the patient's background, medical history, test results and possible future management.</a:t>
                      </a:r>
                    </a:p>
                    <a:p>
                      <a:pPr lvl="0" rtl="0">
                        <a:lnSpc>
                          <a:spcPct val="115000"/>
                        </a:lnSpc>
                        <a:spcBef>
                          <a:spcPts val="1000"/>
                        </a:spcBef>
                        <a:buNone/>
                      </a:pPr>
                      <a:r>
                        <a:rPr b="1" lang="ar" sz="1100">
                          <a:latin typeface="Verdana"/>
                          <a:ea typeface="Verdana"/>
                          <a:cs typeface="Verdana"/>
                          <a:sym typeface="Verdana"/>
                        </a:rPr>
                        <a:t>3. Mentally rehearse the interview including likely questions and potential responses.</a:t>
                      </a:r>
                    </a:p>
                    <a:p>
                      <a:pPr lvl="0" rtl="0">
                        <a:lnSpc>
                          <a:spcPct val="115000"/>
                        </a:lnSpc>
                        <a:spcBef>
                          <a:spcPts val="1000"/>
                        </a:spcBef>
                        <a:buNone/>
                      </a:pPr>
                      <a:r>
                        <a:rPr b="1" lang="ar" sz="1100">
                          <a:latin typeface="Verdana"/>
                          <a:ea typeface="Verdana"/>
                          <a:cs typeface="Verdana"/>
                          <a:sym typeface="Verdana"/>
                        </a:rPr>
                        <a:t>4. Relatives can be in attendance, however you should be guided by the wishes of the patient</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1000"/>
                        </a:spcBef>
                        <a:buNone/>
                      </a:pPr>
                      <a:r>
                        <a:rPr b="1" lang="ar" sz="1100">
                          <a:latin typeface="Verdana"/>
                          <a:ea typeface="Verdana"/>
                          <a:cs typeface="Verdana"/>
                          <a:sym typeface="Verdana"/>
                        </a:rPr>
                        <a:t>1. Meet in a quiet room. </a:t>
                      </a:r>
                    </a:p>
                    <a:p>
                      <a:pPr lvl="0" rtl="0">
                        <a:spcBef>
                          <a:spcPts val="1000"/>
                        </a:spcBef>
                        <a:buNone/>
                      </a:pPr>
                      <a:r>
                        <a:rPr b="1" lang="ar" sz="1100">
                          <a:latin typeface="Verdana"/>
                          <a:ea typeface="Verdana"/>
                          <a:cs typeface="Verdana"/>
                          <a:sym typeface="Verdana"/>
                        </a:rPr>
                        <a:t>2. Arrange some privacy and ensure you are not going to be disturbed. </a:t>
                      </a:r>
                    </a:p>
                    <a:p>
                      <a:pPr lvl="0" rtl="0">
                        <a:spcBef>
                          <a:spcPts val="1000"/>
                        </a:spcBef>
                        <a:buNone/>
                      </a:pPr>
                      <a:r>
                        <a:rPr b="1" lang="ar" sz="1100">
                          <a:latin typeface="Verdana"/>
                          <a:ea typeface="Verdana"/>
                          <a:cs typeface="Verdana"/>
                          <a:sym typeface="Verdana"/>
                        </a:rPr>
                        <a:t>3. If you have recently examined the patient allow them to dress before the interview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1000"/>
                        </a:spcBef>
                        <a:buNone/>
                      </a:pPr>
                      <a:r>
                        <a:rPr b="1" lang="ar" sz="1100">
                          <a:latin typeface="Verdana"/>
                          <a:ea typeface="Verdana"/>
                          <a:cs typeface="Verdana"/>
                          <a:sym typeface="Verdana"/>
                        </a:rPr>
                        <a:t>1. What do they know already? </a:t>
                      </a:r>
                    </a:p>
                    <a:p>
                      <a:pPr lvl="0" rtl="0">
                        <a:spcBef>
                          <a:spcPts val="1000"/>
                        </a:spcBef>
                        <a:buNone/>
                      </a:pPr>
                      <a:r>
                        <a:rPr b="1" lang="ar" sz="1100">
                          <a:latin typeface="Verdana"/>
                          <a:ea typeface="Verdana"/>
                          <a:cs typeface="Verdana"/>
                          <a:sym typeface="Verdana"/>
                        </a:rPr>
                        <a:t>2. What do they want to know?</a:t>
                      </a:r>
                    </a:p>
                    <a:p>
                      <a:pPr lvl="0" rtl="0">
                        <a:spcBef>
                          <a:spcPts val="1000"/>
                        </a:spcBef>
                        <a:buNone/>
                      </a:pPr>
                      <a:r>
                        <a:rPr b="1" lang="ar" sz="1100">
                          <a:latin typeface="Verdana"/>
                          <a:ea typeface="Verdana"/>
                          <a:cs typeface="Verdana"/>
                          <a:sym typeface="Verdana"/>
                        </a:rPr>
                        <a:t>3. Some patients do not want detail </a:t>
                      </a:r>
                    </a:p>
                    <a:p>
                      <a:pPr lvl="0" rtl="0">
                        <a:spcBef>
                          <a:spcPts val="1000"/>
                        </a:spcBef>
                        <a:buNone/>
                      </a:pPr>
                      <a:r>
                        <a:rPr b="1" lang="ar" sz="1100">
                          <a:latin typeface="Verdana"/>
                          <a:ea typeface="Verdana"/>
                          <a:cs typeface="Verdana"/>
                          <a:sym typeface="Verdana"/>
                        </a:rPr>
                        <a:t>4. Build up gradually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874" name="Shape 874"/>
          <p:cNvSpPr txBox="1"/>
          <p:nvPr/>
        </p:nvSpPr>
        <p:spPr>
          <a:xfrm>
            <a:off x="2632350" y="5169900"/>
            <a:ext cx="2364000" cy="484500"/>
          </a:xfrm>
          <a:prstGeom prst="rect">
            <a:avLst/>
          </a:prstGeom>
          <a:solidFill>
            <a:srgbClr val="D9EAD3"/>
          </a:solidFill>
          <a:ln cap="flat" cmpd="sng" w="9525">
            <a:solidFill>
              <a:srgbClr val="38761D"/>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ar" sz="1800">
                <a:latin typeface="Verdana"/>
                <a:ea typeface="Verdana"/>
                <a:cs typeface="Verdana"/>
                <a:sym typeface="Verdana"/>
              </a:rPr>
              <a:t>Step 4:</a:t>
            </a:r>
          </a:p>
        </p:txBody>
      </p:sp>
      <p:sp>
        <p:nvSpPr>
          <p:cNvPr id="875" name="Shape 875"/>
          <p:cNvSpPr txBox="1"/>
          <p:nvPr/>
        </p:nvSpPr>
        <p:spPr>
          <a:xfrm>
            <a:off x="180975" y="6019875"/>
            <a:ext cx="3790800" cy="2430900"/>
          </a:xfrm>
          <a:prstGeom prst="rect">
            <a:avLst/>
          </a:prstGeom>
          <a:noFill/>
          <a:ln cap="flat" cmpd="sng" w="9525">
            <a:solidFill>
              <a:srgbClr val="38761D"/>
            </a:solidFill>
            <a:prstDash val="solid"/>
            <a:round/>
            <a:headEnd len="med" w="med" type="none"/>
            <a:tailEnd len="med" w="med" type="none"/>
          </a:ln>
        </p:spPr>
        <p:txBody>
          <a:bodyPr anchorCtr="0" anchor="t" bIns="91425" lIns="91425" rIns="91425" tIns="91425">
            <a:noAutofit/>
          </a:bodyPr>
          <a:lstStyle/>
          <a:p>
            <a:pPr indent="-298450" lvl="0" marL="457200" rtl="0">
              <a:spcBef>
                <a:spcPts val="1000"/>
              </a:spcBef>
              <a:spcAft>
                <a:spcPts val="1000"/>
              </a:spcAft>
              <a:buSzPct val="100000"/>
              <a:buFont typeface="Verdana"/>
              <a:buChar char="◆"/>
            </a:pPr>
            <a:r>
              <a:rPr b="1" lang="ar" sz="1100">
                <a:latin typeface="Verdana"/>
                <a:ea typeface="Verdana"/>
                <a:cs typeface="Verdana"/>
                <a:sym typeface="Verdana"/>
              </a:rPr>
              <a:t>Use basic communication skills: use simple language, listen, follow up verbal and non-verbal cues.  </a:t>
            </a:r>
          </a:p>
          <a:p>
            <a:pPr indent="-298450" lvl="0" marL="457200" rtl="0">
              <a:spcBef>
                <a:spcPts val="1000"/>
              </a:spcBef>
              <a:spcAft>
                <a:spcPts val="1000"/>
              </a:spcAft>
              <a:buSzPct val="100000"/>
              <a:buFont typeface="Verdana"/>
              <a:buChar char="◆"/>
            </a:pPr>
            <a:r>
              <a:rPr b="1" lang="ar" sz="1100">
                <a:latin typeface="Verdana"/>
                <a:ea typeface="Verdana"/>
                <a:cs typeface="Verdana"/>
                <a:sym typeface="Verdana"/>
              </a:rPr>
              <a:t>Start at the level of comprehension and vocabulary of the patient.  </a:t>
            </a:r>
          </a:p>
          <a:p>
            <a:pPr indent="-298450" lvl="0" marL="457200" rtl="0">
              <a:spcBef>
                <a:spcPts val="1000"/>
              </a:spcBef>
              <a:spcAft>
                <a:spcPts val="1000"/>
              </a:spcAft>
              <a:buSzPct val="100000"/>
              <a:buFont typeface="Verdana"/>
              <a:buChar char="◆"/>
            </a:pPr>
            <a:r>
              <a:rPr b="1" lang="ar" sz="1100">
                <a:latin typeface="Verdana"/>
                <a:ea typeface="Verdana"/>
                <a:cs typeface="Verdana"/>
                <a:sym typeface="Verdana"/>
              </a:rPr>
              <a:t>Avoid excessive bluntness, as it is likely to leave the patient isolated and later angry.  </a:t>
            </a:r>
          </a:p>
          <a:p>
            <a:pPr indent="-298450" lvl="0" marL="457200" rtl="0">
              <a:spcBef>
                <a:spcPts val="1000"/>
              </a:spcBef>
              <a:spcAft>
                <a:spcPts val="1000"/>
              </a:spcAft>
              <a:buClr>
                <a:srgbClr val="990000"/>
              </a:buClr>
              <a:buSzPct val="100000"/>
              <a:buChar char="◆"/>
            </a:pPr>
            <a:r>
              <a:rPr b="1" lang="ar" sz="1100">
                <a:solidFill>
                  <a:srgbClr val="990000"/>
                </a:solidFill>
                <a:latin typeface="Verdana"/>
                <a:ea typeface="Verdana"/>
                <a:cs typeface="Verdana"/>
                <a:sym typeface="Verdana"/>
              </a:rPr>
              <a:t>Set the tone. "I am afraid I have some bad news".</a:t>
            </a:r>
          </a:p>
        </p:txBody>
      </p:sp>
      <p:sp>
        <p:nvSpPr>
          <p:cNvPr id="876" name="Shape 876"/>
          <p:cNvSpPr txBox="1"/>
          <p:nvPr/>
        </p:nvSpPr>
        <p:spPr>
          <a:xfrm>
            <a:off x="4064100" y="6019875"/>
            <a:ext cx="3399900" cy="2430900"/>
          </a:xfrm>
          <a:prstGeom prst="rect">
            <a:avLst/>
          </a:prstGeom>
          <a:noFill/>
          <a:ln cap="flat" cmpd="sng" w="9525">
            <a:solidFill>
              <a:srgbClr val="38761D"/>
            </a:solidFill>
            <a:prstDash val="solid"/>
            <a:round/>
            <a:headEnd len="med" w="med" type="none"/>
            <a:tailEnd len="med" w="med" type="none"/>
          </a:ln>
        </p:spPr>
        <p:txBody>
          <a:bodyPr anchorCtr="0" anchor="t" bIns="91425" lIns="91425" rIns="91425" tIns="91425">
            <a:noAutofit/>
          </a:bodyPr>
          <a:lstStyle/>
          <a:p>
            <a:pPr indent="-298450" lvl="0" marL="457200" rtl="0">
              <a:spcBef>
                <a:spcPts val="1000"/>
              </a:spcBef>
              <a:spcAft>
                <a:spcPts val="1000"/>
              </a:spcAft>
              <a:buClr>
                <a:schemeClr val="dk1"/>
              </a:buClr>
              <a:buSzPct val="100000"/>
              <a:buFont typeface="Verdana"/>
              <a:buChar char="◆"/>
            </a:pPr>
            <a:r>
              <a:rPr b="1" lang="ar" sz="1100">
                <a:solidFill>
                  <a:schemeClr val="dk1"/>
                </a:solidFill>
                <a:latin typeface="Verdana"/>
                <a:ea typeface="Verdana"/>
                <a:cs typeface="Verdana"/>
                <a:sym typeface="Verdana"/>
              </a:rPr>
              <a:t>Give the information in small chunks</a:t>
            </a:r>
          </a:p>
          <a:p>
            <a:pPr indent="-298450" lvl="0" marL="457200" rtl="0">
              <a:spcBef>
                <a:spcPts val="1000"/>
              </a:spcBef>
              <a:spcAft>
                <a:spcPts val="1000"/>
              </a:spcAft>
              <a:buClr>
                <a:schemeClr val="dk1"/>
              </a:buClr>
              <a:buSzPct val="100000"/>
              <a:buFont typeface="Verdana"/>
              <a:buChar char="◆"/>
            </a:pPr>
            <a:r>
              <a:rPr b="1" lang="ar" sz="1100">
                <a:solidFill>
                  <a:schemeClr val="dk1"/>
                </a:solidFill>
                <a:latin typeface="Verdana"/>
                <a:ea typeface="Verdana"/>
                <a:cs typeface="Verdana"/>
                <a:sym typeface="Verdana"/>
              </a:rPr>
              <a:t>Avoid using hopelessness terms  </a:t>
            </a:r>
          </a:p>
          <a:p>
            <a:pPr indent="-298450" lvl="0" marL="457200" rtl="0">
              <a:spcBef>
                <a:spcPts val="1000"/>
              </a:spcBef>
              <a:spcAft>
                <a:spcPts val="1000"/>
              </a:spcAft>
              <a:buClr>
                <a:schemeClr val="dk1"/>
              </a:buClr>
              <a:buSzPct val="100000"/>
              <a:buFont typeface="Verdana"/>
              <a:buChar char="◆"/>
            </a:pPr>
            <a:r>
              <a:rPr b="1" lang="ar" sz="1100">
                <a:solidFill>
                  <a:schemeClr val="dk1"/>
                </a:solidFill>
                <a:latin typeface="Verdana"/>
                <a:ea typeface="Verdana"/>
                <a:cs typeface="Verdana"/>
                <a:sym typeface="Verdana"/>
              </a:rPr>
              <a:t>Be truthful, gentle and courteous. </a:t>
            </a:r>
          </a:p>
          <a:p>
            <a:pPr indent="-298450" lvl="0" marL="457200" rtl="0">
              <a:spcBef>
                <a:spcPts val="1000"/>
              </a:spcBef>
              <a:spcAft>
                <a:spcPts val="1000"/>
              </a:spcAft>
              <a:buClr>
                <a:srgbClr val="990000"/>
              </a:buClr>
              <a:buSzPct val="100000"/>
              <a:buFont typeface="Verdana"/>
              <a:buChar char="◆"/>
            </a:pPr>
            <a:r>
              <a:rPr b="1" lang="ar" sz="1100">
                <a:solidFill>
                  <a:srgbClr val="990000"/>
                </a:solidFill>
                <a:latin typeface="Verdana"/>
                <a:ea typeface="Verdana"/>
                <a:cs typeface="Verdana"/>
                <a:sym typeface="Verdana"/>
              </a:rPr>
              <a:t>Offer hope. </a:t>
            </a:r>
          </a:p>
          <a:p>
            <a:pPr indent="-298450" lvl="0" marL="457200" rtl="0">
              <a:spcBef>
                <a:spcPts val="1000"/>
              </a:spcBef>
              <a:spcAft>
                <a:spcPts val="1000"/>
              </a:spcAft>
              <a:buClr>
                <a:srgbClr val="990000"/>
              </a:buClr>
              <a:buSzPct val="100000"/>
              <a:buFont typeface="Verdana"/>
              <a:buChar char="◆"/>
            </a:pPr>
            <a:r>
              <a:rPr b="1" lang="ar" sz="1100">
                <a:solidFill>
                  <a:srgbClr val="990000"/>
                </a:solidFill>
                <a:latin typeface="Verdana"/>
                <a:ea typeface="Verdana"/>
                <a:cs typeface="Verdana"/>
                <a:sym typeface="Verdana"/>
              </a:rPr>
              <a:t>Emphasize the positive.  </a:t>
            </a:r>
          </a:p>
          <a:p>
            <a:pPr indent="-298450" lvl="0" marL="457200" rtl="0">
              <a:spcBef>
                <a:spcPts val="1000"/>
              </a:spcBef>
              <a:spcAft>
                <a:spcPts val="1000"/>
              </a:spcAft>
              <a:buClr>
                <a:srgbClr val="990000"/>
              </a:buClr>
              <a:buSzPct val="100000"/>
              <a:buFont typeface="Verdana"/>
              <a:buChar char="◆"/>
            </a:pPr>
            <a:r>
              <a:rPr b="1" lang="ar" sz="1100">
                <a:solidFill>
                  <a:srgbClr val="990000"/>
                </a:solidFill>
                <a:latin typeface="Verdana"/>
                <a:ea typeface="Verdana"/>
                <a:cs typeface="Verdana"/>
                <a:sym typeface="Verdana"/>
              </a:rPr>
              <a:t>Allow questions.</a:t>
            </a:r>
          </a:p>
          <a:p>
            <a:pPr lvl="0" rtl="0">
              <a:spcBef>
                <a:spcPts val="0"/>
              </a:spcBef>
              <a:buNone/>
            </a:pPr>
            <a:r>
              <a:t/>
            </a:r>
            <a:endParaRPr b="1" sz="1100">
              <a:latin typeface="Verdana"/>
              <a:ea typeface="Verdana"/>
              <a:cs typeface="Verdana"/>
              <a:sym typeface="Verdana"/>
            </a:endParaRPr>
          </a:p>
        </p:txBody>
      </p:sp>
      <p:sp>
        <p:nvSpPr>
          <p:cNvPr id="877" name="Shape 877"/>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78" name="Shape 878"/>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2" name="Shape 882"/>
        <p:cNvGrpSpPr/>
        <p:nvPr/>
      </p:nvGrpSpPr>
      <p:grpSpPr>
        <a:xfrm>
          <a:off x="0" y="0"/>
          <a:ext cx="0" cy="0"/>
          <a:chOff x="0" y="0"/>
          <a:chExt cx="0" cy="0"/>
        </a:xfrm>
      </p:grpSpPr>
      <p:pic>
        <p:nvPicPr>
          <p:cNvPr id="883" name="Shape 883"/>
          <p:cNvPicPr preferRelativeResize="0"/>
          <p:nvPr/>
        </p:nvPicPr>
        <p:blipFill>
          <a:blip r:embed="rId3">
            <a:alphaModFix/>
          </a:blip>
          <a:stretch>
            <a:fillRect/>
          </a:stretch>
        </p:blipFill>
        <p:spPr>
          <a:xfrm>
            <a:off x="86950" y="284225"/>
            <a:ext cx="7219699" cy="6028174"/>
          </a:xfrm>
          <a:prstGeom prst="rect">
            <a:avLst/>
          </a:prstGeom>
          <a:noFill/>
          <a:ln>
            <a:noFill/>
          </a:ln>
        </p:spPr>
      </p:pic>
      <p:sp>
        <p:nvSpPr>
          <p:cNvPr id="884" name="Shape 884"/>
          <p:cNvSpPr txBox="1"/>
          <p:nvPr/>
        </p:nvSpPr>
        <p:spPr>
          <a:xfrm>
            <a:off x="2280000" y="6147900"/>
            <a:ext cx="3000000" cy="1254300"/>
          </a:xfrm>
          <a:prstGeom prst="rect">
            <a:avLst/>
          </a:prstGeom>
          <a:noFill/>
          <a:ln>
            <a:noFill/>
          </a:ln>
        </p:spPr>
        <p:txBody>
          <a:bodyPr anchorCtr="0" anchor="ctr" bIns="91425" lIns="91425" rIns="91425" tIns="91425">
            <a:noAutofit/>
          </a:bodyPr>
          <a:lstStyle/>
          <a:p>
            <a:pPr lvl="0" rtl="0" algn="ctr">
              <a:lnSpc>
                <a:spcPct val="150000"/>
              </a:lnSpc>
              <a:spcBef>
                <a:spcPts val="0"/>
              </a:spcBef>
              <a:buNone/>
            </a:pPr>
            <a:r>
              <a:rPr lang="ar" sz="1800"/>
              <a:t></a:t>
            </a:r>
            <a:r>
              <a:rPr b="1" lang="ar" sz="1800"/>
              <a:t>What</a:t>
            </a:r>
            <a:r>
              <a:rPr b="1" lang="ar" sz="1800">
                <a:solidFill>
                  <a:srgbClr val="04617B"/>
                </a:solidFill>
              </a:rPr>
              <a:t> </a:t>
            </a:r>
            <a:r>
              <a:rPr b="1" i="1" lang="ar" sz="1800" u="sng">
                <a:solidFill>
                  <a:srgbClr val="990000"/>
                </a:solidFill>
              </a:rPr>
              <a:t>Not </a:t>
            </a:r>
            <a:r>
              <a:rPr b="1" i="1" lang="ar" sz="1800"/>
              <a:t>to Do </a:t>
            </a:r>
            <a:r>
              <a:rPr b="1" lang="ar" sz="1800"/>
              <a:t>?</a:t>
            </a:r>
          </a:p>
        </p:txBody>
      </p:sp>
      <p:sp>
        <p:nvSpPr>
          <p:cNvPr id="885" name="Shape 885"/>
          <p:cNvSpPr txBox="1"/>
          <p:nvPr/>
        </p:nvSpPr>
        <p:spPr>
          <a:xfrm>
            <a:off x="205600" y="7018600"/>
            <a:ext cx="3600300" cy="2571900"/>
          </a:xfrm>
          <a:prstGeom prst="rect">
            <a:avLst/>
          </a:prstGeom>
          <a:noFill/>
          <a:ln>
            <a:noFill/>
          </a:ln>
        </p:spPr>
        <p:txBody>
          <a:bodyPr anchorCtr="0" anchor="t" bIns="91425" lIns="91425" rIns="91425" tIns="91425">
            <a:noAutofit/>
          </a:bodyPr>
          <a:lstStyle/>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Break bad news over the phone.</a:t>
            </a:r>
          </a:p>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Avoid the patient.</a:t>
            </a:r>
          </a:p>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Leave patient in suspense.</a:t>
            </a:r>
          </a:p>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Lie to the patient.</a:t>
            </a:r>
          </a:p>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Tell patient if he or she doesn't want to know.</a:t>
            </a:r>
          </a:p>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Interrupt excessively.</a:t>
            </a:r>
          </a:p>
          <a:p>
            <a:pPr indent="-298450" lvl="0" marL="457200" rtl="0" algn="just">
              <a:lnSpc>
                <a:spcPct val="150000"/>
              </a:lnSpc>
              <a:spcBef>
                <a:spcPts val="0"/>
              </a:spcBef>
              <a:buClr>
                <a:srgbClr val="990000"/>
              </a:buClr>
              <a:buSzPct val="100000"/>
              <a:buFont typeface="Verdana"/>
              <a:buChar char="●"/>
            </a:pPr>
            <a:r>
              <a:rPr b="1" lang="ar" sz="1100">
                <a:solidFill>
                  <a:srgbClr val="990000"/>
                </a:solidFill>
                <a:latin typeface="Verdana"/>
                <a:ea typeface="Verdana"/>
                <a:cs typeface="Verdana"/>
                <a:sym typeface="Verdana"/>
              </a:rPr>
              <a:t>Don’t Use jargon.</a:t>
            </a:r>
          </a:p>
          <a:p>
            <a:pPr indent="-298450" lvl="0" marL="457200" rtl="0">
              <a:lnSpc>
                <a:spcPct val="150000"/>
              </a:lnSpc>
              <a:spcBef>
                <a:spcPts val="600"/>
              </a:spcBef>
              <a:buClr>
                <a:srgbClr val="990000"/>
              </a:buClr>
              <a:buSzPct val="100000"/>
              <a:buFont typeface="Verdana"/>
              <a:buChar char="●"/>
            </a:pPr>
            <a:r>
              <a:rPr b="1" lang="ar" sz="1100">
                <a:solidFill>
                  <a:srgbClr val="0BD0D9"/>
                </a:solidFill>
                <a:latin typeface="Verdana"/>
                <a:ea typeface="Verdana"/>
                <a:cs typeface="Verdana"/>
                <a:sym typeface="Verdana"/>
              </a:rPr>
              <a:t></a:t>
            </a:r>
            <a:r>
              <a:rPr b="1" lang="ar" sz="1100">
                <a:solidFill>
                  <a:srgbClr val="990000"/>
                </a:solidFill>
                <a:latin typeface="Verdana"/>
                <a:ea typeface="Verdana"/>
                <a:cs typeface="Verdana"/>
                <a:sym typeface="Verdana"/>
              </a:rPr>
              <a:t>Don’t Give excessive information as this causes confusion.</a:t>
            </a:r>
          </a:p>
        </p:txBody>
      </p:sp>
      <p:sp>
        <p:nvSpPr>
          <p:cNvPr id="886" name="Shape 886"/>
          <p:cNvSpPr txBox="1"/>
          <p:nvPr/>
        </p:nvSpPr>
        <p:spPr>
          <a:xfrm>
            <a:off x="3702800" y="7018600"/>
            <a:ext cx="3686100" cy="2895600"/>
          </a:xfrm>
          <a:prstGeom prst="rect">
            <a:avLst/>
          </a:prstGeom>
          <a:noFill/>
          <a:ln>
            <a:noFill/>
          </a:ln>
        </p:spPr>
        <p:txBody>
          <a:bodyPr anchorCtr="0" anchor="t" bIns="91425" lIns="91425" rIns="91425" tIns="91425">
            <a:noAutofit/>
          </a:bodyPr>
          <a:lstStyle/>
          <a:p>
            <a:pPr indent="-298450" lvl="0" marL="457200" rtl="0">
              <a:lnSpc>
                <a:spcPct val="150000"/>
              </a:lnSpc>
              <a:spcBef>
                <a:spcPts val="600"/>
              </a:spcBef>
              <a:buClr>
                <a:srgbClr val="990000"/>
              </a:buClr>
              <a:buSzPct val="100000"/>
              <a:buFont typeface="Verdana"/>
              <a:buChar char="●"/>
            </a:pPr>
            <a:r>
              <a:rPr b="1" lang="ar" sz="1100">
                <a:solidFill>
                  <a:srgbClr val="990000"/>
                </a:solidFill>
                <a:latin typeface="Verdana"/>
                <a:ea typeface="Verdana"/>
                <a:cs typeface="Verdana"/>
                <a:sym typeface="Verdana"/>
              </a:rPr>
              <a:t>Don’t Be judgmental.</a:t>
            </a:r>
          </a:p>
          <a:p>
            <a:pPr indent="-298450" lvl="0" marL="457200" rtl="0">
              <a:lnSpc>
                <a:spcPct val="150000"/>
              </a:lnSpc>
              <a:spcBef>
                <a:spcPts val="600"/>
              </a:spcBef>
              <a:buClr>
                <a:srgbClr val="990000"/>
              </a:buClr>
              <a:buSzPct val="100000"/>
              <a:buFont typeface="Verdana"/>
              <a:buChar char="●"/>
            </a:pPr>
            <a:r>
              <a:rPr b="1" lang="ar" sz="1100">
                <a:solidFill>
                  <a:srgbClr val="990000"/>
                </a:solidFill>
                <a:latin typeface="Verdana"/>
                <a:ea typeface="Verdana"/>
                <a:cs typeface="Verdana"/>
                <a:sym typeface="Verdana"/>
              </a:rPr>
              <a:t>Don’t Give a definite time span (just say "days to weeks" or "months to years" etc.</a:t>
            </a:r>
          </a:p>
          <a:p>
            <a:pPr indent="-298450" lvl="0" marL="457200" rtl="0">
              <a:lnSpc>
                <a:spcPct val="150000"/>
              </a:lnSpc>
              <a:spcBef>
                <a:spcPts val="600"/>
              </a:spcBef>
              <a:buClr>
                <a:srgbClr val="990000"/>
              </a:buClr>
              <a:buSzPct val="100000"/>
              <a:buFont typeface="Verdana"/>
              <a:buChar char="●"/>
            </a:pPr>
            <a:r>
              <a:rPr b="1" lang="ar" sz="1100">
                <a:solidFill>
                  <a:srgbClr val="990000"/>
                </a:solidFill>
                <a:latin typeface="Verdana"/>
                <a:ea typeface="Verdana"/>
                <a:cs typeface="Verdana"/>
                <a:sym typeface="Verdana"/>
              </a:rPr>
              <a:t>Don’t Pretend treatment is working if it isn't.</a:t>
            </a:r>
          </a:p>
          <a:p>
            <a:pPr indent="-298450" lvl="0" marL="457200" rtl="0">
              <a:lnSpc>
                <a:spcPct val="150000"/>
              </a:lnSpc>
              <a:spcBef>
                <a:spcPts val="600"/>
              </a:spcBef>
              <a:buClr>
                <a:srgbClr val="990000"/>
              </a:buClr>
              <a:buSzPct val="100000"/>
              <a:buFont typeface="Verdana"/>
              <a:buChar char="●"/>
            </a:pPr>
            <a:r>
              <a:rPr b="1" lang="ar" sz="1100">
                <a:solidFill>
                  <a:srgbClr val="990000"/>
                </a:solidFill>
                <a:latin typeface="Verdana"/>
                <a:ea typeface="Verdana"/>
                <a:cs typeface="Verdana"/>
                <a:sym typeface="Verdana"/>
              </a:rPr>
              <a:t>Don’t Say “Nothing can be done”.</a:t>
            </a:r>
          </a:p>
          <a:p>
            <a:pPr indent="-298450" lvl="0" marL="457200" rtl="0">
              <a:lnSpc>
                <a:spcPct val="150000"/>
              </a:lnSpc>
              <a:spcBef>
                <a:spcPts val="600"/>
              </a:spcBef>
              <a:buClr>
                <a:srgbClr val="990000"/>
              </a:buClr>
              <a:buSzPct val="100000"/>
              <a:buFont typeface="Verdana"/>
              <a:buChar char="●"/>
            </a:pPr>
            <a:r>
              <a:rPr b="1" lang="ar" sz="1100">
                <a:solidFill>
                  <a:srgbClr val="990000"/>
                </a:solidFill>
                <a:latin typeface="Verdana"/>
                <a:ea typeface="Verdana"/>
                <a:cs typeface="Verdana"/>
                <a:sym typeface="Verdana"/>
              </a:rPr>
              <a:t>Do not say "</a:t>
            </a:r>
            <a:r>
              <a:rPr b="1" i="1" lang="ar" sz="1100">
                <a:solidFill>
                  <a:srgbClr val="990000"/>
                </a:solidFill>
                <a:latin typeface="Verdana"/>
                <a:ea typeface="Verdana"/>
                <a:cs typeface="Verdana"/>
                <a:sym typeface="Verdana"/>
              </a:rPr>
              <a:t>I know how you feel</a:t>
            </a:r>
            <a:r>
              <a:rPr b="1" lang="ar" sz="1100">
                <a:solidFill>
                  <a:srgbClr val="990000"/>
                </a:solidFill>
                <a:latin typeface="Verdana"/>
                <a:ea typeface="Verdana"/>
                <a:cs typeface="Verdana"/>
                <a:sym typeface="Verdana"/>
              </a:rPr>
              <a:t>".</a:t>
            </a:r>
          </a:p>
          <a:p>
            <a:pPr lvl="0" rtl="0" algn="ctr">
              <a:lnSpc>
                <a:spcPct val="150000"/>
              </a:lnSpc>
              <a:spcBef>
                <a:spcPts val="600"/>
              </a:spcBef>
              <a:buNone/>
            </a:pPr>
            <a:r>
              <a:rPr b="1" lang="ar" sz="1100">
                <a:solidFill>
                  <a:srgbClr val="990000"/>
                </a:solidFill>
                <a:latin typeface="Verdana"/>
                <a:ea typeface="Verdana"/>
                <a:cs typeface="Verdana"/>
                <a:sym typeface="Verdana"/>
              </a:rPr>
              <a:t>Instead</a:t>
            </a:r>
          </a:p>
          <a:p>
            <a:pPr lvl="0" rtl="0" algn="ctr">
              <a:lnSpc>
                <a:spcPct val="150000"/>
              </a:lnSpc>
              <a:spcBef>
                <a:spcPts val="600"/>
              </a:spcBef>
              <a:buNone/>
            </a:pPr>
            <a:r>
              <a:rPr b="1" lang="ar" sz="1100">
                <a:solidFill>
                  <a:srgbClr val="990000"/>
                </a:solidFill>
                <a:latin typeface="Verdana"/>
                <a:ea typeface="Verdana"/>
                <a:cs typeface="Verdana"/>
                <a:sym typeface="Verdana"/>
              </a:rPr>
              <a:t>"</a:t>
            </a:r>
            <a:r>
              <a:rPr b="1" i="1" lang="ar" sz="1100">
                <a:solidFill>
                  <a:srgbClr val="38761D"/>
                </a:solidFill>
                <a:latin typeface="Verdana"/>
                <a:ea typeface="Verdana"/>
                <a:cs typeface="Verdana"/>
                <a:sym typeface="Verdana"/>
              </a:rPr>
              <a:t>I think I can understand how you must be feeling</a:t>
            </a:r>
            <a:r>
              <a:rPr b="1" lang="ar" sz="1100">
                <a:solidFill>
                  <a:srgbClr val="38761D"/>
                </a:solidFill>
                <a:latin typeface="Verdana"/>
                <a:ea typeface="Verdana"/>
                <a:cs typeface="Verdana"/>
                <a:sym typeface="Verdana"/>
              </a:rPr>
              <a:t>.</a:t>
            </a:r>
            <a:r>
              <a:rPr b="1" lang="ar" sz="1100">
                <a:solidFill>
                  <a:srgbClr val="990000"/>
                </a:solidFill>
                <a:latin typeface="Verdana"/>
                <a:ea typeface="Verdana"/>
                <a:cs typeface="Verdana"/>
                <a:sym typeface="Verdana"/>
              </a:rPr>
              <a:t>" </a:t>
            </a:r>
          </a:p>
          <a:p>
            <a:pPr lvl="0" rtl="0">
              <a:lnSpc>
                <a:spcPct val="150000"/>
              </a:lnSpc>
              <a:spcBef>
                <a:spcPts val="0"/>
              </a:spcBef>
              <a:buNone/>
            </a:pPr>
            <a:r>
              <a:t/>
            </a:r>
            <a:endParaRPr b="1" sz="1100">
              <a:latin typeface="Verdana"/>
              <a:ea typeface="Verdana"/>
              <a:cs typeface="Verdana"/>
              <a:sym typeface="Verdana"/>
            </a:endParaRPr>
          </a:p>
        </p:txBody>
      </p:sp>
      <p:cxnSp>
        <p:nvCxnSpPr>
          <p:cNvPr id="887" name="Shape 887"/>
          <p:cNvCxnSpPr/>
          <p:nvPr/>
        </p:nvCxnSpPr>
        <p:spPr>
          <a:xfrm>
            <a:off x="1220425" y="6353500"/>
            <a:ext cx="5318100" cy="0"/>
          </a:xfrm>
          <a:prstGeom prst="straightConnector1">
            <a:avLst/>
          </a:prstGeom>
          <a:noFill/>
          <a:ln cap="flat" cmpd="sng" w="9525">
            <a:solidFill>
              <a:schemeClr val="dk2"/>
            </a:solidFill>
            <a:prstDash val="solid"/>
            <a:round/>
            <a:headEnd len="lg" w="lg" type="none"/>
            <a:tailEnd len="lg" w="lg" type="none"/>
          </a:ln>
        </p:spPr>
      </p:cxnSp>
      <p:sp>
        <p:nvSpPr>
          <p:cNvPr id="888" name="Shape 888"/>
          <p:cNvSpPr/>
          <p:nvPr/>
        </p:nvSpPr>
        <p:spPr>
          <a:xfrm>
            <a:off x="2150200" y="284225"/>
            <a:ext cx="354000" cy="337800"/>
          </a:xfrm>
          <a:prstGeom prst="star5">
            <a:avLst>
              <a:gd fmla="val 19098" name="adj"/>
              <a:gd fmla="val 105146" name="hf"/>
              <a:gd fmla="val 110557" name="vf"/>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2" name="Shape 892"/>
        <p:cNvGrpSpPr/>
        <p:nvPr/>
      </p:nvGrpSpPr>
      <p:grpSpPr>
        <a:xfrm>
          <a:off x="0" y="0"/>
          <a:ext cx="0" cy="0"/>
          <a:chOff x="0" y="0"/>
          <a:chExt cx="0" cy="0"/>
        </a:xfrm>
      </p:grpSpPr>
      <p:sp>
        <p:nvSpPr>
          <p:cNvPr id="893" name="Shape 893"/>
          <p:cNvSpPr txBox="1"/>
          <p:nvPr/>
        </p:nvSpPr>
        <p:spPr>
          <a:xfrm>
            <a:off x="199950" y="347500"/>
            <a:ext cx="7160100" cy="794100"/>
          </a:xfrm>
          <a:prstGeom prst="rect">
            <a:avLst/>
          </a:prstGeom>
          <a:noFill/>
          <a:ln>
            <a:noFill/>
          </a:ln>
        </p:spPr>
        <p:txBody>
          <a:bodyPr anchorCtr="0" anchor="t" bIns="91425" lIns="91425" rIns="91425" tIns="91425">
            <a:noAutofit/>
          </a:bodyPr>
          <a:lstStyle/>
          <a:p>
            <a:pPr lvl="0" rtl="0" algn="l">
              <a:lnSpc>
                <a:spcPct val="150000"/>
              </a:lnSpc>
              <a:spcBef>
                <a:spcPts val="0"/>
              </a:spcBef>
              <a:buNone/>
            </a:pPr>
            <a:r>
              <a:rPr b="1" lang="ar" sz="1900">
                <a:latin typeface="Verdana"/>
                <a:ea typeface="Verdana"/>
                <a:cs typeface="Verdana"/>
                <a:sym typeface="Verdana"/>
              </a:rPr>
              <a:t>Breaking Bad News “in the Emergency Department”</a:t>
            </a:r>
          </a:p>
        </p:txBody>
      </p:sp>
      <p:graphicFrame>
        <p:nvGraphicFramePr>
          <p:cNvPr id="894" name="Shape 894"/>
          <p:cNvGraphicFramePr/>
          <p:nvPr/>
        </p:nvGraphicFramePr>
        <p:xfrm>
          <a:off x="200025" y="1141600"/>
          <a:ext cx="3000000" cy="3000000"/>
        </p:xfrm>
        <a:graphic>
          <a:graphicData uri="http://schemas.openxmlformats.org/drawingml/2006/table">
            <a:tbl>
              <a:tblPr>
                <a:noFill/>
                <a:tableStyleId>{D04C0F43-524B-4128-83DA-58CB7B48C504}</a:tableStyleId>
              </a:tblPr>
              <a:tblGrid>
                <a:gridCol w="882925"/>
                <a:gridCol w="3105175"/>
                <a:gridCol w="3171850"/>
              </a:tblGrid>
              <a:tr h="381000">
                <a:tc>
                  <a:txBody>
                    <a:bodyPr>
                      <a:noAutofit/>
                    </a:bodyPr>
                    <a:lstStyle/>
                    <a:p>
                      <a:pPr lvl="0" rtl="0">
                        <a:spcBef>
                          <a:spcPts val="0"/>
                        </a:spcBef>
                        <a:buNone/>
                      </a:pPr>
                      <a:r>
                        <a:rPr b="1" lang="ar">
                          <a:solidFill>
                            <a:srgbClr val="00B050"/>
                          </a:solidFill>
                          <a:latin typeface="Verdana"/>
                          <a:ea typeface="Verdana"/>
                          <a:cs typeface="Verdana"/>
                          <a:sym typeface="Verdana"/>
                        </a:rPr>
                        <a:t>It is a difficult task because</a:t>
                      </a:r>
                    </a:p>
                  </a:txBody>
                  <a:tcPr marT="91425" marB="91425" marR="91425" marL="91425">
                    <a:solidFill>
                      <a:srgbClr val="CFE2F3"/>
                    </a:solidFill>
                  </a:tcPr>
                </a:tc>
                <a:tc gridSpan="2">
                  <a:txBody>
                    <a:bodyPr>
                      <a:noAutofit/>
                    </a:bodyPr>
                    <a:lstStyle/>
                    <a:p>
                      <a:pPr indent="-304800" lvl="0" marL="457200" rtl="0" algn="just">
                        <a:lnSpc>
                          <a:spcPct val="150000"/>
                        </a:lnSpc>
                        <a:spcBef>
                          <a:spcPts val="600"/>
                        </a:spcBef>
                        <a:buSzPct val="100000"/>
                        <a:buFont typeface="Verdana"/>
                        <a:buChar char="●"/>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Families do not have time to prepare for the bad news.</a:t>
                      </a:r>
                    </a:p>
                    <a:p>
                      <a:pPr indent="-304800" lvl="0" marL="457200" rtl="0" algn="just">
                        <a:lnSpc>
                          <a:spcPct val="150000"/>
                        </a:lnSpc>
                        <a:spcBef>
                          <a:spcPts val="600"/>
                        </a:spcBef>
                        <a:buSzPct val="100000"/>
                        <a:buFont typeface="Verdana"/>
                        <a:buChar char="●"/>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Practitioners do not  have a prior relation  with patient or family</a:t>
                      </a:r>
                    </a:p>
                    <a:p>
                      <a:pPr indent="-304800" lvl="0" marL="457200" rtl="0" algn="just">
                        <a:lnSpc>
                          <a:spcPct val="150000"/>
                        </a:lnSpc>
                        <a:spcBef>
                          <a:spcPts val="600"/>
                        </a:spcBef>
                        <a:buSzPct val="100000"/>
                        <a:buFont typeface="Verdana"/>
                        <a:buChar char="●"/>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A stressful situation for practitioners.</a:t>
                      </a:r>
                    </a:p>
                  </a:txBody>
                  <a:tcPr marT="91425" marB="91425" marR="91425" marL="91425"/>
                </a:tc>
                <a:tc hMerge="1"/>
              </a:tr>
              <a:tr h="1516350">
                <a:tc rowSpan="2">
                  <a:txBody>
                    <a:bodyPr>
                      <a:noAutofit/>
                    </a:bodyPr>
                    <a:lstStyle/>
                    <a:p>
                      <a:pPr lvl="0" rtl="0">
                        <a:spcBef>
                          <a:spcPts val="0"/>
                        </a:spcBef>
                        <a:buNone/>
                      </a:pPr>
                      <a:r>
                        <a:rPr b="1" lang="ar">
                          <a:latin typeface="Verdana"/>
                          <a:ea typeface="Verdana"/>
                          <a:cs typeface="Verdana"/>
                          <a:sym typeface="Verdana"/>
                        </a:rPr>
                        <a:t>Death notification </a:t>
                      </a:r>
                    </a:p>
                  </a:txBody>
                  <a:tcPr marT="91425" marB="91425" marR="91425" marL="91425">
                    <a:solidFill>
                      <a:srgbClr val="CFE2F3"/>
                    </a:solidFill>
                  </a:tcPr>
                </a:tc>
                <a:tc>
                  <a:txBody>
                    <a:bodyPr>
                      <a:noAutofit/>
                    </a:bodyPr>
                    <a:lstStyle/>
                    <a:p>
                      <a:pPr indent="-228600" lvl="0" marL="457200" rtl="0" algn="ctr">
                        <a:lnSpc>
                          <a:spcPct val="100000"/>
                        </a:lnSpc>
                        <a:spcBef>
                          <a:spcPts val="0"/>
                        </a:spcBef>
                        <a:buClr>
                          <a:srgbClr val="00B050"/>
                        </a:buClr>
                        <a:buFont typeface="Verdana"/>
                        <a:buChar char="●"/>
                      </a:pPr>
                      <a:r>
                        <a:rPr b="1" lang="ar">
                          <a:solidFill>
                            <a:srgbClr val="00B050"/>
                          </a:solidFill>
                          <a:latin typeface="Verdana"/>
                          <a:ea typeface="Verdana"/>
                          <a:cs typeface="Verdana"/>
                          <a:sym typeface="Verdana"/>
                        </a:rPr>
                        <a:t>BE READY FOR</a:t>
                      </a:r>
                    </a:p>
                    <a:p>
                      <a:pPr indent="-304800" lvl="0" marL="457200" rtl="0">
                        <a:lnSpc>
                          <a:spcPct val="100000"/>
                        </a:lnSpc>
                        <a:spcBef>
                          <a:spcPts val="0"/>
                        </a:spcBef>
                        <a:buSzPct val="100000"/>
                        <a:buFont typeface="Verdana"/>
                        <a:buChar char="●"/>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Initial reaction of eruption of grief</a:t>
                      </a:r>
                    </a:p>
                    <a:p>
                      <a:pPr indent="-304800" lvl="0" marL="457200" rtl="0">
                        <a:lnSpc>
                          <a:spcPct val="100000"/>
                        </a:lnSpc>
                        <a:spcBef>
                          <a:spcPts val="0"/>
                        </a:spcBef>
                        <a:buSzPct val="100000"/>
                        <a:buFont typeface="Verdana"/>
                        <a:buChar char="●"/>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Reactions are varied and Culturally determined</a:t>
                      </a:r>
                    </a:p>
                    <a:p>
                      <a:pPr indent="-304800" lvl="0" marL="457200" rtl="0">
                        <a:lnSpc>
                          <a:spcPct val="100000"/>
                        </a:lnSpc>
                        <a:spcBef>
                          <a:spcPts val="0"/>
                        </a:spcBef>
                        <a:buSzPct val="100000"/>
                        <a:buFont typeface="Verdana"/>
                        <a:buChar char="●"/>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Very rarely yet chances of hostile reaction towards the staff</a:t>
                      </a:r>
                    </a:p>
                  </a:txBody>
                  <a:tcPr marT="91425" marB="91425" marR="91425" marL="91425"/>
                </a:tc>
                <a:tc>
                  <a:txBody>
                    <a:bodyPr>
                      <a:noAutofit/>
                    </a:bodyPr>
                    <a:lstStyle/>
                    <a:p>
                      <a:pPr indent="-228600" lvl="0" marL="457200" rtl="0" algn="ctr">
                        <a:lnSpc>
                          <a:spcPct val="100000"/>
                        </a:lnSpc>
                        <a:spcBef>
                          <a:spcPts val="0"/>
                        </a:spcBef>
                        <a:buClr>
                          <a:srgbClr val="00B050"/>
                        </a:buClr>
                        <a:buFont typeface="Verdana"/>
                        <a:buChar char="●"/>
                      </a:pPr>
                      <a:r>
                        <a:rPr b="1" lang="ar">
                          <a:solidFill>
                            <a:srgbClr val="00B050"/>
                          </a:solidFill>
                          <a:latin typeface="Verdana"/>
                          <a:ea typeface="Verdana"/>
                          <a:cs typeface="Verdana"/>
                          <a:sym typeface="Verdana"/>
                        </a:rPr>
                        <a:t>WHAT TO DO?</a:t>
                      </a:r>
                    </a:p>
                    <a:p>
                      <a:pPr lvl="0" rtl="0">
                        <a:lnSpc>
                          <a:spcPct val="100000"/>
                        </a:lnSpc>
                        <a:spcBef>
                          <a:spcPts val="0"/>
                        </a:spcBef>
                        <a:buClr>
                          <a:schemeClr val="dk1"/>
                        </a:buClr>
                        <a:buSzPct val="91666"/>
                        <a:buFont typeface="Arial"/>
                        <a:buNone/>
                      </a:pPr>
                      <a:r>
                        <a:rPr b="1" lang="ar" sz="1200">
                          <a:solidFill>
                            <a:srgbClr val="0BD0D9"/>
                          </a:solidFill>
                          <a:latin typeface="Verdana"/>
                          <a:ea typeface="Verdana"/>
                          <a:cs typeface="Verdana"/>
                          <a:sym typeface="Verdana"/>
                        </a:rPr>
                        <a:t></a:t>
                      </a:r>
                      <a:r>
                        <a:rPr b="1" lang="ar" sz="1200">
                          <a:solidFill>
                            <a:schemeClr val="dk1"/>
                          </a:solidFill>
                          <a:latin typeface="Verdana"/>
                          <a:ea typeface="Verdana"/>
                          <a:cs typeface="Verdana"/>
                          <a:sym typeface="Verdana"/>
                        </a:rPr>
                        <a:t>Physician should stay in room with family:</a:t>
                      </a:r>
                    </a:p>
                    <a:p>
                      <a:pPr indent="-304800" lvl="0" marL="457200" rtl="0">
                        <a:lnSpc>
                          <a:spcPct val="100000"/>
                        </a:lnSpc>
                        <a:spcBef>
                          <a:spcPts val="0"/>
                        </a:spcBef>
                        <a:buSzPct val="100000"/>
                        <a:buFont typeface="Verdana"/>
                        <a:buChar char="●"/>
                      </a:pPr>
                      <a:r>
                        <a:rPr b="1" lang="ar" sz="1200">
                          <a:solidFill>
                            <a:srgbClr val="0F6FC6"/>
                          </a:solidFill>
                          <a:latin typeface="Verdana"/>
                          <a:ea typeface="Verdana"/>
                          <a:cs typeface="Verdana"/>
                          <a:sym typeface="Verdana"/>
                        </a:rPr>
                        <a:t></a:t>
                      </a:r>
                      <a:r>
                        <a:rPr b="1" lang="ar" sz="1200">
                          <a:solidFill>
                            <a:schemeClr val="dk1"/>
                          </a:solidFill>
                          <a:latin typeface="Verdana"/>
                          <a:ea typeface="Verdana"/>
                          <a:cs typeface="Verdana"/>
                          <a:sym typeface="Verdana"/>
                        </a:rPr>
                        <a:t>As a resource</a:t>
                      </a:r>
                    </a:p>
                    <a:p>
                      <a:pPr indent="-304800" lvl="0" marL="457200" rtl="0">
                        <a:lnSpc>
                          <a:spcPct val="100000"/>
                        </a:lnSpc>
                        <a:spcBef>
                          <a:spcPts val="0"/>
                        </a:spcBef>
                        <a:buSzPct val="100000"/>
                        <a:buFont typeface="Verdana"/>
                        <a:buChar char="●"/>
                      </a:pPr>
                      <a:r>
                        <a:rPr b="1" lang="ar" sz="1200">
                          <a:solidFill>
                            <a:srgbClr val="0F6FC6"/>
                          </a:solidFill>
                          <a:latin typeface="Verdana"/>
                          <a:ea typeface="Verdana"/>
                          <a:cs typeface="Verdana"/>
                          <a:sym typeface="Verdana"/>
                        </a:rPr>
                        <a:t></a:t>
                      </a:r>
                      <a:r>
                        <a:rPr b="1" lang="ar" sz="1200">
                          <a:solidFill>
                            <a:schemeClr val="dk1"/>
                          </a:solidFill>
                          <a:latin typeface="Verdana"/>
                          <a:ea typeface="Verdana"/>
                          <a:cs typeface="Verdana"/>
                          <a:sym typeface="Verdana"/>
                        </a:rPr>
                        <a:t>As a silent presence</a:t>
                      </a:r>
                    </a:p>
                    <a:p>
                      <a:pPr indent="-304800" lvl="0" marL="457200" rtl="0">
                        <a:lnSpc>
                          <a:spcPct val="100000"/>
                        </a:lnSpc>
                        <a:spcBef>
                          <a:spcPts val="0"/>
                        </a:spcBef>
                        <a:buSzPct val="100000"/>
                        <a:buFont typeface="Verdana"/>
                        <a:buChar char="●"/>
                      </a:pPr>
                      <a:r>
                        <a:rPr b="1" lang="ar" sz="1200">
                          <a:solidFill>
                            <a:srgbClr val="0F6FC6"/>
                          </a:solidFill>
                          <a:latin typeface="Verdana"/>
                          <a:ea typeface="Verdana"/>
                          <a:cs typeface="Verdana"/>
                          <a:sym typeface="Verdana"/>
                        </a:rPr>
                        <a:t></a:t>
                      </a:r>
                      <a:r>
                        <a:rPr b="1" lang="ar" sz="1200">
                          <a:solidFill>
                            <a:schemeClr val="dk1"/>
                          </a:solidFill>
                          <a:latin typeface="Verdana"/>
                          <a:ea typeface="Verdana"/>
                          <a:cs typeface="Verdana"/>
                          <a:sym typeface="Verdana"/>
                        </a:rPr>
                        <a:t>Remind family members (especially other children) that it was not their fault.</a:t>
                      </a:r>
                    </a:p>
                  </a:txBody>
                  <a:tcPr marT="91425" marB="91425" marR="91425" marL="91425"/>
                </a:tc>
              </a:tr>
              <a:tr h="363825">
                <a:tc vMerge="1"/>
                <a:tc gridSpan="2">
                  <a:txBody>
                    <a:bodyPr>
                      <a:noAutofit/>
                    </a:bodyPr>
                    <a:lstStyle/>
                    <a:p>
                      <a:pPr indent="-228600" lvl="0" marL="457200" rtl="0" algn="ctr">
                        <a:lnSpc>
                          <a:spcPct val="100000"/>
                        </a:lnSpc>
                        <a:spcBef>
                          <a:spcPts val="0"/>
                        </a:spcBef>
                        <a:buClr>
                          <a:schemeClr val="dk1"/>
                        </a:buClr>
                        <a:buFont typeface="Verdana"/>
                        <a:buChar char="●"/>
                      </a:pPr>
                      <a:r>
                        <a:rPr b="1" lang="ar">
                          <a:solidFill>
                            <a:srgbClr val="FF0000"/>
                          </a:solidFill>
                          <a:latin typeface="Verdana"/>
                          <a:ea typeface="Verdana"/>
                          <a:cs typeface="Verdana"/>
                          <a:sym typeface="Verdana"/>
                        </a:rPr>
                        <a:t>Follow the GRIEV_ING Protocol</a:t>
                      </a:r>
                    </a:p>
                  </a:txBody>
                  <a:tcPr marT="91425" marB="91425" marR="91425" marL="91425">
                    <a:solidFill>
                      <a:srgbClr val="CFE2F3"/>
                    </a:solidFill>
                  </a:tcPr>
                </a:tc>
                <a:tc hMerge="1"/>
              </a:tr>
              <a:tr h="381000">
                <a:tc>
                  <a:txBody>
                    <a:bodyPr>
                      <a:noAutofit/>
                    </a:bodyPr>
                    <a:lstStyle/>
                    <a:p>
                      <a:pPr lvl="0" rtl="0">
                        <a:lnSpc>
                          <a:spcPct val="115000"/>
                        </a:lnSpc>
                        <a:spcBef>
                          <a:spcPts val="600"/>
                        </a:spcBef>
                        <a:buNone/>
                      </a:pPr>
                      <a:r>
                        <a:rPr b="1" lang="ar">
                          <a:solidFill>
                            <a:srgbClr val="0BD0D9"/>
                          </a:solidFill>
                          <a:latin typeface="Verdana"/>
                          <a:ea typeface="Verdana"/>
                          <a:cs typeface="Verdana"/>
                          <a:sym typeface="Verdana"/>
                        </a:rPr>
                        <a:t></a:t>
                      </a:r>
                      <a:r>
                        <a:rPr b="1" lang="ar">
                          <a:solidFill>
                            <a:srgbClr val="0076A3"/>
                          </a:solidFill>
                          <a:latin typeface="Verdana"/>
                          <a:ea typeface="Verdana"/>
                          <a:cs typeface="Verdana"/>
                          <a:sym typeface="Verdana"/>
                        </a:rPr>
                        <a:t>The GRIEV_ING Protocol</a:t>
                      </a:r>
                    </a:p>
                  </a:txBody>
                  <a:tcPr marT="91425" marB="91425" marR="91425" marL="91425">
                    <a:solidFill>
                      <a:srgbClr val="CFE2F3"/>
                    </a:solidFill>
                  </a:tcPr>
                </a:tc>
                <a:tc gridSpan="2">
                  <a:txBody>
                    <a:bodyPr>
                      <a:noAutofit/>
                    </a:bodyPr>
                    <a:lstStyle/>
                    <a:p>
                      <a:pPr lvl="0" rtl="0">
                        <a:lnSpc>
                          <a:spcPct val="115000"/>
                        </a:lnSpc>
                        <a:spcBef>
                          <a:spcPts val="600"/>
                        </a:spcBef>
                        <a:buNone/>
                      </a:pPr>
                      <a:r>
                        <a:rPr b="1" lang="ar" sz="1200">
                          <a:solidFill>
                            <a:srgbClr val="C00000"/>
                          </a:solidFill>
                          <a:latin typeface="Verdana"/>
                          <a:ea typeface="Verdana"/>
                          <a:cs typeface="Verdana"/>
                          <a:sym typeface="Verdana"/>
                        </a:rPr>
                        <a:t>G</a:t>
                      </a:r>
                      <a:r>
                        <a:rPr b="1" lang="ar" sz="1200">
                          <a:solidFill>
                            <a:schemeClr val="dk1"/>
                          </a:solidFill>
                          <a:latin typeface="Verdana"/>
                          <a:ea typeface="Verdana"/>
                          <a:cs typeface="Verdana"/>
                          <a:sym typeface="Verdana"/>
                        </a:rPr>
                        <a:t>  : </a:t>
                      </a:r>
                      <a:r>
                        <a:rPr b="1" lang="ar" sz="1200">
                          <a:solidFill>
                            <a:srgbClr val="C00000"/>
                          </a:solidFill>
                          <a:latin typeface="Verdana"/>
                          <a:ea typeface="Verdana"/>
                          <a:cs typeface="Verdana"/>
                          <a:sym typeface="Verdana"/>
                        </a:rPr>
                        <a:t>Gather</a:t>
                      </a:r>
                      <a:r>
                        <a:rPr b="1" lang="ar" sz="1200">
                          <a:solidFill>
                            <a:schemeClr val="dk1"/>
                          </a:solidFill>
                          <a:latin typeface="Verdana"/>
                          <a:ea typeface="Verdana"/>
                          <a:cs typeface="Verdana"/>
                          <a:sym typeface="Verdana"/>
                        </a:rPr>
                        <a:t> the family.</a:t>
                      </a:r>
                    </a:p>
                    <a:p>
                      <a:pPr lvl="0" rtl="0">
                        <a:lnSpc>
                          <a:spcPct val="115000"/>
                        </a:lnSpc>
                        <a:spcBef>
                          <a:spcPts val="600"/>
                        </a:spcBef>
                        <a:buNone/>
                      </a:pPr>
                      <a:r>
                        <a:rPr b="1" lang="ar" sz="1200">
                          <a:solidFill>
                            <a:srgbClr val="C00000"/>
                          </a:solidFill>
                          <a:latin typeface="Verdana"/>
                          <a:ea typeface="Verdana"/>
                          <a:cs typeface="Verdana"/>
                          <a:sym typeface="Verdana"/>
                        </a:rPr>
                        <a:t>R </a:t>
                      </a:r>
                      <a:r>
                        <a:rPr b="1" lang="ar" sz="1200">
                          <a:solidFill>
                            <a:schemeClr val="dk1"/>
                          </a:solidFill>
                          <a:latin typeface="Verdana"/>
                          <a:ea typeface="Verdana"/>
                          <a:cs typeface="Verdana"/>
                          <a:sym typeface="Verdana"/>
                        </a:rPr>
                        <a:t> : </a:t>
                      </a:r>
                      <a:r>
                        <a:rPr b="1" lang="ar" sz="1200">
                          <a:solidFill>
                            <a:srgbClr val="C00000"/>
                          </a:solidFill>
                          <a:latin typeface="Verdana"/>
                          <a:ea typeface="Verdana"/>
                          <a:cs typeface="Verdana"/>
                          <a:sym typeface="Verdana"/>
                        </a:rPr>
                        <a:t>Resources</a:t>
                      </a:r>
                      <a:r>
                        <a:rPr b="1" lang="ar" sz="1200">
                          <a:solidFill>
                            <a:schemeClr val="dk1"/>
                          </a:solidFill>
                          <a:latin typeface="Verdana"/>
                          <a:ea typeface="Verdana"/>
                          <a:cs typeface="Verdana"/>
                          <a:sym typeface="Verdana"/>
                        </a:rPr>
                        <a:t> : call for support to assist the family.</a:t>
                      </a:r>
                    </a:p>
                    <a:p>
                      <a:pPr lvl="0" rtl="0">
                        <a:lnSpc>
                          <a:spcPct val="115000"/>
                        </a:lnSpc>
                        <a:spcBef>
                          <a:spcPts val="600"/>
                        </a:spcBef>
                        <a:buNone/>
                      </a:pPr>
                      <a:r>
                        <a:rPr b="1" lang="ar" sz="1200">
                          <a:solidFill>
                            <a:srgbClr val="C00000"/>
                          </a:solidFill>
                          <a:latin typeface="Verdana"/>
                          <a:ea typeface="Verdana"/>
                          <a:cs typeface="Verdana"/>
                          <a:sym typeface="Verdana"/>
                        </a:rPr>
                        <a:t>I</a:t>
                      </a:r>
                      <a:r>
                        <a:rPr b="1" lang="ar" sz="1200">
                          <a:solidFill>
                            <a:schemeClr val="dk1"/>
                          </a:solidFill>
                          <a:latin typeface="Verdana"/>
                          <a:ea typeface="Verdana"/>
                          <a:cs typeface="Verdana"/>
                          <a:sym typeface="Verdana"/>
                        </a:rPr>
                        <a:t>   : </a:t>
                      </a:r>
                      <a:r>
                        <a:rPr b="1" lang="ar" sz="1200">
                          <a:solidFill>
                            <a:srgbClr val="C00000"/>
                          </a:solidFill>
                          <a:latin typeface="Verdana"/>
                          <a:ea typeface="Verdana"/>
                          <a:cs typeface="Verdana"/>
                          <a:sym typeface="Verdana"/>
                        </a:rPr>
                        <a:t>Identify </a:t>
                      </a:r>
                      <a:r>
                        <a:rPr b="1" lang="ar" sz="1200">
                          <a:solidFill>
                            <a:schemeClr val="dk1"/>
                          </a:solidFill>
                          <a:latin typeface="Verdana"/>
                          <a:ea typeface="Verdana"/>
                          <a:cs typeface="Verdana"/>
                          <a:sym typeface="Verdana"/>
                        </a:rPr>
                        <a:t>yourself , identify the deceased patient by name and the knowledge to be disclosed to the family.</a:t>
                      </a:r>
                    </a:p>
                    <a:p>
                      <a:pPr lvl="0" rtl="0">
                        <a:lnSpc>
                          <a:spcPct val="115000"/>
                        </a:lnSpc>
                        <a:spcBef>
                          <a:spcPts val="600"/>
                        </a:spcBef>
                        <a:buNone/>
                      </a:pPr>
                      <a:r>
                        <a:rPr b="1" lang="ar" sz="1200">
                          <a:solidFill>
                            <a:srgbClr val="C00000"/>
                          </a:solidFill>
                          <a:latin typeface="Verdana"/>
                          <a:ea typeface="Verdana"/>
                          <a:cs typeface="Verdana"/>
                          <a:sym typeface="Verdana"/>
                        </a:rPr>
                        <a:t>E</a:t>
                      </a:r>
                      <a:r>
                        <a:rPr b="1" lang="ar" sz="1200">
                          <a:solidFill>
                            <a:schemeClr val="dk1"/>
                          </a:solidFill>
                          <a:latin typeface="Verdana"/>
                          <a:ea typeface="Verdana"/>
                          <a:cs typeface="Verdana"/>
                          <a:sym typeface="Verdana"/>
                        </a:rPr>
                        <a:t>  : </a:t>
                      </a:r>
                      <a:r>
                        <a:rPr b="1" lang="ar" sz="1200">
                          <a:solidFill>
                            <a:srgbClr val="C00000"/>
                          </a:solidFill>
                          <a:latin typeface="Verdana"/>
                          <a:ea typeface="Verdana"/>
                          <a:cs typeface="Verdana"/>
                          <a:sym typeface="Verdana"/>
                        </a:rPr>
                        <a:t>Educate</a:t>
                      </a:r>
                      <a:r>
                        <a:rPr b="1" lang="ar" sz="1200">
                          <a:solidFill>
                            <a:schemeClr val="dk1"/>
                          </a:solidFill>
                          <a:latin typeface="Verdana"/>
                          <a:ea typeface="Verdana"/>
                          <a:cs typeface="Verdana"/>
                          <a:sym typeface="Verdana"/>
                        </a:rPr>
                        <a:t> family about the event that occurred for their deceased in the emergency.</a:t>
                      </a:r>
                    </a:p>
                    <a:p>
                      <a:pPr lvl="0" rtl="0">
                        <a:lnSpc>
                          <a:spcPct val="115000"/>
                        </a:lnSpc>
                        <a:spcBef>
                          <a:spcPts val="600"/>
                        </a:spcBef>
                        <a:buNone/>
                      </a:pPr>
                      <a:r>
                        <a:rPr b="1" lang="ar" sz="1200">
                          <a:solidFill>
                            <a:srgbClr val="C00000"/>
                          </a:solidFill>
                          <a:latin typeface="Verdana"/>
                          <a:ea typeface="Verdana"/>
                          <a:cs typeface="Verdana"/>
                          <a:sym typeface="Verdana"/>
                        </a:rPr>
                        <a:t>V</a:t>
                      </a:r>
                      <a:r>
                        <a:rPr b="1" lang="ar" sz="1200">
                          <a:solidFill>
                            <a:schemeClr val="dk1"/>
                          </a:solidFill>
                          <a:latin typeface="Verdana"/>
                          <a:ea typeface="Verdana"/>
                          <a:cs typeface="Verdana"/>
                          <a:sym typeface="Verdana"/>
                        </a:rPr>
                        <a:t>  : </a:t>
                      </a:r>
                      <a:r>
                        <a:rPr b="1" lang="ar" sz="1200">
                          <a:solidFill>
                            <a:srgbClr val="C00000"/>
                          </a:solidFill>
                          <a:latin typeface="Verdana"/>
                          <a:ea typeface="Verdana"/>
                          <a:cs typeface="Verdana"/>
                          <a:sym typeface="Verdana"/>
                        </a:rPr>
                        <a:t>Verify</a:t>
                      </a:r>
                      <a:r>
                        <a:rPr b="1" lang="ar" sz="1200">
                          <a:solidFill>
                            <a:schemeClr val="dk1"/>
                          </a:solidFill>
                          <a:latin typeface="Verdana"/>
                          <a:ea typeface="Verdana"/>
                          <a:cs typeface="Verdana"/>
                          <a:sym typeface="Verdana"/>
                        </a:rPr>
                        <a:t> that their family member has died (dead).</a:t>
                      </a:r>
                    </a:p>
                    <a:p>
                      <a:pPr lvl="0" rtl="0">
                        <a:lnSpc>
                          <a:spcPct val="115000"/>
                        </a:lnSpc>
                        <a:spcBef>
                          <a:spcPts val="600"/>
                        </a:spcBef>
                        <a:buNone/>
                      </a:pPr>
                      <a:r>
                        <a:rPr b="1" lang="ar" sz="1200">
                          <a:solidFill>
                            <a:srgbClr val="C00000"/>
                          </a:solidFill>
                          <a:latin typeface="Verdana"/>
                          <a:ea typeface="Verdana"/>
                          <a:cs typeface="Verdana"/>
                          <a:sym typeface="Verdana"/>
                        </a:rPr>
                        <a:t> -</a:t>
                      </a:r>
                      <a:r>
                        <a:rPr b="1" lang="ar" sz="1200">
                          <a:solidFill>
                            <a:schemeClr val="dk1"/>
                          </a:solidFill>
                          <a:latin typeface="Verdana"/>
                          <a:ea typeface="Verdana"/>
                          <a:cs typeface="Verdana"/>
                          <a:sym typeface="Verdana"/>
                        </a:rPr>
                        <a:t>  : </a:t>
                      </a:r>
                      <a:r>
                        <a:rPr b="1" lang="ar" sz="1200">
                          <a:solidFill>
                            <a:srgbClr val="C00000"/>
                          </a:solidFill>
                          <a:latin typeface="Verdana"/>
                          <a:ea typeface="Verdana"/>
                          <a:cs typeface="Verdana"/>
                          <a:sym typeface="Verdana"/>
                        </a:rPr>
                        <a:t>Space</a:t>
                      </a:r>
                      <a:r>
                        <a:rPr b="1" lang="ar" sz="1200">
                          <a:solidFill>
                            <a:schemeClr val="dk1"/>
                          </a:solidFill>
                          <a:latin typeface="Verdana"/>
                          <a:ea typeface="Verdana"/>
                          <a:cs typeface="Verdana"/>
                          <a:sym typeface="Verdana"/>
                        </a:rPr>
                        <a:t> ; give the family personal space and time for emotional moment and absorb the information.</a:t>
                      </a:r>
                    </a:p>
                  </a:txBody>
                  <a:tcPr marT="91425" marB="91425" marR="91425" marL="91425"/>
                </a:tc>
                <a:tc hMerge="1"/>
              </a:tr>
            </a:tbl>
          </a:graphicData>
        </a:graphic>
      </p:graphicFrame>
      <p:cxnSp>
        <p:nvCxnSpPr>
          <p:cNvPr id="895" name="Shape 895"/>
          <p:cNvCxnSpPr/>
          <p:nvPr/>
        </p:nvCxnSpPr>
        <p:spPr>
          <a:xfrm>
            <a:off x="898125" y="7299400"/>
            <a:ext cx="53181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idx="1" type="body"/>
          </p:nvPr>
        </p:nvSpPr>
        <p:spPr>
          <a:xfrm>
            <a:off x="0" y="0"/>
            <a:ext cx="7560000" cy="10692000"/>
          </a:xfrm>
          <a:prstGeom prst="rect">
            <a:avLst/>
          </a:prstGeom>
        </p:spPr>
        <p:txBody>
          <a:bodyPr anchorCtr="0" anchor="t" bIns="91425" lIns="91425" rIns="91425" tIns="91425">
            <a:noAutofit/>
          </a:bodyPr>
          <a:lstStyle/>
          <a:p>
            <a:pPr lvl="0" rtl="0">
              <a:spcBef>
                <a:spcPts val="0"/>
              </a:spcBef>
              <a:spcAft>
                <a:spcPts val="0"/>
              </a:spcAft>
              <a:buNone/>
            </a:pPr>
            <a:r>
              <a:t/>
            </a:r>
            <a:endParaRPr>
              <a:solidFill>
                <a:srgbClr val="000000"/>
              </a:solidFill>
            </a:endParaRPr>
          </a:p>
          <a:p>
            <a:pPr lvl="0" rtl="0" algn="ctr">
              <a:lnSpc>
                <a:spcPct val="133333"/>
              </a:lnSpc>
              <a:spcBef>
                <a:spcPts val="0"/>
              </a:spcBef>
              <a:spcAft>
                <a:spcPts val="0"/>
              </a:spcAft>
              <a:buNone/>
            </a:pPr>
            <a:r>
              <a:rPr b="1" lang="ar" sz="2000" u="sng">
                <a:solidFill>
                  <a:srgbClr val="000000"/>
                </a:solidFill>
              </a:rPr>
              <a:t>A-Integrity </a:t>
            </a:r>
          </a:p>
          <a:p>
            <a:pPr lvl="0" rtl="0" algn="ctr">
              <a:lnSpc>
                <a:spcPct val="133333"/>
              </a:lnSpc>
              <a:spcBef>
                <a:spcPts val="0"/>
              </a:spcBef>
              <a:spcAft>
                <a:spcPts val="0"/>
              </a:spcAft>
              <a:buClr>
                <a:schemeClr val="dk1"/>
              </a:buClr>
              <a:buSzPct val="78571"/>
              <a:buFont typeface="Arial"/>
              <a:buNone/>
            </a:pPr>
            <a:r>
              <a:rPr lang="ar" sz="1400">
                <a:solidFill>
                  <a:srgbClr val="666666"/>
                </a:solidFill>
              </a:rPr>
              <a:t> *Walk the Talk when it comes to Integrity*</a:t>
            </a:r>
          </a:p>
          <a:p>
            <a:pPr lvl="0" rtl="0">
              <a:lnSpc>
                <a:spcPct val="133333"/>
              </a:lnSpc>
              <a:spcBef>
                <a:spcPts val="0"/>
              </a:spcBef>
              <a:spcAft>
                <a:spcPts val="0"/>
              </a:spcAft>
              <a:buClr>
                <a:schemeClr val="dk1"/>
              </a:buClr>
              <a:buSzPct val="61111"/>
              <a:buFont typeface="Arial"/>
              <a:buNone/>
            </a:pPr>
            <a:r>
              <a:rPr lang="ar">
                <a:solidFill>
                  <a:srgbClr val="FF0000"/>
                </a:solidFill>
              </a:rPr>
              <a:t>The most important factor in trust.</a:t>
            </a:r>
          </a:p>
          <a:p>
            <a:pPr lvl="0" rtl="0">
              <a:lnSpc>
                <a:spcPct val="133333"/>
              </a:lnSpc>
              <a:spcBef>
                <a:spcPts val="0"/>
              </a:spcBef>
              <a:spcAft>
                <a:spcPts val="0"/>
              </a:spcAft>
              <a:buClr>
                <a:schemeClr val="dk1"/>
              </a:buClr>
              <a:buSzPct val="68750"/>
              <a:buFont typeface="Arial"/>
              <a:buNone/>
            </a:pPr>
            <a:r>
              <a:rPr lang="ar" sz="1600">
                <a:solidFill>
                  <a:schemeClr val="dk1"/>
                </a:solidFill>
              </a:rPr>
              <a:t>Integrity carries the sense of wholeness: a person of integrity like a whole number, is a whole person, undivided, complete.</a:t>
            </a:r>
          </a:p>
          <a:p>
            <a:pPr lvl="0" rtl="0">
              <a:lnSpc>
                <a:spcPct val="133333"/>
              </a:lnSpc>
              <a:spcBef>
                <a:spcPts val="0"/>
              </a:spcBef>
              <a:spcAft>
                <a:spcPts val="0"/>
              </a:spcAft>
              <a:buNone/>
            </a:pPr>
            <a:r>
              <a:rPr lang="ar" sz="1600">
                <a:solidFill>
                  <a:schemeClr val="dk1"/>
                </a:solidFill>
              </a:rPr>
              <a:t>Integrity is doing the right thing when no one is watching. </a:t>
            </a:r>
            <a:r>
              <a:rPr lang="ar" sz="1600">
                <a:solidFill>
                  <a:srgbClr val="666666"/>
                </a:solidFill>
              </a:rPr>
              <a:t>represented by a number of values such as honesty, trustworthy, fairness, and no favoritism.</a:t>
            </a:r>
          </a:p>
          <a:p>
            <a:pPr lvl="0" rtl="0">
              <a:lnSpc>
                <a:spcPct val="133333"/>
              </a:lnSpc>
              <a:spcBef>
                <a:spcPts val="0"/>
              </a:spcBef>
              <a:spcAft>
                <a:spcPts val="0"/>
              </a:spcAft>
              <a:buNone/>
            </a:pPr>
            <a:r>
              <a:t/>
            </a:r>
            <a:endParaRPr sz="1600">
              <a:solidFill>
                <a:srgbClr val="666666"/>
              </a:solidFill>
            </a:endParaRPr>
          </a:p>
          <a:p>
            <a:pPr lvl="0" rtl="0">
              <a:lnSpc>
                <a:spcPct val="100000"/>
              </a:lnSpc>
              <a:spcBef>
                <a:spcPts val="400"/>
              </a:spcBef>
              <a:spcAft>
                <a:spcPts val="0"/>
              </a:spcAft>
              <a:buClr>
                <a:schemeClr val="dk1"/>
              </a:buClr>
              <a:buSzPct val="61111"/>
              <a:buFont typeface="Arial"/>
              <a:buNone/>
            </a:pPr>
            <a:r>
              <a:rPr b="1" lang="ar">
                <a:solidFill>
                  <a:srgbClr val="000000"/>
                </a:solidFill>
              </a:rPr>
              <a:t>Meaning in more details:</a:t>
            </a:r>
          </a:p>
          <a:p>
            <a:pPr indent="-317500" lvl="0" marL="457200" rtl="0">
              <a:lnSpc>
                <a:spcPct val="100000"/>
              </a:lnSpc>
              <a:spcBef>
                <a:spcPts val="400"/>
              </a:spcBef>
              <a:spcAft>
                <a:spcPts val="0"/>
              </a:spcAft>
              <a:buClr>
                <a:srgbClr val="000000"/>
              </a:buClr>
              <a:buSzPct val="100000"/>
            </a:pPr>
            <a:r>
              <a:rPr lang="ar" sz="1400">
                <a:solidFill>
                  <a:srgbClr val="000000"/>
                </a:solidFill>
              </a:rPr>
              <a:t>Highest standards of behaviour.</a:t>
            </a:r>
          </a:p>
          <a:p>
            <a:pPr indent="-317500" lvl="0" marL="457200" rtl="0">
              <a:spcBef>
                <a:spcPts val="600"/>
              </a:spcBef>
              <a:spcAft>
                <a:spcPts val="0"/>
              </a:spcAft>
              <a:buClr>
                <a:srgbClr val="000000"/>
              </a:buClr>
              <a:buSzPct val="100000"/>
            </a:pPr>
            <a:r>
              <a:rPr lang="ar" sz="1400">
                <a:solidFill>
                  <a:srgbClr val="000000"/>
                </a:solidFill>
              </a:rPr>
              <a:t>Refusal to violate one’s personal professional codes.</a:t>
            </a:r>
          </a:p>
          <a:p>
            <a:pPr indent="-317500" lvl="0" marL="457200" rtl="0">
              <a:spcBef>
                <a:spcPts val="600"/>
              </a:spcBef>
              <a:spcAft>
                <a:spcPts val="0"/>
              </a:spcAft>
              <a:buClr>
                <a:srgbClr val="000000"/>
              </a:buClr>
              <a:buSzPct val="100000"/>
            </a:pPr>
            <a:r>
              <a:rPr lang="ar" sz="1400">
                <a:solidFill>
                  <a:srgbClr val="000000"/>
                </a:solidFill>
              </a:rPr>
              <a:t>Being fair, honest and truthful.</a:t>
            </a:r>
          </a:p>
          <a:p>
            <a:pPr indent="-317500" lvl="0" marL="457200" rtl="0">
              <a:spcBef>
                <a:spcPts val="600"/>
              </a:spcBef>
              <a:spcAft>
                <a:spcPts val="0"/>
              </a:spcAft>
              <a:buClr>
                <a:srgbClr val="000000"/>
              </a:buClr>
              <a:buSzPct val="100000"/>
            </a:pPr>
            <a:r>
              <a:rPr lang="ar" sz="1400">
                <a:solidFill>
                  <a:srgbClr val="000000"/>
                </a:solidFill>
              </a:rPr>
              <a:t>Keeping one’s word.</a:t>
            </a:r>
          </a:p>
          <a:p>
            <a:pPr indent="-317500" lvl="0" marL="457200" rtl="0">
              <a:spcBef>
                <a:spcPts val="600"/>
              </a:spcBef>
              <a:spcAft>
                <a:spcPts val="0"/>
              </a:spcAft>
              <a:buClr>
                <a:srgbClr val="000000"/>
              </a:buClr>
              <a:buSzPct val="100000"/>
            </a:pPr>
            <a:r>
              <a:rPr lang="ar" sz="1400">
                <a:solidFill>
                  <a:srgbClr val="000000"/>
                </a:solidFill>
              </a:rPr>
              <a:t>Avoidance of relationships that allow personal gain to supersede the best interest of patients.</a:t>
            </a:r>
          </a:p>
          <a:p>
            <a:pPr indent="-317500" lvl="0" marL="457200" rtl="0">
              <a:lnSpc>
                <a:spcPct val="100000"/>
              </a:lnSpc>
              <a:spcBef>
                <a:spcPts val="600"/>
              </a:spcBef>
              <a:spcAft>
                <a:spcPts val="0"/>
              </a:spcAft>
              <a:buClr>
                <a:srgbClr val="000000"/>
              </a:buClr>
              <a:buSzPct val="100000"/>
            </a:pPr>
            <a:r>
              <a:rPr lang="ar" sz="1400">
                <a:solidFill>
                  <a:srgbClr val="000000"/>
                </a:solidFill>
              </a:rPr>
              <a:t>Not working in the darkness or involved in any behaviour that aims at harming others or taking their rights without their knowledge.</a:t>
            </a:r>
          </a:p>
          <a:p>
            <a:pPr lvl="0" rtl="0">
              <a:spcBef>
                <a:spcPts val="0"/>
              </a:spcBef>
              <a:spcAft>
                <a:spcPts val="0"/>
              </a:spcAft>
              <a:buNone/>
            </a:pPr>
            <a:r>
              <a:t/>
            </a:r>
            <a:endParaRPr sz="1400">
              <a:solidFill>
                <a:srgbClr val="000000"/>
              </a:solidFill>
            </a:endParaRPr>
          </a:p>
          <a:p>
            <a:pPr lvl="0" rtl="0">
              <a:spcBef>
                <a:spcPts val="0"/>
              </a:spcBef>
              <a:spcAft>
                <a:spcPts val="0"/>
              </a:spcAft>
              <a:buNone/>
            </a:pPr>
            <a:r>
              <a:rPr lang="ar" sz="1400">
                <a:solidFill>
                  <a:srgbClr val="999999"/>
                </a:solidFill>
              </a:rPr>
              <a:t>Person with integrity: (More info)</a:t>
            </a:r>
          </a:p>
          <a:p>
            <a:pPr indent="-317500" lvl="0" marL="457200" rtl="0">
              <a:spcBef>
                <a:spcPts val="0"/>
              </a:spcBef>
              <a:spcAft>
                <a:spcPts val="0"/>
              </a:spcAft>
              <a:buClr>
                <a:srgbClr val="999999"/>
              </a:buClr>
              <a:buSzPct val="100000"/>
            </a:pPr>
            <a:r>
              <a:rPr lang="ar" sz="1400">
                <a:solidFill>
                  <a:srgbClr val="999999"/>
                </a:solidFill>
              </a:rPr>
              <a:t>Listen to his consciences and live by his principles no matter what others say and no matter the personal cost.</a:t>
            </a:r>
          </a:p>
          <a:p>
            <a:pPr indent="-317500" lvl="0" marL="457200" rtl="0">
              <a:spcBef>
                <a:spcPts val="0"/>
              </a:spcBef>
              <a:buClr>
                <a:srgbClr val="999999"/>
              </a:buClr>
              <a:buSzPct val="100000"/>
            </a:pPr>
            <a:r>
              <a:rPr lang="ar" sz="1400">
                <a:solidFill>
                  <a:srgbClr val="999999"/>
                </a:solidFill>
              </a:rPr>
              <a:t>Is honorable and upright in all actions.</a:t>
            </a:r>
          </a:p>
          <a:p>
            <a:pPr indent="-317500" lvl="0" marL="457200" rtl="0">
              <a:spcBef>
                <a:spcPts val="0"/>
              </a:spcBef>
              <a:buClr>
                <a:srgbClr val="999999"/>
              </a:buClr>
              <a:buSzPct val="100000"/>
            </a:pPr>
            <a:r>
              <a:rPr lang="ar" sz="1400">
                <a:solidFill>
                  <a:srgbClr val="999999"/>
                </a:solidFill>
              </a:rPr>
              <a:t>Has the courage to do what is hard or costly or failure is probable.</a:t>
            </a:r>
          </a:p>
          <a:p>
            <a:pPr indent="-317500" lvl="0" marL="457200" rtl="0">
              <a:spcBef>
                <a:spcPts val="0"/>
              </a:spcBef>
              <a:buClr>
                <a:srgbClr val="999999"/>
              </a:buClr>
              <a:buSzPct val="100000"/>
            </a:pPr>
            <a:r>
              <a:rPr lang="ar" sz="1400">
                <a:solidFill>
                  <a:srgbClr val="999999"/>
                </a:solidFill>
              </a:rPr>
              <a:t>Build and guard his reputations.</a:t>
            </a:r>
          </a:p>
          <a:p>
            <a:pPr indent="-317500" lvl="0" marL="457200" rtl="0">
              <a:spcBef>
                <a:spcPts val="0"/>
              </a:spcBef>
              <a:buClr>
                <a:srgbClr val="999999"/>
              </a:buClr>
              <a:buSzPct val="100000"/>
            </a:pPr>
            <a:r>
              <a:rPr lang="ar" sz="1400">
                <a:solidFill>
                  <a:srgbClr val="999999"/>
                </a:solidFill>
              </a:rPr>
              <a:t>Don’t do anything he feels is wrong.</a:t>
            </a:r>
          </a:p>
          <a:p>
            <a:pPr indent="-317500" lvl="0" marL="457200" rtl="0">
              <a:spcBef>
                <a:spcPts val="0"/>
              </a:spcBef>
              <a:buClr>
                <a:srgbClr val="999999"/>
              </a:buClr>
              <a:buSzPct val="100000"/>
            </a:pPr>
            <a:r>
              <a:rPr lang="ar" sz="1400">
                <a:solidFill>
                  <a:srgbClr val="999999"/>
                </a:solidFill>
              </a:rPr>
              <a:t>Don’t lose heart if he fails.</a:t>
            </a:r>
          </a:p>
          <a:p>
            <a:pPr lvl="0" rtl="0">
              <a:lnSpc>
                <a:spcPct val="100000"/>
              </a:lnSpc>
              <a:spcBef>
                <a:spcPts val="400"/>
              </a:spcBef>
              <a:spcAft>
                <a:spcPts val="0"/>
              </a:spcAft>
              <a:buNone/>
            </a:pPr>
            <a:r>
              <a:t/>
            </a:r>
            <a:endParaRPr sz="1400">
              <a:solidFill>
                <a:srgbClr val="666666"/>
              </a:solidFill>
            </a:endParaRPr>
          </a:p>
          <a:p>
            <a:pPr lvl="0" rtl="0" algn="ctr">
              <a:lnSpc>
                <a:spcPct val="100000"/>
              </a:lnSpc>
              <a:spcBef>
                <a:spcPts val="600"/>
              </a:spcBef>
              <a:spcAft>
                <a:spcPts val="0"/>
              </a:spcAft>
              <a:buNone/>
            </a:pPr>
            <a:r>
              <a:t/>
            </a:r>
            <a:endParaRPr>
              <a:solidFill>
                <a:srgbClr val="000000"/>
              </a:solidFill>
            </a:endParaRPr>
          </a:p>
          <a:p>
            <a:pPr lvl="0" rtl="0">
              <a:spcBef>
                <a:spcPts val="700"/>
              </a:spcBef>
              <a:spcAft>
                <a:spcPts val="0"/>
              </a:spcAft>
              <a:buNone/>
            </a:pPr>
            <a:r>
              <a:t/>
            </a:r>
            <a:endParaRPr sz="1400">
              <a:solidFill>
                <a:schemeClr val="dk1"/>
              </a:solidFill>
            </a:endParaRPr>
          </a:p>
          <a:p>
            <a:pPr lvl="0" rtl="0">
              <a:spcBef>
                <a:spcPts val="0"/>
              </a:spcBef>
              <a:buNone/>
            </a:pPr>
            <a:r>
              <a:t/>
            </a:r>
            <a:endParaRPr/>
          </a:p>
        </p:txBody>
      </p:sp>
      <p:sp>
        <p:nvSpPr>
          <p:cNvPr id="129" name="Shape 129"/>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30" name="Shape 130"/>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pic>
        <p:nvPicPr>
          <p:cNvPr id="131" name="Shape 131"/>
          <p:cNvPicPr preferRelativeResize="0"/>
          <p:nvPr/>
        </p:nvPicPr>
        <p:blipFill>
          <a:blip r:embed="rId3">
            <a:alphaModFix/>
          </a:blip>
          <a:stretch>
            <a:fillRect/>
          </a:stretch>
        </p:blipFill>
        <p:spPr>
          <a:xfrm>
            <a:off x="4544099" y="6952499"/>
            <a:ext cx="2501848" cy="2661673"/>
          </a:xfrm>
          <a:prstGeom prst="rect">
            <a:avLst/>
          </a:prstGeom>
          <a:noFill/>
          <a:ln>
            <a:noFill/>
          </a:ln>
        </p:spPr>
      </p:pic>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9" name="Shape 899"/>
        <p:cNvGrpSpPr/>
        <p:nvPr/>
      </p:nvGrpSpPr>
      <p:grpSpPr>
        <a:xfrm>
          <a:off x="0" y="0"/>
          <a:ext cx="0" cy="0"/>
          <a:chOff x="0" y="0"/>
          <a:chExt cx="0" cy="0"/>
        </a:xfrm>
      </p:grpSpPr>
      <p:sp>
        <p:nvSpPr>
          <p:cNvPr id="900" name="Shape 900"/>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01" name="Shape 901"/>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
        <p:nvSpPr>
          <p:cNvPr id="902" name="Shape 902"/>
          <p:cNvSpPr txBox="1"/>
          <p:nvPr/>
        </p:nvSpPr>
        <p:spPr>
          <a:xfrm>
            <a:off x="168450" y="0"/>
            <a:ext cx="7223100" cy="9432600"/>
          </a:xfrm>
          <a:prstGeom prst="rect">
            <a:avLst/>
          </a:prstGeom>
          <a:noFill/>
          <a:ln>
            <a:noFill/>
          </a:ln>
        </p:spPr>
        <p:txBody>
          <a:bodyPr anchorCtr="0" anchor="t" bIns="91425" lIns="91425" rIns="91425" tIns="91425">
            <a:noAutofit/>
          </a:bodyPr>
          <a:lstStyle/>
          <a:p>
            <a:pPr lvl="0" rtl="0">
              <a:spcBef>
                <a:spcPts val="0"/>
              </a:spcBef>
              <a:buNone/>
            </a:pPr>
            <a:r>
              <a:rPr b="1" lang="ar" sz="1800">
                <a:solidFill>
                  <a:schemeClr val="dk1"/>
                </a:solidFill>
              </a:rPr>
              <a:t>           The purpose of Quality improvement methods</a:t>
            </a:r>
            <a:r>
              <a:rPr b="1" lang="ar" sz="2800">
                <a:solidFill>
                  <a:schemeClr val="dk1"/>
                </a:solidFill>
              </a:rPr>
              <a:t> </a:t>
            </a:r>
          </a:p>
          <a:p>
            <a:pPr indent="-228600" lvl="0" marL="457200" rtl="0">
              <a:lnSpc>
                <a:spcPct val="115000"/>
              </a:lnSpc>
              <a:spcBef>
                <a:spcPts val="800"/>
              </a:spcBef>
              <a:buChar char="●"/>
            </a:pPr>
            <a:r>
              <a:rPr b="1" lang="ar">
                <a:solidFill>
                  <a:schemeClr val="dk1"/>
                </a:solidFill>
              </a:rPr>
              <a:t>Identify a problem.</a:t>
            </a:r>
          </a:p>
          <a:p>
            <a:pPr indent="-228600" lvl="0" marL="457200" rtl="0">
              <a:lnSpc>
                <a:spcPct val="115000"/>
              </a:lnSpc>
              <a:spcBef>
                <a:spcPts val="800"/>
              </a:spcBef>
              <a:buChar char="●"/>
            </a:pPr>
            <a:r>
              <a:rPr b="1" lang="ar">
                <a:solidFill>
                  <a:schemeClr val="dk1"/>
                </a:solidFill>
              </a:rPr>
              <a:t>Measure the problem.</a:t>
            </a:r>
          </a:p>
          <a:p>
            <a:pPr indent="-228600" lvl="0" marL="457200" rtl="0">
              <a:lnSpc>
                <a:spcPct val="115000"/>
              </a:lnSpc>
              <a:spcBef>
                <a:spcPts val="800"/>
              </a:spcBef>
              <a:buChar char="●"/>
            </a:pPr>
            <a:r>
              <a:rPr b="1" lang="ar">
                <a:solidFill>
                  <a:schemeClr val="dk1"/>
                </a:solidFill>
              </a:rPr>
              <a:t>Develop a range of interventions designed to fix the problem</a:t>
            </a:r>
          </a:p>
          <a:p>
            <a:pPr indent="-228600" lvl="0" marL="457200" rtl="0">
              <a:lnSpc>
                <a:spcPct val="115000"/>
              </a:lnSpc>
              <a:spcBef>
                <a:spcPts val="800"/>
              </a:spcBef>
              <a:buChar char="●"/>
            </a:pPr>
            <a:r>
              <a:rPr b="1" lang="ar">
                <a:solidFill>
                  <a:schemeClr val="dk1"/>
                </a:solidFill>
              </a:rPr>
              <a:t>Test whether the interventions worked.</a:t>
            </a:r>
          </a:p>
          <a:p>
            <a:pPr lvl="0" rtl="0">
              <a:spcBef>
                <a:spcPts val="0"/>
              </a:spcBef>
              <a:buNone/>
            </a:pPr>
            <a:r>
              <a:rPr b="1" lang="ar" sz="2000">
                <a:solidFill>
                  <a:schemeClr val="dk1"/>
                </a:solidFill>
              </a:rPr>
              <a:t>The science of improvement</a:t>
            </a:r>
            <a:r>
              <a:rPr b="1" lang="ar" sz="2000">
                <a:solidFill>
                  <a:srgbClr val="676A55"/>
                </a:solidFill>
              </a:rPr>
              <a:t> </a:t>
            </a:r>
          </a:p>
          <a:p>
            <a:pPr lvl="0" rtl="0">
              <a:lnSpc>
                <a:spcPct val="115000"/>
              </a:lnSpc>
              <a:spcBef>
                <a:spcPts val="800"/>
              </a:spcBef>
              <a:buNone/>
            </a:pPr>
            <a:r>
              <a:rPr b="1" lang="ar" sz="1800">
                <a:solidFill>
                  <a:schemeClr val="dk1"/>
                </a:solidFill>
              </a:rPr>
              <a:t>The following four components of knowledge that underpin improvement:</a:t>
            </a: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a:solidFill>
                <a:schemeClr val="dk1"/>
              </a:solidFill>
            </a:endParaRPr>
          </a:p>
          <a:p>
            <a:pPr lvl="0" rtl="0">
              <a:lnSpc>
                <a:spcPct val="115000"/>
              </a:lnSpc>
              <a:spcBef>
                <a:spcPts val="800"/>
              </a:spcBef>
              <a:buNone/>
            </a:pPr>
            <a:r>
              <a:t/>
            </a:r>
            <a:endParaRPr b="1">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Clr>
                <a:schemeClr val="dk1"/>
              </a:buClr>
              <a:buFont typeface="Arial"/>
              <a:buNone/>
            </a:pPr>
            <a:r>
              <a:t/>
            </a:r>
            <a:endParaRPr b="1" sz="1800">
              <a:solidFill>
                <a:schemeClr val="dk1"/>
              </a:solidFill>
            </a:endParaRPr>
          </a:p>
          <a:p>
            <a:pPr lvl="0" rtl="0">
              <a:spcBef>
                <a:spcPts val="0"/>
              </a:spcBef>
              <a:buNone/>
            </a:pPr>
            <a:r>
              <a:t/>
            </a:r>
            <a:endParaRPr b="1" sz="3200">
              <a:solidFill>
                <a:srgbClr val="676A55"/>
              </a:solidFill>
            </a:endParaRPr>
          </a:p>
        </p:txBody>
      </p:sp>
      <p:sp>
        <p:nvSpPr>
          <p:cNvPr id="903" name="Shape 903"/>
          <p:cNvSpPr/>
          <p:nvPr/>
        </p:nvSpPr>
        <p:spPr>
          <a:xfrm>
            <a:off x="4589875" y="8358550"/>
            <a:ext cx="2209800" cy="1449300"/>
          </a:xfrm>
          <a:prstGeom prst="wedgeRoundRectCallout">
            <a:avLst>
              <a:gd fmla="val -73845" name="adj1"/>
              <a:gd fmla="val -59494" name="adj2"/>
              <a:gd fmla="val 0" name="adj3"/>
            </a:avLst>
          </a:prstGeom>
          <a:solidFill>
            <a:srgbClr val="FFF2CC"/>
          </a:solidFill>
          <a:ln cap="flat" cmpd="sng" w="9525">
            <a:solidFill>
              <a:srgbClr val="F9CB9C"/>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500"/>
              </a:spcBef>
              <a:buClr>
                <a:schemeClr val="dk1"/>
              </a:buClr>
              <a:buSzPct val="110000"/>
              <a:buFont typeface="Arial"/>
              <a:buNone/>
            </a:pPr>
            <a:r>
              <a:rPr b="1" lang="ar" sz="1000">
                <a:solidFill>
                  <a:srgbClr val="999999"/>
                </a:solidFill>
              </a:rPr>
              <a:t>We do not need to understand these components in depth to apply the knowledge. we can drive a car without understanding how it works.</a:t>
            </a:r>
          </a:p>
        </p:txBody>
      </p:sp>
      <p:graphicFrame>
        <p:nvGraphicFramePr>
          <p:cNvPr id="904" name="Shape 904"/>
          <p:cNvGraphicFramePr/>
          <p:nvPr/>
        </p:nvGraphicFramePr>
        <p:xfrm>
          <a:off x="168450" y="2663100"/>
          <a:ext cx="3000000" cy="3000000"/>
        </p:xfrm>
        <a:graphic>
          <a:graphicData uri="http://schemas.openxmlformats.org/drawingml/2006/table">
            <a:tbl>
              <a:tblPr>
                <a:noFill/>
                <a:tableStyleId>{D04C0F43-524B-4128-83DA-58CB7B48C504}</a:tableStyleId>
              </a:tblPr>
              <a:tblGrid>
                <a:gridCol w="3516550"/>
                <a:gridCol w="3516550"/>
              </a:tblGrid>
              <a:tr h="100000">
                <a:tc rowSpan="2">
                  <a:txBody>
                    <a:bodyPr>
                      <a:noAutofit/>
                    </a:bodyPr>
                    <a:lstStyle/>
                    <a:p>
                      <a:pPr lvl="0" rtl="0">
                        <a:lnSpc>
                          <a:spcPct val="115000"/>
                        </a:lnSpc>
                        <a:spcBef>
                          <a:spcPts val="800"/>
                        </a:spcBef>
                        <a:buNone/>
                      </a:pPr>
                      <a:r>
                        <a:rPr b="1" lang="ar" sz="1800">
                          <a:solidFill>
                            <a:schemeClr val="dk1"/>
                          </a:solidFill>
                        </a:rPr>
                        <a:t>A) Appreciation (Understand ) of A System:</a:t>
                      </a:r>
                    </a:p>
                    <a:p>
                      <a:pPr lvl="0" rtl="0">
                        <a:lnSpc>
                          <a:spcPct val="115000"/>
                        </a:lnSpc>
                        <a:spcBef>
                          <a:spcPts val="800"/>
                        </a:spcBef>
                        <a:buNone/>
                      </a:pPr>
                      <a:r>
                        <a:rPr b="1" lang="ar">
                          <a:solidFill>
                            <a:schemeClr val="dk1"/>
                          </a:solidFill>
                        </a:rPr>
                        <a:t>Most patient care outcomes or services result from </a:t>
                      </a:r>
                      <a:r>
                        <a:rPr b="1" lang="ar">
                          <a:solidFill>
                            <a:srgbClr val="FF0000"/>
                          </a:solidFill>
                        </a:rPr>
                        <a:t>a complex system of interaction between health-care professionals</a:t>
                      </a:r>
                      <a:r>
                        <a:rPr b="1" lang="ar">
                          <a:solidFill>
                            <a:schemeClr val="dk1"/>
                          </a:solidFill>
                        </a:rPr>
                        <a:t>, (doctors, nurses, patients, treatments, equipment, procedures, theatres and so on).</a:t>
                      </a:r>
                    </a:p>
                  </a:txBody>
                  <a:tcPr marT="91425" marB="91425" marR="91425" marL="91425"/>
                </a:tc>
                <a:tc rowSpan="2">
                  <a:txBody>
                    <a:bodyPr>
                      <a:noAutofit/>
                    </a:bodyPr>
                    <a:lstStyle/>
                    <a:p>
                      <a:pPr lvl="0" rtl="0">
                        <a:lnSpc>
                          <a:spcPct val="115000"/>
                        </a:lnSpc>
                        <a:spcBef>
                          <a:spcPts val="800"/>
                        </a:spcBef>
                        <a:buNone/>
                      </a:pPr>
                      <a:r>
                        <a:rPr b="1" lang="ar" sz="1800">
                          <a:solidFill>
                            <a:schemeClr val="dk1"/>
                          </a:solidFill>
                        </a:rPr>
                        <a:t>B) Understanding of Variation:</a:t>
                      </a:r>
                    </a:p>
                    <a:p>
                      <a:pPr indent="-228600" lvl="0" marL="457200" rtl="0">
                        <a:lnSpc>
                          <a:spcPct val="115000"/>
                        </a:lnSpc>
                        <a:spcBef>
                          <a:spcPts val="800"/>
                        </a:spcBef>
                        <a:buClr>
                          <a:schemeClr val="dk1"/>
                        </a:buClr>
                        <a:buChar char="●"/>
                      </a:pPr>
                      <a:r>
                        <a:rPr b="1" lang="ar">
                          <a:solidFill>
                            <a:schemeClr val="dk1"/>
                          </a:solidFill>
                        </a:rPr>
                        <a:t>There is extensive variation in health care and patient outcomes </a:t>
                      </a:r>
                      <a:r>
                        <a:rPr b="1" lang="ar">
                          <a:solidFill>
                            <a:srgbClr val="FF0000"/>
                          </a:solidFill>
                        </a:rPr>
                        <a:t>can differ from one ward to another, from one hospital to another</a:t>
                      </a:r>
                      <a:r>
                        <a:rPr b="1" lang="ar">
                          <a:solidFill>
                            <a:schemeClr val="dk1"/>
                          </a:solidFill>
                        </a:rPr>
                        <a:t>. Variation, though, is a feature of most systems.</a:t>
                      </a:r>
                    </a:p>
                    <a:p>
                      <a:pPr indent="-228600" lvl="0" marL="457200" rtl="0">
                        <a:lnSpc>
                          <a:spcPct val="115000"/>
                        </a:lnSpc>
                        <a:spcBef>
                          <a:spcPts val="800"/>
                        </a:spcBef>
                        <a:buClr>
                          <a:schemeClr val="dk1"/>
                        </a:buClr>
                        <a:buChar char="●"/>
                      </a:pPr>
                      <a:r>
                        <a:rPr b="1" lang="ar">
                          <a:solidFill>
                            <a:schemeClr val="dk1"/>
                          </a:solidFill>
                        </a:rPr>
                        <a:t>Shortages of personnel, drugs or beds can lead to variations of care</a:t>
                      </a:r>
                      <a:r>
                        <a:rPr b="1" lang="ar">
                          <a:solidFill>
                            <a:srgbClr val="676A55"/>
                          </a:solidFill>
                        </a:rPr>
                        <a:t>.</a:t>
                      </a:r>
                    </a:p>
                  </a:txBody>
                  <a:tcPr marT="91425" marB="91425" marR="91425" marL="91425"/>
                </a:tc>
              </a:tr>
              <a:tr h="2193650">
                <a:tc vMerge="1"/>
                <a:tc vMerge="1"/>
              </a:tr>
              <a:tr h="721425">
                <a:tc rowSpan="2">
                  <a:txBody>
                    <a:bodyPr>
                      <a:noAutofit/>
                    </a:bodyPr>
                    <a:lstStyle/>
                    <a:p>
                      <a:pPr lvl="0" rtl="0">
                        <a:lnSpc>
                          <a:spcPct val="115000"/>
                        </a:lnSpc>
                        <a:spcBef>
                          <a:spcPts val="900"/>
                        </a:spcBef>
                        <a:buNone/>
                      </a:pPr>
                      <a:r>
                        <a:rPr b="1" lang="ar" sz="2000">
                          <a:solidFill>
                            <a:schemeClr val="dk1"/>
                          </a:solidFill>
                        </a:rPr>
                        <a:t>C) Theory of knowledge</a:t>
                      </a:r>
                    </a:p>
                    <a:p>
                      <a:pPr indent="-228600" lvl="0" marL="457200" rtl="0">
                        <a:lnSpc>
                          <a:spcPct val="115000"/>
                        </a:lnSpc>
                        <a:spcBef>
                          <a:spcPts val="600"/>
                        </a:spcBef>
                        <a:buClr>
                          <a:schemeClr val="dk1"/>
                        </a:buClr>
                        <a:buChar char="●"/>
                      </a:pPr>
                      <a:r>
                        <a:rPr b="1" lang="ar">
                          <a:solidFill>
                            <a:schemeClr val="dk1"/>
                          </a:solidFill>
                        </a:rPr>
                        <a:t>When health professionals have </a:t>
                      </a:r>
                      <a:r>
                        <a:rPr b="1" lang="ar">
                          <a:solidFill>
                            <a:srgbClr val="FF0000"/>
                          </a:solidFill>
                        </a:rPr>
                        <a:t>experience and knowledge of the area</a:t>
                      </a:r>
                      <a:r>
                        <a:rPr b="1" lang="ar">
                          <a:solidFill>
                            <a:schemeClr val="dk1"/>
                          </a:solidFill>
                        </a:rPr>
                        <a:t> they wish to change it is more likely that the change will result in an improvement.</a:t>
                      </a:r>
                    </a:p>
                    <a:p>
                      <a:pPr indent="-228600" lvl="0" marL="457200" rtl="0">
                        <a:lnSpc>
                          <a:spcPct val="115000"/>
                        </a:lnSpc>
                        <a:spcBef>
                          <a:spcPts val="600"/>
                        </a:spcBef>
                        <a:buClr>
                          <a:schemeClr val="dk1"/>
                        </a:buClr>
                        <a:buChar char="●"/>
                      </a:pPr>
                      <a:r>
                        <a:rPr b="1" lang="ar">
                          <a:solidFill>
                            <a:schemeClr val="dk1"/>
                          </a:solidFill>
                        </a:rPr>
                        <a:t>For example, health professionals who work in particular health-care settings such as a clinic may be better at predicting the results of a change in this environment. Because they have more knowledge about these clinics and the way they</a:t>
                      </a:r>
                    </a:p>
                  </a:txBody>
                  <a:tcPr marT="91425" marB="91425" marR="91425" marL="91425"/>
                </a:tc>
                <a:tc rowSpan="2">
                  <a:txBody>
                    <a:bodyPr>
                      <a:noAutofit/>
                    </a:bodyPr>
                    <a:lstStyle/>
                    <a:p>
                      <a:pPr lvl="0" rtl="0">
                        <a:lnSpc>
                          <a:spcPct val="115000"/>
                        </a:lnSpc>
                        <a:spcBef>
                          <a:spcPts val="800"/>
                        </a:spcBef>
                        <a:buNone/>
                      </a:pPr>
                      <a:r>
                        <a:rPr b="1" lang="ar" sz="1800">
                          <a:solidFill>
                            <a:schemeClr val="dk1"/>
                          </a:solidFill>
                        </a:rPr>
                        <a:t>D) Psychology </a:t>
                      </a:r>
                    </a:p>
                    <a:p>
                      <a:pPr indent="-228600" lvl="0" marL="457200" rtl="0">
                        <a:lnSpc>
                          <a:spcPct val="115000"/>
                        </a:lnSpc>
                        <a:spcBef>
                          <a:spcPts val="800"/>
                        </a:spcBef>
                        <a:buChar char="●"/>
                      </a:pPr>
                      <a:r>
                        <a:rPr b="1" lang="ar">
                          <a:solidFill>
                            <a:schemeClr val="dk1"/>
                          </a:solidFill>
                        </a:rPr>
                        <a:t>Understanding the psychology of </a:t>
                      </a:r>
                      <a:r>
                        <a:rPr b="1" lang="ar">
                          <a:solidFill>
                            <a:srgbClr val="FF0000"/>
                          </a:solidFill>
                        </a:rPr>
                        <a:t>how people interact with each other and the system</a:t>
                      </a:r>
                    </a:p>
                    <a:p>
                      <a:pPr indent="-228600" lvl="0" marL="457200" rtl="0">
                        <a:lnSpc>
                          <a:spcPct val="115000"/>
                        </a:lnSpc>
                        <a:spcBef>
                          <a:spcPts val="800"/>
                        </a:spcBef>
                        <a:buClr>
                          <a:schemeClr val="dk1"/>
                        </a:buClr>
                        <a:buChar char="●"/>
                      </a:pPr>
                      <a:r>
                        <a:rPr b="1" lang="ar">
                          <a:solidFill>
                            <a:schemeClr val="dk1"/>
                          </a:solidFill>
                        </a:rPr>
                        <a:t>Example: A medical ward, includes a number of people who will vary in their reactions to a similar event such as introducing an incident monitoring system.</a:t>
                      </a:r>
                    </a:p>
                    <a:p>
                      <a:pPr lvl="0" rtl="0">
                        <a:spcBef>
                          <a:spcPts val="0"/>
                        </a:spcBef>
                        <a:buNone/>
                      </a:pPr>
                      <a:r>
                        <a:t/>
                      </a:r>
                      <a:endParaRPr b="1"/>
                    </a:p>
                  </a:txBody>
                  <a:tcPr marT="91425" marB="91425" marR="91425" marL="91425"/>
                </a:tc>
              </a:tr>
              <a:tr h="3529975">
                <a:tc vMerge="1"/>
                <a:tc vMerge="1"/>
              </a:tr>
            </a:tbl>
          </a:graphicData>
        </a:graphic>
      </p:graphicFrame>
      <p:sp>
        <p:nvSpPr>
          <p:cNvPr id="905" name="Shape 905"/>
          <p:cNvSpPr/>
          <p:nvPr/>
        </p:nvSpPr>
        <p:spPr>
          <a:xfrm>
            <a:off x="41125" y="179000"/>
            <a:ext cx="740100" cy="3240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ar"/>
              <a:t>17</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9" name="Shape 909"/>
        <p:cNvGrpSpPr/>
        <p:nvPr/>
      </p:nvGrpSpPr>
      <p:grpSpPr>
        <a:xfrm>
          <a:off x="0" y="0"/>
          <a:ext cx="0" cy="0"/>
          <a:chOff x="0" y="0"/>
          <a:chExt cx="0" cy="0"/>
        </a:xfrm>
      </p:grpSpPr>
      <p:sp>
        <p:nvSpPr>
          <p:cNvPr id="910" name="Shape 910"/>
          <p:cNvSpPr txBox="1"/>
          <p:nvPr/>
        </p:nvSpPr>
        <p:spPr>
          <a:xfrm>
            <a:off x="95050" y="261350"/>
            <a:ext cx="7365600" cy="10430700"/>
          </a:xfrm>
          <a:prstGeom prst="rect">
            <a:avLst/>
          </a:prstGeom>
          <a:noFill/>
          <a:ln>
            <a:noFill/>
          </a:ln>
        </p:spPr>
        <p:txBody>
          <a:bodyPr anchorCtr="0" anchor="t" bIns="91425" lIns="91425" rIns="91425" tIns="91425">
            <a:noAutofit/>
          </a:bodyPr>
          <a:lstStyle/>
          <a:p>
            <a:pPr lvl="0" rtl="0" algn="ctr">
              <a:lnSpc>
                <a:spcPct val="115000"/>
              </a:lnSpc>
              <a:spcBef>
                <a:spcPts val="600"/>
              </a:spcBef>
              <a:buClr>
                <a:schemeClr val="dk1"/>
              </a:buClr>
              <a:buSzPct val="61111"/>
              <a:buFont typeface="Arial"/>
              <a:buNone/>
            </a:pPr>
            <a:r>
              <a:rPr b="1" lang="ar" sz="1800">
                <a:solidFill>
                  <a:schemeClr val="dk1"/>
                </a:solidFill>
              </a:rPr>
              <a:t>The role of measurement in improvement</a:t>
            </a:r>
          </a:p>
          <a:p>
            <a:pPr indent="-228600" lvl="0" marL="457200" rtl="0">
              <a:lnSpc>
                <a:spcPct val="115000"/>
              </a:lnSpc>
              <a:spcBef>
                <a:spcPts val="600"/>
              </a:spcBef>
              <a:buChar char="●"/>
            </a:pPr>
            <a:r>
              <a:rPr b="1" lang="ar">
                <a:solidFill>
                  <a:schemeClr val="dk1"/>
                </a:solidFill>
              </a:rPr>
              <a:t>Measurement (</a:t>
            </a:r>
            <a:r>
              <a:rPr b="1" lang="ar">
                <a:solidFill>
                  <a:srgbClr val="FF0000"/>
                </a:solidFill>
              </a:rPr>
              <a:t>collect and analyze data </a:t>
            </a:r>
            <a:r>
              <a:rPr b="1" lang="ar">
                <a:solidFill>
                  <a:schemeClr val="dk1"/>
                </a:solidFill>
              </a:rPr>
              <a:t>)is an essential component of quality Improvement.</a:t>
            </a:r>
          </a:p>
          <a:p>
            <a:pPr indent="-228600" lvl="0" marL="457200" rtl="0">
              <a:lnSpc>
                <a:spcPct val="115000"/>
              </a:lnSpc>
              <a:spcBef>
                <a:spcPts val="600"/>
              </a:spcBef>
              <a:buClr>
                <a:schemeClr val="dk1"/>
              </a:buClr>
              <a:buChar char="●"/>
            </a:pPr>
            <a:r>
              <a:rPr b="1" lang="ar">
                <a:solidFill>
                  <a:schemeClr val="dk1"/>
                </a:solidFill>
              </a:rPr>
              <a:t>There is strong evidence to show that when people use the appropriate measures to measure change, significant improvements can be made.</a:t>
            </a:r>
          </a:p>
          <a:p>
            <a:pPr indent="-228600" lvl="0" marL="457200" rtl="0">
              <a:lnSpc>
                <a:spcPct val="115000"/>
              </a:lnSpc>
              <a:spcBef>
                <a:spcPts val="600"/>
              </a:spcBef>
              <a:buClr>
                <a:schemeClr val="dk1"/>
              </a:buClr>
              <a:buChar char="●"/>
            </a:pPr>
            <a:r>
              <a:rPr b="1" lang="ar">
                <a:solidFill>
                  <a:schemeClr val="dk1"/>
                </a:solidFill>
              </a:rPr>
              <a:t>All quality improvement methods rely on measurement</a:t>
            </a:r>
          </a:p>
          <a:p>
            <a:pPr lvl="0" rtl="0">
              <a:lnSpc>
                <a:spcPct val="115000"/>
              </a:lnSpc>
              <a:spcBef>
                <a:spcPts val="600"/>
              </a:spcBef>
              <a:buNone/>
            </a:pPr>
            <a:r>
              <a:rPr b="1" lang="ar">
                <a:solidFill>
                  <a:srgbClr val="999999"/>
                </a:solidFill>
              </a:rPr>
              <a:t>.</a:t>
            </a:r>
          </a:p>
          <a:p>
            <a:pPr lvl="0" rtl="0">
              <a:lnSpc>
                <a:spcPct val="115000"/>
              </a:lnSpc>
              <a:spcBef>
                <a:spcPts val="800"/>
              </a:spcBef>
              <a:buNone/>
            </a:pPr>
            <a:r>
              <a:rPr b="1" lang="ar" sz="1800">
                <a:solidFill>
                  <a:schemeClr val="dk1"/>
                </a:solidFill>
              </a:rPr>
              <a:t>Three main types of measures:</a:t>
            </a: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nSpc>
                <a:spcPct val="115000"/>
              </a:lnSpc>
              <a:spcBef>
                <a:spcPts val="800"/>
              </a:spcBef>
              <a:buNone/>
            </a:pPr>
            <a:r>
              <a:t/>
            </a:r>
            <a:endParaRPr b="1" sz="1800">
              <a:solidFill>
                <a:schemeClr val="dk1"/>
              </a:solidFill>
            </a:endParaRPr>
          </a:p>
          <a:p>
            <a:pPr lvl="0" rtl="0" algn="ctr">
              <a:lnSpc>
                <a:spcPct val="115000"/>
              </a:lnSpc>
              <a:spcBef>
                <a:spcPts val="800"/>
              </a:spcBef>
              <a:buNone/>
            </a:pPr>
            <a:r>
              <a:t/>
            </a:r>
            <a:endParaRPr b="1" sz="2000">
              <a:solidFill>
                <a:schemeClr val="dk1"/>
              </a:solidFill>
            </a:endParaRPr>
          </a:p>
          <a:p>
            <a:pPr lvl="0" rtl="0" algn="ctr">
              <a:lnSpc>
                <a:spcPct val="115000"/>
              </a:lnSpc>
              <a:spcBef>
                <a:spcPts val="800"/>
              </a:spcBef>
              <a:buClr>
                <a:schemeClr val="dk1"/>
              </a:buClr>
              <a:buSzPct val="55000"/>
              <a:buFont typeface="Arial"/>
              <a:buNone/>
            </a:pPr>
            <a:r>
              <a:rPr b="1" lang="ar" sz="2000">
                <a:solidFill>
                  <a:schemeClr val="dk1"/>
                </a:solidFill>
              </a:rPr>
              <a:t>Change Concepts</a:t>
            </a:r>
          </a:p>
          <a:p>
            <a:pPr indent="-228600" lvl="0" marL="457200" rtl="0">
              <a:lnSpc>
                <a:spcPct val="115000"/>
              </a:lnSpc>
              <a:spcBef>
                <a:spcPts val="800"/>
              </a:spcBef>
              <a:buChar char="●"/>
            </a:pPr>
            <a:r>
              <a:rPr b="1" lang="ar">
                <a:solidFill>
                  <a:schemeClr val="dk1"/>
                </a:solidFill>
              </a:rPr>
              <a:t>A general idea, with proven merit and sound scientific or logical foundation, that can stimulate specific ideas for changes that lead to improvement.</a:t>
            </a:r>
          </a:p>
          <a:p>
            <a:pPr indent="-228600" lvl="0" marL="457200" rtl="0">
              <a:lnSpc>
                <a:spcPct val="115000"/>
              </a:lnSpc>
              <a:spcBef>
                <a:spcPts val="800"/>
              </a:spcBef>
              <a:buChar char="●"/>
            </a:pPr>
            <a:r>
              <a:rPr b="1" lang="ar">
                <a:solidFill>
                  <a:schemeClr val="dk1"/>
                </a:solidFill>
              </a:rPr>
              <a:t>Asking what changes can be made to improve a particular situation</a:t>
            </a:r>
          </a:p>
          <a:p>
            <a:pPr indent="-228600" lvl="0" marL="457200" rtl="0">
              <a:lnSpc>
                <a:spcPct val="115000"/>
              </a:lnSpc>
              <a:spcBef>
                <a:spcPts val="800"/>
              </a:spcBef>
              <a:buChar char="●"/>
            </a:pPr>
            <a:r>
              <a:rPr b="1" lang="ar">
                <a:solidFill>
                  <a:schemeClr val="dk1"/>
                </a:solidFill>
              </a:rPr>
              <a:t>Example :improved study habits, tension with a family member, a teacher or difficulties at work</a:t>
            </a:r>
          </a:p>
          <a:p>
            <a:pPr lvl="0" rtl="0">
              <a:spcBef>
                <a:spcPts val="0"/>
              </a:spcBef>
              <a:buNone/>
            </a:pPr>
            <a:r>
              <a:t/>
            </a:r>
            <a:endParaRPr b="1"/>
          </a:p>
        </p:txBody>
      </p:sp>
      <p:graphicFrame>
        <p:nvGraphicFramePr>
          <p:cNvPr id="911" name="Shape 911"/>
          <p:cNvGraphicFramePr/>
          <p:nvPr/>
        </p:nvGraphicFramePr>
        <p:xfrm>
          <a:off x="281275" y="2945400"/>
          <a:ext cx="3000000" cy="3000000"/>
        </p:xfrm>
        <a:graphic>
          <a:graphicData uri="http://schemas.openxmlformats.org/drawingml/2006/table">
            <a:tbl>
              <a:tblPr>
                <a:noFill/>
                <a:tableStyleId>{D04C0F43-524B-4128-83DA-58CB7B48C504}</a:tableStyleId>
              </a:tblPr>
              <a:tblGrid>
                <a:gridCol w="2332475"/>
                <a:gridCol w="2332475"/>
                <a:gridCol w="2332475"/>
              </a:tblGrid>
              <a:tr h="577000">
                <a:tc>
                  <a:txBody>
                    <a:bodyPr>
                      <a:noAutofit/>
                    </a:bodyPr>
                    <a:lstStyle/>
                    <a:p>
                      <a:pPr lvl="0" rtl="0" algn="ctr">
                        <a:spcBef>
                          <a:spcPts val="0"/>
                        </a:spcBef>
                        <a:buNone/>
                      </a:pPr>
                      <a:r>
                        <a:rPr b="1" lang="ar" sz="1600">
                          <a:solidFill>
                            <a:srgbClr val="FF0000"/>
                          </a:solidFill>
                        </a:rPr>
                        <a:t>Outcomes Measures </a:t>
                      </a:r>
                    </a:p>
                    <a:p>
                      <a:pPr lvl="0" rtl="1" algn="ctr">
                        <a:spcBef>
                          <a:spcPts val="0"/>
                        </a:spcBef>
                        <a:buNone/>
                      </a:pPr>
                      <a:r>
                        <a:rPr b="1" lang="ar" sz="1600">
                          <a:solidFill>
                            <a:srgbClr val="FF0000"/>
                          </a:solidFill>
                        </a:rPr>
                        <a:t>نتيجة</a:t>
                      </a:r>
                    </a:p>
                  </a:txBody>
                  <a:tcPr marT="91425" marB="91425" marR="91425" marL="91425">
                    <a:solidFill>
                      <a:srgbClr val="FFF2CC"/>
                    </a:solidFill>
                  </a:tcPr>
                </a:tc>
                <a:tc>
                  <a:txBody>
                    <a:bodyPr>
                      <a:noAutofit/>
                    </a:bodyPr>
                    <a:lstStyle/>
                    <a:p>
                      <a:pPr lvl="0" rtl="0" algn="ctr">
                        <a:spcBef>
                          <a:spcPts val="0"/>
                        </a:spcBef>
                        <a:buNone/>
                      </a:pPr>
                      <a:r>
                        <a:rPr b="1" lang="ar" sz="1600">
                          <a:solidFill>
                            <a:srgbClr val="FF0000"/>
                          </a:solidFill>
                        </a:rPr>
                        <a:t>Processes Measures</a:t>
                      </a:r>
                    </a:p>
                    <a:p>
                      <a:pPr lvl="0" rtl="1" algn="ctr">
                        <a:spcBef>
                          <a:spcPts val="0"/>
                        </a:spcBef>
                        <a:buNone/>
                      </a:pPr>
                      <a:r>
                        <a:rPr b="1" lang="ar" sz="1600">
                          <a:solidFill>
                            <a:srgbClr val="FF0000"/>
                          </a:solidFill>
                        </a:rPr>
                        <a:t>عملية</a:t>
                      </a:r>
                    </a:p>
                  </a:txBody>
                  <a:tcPr marT="91425" marB="91425" marR="91425" marL="91425">
                    <a:solidFill>
                      <a:srgbClr val="FFF2CC"/>
                    </a:solidFill>
                  </a:tcPr>
                </a:tc>
                <a:tc>
                  <a:txBody>
                    <a:bodyPr>
                      <a:noAutofit/>
                    </a:bodyPr>
                    <a:lstStyle/>
                    <a:p>
                      <a:pPr lvl="0" rtl="0" algn="ctr">
                        <a:spcBef>
                          <a:spcPts val="0"/>
                        </a:spcBef>
                        <a:buNone/>
                      </a:pPr>
                      <a:r>
                        <a:rPr b="1" lang="ar" sz="1600">
                          <a:solidFill>
                            <a:srgbClr val="FF0000"/>
                          </a:solidFill>
                        </a:rPr>
                        <a:t>Structure Measures</a:t>
                      </a:r>
                    </a:p>
                  </a:txBody>
                  <a:tcPr marT="91425" marB="91425" marR="91425" marL="91425">
                    <a:solidFill>
                      <a:srgbClr val="FFF2CC"/>
                    </a:solidFill>
                  </a:tcPr>
                </a:tc>
              </a:tr>
              <a:tr h="1598700">
                <a:tc>
                  <a:txBody>
                    <a:bodyPr>
                      <a:noAutofit/>
                    </a:bodyPr>
                    <a:lstStyle/>
                    <a:p>
                      <a:pPr lvl="0" rtl="0">
                        <a:lnSpc>
                          <a:spcPct val="115000"/>
                        </a:lnSpc>
                        <a:spcBef>
                          <a:spcPts val="400"/>
                        </a:spcBef>
                        <a:buNone/>
                      </a:pPr>
                      <a:r>
                        <a:rPr b="1" lang="ar">
                          <a:solidFill>
                            <a:schemeClr val="dk1"/>
                          </a:solidFill>
                        </a:rPr>
                        <a:t>Represent the </a:t>
                      </a:r>
                      <a:r>
                        <a:rPr b="1" lang="ar">
                          <a:solidFill>
                            <a:srgbClr val="FF0000"/>
                          </a:solidFill>
                        </a:rPr>
                        <a:t>ultimate goal </a:t>
                      </a:r>
                      <a:r>
                        <a:rPr b="1" lang="ar">
                          <a:solidFill>
                            <a:schemeClr val="dk1"/>
                          </a:solidFill>
                        </a:rPr>
                        <a:t>of healthcare</a:t>
                      </a:r>
                    </a:p>
                    <a:p>
                      <a:pPr lvl="0" rtl="0">
                        <a:lnSpc>
                          <a:spcPct val="115000"/>
                        </a:lnSpc>
                        <a:spcBef>
                          <a:spcPts val="400"/>
                        </a:spcBef>
                        <a:buNone/>
                      </a:pPr>
                      <a:r>
                        <a:t/>
                      </a:r>
                      <a:endParaRPr b="1">
                        <a:solidFill>
                          <a:schemeClr val="dk1"/>
                        </a:solidFill>
                      </a:endParaRPr>
                    </a:p>
                    <a:p>
                      <a:pPr lvl="0" rtl="0">
                        <a:lnSpc>
                          <a:spcPct val="115000"/>
                        </a:lnSpc>
                        <a:spcBef>
                          <a:spcPts val="400"/>
                        </a:spcBef>
                        <a:buNone/>
                      </a:pPr>
                      <a:r>
                        <a:rPr b="1" lang="ar">
                          <a:solidFill>
                            <a:srgbClr val="999999"/>
                          </a:solidFill>
                        </a:rPr>
                        <a:t>Example: The 30-day mortality rate,morbidity ,readmission, infection.</a:t>
                      </a:r>
                    </a:p>
                    <a:p>
                      <a:pPr lvl="0" rtl="0">
                        <a:spcBef>
                          <a:spcPts val="0"/>
                        </a:spcBef>
                        <a:buNone/>
                      </a:pPr>
                      <a:r>
                        <a:t/>
                      </a:r>
                      <a:endParaRPr b="1"/>
                    </a:p>
                    <a:p>
                      <a:pPr lvl="0" rtl="0">
                        <a:spcBef>
                          <a:spcPts val="0"/>
                        </a:spcBef>
                        <a:buNone/>
                      </a:pPr>
                      <a:r>
                        <a:t/>
                      </a:r>
                      <a:endParaRPr b="1"/>
                    </a:p>
                  </a:txBody>
                  <a:tcPr marT="91425" marB="91425" marR="91425" marL="91425"/>
                </a:tc>
                <a:tc>
                  <a:txBody>
                    <a:bodyPr>
                      <a:noAutofit/>
                    </a:bodyPr>
                    <a:lstStyle/>
                    <a:p>
                      <a:pPr lvl="0" rtl="0">
                        <a:lnSpc>
                          <a:spcPct val="115000"/>
                        </a:lnSpc>
                        <a:spcBef>
                          <a:spcPts val="400"/>
                        </a:spcBef>
                        <a:buNone/>
                      </a:pPr>
                      <a:r>
                        <a:rPr b="1" lang="ar">
                          <a:solidFill>
                            <a:schemeClr val="dk1"/>
                          </a:solidFill>
                        </a:rPr>
                        <a:t>Represent </a:t>
                      </a:r>
                      <a:r>
                        <a:rPr b="1" lang="ar">
                          <a:solidFill>
                            <a:srgbClr val="FF0000"/>
                          </a:solidFill>
                        </a:rPr>
                        <a:t>the delivery of specific clinical services to patients, </a:t>
                      </a:r>
                      <a:r>
                        <a:rPr b="1" lang="ar">
                          <a:solidFill>
                            <a:schemeClr val="dk1"/>
                          </a:solidFill>
                        </a:rPr>
                        <a:t>are often based upon clinical guidelines.</a:t>
                      </a:r>
                    </a:p>
                    <a:p>
                      <a:pPr lvl="0" rtl="0">
                        <a:lnSpc>
                          <a:spcPct val="115000"/>
                        </a:lnSpc>
                        <a:spcBef>
                          <a:spcPts val="400"/>
                        </a:spcBef>
                        <a:buNone/>
                      </a:pPr>
                      <a:r>
                        <a:t/>
                      </a:r>
                      <a:endParaRPr b="1">
                        <a:solidFill>
                          <a:schemeClr val="dk1"/>
                        </a:solidFill>
                      </a:endParaRPr>
                    </a:p>
                    <a:p>
                      <a:pPr lvl="0" rtl="0">
                        <a:lnSpc>
                          <a:spcPct val="115000"/>
                        </a:lnSpc>
                        <a:spcBef>
                          <a:spcPts val="400"/>
                        </a:spcBef>
                        <a:buNone/>
                      </a:pPr>
                      <a:r>
                        <a:rPr b="1" lang="ar">
                          <a:solidFill>
                            <a:srgbClr val="999999"/>
                          </a:solidFill>
                        </a:rPr>
                        <a:t>Example: The percentage of patients hospitalized for myocardial infarction who are treated with a beta blocker at the time of discharge</a:t>
                      </a:r>
                    </a:p>
                    <a:p>
                      <a:pPr lvl="0" rtl="0">
                        <a:lnSpc>
                          <a:spcPct val="115000"/>
                        </a:lnSpc>
                        <a:spcBef>
                          <a:spcPts val="400"/>
                        </a:spcBef>
                        <a:buNone/>
                      </a:pPr>
                      <a:r>
                        <a:rPr b="1" lang="ar">
                          <a:solidFill>
                            <a:srgbClr val="999999"/>
                          </a:solidFill>
                        </a:rPr>
                        <a:t>,complaince, daily use..</a:t>
                      </a:r>
                    </a:p>
                    <a:p>
                      <a:pPr lvl="0" rtl="0">
                        <a:spcBef>
                          <a:spcPts val="0"/>
                        </a:spcBef>
                        <a:buNone/>
                      </a:pPr>
                      <a:r>
                        <a:t/>
                      </a:r>
                      <a:endParaRPr b="1"/>
                    </a:p>
                  </a:txBody>
                  <a:tcPr marT="91425" marB="91425" marR="91425" marL="91425"/>
                </a:tc>
                <a:tc>
                  <a:txBody>
                    <a:bodyPr>
                      <a:noAutofit/>
                    </a:bodyPr>
                    <a:lstStyle/>
                    <a:p>
                      <a:pPr lvl="0" rtl="0">
                        <a:lnSpc>
                          <a:spcPct val="115000"/>
                        </a:lnSpc>
                        <a:spcBef>
                          <a:spcPts val="400"/>
                        </a:spcBef>
                        <a:buNone/>
                      </a:pPr>
                      <a:r>
                        <a:rPr b="1" lang="ar">
                          <a:solidFill>
                            <a:srgbClr val="FF0000"/>
                          </a:solidFill>
                        </a:rPr>
                        <a:t>Structure Measures</a:t>
                      </a:r>
                    </a:p>
                    <a:p>
                      <a:pPr lvl="0" rtl="0">
                        <a:lnSpc>
                          <a:spcPct val="115000"/>
                        </a:lnSpc>
                        <a:spcBef>
                          <a:spcPts val="400"/>
                        </a:spcBef>
                        <a:buNone/>
                      </a:pPr>
                      <a:r>
                        <a:rPr b="1" i="1" lang="ar" u="sng">
                          <a:solidFill>
                            <a:srgbClr val="FF0000"/>
                          </a:solidFill>
                        </a:rPr>
                        <a:t>(Number)</a:t>
                      </a:r>
                      <a:r>
                        <a:rPr b="1" lang="ar">
                          <a:solidFill>
                            <a:srgbClr val="FF0000"/>
                          </a:solidFill>
                        </a:rPr>
                        <a:t>: </a:t>
                      </a:r>
                    </a:p>
                    <a:p>
                      <a:pPr lvl="0" rtl="0">
                        <a:lnSpc>
                          <a:spcPct val="115000"/>
                        </a:lnSpc>
                        <a:spcBef>
                          <a:spcPts val="400"/>
                        </a:spcBef>
                        <a:buNone/>
                      </a:pPr>
                      <a:r>
                        <a:rPr b="1" lang="ar">
                          <a:solidFill>
                            <a:schemeClr val="dk1"/>
                          </a:solidFill>
                        </a:rPr>
                        <a:t>Represent the </a:t>
                      </a:r>
                      <a:r>
                        <a:rPr b="1" lang="ar">
                          <a:solidFill>
                            <a:srgbClr val="FF0000"/>
                          </a:solidFill>
                        </a:rPr>
                        <a:t>characteristics </a:t>
                      </a:r>
                      <a:r>
                        <a:rPr b="1" lang="ar">
                          <a:solidFill>
                            <a:schemeClr val="dk1"/>
                          </a:solidFill>
                        </a:rPr>
                        <a:t>of individual healthcare providers, organizations, and </a:t>
                      </a:r>
                      <a:r>
                        <a:rPr b="1" lang="ar">
                          <a:solidFill>
                            <a:srgbClr val="FF0000"/>
                          </a:solidFill>
                        </a:rPr>
                        <a:t>facilities.</a:t>
                      </a:r>
                    </a:p>
                    <a:p>
                      <a:pPr lvl="0" rtl="0">
                        <a:lnSpc>
                          <a:spcPct val="115000"/>
                        </a:lnSpc>
                        <a:spcBef>
                          <a:spcPts val="400"/>
                        </a:spcBef>
                        <a:buNone/>
                      </a:pPr>
                      <a:r>
                        <a:t/>
                      </a:r>
                      <a:endParaRPr b="1">
                        <a:solidFill>
                          <a:srgbClr val="FF0000"/>
                        </a:solidFill>
                      </a:endParaRPr>
                    </a:p>
                    <a:p>
                      <a:pPr lvl="0" rtl="0">
                        <a:lnSpc>
                          <a:spcPct val="115000"/>
                        </a:lnSpc>
                        <a:spcBef>
                          <a:spcPts val="400"/>
                        </a:spcBef>
                        <a:buNone/>
                      </a:pPr>
                      <a:r>
                        <a:rPr b="1" lang="ar">
                          <a:solidFill>
                            <a:srgbClr val="999999"/>
                          </a:solidFill>
                        </a:rPr>
                        <a:t>  Example:  Nursing to patient ratio in the ICU</a:t>
                      </a:r>
                    </a:p>
                    <a:p>
                      <a:pPr lvl="0" rtl="0">
                        <a:spcBef>
                          <a:spcPts val="0"/>
                        </a:spcBef>
                        <a:buNone/>
                      </a:pPr>
                      <a:r>
                        <a:rPr b="1" lang="ar"/>
                        <a:t>(Number)</a:t>
                      </a:r>
                    </a:p>
                  </a:txBody>
                  <a:tcPr marT="91425" marB="91425" marR="91425" marL="91425"/>
                </a:tc>
              </a:tr>
            </a:tbl>
          </a:graphicData>
        </a:graphic>
      </p:graphicFrame>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5" name="Shape 915"/>
        <p:cNvGrpSpPr/>
        <p:nvPr/>
      </p:nvGrpSpPr>
      <p:grpSpPr>
        <a:xfrm>
          <a:off x="0" y="0"/>
          <a:ext cx="0" cy="0"/>
          <a:chOff x="0" y="0"/>
          <a:chExt cx="0" cy="0"/>
        </a:xfrm>
      </p:grpSpPr>
      <p:sp>
        <p:nvSpPr>
          <p:cNvPr id="916" name="Shape 916"/>
          <p:cNvSpPr txBox="1"/>
          <p:nvPr/>
        </p:nvSpPr>
        <p:spPr>
          <a:xfrm>
            <a:off x="237600" y="356400"/>
            <a:ext cx="7151700" cy="950400"/>
          </a:xfrm>
          <a:prstGeom prst="rect">
            <a:avLst/>
          </a:prstGeom>
          <a:noFill/>
          <a:ln>
            <a:noFill/>
          </a:ln>
        </p:spPr>
        <p:txBody>
          <a:bodyPr anchorCtr="0" anchor="t" bIns="91425" lIns="91425" rIns="91425" tIns="91425">
            <a:noAutofit/>
          </a:bodyPr>
          <a:lstStyle/>
          <a:p>
            <a:pPr lvl="0" rtl="0" algn="ctr">
              <a:lnSpc>
                <a:spcPct val="115000"/>
              </a:lnSpc>
              <a:spcBef>
                <a:spcPts val="800"/>
              </a:spcBef>
              <a:buClr>
                <a:schemeClr val="dk1"/>
              </a:buClr>
              <a:buSzPct val="55000"/>
              <a:buFont typeface="Arial"/>
              <a:buNone/>
            </a:pPr>
            <a:r>
              <a:rPr b="1" lang="ar" sz="2000">
                <a:solidFill>
                  <a:schemeClr val="dk1"/>
                </a:solidFill>
              </a:rPr>
              <a:t>Change Concepts</a:t>
            </a:r>
          </a:p>
          <a:p>
            <a:pPr lvl="0" rtl="0">
              <a:lnSpc>
                <a:spcPct val="115000"/>
              </a:lnSpc>
              <a:spcBef>
                <a:spcPts val="700"/>
              </a:spcBef>
              <a:buClr>
                <a:schemeClr val="dk1"/>
              </a:buClr>
              <a:buSzPct val="61111"/>
              <a:buFont typeface="Arial"/>
              <a:buNone/>
            </a:pPr>
            <a:r>
              <a:rPr b="1" lang="ar" sz="1800">
                <a:solidFill>
                  <a:schemeClr val="dk1"/>
                </a:solidFill>
              </a:rPr>
              <a:t>The following </a:t>
            </a:r>
            <a:r>
              <a:rPr b="1" lang="ar" sz="1800">
                <a:solidFill>
                  <a:srgbClr val="FF0000"/>
                </a:solidFill>
              </a:rPr>
              <a:t>nine (9)  </a:t>
            </a:r>
            <a:r>
              <a:rPr b="1" lang="ar" sz="1800">
                <a:solidFill>
                  <a:schemeClr val="dk1"/>
                </a:solidFill>
              </a:rPr>
              <a:t>general categories:</a:t>
            </a:r>
          </a:p>
          <a:p>
            <a:pPr lvl="0" rtl="0">
              <a:spcBef>
                <a:spcPts val="0"/>
              </a:spcBef>
              <a:buNone/>
            </a:pPr>
            <a:r>
              <a:t/>
            </a:r>
            <a:endParaRPr/>
          </a:p>
        </p:txBody>
      </p:sp>
      <p:graphicFrame>
        <p:nvGraphicFramePr>
          <p:cNvPr id="917" name="Shape 917"/>
          <p:cNvGraphicFramePr/>
          <p:nvPr/>
        </p:nvGraphicFramePr>
        <p:xfrm>
          <a:off x="237600" y="1564375"/>
          <a:ext cx="3000000" cy="3000000"/>
        </p:xfrm>
        <a:graphic>
          <a:graphicData uri="http://schemas.openxmlformats.org/drawingml/2006/table">
            <a:tbl>
              <a:tblPr>
                <a:noFill/>
                <a:tableStyleId>{D04C0F43-524B-4128-83DA-58CB7B48C504}</a:tableStyleId>
              </a:tblPr>
              <a:tblGrid>
                <a:gridCol w="2256200"/>
                <a:gridCol w="4717475"/>
              </a:tblGrid>
              <a:tr h="381000">
                <a:tc>
                  <a:txBody>
                    <a:bodyPr>
                      <a:noAutofit/>
                    </a:bodyPr>
                    <a:lstStyle/>
                    <a:p>
                      <a:pPr lvl="0" rtl="0">
                        <a:lnSpc>
                          <a:spcPct val="115000"/>
                        </a:lnSpc>
                        <a:spcBef>
                          <a:spcPts val="700"/>
                        </a:spcBef>
                        <a:buNone/>
                      </a:pPr>
                      <a:r>
                        <a:rPr b="1" lang="ar" sz="1800">
                          <a:solidFill>
                            <a:srgbClr val="FF0000"/>
                          </a:solidFill>
                        </a:rPr>
                        <a:t>Eliminate waste</a:t>
                      </a:r>
                    </a:p>
                    <a:p>
                      <a:pPr lvl="0" rtl="0">
                        <a:spcBef>
                          <a:spcPts val="0"/>
                        </a:spcBef>
                        <a:buNone/>
                      </a:pPr>
                      <a:r>
                        <a:t/>
                      </a:r>
                      <a:endParaRPr b="1" sz="1800"/>
                    </a:p>
                  </a:txBody>
                  <a:tcPr marT="91425" marB="91425" marR="91425" marL="91425">
                    <a:solidFill>
                      <a:srgbClr val="FCE5CD"/>
                    </a:solidFill>
                  </a:tcPr>
                </a:tc>
                <a:tc>
                  <a:txBody>
                    <a:bodyPr>
                      <a:noAutofit/>
                    </a:bodyPr>
                    <a:lstStyle/>
                    <a:p>
                      <a:pPr lvl="0" rtl="0">
                        <a:spcBef>
                          <a:spcPts val="0"/>
                        </a:spcBef>
                        <a:buNone/>
                      </a:pPr>
                      <a:r>
                        <a:rPr b="1" lang="ar">
                          <a:solidFill>
                            <a:schemeClr val="dk1"/>
                          </a:solidFill>
                        </a:rPr>
                        <a:t>Look for ways of eliminating any activity or resource in the hospital or clinic that does not add value to patient care</a:t>
                      </a:r>
                    </a:p>
                  </a:txBody>
                  <a:tcPr marT="91425" marB="91425" marR="91425" marL="91425"/>
                </a:tc>
              </a:tr>
              <a:tr h="381000">
                <a:tc>
                  <a:txBody>
                    <a:bodyPr>
                      <a:noAutofit/>
                    </a:bodyPr>
                    <a:lstStyle/>
                    <a:p>
                      <a:pPr lvl="0" rtl="0">
                        <a:lnSpc>
                          <a:spcPct val="115000"/>
                        </a:lnSpc>
                        <a:spcBef>
                          <a:spcPts val="700"/>
                        </a:spcBef>
                        <a:buNone/>
                      </a:pPr>
                      <a:r>
                        <a:rPr b="1" lang="ar" sz="1800">
                          <a:solidFill>
                            <a:srgbClr val="FF0000"/>
                          </a:solidFill>
                        </a:rPr>
                        <a:t>Improve workflow</a:t>
                      </a:r>
                    </a:p>
                    <a:p>
                      <a:pPr lvl="0" rtl="0">
                        <a:spcBef>
                          <a:spcPts val="0"/>
                        </a:spcBef>
                        <a:buNone/>
                      </a:pPr>
                      <a:r>
                        <a:t/>
                      </a:r>
                      <a:endParaRPr b="1" sz="1800"/>
                    </a:p>
                  </a:txBody>
                  <a:tcPr marT="91425" marB="91425" marR="91425" marL="91425">
                    <a:solidFill>
                      <a:srgbClr val="FCE5CD"/>
                    </a:solidFill>
                  </a:tcPr>
                </a:tc>
                <a:tc>
                  <a:txBody>
                    <a:bodyPr>
                      <a:noAutofit/>
                    </a:bodyPr>
                    <a:lstStyle/>
                    <a:p>
                      <a:pPr lvl="0" rtl="0">
                        <a:lnSpc>
                          <a:spcPct val="115000"/>
                        </a:lnSpc>
                        <a:spcBef>
                          <a:spcPts val="500"/>
                        </a:spcBef>
                        <a:buNone/>
                      </a:pPr>
                      <a:r>
                        <a:rPr b="1" lang="ar">
                          <a:solidFill>
                            <a:schemeClr val="dk1"/>
                          </a:solidFill>
                        </a:rPr>
                        <a:t>Improving the flow of work in processes is an important way to improve the quality of patient care delivered by those processes.</a:t>
                      </a:r>
                    </a:p>
                  </a:txBody>
                  <a:tcPr marT="91425" marB="91425" marR="91425" marL="91425"/>
                </a:tc>
              </a:tr>
              <a:tr h="381000">
                <a:tc>
                  <a:txBody>
                    <a:bodyPr>
                      <a:noAutofit/>
                    </a:bodyPr>
                    <a:lstStyle/>
                    <a:p>
                      <a:pPr lvl="0" rtl="0">
                        <a:lnSpc>
                          <a:spcPct val="115000"/>
                        </a:lnSpc>
                        <a:spcBef>
                          <a:spcPts val="700"/>
                        </a:spcBef>
                        <a:buNone/>
                      </a:pPr>
                      <a:r>
                        <a:rPr b="1" lang="ar" sz="1800">
                          <a:solidFill>
                            <a:srgbClr val="FF0000"/>
                          </a:solidFill>
                        </a:rPr>
                        <a:t>Optimize inventory</a:t>
                      </a:r>
                    </a:p>
                    <a:p>
                      <a:pPr lvl="0" rtl="0">
                        <a:spcBef>
                          <a:spcPts val="0"/>
                        </a:spcBef>
                        <a:buNone/>
                      </a:pPr>
                      <a:r>
                        <a:t/>
                      </a:r>
                      <a:endParaRPr b="1" sz="1800"/>
                    </a:p>
                  </a:txBody>
                  <a:tcPr marT="91425" marB="91425" marR="91425" marL="91425">
                    <a:solidFill>
                      <a:srgbClr val="FCE5CD"/>
                    </a:solidFill>
                  </a:tcPr>
                </a:tc>
                <a:tc>
                  <a:txBody>
                    <a:bodyPr>
                      <a:noAutofit/>
                    </a:bodyPr>
                    <a:lstStyle/>
                    <a:p>
                      <a:pPr lvl="0" rtl="0">
                        <a:lnSpc>
                          <a:spcPct val="115000"/>
                        </a:lnSpc>
                        <a:spcBef>
                          <a:spcPts val="500"/>
                        </a:spcBef>
                        <a:buNone/>
                      </a:pPr>
                      <a:r>
                        <a:rPr b="1" lang="ar">
                          <a:solidFill>
                            <a:schemeClr val="dk1"/>
                          </a:solidFill>
                        </a:rPr>
                        <a:t>Inventory of all types is a possible source of waste in organizations; understanding where inventory is stored in a system is the first step in finding opportunities for improvement.</a:t>
                      </a:r>
                    </a:p>
                  </a:txBody>
                  <a:tcPr marT="91425" marB="91425" marR="91425" marL="91425"/>
                </a:tc>
              </a:tr>
              <a:tr h="381000">
                <a:tc>
                  <a:txBody>
                    <a:bodyPr>
                      <a:noAutofit/>
                    </a:bodyPr>
                    <a:lstStyle/>
                    <a:p>
                      <a:pPr lvl="0" rtl="0">
                        <a:lnSpc>
                          <a:spcPct val="115000"/>
                        </a:lnSpc>
                        <a:spcBef>
                          <a:spcPts val="800"/>
                        </a:spcBef>
                        <a:buNone/>
                      </a:pPr>
                      <a:r>
                        <a:rPr b="1" lang="ar" sz="1800">
                          <a:solidFill>
                            <a:srgbClr val="FF0000"/>
                          </a:solidFill>
                        </a:rPr>
                        <a:t>Change the work environment</a:t>
                      </a:r>
                    </a:p>
                  </a:txBody>
                  <a:tcPr marT="91425" marB="91425" marR="91425" marL="91425">
                    <a:solidFill>
                      <a:srgbClr val="FCE5CD"/>
                    </a:solidFill>
                  </a:tcPr>
                </a:tc>
                <a:tc>
                  <a:txBody>
                    <a:bodyPr>
                      <a:noAutofit/>
                    </a:bodyPr>
                    <a:lstStyle/>
                    <a:p>
                      <a:pPr lvl="0" rtl="0">
                        <a:spcBef>
                          <a:spcPts val="0"/>
                        </a:spcBef>
                        <a:buNone/>
                      </a:pPr>
                      <a:r>
                        <a:rPr b="1" lang="ar">
                          <a:solidFill>
                            <a:schemeClr val="dk1"/>
                          </a:solidFill>
                        </a:rPr>
                        <a:t>Changing the work environment itself can be a high-leverage opportunity for making all other process changes more effective</a:t>
                      </a:r>
                    </a:p>
                  </a:txBody>
                  <a:tcPr marT="91425" marB="91425" marR="91425" marL="91425"/>
                </a:tc>
              </a:tr>
              <a:tr h="381000">
                <a:tc>
                  <a:txBody>
                    <a:bodyPr>
                      <a:noAutofit/>
                    </a:bodyPr>
                    <a:lstStyle/>
                    <a:p>
                      <a:pPr lvl="0" rtl="0">
                        <a:lnSpc>
                          <a:spcPct val="115000"/>
                        </a:lnSpc>
                        <a:spcBef>
                          <a:spcPts val="800"/>
                        </a:spcBef>
                        <a:buNone/>
                      </a:pPr>
                      <a:r>
                        <a:rPr b="1" lang="ar" sz="1800">
                          <a:solidFill>
                            <a:srgbClr val="FF0000"/>
                          </a:solidFill>
                        </a:rPr>
                        <a:t>Enhance the health provider/patient relationship</a:t>
                      </a:r>
                    </a:p>
                  </a:txBody>
                  <a:tcPr marT="91425" marB="91425" marR="91425" marL="91425">
                    <a:solidFill>
                      <a:srgbClr val="FCE5CD"/>
                    </a:solidFill>
                  </a:tcPr>
                </a:tc>
                <a:tc>
                  <a:txBody>
                    <a:bodyPr>
                      <a:noAutofit/>
                    </a:bodyPr>
                    <a:lstStyle/>
                    <a:p>
                      <a:pPr lvl="0" rtl="0">
                        <a:spcBef>
                          <a:spcPts val="0"/>
                        </a:spcBef>
                        <a:buNone/>
                      </a:pPr>
                      <a:r>
                        <a:rPr b="1" lang="ar">
                          <a:solidFill>
                            <a:schemeClr val="dk1"/>
                          </a:solidFill>
                        </a:rPr>
                        <a:t>To benefit from improvements in quality and safety of health care, the health-care professionals and patients must recognize and appreciate the improvements</a:t>
                      </a:r>
                    </a:p>
                  </a:txBody>
                  <a:tcPr marT="91425" marB="91425" marR="91425" marL="91425"/>
                </a:tc>
              </a:tr>
              <a:tr h="381000">
                <a:tc>
                  <a:txBody>
                    <a:bodyPr>
                      <a:noAutofit/>
                    </a:bodyPr>
                    <a:lstStyle/>
                    <a:p>
                      <a:pPr lvl="0" rtl="0">
                        <a:lnSpc>
                          <a:spcPct val="115000"/>
                        </a:lnSpc>
                        <a:spcBef>
                          <a:spcPts val="600"/>
                        </a:spcBef>
                        <a:buClr>
                          <a:schemeClr val="dk1"/>
                        </a:buClr>
                        <a:buSzPct val="61111"/>
                        <a:buFont typeface="Arial"/>
                        <a:buNone/>
                      </a:pPr>
                      <a:r>
                        <a:rPr b="1" lang="ar" sz="1800">
                          <a:solidFill>
                            <a:srgbClr val="FF0000"/>
                          </a:solidFill>
                        </a:rPr>
                        <a:t>Manage time</a:t>
                      </a:r>
                    </a:p>
                    <a:p>
                      <a:pPr lvl="0" rtl="0">
                        <a:spcBef>
                          <a:spcPts val="0"/>
                        </a:spcBef>
                        <a:buNone/>
                      </a:pPr>
                      <a:r>
                        <a:t/>
                      </a:r>
                      <a:endParaRPr b="1" sz="1800"/>
                    </a:p>
                  </a:txBody>
                  <a:tcPr marT="91425" marB="91425" marR="91425" marL="91425">
                    <a:solidFill>
                      <a:srgbClr val="FCE5CD"/>
                    </a:solidFill>
                  </a:tcPr>
                </a:tc>
                <a:tc>
                  <a:txBody>
                    <a:bodyPr>
                      <a:noAutofit/>
                    </a:bodyPr>
                    <a:lstStyle/>
                    <a:p>
                      <a:pPr lvl="0" rtl="0">
                        <a:lnSpc>
                          <a:spcPct val="115000"/>
                        </a:lnSpc>
                        <a:spcBef>
                          <a:spcPts val="500"/>
                        </a:spcBef>
                        <a:buNone/>
                      </a:pPr>
                      <a:r>
                        <a:rPr b="1" lang="ar">
                          <a:solidFill>
                            <a:schemeClr val="dk1"/>
                          </a:solidFill>
                        </a:rPr>
                        <a:t>An organization can get more achieved by reducing the time to deliver health care, develop new ways of delivering health care, reducing waiting times for services and cycle times for all services and functions in the organization.</a:t>
                      </a:r>
                    </a:p>
                  </a:txBody>
                  <a:tcPr marT="91425" marB="91425" marR="91425" marL="91425"/>
                </a:tc>
              </a:tr>
              <a:tr h="381000">
                <a:tc>
                  <a:txBody>
                    <a:bodyPr>
                      <a:noAutofit/>
                    </a:bodyPr>
                    <a:lstStyle/>
                    <a:p>
                      <a:pPr lvl="0" rtl="0">
                        <a:lnSpc>
                          <a:spcPct val="115000"/>
                        </a:lnSpc>
                        <a:spcBef>
                          <a:spcPts val="600"/>
                        </a:spcBef>
                        <a:buClr>
                          <a:schemeClr val="dk1"/>
                        </a:buClr>
                        <a:buSzPct val="61111"/>
                        <a:buFont typeface="Arial"/>
                        <a:buNone/>
                      </a:pPr>
                      <a:r>
                        <a:rPr b="1" lang="ar" sz="1800">
                          <a:solidFill>
                            <a:srgbClr val="FF0000"/>
                          </a:solidFill>
                        </a:rPr>
                        <a:t>Manage variation</a:t>
                      </a:r>
                    </a:p>
                    <a:p>
                      <a:pPr lvl="0" rtl="0">
                        <a:spcBef>
                          <a:spcPts val="0"/>
                        </a:spcBef>
                        <a:buNone/>
                      </a:pPr>
                      <a:r>
                        <a:t/>
                      </a:r>
                      <a:endParaRPr b="1" sz="1800"/>
                    </a:p>
                  </a:txBody>
                  <a:tcPr marT="91425" marB="91425" marR="91425" marL="91425">
                    <a:solidFill>
                      <a:srgbClr val="FCE5CD"/>
                    </a:solidFill>
                  </a:tcPr>
                </a:tc>
                <a:tc>
                  <a:txBody>
                    <a:bodyPr>
                      <a:noAutofit/>
                    </a:bodyPr>
                    <a:lstStyle/>
                    <a:p>
                      <a:pPr lvl="0" rtl="0">
                        <a:lnSpc>
                          <a:spcPct val="115000"/>
                        </a:lnSpc>
                        <a:spcBef>
                          <a:spcPts val="500"/>
                        </a:spcBef>
                        <a:buNone/>
                      </a:pPr>
                      <a:r>
                        <a:rPr b="1" lang="ar">
                          <a:solidFill>
                            <a:schemeClr val="dk1"/>
                          </a:solidFill>
                        </a:rPr>
                        <a:t>Reducing variation improves the predictability of outcomes and helps reduce the frequency of adverse outcomes for patients.</a:t>
                      </a:r>
                    </a:p>
                  </a:txBody>
                  <a:tcPr marT="91425" marB="91425" marR="91425" marL="91425"/>
                </a:tc>
              </a:tr>
            </a:tbl>
          </a:graphicData>
        </a:graphic>
      </p:graphicFrame>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1" name="Shape 921"/>
        <p:cNvGrpSpPr/>
        <p:nvPr/>
      </p:nvGrpSpPr>
      <p:grpSpPr>
        <a:xfrm>
          <a:off x="0" y="0"/>
          <a:ext cx="0" cy="0"/>
          <a:chOff x="0" y="0"/>
          <a:chExt cx="0" cy="0"/>
        </a:xfrm>
      </p:grpSpPr>
      <p:graphicFrame>
        <p:nvGraphicFramePr>
          <p:cNvPr id="922" name="Shape 922"/>
          <p:cNvGraphicFramePr/>
          <p:nvPr/>
        </p:nvGraphicFramePr>
        <p:xfrm>
          <a:off x="263475" y="355550"/>
          <a:ext cx="3000000" cy="3000000"/>
        </p:xfrm>
        <a:graphic>
          <a:graphicData uri="http://schemas.openxmlformats.org/drawingml/2006/table">
            <a:tbl>
              <a:tblPr>
                <a:noFill/>
                <a:tableStyleId>{D04C0F43-524B-4128-83DA-58CB7B48C504}</a:tableStyleId>
              </a:tblPr>
              <a:tblGrid>
                <a:gridCol w="1692975"/>
                <a:gridCol w="5399525"/>
              </a:tblGrid>
              <a:tr h="838375">
                <a:tc>
                  <a:txBody>
                    <a:bodyPr>
                      <a:noAutofit/>
                    </a:bodyPr>
                    <a:lstStyle/>
                    <a:p>
                      <a:pPr lvl="0" rtl="0">
                        <a:lnSpc>
                          <a:spcPct val="115000"/>
                        </a:lnSpc>
                        <a:spcBef>
                          <a:spcPts val="600"/>
                        </a:spcBef>
                        <a:buNone/>
                      </a:pPr>
                      <a:r>
                        <a:rPr b="1" lang="ar" sz="1800">
                          <a:solidFill>
                            <a:srgbClr val="FF0000"/>
                          </a:solidFill>
                        </a:rPr>
                        <a:t>Design systems to avoid mistakes</a:t>
                      </a:r>
                    </a:p>
                  </a:txBody>
                  <a:tcPr marT="91425" marB="91425" marR="91425" marL="91425">
                    <a:solidFill>
                      <a:srgbClr val="FCE5CD"/>
                    </a:solidFill>
                  </a:tcPr>
                </a:tc>
                <a:tc>
                  <a:txBody>
                    <a:bodyPr>
                      <a:noAutofit/>
                    </a:bodyPr>
                    <a:lstStyle/>
                    <a:p>
                      <a:pPr lvl="0" rtl="0">
                        <a:lnSpc>
                          <a:spcPct val="115000"/>
                        </a:lnSpc>
                        <a:spcBef>
                          <a:spcPts val="500"/>
                        </a:spcBef>
                        <a:buClr>
                          <a:schemeClr val="dk1"/>
                        </a:buClr>
                        <a:buSzPct val="78571"/>
                        <a:buFont typeface="Arial"/>
                        <a:buNone/>
                      </a:pPr>
                      <a:r>
                        <a:rPr b="1" lang="ar">
                          <a:solidFill>
                            <a:schemeClr val="dk1"/>
                          </a:solidFill>
                        </a:rPr>
                        <a:t>Organizations can reduce errors by redesigning the system to ensure that there is redundancy i.e. multiple checks and balances to combat human error.</a:t>
                      </a:r>
                    </a:p>
                    <a:p>
                      <a:pPr lvl="0" rtl="0">
                        <a:spcBef>
                          <a:spcPts val="0"/>
                        </a:spcBef>
                        <a:buNone/>
                      </a:pPr>
                      <a:r>
                        <a:t/>
                      </a:r>
                      <a:endParaRPr b="1"/>
                    </a:p>
                  </a:txBody>
                  <a:tcPr marT="91425" marB="91425" marR="91425" marL="91425"/>
                </a:tc>
              </a:tr>
              <a:tr h="838375">
                <a:tc>
                  <a:txBody>
                    <a:bodyPr>
                      <a:noAutofit/>
                    </a:bodyPr>
                    <a:lstStyle/>
                    <a:p>
                      <a:pPr lvl="0" rtl="0">
                        <a:lnSpc>
                          <a:spcPct val="115000"/>
                        </a:lnSpc>
                        <a:spcBef>
                          <a:spcPts val="600"/>
                        </a:spcBef>
                        <a:buClr>
                          <a:schemeClr val="dk1"/>
                        </a:buClr>
                        <a:buSzPct val="61111"/>
                        <a:buFont typeface="Arial"/>
                        <a:buNone/>
                      </a:pPr>
                      <a:r>
                        <a:rPr b="1" lang="ar" sz="1800">
                          <a:solidFill>
                            <a:srgbClr val="FF0000"/>
                          </a:solidFill>
                        </a:rPr>
                        <a:t>Focus on the product or service</a:t>
                      </a:r>
                    </a:p>
                    <a:p>
                      <a:pPr lvl="0" rtl="0">
                        <a:spcBef>
                          <a:spcPts val="0"/>
                        </a:spcBef>
                        <a:buNone/>
                      </a:pPr>
                      <a:r>
                        <a:t/>
                      </a:r>
                      <a:endParaRPr b="1" sz="1800"/>
                    </a:p>
                  </a:txBody>
                  <a:tcPr marT="91425" marB="91425" marR="91425" marL="91425">
                    <a:solidFill>
                      <a:srgbClr val="FCE5CD"/>
                    </a:solidFill>
                  </a:tcPr>
                </a:tc>
                <a:tc>
                  <a:txBody>
                    <a:bodyPr>
                      <a:noAutofit/>
                    </a:bodyPr>
                    <a:lstStyle/>
                    <a:p>
                      <a:pPr lvl="0" rtl="0">
                        <a:lnSpc>
                          <a:spcPct val="115000"/>
                        </a:lnSpc>
                        <a:spcBef>
                          <a:spcPts val="500"/>
                        </a:spcBef>
                        <a:buClr>
                          <a:schemeClr val="dk1"/>
                        </a:buClr>
                        <a:buSzPct val="78571"/>
                        <a:buFont typeface="Arial"/>
                        <a:buNone/>
                      </a:pPr>
                      <a:r>
                        <a:rPr b="1" lang="ar">
                          <a:solidFill>
                            <a:schemeClr val="dk1"/>
                          </a:solidFill>
                        </a:rPr>
                        <a:t>Although many organizations focus on ways to improve processes, it is also important to address improvement of products and services</a:t>
                      </a:r>
                    </a:p>
                    <a:p>
                      <a:pPr lvl="0" rtl="0">
                        <a:spcBef>
                          <a:spcPts val="0"/>
                        </a:spcBef>
                        <a:buNone/>
                      </a:pPr>
                      <a:r>
                        <a:t/>
                      </a:r>
                      <a:endParaRPr b="1"/>
                    </a:p>
                  </a:txBody>
                  <a:tcPr marT="91425" marB="91425" marR="91425" marL="91425"/>
                </a:tc>
              </a:tr>
            </a:tbl>
          </a:graphicData>
        </a:graphic>
      </p:graphicFrame>
      <p:sp>
        <p:nvSpPr>
          <p:cNvPr id="923" name="Shape 923"/>
          <p:cNvSpPr txBox="1"/>
          <p:nvPr/>
        </p:nvSpPr>
        <p:spPr>
          <a:xfrm>
            <a:off x="285125" y="3825350"/>
            <a:ext cx="7092600" cy="6771600"/>
          </a:xfrm>
          <a:prstGeom prst="rect">
            <a:avLst/>
          </a:prstGeom>
          <a:noFill/>
          <a:ln>
            <a:noFill/>
          </a:ln>
        </p:spPr>
        <p:txBody>
          <a:bodyPr anchorCtr="0" anchor="t" bIns="91425" lIns="91425" rIns="91425" tIns="91425">
            <a:noAutofit/>
          </a:bodyPr>
          <a:lstStyle/>
          <a:p>
            <a:pPr lvl="0" rtl="0">
              <a:spcBef>
                <a:spcPts val="0"/>
              </a:spcBef>
              <a:buNone/>
            </a:pPr>
            <a:r>
              <a:rPr b="1" lang="ar" sz="2000">
                <a:solidFill>
                  <a:schemeClr val="dk1"/>
                </a:solidFill>
              </a:rPr>
              <a:t>continuous improvement methods:</a:t>
            </a:r>
          </a:p>
          <a:p>
            <a:pPr lvl="0" rtl="0">
              <a:lnSpc>
                <a:spcPct val="115000"/>
              </a:lnSpc>
              <a:spcBef>
                <a:spcPts val="800"/>
              </a:spcBef>
              <a:buClr>
                <a:schemeClr val="dk1"/>
              </a:buClr>
              <a:buSzPct val="61111"/>
              <a:buFont typeface="Arial"/>
              <a:buNone/>
            </a:pPr>
            <a:r>
              <a:rPr b="1" lang="ar" sz="1800">
                <a:solidFill>
                  <a:schemeClr val="dk1"/>
                </a:solidFill>
              </a:rPr>
              <a:t>There are a number of examples of quality improvement methods in health care but the two most relevant to medical setting are:</a:t>
            </a:r>
          </a:p>
          <a:p>
            <a:pPr indent="-228600" lvl="0" marL="457200" rtl="0">
              <a:lnSpc>
                <a:spcPct val="115000"/>
              </a:lnSpc>
              <a:spcBef>
                <a:spcPts val="700"/>
              </a:spcBef>
              <a:buChar char="●"/>
            </a:pPr>
            <a:r>
              <a:rPr b="1" lang="ar">
                <a:solidFill>
                  <a:schemeClr val="dk1"/>
                </a:solidFill>
              </a:rPr>
              <a:t>Clinical practice improvement(</a:t>
            </a:r>
            <a:r>
              <a:rPr b="1" lang="ar">
                <a:solidFill>
                  <a:srgbClr val="FF0000"/>
                </a:solidFill>
              </a:rPr>
              <a:t>CPI</a:t>
            </a:r>
            <a:r>
              <a:rPr b="1" lang="ar">
                <a:solidFill>
                  <a:schemeClr val="dk1"/>
                </a:solidFill>
              </a:rPr>
              <a:t>) methodology;</a:t>
            </a:r>
          </a:p>
          <a:p>
            <a:pPr indent="-228600" lvl="0" marL="457200" rtl="0">
              <a:lnSpc>
                <a:spcPct val="115000"/>
              </a:lnSpc>
              <a:spcBef>
                <a:spcPts val="700"/>
              </a:spcBef>
              <a:buChar char="●"/>
            </a:pPr>
            <a:r>
              <a:rPr b="1" lang="ar">
                <a:solidFill>
                  <a:schemeClr val="dk1"/>
                </a:solidFill>
              </a:rPr>
              <a:t>Root cause analysis(</a:t>
            </a:r>
            <a:r>
              <a:rPr b="1" lang="ar">
                <a:solidFill>
                  <a:srgbClr val="FF0000"/>
                </a:solidFill>
              </a:rPr>
              <a:t>RCA</a:t>
            </a:r>
            <a:r>
              <a:rPr b="1" lang="ar">
                <a:solidFill>
                  <a:schemeClr val="dk1"/>
                </a:solidFill>
              </a:rPr>
              <a:t>).</a:t>
            </a:r>
          </a:p>
          <a:p>
            <a:pPr indent="-228600" lvl="0" marL="457200" rtl="0">
              <a:lnSpc>
                <a:spcPct val="115000"/>
              </a:lnSpc>
              <a:spcBef>
                <a:spcPts val="600"/>
              </a:spcBef>
              <a:buClr>
                <a:schemeClr val="dk1"/>
              </a:buClr>
              <a:buChar char="●"/>
            </a:pPr>
            <a:r>
              <a:rPr b="1" lang="ar">
                <a:solidFill>
                  <a:schemeClr val="dk1"/>
                </a:solidFill>
              </a:rPr>
              <a:t>PDSA (plan-do-study-act)</a:t>
            </a:r>
          </a:p>
          <a:p>
            <a:pPr lvl="0" rtl="0">
              <a:lnSpc>
                <a:spcPct val="115000"/>
              </a:lnSpc>
              <a:spcBef>
                <a:spcPts val="700"/>
              </a:spcBef>
              <a:buNone/>
            </a:pPr>
            <a:r>
              <a:t/>
            </a:r>
            <a:endParaRPr b="1">
              <a:solidFill>
                <a:schemeClr val="dk1"/>
              </a:solidFill>
            </a:endParaRPr>
          </a:p>
          <a:p>
            <a:pPr lvl="0" rtl="0">
              <a:spcBef>
                <a:spcPts val="0"/>
              </a:spcBef>
              <a:buNone/>
            </a:pPr>
            <a:r>
              <a:t/>
            </a:r>
            <a:endParaRPr b="1" sz="3600">
              <a:solidFill>
                <a:schemeClr val="dk1"/>
              </a:solidFill>
            </a:endParaRPr>
          </a:p>
          <a:p>
            <a:pPr lvl="0" rtl="0">
              <a:spcBef>
                <a:spcPts val="0"/>
              </a:spcBef>
              <a:buNone/>
            </a:pPr>
            <a:r>
              <a:t/>
            </a:r>
            <a:endParaRPr b="1" sz="3600">
              <a:solidFill>
                <a:schemeClr val="dk1"/>
              </a:solidFill>
            </a:endParaRPr>
          </a:p>
        </p:txBody>
      </p:sp>
      <p:pic>
        <p:nvPicPr>
          <p:cNvPr id="924" name="Shape 924"/>
          <p:cNvPicPr preferRelativeResize="0"/>
          <p:nvPr/>
        </p:nvPicPr>
        <p:blipFill>
          <a:blip r:embed="rId3">
            <a:alphaModFix/>
          </a:blip>
          <a:stretch>
            <a:fillRect/>
          </a:stretch>
        </p:blipFill>
        <p:spPr>
          <a:xfrm>
            <a:off x="1829500" y="6369924"/>
            <a:ext cx="4502775" cy="3464400"/>
          </a:xfrm>
          <a:prstGeom prst="rect">
            <a:avLst/>
          </a:prstGeom>
          <a:noFill/>
          <a:ln>
            <a:noFill/>
          </a:ln>
        </p:spPr>
      </p:pic>
      <p:sp>
        <p:nvSpPr>
          <p:cNvPr id="925" name="Shape 925"/>
          <p:cNvSpPr/>
          <p:nvPr/>
        </p:nvSpPr>
        <p:spPr>
          <a:xfrm>
            <a:off x="4870800" y="7009200"/>
            <a:ext cx="1829400" cy="18534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6" name="Shape 926"/>
          <p:cNvSpPr txBox="1"/>
          <p:nvPr/>
        </p:nvSpPr>
        <p:spPr>
          <a:xfrm>
            <a:off x="1449350" y="6153850"/>
            <a:ext cx="1829400" cy="403800"/>
          </a:xfrm>
          <a:prstGeom prst="rect">
            <a:avLst/>
          </a:prstGeom>
          <a:noFill/>
          <a:ln>
            <a:noFill/>
          </a:ln>
        </p:spPr>
        <p:txBody>
          <a:bodyPr anchorCtr="0" anchor="t" bIns="91425" lIns="91425" rIns="91425" tIns="91425">
            <a:noAutofit/>
          </a:bodyPr>
          <a:lstStyle/>
          <a:p>
            <a:pPr lvl="0" rtl="0">
              <a:spcBef>
                <a:spcPts val="0"/>
              </a:spcBef>
              <a:buNone/>
            </a:pPr>
            <a:r>
              <a:rPr lang="ar">
                <a:solidFill>
                  <a:srgbClr val="FF0000"/>
                </a:solidFill>
              </a:rPr>
              <a:t>Not important</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0" name="Shape 930"/>
        <p:cNvGrpSpPr/>
        <p:nvPr/>
      </p:nvGrpSpPr>
      <p:grpSpPr>
        <a:xfrm>
          <a:off x="0" y="0"/>
          <a:ext cx="0" cy="0"/>
          <a:chOff x="0" y="0"/>
          <a:chExt cx="0" cy="0"/>
        </a:xfrm>
      </p:grpSpPr>
      <p:sp>
        <p:nvSpPr>
          <p:cNvPr id="931" name="Shape 931"/>
          <p:cNvSpPr txBox="1"/>
          <p:nvPr/>
        </p:nvSpPr>
        <p:spPr>
          <a:xfrm>
            <a:off x="166325" y="213850"/>
            <a:ext cx="7223100" cy="5987400"/>
          </a:xfrm>
          <a:prstGeom prst="rect">
            <a:avLst/>
          </a:prstGeom>
          <a:noFill/>
          <a:ln>
            <a:noFill/>
          </a:ln>
        </p:spPr>
        <p:txBody>
          <a:bodyPr anchorCtr="0" anchor="t" bIns="91425" lIns="91425" rIns="91425" tIns="91425">
            <a:noAutofit/>
          </a:bodyPr>
          <a:lstStyle/>
          <a:p>
            <a:pPr lvl="0" rtl="0">
              <a:spcBef>
                <a:spcPts val="0"/>
              </a:spcBef>
              <a:buNone/>
            </a:pPr>
            <a:r>
              <a:rPr b="1" lang="ar" sz="2000">
                <a:solidFill>
                  <a:schemeClr val="dk1"/>
                </a:solidFill>
              </a:rPr>
              <a:t>improvement model- (Plan-do-study-act cycle):</a:t>
            </a:r>
          </a:p>
          <a:p>
            <a:pPr lvl="0" rtl="0">
              <a:lnSpc>
                <a:spcPct val="115000"/>
              </a:lnSpc>
              <a:spcBef>
                <a:spcPts val="2000"/>
              </a:spcBef>
              <a:buNone/>
            </a:pPr>
            <a:r>
              <a:rPr b="1" lang="ar">
                <a:solidFill>
                  <a:schemeClr val="dk1"/>
                </a:solidFill>
              </a:rPr>
              <a:t>The IHI model has two parts:</a:t>
            </a:r>
          </a:p>
          <a:p>
            <a:pPr indent="-228600" lvl="0" marL="457200" rtl="0">
              <a:lnSpc>
                <a:spcPct val="115000"/>
              </a:lnSpc>
              <a:spcBef>
                <a:spcPts val="600"/>
              </a:spcBef>
              <a:buClr>
                <a:schemeClr val="dk1"/>
              </a:buClr>
              <a:buChar char="●"/>
            </a:pPr>
            <a:r>
              <a:rPr b="1" lang="ar">
                <a:solidFill>
                  <a:schemeClr val="dk1"/>
                </a:solidFill>
              </a:rPr>
              <a:t>Three fundamental questions, which can be addressed in any order</a:t>
            </a:r>
          </a:p>
          <a:p>
            <a:pPr indent="-228600" lvl="0" marL="457200" rtl="0">
              <a:lnSpc>
                <a:spcPct val="115000"/>
              </a:lnSpc>
              <a:spcBef>
                <a:spcPts val="600"/>
              </a:spcBef>
              <a:buClr>
                <a:schemeClr val="dk1"/>
              </a:buClr>
              <a:buChar char="●"/>
            </a:pPr>
            <a:r>
              <a:rPr b="1" lang="ar">
                <a:solidFill>
                  <a:schemeClr val="dk1"/>
                </a:solidFill>
              </a:rPr>
              <a:t>The PDSA cycle to test and implement changes in real work settings—the PDSA cycle guides the test of a change to determine if the change is an improvement.</a:t>
            </a:r>
          </a:p>
          <a:p>
            <a:pPr lvl="0" rtl="0">
              <a:lnSpc>
                <a:spcPct val="100000"/>
              </a:lnSpc>
              <a:spcBef>
                <a:spcPts val="2000"/>
              </a:spcBef>
              <a:buNone/>
            </a:pPr>
            <a:r>
              <a:rPr b="1" lang="ar">
                <a:solidFill>
                  <a:srgbClr val="666666"/>
                </a:solidFill>
              </a:rPr>
              <a:t>The questions are: (Read only)</a:t>
            </a:r>
          </a:p>
          <a:p>
            <a:pPr lvl="0" rtl="0">
              <a:lnSpc>
                <a:spcPct val="100000"/>
              </a:lnSpc>
              <a:spcBef>
                <a:spcPts val="2000"/>
              </a:spcBef>
              <a:buNone/>
            </a:pPr>
            <a:r>
              <a:rPr b="1" lang="ar">
                <a:solidFill>
                  <a:srgbClr val="666666"/>
                </a:solidFill>
              </a:rPr>
              <a:t>1. What are we trying to accomplish?</a:t>
            </a:r>
          </a:p>
          <a:p>
            <a:pPr lvl="0" rtl="0">
              <a:lnSpc>
                <a:spcPct val="100000"/>
              </a:lnSpc>
              <a:spcBef>
                <a:spcPts val="2000"/>
              </a:spcBef>
              <a:buNone/>
            </a:pPr>
            <a:r>
              <a:rPr b="1" lang="ar">
                <a:solidFill>
                  <a:srgbClr val="666666"/>
                </a:solidFill>
              </a:rPr>
              <a:t>It is important that the team agrees that a problem exists and that it is worthwhile fixing.</a:t>
            </a:r>
          </a:p>
          <a:p>
            <a:pPr lvl="0" rtl="0">
              <a:lnSpc>
                <a:spcPct val="100000"/>
              </a:lnSpc>
              <a:spcBef>
                <a:spcPts val="2000"/>
              </a:spcBef>
              <a:buNone/>
            </a:pPr>
            <a:r>
              <a:rPr b="1" lang="ar">
                <a:solidFill>
                  <a:srgbClr val="666666"/>
                </a:solidFill>
              </a:rPr>
              <a:t>2. How will we know whether a change is an improvement?</a:t>
            </a:r>
          </a:p>
          <a:p>
            <a:pPr lvl="0" rtl="0">
              <a:lnSpc>
                <a:spcPct val="100000"/>
              </a:lnSpc>
              <a:spcBef>
                <a:spcPts val="2000"/>
              </a:spcBef>
              <a:buNone/>
            </a:pPr>
            <a:r>
              <a:rPr b="1" lang="ar">
                <a:solidFill>
                  <a:srgbClr val="666666"/>
                </a:solidFill>
              </a:rPr>
              <a:t>An improvement can only be confirmed when the measures show things were improved over time.</a:t>
            </a:r>
          </a:p>
          <a:p>
            <a:pPr lvl="0" rtl="0">
              <a:lnSpc>
                <a:spcPct val="100000"/>
              </a:lnSpc>
              <a:spcBef>
                <a:spcPts val="2000"/>
              </a:spcBef>
              <a:buNone/>
            </a:pPr>
            <a:r>
              <a:rPr b="1" lang="ar">
                <a:solidFill>
                  <a:srgbClr val="666666"/>
                </a:solidFill>
              </a:rPr>
              <a:t>3. What changes can we make that will result in an improvement?</a:t>
            </a:r>
          </a:p>
          <a:p>
            <a:pPr lvl="0" rtl="0">
              <a:lnSpc>
                <a:spcPct val="100000"/>
              </a:lnSpc>
              <a:spcBef>
                <a:spcPts val="2000"/>
              </a:spcBef>
              <a:buNone/>
            </a:pPr>
            <a:r>
              <a:rPr b="1" lang="ar">
                <a:solidFill>
                  <a:srgbClr val="666666"/>
                </a:solidFill>
              </a:rPr>
              <a:t>the team testing the different interventions used to make the improvements.</a:t>
            </a:r>
          </a:p>
          <a:p>
            <a:pPr lvl="0" rtl="0">
              <a:spcBef>
                <a:spcPts val="0"/>
              </a:spcBef>
              <a:buNone/>
            </a:pPr>
            <a:r>
              <a:t/>
            </a:r>
            <a:endParaRPr b="1" sz="2800">
              <a:solidFill>
                <a:schemeClr val="dk1"/>
              </a:solidFill>
            </a:endParaRPr>
          </a:p>
          <a:p>
            <a:pPr lvl="0" rtl="0">
              <a:spcBef>
                <a:spcPts val="0"/>
              </a:spcBef>
              <a:buNone/>
            </a:pPr>
            <a:r>
              <a:t/>
            </a:r>
            <a:endParaRPr b="1" sz="2800">
              <a:solidFill>
                <a:schemeClr val="dk1"/>
              </a:solidFill>
            </a:endParaRPr>
          </a:p>
        </p:txBody>
      </p:sp>
      <p:sp>
        <p:nvSpPr>
          <p:cNvPr id="932" name="Shape 932"/>
          <p:cNvSpPr/>
          <p:nvPr/>
        </p:nvSpPr>
        <p:spPr>
          <a:xfrm>
            <a:off x="2589850" y="6415200"/>
            <a:ext cx="2637300" cy="2257200"/>
          </a:xfrm>
          <a:prstGeom prst="flowChar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33" name="Shape 933"/>
          <p:cNvSpPr txBox="1"/>
          <p:nvPr/>
        </p:nvSpPr>
        <p:spPr>
          <a:xfrm>
            <a:off x="2946250" y="6866650"/>
            <a:ext cx="1948200" cy="1473000"/>
          </a:xfrm>
          <a:prstGeom prst="rect">
            <a:avLst/>
          </a:prstGeom>
          <a:noFill/>
          <a:ln>
            <a:noFill/>
          </a:ln>
        </p:spPr>
        <p:txBody>
          <a:bodyPr anchorCtr="0" anchor="t" bIns="91425" lIns="91425" rIns="91425" tIns="91425">
            <a:noAutofit/>
          </a:bodyPr>
          <a:lstStyle/>
          <a:p>
            <a:pPr lvl="0" rtl="0">
              <a:spcBef>
                <a:spcPts val="0"/>
              </a:spcBef>
              <a:buNone/>
            </a:pPr>
            <a:r>
              <a:rPr b="1" lang="ar" sz="1600"/>
              <a:t> ACT             PLAN</a:t>
            </a:r>
          </a:p>
          <a:p>
            <a:pPr lvl="0" rtl="0">
              <a:spcBef>
                <a:spcPts val="0"/>
              </a:spcBef>
              <a:buNone/>
            </a:pPr>
            <a:r>
              <a:t/>
            </a:r>
            <a:endParaRPr b="1" sz="1600"/>
          </a:p>
          <a:p>
            <a:pPr lvl="0" rtl="0">
              <a:spcBef>
                <a:spcPts val="0"/>
              </a:spcBef>
              <a:buNone/>
            </a:pPr>
            <a:r>
              <a:t/>
            </a:r>
            <a:endParaRPr b="1" sz="1600"/>
          </a:p>
          <a:p>
            <a:pPr lvl="0" rtl="0">
              <a:spcBef>
                <a:spcPts val="0"/>
              </a:spcBef>
              <a:buNone/>
            </a:pPr>
            <a:r>
              <a:t/>
            </a:r>
            <a:endParaRPr b="1" sz="1600"/>
          </a:p>
          <a:p>
            <a:pPr lvl="0" rtl="0">
              <a:spcBef>
                <a:spcPts val="0"/>
              </a:spcBef>
              <a:buNone/>
            </a:pPr>
            <a:r>
              <a:rPr b="1" lang="ar" sz="1600"/>
              <a:t>STUDY          DO</a:t>
            </a:r>
          </a:p>
        </p:txBody>
      </p:sp>
      <p:sp>
        <p:nvSpPr>
          <p:cNvPr id="934" name="Shape 934"/>
          <p:cNvSpPr/>
          <p:nvPr/>
        </p:nvSpPr>
        <p:spPr>
          <a:xfrm>
            <a:off x="0" y="9807850"/>
            <a:ext cx="7560000" cy="8841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35" name="Shape 935"/>
          <p:cNvSpPr txBox="1"/>
          <p:nvPr/>
        </p:nvSpPr>
        <p:spPr>
          <a:xfrm>
            <a:off x="41125" y="9890050"/>
            <a:ext cx="6415199" cy="7197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rPr lang="ar">
                <a:solidFill>
                  <a:srgbClr val="000000"/>
                </a:solidFill>
              </a:rPr>
              <a:t>If You Have Any Questions Or Comments Please Inform Us:</a:t>
            </a:r>
          </a:p>
          <a:p>
            <a:pPr lvl="0" rtl="0">
              <a:spcBef>
                <a:spcPts val="0"/>
              </a:spcBef>
              <a:buClr>
                <a:srgbClr val="000000"/>
              </a:buClr>
              <a:buSzPct val="91666"/>
              <a:buFont typeface="Arial"/>
              <a:buNone/>
            </a:pPr>
            <a:r>
              <a:rPr lang="ar" sz="1200">
                <a:solidFill>
                  <a:srgbClr val="000000"/>
                </a:solidFill>
              </a:rPr>
              <a:t>professionalism434@gmail.com</a:t>
            </a: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Clr>
                <a:srgbClr val="000000"/>
              </a:buClr>
              <a:buSzPct val="100000"/>
              <a:buFont typeface="Arial"/>
              <a:buNone/>
            </a:pPr>
            <a:r>
              <a:rPr lang="ar" sz="1100">
                <a:solidFill>
                  <a:srgbClr val="000000"/>
                </a:solidFill>
              </a:rPr>
              <a:t>		</a:t>
            </a:r>
          </a:p>
          <a:p>
            <a:pPr lvl="0" rtl="0">
              <a:spcBef>
                <a:spcPts val="0"/>
              </a:spcBef>
              <a:buNone/>
            </a:pPr>
            <a:r>
              <a:t/>
            </a:r>
            <a:endParaRP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9" name="Shape 939"/>
        <p:cNvGrpSpPr/>
        <p:nvPr/>
      </p:nvGrpSpPr>
      <p:grpSpPr>
        <a:xfrm>
          <a:off x="0" y="0"/>
          <a:ext cx="0" cy="0"/>
          <a:chOff x="0" y="0"/>
          <a:chExt cx="0" cy="0"/>
        </a:xfrm>
      </p:grpSpPr>
      <p:sp>
        <p:nvSpPr>
          <p:cNvPr id="940" name="Shape 940"/>
          <p:cNvSpPr txBox="1"/>
          <p:nvPr/>
        </p:nvSpPr>
        <p:spPr>
          <a:xfrm>
            <a:off x="261350" y="403925"/>
            <a:ext cx="7175400" cy="10026600"/>
          </a:xfrm>
          <a:prstGeom prst="rect">
            <a:avLst/>
          </a:prstGeom>
          <a:noFill/>
          <a:ln>
            <a:noFill/>
          </a:ln>
        </p:spPr>
        <p:txBody>
          <a:bodyPr anchorCtr="0" anchor="t" bIns="91425" lIns="91425" rIns="91425" tIns="91425">
            <a:noAutofit/>
          </a:bodyPr>
          <a:lstStyle/>
          <a:p>
            <a:pPr lvl="0" rtl="0">
              <a:spcBef>
                <a:spcPts val="0"/>
              </a:spcBef>
              <a:buNone/>
            </a:pPr>
            <a:r>
              <a:rPr b="1" lang="ar" sz="1800">
                <a:solidFill>
                  <a:schemeClr val="dk1"/>
                </a:solidFill>
              </a:rPr>
              <a:t>Root cause analysis (RCA): </a:t>
            </a:r>
            <a:r>
              <a:rPr b="1" lang="ar" sz="1800">
                <a:solidFill>
                  <a:srgbClr val="FF0000"/>
                </a:solidFill>
              </a:rPr>
              <a:t>(Method)</a:t>
            </a:r>
          </a:p>
          <a:p>
            <a:pPr lvl="0" rtl="0">
              <a:lnSpc>
                <a:spcPct val="115000"/>
              </a:lnSpc>
              <a:spcBef>
                <a:spcPts val="2000"/>
              </a:spcBef>
              <a:buNone/>
            </a:pPr>
            <a:r>
              <a:rPr b="1" lang="ar">
                <a:solidFill>
                  <a:schemeClr val="dk1"/>
                </a:solidFill>
              </a:rPr>
              <a:t>Is a defined process that seeks to </a:t>
            </a:r>
            <a:r>
              <a:rPr b="1" lang="ar">
                <a:solidFill>
                  <a:srgbClr val="FF0000"/>
                </a:solidFill>
              </a:rPr>
              <a:t>explore all of the possible factors associated with an incident </a:t>
            </a:r>
            <a:r>
              <a:rPr b="1" lang="ar">
                <a:solidFill>
                  <a:schemeClr val="dk1"/>
                </a:solidFill>
              </a:rPr>
              <a:t>by asking what happened, why it occurred and what can be done to prevent it from happening again.</a:t>
            </a:r>
          </a:p>
          <a:p>
            <a:pPr lvl="0" rtl="0">
              <a:lnSpc>
                <a:spcPct val="115000"/>
              </a:lnSpc>
              <a:spcBef>
                <a:spcPts val="2000"/>
              </a:spcBef>
              <a:buClr>
                <a:schemeClr val="dk1"/>
              </a:buClr>
              <a:buSzPct val="55000"/>
              <a:buFont typeface="Arial"/>
              <a:buNone/>
            </a:pPr>
            <a:r>
              <a:rPr b="1" lang="ar" sz="2000">
                <a:solidFill>
                  <a:schemeClr val="dk1"/>
                </a:solidFill>
              </a:rPr>
              <a:t>Requires the following components.</a:t>
            </a:r>
          </a:p>
          <a:p>
            <a:pPr indent="-228600" lvl="0" marL="457200" rtl="0">
              <a:lnSpc>
                <a:spcPct val="115000"/>
              </a:lnSpc>
              <a:spcBef>
                <a:spcPts val="2000"/>
              </a:spcBef>
              <a:buClr>
                <a:schemeClr val="dk1"/>
              </a:buClr>
              <a:buChar char="●"/>
            </a:pPr>
            <a:r>
              <a:rPr b="1" lang="ar">
                <a:solidFill>
                  <a:schemeClr val="dk1"/>
                </a:solidFill>
              </a:rPr>
              <a:t>Multidisciplinary team </a:t>
            </a:r>
            <a:r>
              <a:rPr b="1" lang="ar">
                <a:solidFill>
                  <a:srgbClr val="666666"/>
                </a:solidFill>
              </a:rPr>
              <a:t>(More than one)</a:t>
            </a:r>
          </a:p>
          <a:p>
            <a:pPr indent="-228600" lvl="0" marL="457200" rtl="0">
              <a:lnSpc>
                <a:spcPct val="115000"/>
              </a:lnSpc>
              <a:spcBef>
                <a:spcPts val="2000"/>
              </a:spcBef>
              <a:buClr>
                <a:schemeClr val="dk1"/>
              </a:buClr>
              <a:buChar char="●"/>
            </a:pPr>
            <a:r>
              <a:rPr b="1" lang="ar">
                <a:solidFill>
                  <a:schemeClr val="dk1"/>
                </a:solidFill>
              </a:rPr>
              <a:t>Root cause analysis effort is directed towards finding out what happened:</a:t>
            </a:r>
          </a:p>
          <a:p>
            <a:pPr indent="-228600" lvl="1" marL="914400" rtl="0">
              <a:lnSpc>
                <a:spcPct val="115000"/>
              </a:lnSpc>
              <a:spcBef>
                <a:spcPts val="600"/>
              </a:spcBef>
              <a:buClr>
                <a:schemeClr val="dk1"/>
              </a:buClr>
              <a:buChar char="○"/>
            </a:pPr>
            <a:r>
              <a:rPr b="1" lang="ar">
                <a:solidFill>
                  <a:schemeClr val="dk1"/>
                </a:solidFill>
              </a:rPr>
              <a:t>Documentation and review (medical records, incident forms, hospitals guidelines, literature review;</a:t>
            </a:r>
          </a:p>
          <a:p>
            <a:pPr indent="-228600" lvl="1" marL="914400" rtl="0">
              <a:lnSpc>
                <a:spcPct val="115000"/>
              </a:lnSpc>
              <a:spcBef>
                <a:spcPts val="600"/>
              </a:spcBef>
              <a:buClr>
                <a:schemeClr val="dk1"/>
              </a:buClr>
              <a:buChar char="○"/>
            </a:pPr>
            <a:r>
              <a:rPr b="1" lang="ar">
                <a:solidFill>
                  <a:schemeClr val="dk1"/>
                </a:solidFill>
              </a:rPr>
              <a:t>Site visit—to examine the equipment, the surroundings and observe the relationships of the relevant staff;</a:t>
            </a:r>
          </a:p>
          <a:p>
            <a:pPr lvl="0" rtl="0">
              <a:lnSpc>
                <a:spcPct val="115000"/>
              </a:lnSpc>
              <a:spcBef>
                <a:spcPts val="2000"/>
              </a:spcBef>
              <a:buNone/>
            </a:pPr>
            <a:r>
              <a:rPr b="1" lang="ar" sz="1800">
                <a:solidFill>
                  <a:schemeClr val="dk1"/>
                </a:solidFill>
              </a:rPr>
              <a:t>Event fishbone is a</a:t>
            </a:r>
            <a:r>
              <a:rPr b="1" lang="ar" sz="1800">
                <a:solidFill>
                  <a:srgbClr val="FF0000"/>
                </a:solidFill>
              </a:rPr>
              <a:t> key part </a:t>
            </a:r>
            <a:r>
              <a:rPr b="1" lang="ar" sz="1800">
                <a:solidFill>
                  <a:schemeClr val="dk1"/>
                </a:solidFill>
              </a:rPr>
              <a:t>of the investigation as it:</a:t>
            </a:r>
          </a:p>
          <a:p>
            <a:pPr indent="-228600" lvl="0" marL="914400" rtl="0">
              <a:lnSpc>
                <a:spcPct val="115000"/>
              </a:lnSpc>
              <a:spcBef>
                <a:spcPts val="600"/>
              </a:spcBef>
              <a:buClr>
                <a:schemeClr val="dk1"/>
              </a:buClr>
              <a:buChar char="●"/>
            </a:pPr>
            <a:r>
              <a:rPr b="1" lang="ar">
                <a:solidFill>
                  <a:schemeClr val="dk1"/>
                </a:solidFill>
              </a:rPr>
              <a:t>Helps to form a common understanding of what happened;</a:t>
            </a:r>
          </a:p>
          <a:p>
            <a:pPr indent="-228600" lvl="0" marL="914400" rtl="0">
              <a:lnSpc>
                <a:spcPct val="115000"/>
              </a:lnSpc>
              <a:spcBef>
                <a:spcPts val="600"/>
              </a:spcBef>
              <a:buClr>
                <a:schemeClr val="dk1"/>
              </a:buClr>
              <a:buChar char="●"/>
            </a:pPr>
            <a:r>
              <a:rPr b="1" lang="ar">
                <a:solidFill>
                  <a:schemeClr val="dk1"/>
                </a:solidFill>
              </a:rPr>
              <a:t>Allows the team to develop problem statements</a:t>
            </a:r>
          </a:p>
          <a:p>
            <a:pPr lvl="0" rtl="0">
              <a:lnSpc>
                <a:spcPct val="115000"/>
              </a:lnSpc>
              <a:spcBef>
                <a:spcPts val="2000"/>
              </a:spcBef>
              <a:buNone/>
            </a:pPr>
            <a:r>
              <a:rPr b="1" lang="ar" u="sng">
                <a:solidFill>
                  <a:schemeClr val="dk1"/>
                </a:solidFill>
              </a:rPr>
              <a:t>The team develops a problem statement</a:t>
            </a:r>
          </a:p>
          <a:p>
            <a:pPr lvl="0" rtl="0">
              <a:spcBef>
                <a:spcPts val="0"/>
              </a:spcBef>
              <a:buNone/>
            </a:pPr>
            <a:r>
              <a:t/>
            </a:r>
            <a:endParaRPr b="1">
              <a:solidFill>
                <a:schemeClr val="dk1"/>
              </a:solidFill>
            </a:endParaRPr>
          </a:p>
          <a:p>
            <a:pPr lvl="0" rtl="0">
              <a:lnSpc>
                <a:spcPct val="115000"/>
              </a:lnSpc>
              <a:spcBef>
                <a:spcPts val="2000"/>
              </a:spcBef>
              <a:buClr>
                <a:schemeClr val="dk1"/>
              </a:buClr>
              <a:buSzPct val="55000"/>
              <a:buFont typeface="Arial"/>
              <a:buNone/>
            </a:pPr>
            <a:r>
              <a:rPr b="1" lang="ar" sz="2000">
                <a:solidFill>
                  <a:schemeClr val="dk1"/>
                </a:solidFill>
              </a:rPr>
              <a:t>Establishing the contributing factors or root causes are accomplished through:</a:t>
            </a:r>
          </a:p>
          <a:p>
            <a:pPr lvl="0" rtl="0">
              <a:lnSpc>
                <a:spcPct val="115000"/>
              </a:lnSpc>
              <a:spcBef>
                <a:spcPts val="2000"/>
              </a:spcBef>
              <a:buNone/>
            </a:pPr>
            <a:r>
              <a:rPr b="1" lang="ar" sz="1800">
                <a:solidFill>
                  <a:schemeClr val="dk1"/>
                </a:solidFill>
              </a:rPr>
              <a:t>A brainstorming process of all possible factors: </a:t>
            </a:r>
          </a:p>
          <a:p>
            <a:pPr indent="-228600" lvl="0" marL="457200" rtl="0">
              <a:lnSpc>
                <a:spcPct val="115000"/>
              </a:lnSpc>
              <a:spcBef>
                <a:spcPts val="2000"/>
              </a:spcBef>
              <a:buClr>
                <a:schemeClr val="dk1"/>
              </a:buClr>
              <a:buChar char="●"/>
            </a:pPr>
            <a:r>
              <a:rPr b="1" i="1" lang="ar">
                <a:solidFill>
                  <a:schemeClr val="dk1"/>
                </a:solidFill>
              </a:rPr>
              <a:t>Environmental factors: </a:t>
            </a:r>
            <a:r>
              <a:rPr b="1" lang="ar">
                <a:solidFill>
                  <a:schemeClr val="dk1"/>
                </a:solidFill>
              </a:rPr>
              <a:t>e.g. The work environment; medico-legal issues.</a:t>
            </a:r>
          </a:p>
          <a:p>
            <a:pPr indent="-228600" lvl="0" marL="457200" rtl="0">
              <a:lnSpc>
                <a:spcPct val="115000"/>
              </a:lnSpc>
              <a:spcBef>
                <a:spcPts val="600"/>
              </a:spcBef>
              <a:buClr>
                <a:schemeClr val="dk1"/>
              </a:buClr>
              <a:buChar char="●"/>
            </a:pPr>
            <a:r>
              <a:rPr b="1" i="1" lang="ar">
                <a:solidFill>
                  <a:schemeClr val="dk1"/>
                </a:solidFill>
              </a:rPr>
              <a:t>Organizational factors: </a:t>
            </a:r>
            <a:r>
              <a:rPr b="1" lang="ar">
                <a:solidFill>
                  <a:schemeClr val="dk1"/>
                </a:solidFill>
              </a:rPr>
              <a:t>e.g. Staffing levels; policies; workload and fatigue.</a:t>
            </a:r>
          </a:p>
          <a:p>
            <a:pPr indent="-228600" lvl="0" marL="457200" rtl="0">
              <a:lnSpc>
                <a:spcPct val="115000"/>
              </a:lnSpc>
              <a:spcBef>
                <a:spcPts val="600"/>
              </a:spcBef>
              <a:buClr>
                <a:schemeClr val="dk1"/>
              </a:buClr>
              <a:buChar char="●"/>
            </a:pPr>
            <a:r>
              <a:rPr b="1" lang="ar">
                <a:solidFill>
                  <a:schemeClr val="dk1"/>
                </a:solidFill>
              </a:rPr>
              <a:t>T</a:t>
            </a:r>
            <a:r>
              <a:rPr b="1" i="1" lang="ar">
                <a:solidFill>
                  <a:schemeClr val="dk1"/>
                </a:solidFill>
              </a:rPr>
              <a:t>eam staff factors: </a:t>
            </a:r>
            <a:r>
              <a:rPr b="1" lang="ar">
                <a:solidFill>
                  <a:schemeClr val="dk1"/>
                </a:solidFill>
              </a:rPr>
              <a:t>e.g. Supervision of junior staff;  availability of senior doctors.</a:t>
            </a:r>
          </a:p>
          <a:p>
            <a:pPr indent="-228600" lvl="0" marL="457200" rtl="0">
              <a:lnSpc>
                <a:spcPct val="115000"/>
              </a:lnSpc>
              <a:spcBef>
                <a:spcPts val="600"/>
              </a:spcBef>
              <a:buClr>
                <a:schemeClr val="dk1"/>
              </a:buClr>
              <a:buChar char="●"/>
            </a:pPr>
            <a:r>
              <a:rPr b="1" i="1" lang="ar">
                <a:solidFill>
                  <a:schemeClr val="dk1"/>
                </a:solidFill>
              </a:rPr>
              <a:t>Individual staff factors: </a:t>
            </a:r>
            <a:r>
              <a:rPr b="1" lang="ar">
                <a:solidFill>
                  <a:schemeClr val="dk1"/>
                </a:solidFill>
              </a:rPr>
              <a:t>e.g. Level of knowledge or experience.</a:t>
            </a:r>
          </a:p>
          <a:p>
            <a:pPr indent="-228600" lvl="0" marL="457200" rtl="0">
              <a:lnSpc>
                <a:spcPct val="115000"/>
              </a:lnSpc>
              <a:spcBef>
                <a:spcPts val="600"/>
              </a:spcBef>
              <a:buClr>
                <a:schemeClr val="dk1"/>
              </a:buClr>
              <a:buChar char="●"/>
            </a:pPr>
            <a:r>
              <a:rPr b="1" i="1" lang="ar">
                <a:solidFill>
                  <a:schemeClr val="dk1"/>
                </a:solidFill>
              </a:rPr>
              <a:t>Task factors: </a:t>
            </a:r>
            <a:r>
              <a:rPr b="1" lang="ar">
                <a:solidFill>
                  <a:schemeClr val="dk1"/>
                </a:solidFill>
              </a:rPr>
              <a:t>e.g. Existence of clear protocols and guidelines.</a:t>
            </a:r>
          </a:p>
          <a:p>
            <a:pPr indent="-228600" lvl="0" marL="457200" rtl="0">
              <a:lnSpc>
                <a:spcPct val="115000"/>
              </a:lnSpc>
              <a:spcBef>
                <a:spcPts val="600"/>
              </a:spcBef>
              <a:buClr>
                <a:schemeClr val="dk1"/>
              </a:buClr>
              <a:buChar char="●"/>
            </a:pPr>
            <a:r>
              <a:rPr b="1" i="1" lang="ar">
                <a:solidFill>
                  <a:schemeClr val="dk1"/>
                </a:solidFill>
              </a:rPr>
              <a:t>Patient factors: </a:t>
            </a:r>
            <a:r>
              <a:rPr b="1" lang="ar">
                <a:solidFill>
                  <a:schemeClr val="dk1"/>
                </a:solidFill>
              </a:rPr>
              <a:t>e.g. Distressed patients; communication and cultural barriers between patients and staff; multiple co-morbidities.</a:t>
            </a:r>
          </a:p>
          <a:p>
            <a:pPr lvl="0" rtl="0">
              <a:spcBef>
                <a:spcPts val="0"/>
              </a:spcBef>
              <a:buNone/>
            </a:pPr>
            <a:r>
              <a:t/>
            </a:r>
            <a:endParaRPr b="1">
              <a:solidFill>
                <a:schemeClr val="dk1"/>
              </a:solidFill>
            </a:endParaRPr>
          </a:p>
          <a:p>
            <a:pPr lvl="0" rtl="0">
              <a:spcBef>
                <a:spcPts val="0"/>
              </a:spcBef>
              <a:buNone/>
            </a:pPr>
            <a:r>
              <a:t/>
            </a:r>
            <a:endParaRPr b="1">
              <a:solidFill>
                <a:schemeClr val="dk1"/>
              </a:solidFill>
            </a:endParaRP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4" name="Shape 944"/>
        <p:cNvGrpSpPr/>
        <p:nvPr/>
      </p:nvGrpSpPr>
      <p:grpSpPr>
        <a:xfrm>
          <a:off x="0" y="0"/>
          <a:ext cx="0" cy="0"/>
          <a:chOff x="0" y="0"/>
          <a:chExt cx="0" cy="0"/>
        </a:xfrm>
      </p:grpSpPr>
      <p:sp>
        <p:nvSpPr>
          <p:cNvPr id="945" name="Shape 945"/>
          <p:cNvSpPr txBox="1"/>
          <p:nvPr/>
        </p:nvSpPr>
        <p:spPr>
          <a:xfrm>
            <a:off x="180300" y="118800"/>
            <a:ext cx="7137900" cy="10383000"/>
          </a:xfrm>
          <a:prstGeom prst="rect">
            <a:avLst/>
          </a:prstGeom>
          <a:noFill/>
          <a:ln>
            <a:noFill/>
          </a:ln>
        </p:spPr>
        <p:txBody>
          <a:bodyPr anchorCtr="0" anchor="t" bIns="91425" lIns="91425" rIns="91425" tIns="91425">
            <a:noAutofit/>
          </a:bodyPr>
          <a:lstStyle/>
          <a:p>
            <a:pPr lvl="0" rtl="0">
              <a:spcBef>
                <a:spcPts val="0"/>
              </a:spcBef>
              <a:buNone/>
            </a:pPr>
            <a:r>
              <a:rPr b="1" lang="ar" sz="1800">
                <a:solidFill>
                  <a:schemeClr val="dk1"/>
                </a:solidFill>
              </a:rPr>
              <a:t>Quality improvement tools: </a:t>
            </a:r>
            <a:r>
              <a:rPr b="1" lang="ar" sz="1800">
                <a:solidFill>
                  <a:srgbClr val="FF0000"/>
                </a:solidFill>
              </a:rPr>
              <a:t>(important)</a:t>
            </a:r>
          </a:p>
          <a:p>
            <a:pPr indent="-342900" lvl="0" marL="457200" rtl="0">
              <a:lnSpc>
                <a:spcPct val="115000"/>
              </a:lnSpc>
              <a:spcBef>
                <a:spcPts val="2000"/>
              </a:spcBef>
              <a:buClr>
                <a:srgbClr val="FF0000"/>
              </a:buClr>
              <a:buSzPct val="100000"/>
              <a:buChar char="●"/>
            </a:pPr>
            <a:r>
              <a:rPr b="1" lang="ar" sz="1800">
                <a:solidFill>
                  <a:srgbClr val="FF0000"/>
                </a:solidFill>
              </a:rPr>
              <a:t>Flowcharts </a:t>
            </a:r>
            <a:r>
              <a:rPr b="1" lang="ar" sz="1800">
                <a:solidFill>
                  <a:srgbClr val="0000FF"/>
                </a:solidFill>
              </a:rPr>
              <a:t>(to facilitate A process..)</a:t>
            </a:r>
          </a:p>
          <a:p>
            <a:pPr lvl="0" rtl="0">
              <a:lnSpc>
                <a:spcPct val="100000"/>
              </a:lnSpc>
              <a:spcBef>
                <a:spcPts val="2000"/>
              </a:spcBef>
              <a:buNone/>
            </a:pPr>
            <a:r>
              <a:rPr b="1" lang="ar">
                <a:solidFill>
                  <a:schemeClr val="dk1"/>
                </a:solidFill>
              </a:rPr>
              <a:t>A flowchart is a pictorial method for showing all the </a:t>
            </a:r>
          </a:p>
          <a:p>
            <a:pPr lvl="0" rtl="0">
              <a:lnSpc>
                <a:spcPct val="100000"/>
              </a:lnSpc>
              <a:spcBef>
                <a:spcPts val="2000"/>
              </a:spcBef>
              <a:buNone/>
            </a:pPr>
            <a:r>
              <a:rPr b="1" lang="ar">
                <a:solidFill>
                  <a:srgbClr val="FF0000"/>
                </a:solidFill>
              </a:rPr>
              <a:t>steps or parts of a process</a:t>
            </a:r>
            <a:r>
              <a:rPr b="1" lang="ar">
                <a:solidFill>
                  <a:schemeClr val="dk1"/>
                </a:solidFill>
              </a:rPr>
              <a:t> that makes up the system.</a:t>
            </a:r>
          </a:p>
          <a:p>
            <a:pPr lvl="0" rtl="0">
              <a:lnSpc>
                <a:spcPct val="100000"/>
              </a:lnSpc>
              <a:spcBef>
                <a:spcPts val="2000"/>
              </a:spcBef>
              <a:buNone/>
            </a:pPr>
            <a:r>
              <a:t/>
            </a:r>
            <a:endParaRPr b="1">
              <a:solidFill>
                <a:schemeClr val="dk1"/>
              </a:solidFill>
            </a:endParaRPr>
          </a:p>
          <a:p>
            <a:pPr indent="-342900" lvl="0" marL="457200" rtl="0">
              <a:lnSpc>
                <a:spcPct val="115000"/>
              </a:lnSpc>
              <a:spcBef>
                <a:spcPts val="2000"/>
              </a:spcBef>
              <a:buClr>
                <a:srgbClr val="FF0000"/>
              </a:buClr>
              <a:buSzPct val="100000"/>
              <a:buChar char="●"/>
            </a:pPr>
            <a:r>
              <a:rPr b="1" lang="ar" sz="1800">
                <a:solidFill>
                  <a:srgbClr val="FF0000"/>
                </a:solidFill>
              </a:rPr>
              <a:t>Cause and effect diagrams(ishikawa/fishbone) </a:t>
            </a:r>
            <a:r>
              <a:rPr b="1" lang="ar" sz="1800" u="sng">
                <a:solidFill>
                  <a:srgbClr val="0000FF"/>
                </a:solidFill>
              </a:rPr>
              <a:t>for RCA</a:t>
            </a:r>
          </a:p>
          <a:p>
            <a:pPr lvl="0" rtl="0">
              <a:lnSpc>
                <a:spcPct val="115000"/>
              </a:lnSpc>
              <a:spcBef>
                <a:spcPts val="2000"/>
              </a:spcBef>
              <a:buNone/>
            </a:pPr>
            <a:r>
              <a:rPr b="1" lang="ar">
                <a:solidFill>
                  <a:schemeClr val="dk1"/>
                </a:solidFill>
              </a:rPr>
              <a:t>A tool for solving problems. The diagram is used to </a:t>
            </a:r>
            <a:r>
              <a:rPr b="1" lang="ar">
                <a:solidFill>
                  <a:srgbClr val="FF0000"/>
                </a:solidFill>
              </a:rPr>
              <a:t>explore and display the possible causes of a certain effect</a:t>
            </a:r>
          </a:p>
          <a:p>
            <a:pPr lvl="0" rtl="0">
              <a:lnSpc>
                <a:spcPct val="115000"/>
              </a:lnSpc>
              <a:spcBef>
                <a:spcPts val="2000"/>
              </a:spcBef>
              <a:buNone/>
            </a:pPr>
            <a:r>
              <a:t/>
            </a:r>
            <a:endParaRPr b="1">
              <a:solidFill>
                <a:srgbClr val="FF0000"/>
              </a:solidFill>
            </a:endParaRPr>
          </a:p>
          <a:p>
            <a:pPr lvl="0" rtl="0">
              <a:lnSpc>
                <a:spcPct val="115000"/>
              </a:lnSpc>
              <a:spcBef>
                <a:spcPts val="2000"/>
              </a:spcBef>
              <a:buNone/>
            </a:pPr>
            <a:r>
              <a:t/>
            </a:r>
            <a:endParaRPr b="1">
              <a:solidFill>
                <a:srgbClr val="FF0000"/>
              </a:solidFill>
            </a:endParaRPr>
          </a:p>
          <a:p>
            <a:pPr indent="-342900" lvl="0" marL="457200" rtl="0">
              <a:lnSpc>
                <a:spcPct val="115000"/>
              </a:lnSpc>
              <a:spcBef>
                <a:spcPts val="2000"/>
              </a:spcBef>
              <a:buClr>
                <a:srgbClr val="FF0000"/>
              </a:buClr>
              <a:buSzPct val="100000"/>
              <a:buChar char="●"/>
            </a:pPr>
            <a:r>
              <a:rPr b="1" lang="ar" sz="1800">
                <a:solidFill>
                  <a:srgbClr val="FF0000"/>
                </a:solidFill>
              </a:rPr>
              <a:t>Pareto charts</a:t>
            </a:r>
          </a:p>
          <a:p>
            <a:pPr indent="-228600" lvl="0" marL="457200" rtl="0">
              <a:lnSpc>
                <a:spcPct val="100000"/>
              </a:lnSpc>
              <a:spcBef>
                <a:spcPts val="2000"/>
              </a:spcBef>
              <a:buClr>
                <a:schemeClr val="dk1"/>
              </a:buClr>
              <a:buChar char="●"/>
            </a:pPr>
            <a:r>
              <a:rPr b="1" lang="ar">
                <a:solidFill>
                  <a:schemeClr val="dk1"/>
                </a:solidFill>
              </a:rPr>
              <a:t>A bar chart in which the </a:t>
            </a:r>
            <a:r>
              <a:rPr b="1" lang="ar" u="sng">
                <a:solidFill>
                  <a:srgbClr val="0000FF"/>
                </a:solidFill>
              </a:rPr>
              <a:t>multiple factors </a:t>
            </a:r>
            <a:r>
              <a:rPr b="1" lang="ar">
                <a:solidFill>
                  <a:schemeClr val="dk1"/>
                </a:solidFill>
              </a:rPr>
              <a:t>that contribute to the overall effect are arranged in descending order according to the magnitude of their effect.</a:t>
            </a:r>
          </a:p>
          <a:p>
            <a:pPr indent="-228600" lvl="0" marL="457200" rtl="0">
              <a:lnSpc>
                <a:spcPct val="100000"/>
              </a:lnSpc>
              <a:spcBef>
                <a:spcPts val="2000"/>
              </a:spcBef>
              <a:buChar char="●"/>
            </a:pPr>
            <a:r>
              <a:rPr b="1" lang="ar">
                <a:solidFill>
                  <a:schemeClr val="dk1"/>
                </a:solidFill>
              </a:rPr>
              <a:t>It helps the team </a:t>
            </a:r>
            <a:r>
              <a:rPr b="1" lang="ar">
                <a:solidFill>
                  <a:srgbClr val="FF0000"/>
                </a:solidFill>
              </a:rPr>
              <a:t>concentrate its efforts on the factors that have the greatest impact</a:t>
            </a:r>
          </a:p>
          <a:p>
            <a:pPr lvl="0" rtl="0">
              <a:lnSpc>
                <a:spcPct val="100000"/>
              </a:lnSpc>
              <a:spcBef>
                <a:spcPts val="2000"/>
              </a:spcBef>
              <a:buNone/>
            </a:pPr>
            <a:r>
              <a:t/>
            </a:r>
            <a:endParaRPr b="1">
              <a:solidFill>
                <a:srgbClr val="FF0000"/>
              </a:solidFill>
            </a:endParaRPr>
          </a:p>
          <a:p>
            <a:pPr lvl="0" rtl="0">
              <a:lnSpc>
                <a:spcPct val="100000"/>
              </a:lnSpc>
              <a:spcBef>
                <a:spcPts val="2000"/>
              </a:spcBef>
              <a:buNone/>
            </a:pPr>
            <a:r>
              <a:t/>
            </a:r>
            <a:endParaRPr b="1" sz="3000">
              <a:solidFill>
                <a:srgbClr val="FF0000"/>
              </a:solidFill>
            </a:endParaRPr>
          </a:p>
          <a:p>
            <a:pPr lvl="0" rtl="0">
              <a:lnSpc>
                <a:spcPct val="100000"/>
              </a:lnSpc>
              <a:spcBef>
                <a:spcPts val="2000"/>
              </a:spcBef>
              <a:buNone/>
            </a:pPr>
            <a:r>
              <a:t/>
            </a:r>
            <a:endParaRPr b="1">
              <a:solidFill>
                <a:srgbClr val="FF0000"/>
              </a:solidFill>
            </a:endParaRPr>
          </a:p>
          <a:p>
            <a:pPr indent="-342900" lvl="0" marL="457200" rtl="0">
              <a:lnSpc>
                <a:spcPct val="115000"/>
              </a:lnSpc>
              <a:spcBef>
                <a:spcPts val="2000"/>
              </a:spcBef>
              <a:buClr>
                <a:srgbClr val="FF0000"/>
              </a:buClr>
              <a:buSzPct val="100000"/>
              <a:buChar char="●"/>
            </a:pPr>
            <a:r>
              <a:rPr b="1" lang="ar" sz="1800">
                <a:solidFill>
                  <a:srgbClr val="FF0000"/>
                </a:solidFill>
              </a:rPr>
              <a:t>Run charts </a:t>
            </a:r>
            <a:r>
              <a:rPr b="1" lang="ar" sz="1800" u="sng">
                <a:solidFill>
                  <a:srgbClr val="0000FF"/>
                </a:solidFill>
              </a:rPr>
              <a:t>(TIME)</a:t>
            </a:r>
          </a:p>
          <a:p>
            <a:pPr indent="-228600" lvl="0" marL="457200" rtl="0">
              <a:lnSpc>
                <a:spcPct val="115000"/>
              </a:lnSpc>
              <a:spcBef>
                <a:spcPts val="2000"/>
              </a:spcBef>
              <a:buClr>
                <a:schemeClr val="dk1"/>
              </a:buClr>
              <a:buChar char="●"/>
            </a:pPr>
            <a:r>
              <a:rPr b="1" lang="ar">
                <a:solidFill>
                  <a:schemeClr val="dk1"/>
                </a:solidFill>
              </a:rPr>
              <a:t>Run charts or time plots are graphs of data over time.</a:t>
            </a:r>
          </a:p>
          <a:p>
            <a:pPr indent="-228600" lvl="0" marL="457200" rtl="0">
              <a:lnSpc>
                <a:spcPct val="115000"/>
              </a:lnSpc>
              <a:spcBef>
                <a:spcPts val="2000"/>
              </a:spcBef>
              <a:buChar char="●"/>
            </a:pPr>
            <a:r>
              <a:rPr b="1" lang="ar">
                <a:solidFill>
                  <a:schemeClr val="dk1"/>
                </a:solidFill>
              </a:rPr>
              <a:t>A run chart helps the team </a:t>
            </a:r>
            <a:r>
              <a:rPr b="1" lang="ar">
                <a:solidFill>
                  <a:srgbClr val="FF0000"/>
                </a:solidFill>
              </a:rPr>
              <a:t>know if a change is an improvement over time </a:t>
            </a:r>
            <a:r>
              <a:rPr b="1" lang="ar">
                <a:solidFill>
                  <a:schemeClr val="dk1"/>
                </a:solidFill>
              </a:rPr>
              <a:t>or just a random fluctuation wrongly interpreted as significant improvement.</a:t>
            </a:r>
          </a:p>
          <a:p>
            <a:pPr lvl="0" rtl="0">
              <a:spcBef>
                <a:spcPts val="0"/>
              </a:spcBef>
              <a:buNone/>
            </a:pPr>
            <a:r>
              <a:t/>
            </a:r>
            <a:endParaRPr b="1">
              <a:solidFill>
                <a:schemeClr val="dk1"/>
              </a:solidFill>
            </a:endParaRPr>
          </a:p>
        </p:txBody>
      </p:sp>
      <p:pic>
        <p:nvPicPr>
          <p:cNvPr id="946" name="Shape 946"/>
          <p:cNvPicPr preferRelativeResize="0"/>
          <p:nvPr/>
        </p:nvPicPr>
        <p:blipFill>
          <a:blip r:embed="rId3">
            <a:alphaModFix/>
          </a:blip>
          <a:stretch>
            <a:fillRect/>
          </a:stretch>
        </p:blipFill>
        <p:spPr>
          <a:xfrm>
            <a:off x="5452512" y="839250"/>
            <a:ext cx="1297049" cy="1463975"/>
          </a:xfrm>
          <a:prstGeom prst="rect">
            <a:avLst/>
          </a:prstGeom>
          <a:noFill/>
          <a:ln>
            <a:noFill/>
          </a:ln>
        </p:spPr>
      </p:pic>
      <p:cxnSp>
        <p:nvCxnSpPr>
          <p:cNvPr id="947" name="Shape 947"/>
          <p:cNvCxnSpPr/>
          <p:nvPr/>
        </p:nvCxnSpPr>
        <p:spPr>
          <a:xfrm>
            <a:off x="1092950" y="2575050"/>
            <a:ext cx="5203500" cy="0"/>
          </a:xfrm>
          <a:prstGeom prst="straightConnector1">
            <a:avLst/>
          </a:prstGeom>
          <a:noFill/>
          <a:ln cap="flat" cmpd="sng" w="9525">
            <a:solidFill>
              <a:srgbClr val="000000"/>
            </a:solidFill>
            <a:prstDash val="solid"/>
            <a:round/>
            <a:headEnd len="lg" w="lg" type="none"/>
            <a:tailEnd len="lg" w="lg" type="none"/>
          </a:ln>
        </p:spPr>
      </p:cxnSp>
      <p:pic>
        <p:nvPicPr>
          <p:cNvPr id="948" name="Shape 948"/>
          <p:cNvPicPr preferRelativeResize="0"/>
          <p:nvPr/>
        </p:nvPicPr>
        <p:blipFill>
          <a:blip r:embed="rId4">
            <a:alphaModFix/>
          </a:blip>
          <a:stretch>
            <a:fillRect/>
          </a:stretch>
        </p:blipFill>
        <p:spPr>
          <a:xfrm>
            <a:off x="3733724" y="3540750"/>
            <a:ext cx="3289500" cy="1315800"/>
          </a:xfrm>
          <a:prstGeom prst="rect">
            <a:avLst/>
          </a:prstGeom>
          <a:noFill/>
          <a:ln>
            <a:noFill/>
          </a:ln>
        </p:spPr>
      </p:pic>
      <p:cxnSp>
        <p:nvCxnSpPr>
          <p:cNvPr id="949" name="Shape 949"/>
          <p:cNvCxnSpPr/>
          <p:nvPr/>
        </p:nvCxnSpPr>
        <p:spPr>
          <a:xfrm>
            <a:off x="974175" y="4856550"/>
            <a:ext cx="5203500" cy="0"/>
          </a:xfrm>
          <a:prstGeom prst="straightConnector1">
            <a:avLst/>
          </a:prstGeom>
          <a:noFill/>
          <a:ln cap="flat" cmpd="sng" w="9525">
            <a:solidFill>
              <a:schemeClr val="dk2"/>
            </a:solidFill>
            <a:prstDash val="solid"/>
            <a:round/>
            <a:headEnd len="lg" w="lg" type="none"/>
            <a:tailEnd len="lg" w="lg" type="none"/>
          </a:ln>
        </p:spPr>
      </p:cxnSp>
      <p:pic>
        <p:nvPicPr>
          <p:cNvPr id="950" name="Shape 950"/>
          <p:cNvPicPr preferRelativeResize="0"/>
          <p:nvPr/>
        </p:nvPicPr>
        <p:blipFill>
          <a:blip r:embed="rId5">
            <a:alphaModFix/>
          </a:blip>
          <a:stretch>
            <a:fillRect/>
          </a:stretch>
        </p:blipFill>
        <p:spPr>
          <a:xfrm>
            <a:off x="5188582" y="6368728"/>
            <a:ext cx="1207167" cy="1315799"/>
          </a:xfrm>
          <a:prstGeom prst="rect">
            <a:avLst/>
          </a:prstGeom>
          <a:noFill/>
          <a:ln>
            <a:noFill/>
          </a:ln>
        </p:spPr>
      </p:pic>
      <p:cxnSp>
        <p:nvCxnSpPr>
          <p:cNvPr id="951" name="Shape 951"/>
          <p:cNvCxnSpPr/>
          <p:nvPr/>
        </p:nvCxnSpPr>
        <p:spPr>
          <a:xfrm>
            <a:off x="1147500" y="7788850"/>
            <a:ext cx="5203500" cy="0"/>
          </a:xfrm>
          <a:prstGeom prst="straightConnector1">
            <a:avLst/>
          </a:prstGeom>
          <a:noFill/>
          <a:ln cap="flat" cmpd="sng" w="9525">
            <a:solidFill>
              <a:schemeClr val="dk2"/>
            </a:solidFill>
            <a:prstDash val="solid"/>
            <a:round/>
            <a:headEnd len="lg" w="lg" type="none"/>
            <a:tailEnd len="lg" w="lg" type="none"/>
          </a:ln>
        </p:spPr>
      </p:cxnSp>
      <p:pic>
        <p:nvPicPr>
          <p:cNvPr id="952" name="Shape 952"/>
          <p:cNvPicPr preferRelativeResize="0"/>
          <p:nvPr/>
        </p:nvPicPr>
        <p:blipFill>
          <a:blip r:embed="rId6">
            <a:alphaModFix/>
          </a:blip>
          <a:stretch>
            <a:fillRect/>
          </a:stretch>
        </p:blipFill>
        <p:spPr>
          <a:xfrm>
            <a:off x="3269024" y="9303899"/>
            <a:ext cx="3754200" cy="1018525"/>
          </a:xfrm>
          <a:prstGeom prst="rect">
            <a:avLst/>
          </a:prstGeom>
          <a:noFill/>
          <a:ln>
            <a:noFill/>
          </a:ln>
        </p:spPr>
      </p:pic>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6" name="Shape 956"/>
        <p:cNvGrpSpPr/>
        <p:nvPr/>
      </p:nvGrpSpPr>
      <p:grpSpPr>
        <a:xfrm>
          <a:off x="0" y="0"/>
          <a:ext cx="0" cy="0"/>
          <a:chOff x="0" y="0"/>
          <a:chExt cx="0" cy="0"/>
        </a:xfrm>
      </p:grpSpPr>
      <p:sp>
        <p:nvSpPr>
          <p:cNvPr id="957" name="Shape 957"/>
          <p:cNvSpPr/>
          <p:nvPr/>
        </p:nvSpPr>
        <p:spPr>
          <a:xfrm>
            <a:off x="261350" y="285125"/>
            <a:ext cx="7056600" cy="3587700"/>
          </a:xfrm>
          <a:prstGeom prst="roundRect">
            <a:avLst>
              <a:gd fmla="val 16667" name="adj"/>
            </a:avLst>
          </a:prstGeom>
          <a:solidFill>
            <a:schemeClr val="lt2"/>
          </a:solidFill>
          <a:ln>
            <a:noFill/>
          </a:ln>
        </p:spPr>
        <p:txBody>
          <a:bodyPr anchorCtr="0" anchor="ctr" bIns="91425" lIns="91425" rIns="91425" tIns="91425">
            <a:noAutofit/>
          </a:bodyPr>
          <a:lstStyle/>
          <a:p>
            <a:pPr lvl="0" rtl="0">
              <a:spcBef>
                <a:spcPts val="0"/>
              </a:spcBef>
              <a:buClr>
                <a:srgbClr val="000000"/>
              </a:buClr>
              <a:buFont typeface="Arial"/>
              <a:buNone/>
            </a:pPr>
            <a:r>
              <a:t/>
            </a:r>
            <a:endParaRPr/>
          </a:p>
        </p:txBody>
      </p:sp>
      <p:sp>
        <p:nvSpPr>
          <p:cNvPr id="958" name="Shape 958"/>
          <p:cNvSpPr txBox="1"/>
          <p:nvPr/>
        </p:nvSpPr>
        <p:spPr>
          <a:xfrm>
            <a:off x="261350" y="403925"/>
            <a:ext cx="6890400" cy="3682800"/>
          </a:xfrm>
          <a:prstGeom prst="rect">
            <a:avLst/>
          </a:prstGeom>
          <a:noFill/>
          <a:ln>
            <a:noFill/>
          </a:ln>
        </p:spPr>
        <p:txBody>
          <a:bodyPr anchorCtr="0" anchor="t" bIns="91425" lIns="91425" rIns="91425" tIns="91425">
            <a:noAutofit/>
          </a:bodyPr>
          <a:lstStyle/>
          <a:p>
            <a:pPr lvl="0" rtl="0" algn="ctr">
              <a:spcBef>
                <a:spcPts val="0"/>
              </a:spcBef>
              <a:buNone/>
            </a:pPr>
            <a:r>
              <a:rPr b="1" lang="ar" sz="2000">
                <a:solidFill>
                  <a:schemeClr val="dk1"/>
                </a:solidFill>
              </a:rPr>
              <a:t>Summary</a:t>
            </a:r>
          </a:p>
          <a:p>
            <a:pPr indent="-342900" lvl="0" marL="457200" rtl="0">
              <a:lnSpc>
                <a:spcPct val="115000"/>
              </a:lnSpc>
              <a:spcBef>
                <a:spcPts val="2000"/>
              </a:spcBef>
              <a:buSzPct val="100000"/>
              <a:buChar char="●"/>
            </a:pPr>
            <a:r>
              <a:rPr b="1" lang="ar" sz="1800">
                <a:solidFill>
                  <a:schemeClr val="dk1"/>
                </a:solidFill>
              </a:rPr>
              <a:t>The patient care improves and errors are minimized when clinicians use quality improvement methods and tools.</a:t>
            </a:r>
          </a:p>
          <a:p>
            <a:pPr indent="-342900" lvl="0" marL="457200" rtl="0">
              <a:lnSpc>
                <a:spcPct val="115000"/>
              </a:lnSpc>
              <a:spcBef>
                <a:spcPts val="2000"/>
              </a:spcBef>
              <a:buSzPct val="100000"/>
              <a:buChar char="●"/>
            </a:pPr>
            <a:r>
              <a:rPr b="1" lang="ar" sz="1800">
                <a:solidFill>
                  <a:schemeClr val="dk1"/>
                </a:solidFill>
              </a:rPr>
              <a:t>You cannot manage what you cannot measure’.</a:t>
            </a:r>
          </a:p>
          <a:p>
            <a:pPr indent="-342900" lvl="0" marL="457200" rtl="0">
              <a:lnSpc>
                <a:spcPct val="115000"/>
              </a:lnSpc>
              <a:spcBef>
                <a:spcPts val="2000"/>
              </a:spcBef>
              <a:buSzPct val="100000"/>
              <a:buChar char="●"/>
            </a:pPr>
            <a:r>
              <a:rPr b="1" lang="ar" sz="1800">
                <a:solidFill>
                  <a:schemeClr val="dk1"/>
                </a:solidFill>
              </a:rPr>
              <a:t>Plan –Do – Check – Act’ cycle, plays a key role in quality and productivity improvement activities.</a:t>
            </a:r>
          </a:p>
          <a:p>
            <a:pPr indent="-342900" lvl="0" marL="457200" rtl="0">
              <a:lnSpc>
                <a:spcPct val="115000"/>
              </a:lnSpc>
              <a:spcBef>
                <a:spcPts val="2000"/>
              </a:spcBef>
              <a:buSzPct val="100000"/>
              <a:buChar char="●"/>
            </a:pPr>
            <a:r>
              <a:rPr b="1" lang="ar" sz="1800">
                <a:solidFill>
                  <a:schemeClr val="dk1"/>
                </a:solidFill>
              </a:rPr>
              <a:t>Flowcharts; fishbone; Pareto charts; and Run charts are effective tools for improvement </a:t>
            </a:r>
          </a:p>
        </p:txBody>
      </p:sp>
      <p:cxnSp>
        <p:nvCxnSpPr>
          <p:cNvPr id="959" name="Shape 959"/>
          <p:cNvCxnSpPr/>
          <p:nvPr/>
        </p:nvCxnSpPr>
        <p:spPr>
          <a:xfrm>
            <a:off x="472925" y="4482425"/>
            <a:ext cx="6291900" cy="20700"/>
          </a:xfrm>
          <a:prstGeom prst="straightConnector1">
            <a:avLst/>
          </a:prstGeom>
          <a:noFill/>
          <a:ln cap="flat" cmpd="sng" w="9525">
            <a:solidFill>
              <a:schemeClr val="dk2"/>
            </a:solidFill>
            <a:prstDash val="solid"/>
            <a:round/>
            <a:headEnd len="lg" w="lg" type="none"/>
            <a:tailEnd len="lg" w="lg" type="none"/>
          </a:ln>
        </p:spPr>
      </p:cxnSp>
      <p:sp>
        <p:nvSpPr>
          <p:cNvPr id="960" name="Shape 960"/>
          <p:cNvSpPr/>
          <p:nvPr/>
        </p:nvSpPr>
        <p:spPr>
          <a:xfrm>
            <a:off x="178250" y="5269500"/>
            <a:ext cx="7056600" cy="3587700"/>
          </a:xfrm>
          <a:prstGeom prst="roundRect">
            <a:avLst>
              <a:gd fmla="val 16667" name="adj"/>
            </a:avLst>
          </a:prstGeom>
          <a:solidFill>
            <a:schemeClr val="lt2"/>
          </a:solidFill>
          <a:ln>
            <a:noFill/>
          </a:ln>
        </p:spPr>
        <p:txBody>
          <a:bodyPr anchorCtr="0" anchor="ctr" bIns="91425" lIns="91425" rIns="91425" tIns="91425">
            <a:noAutofit/>
          </a:bodyPr>
          <a:lstStyle/>
          <a:p>
            <a:pPr lvl="0" algn="ctr">
              <a:spcBef>
                <a:spcPts val="0"/>
              </a:spcBef>
              <a:buClr>
                <a:schemeClr val="dk1"/>
              </a:buClr>
              <a:buSzPct val="30555"/>
              <a:buFont typeface="Arial"/>
              <a:buNone/>
            </a:pPr>
            <a:r>
              <a:rPr b="1" lang="ar" sz="3600">
                <a:highlight>
                  <a:srgbClr val="EFE1E1"/>
                </a:highlight>
              </a:rPr>
              <a:t>اللهم إني أستودعك ما قرأت و ما حفظت و ما </a:t>
            </a:r>
          </a:p>
          <a:p>
            <a:pPr lvl="0" algn="ctr">
              <a:spcBef>
                <a:spcPts val="0"/>
              </a:spcBef>
              <a:buClr>
                <a:schemeClr val="dk1"/>
              </a:buClr>
              <a:buSzPct val="30555"/>
              <a:buFont typeface="Arial"/>
              <a:buNone/>
            </a:pPr>
            <a:r>
              <a:rPr b="1" lang="ar" sz="3600">
                <a:highlight>
                  <a:srgbClr val="EFE1E1"/>
                </a:highlight>
              </a:rPr>
              <a:t>تعلمت، فرده عند حاجتي إليه، إنك على كل شيء قدير، حسبنا </a:t>
            </a:r>
          </a:p>
          <a:p>
            <a:pPr lvl="0" rtl="0" algn="ctr">
              <a:spcBef>
                <a:spcPts val="0"/>
              </a:spcBef>
              <a:buClr>
                <a:srgbClr val="000000"/>
              </a:buClr>
              <a:buSzPct val="30555"/>
              <a:buFont typeface="Arial"/>
              <a:buNone/>
            </a:pPr>
            <a:r>
              <a:rPr b="1" lang="ar" sz="3600">
                <a:highlight>
                  <a:srgbClr val="EFE1E1"/>
                </a:highlight>
              </a:rPr>
              <a:t>الله و نعم الوكيل..</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