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1FBCE-53DF-4ACA-AD42-E16638E2AF0A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E2BBC-46E4-43C4-A96A-FC8C3B062A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153400" cy="1524000"/>
          </a:xfrm>
        </p:spPr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Cerebrospinal Fluid (CSF) Analysis for total protein</a:t>
            </a:r>
          </a:p>
        </p:txBody>
      </p:sp>
      <p:pic>
        <p:nvPicPr>
          <p:cNvPr id="20483" name="Picture 2" descr="http://t2.gstatic.com/images?q=tbn:ANd9GcSxqDXCZhmmFcTqeqbZ3rgCfRvaE_fNTuOMGM_ljajG9n2GNIU&amp;t=1&amp;usg=__Job_qV6312izuPHWxZ_GF6um-1w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8"/>
            <a:ext cx="3565525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>
                <a:latin typeface="Comic Sans MS" pitchFamily="66" charset="0"/>
              </a:rPr>
              <a:t>Spectrophotometer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2400" smtClean="0">
                <a:latin typeface="Comic Sans MS" pitchFamily="66" charset="0"/>
              </a:rPr>
              <a:t>Most of visible spectrophotometers are composed of: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  Light source which works with visible                                              wavelengths (400-700 nm)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Monochromator filter for choosing desired wavelength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Sample holder (cuvette)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Detector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Meter or recorder</a:t>
            </a:r>
          </a:p>
        </p:txBody>
      </p:sp>
      <p:pic>
        <p:nvPicPr>
          <p:cNvPr id="29700" name="Picture 3" descr="spectrophotome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76200"/>
            <a:ext cx="2971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SEXP1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210175"/>
            <a:ext cx="50958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Procedure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201543"/>
              </p:ext>
            </p:extLst>
          </p:nvPr>
        </p:nvGraphicFramePr>
        <p:xfrm>
          <a:off x="457200" y="1793875"/>
          <a:ext cx="8178800" cy="3657600"/>
        </p:xfrm>
        <a:graphic>
          <a:graphicData uri="http://schemas.openxmlformats.org/drawingml/2006/table">
            <a:tbl>
              <a:tblPr/>
              <a:tblGrid>
                <a:gridCol w="2362200"/>
                <a:gridCol w="1727200"/>
                <a:gridCol w="2235200"/>
                <a:gridCol w="1854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Standard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Blank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42545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Reagent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ml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ml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ml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42545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42545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CSF sample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42545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42545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Standard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3C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42545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425450" algn="l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AE7"/>
                    </a:solidFill>
                  </a:tcPr>
                </a:tc>
              </a:tr>
            </a:tbl>
          </a:graphicData>
        </a:graphic>
      </p:graphicFrame>
      <p:sp>
        <p:nvSpPr>
          <p:cNvPr id="30755" name="TextBox 4"/>
          <p:cNvSpPr txBox="1">
            <a:spLocks noChangeArrowheads="1"/>
          </p:cNvSpPr>
          <p:nvPr/>
        </p:nvSpPr>
        <p:spPr bwMode="auto">
          <a:xfrm>
            <a:off x="533400" y="5799138"/>
            <a:ext cx="83550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Mix and incubate for 15 minutes at room temperature</a:t>
            </a:r>
          </a:p>
          <a:p>
            <a:r>
              <a:rPr lang="en-US" b="1">
                <a:latin typeface="Comic Sans MS" pitchFamily="66" charset="0"/>
              </a:rPr>
              <a:t>Measure absorbance at 546 nm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Calculation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Protein conc (g/L) =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95400" y="2743200"/>
            <a:ext cx="7291388" cy="1295400"/>
            <a:chOff x="3418479" y="4034135"/>
            <a:chExt cx="6509757" cy="847130"/>
          </a:xfrm>
        </p:grpSpPr>
        <p:sp>
          <p:nvSpPr>
            <p:cNvPr id="31749" name="Rectangle 3"/>
            <p:cNvSpPr>
              <a:spLocks noChangeArrowheads="1"/>
            </p:cNvSpPr>
            <p:nvPr/>
          </p:nvSpPr>
          <p:spPr bwMode="auto">
            <a:xfrm>
              <a:off x="3418479" y="4034135"/>
              <a:ext cx="23070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mic Sans MS" pitchFamily="66" charset="0"/>
                </a:rPr>
                <a:t>Abs of sample</a:t>
              </a:r>
              <a:endParaRPr lang="en-US"/>
            </a:p>
          </p:txBody>
        </p:sp>
        <p:sp>
          <p:nvSpPr>
            <p:cNvPr id="31750" name="Rectangle 4"/>
            <p:cNvSpPr>
              <a:spLocks noChangeArrowheads="1"/>
            </p:cNvSpPr>
            <p:nvPr/>
          </p:nvSpPr>
          <p:spPr bwMode="auto">
            <a:xfrm>
              <a:off x="3429000" y="4419600"/>
              <a:ext cx="26340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mic Sans MS" pitchFamily="66" charset="0"/>
                </a:rPr>
                <a:t>Abs of standard</a:t>
              </a:r>
              <a:endParaRPr lang="en-US"/>
            </a:p>
          </p:txBody>
        </p:sp>
        <p:cxnSp>
          <p:nvCxnSpPr>
            <p:cNvPr id="31751" name="Straight Connector 6"/>
            <p:cNvCxnSpPr>
              <a:cxnSpLocks noChangeShapeType="1"/>
            </p:cNvCxnSpPr>
            <p:nvPr/>
          </p:nvCxnSpPr>
          <p:spPr bwMode="auto">
            <a:xfrm>
              <a:off x="3505200" y="4382953"/>
              <a:ext cx="2514600" cy="0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1752" name="TextBox 10"/>
            <p:cNvSpPr txBox="1">
              <a:spLocks noChangeArrowheads="1"/>
            </p:cNvSpPr>
            <p:nvPr/>
          </p:nvSpPr>
          <p:spPr bwMode="auto">
            <a:xfrm>
              <a:off x="6003708" y="4233460"/>
              <a:ext cx="499776" cy="301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X</a:t>
              </a:r>
            </a:p>
          </p:txBody>
        </p:sp>
        <p:sp>
          <p:nvSpPr>
            <p:cNvPr id="31753" name="Rectangle 11"/>
            <p:cNvSpPr>
              <a:spLocks noChangeArrowheads="1"/>
            </p:cNvSpPr>
            <p:nvPr/>
          </p:nvSpPr>
          <p:spPr bwMode="auto">
            <a:xfrm>
              <a:off x="6379758" y="4191000"/>
              <a:ext cx="3548478" cy="301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omic Sans MS" pitchFamily="66" charset="0"/>
                </a:rPr>
                <a:t>Conc of standard (60g/L)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Normal Range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228850"/>
            <a:ext cx="8178800" cy="417195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mtClean="0"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Normal reference values for CSF protein</a:t>
            </a:r>
            <a:r>
              <a:rPr lang="en-US" smtClean="0">
                <a:latin typeface="Comic Sans MS" pitchFamily="66" charset="0"/>
              </a:rPr>
              <a:t>: </a:t>
            </a:r>
          </a:p>
          <a:p>
            <a:pPr>
              <a:buFont typeface="Monotype Sorts" charset="2"/>
              <a:buNone/>
            </a:pPr>
            <a:r>
              <a:rPr lang="en-US" smtClean="0">
                <a:latin typeface="Comic Sans MS" pitchFamily="66" charset="0"/>
              </a:rPr>
              <a:t>			15-45 mg/dL (0.1 -0.4 g/L) </a:t>
            </a:r>
          </a:p>
          <a:p>
            <a:pPr>
              <a:buFont typeface="Monotype Sorts" charset="2"/>
              <a:buNone/>
            </a:pPr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CSF Examination  Report</a:t>
            </a:r>
            <a:endParaRPr lang="en-US" sz="4400" smtClean="0">
              <a:latin typeface="Comic Sans MS" pitchFamily="66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mtClean="0">
                <a:latin typeface="Comic Sans MS" pitchFamily="66" charset="0"/>
              </a:rPr>
              <a:t>Physical examination</a:t>
            </a:r>
          </a:p>
          <a:p>
            <a:pPr lvl="1"/>
            <a:r>
              <a:rPr lang="en-US" sz="2400" b="1" smtClean="0">
                <a:latin typeface="Comic Sans MS" pitchFamily="66" charset="0"/>
              </a:rPr>
              <a:t>Volu</a:t>
            </a:r>
            <a:r>
              <a:rPr lang="en-US" sz="2400" smtClean="0">
                <a:latin typeface="Comic Sans MS" pitchFamily="66" charset="0"/>
              </a:rPr>
              <a:t>me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Color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Appearance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Viscosity</a:t>
            </a:r>
          </a:p>
          <a:p>
            <a:r>
              <a:rPr lang="en-US" sz="2400" b="1" smtClean="0">
                <a:latin typeface="Comic Sans MS" pitchFamily="66" charset="0"/>
              </a:rPr>
              <a:t>Chemical examination</a:t>
            </a:r>
          </a:p>
          <a:p>
            <a:pPr lvl="1"/>
            <a:r>
              <a:rPr lang="en-US" sz="2400" smtClean="0">
                <a:latin typeface="Comic Sans MS" pitchFamily="66" charset="0"/>
              </a:rPr>
              <a:t>CSF protein concentration (g/L)</a:t>
            </a:r>
          </a:p>
          <a:p>
            <a:r>
              <a:rPr lang="en-US" sz="2400" b="1" smtClean="0">
                <a:latin typeface="Comic Sans MS" pitchFamily="66" charset="0"/>
              </a:rPr>
              <a:t>Group number&amp;Student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5"/>
          <p:cNvGraphicFramePr>
            <a:graphicFrameLocks/>
          </p:cNvGraphicFramePr>
          <p:nvPr/>
        </p:nvGraphicFramePr>
        <p:xfrm>
          <a:off x="531813" y="1143000"/>
          <a:ext cx="8612187" cy="5730558"/>
        </p:xfrm>
        <a:graphic>
          <a:graphicData uri="http://schemas.openxmlformats.org/drawingml/2006/table">
            <a:tbl>
              <a:tblPr rtl="1"/>
              <a:tblGrid>
                <a:gridCol w="1524000"/>
                <a:gridCol w="1828800"/>
                <a:gridCol w="2133600"/>
                <a:gridCol w="1676400"/>
                <a:gridCol w="1449387"/>
              </a:tblGrid>
              <a:tr h="5334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Condition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Parameter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Brain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Tumor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5475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Viral Meningitis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Tuberculous Meningitis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 marR="0" lvl="0" indent="-101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Bacterial  Meningitis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Normal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↑ 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↑ 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Protein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↓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Normal or slightly </a:t>
                      </a: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↓ 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↓ ↓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Glucose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Normal or </a:t>
                      </a: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↓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Normal or </a:t>
                      </a: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↓ 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↓ 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Simplified Arabic" pitchFamily="2" charset="-78"/>
                        </a:rPr>
                        <a:t>Chlorides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3" name="Text Box 47"/>
          <p:cNvSpPr txBox="1">
            <a:spLocks noChangeArrowheads="1"/>
          </p:cNvSpPr>
          <p:nvPr/>
        </p:nvSpPr>
        <p:spPr bwMode="auto">
          <a:xfrm>
            <a:off x="457200" y="152400"/>
            <a:ext cx="84582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Abnormal findings of CSF in some pathological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dmj-dancing.co.uk/Good%20luck%20smiley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6100" y="990600"/>
            <a:ext cx="52705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CSF sample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mic Sans MS" pitchFamily="66" charset="0"/>
              </a:rPr>
              <a:t>The specimen should be delivered to the laboratory immediately after collection</a:t>
            </a:r>
          </a:p>
          <a:p>
            <a:r>
              <a:rPr lang="en-US" smtClean="0">
                <a:solidFill>
                  <a:srgbClr val="C00000"/>
                </a:solidFill>
                <a:latin typeface="Comic Sans MS" pitchFamily="66" charset="0"/>
              </a:rPr>
              <a:t>Glucose and protein estimations should be performed as soon as possible after drawing the CSF specimen</a:t>
            </a:r>
          </a:p>
          <a:p>
            <a:r>
              <a:rPr lang="en-US" smtClean="0">
                <a:latin typeface="Comic Sans MS" pitchFamily="66" charset="0"/>
              </a:rPr>
              <a:t>If testing is to be delayed, the specimen should be frozen at – 20</a:t>
            </a:r>
            <a:r>
              <a:rPr lang="en-US" baseline="30000" smtClean="0">
                <a:latin typeface="Comic Sans MS" pitchFamily="66" charset="0"/>
              </a:rPr>
              <a:t>0</a:t>
            </a:r>
            <a:r>
              <a:rPr lang="ar-SA" smtClean="0">
                <a:latin typeface="Comic Sans MS" pitchFamily="66" charset="0"/>
              </a:rPr>
              <a:t> </a:t>
            </a:r>
            <a:r>
              <a:rPr lang="en-US" smtClean="0">
                <a:latin typeface="Comic Sans MS" pitchFamily="66" charset="0"/>
              </a:rPr>
              <a:t>C.</a:t>
            </a:r>
          </a:p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Physical Examination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Turbidity</a:t>
            </a:r>
          </a:p>
          <a:p>
            <a:pPr lvl="1">
              <a:defRPr/>
            </a:pPr>
            <a:r>
              <a:rPr lang="en-US" sz="3200" dirty="0" smtClean="0">
                <a:latin typeface="Comic Sans MS" pitchFamily="66" charset="0"/>
              </a:rPr>
              <a:t>  Clear- normal</a:t>
            </a:r>
          </a:p>
          <a:p>
            <a:pPr lvl="1">
              <a:defRPr/>
            </a:pPr>
            <a:r>
              <a:rPr lang="en-US" sz="3200" dirty="0" smtClean="0">
                <a:latin typeface="Comic Sans MS" pitchFamily="66" charset="0"/>
              </a:rPr>
              <a:t>Cloudy/ turbid-  may indicate the presence of white, or red blood cells, microorganisms, or an increase in protein level 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Physical Examination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Color</a:t>
            </a:r>
          </a:p>
          <a:p>
            <a:pPr lvl="1">
              <a:defRPr/>
            </a:pPr>
            <a:r>
              <a:rPr lang="en-US" sz="3200" dirty="0" smtClean="0">
                <a:latin typeface="Comic Sans MS" pitchFamily="66" charset="0"/>
              </a:rPr>
              <a:t>  Colorless- normal</a:t>
            </a:r>
          </a:p>
          <a:p>
            <a:pPr lvl="1">
              <a:defRPr/>
            </a:pPr>
            <a:r>
              <a:rPr lang="en-US" sz="3200" dirty="0" smtClean="0">
                <a:latin typeface="Comic Sans MS" pitchFamily="66" charset="0"/>
              </a:rPr>
              <a:t>Yellow, orange-brown, or red-  may indicate the presence blood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Physical Examination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Viscosity</a:t>
            </a:r>
          </a:p>
          <a:p>
            <a:pPr lvl="1">
              <a:defRPr/>
            </a:pPr>
            <a:r>
              <a:rPr lang="en-US" sz="3200" dirty="0" smtClean="0">
                <a:latin typeface="Comic Sans MS" pitchFamily="66" charset="0"/>
              </a:rPr>
              <a:t>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Normal CSF </a:t>
            </a:r>
            <a:r>
              <a:rPr lang="en-US" sz="3200" dirty="0" smtClean="0">
                <a:latin typeface="Comic Sans MS" pitchFamily="66" charset="0"/>
              </a:rPr>
              <a:t>should have the same consistency as water</a:t>
            </a:r>
          </a:p>
          <a:p>
            <a:pPr lvl="1">
              <a:defRPr/>
            </a:pPr>
            <a:r>
              <a:rPr lang="en-US" sz="3200" dirty="0" smtClean="0">
                <a:latin typeface="Comic Sans MS" pitchFamily="66" charset="0"/>
              </a:rPr>
              <a:t>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Thicker CSF </a:t>
            </a:r>
            <a:r>
              <a:rPr lang="en-US" sz="3200" dirty="0" smtClean="0">
                <a:latin typeface="Comic Sans MS" pitchFamily="66" charset="0"/>
              </a:rPr>
              <a:t>may be seen in patients with certain types of cancers or meningitis.                  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Chemical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Comic Sans MS" pitchFamily="66" charset="0"/>
              </a:rPr>
              <a:t>  Routinely performed biochemical tests in CSF are: 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glucose </a:t>
            </a:r>
          </a:p>
          <a:p>
            <a:pPr lvl="1"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protein (total and specific)</a:t>
            </a:r>
          </a:p>
          <a:p>
            <a:pPr lvl="1">
              <a:defRPr/>
            </a:pPr>
            <a:r>
              <a:rPr lang="en-US" b="1" dirty="0" smtClean="0">
                <a:latin typeface="Comic Sans MS" pitchFamily="66" charset="0"/>
              </a:rPr>
              <a:t>lactate </a:t>
            </a:r>
          </a:p>
          <a:p>
            <a:pPr lvl="1">
              <a:defRPr/>
            </a:pPr>
            <a:r>
              <a:rPr lang="en-US" b="1" dirty="0" smtClean="0">
                <a:latin typeface="Comic Sans MS" pitchFamily="66" charset="0"/>
              </a:rPr>
              <a:t>lactate </a:t>
            </a:r>
            <a:r>
              <a:rPr lang="en-US" b="1" dirty="0" err="1" smtClean="0">
                <a:latin typeface="Comic Sans MS" pitchFamily="66" charset="0"/>
              </a:rPr>
              <a:t>dehydrogenase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  <a:p>
            <a:pPr lvl="1">
              <a:defRPr/>
            </a:pPr>
            <a:r>
              <a:rPr lang="en-US" b="1" dirty="0" smtClean="0">
                <a:latin typeface="Comic Sans MS" pitchFamily="66" charset="0"/>
              </a:rPr>
              <a:t>glutamine and acid-base parameters </a:t>
            </a:r>
          </a:p>
          <a:p>
            <a:pPr>
              <a:buFont typeface="Monotype Sorts" charset="2"/>
              <a:buNone/>
              <a:defRPr/>
            </a:pP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smtClean="0">
                <a:latin typeface="Comic Sans MS" pitchFamily="66" charset="0"/>
              </a:rPr>
              <a:t>Remember 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b="1" dirty="0" smtClean="0">
                <a:latin typeface="Comic Sans MS" pitchFamily="66" charset="0"/>
              </a:rPr>
              <a:t>Before any analysis, 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fluid should be centrifuged </a:t>
            </a:r>
            <a:r>
              <a:rPr lang="en-US" sz="2800" b="1" dirty="0" smtClean="0">
                <a:latin typeface="Comic Sans MS" pitchFamily="66" charset="0"/>
              </a:rPr>
              <a:t>to avoid contamination by cellular elements</a:t>
            </a:r>
          </a:p>
          <a:p>
            <a:pPr>
              <a:defRPr/>
            </a:pPr>
            <a:r>
              <a:rPr lang="en-US" sz="2800" b="1" dirty="0" smtClean="0">
                <a:latin typeface="Comic Sans MS" pitchFamily="66" charset="0"/>
              </a:rPr>
              <a:t>CSF is the most precious biological material. Often,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only small volumes of CSF are available for analysis </a:t>
            </a:r>
            <a:r>
              <a:rPr lang="en-US" sz="2800" b="1" dirty="0" smtClean="0">
                <a:latin typeface="Comic Sans MS" pitchFamily="66" charset="0"/>
              </a:rPr>
              <a:t>due to difficulty in collection; hence handle this with care </a:t>
            </a:r>
          </a:p>
          <a:p>
            <a:pPr>
              <a:defRPr/>
            </a:pPr>
            <a:r>
              <a:rPr lang="en-US" sz="2800" b="1" dirty="0" smtClean="0">
                <a:latin typeface="Comic Sans MS" pitchFamily="66" charset="0"/>
              </a:rPr>
              <a:t>The specimen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may contain virulent organisms,</a:t>
            </a:r>
            <a:r>
              <a:rPr lang="en-US" sz="2800" b="1" dirty="0" smtClean="0">
                <a:latin typeface="Comic Sans MS" pitchFamily="66" charset="0"/>
              </a:rPr>
              <a:t> so strict safety precautions should be followed.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CSF Protein Assay</a:t>
            </a:r>
            <a:endParaRPr lang="en-US" sz="440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850"/>
            <a:ext cx="8178800" cy="417195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dirty="0" smtClean="0">
                <a:latin typeface="Comic Sans MS" pitchFamily="66" charset="0"/>
              </a:rPr>
              <a:t>Protein present in the CSF is detected by a kit based on </a:t>
            </a:r>
            <a:r>
              <a:rPr lang="en-US" dirty="0" err="1" smtClean="0">
                <a:latin typeface="Comic Sans MS" pitchFamily="66" charset="0"/>
              </a:rPr>
              <a:t>Biuret</a:t>
            </a:r>
            <a:r>
              <a:rPr lang="en-US" dirty="0" smtClean="0">
                <a:latin typeface="Comic Sans MS" pitchFamily="66" charset="0"/>
              </a:rPr>
              <a:t> method.</a:t>
            </a:r>
          </a:p>
          <a:p>
            <a:pPr algn="just"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Biuret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reagent when interacts with the peptide bonds in the protein give a blue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coloured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product</a:t>
            </a:r>
          </a:p>
          <a:p>
            <a:pPr algn="just">
              <a:defRPr/>
            </a:pPr>
            <a:r>
              <a:rPr lang="en-US" dirty="0" smtClean="0">
                <a:latin typeface="Comic Sans MS" pitchFamily="66" charset="0"/>
              </a:rPr>
              <a:t>The intensity of the </a:t>
            </a:r>
            <a:r>
              <a:rPr lang="en-US" dirty="0" err="1" smtClean="0">
                <a:latin typeface="Comic Sans MS" pitchFamily="66" charset="0"/>
              </a:rPr>
              <a:t>colour</a:t>
            </a:r>
            <a:r>
              <a:rPr lang="en-US" dirty="0" smtClean="0">
                <a:latin typeface="Comic Sans MS" pitchFamily="66" charset="0"/>
              </a:rPr>
              <a:t> is proportional the amount of protein in CSF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smtClean="0">
                <a:latin typeface="Comic Sans MS" pitchFamily="66" charset="0"/>
              </a:rPr>
              <a:t>CSF Protein Assay</a:t>
            </a:r>
            <a:endParaRPr lang="en-US" sz="440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pPr algn="just">
              <a:defRPr/>
            </a:pPr>
            <a:r>
              <a:rPr lang="en-US" sz="2800" dirty="0" smtClean="0">
                <a:latin typeface="Comic Sans MS" pitchFamily="66" charset="0"/>
              </a:rPr>
              <a:t> Color intensity is determined by measuring the absorbance by the colored solution at a wavelength of 546nm</a:t>
            </a:r>
          </a:p>
          <a:p>
            <a:pPr algn="just">
              <a:defRPr/>
            </a:pP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Absorbance is measured by an instrument,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spectrophotometer</a:t>
            </a:r>
          </a:p>
          <a:p>
            <a:pPr algn="just"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443</Words>
  <Application>Microsoft Office PowerPoint</Application>
  <PresentationFormat>عرض على الشاشة (3:4)‏</PresentationFormat>
  <Paragraphs>116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6" baseType="lpstr">
      <vt:lpstr>Arial</vt:lpstr>
      <vt:lpstr>Calibri</vt:lpstr>
      <vt:lpstr>Comic Sans MS</vt:lpstr>
      <vt:lpstr>Monotype Sorts</vt:lpstr>
      <vt:lpstr>Simplified Arabic</vt:lpstr>
      <vt:lpstr>Symbol</vt:lpstr>
      <vt:lpstr>Tahoma</vt:lpstr>
      <vt:lpstr>Times New Roman</vt:lpstr>
      <vt:lpstr>Wingdings</vt:lpstr>
      <vt:lpstr>Office Theme</vt:lpstr>
      <vt:lpstr>Cerebrospinal Fluid (CSF) Analysis for total protein</vt:lpstr>
      <vt:lpstr>CSF sample </vt:lpstr>
      <vt:lpstr>Physical Examination </vt:lpstr>
      <vt:lpstr>Physical Examination </vt:lpstr>
      <vt:lpstr>Physical Examination </vt:lpstr>
      <vt:lpstr>Chemical Analysis</vt:lpstr>
      <vt:lpstr>Remember !!</vt:lpstr>
      <vt:lpstr>CSF Protein Assay</vt:lpstr>
      <vt:lpstr>CSF Protein Assay</vt:lpstr>
      <vt:lpstr>Spectrophotometer</vt:lpstr>
      <vt:lpstr>Procedure</vt:lpstr>
      <vt:lpstr>Calculation</vt:lpstr>
      <vt:lpstr>Normal Range</vt:lpstr>
      <vt:lpstr>CSF Examination  Report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Cerebrospinal Fluid (CSF) Analysis for total protein</dc:title>
  <dc:creator>Fatma</dc:creator>
  <cp:lastModifiedBy>user</cp:lastModifiedBy>
  <cp:revision>2</cp:revision>
  <dcterms:created xsi:type="dcterms:W3CDTF">2012-10-13T11:01:32Z</dcterms:created>
  <dcterms:modified xsi:type="dcterms:W3CDTF">2015-10-20T08:46:30Z</dcterms:modified>
</cp:coreProperties>
</file>