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7" r:id="rId5"/>
    <p:sldId id="266" r:id="rId6"/>
    <p:sldId id="265" r:id="rId7"/>
    <p:sldId id="274" r:id="rId8"/>
    <p:sldId id="273" r:id="rId9"/>
    <p:sldId id="272" r:id="rId10"/>
    <p:sldId id="275" r:id="rId11"/>
    <p:sldId id="263" r:id="rId12"/>
    <p:sldId id="278" r:id="rId13"/>
    <p:sldId id="276" r:id="rId14"/>
    <p:sldId id="279" r:id="rId15"/>
    <p:sldId id="262" r:id="rId16"/>
    <p:sldId id="268" r:id="rId17"/>
    <p:sldId id="284" r:id="rId18"/>
    <p:sldId id="289" r:id="rId19"/>
    <p:sldId id="285" r:id="rId20"/>
    <p:sldId id="291" r:id="rId21"/>
    <p:sldId id="259" r:id="rId22"/>
    <p:sldId id="271" r:id="rId23"/>
    <p:sldId id="283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6" autoAdjust="0"/>
    <p:restoredTop sz="94660"/>
  </p:normalViewPr>
  <p:slideViewPr>
    <p:cSldViewPr snapToGrid="0">
      <p:cViewPr>
        <p:scale>
          <a:sx n="73" d="100"/>
          <a:sy n="73" d="100"/>
        </p:scale>
        <p:origin x="-432" y="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662127"/>
            <a:ext cx="7772400" cy="7668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1"/>
            <a:ext cx="6400800" cy="4591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9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1952" y="1368428"/>
            <a:ext cx="3026599" cy="2281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4" y="228600"/>
            <a:ext cx="2214069" cy="339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2363" y="228600"/>
            <a:ext cx="2195602" cy="339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2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2" y="1368427"/>
            <a:ext cx="3787775" cy="21026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8" y="1368427"/>
            <a:ext cx="3787775" cy="21026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6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5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55143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86301"/>
            <a:ext cx="7772400" cy="320601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10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2" y="1368427"/>
            <a:ext cx="3787775" cy="18440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8" y="1368427"/>
            <a:ext cx="3787775" cy="18440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763"/>
            <a:ext cx="8229600" cy="7668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8109"/>
            <a:ext cx="4040188" cy="3667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1336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808109"/>
            <a:ext cx="4041775" cy="3667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1336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6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0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7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114501"/>
            <a:ext cx="3008313" cy="32060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173329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2513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2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46739"/>
            <a:ext cx="5486400" cy="32060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59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2513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3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063625"/>
            <a:ext cx="9144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0551"/>
            <a:ext cx="77724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1" y="1368428"/>
            <a:ext cx="7727951" cy="1733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6478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2127"/>
            <a:ext cx="7772400" cy="766877"/>
          </a:xfrm>
        </p:spPr>
        <p:txBody>
          <a:bodyPr/>
          <a:lstStyle/>
          <a:p>
            <a:r>
              <a:rPr lang="en-US" dirty="0" smtClean="0"/>
              <a:t>Histology of the Eye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CHOROID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1368427"/>
            <a:ext cx="4546464" cy="3266022"/>
          </a:xfrm>
        </p:spPr>
        <p:txBody>
          <a:bodyPr/>
          <a:lstStyle/>
          <a:p>
            <a:r>
              <a:rPr lang="en-US" dirty="0" smtClean="0"/>
              <a:t>It is the vascular, pigmented posterior portion of the middle vascular tunic.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Structure:</a:t>
            </a:r>
          </a:p>
          <a:p>
            <a:pPr>
              <a:buNone/>
            </a:pPr>
            <a:r>
              <a:rPr lang="en-US" dirty="0" smtClean="0"/>
              <a:t>   It is composed mainly of  loose C.T. with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  It is separated from the retina by its Bruch’s membrane.</a:t>
            </a:r>
            <a:endParaRPr lang="en-US" sz="2400" dirty="0"/>
          </a:p>
        </p:txBody>
      </p:sp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1186" y="1593694"/>
            <a:ext cx="4035972" cy="40345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61" y="4627597"/>
            <a:ext cx="271303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9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CILIARY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69" y="1078142"/>
            <a:ext cx="4752305" cy="5198859"/>
          </a:xfrm>
        </p:spPr>
        <p:txBody>
          <a:bodyPr/>
          <a:lstStyle/>
          <a:p>
            <a:r>
              <a:rPr lang="en-US" dirty="0" smtClean="0"/>
              <a:t> It is the anterior continuation of the choroid. It surrounds the lens.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Structure:</a:t>
            </a:r>
          </a:p>
          <a:p>
            <a:pPr lvl="1"/>
            <a:r>
              <a:rPr lang="en-US" sz="2000" dirty="0" smtClean="0"/>
              <a:t>It is formed of loose vascular and pigmented C.T. that contains 3 bundles of smooth muscle cells (</a:t>
            </a:r>
            <a:r>
              <a:rPr lang="en-US" sz="2000" dirty="0" err="1" smtClean="0"/>
              <a:t>ciliary</a:t>
            </a:r>
            <a:r>
              <a:rPr lang="en-US" sz="2000" dirty="0" smtClean="0"/>
              <a:t> muscle).</a:t>
            </a:r>
          </a:p>
          <a:p>
            <a:pPr lvl="1"/>
            <a:r>
              <a:rPr lang="en-US" sz="2000" dirty="0" smtClean="0"/>
              <a:t>Its inner surface is lined by pars </a:t>
            </a:r>
            <a:r>
              <a:rPr lang="en-US" sz="2000" dirty="0" err="1" smtClean="0"/>
              <a:t>ciliaris</a:t>
            </a:r>
            <a:r>
              <a:rPr lang="en-US" sz="2000" dirty="0" smtClean="0"/>
              <a:t> </a:t>
            </a:r>
            <a:r>
              <a:rPr lang="en-US" sz="2000" dirty="0" err="1" smtClean="0"/>
              <a:t>retinae</a:t>
            </a:r>
            <a:r>
              <a:rPr lang="en-US" sz="2000" dirty="0" smtClean="0"/>
              <a:t> ( 2 rows of columnar cells; outer pigmented and inner non- pigmented layers) . </a:t>
            </a:r>
          </a:p>
          <a:p>
            <a:pPr lvl="1"/>
            <a:r>
              <a:rPr lang="en-US" sz="2000" dirty="0" smtClean="0"/>
              <a:t>Its inner surface is highly folded forming the </a:t>
            </a:r>
            <a:r>
              <a:rPr lang="en-US" sz="2000" dirty="0" err="1" smtClean="0"/>
              <a:t>ciliary</a:t>
            </a:r>
            <a:r>
              <a:rPr lang="en-US" sz="2000" dirty="0" smtClean="0"/>
              <a:t> processes.</a:t>
            </a:r>
          </a:p>
          <a:p>
            <a:endParaRPr lang="en-US" sz="2000" dirty="0"/>
          </a:p>
        </p:txBody>
      </p:sp>
      <p:pic>
        <p:nvPicPr>
          <p:cNvPr id="4" name="Picture 3" descr="https://encrypted-tbn0.gstatic.com/images?q=tbn:ANd9GcRtVYCcz_AyhxTBvaBNMPahgb2tgxkKQ70PKTnKManZYGdWtzk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122" y="1529746"/>
            <a:ext cx="364045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8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CILIARY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16" y="1382943"/>
            <a:ext cx="3892705" cy="2453492"/>
          </a:xfrm>
        </p:spPr>
        <p:txBody>
          <a:bodyPr/>
          <a:lstStyle/>
          <a:p>
            <a:r>
              <a:rPr lang="en-US" dirty="0" smtClean="0"/>
              <a:t>Processes project  from the inner surface of the anterior  1/3 of the </a:t>
            </a:r>
            <a:r>
              <a:rPr lang="en-US" dirty="0" err="1" smtClean="0"/>
              <a:t>ciliary</a:t>
            </a:r>
            <a:r>
              <a:rPr lang="en-US" dirty="0" smtClean="0"/>
              <a:t> body towards the lens.</a:t>
            </a:r>
          </a:p>
          <a:p>
            <a:r>
              <a:rPr lang="en-US" dirty="0" smtClean="0"/>
              <a:t>Are covered by pars </a:t>
            </a:r>
            <a:r>
              <a:rPr lang="en-US" dirty="0" err="1" smtClean="0"/>
              <a:t>ciliaris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 (2 rows of columnar cells).</a:t>
            </a:r>
          </a:p>
          <a:p>
            <a:r>
              <a:rPr lang="en-US" dirty="0" smtClean="0"/>
              <a:t>They give attachment  to the lens </a:t>
            </a:r>
            <a:r>
              <a:rPr lang="en-US" dirty="0" err="1" smtClean="0"/>
              <a:t>suspensory</a:t>
            </a:r>
            <a:r>
              <a:rPr lang="en-US" dirty="0" smtClean="0"/>
              <a:t> ligaments (</a:t>
            </a:r>
            <a:r>
              <a:rPr lang="en-US" dirty="0" err="1" smtClean="0"/>
              <a:t>zonule</a:t>
            </a:r>
            <a:r>
              <a:rPr lang="en-US" dirty="0" smtClean="0"/>
              <a:t>  fibers).</a:t>
            </a:r>
            <a:endParaRPr lang="en-US" dirty="0"/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6715" y="1150450"/>
            <a:ext cx="4735107" cy="3533118"/>
          </a:xfrm>
          <a:prstGeom prst="rect">
            <a:avLst/>
          </a:prstGeom>
        </p:spPr>
      </p:pic>
      <p:pic>
        <p:nvPicPr>
          <p:cNvPr id="5" name="Picture 4" descr="https://encrypted-tbn0.gstatic.com/images?q=tbn:ANd9GcRtVYCcz_AyhxTBvaBNMPahgb2tgxkKQ70PKTnKManZYGdWtzk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0122" y="4726753"/>
            <a:ext cx="2014401" cy="202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43" y="1163414"/>
            <a:ext cx="4669971" cy="503881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It is formed of 5 layers:</a:t>
            </a:r>
          </a:p>
          <a:p>
            <a:r>
              <a:rPr lang="en-US" dirty="0" smtClean="0"/>
              <a:t>1- Anterior border layer:</a:t>
            </a:r>
          </a:p>
          <a:p>
            <a:pPr>
              <a:buNone/>
            </a:pPr>
            <a:r>
              <a:rPr lang="en-US" dirty="0" smtClean="0"/>
              <a:t>    Incomplete layer of fibroblasts    and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2- Stroma:</a:t>
            </a:r>
          </a:p>
          <a:p>
            <a:pPr>
              <a:buNone/>
            </a:pPr>
            <a:r>
              <a:rPr lang="en-US" dirty="0" smtClean="0"/>
              <a:t>   Poorly </a:t>
            </a:r>
            <a:r>
              <a:rPr lang="en-US" dirty="0" err="1" smtClean="0"/>
              <a:t>vascularized</a:t>
            </a:r>
            <a:r>
              <a:rPr lang="en-US" dirty="0" smtClean="0"/>
              <a:t> C.T. with fibroblasts and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3- Vessel layer:</a:t>
            </a:r>
          </a:p>
          <a:p>
            <a:pPr>
              <a:buNone/>
            </a:pPr>
            <a:r>
              <a:rPr lang="en-US" dirty="0" smtClean="0"/>
              <a:t>    Well-</a:t>
            </a:r>
            <a:r>
              <a:rPr lang="en-US" dirty="0" err="1" smtClean="0"/>
              <a:t>vascularized</a:t>
            </a:r>
            <a:r>
              <a:rPr lang="en-US" dirty="0" smtClean="0"/>
              <a:t>  loose C.T.</a:t>
            </a:r>
          </a:p>
          <a:p>
            <a:pPr>
              <a:buNone/>
            </a:pPr>
            <a:r>
              <a:rPr lang="en-US" dirty="0" smtClean="0"/>
              <a:t>   Centrally, it contains circularly arranged smooth muscle fibers (sphincter </a:t>
            </a:r>
            <a:r>
              <a:rPr lang="en-US" dirty="0" err="1" smtClean="0"/>
              <a:t>pupillae</a:t>
            </a:r>
            <a:r>
              <a:rPr lang="en-US" dirty="0" smtClean="0"/>
              <a:t> muscle).  </a:t>
            </a:r>
            <a:endParaRPr lang="en-US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0260" y="1196865"/>
            <a:ext cx="4392140" cy="2949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1903" y="201798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Stroma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277" y="4178300"/>
            <a:ext cx="2628552" cy="231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0773"/>
            <a:ext cx="4322378" cy="2970557"/>
          </a:xfrm>
        </p:spPr>
        <p:txBody>
          <a:bodyPr/>
          <a:lstStyle/>
          <a:p>
            <a:r>
              <a:rPr lang="en-US" dirty="0" smtClean="0"/>
              <a:t>4- Dilator </a:t>
            </a:r>
            <a:r>
              <a:rPr lang="en-US" dirty="0" err="1" smtClean="0"/>
              <a:t>pupillae</a:t>
            </a:r>
            <a:r>
              <a:rPr lang="en-US" dirty="0" smtClean="0"/>
              <a:t> muscle layer:</a:t>
            </a:r>
          </a:p>
          <a:p>
            <a:pPr>
              <a:buNone/>
            </a:pPr>
            <a:r>
              <a:rPr lang="en-US" dirty="0" smtClean="0"/>
              <a:t>   Contains </a:t>
            </a:r>
            <a:r>
              <a:rPr lang="en-US" dirty="0" err="1" smtClean="0"/>
              <a:t>radially</a:t>
            </a:r>
            <a:r>
              <a:rPr lang="en-US" dirty="0" smtClean="0"/>
              <a:t> arranged </a:t>
            </a:r>
            <a:r>
              <a:rPr lang="en-US" dirty="0" err="1" smtClean="0"/>
              <a:t>myoepithelial</a:t>
            </a:r>
            <a:r>
              <a:rPr lang="en-US" dirty="0" smtClean="0"/>
              <a:t> cells.</a:t>
            </a:r>
          </a:p>
          <a:p>
            <a:r>
              <a:rPr lang="en-US" dirty="0" smtClean="0"/>
              <a:t>5-  Posterior surface layer (pigmented epithelium layer):</a:t>
            </a:r>
          </a:p>
          <a:p>
            <a:pPr>
              <a:buNone/>
            </a:pPr>
            <a:r>
              <a:rPr lang="en-US" dirty="0" smtClean="0"/>
              <a:t>   It is composed of 2 rows of  </a:t>
            </a:r>
            <a:r>
              <a:rPr lang="en-US" dirty="0" smtClean="0">
                <a:solidFill>
                  <a:srgbClr val="FF0000"/>
                </a:solidFill>
              </a:rPr>
              <a:t>pigmented</a:t>
            </a:r>
            <a:r>
              <a:rPr lang="en-US" dirty="0" smtClean="0"/>
              <a:t> epithelial cells (pars </a:t>
            </a:r>
            <a:r>
              <a:rPr lang="en-US" dirty="0" err="1" smtClean="0"/>
              <a:t>iridis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They are the continuation of  pars </a:t>
            </a:r>
            <a:r>
              <a:rPr lang="en-US" dirty="0" err="1" smtClean="0"/>
              <a:t>ciliaris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0566" y="1238543"/>
            <a:ext cx="4746569" cy="3158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4886" y="4117953"/>
            <a:ext cx="79958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====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95158" y="1324303"/>
            <a:ext cx="89863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84" y="4504665"/>
            <a:ext cx="3328416" cy="223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35600"/>
            <a:ext cx="4288221" cy="452175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It is composed of </a:t>
            </a:r>
            <a:r>
              <a:rPr lang="en-US" b="1" dirty="0" smtClean="0">
                <a:solidFill>
                  <a:schemeClr val="tx2"/>
                </a:solidFill>
              </a:rPr>
              <a:t>10 distinct layers</a:t>
            </a:r>
            <a:r>
              <a:rPr lang="en-US" dirty="0" smtClean="0"/>
              <a:t> </a:t>
            </a:r>
            <a:r>
              <a:rPr lang="en-US" sz="2000" dirty="0" smtClean="0"/>
              <a:t>(from outside to inside):</a:t>
            </a:r>
          </a:p>
          <a:p>
            <a:r>
              <a:rPr lang="en-US" sz="2000" dirty="0" smtClean="0"/>
              <a:t>1- Pigmented epithelium.</a:t>
            </a:r>
          </a:p>
          <a:p>
            <a:r>
              <a:rPr lang="en-US" sz="2000" dirty="0" smtClean="0"/>
              <a:t>2- Rods and cones layer.</a:t>
            </a:r>
          </a:p>
          <a:p>
            <a:r>
              <a:rPr lang="en-US" sz="2000" dirty="0" smtClean="0"/>
              <a:t>3- Outer limiting membrane.</a:t>
            </a:r>
          </a:p>
          <a:p>
            <a:r>
              <a:rPr lang="en-US" sz="2000" dirty="0" smtClean="0"/>
              <a:t>4- Outer nuclear layer.</a:t>
            </a:r>
          </a:p>
          <a:p>
            <a:r>
              <a:rPr lang="en-US" sz="2000" dirty="0" smtClean="0"/>
              <a:t>5- Outer plexiform layer.</a:t>
            </a:r>
          </a:p>
          <a:p>
            <a:r>
              <a:rPr lang="en-US" sz="2000" dirty="0" smtClean="0"/>
              <a:t>6- Inner nuclear layer.</a:t>
            </a:r>
          </a:p>
          <a:p>
            <a:r>
              <a:rPr lang="en-US" sz="2000" dirty="0" smtClean="0"/>
              <a:t>7- Inner plexiform layer.</a:t>
            </a:r>
          </a:p>
          <a:p>
            <a:r>
              <a:rPr lang="en-US" sz="2000" dirty="0" smtClean="0"/>
              <a:t>8- Ganglion cell layer.</a:t>
            </a:r>
          </a:p>
          <a:p>
            <a:r>
              <a:rPr lang="en-US" sz="2000" dirty="0" smtClean="0"/>
              <a:t>9- Optic nerve fiber layer.</a:t>
            </a:r>
          </a:p>
          <a:p>
            <a:r>
              <a:rPr lang="en-US" sz="2000" dirty="0" smtClean="0"/>
              <a:t>10- Inner limiting layer.</a:t>
            </a:r>
            <a:endParaRPr lang="en-US" sz="2000" dirty="0"/>
          </a:p>
        </p:txBody>
      </p:sp>
      <p:pic>
        <p:nvPicPr>
          <p:cNvPr id="4" name="Picture 3" descr="http://medcell.med.yale.edu/histology/sensory_systems_lab/images/layers_of_the_retin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64" y="1268249"/>
            <a:ext cx="4749736" cy="518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7051" y="5321300"/>
            <a:ext cx="1587564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63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pic>
        <p:nvPicPr>
          <p:cNvPr id="4" name="Picture 3" descr="http://apbrwww5.apsu.edu/thompsonj/Anatomy%20&amp;%20Physiology/2010/2010%20Exam%20Reviews/Exam%204%20Review/retina_laye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953" y="1215149"/>
            <a:ext cx="4828564" cy="38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yasmin\Desktop\layers_of_retina13278729480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44" y="1195008"/>
            <a:ext cx="3657600" cy="496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600" y="5080438"/>
            <a:ext cx="1886529" cy="17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1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9186" y="1368427"/>
            <a:ext cx="6621517" cy="4817216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Pigmented Epithelium:</a:t>
            </a:r>
          </a:p>
          <a:p>
            <a:r>
              <a:rPr lang="en-US" dirty="0" smtClean="0"/>
              <a:t>Cuboidal to columnar cells (single layer).</a:t>
            </a:r>
          </a:p>
          <a:p>
            <a:r>
              <a:rPr lang="en-US" dirty="0" smtClean="0"/>
              <a:t>Apical microvilli.</a:t>
            </a:r>
          </a:p>
          <a:p>
            <a:r>
              <a:rPr lang="en-US" dirty="0" smtClean="0"/>
              <a:t>Abundance of melanin granules.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Functions:</a:t>
            </a:r>
          </a:p>
          <a:p>
            <a:pPr>
              <a:buNone/>
            </a:pPr>
            <a:r>
              <a:rPr lang="en-US" dirty="0" smtClean="0"/>
              <a:t>    1- Absorb light.</a:t>
            </a:r>
          </a:p>
          <a:p>
            <a:pPr>
              <a:buNone/>
            </a:pPr>
            <a:r>
              <a:rPr lang="en-US" dirty="0" smtClean="0"/>
              <a:t>    2- Phagocytosis of membranous discs from tips of rods.</a:t>
            </a:r>
          </a:p>
          <a:p>
            <a:pPr>
              <a:buNone/>
            </a:pPr>
            <a:r>
              <a:rPr lang="en-US" dirty="0" smtClean="0"/>
              <a:t>    3- Esterification of  Vitamin A (in SER).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3662"/>
            <a:ext cx="7772400" cy="643766"/>
          </a:xfrm>
        </p:spPr>
        <p:txBody>
          <a:bodyPr/>
          <a:lstStyle/>
          <a:p>
            <a:r>
              <a:rPr lang="en-US" sz="3600" dirty="0" smtClean="0"/>
              <a:t>RODS AND CONES LAYER (Cont.)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6919" y="1273834"/>
            <a:ext cx="6513784" cy="5574347"/>
          </a:xfrm>
        </p:spPr>
        <p:txBody>
          <a:bodyPr/>
          <a:lstStyle/>
          <a:p>
            <a:r>
              <a:rPr lang="en-US" sz="1800" dirty="0" smtClean="0"/>
              <a:t>Are photoreceptor cells.</a:t>
            </a:r>
          </a:p>
          <a:p>
            <a:r>
              <a:rPr lang="en-US" sz="1800" dirty="0" smtClean="0"/>
              <a:t>Each has:</a:t>
            </a:r>
          </a:p>
          <a:p>
            <a:pPr>
              <a:buNone/>
            </a:pPr>
            <a:r>
              <a:rPr lang="en-US" sz="1800" dirty="0" smtClean="0"/>
              <a:t>1. Dendrite formed of:</a:t>
            </a:r>
          </a:p>
          <a:p>
            <a:pPr>
              <a:buNone/>
            </a:pPr>
            <a:r>
              <a:rPr lang="en-US" sz="1800" dirty="0" smtClean="0"/>
              <a:t>     -Outer segment (OS): contains membranous discs  containing rhodopsin (in rods) and iodopsin (in cones).</a:t>
            </a:r>
          </a:p>
          <a:p>
            <a:pPr>
              <a:buNone/>
            </a:pPr>
            <a:r>
              <a:rPr lang="en-US" sz="1800" dirty="0" smtClean="0"/>
              <a:t>     - Connecting Stalk: with modified cilium.</a:t>
            </a:r>
          </a:p>
          <a:p>
            <a:pPr>
              <a:buNone/>
            </a:pPr>
            <a:r>
              <a:rPr lang="en-US" sz="1800" dirty="0" smtClean="0"/>
              <a:t>     -Inner segment (IS).</a:t>
            </a:r>
          </a:p>
          <a:p>
            <a:pPr>
              <a:buNone/>
            </a:pPr>
            <a:r>
              <a:rPr lang="en-US" sz="1800" dirty="0" smtClean="0"/>
              <a:t> 2. Cell body.</a:t>
            </a:r>
          </a:p>
          <a:p>
            <a:pPr>
              <a:buNone/>
            </a:pPr>
            <a:r>
              <a:rPr lang="en-US" sz="1800" dirty="0" smtClean="0"/>
              <a:t> 3. Axon: synapses with dendrite of bipolar neuron of inner nuclear layer.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Functions:</a:t>
            </a:r>
          </a:p>
          <a:p>
            <a:pPr>
              <a:buNone/>
            </a:pPr>
            <a:r>
              <a:rPr lang="en-US" sz="1800" dirty="0" smtClean="0"/>
              <a:t>    Rods are receptors for dim light ( low intensity light).</a:t>
            </a:r>
          </a:p>
          <a:p>
            <a:pPr>
              <a:buNone/>
            </a:pPr>
            <a:r>
              <a:rPr lang="en-US" sz="1800" dirty="0" smtClean="0"/>
              <a:t>    Cones are receptors for bright light and color vision</a:t>
            </a:r>
          </a:p>
          <a:p>
            <a:pPr>
              <a:buNone/>
            </a:pPr>
            <a:r>
              <a:rPr lang="en-US" sz="1800" dirty="0" smtClean="0"/>
              <a:t>   (red, green &amp; blue).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5" name="Picture 6" descr="22-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4221" y="1163473"/>
            <a:ext cx="2380044" cy="5063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717" y="1368428"/>
            <a:ext cx="7961586" cy="531897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2"/>
                </a:solidFill>
              </a:rPr>
              <a:t>Outer limiting membrane:</a:t>
            </a:r>
          </a:p>
          <a:p>
            <a:pPr lvl="1"/>
            <a:r>
              <a:rPr lang="en-US" sz="1800" dirty="0" smtClean="0"/>
              <a:t>A region of </a:t>
            </a:r>
            <a:r>
              <a:rPr lang="en-US" sz="1800" dirty="0" err="1" smtClean="0"/>
              <a:t>zonulae</a:t>
            </a:r>
            <a:r>
              <a:rPr lang="en-US" sz="1800" dirty="0" smtClean="0"/>
              <a:t> adherents junctions between Muller cells and the photoreceptors.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Outer nuclear layer:</a:t>
            </a:r>
          </a:p>
          <a:p>
            <a:pPr lvl="1"/>
            <a:r>
              <a:rPr lang="en-US" sz="1800" dirty="0" smtClean="0"/>
              <a:t>Contains nuclei of the rods &amp; cones.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Outer plexiform layer:</a:t>
            </a:r>
          </a:p>
          <a:p>
            <a:pPr lvl="1"/>
            <a:r>
              <a:rPr lang="en-US" sz="1800" dirty="0" smtClean="0"/>
              <a:t>Contains </a:t>
            </a:r>
            <a:r>
              <a:rPr lang="en-US" sz="1800" dirty="0" err="1" smtClean="0"/>
              <a:t>axodendritic</a:t>
            </a:r>
            <a:r>
              <a:rPr lang="en-US" sz="1800" dirty="0" smtClean="0"/>
              <a:t> synapses between the </a:t>
            </a:r>
          </a:p>
          <a:p>
            <a:pPr marL="342900" lvl="1" indent="0">
              <a:buNone/>
            </a:pPr>
            <a:r>
              <a:rPr lang="en-US" sz="1800" dirty="0" smtClean="0"/>
              <a:t>photoreceptor cells and dendrites of bipolar and </a:t>
            </a:r>
          </a:p>
          <a:p>
            <a:pPr marL="342900" lvl="1" indent="0">
              <a:buNone/>
            </a:pPr>
            <a:r>
              <a:rPr lang="en-US" sz="1800" dirty="0" smtClean="0"/>
              <a:t>horizontal cells.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Inner nuclear layer:</a:t>
            </a:r>
          </a:p>
          <a:p>
            <a:pPr lvl="1"/>
            <a:r>
              <a:rPr lang="en-US" sz="1800" b="1" dirty="0" smtClean="0"/>
              <a:t>Contains the nuclei of:</a:t>
            </a:r>
          </a:p>
          <a:p>
            <a:pPr>
              <a:buNone/>
            </a:pPr>
            <a:r>
              <a:rPr lang="en-US" sz="1800" dirty="0" smtClean="0"/>
              <a:t>        1- Bipolar neurons.</a:t>
            </a:r>
          </a:p>
          <a:p>
            <a:pPr>
              <a:buNone/>
            </a:pPr>
            <a:r>
              <a:rPr lang="en-US" sz="1800" dirty="0" smtClean="0"/>
              <a:t>        2- Horizontal neurons.</a:t>
            </a:r>
          </a:p>
          <a:p>
            <a:pPr>
              <a:buNone/>
            </a:pPr>
            <a:r>
              <a:rPr lang="en-US" sz="1800" dirty="0" smtClean="0"/>
              <a:t>        3- </a:t>
            </a:r>
            <a:r>
              <a:rPr lang="en-US" sz="1800" dirty="0" err="1" smtClean="0"/>
              <a:t>Amacrine</a:t>
            </a:r>
            <a:r>
              <a:rPr lang="en-US" sz="1800" dirty="0" smtClean="0"/>
              <a:t> neurons (unipolar neurons):</a:t>
            </a:r>
          </a:p>
          <a:p>
            <a:pPr>
              <a:buNone/>
            </a:pPr>
            <a:r>
              <a:rPr lang="en-US" sz="1800" dirty="0" smtClean="0"/>
              <a:t>        4- </a:t>
            </a:r>
            <a:r>
              <a:rPr lang="en-US" sz="1800" dirty="0" err="1" smtClean="0"/>
              <a:t>Neuroglial</a:t>
            </a:r>
            <a:r>
              <a:rPr lang="en-US" sz="1800" dirty="0" smtClean="0"/>
              <a:t> cells  (Muller cells) that extend </a:t>
            </a:r>
          </a:p>
          <a:p>
            <a:pPr>
              <a:buNone/>
            </a:pPr>
            <a:r>
              <a:rPr lang="en-US" sz="1800" dirty="0" smtClean="0"/>
              <a:t>       between the vitreous body and the inner segments of rods and cones.</a:t>
            </a:r>
          </a:p>
          <a:p>
            <a:endParaRPr lang="en-US" sz="1800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894" y="2019299"/>
            <a:ext cx="2813470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368427"/>
            <a:ext cx="7727951" cy="3438377"/>
          </a:xfrm>
        </p:spPr>
        <p:txBody>
          <a:bodyPr/>
          <a:lstStyle/>
          <a:p>
            <a:r>
              <a:rPr lang="en-US" sz="3200" b="1" dirty="0">
                <a:effectLst/>
              </a:rPr>
              <a:t>By the end of this lecture, the student should be able to describe:</a:t>
            </a:r>
          </a:p>
          <a:p>
            <a:pPr lvl="1"/>
            <a:r>
              <a:rPr lang="en-US" sz="3200" i="1" dirty="0">
                <a:effectLst/>
              </a:rPr>
              <a:t>The general structure of the eye.</a:t>
            </a:r>
          </a:p>
          <a:p>
            <a:pPr lvl="1"/>
            <a:r>
              <a:rPr lang="en-US" sz="3200" i="1" dirty="0">
                <a:effectLst/>
              </a:rPr>
              <a:t>The microscopic structure of:</a:t>
            </a:r>
          </a:p>
          <a:p>
            <a:pPr lvl="2"/>
            <a:r>
              <a:rPr lang="en-US" sz="3200" i="1" dirty="0">
                <a:effectLst/>
              </a:rPr>
              <a:t>Cornea.</a:t>
            </a:r>
          </a:p>
          <a:p>
            <a:pPr lvl="2"/>
            <a:r>
              <a:rPr lang="en-US" sz="3200" i="1" dirty="0" smtClean="0">
                <a:effectLst/>
              </a:rPr>
              <a:t>Retina</a:t>
            </a:r>
            <a:r>
              <a:rPr lang="en-US" sz="3200" i="1" dirty="0">
                <a:effectLst/>
              </a:rPr>
              <a:t>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6263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834" y="1023854"/>
            <a:ext cx="7835462" cy="572823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Inner plexiform layer:</a:t>
            </a:r>
          </a:p>
          <a:p>
            <a:pPr>
              <a:buNone/>
            </a:pPr>
            <a:r>
              <a:rPr lang="en-US" sz="2000" dirty="0" smtClean="0"/>
              <a:t>   Contains </a:t>
            </a:r>
            <a:r>
              <a:rPr lang="en-US" sz="2000" dirty="0" err="1" smtClean="0"/>
              <a:t>axodendritic</a:t>
            </a:r>
            <a:r>
              <a:rPr lang="en-US" sz="2000" dirty="0" smtClean="0"/>
              <a:t> synapses between axons of bipolar neurons and dendrites of ganglion cells and </a:t>
            </a:r>
            <a:r>
              <a:rPr lang="en-US" sz="2000" dirty="0" err="1" smtClean="0"/>
              <a:t>amacrine</a:t>
            </a:r>
            <a:r>
              <a:rPr lang="en-US" sz="2000" dirty="0" smtClean="0"/>
              <a:t> cells.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Ganglion cell layer:</a:t>
            </a:r>
          </a:p>
          <a:p>
            <a:pPr>
              <a:buNone/>
            </a:pPr>
            <a:r>
              <a:rPr lang="en-US" sz="2000" dirty="0" smtClean="0"/>
              <a:t>   Contains cell bodies of large multipolar neurons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of the ganglion cells.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Optic nerve fiber layer:</a:t>
            </a:r>
          </a:p>
          <a:p>
            <a:pPr>
              <a:buNone/>
            </a:pPr>
            <a:r>
              <a:rPr lang="en-US" sz="2000" dirty="0" smtClean="0"/>
              <a:t>   Contains </a:t>
            </a:r>
            <a:r>
              <a:rPr lang="en-US" sz="2000" dirty="0" err="1" smtClean="0"/>
              <a:t>unmyelinated</a:t>
            </a:r>
            <a:r>
              <a:rPr lang="en-US" sz="2000" dirty="0" smtClean="0"/>
              <a:t> axons of the ganglion cells.</a:t>
            </a:r>
          </a:p>
          <a:p>
            <a:pPr>
              <a:buNone/>
            </a:pPr>
            <a:r>
              <a:rPr lang="en-US" sz="2000" dirty="0" smtClean="0"/>
              <a:t>   N.B. These axons become myelinated as the nerve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pierces the sclera.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The inner limiting membrane:</a:t>
            </a:r>
          </a:p>
          <a:p>
            <a:pPr>
              <a:buNone/>
            </a:pPr>
            <a:r>
              <a:rPr lang="en-US" sz="2000" dirty="0" smtClean="0"/>
              <a:t>   It is formed by the basal </a:t>
            </a:r>
            <a:r>
              <a:rPr lang="en-US" sz="2000" dirty="0" err="1" smtClean="0"/>
              <a:t>laminae</a:t>
            </a:r>
            <a:r>
              <a:rPr lang="en-US" sz="2000" dirty="0" smtClean="0"/>
              <a:t> of the Muller cells.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1" y="2222499"/>
            <a:ext cx="2819400" cy="423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40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3835"/>
            <a:ext cx="4808483" cy="289669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Fovea </a:t>
            </a:r>
            <a:r>
              <a:rPr lang="en-US" b="1" dirty="0" err="1" smtClean="0">
                <a:solidFill>
                  <a:schemeClr val="tx2"/>
                </a:solidFill>
              </a:rPr>
              <a:t>centralis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dirty="0" smtClean="0"/>
              <a:t>It lies in the center of macula </a:t>
            </a:r>
            <a:r>
              <a:rPr lang="en-US" dirty="0" err="1" smtClean="0"/>
              <a:t>lutea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Cones  are highly concentrated in the fovea.</a:t>
            </a:r>
          </a:p>
          <a:p>
            <a:r>
              <a:rPr lang="en-US" dirty="0" smtClean="0"/>
              <a:t>It is responsible for visual acuity.</a:t>
            </a:r>
            <a:endParaRPr lang="en-US" dirty="0"/>
          </a:p>
        </p:txBody>
      </p:sp>
      <p:pic>
        <p:nvPicPr>
          <p:cNvPr id="6" name="Picture 5" descr="https://encrypted-tbn3.gstatic.com/images?q=tbn:ANd9GcSXHYaUvL676_KtAHOl77Nt9rpHumfahSPIZ_Inh26mPH_kta2Fd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50" y="1340069"/>
            <a:ext cx="3430796" cy="132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genom.mefst.hr/HistologyAtlas/20/big/ah2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450" y="2751741"/>
            <a:ext cx="3398718" cy="190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971433"/>
            <a:ext cx="26098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0" y="4248150"/>
            <a:ext cx="2296960" cy="233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9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8" y="1342671"/>
            <a:ext cx="4932609" cy="4817216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cells in the retina:</a:t>
            </a:r>
          </a:p>
          <a:p>
            <a:pPr marL="0" indent="0">
              <a:buNone/>
            </a:pPr>
            <a:r>
              <a:rPr lang="en-US" dirty="0" smtClean="0"/>
              <a:t>1- Pigmented epithelium.</a:t>
            </a:r>
          </a:p>
          <a:p>
            <a:pPr marL="0" indent="0">
              <a:buNone/>
            </a:pPr>
            <a:r>
              <a:rPr lang="en-US" dirty="0" smtClean="0"/>
              <a:t>2- Nerve cells:</a:t>
            </a:r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sz="2000" dirty="0" smtClean="0"/>
              <a:t>Photoreceptor cells (rods &amp; cones)</a:t>
            </a:r>
          </a:p>
          <a:p>
            <a:pPr marL="0" indent="0">
              <a:buNone/>
            </a:pPr>
            <a:r>
              <a:rPr lang="en-US" sz="2000" dirty="0" smtClean="0"/>
              <a:t>     -  Bipolar neurons.</a:t>
            </a:r>
          </a:p>
          <a:p>
            <a:pPr marL="0" indent="0">
              <a:buNone/>
            </a:pPr>
            <a:r>
              <a:rPr lang="en-US" sz="2000" dirty="0" smtClean="0"/>
              <a:t>     - Ganglion cells.</a:t>
            </a:r>
          </a:p>
          <a:p>
            <a:pPr marL="0" indent="0">
              <a:buNone/>
            </a:pPr>
            <a:r>
              <a:rPr lang="en-US" sz="2000" dirty="0" smtClean="0"/>
              <a:t>     - Association neurons:</a:t>
            </a:r>
          </a:p>
          <a:p>
            <a:pPr marL="0" indent="0">
              <a:buNone/>
            </a:pPr>
            <a:r>
              <a:rPr lang="en-US" sz="2000" dirty="0" smtClean="0"/>
              <a:t>              </a:t>
            </a:r>
            <a:r>
              <a:rPr lang="en-US" sz="2000" dirty="0" err="1" smtClean="0"/>
              <a:t>i</a:t>
            </a:r>
            <a:r>
              <a:rPr lang="en-US" sz="2000" dirty="0" smtClean="0"/>
              <a:t>. Horizontal cells.</a:t>
            </a:r>
          </a:p>
          <a:p>
            <a:pPr marL="0" indent="0">
              <a:buNone/>
            </a:pPr>
            <a:r>
              <a:rPr lang="en-US" sz="2000" dirty="0" smtClean="0"/>
              <a:t>              ii. </a:t>
            </a:r>
            <a:r>
              <a:rPr lang="en-US" sz="2000" dirty="0" err="1" smtClean="0"/>
              <a:t>Amacrine</a:t>
            </a:r>
            <a:r>
              <a:rPr lang="en-US" sz="2000" dirty="0" smtClean="0"/>
              <a:t> cells.</a:t>
            </a:r>
          </a:p>
          <a:p>
            <a:pPr marL="0" indent="0">
              <a:buNone/>
            </a:pPr>
            <a:r>
              <a:rPr lang="en-US" dirty="0" smtClean="0"/>
              <a:t>3- </a:t>
            </a:r>
            <a:r>
              <a:rPr lang="en-US" dirty="0" err="1" smtClean="0"/>
              <a:t>Neuroglial</a:t>
            </a:r>
            <a:r>
              <a:rPr lang="en-US" dirty="0" smtClean="0"/>
              <a:t> cells:</a:t>
            </a:r>
          </a:p>
          <a:p>
            <a:pPr marL="0" indent="0">
              <a:buNone/>
            </a:pPr>
            <a:r>
              <a:rPr lang="en-US" sz="2000" dirty="0" smtClean="0"/>
              <a:t>    - Muller’s cells.</a:t>
            </a:r>
          </a:p>
          <a:p>
            <a:pPr marL="0" indent="0">
              <a:buNone/>
            </a:pPr>
            <a:r>
              <a:rPr lang="en-US" sz="2000" dirty="0" smtClean="0"/>
              <a:t>    - Astrocytes. </a:t>
            </a:r>
            <a:endParaRPr lang="en-US" sz="2000" dirty="0"/>
          </a:p>
        </p:txBody>
      </p:sp>
      <p:pic>
        <p:nvPicPr>
          <p:cNvPr id="5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038" y="1249609"/>
            <a:ext cx="3514725" cy="528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9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3662"/>
            <a:ext cx="7772400" cy="643766"/>
          </a:xfrm>
        </p:spPr>
        <p:txBody>
          <a:bodyPr/>
          <a:lstStyle/>
          <a:p>
            <a:r>
              <a:rPr lang="en-US" sz="3600" dirty="0" smtClean="0"/>
              <a:t>CONJUNCTIVA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718" y="1368427"/>
            <a:ext cx="5517930" cy="4964949"/>
          </a:xfrm>
        </p:spPr>
        <p:txBody>
          <a:bodyPr/>
          <a:lstStyle/>
          <a:p>
            <a:r>
              <a:rPr lang="en-US" dirty="0" smtClean="0"/>
              <a:t>It is </a:t>
            </a:r>
            <a:r>
              <a:rPr lang="en-US" smtClean="0"/>
              <a:t>the transparent mucous </a:t>
            </a:r>
            <a:r>
              <a:rPr lang="en-US" dirty="0" smtClean="0"/>
              <a:t>membrane lining the inner surfaces of </a:t>
            </a:r>
            <a:r>
              <a:rPr lang="en-US" smtClean="0"/>
              <a:t>the eyelids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palpebral</a:t>
            </a:r>
            <a:r>
              <a:rPr lang="en-US" dirty="0" smtClean="0">
                <a:solidFill>
                  <a:schemeClr val="tx2"/>
                </a:solidFill>
              </a:rPr>
              <a:t> conjunctiva)  </a:t>
            </a:r>
            <a:r>
              <a:rPr lang="en-US" dirty="0" smtClean="0"/>
              <a:t>and reflecting onto the sclera of the anterior surface of the eye </a:t>
            </a:r>
            <a:r>
              <a:rPr lang="en-US" dirty="0" smtClean="0">
                <a:solidFill>
                  <a:schemeClr val="tx2"/>
                </a:solidFill>
              </a:rPr>
              <a:t>(bulbar conjunctiva).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L/M:</a:t>
            </a:r>
            <a:endParaRPr lang="en-US" dirty="0" smtClean="0"/>
          </a:p>
          <a:p>
            <a:r>
              <a:rPr lang="en-US" b="1" dirty="0" smtClean="0"/>
              <a:t>1- Epithelium: </a:t>
            </a:r>
          </a:p>
          <a:p>
            <a:pPr>
              <a:buNone/>
            </a:pPr>
            <a:r>
              <a:rPr lang="en-US" b="1" dirty="0" smtClean="0"/>
              <a:t>       </a:t>
            </a:r>
            <a:r>
              <a:rPr lang="en-US" dirty="0" smtClean="0"/>
              <a:t>Stratified columnar epithelium with</a:t>
            </a:r>
          </a:p>
          <a:p>
            <a:pPr>
              <a:buNone/>
            </a:pPr>
            <a:r>
              <a:rPr lang="en-US" dirty="0" smtClean="0"/>
              <a:t>       numerous goblet cells.</a:t>
            </a:r>
          </a:p>
          <a:p>
            <a:r>
              <a:rPr lang="en-US" b="1" dirty="0" smtClean="0"/>
              <a:t>2- Lamina </a:t>
            </a:r>
            <a:r>
              <a:rPr lang="en-US" b="1" dirty="0" err="1" smtClean="0"/>
              <a:t>propria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 smtClean="0"/>
              <a:t>        Loose C.T.   </a:t>
            </a:r>
            <a:endParaRPr lang="en-US" dirty="0"/>
          </a:p>
        </p:txBody>
      </p:sp>
      <p:pic>
        <p:nvPicPr>
          <p:cNvPr id="5" name="Content Placeholder 4" descr="CNJNCT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12102" y="1495929"/>
            <a:ext cx="2657921" cy="3166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552" y="1732770"/>
            <a:ext cx="7772400" cy="144398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GOOD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  <a:t> 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  <a:t>       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LUCK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EYE BULB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90" y="1432823"/>
            <a:ext cx="7727951" cy="4891083"/>
          </a:xfrm>
        </p:spPr>
        <p:txBody>
          <a:bodyPr/>
          <a:lstStyle/>
          <a:p>
            <a:r>
              <a:rPr lang="en-US" dirty="0" smtClean="0"/>
              <a:t>Three coats </a:t>
            </a:r>
          </a:p>
          <a:p>
            <a:pPr>
              <a:buNone/>
            </a:pPr>
            <a:r>
              <a:rPr lang="en-US" dirty="0" smtClean="0"/>
              <a:t>   (3 Tunics):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1- Fibrous tunic:</a:t>
            </a:r>
          </a:p>
          <a:p>
            <a:pPr>
              <a:buNone/>
            </a:pPr>
            <a:r>
              <a:rPr lang="en-US" dirty="0" smtClean="0"/>
              <a:t>       Cornea.</a:t>
            </a:r>
          </a:p>
          <a:p>
            <a:pPr>
              <a:buNone/>
            </a:pPr>
            <a:r>
              <a:rPr lang="en-US" dirty="0" smtClean="0"/>
              <a:t>       Sclera.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2- Vascular tunic:</a:t>
            </a:r>
          </a:p>
          <a:p>
            <a:pPr>
              <a:buNone/>
            </a:pPr>
            <a:r>
              <a:rPr lang="en-US" dirty="0" smtClean="0"/>
              <a:t>       Choroid.</a:t>
            </a:r>
          </a:p>
          <a:p>
            <a:pPr>
              <a:buNone/>
            </a:pPr>
            <a:r>
              <a:rPr lang="en-US" dirty="0" smtClean="0"/>
              <a:t>       Ciliary body.</a:t>
            </a:r>
          </a:p>
          <a:p>
            <a:pPr>
              <a:buNone/>
            </a:pPr>
            <a:r>
              <a:rPr lang="en-US" dirty="0" smtClean="0"/>
              <a:t>       Iris.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3- Neural tunic: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       </a:t>
            </a:r>
            <a:r>
              <a:rPr lang="en-US" dirty="0" smtClean="0"/>
              <a:t>Retina.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024" y="1326096"/>
            <a:ext cx="5204805" cy="502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78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52" y="1407064"/>
            <a:ext cx="4135192" cy="4595617"/>
          </a:xfrm>
        </p:spPr>
        <p:txBody>
          <a:bodyPr/>
          <a:lstStyle/>
          <a:p>
            <a:r>
              <a:rPr lang="en-US" dirty="0" smtClean="0"/>
              <a:t>It is the transparent, avascular and highly innervated anterior portion of the fibrous coat. </a:t>
            </a:r>
          </a:p>
          <a:p>
            <a:r>
              <a:rPr lang="en-US" dirty="0" smtClean="0"/>
              <a:t>It is composed of 5 distinct layers:</a:t>
            </a:r>
          </a:p>
          <a:p>
            <a:pPr lvl="1">
              <a:buNone/>
            </a:pPr>
            <a:r>
              <a:rPr lang="en-US" sz="2400" dirty="0" smtClean="0"/>
              <a:t>1. Corneal epithelium.</a:t>
            </a:r>
          </a:p>
          <a:p>
            <a:pPr lvl="1">
              <a:buNone/>
            </a:pPr>
            <a:r>
              <a:rPr lang="en-US" sz="2400" dirty="0" smtClean="0"/>
              <a:t>2. Bowman’s membrane.</a:t>
            </a:r>
          </a:p>
          <a:p>
            <a:pPr lvl="1">
              <a:buNone/>
            </a:pPr>
            <a:r>
              <a:rPr lang="en-US" sz="2400" dirty="0" smtClean="0"/>
              <a:t>3. Stroma.</a:t>
            </a:r>
          </a:p>
          <a:p>
            <a:pPr lvl="1">
              <a:buNone/>
            </a:pPr>
            <a:r>
              <a:rPr lang="en-US" sz="2400" dirty="0" smtClean="0"/>
              <a:t>4. Descemet’s membrane.</a:t>
            </a:r>
          </a:p>
          <a:p>
            <a:pPr lvl="1">
              <a:buNone/>
            </a:pPr>
            <a:r>
              <a:rPr lang="en-US" sz="2400" dirty="0" smtClean="0"/>
              <a:t>5. Corneal endothelium.</a:t>
            </a:r>
            <a:endParaRPr lang="en-US" sz="2400" dirty="0"/>
          </a:p>
        </p:txBody>
      </p:sp>
      <p:pic>
        <p:nvPicPr>
          <p:cNvPr id="4" name="Picture 3" descr="http://dc166.4shared.com/doc/514FXCNe/preview_html_51290a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923" y="1663428"/>
            <a:ext cx="4299628" cy="423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6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8" y="1368428"/>
            <a:ext cx="5022761" cy="421397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Corneal epithelium:</a:t>
            </a:r>
          </a:p>
          <a:p>
            <a:pPr lvl="1"/>
            <a:r>
              <a:rPr lang="en-US" sz="2400" dirty="0" smtClean="0"/>
              <a:t>Non-keratinized Stratified squamous epithelium. </a:t>
            </a:r>
          </a:p>
          <a:p>
            <a:pPr lvl="1"/>
            <a:r>
              <a:rPr lang="en-US" sz="2400" dirty="0" smtClean="0"/>
              <a:t>Contains numerous free nerve endings.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Bowman’s membrane:</a:t>
            </a:r>
          </a:p>
          <a:p>
            <a:pPr lvl="1"/>
            <a:r>
              <a:rPr lang="en-US" sz="2400" dirty="0" smtClean="0"/>
              <a:t>It is homogenous non-cellular layer containing type I collagen fibrils.</a:t>
            </a:r>
            <a:endParaRPr lang="en-US" sz="2400" dirty="0"/>
          </a:p>
        </p:txBody>
      </p:sp>
      <p:pic>
        <p:nvPicPr>
          <p:cNvPr id="4" name="Picture 3" descr="http://www.nature.com/eye/journal/v27/n2/images/eye2012282f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164" y="1375348"/>
            <a:ext cx="3206115" cy="38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18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27" y="1419943"/>
            <a:ext cx="4856408" cy="406624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Stroma: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/>
              <a:t>It is the thickest layer (about 90%).</a:t>
            </a:r>
          </a:p>
          <a:p>
            <a:pPr lvl="1"/>
            <a:r>
              <a:rPr lang="en-US" sz="2400" dirty="0" smtClean="0"/>
              <a:t>It is composed of parallel lamellae of dense collagenous C.T.</a:t>
            </a:r>
          </a:p>
          <a:p>
            <a:pPr lvl="1"/>
            <a:r>
              <a:rPr lang="en-US" sz="2400" dirty="0" smtClean="0"/>
              <a:t>Each lamella is composed mainly of parallel type I collagen fibers with long fibroblasts.</a:t>
            </a:r>
          </a:p>
        </p:txBody>
      </p:sp>
      <p:pic>
        <p:nvPicPr>
          <p:cNvPr id="4" name="Picture 3" descr="http://www.siumed.edu/~dking2/intro/images/IN022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30316" y="2028160"/>
            <a:ext cx="5274311" cy="35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65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83" y="1394186"/>
            <a:ext cx="8235779" cy="4084708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Descemet’s membrane:</a:t>
            </a:r>
          </a:p>
          <a:p>
            <a:pPr lvl="1"/>
            <a:r>
              <a:rPr lang="en-US" sz="2400" dirty="0" smtClean="0"/>
              <a:t>It is a thick basement membrane.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Corneal endothelium:</a:t>
            </a:r>
          </a:p>
          <a:p>
            <a:pPr lvl="1"/>
            <a:r>
              <a:rPr lang="en-US" sz="2400" dirty="0" smtClean="0"/>
              <a:t>It is s simple squamous epithelium.</a:t>
            </a:r>
          </a:p>
          <a:p>
            <a:pPr lvl="1"/>
            <a:r>
              <a:rPr lang="en-US" sz="2400" b="1" dirty="0" smtClean="0"/>
              <a:t>Functions:</a:t>
            </a:r>
          </a:p>
          <a:p>
            <a:pPr>
              <a:buNone/>
            </a:pPr>
            <a:r>
              <a:rPr lang="en-US" dirty="0" smtClean="0"/>
              <a:t>     	1- Formation of Descemet’s membrane.</a:t>
            </a:r>
          </a:p>
          <a:p>
            <a:pPr>
              <a:buNone/>
            </a:pPr>
            <a:r>
              <a:rPr lang="en-US" dirty="0" smtClean="0"/>
              <a:t>           2- Keeping the stroma relatively dehydrated</a:t>
            </a:r>
          </a:p>
          <a:p>
            <a:pPr>
              <a:buNone/>
            </a:pPr>
            <a:r>
              <a:rPr lang="en-US" dirty="0" smtClean="0"/>
              <a:t>           (sod. pump → water withdrawal from the stroma).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87225"/>
            <a:ext cx="7772400" cy="1074653"/>
          </a:xfrm>
        </p:spPr>
        <p:txBody>
          <a:bodyPr/>
          <a:lstStyle/>
          <a:p>
            <a:r>
              <a:rPr lang="en-US" sz="3200" dirty="0" smtClean="0"/>
              <a:t>LIMBUS                                                (CORNEO SCLERAL JUNCTION)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585"/>
            <a:ext cx="5108028" cy="4521751"/>
          </a:xfrm>
        </p:spPr>
        <p:txBody>
          <a:bodyPr/>
          <a:lstStyle/>
          <a:p>
            <a:r>
              <a:rPr lang="en-US" dirty="0" smtClean="0"/>
              <a:t>It is the transition region between the cornea and sclera.</a:t>
            </a:r>
          </a:p>
          <a:p>
            <a:r>
              <a:rPr lang="en-US" dirty="0" smtClean="0"/>
              <a:t>It is about 1.5 mm width.</a:t>
            </a:r>
          </a:p>
          <a:p>
            <a:r>
              <a:rPr lang="en-US" dirty="0" smtClean="0"/>
              <a:t>It is highly vascular.</a:t>
            </a:r>
          </a:p>
          <a:p>
            <a:r>
              <a:rPr lang="en-US" dirty="0" smtClean="0"/>
              <a:t>It contains:</a:t>
            </a:r>
          </a:p>
          <a:p>
            <a:pPr marL="693738" lvl="1" indent="-350838">
              <a:buFont typeface="+mj-lt"/>
              <a:buAutoNum type="arabicPeriod"/>
            </a:pPr>
            <a:r>
              <a:rPr lang="en-US" sz="2400" dirty="0" err="1" smtClean="0"/>
              <a:t>Trabecular</a:t>
            </a:r>
            <a:r>
              <a:rPr lang="en-US" sz="2400" dirty="0" smtClean="0"/>
              <a:t> meshwork:</a:t>
            </a:r>
            <a:br>
              <a:rPr lang="en-US" sz="2400" dirty="0" smtClean="0"/>
            </a:br>
            <a:r>
              <a:rPr lang="en-US" sz="2400" dirty="0" smtClean="0"/>
              <a:t>Endothelium-lined spaces. It leads to canal of </a:t>
            </a:r>
            <a:r>
              <a:rPr lang="en-US" sz="2400" dirty="0" err="1" smtClean="0"/>
              <a:t>Schlemm</a:t>
            </a:r>
            <a:r>
              <a:rPr lang="en-US" sz="2400" dirty="0" smtClean="0"/>
              <a:t>.</a:t>
            </a:r>
          </a:p>
          <a:p>
            <a:pPr marL="693738" lvl="1" indent="-350838">
              <a:buFont typeface="+mj-lt"/>
              <a:buAutoNum type="arabicPeriod"/>
            </a:pPr>
            <a:r>
              <a:rPr lang="en-US" sz="2400" dirty="0" smtClean="0"/>
              <a:t>Canal of </a:t>
            </a:r>
            <a:r>
              <a:rPr lang="en-US" sz="2400" dirty="0" err="1" smtClean="0"/>
              <a:t>Schlemm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It drains the aqueous humor into the venous system.</a:t>
            </a:r>
            <a:endParaRPr lang="en-US" sz="2400" dirty="0"/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735" y="1178471"/>
            <a:ext cx="4125365" cy="3090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6024" y="1434661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Canal of </a:t>
            </a:r>
            <a:r>
              <a:rPr lang="en-US" sz="1400" b="1" dirty="0" err="1" smtClean="0">
                <a:solidFill>
                  <a:schemeClr val="bg1"/>
                </a:solidFill>
              </a:rPr>
              <a:t>Schlemm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7797362" y="1636547"/>
            <a:ext cx="157655" cy="3941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213833" y="2254469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Sclera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5559" y="1213945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Cornea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9820" y="162384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Iris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01607" y="2900855"/>
            <a:ext cx="67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Ciliary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body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5259" y="435478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Lens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125" y="4486428"/>
            <a:ext cx="2708676" cy="219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SCLERA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15" y="1353913"/>
            <a:ext cx="4495799" cy="4521751"/>
          </a:xfrm>
        </p:spPr>
        <p:txBody>
          <a:bodyPr/>
          <a:lstStyle/>
          <a:p>
            <a:r>
              <a:rPr lang="en-US" dirty="0" smtClean="0"/>
              <a:t>It covers the posterior 5/6 of the fibrous tunic.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Sclera Proper: </a:t>
            </a:r>
            <a:r>
              <a:rPr lang="en-US" dirty="0" smtClean="0"/>
              <a:t>consists of interlacing bundles of type I collagen</a:t>
            </a:r>
          </a:p>
          <a:p>
            <a:pPr>
              <a:buNone/>
            </a:pPr>
            <a:r>
              <a:rPr lang="en-US" dirty="0" smtClean="0"/>
              <a:t>   (dense collagenous C.T., irregular type).</a:t>
            </a:r>
          </a:p>
          <a:p>
            <a:r>
              <a:rPr lang="en-US" dirty="0" smtClean="0"/>
              <a:t>Melanocytes are located in the deeper regions.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286909" y="1974303"/>
            <a:ext cx="4793591" cy="329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DEBARS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SIDEBARS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IDEBA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2" id="{ACEE71B4-B6B1-4E01-80E5-5A55BCAC507E}" vid="{ABB72F7B-035A-4BD7-977A-CA653C4510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1185</TotalTime>
  <Words>1163</Words>
  <Application>Microsoft Office PowerPoint</Application>
  <PresentationFormat>On-screen Show (4:3)</PresentationFormat>
  <Paragraphs>195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SIDEBARS</vt:lpstr>
      <vt:lpstr>Histology of the Eye</vt:lpstr>
      <vt:lpstr>Objectives</vt:lpstr>
      <vt:lpstr>EYE BULB</vt:lpstr>
      <vt:lpstr>CORNEA</vt:lpstr>
      <vt:lpstr>CORNEA (Cont.)</vt:lpstr>
      <vt:lpstr>CORNEA (Cont.)</vt:lpstr>
      <vt:lpstr>CORNEA (Cont.)</vt:lpstr>
      <vt:lpstr>LIMBUS                                                (CORNEO SCLERAL JUNCTION)</vt:lpstr>
      <vt:lpstr>SCLERA</vt:lpstr>
      <vt:lpstr>CHOROID</vt:lpstr>
      <vt:lpstr>CILIARY BODY</vt:lpstr>
      <vt:lpstr>CILIARY PROCESSES</vt:lpstr>
      <vt:lpstr>IRIS</vt:lpstr>
      <vt:lpstr>IRIS</vt:lpstr>
      <vt:lpstr>RETINA</vt:lpstr>
      <vt:lpstr>RETINA (Cont.)</vt:lpstr>
      <vt:lpstr>RETINA (Cont.)</vt:lpstr>
      <vt:lpstr>RODS AND CONES LAYER (Cont.)</vt:lpstr>
      <vt:lpstr>RETINA (Cont.)</vt:lpstr>
      <vt:lpstr>RETINA (Cont.)</vt:lpstr>
      <vt:lpstr>RETINA (Cont.)</vt:lpstr>
      <vt:lpstr>RETINA (Cont.)</vt:lpstr>
      <vt:lpstr>CONJUNCTIVA</vt:lpstr>
      <vt:lpstr>GOOD                 LUCK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the Eye</dc:title>
  <dc:creator>Muhammad Atteya</dc:creator>
  <cp:lastModifiedBy>Sony</cp:lastModifiedBy>
  <cp:revision>155</cp:revision>
  <dcterms:created xsi:type="dcterms:W3CDTF">2014-09-08T08:56:27Z</dcterms:created>
  <dcterms:modified xsi:type="dcterms:W3CDTF">2015-09-07T20:08:11Z</dcterms:modified>
</cp:coreProperties>
</file>