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  <p:sldId id="279" r:id="rId14"/>
    <p:sldId id="266" r:id="rId15"/>
    <p:sldId id="267" r:id="rId16"/>
    <p:sldId id="275" r:id="rId17"/>
    <p:sldId id="268" r:id="rId18"/>
    <p:sldId id="277" r:id="rId19"/>
    <p:sldId id="269" r:id="rId20"/>
    <p:sldId id="276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0F7C-DC04-4E03-AE85-C57C37087A5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ACF1-4AA6-4D02-9A49-8DB9E8FF6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ACF1-4AA6-4D02-9A49-8DB9E8FF61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3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7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11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5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15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br>
              <a:rPr lang="en-US" dirty="0" smtClean="0"/>
            </a:br>
            <a:r>
              <a:rPr lang="en-US" sz="1600" i="1" dirty="0" err="1" smtClean="0">
                <a:solidFill>
                  <a:srgbClr val="92D050"/>
                </a:solidFill>
              </a:rPr>
              <a:t>prof</a:t>
            </a:r>
            <a:r>
              <a:rPr lang="en-US" sz="1600" i="1" dirty="0" smtClean="0">
                <a:solidFill>
                  <a:srgbClr val="92D050"/>
                </a:solidFill>
              </a:rPr>
              <a:t>. </a:t>
            </a:r>
            <a:r>
              <a:rPr lang="en-US" sz="1600" i="1" dirty="0" err="1" smtClean="0">
                <a:solidFill>
                  <a:srgbClr val="92D050"/>
                </a:solidFill>
              </a:rPr>
              <a:t>hanan</a:t>
            </a:r>
            <a:r>
              <a:rPr lang="en-US" sz="1600" i="1" dirty="0" smtClean="0">
                <a:solidFill>
                  <a:srgbClr val="92D050"/>
                </a:solidFill>
              </a:rPr>
              <a:t> </a:t>
            </a:r>
            <a:r>
              <a:rPr lang="en-US" sz="1600" i="1" dirty="0" err="1" smtClean="0">
                <a:solidFill>
                  <a:srgbClr val="92D050"/>
                </a:solidFill>
              </a:rPr>
              <a:t>habib</a:t>
            </a:r>
            <a:r>
              <a:rPr lang="en-US" sz="1600" i="1" dirty="0" smtClean="0">
                <a:solidFill>
                  <a:srgbClr val="92D050"/>
                </a:solidFill>
              </a:rPr>
              <a:t> &amp; dr.ali </a:t>
            </a:r>
            <a:r>
              <a:rPr lang="en-US" sz="1600" i="1" dirty="0" err="1" smtClean="0">
                <a:solidFill>
                  <a:srgbClr val="92D050"/>
                </a:solidFill>
              </a:rPr>
              <a:t>somily</a:t>
            </a:r>
            <a:r>
              <a:rPr lang="en-US" sz="1600" i="1" dirty="0" smtClean="0">
                <a:solidFill>
                  <a:srgbClr val="92D050"/>
                </a:solidFill>
              </a:rPr>
              <a:t/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pathology &amp; laboratory medicine</a:t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college of medicine, KSU</a:t>
            </a:r>
            <a:endParaRPr lang="en-US" sz="1600" i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RSV( Respiratory </a:t>
            </a:r>
            <a:r>
              <a:rPr lang="en-US" dirty="0" err="1" smtClean="0"/>
              <a:t>Synsechial</a:t>
            </a:r>
            <a:r>
              <a:rPr lang="en-US" dirty="0" smtClean="0"/>
              <a:t> Virus) -</a:t>
            </a:r>
            <a:r>
              <a:rPr lang="en-US" b="1" dirty="0" smtClean="0">
                <a:solidFill>
                  <a:schemeClr val="accent2"/>
                </a:solidFill>
              </a:rPr>
              <a:t>74%</a:t>
            </a:r>
            <a:endParaRPr lang="en-US" dirty="0" smtClean="0"/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95600"/>
            <a:ext cx="1828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2057400" cy="18288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209800" cy="19050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905000"/>
            <a:ext cx="2286000" cy="17526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905000"/>
            <a:ext cx="2590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981200"/>
            <a:ext cx="21336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URTI. </a:t>
            </a:r>
            <a:r>
              <a:rPr lang="en-US" b="1" dirty="0" smtClean="0"/>
              <a:t>Pain often severe and continuous </a:t>
            </a:r>
            <a:r>
              <a:rPr lang="en-US" dirty="0" smtClean="0"/>
              <a:t>in bacteria causes.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>
                <a:solidFill>
                  <a:srgbClr val="FFFF00"/>
                </a:solidFill>
              </a:rPr>
              <a:t>exudative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discharge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released </a:t>
            </a:r>
            <a:r>
              <a:rPr lang="en-US" i="1" dirty="0" smtClean="0"/>
              <a:t>spontaneously  </a:t>
            </a:r>
            <a:r>
              <a:rPr lang="en-US" dirty="0" smtClean="0"/>
              <a:t>then</a:t>
            </a:r>
            <a:r>
              <a:rPr lang="en-US" i="1" dirty="0" smtClean="0"/>
              <a:t> </a:t>
            </a:r>
            <a:r>
              <a:rPr lang="en-US" dirty="0" smtClean="0"/>
              <a:t>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 (OM with effusion)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Eustachian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Over weeks to months, middle ear fluid become very thick and glue like( </a:t>
            </a:r>
            <a:r>
              <a:rPr lang="en-US" i="1" dirty="0" smtClean="0">
                <a:solidFill>
                  <a:srgbClr val="00B050"/>
                </a:solidFill>
              </a:rPr>
              <a:t>glue ear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Cause  conductive hearing impairment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result from unresolved acute infection due to inadequate treatment </a:t>
            </a:r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host factors that perpetuate the inflammatory process.</a:t>
            </a:r>
          </a:p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Involves perforation of tympanic membrane and active  bacterial infection for long period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Pus may drain to the outside (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otorrhea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Upon completion of the lecture , students should be able to:</a:t>
            </a:r>
          </a:p>
          <a:p>
            <a:r>
              <a:rPr lang="en-US" sz="2400" dirty="0" smtClean="0"/>
              <a:t>Define middle ear infection</a:t>
            </a:r>
          </a:p>
          <a:p>
            <a:r>
              <a:rPr lang="en-US" sz="2400" dirty="0" smtClean="0"/>
              <a:t>Know the classification of  </a:t>
            </a:r>
            <a:r>
              <a:rPr lang="en-US" sz="2400" dirty="0" err="1" smtClean="0"/>
              <a:t>otitis</a:t>
            </a:r>
            <a:r>
              <a:rPr lang="en-US" sz="2400" dirty="0" smtClean="0"/>
              <a:t> media (OM).</a:t>
            </a:r>
          </a:p>
          <a:p>
            <a:r>
              <a:rPr lang="en-US" sz="2400" dirty="0" smtClean="0"/>
              <a:t>Know the epidemiology of OM</a:t>
            </a:r>
          </a:p>
          <a:p>
            <a:r>
              <a:rPr lang="en-US" sz="2400" dirty="0" smtClean="0"/>
              <a:t>Know the pathogenesis &amp; risk factors of OM.</a:t>
            </a:r>
          </a:p>
          <a:p>
            <a:r>
              <a:rPr lang="en-US" sz="2400" dirty="0" smtClean="0"/>
              <a:t>List the clinical features  of OM.</a:t>
            </a:r>
          </a:p>
          <a:p>
            <a:r>
              <a:rPr lang="en-US" sz="2400" dirty="0" smtClean="0"/>
              <a:t>Know the diagnostic approaches of OM.</a:t>
            </a:r>
          </a:p>
          <a:p>
            <a:r>
              <a:rPr lang="en-US" sz="2400" dirty="0" smtClean="0"/>
              <a:t>Know the management of OM.</a:t>
            </a:r>
          </a:p>
          <a:p>
            <a:r>
              <a:rPr lang="en-US" sz="2400" dirty="0" smtClean="0"/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the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819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cover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</a:t>
            </a:r>
            <a:r>
              <a:rPr lang="en-US" dirty="0" smtClean="0">
                <a:solidFill>
                  <a:srgbClr val="FFFF00"/>
                </a:solidFill>
              </a:rPr>
              <a:t>surgical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Extracranial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Subdural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676400" cy="14478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2578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5720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057400"/>
            <a:ext cx="19431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is horizontal in infants, difficult to drain naturally, its surface is cartilage ,and the lymphatic tissue lining is an extension of adenoidal tissue from the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by viral upper respiratory infection (URTI).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the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</a:t>
            </a:r>
            <a:r>
              <a:rPr lang="en-US" dirty="0" smtClean="0">
                <a:solidFill>
                  <a:srgbClr val="92D050"/>
                </a:solidFill>
              </a:rPr>
              <a:t>adenoid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92D050"/>
                </a:solidFill>
              </a:rPr>
              <a:t>nasogastric</a:t>
            </a:r>
            <a:r>
              <a:rPr lang="en-US" dirty="0" smtClean="0">
                <a:solidFill>
                  <a:srgbClr val="92D050"/>
                </a:solidFill>
              </a:rPr>
              <a:t> tube tube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malignancy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including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P.aeruginosa</a:t>
            </a:r>
            <a:endParaRPr lang="en-US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92D050"/>
                </a:solidFill>
              </a:rPr>
              <a:t>S.pyogenes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Moraxella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catarrhalis</a:t>
            </a:r>
            <a:r>
              <a:rPr lang="en-US" i="1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S.aureus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458</TotalTime>
  <Words>724</Words>
  <Application>Microsoft Office PowerPoint</Application>
  <PresentationFormat>On-screen Show (4:3)</PresentationFormat>
  <Paragraphs>113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Microbiology of Middle Ear Infections prof. hanan habib &amp; dr.ali somily pathology &amp; laboratory medicine college of medicine, KSU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OM-Microbiology-Bacterial Causes</vt:lpstr>
      <vt:lpstr>OM-Microbiology-cont.</vt:lpstr>
      <vt:lpstr>OM-Viral causes</vt:lpstr>
      <vt:lpstr>Microbiology of OM</vt:lpstr>
      <vt:lpstr>Microbiology of OM-continue</vt:lpstr>
      <vt:lpstr>Clinical presentation</vt:lpstr>
      <vt:lpstr> </vt:lpstr>
      <vt:lpstr>Images of acute OM</vt:lpstr>
      <vt:lpstr>Serous OM (OM with effusion)</vt:lpstr>
      <vt:lpstr>Images of serous OM</vt:lpstr>
      <vt:lpstr>Chronic OM</vt:lpstr>
      <vt:lpstr>Images of chronic OM</vt:lpstr>
      <vt:lpstr>Diagnostic approaches of OM</vt:lpstr>
      <vt:lpstr>Management of OM</vt:lpstr>
      <vt:lpstr>Complications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DRHANNAN</cp:lastModifiedBy>
  <cp:revision>62</cp:revision>
  <dcterms:created xsi:type="dcterms:W3CDTF">2010-06-28T07:10:28Z</dcterms:created>
  <dcterms:modified xsi:type="dcterms:W3CDTF">2013-09-12T09:31:00Z</dcterms:modified>
</cp:coreProperties>
</file>