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78" r:id="rId19"/>
    <p:sldId id="279" r:id="rId20"/>
    <p:sldId id="284" r:id="rId21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 autoAdjust="0"/>
    <p:restoredTop sz="94660"/>
  </p:normalViewPr>
  <p:slideViewPr>
    <p:cSldViewPr snapToObjects="1"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E0777D9-2F26-47A0-834C-C614B0D0188D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x-none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-3048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DCE6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solidFill>
                  <a:srgbClr val="BFBFBF"/>
                </a:solidFill>
                <a:latin typeface="Century Gothic" pitchFamily="34" charset="0"/>
              </a:rPr>
              <a:t>Fungal Infections of Central Nervous System</a:t>
            </a:r>
            <a:endParaRPr lang="en-US" sz="2800" b="1" dirty="0">
              <a:solidFill>
                <a:srgbClr val="BFBFBF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900" dirty="0" smtClean="0">
                <a:solidFill>
                  <a:srgbClr val="FFFF00"/>
                </a:solidFill>
              </a:rPr>
              <a:t>CNS </a:t>
            </a:r>
            <a:r>
              <a:rPr lang="en-US" sz="3900" dirty="0" err="1" smtClean="0">
                <a:solidFill>
                  <a:srgbClr val="FFFF00"/>
                </a:solidFill>
              </a:rPr>
              <a:t>Aspergillosis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Usually brain abscesses (single or multiple)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Common risk factors include: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Malignancies </a:t>
            </a:r>
            <a:endParaRPr lang="en-US" sz="1600" dirty="0">
              <a:solidFill>
                <a:schemeClr val="bg1"/>
              </a:solidFill>
            </a:endParaRP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Transplantation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Chemotherapy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Spread </a:t>
            </a:r>
            <a:r>
              <a:rPr lang="en-US" sz="2000" dirty="0" err="1" smtClean="0">
                <a:solidFill>
                  <a:schemeClr val="bg1"/>
                </a:solidFill>
              </a:rPr>
              <a:t>Hematogenously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May </a:t>
            </a:r>
            <a:r>
              <a:rPr lang="en-US" sz="2000" dirty="0" smtClean="0">
                <a:solidFill>
                  <a:schemeClr val="bg1"/>
                </a:solidFill>
              </a:rPr>
              <a:t>also occur via direct spread from the anatomically adjacent sinuses,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</a:rPr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Aspergillus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fumigatus</a:t>
            </a:r>
            <a:r>
              <a:rPr lang="en-US" sz="2000" dirty="0" smtClean="0">
                <a:solidFill>
                  <a:schemeClr val="bg1"/>
                </a:solidFill>
              </a:rPr>
              <a:t>, but  also 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flavus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and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terrus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334000"/>
          </a:xfrm>
        </p:spPr>
        <p:txBody>
          <a:bodyPr lIns="0" rIns="18288">
            <a:normAutofit fontScale="92500" lnSpcReduction="20000"/>
          </a:bodyPr>
          <a:lstStyle/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rhinocerebral form is the most frequent presenting clinical syndrome in CNS zygomycosis.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u="sng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u="sng" dirty="0" smtClean="0">
                <a:solidFill>
                  <a:srgbClr val="FFC000"/>
                </a:solidFill>
              </a:rPr>
              <a:t>Diabetics with ketoacidosis</a:t>
            </a:r>
            <a:r>
              <a:rPr lang="en-US" sz="1700" dirty="0" smtClean="0">
                <a:solidFill>
                  <a:srgbClr val="FFC000"/>
                </a:solidFill>
              </a:rPr>
              <a:t>, </a:t>
            </a:r>
            <a:r>
              <a:rPr lang="en-US" sz="1700" dirty="0" smtClean="0">
                <a:solidFill>
                  <a:schemeClr val="bg1"/>
                </a:solidFill>
              </a:rPr>
              <a:t>in addition to other  risk factors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Angiotropism</a:t>
            </a:r>
            <a:r>
              <a:rPr lang="en-US" sz="1500" dirty="0" smtClean="0">
                <a:solidFill>
                  <a:schemeClr val="bg1"/>
                </a:solidFill>
              </a:rPr>
              <a:t>; As </a:t>
            </a:r>
            <a:r>
              <a:rPr lang="en-US" sz="1500" dirty="0" err="1" smtClean="0">
                <a:solidFill>
                  <a:schemeClr val="bg1"/>
                </a:solidFill>
              </a:rPr>
              <a:t>angio</a:t>
            </a:r>
            <a:r>
              <a:rPr lang="en-US" sz="1500" dirty="0" smtClean="0">
                <a:solidFill>
                  <a:schemeClr val="bg1"/>
                </a:solidFill>
              </a:rPr>
              <a:t>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>
              <a:solidFill>
                <a:srgbClr val="FFFF00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Zygomycetes</a:t>
            </a:r>
            <a:r>
              <a:rPr lang="en-US" sz="1600" dirty="0" smtClean="0">
                <a:solidFill>
                  <a:schemeClr val="bg1"/>
                </a:solidFill>
              </a:rPr>
              <a:t> e.g. </a:t>
            </a:r>
            <a:r>
              <a:rPr lang="en-US" sz="1600" i="1" dirty="0" err="1" smtClean="0">
                <a:solidFill>
                  <a:schemeClr val="bg1"/>
                </a:solidFill>
              </a:rPr>
              <a:t>Rhizopus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Absidia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Mucor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rgbClr val="FFC000"/>
                </a:solidFill>
              </a:rPr>
              <a:t>Mortality is high (80- 100%)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Progression 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FFFF00"/>
                </a:solidFill>
              </a:rPr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Appropriate antifungal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Pheohyphomycosis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Fungal infections caused by </a:t>
            </a:r>
            <a:r>
              <a:rPr lang="en-US" sz="2400" dirty="0" err="1" smtClean="0">
                <a:solidFill>
                  <a:schemeClr val="bg1"/>
                </a:solidFill>
              </a:rPr>
              <a:t>dematiaceous</a:t>
            </a:r>
            <a:r>
              <a:rPr lang="en-US" sz="2400" dirty="0" smtClean="0">
                <a:solidFill>
                  <a:schemeClr val="bg1"/>
                </a:solidFill>
              </a:rPr>
              <a:t> fungi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bg1"/>
                </a:solidFill>
              </a:rPr>
              <a:t>Neurotropic</a:t>
            </a:r>
            <a:r>
              <a:rPr lang="en-US" sz="2000" dirty="0" smtClean="0">
                <a:solidFill>
                  <a:schemeClr val="bg1"/>
                </a:solidFill>
              </a:rPr>
              <a:t> fungi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CNS infections: Usually brain abscess, and chronic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Reported in </a:t>
            </a:r>
            <a:r>
              <a:rPr lang="en-US" sz="2400" dirty="0" err="1" smtClean="0">
                <a:solidFill>
                  <a:schemeClr val="bg1"/>
                </a:solidFill>
              </a:rPr>
              <a:t>immunocompetent</a:t>
            </a:r>
            <a:r>
              <a:rPr lang="en-US" sz="2400" dirty="0" smtClean="0">
                <a:solidFill>
                  <a:schemeClr val="bg1"/>
                </a:solidFill>
              </a:rPr>
              <a:t> hosts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>
                <a:solidFill>
                  <a:srgbClr val="FFC000"/>
                </a:solidFill>
              </a:rPr>
              <a:t>Rhinocladiella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i="1" u="sng" dirty="0" err="1">
                <a:solidFill>
                  <a:srgbClr val="FFC000"/>
                </a:solidFill>
              </a:rPr>
              <a:t>mackenziei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Cladophialophora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Exophiala</a:t>
            </a:r>
            <a:r>
              <a:rPr lang="en-US" sz="2000" i="1" dirty="0" smtClean="0">
                <a:solidFill>
                  <a:schemeClr val="bg1"/>
                </a:solidFill>
              </a:rPr>
              <a:t> ,  many others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Histoplasmosis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Blastomycosis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Coccidiodomycosis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Caused by primary pathogens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Sub acute or chronic Meningitis (common), and brain abscess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3100" smtClean="0">
                <a:solidFill>
                  <a:srgbClr val="FFFF00"/>
                </a:solidFill>
              </a:rPr>
              <a:t>Clinical features </a:t>
            </a:r>
            <a:r>
              <a:rPr lang="en-US" sz="2800" smtClean="0">
                <a:solidFill>
                  <a:schemeClr val="bg1"/>
                </a:solidFill>
              </a:rPr>
              <a:t>(history, risk factors, etc)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Not Specific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Neuro-imaging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9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                 </a:t>
            </a:r>
            <a:r>
              <a:rPr lang="en-US" sz="2400" smtClean="0">
                <a:solidFill>
                  <a:srgbClr val="FFC000"/>
                </a:solidFill>
              </a:rPr>
              <a:t>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stains: Giemsa, GMS, PAS, India ink (</a:t>
            </a:r>
            <a:r>
              <a:rPr lang="en-US" sz="1800" i="1" dirty="0" smtClean="0">
                <a:solidFill>
                  <a:schemeClr val="bg1"/>
                </a:solidFill>
              </a:rPr>
              <a:t>Cryptococcus neoformans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 infection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Ag</a:t>
                      </a:r>
                      <a:r>
                        <a:rPr lang="en-US" baseline="0" dirty="0" smtClean="0"/>
                        <a:t> (capsule)</a:t>
                      </a:r>
                    </a:p>
                    <a:p>
                      <a:r>
                        <a:rPr lang="en-US" baseline="0" dirty="0" smtClean="0"/>
                        <a:t>Latex agglutination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r>
                        <a:rPr lang="en-US" baseline="0" dirty="0" smtClean="0"/>
                        <a:t> cells</a:t>
                      </a:r>
                    </a:p>
                    <a:p>
                      <a:r>
                        <a:rPr lang="en-US" baseline="0" dirty="0" smtClean="0"/>
                        <a:t>Capsulated (</a:t>
                      </a:r>
                      <a:r>
                        <a:rPr lang="en-US" baseline="0" dirty="0" err="1" smtClean="0"/>
                        <a:t>india</a:t>
                      </a:r>
                      <a:r>
                        <a:rPr lang="en-US" baseline="0" dirty="0" smtClean="0"/>
                        <a:t> 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meningitis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Manann</a:t>
                      </a:r>
                      <a:r>
                        <a:rPr lang="en-US" baseline="0" dirty="0" smtClean="0"/>
                        <a:t> Ag (cell wall)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cells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pseudohyphae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Candidiasis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Galactomannan</a:t>
                      </a:r>
                      <a:r>
                        <a:rPr lang="en-US" baseline="0" dirty="0" smtClean="0"/>
                        <a:t> Ag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branching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Aspergillosis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No serology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 mould</a:t>
                      </a:r>
                    </a:p>
                    <a:p>
                      <a:r>
                        <a:rPr lang="en-US" dirty="0" smtClean="0"/>
                        <a:t>Fast growing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 non-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Zygomycosis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-D-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Glucan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Dematiaceous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 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Pheohyphomycosis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6096000"/>
            <a:ext cx="6723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rtl="1"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*</a:t>
            </a:r>
            <a:r>
              <a:rPr lang="en-AU" sz="1400" b="1" dirty="0" smtClean="0">
                <a:solidFill>
                  <a:schemeClr val="bg1"/>
                </a:solidFill>
              </a:rPr>
              <a:t>Serology: 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  <a:r>
              <a:rPr lang="en-US" sz="1400" b="1" dirty="0" smtClean="0">
                <a:solidFill>
                  <a:schemeClr val="bg1"/>
                </a:solidFill>
              </a:rPr>
              <a:t>-D- </a:t>
            </a:r>
            <a:r>
              <a:rPr lang="en-US" sz="1400" b="1" dirty="0" err="1" smtClean="0">
                <a:solidFill>
                  <a:schemeClr val="bg1"/>
                </a:solidFill>
              </a:rPr>
              <a:t>Glucan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</a:p>
          <a:p>
            <a:pPr defTabSz="914400" rtl="1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For diagnosis of invasive fungal infections except </a:t>
            </a:r>
            <a:r>
              <a:rPr lang="en-US" sz="1400" dirty="0" err="1" smtClean="0">
                <a:solidFill>
                  <a:schemeClr val="bg1"/>
                </a:solidFill>
              </a:rPr>
              <a:t>cryptococcosis</a:t>
            </a:r>
            <a:r>
              <a:rPr lang="en-US" sz="1400" dirty="0" smtClean="0">
                <a:solidFill>
                  <a:schemeClr val="bg1"/>
                </a:solidFill>
              </a:rPr>
              <a:t> and </a:t>
            </a:r>
            <a:r>
              <a:rPr lang="en-US" sz="1400" dirty="0" err="1" smtClean="0">
                <a:solidFill>
                  <a:schemeClr val="bg1"/>
                </a:solidFill>
              </a:rPr>
              <a:t>zygomycosis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non-sept fung hy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870" y="3429000"/>
            <a:ext cx="1994089" cy="1960840"/>
          </a:xfrm>
          <a:prstGeom prst="rect">
            <a:avLst/>
          </a:prstGeom>
        </p:spPr>
      </p:pic>
      <p:pic>
        <p:nvPicPr>
          <p:cNvPr id="6" name="Picture 5" descr="sept fungal hypha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445" y="3429000"/>
            <a:ext cx="2170425" cy="1960840"/>
          </a:xfrm>
          <a:prstGeom prst="rect">
            <a:avLst/>
          </a:prstGeom>
        </p:spPr>
      </p:pic>
      <p:pic>
        <p:nvPicPr>
          <p:cNvPr id="7" name="Picture 6" descr="pseudohyphae yea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711" y="1579382"/>
            <a:ext cx="1984248" cy="1887718"/>
          </a:xfrm>
          <a:prstGeom prst="rect">
            <a:avLst/>
          </a:prstGeom>
        </p:spPr>
      </p:pic>
      <p:pic>
        <p:nvPicPr>
          <p:cNvPr id="8" name="Picture 7" descr="crypt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5445" y="1579382"/>
            <a:ext cx="2170425" cy="188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2. Reduce immunosuppresion,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Polyenes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Echinocandins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23309"/>
              </p:ext>
            </p:extLst>
          </p:nvPr>
        </p:nvGraphicFramePr>
        <p:xfrm>
          <a:off x="533527" y="1905000"/>
          <a:ext cx="7927848" cy="3505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 fungal infection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 (combination with </a:t>
                      </a:r>
                      <a:r>
                        <a:rPr lang="en-US" sz="2000" dirty="0" err="1" smtClean="0"/>
                        <a:t>Flucytosine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Cryptoccocal</a:t>
                      </a:r>
                      <a:r>
                        <a:rPr lang="en-US" sz="2000" dirty="0" smtClean="0"/>
                        <a:t> meningitis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Caspofungin</a:t>
                      </a:r>
                      <a:r>
                        <a:rPr lang="en-US" sz="2000" dirty="0" smtClean="0"/>
                        <a:t>, Fluconazole, </a:t>
                      </a: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smtClean="0"/>
                        <a:t>Amphotericin B 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Candidiasis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/>
                        <a:t>Voriconazole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Aspergillosis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Zygomycosis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119313"/>
            <a:ext cx="7854950" cy="3443287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latin typeface="Century Gothic" pitchFamily="34" charset="0"/>
              </a:rPr>
              <a:t> 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2800" dirty="0" smtClean="0">
                <a:solidFill>
                  <a:schemeClr val="bg1"/>
                </a:solidFill>
              </a:rPr>
              <a:t>To know the main fungi that affect the central nervous system and the clinical settings of such infections.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2. To acquire the basic knowledge about fungal meningitis and brain abscess: clinical features, etiology, diagnosis, and treatment.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 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Lecture Objectives..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(CNS Block</a:t>
            </a: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, Microbiology)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9906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4953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CNS infections are both diagnostic challenge and medical     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However, they are being increasingly diagnosed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     Why?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18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6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Indwelling catheters (e.g. candidemia</a:t>
            </a:r>
            <a:r>
              <a:rPr lang="en-US" sz="2400" smtClean="0"/>
              <a:t>               </a:t>
            </a:r>
            <a:r>
              <a:rPr lang="en-US" sz="2400" smtClean="0">
                <a:solidFill>
                  <a:schemeClr val="bg1"/>
                </a:solidFill>
              </a:rPr>
              <a:t>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>
                <a:solidFill>
                  <a:schemeClr val="bg1"/>
                </a:solidFill>
              </a:rPr>
              <a:t>Hematogenous</a:t>
            </a:r>
            <a:r>
              <a:rPr lang="en-US" sz="3000" dirty="0" smtClean="0">
                <a:solidFill>
                  <a:schemeClr val="bg1"/>
                </a:solidFill>
              </a:rPr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How fungi reach the central nervous system</a:t>
            </a:r>
            <a:endParaRPr lang="en-US" sz="36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670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rgbClr val="FFFF00"/>
                </a:solidFill>
              </a:rPr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Yeast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</a:rPr>
              <a:t>: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Candida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Cryptococcus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Dimorphic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Histoplasma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Blastomyces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Paracoccidioides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276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solidFill>
                  <a:srgbClr val="FFFF00"/>
                </a:solidFill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>
                <a:solidFill>
                  <a:schemeClr val="bg1"/>
                </a:solidFill>
              </a:rPr>
              <a:t>Cryptococcus </a:t>
            </a:r>
            <a:r>
              <a:rPr lang="en-US" sz="1600" i="1" dirty="0" err="1" smtClean="0">
                <a:solidFill>
                  <a:schemeClr val="bg1"/>
                </a:solidFill>
              </a:rPr>
              <a:t>neoformans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cs typeface="Majalla UI"/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</a:rPr>
              <a:t>Acquired by inhalation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solidFill>
                  <a:srgbClr val="FFFF00"/>
                </a:solidFill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600200"/>
            <a:ext cx="8610600" cy="51816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100" dirty="0" smtClean="0">
                <a:solidFill>
                  <a:schemeClr val="bg1"/>
                </a:solidFill>
              </a:rPr>
              <a:t>Candida species are the fourth most common cause of hospital acquired blood stream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Candida can reach the CNS: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err="1" smtClean="0">
                <a:solidFill>
                  <a:schemeClr val="bg1"/>
                </a:solidFill>
              </a:rPr>
              <a:t>Hematogenously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Cerebral </a:t>
            </a:r>
            <a:r>
              <a:rPr lang="en-US" sz="1700" dirty="0" smtClean="0">
                <a:solidFill>
                  <a:schemeClr val="bg1"/>
                </a:solidFill>
              </a:rPr>
              <a:t>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  <a:r>
              <a:rPr lang="en-US" sz="1700" i="1" dirty="0" err="1" smtClean="0">
                <a:solidFill>
                  <a:schemeClr val="bg1"/>
                </a:solidFill>
              </a:rPr>
              <a:t>albicans</a:t>
            </a:r>
            <a:r>
              <a:rPr lang="en-US" sz="1700" dirty="0" smtClean="0">
                <a:solidFill>
                  <a:schemeClr val="bg1"/>
                </a:solidFill>
              </a:rPr>
              <a:t>, and other species including </a:t>
            </a:r>
            <a:r>
              <a:rPr lang="en-US" sz="1700" i="1" dirty="0" smtClean="0">
                <a:solidFill>
                  <a:schemeClr val="bg1"/>
                </a:solidFill>
              </a:rPr>
              <a:t>C. </a:t>
            </a:r>
            <a:r>
              <a:rPr lang="en-US" sz="1700" i="1" dirty="0" err="1" smtClean="0">
                <a:solidFill>
                  <a:schemeClr val="bg1"/>
                </a:solidFill>
              </a:rPr>
              <a:t>glabrata</a:t>
            </a:r>
            <a:r>
              <a:rPr lang="en-US" sz="1700" i="1" dirty="0" smtClean="0">
                <a:solidFill>
                  <a:schemeClr val="bg1"/>
                </a:solidFill>
              </a:rPr>
              <a:t>, C. </a:t>
            </a:r>
            <a:r>
              <a:rPr lang="en-US" sz="1700" i="1" dirty="0" err="1" smtClean="0">
                <a:solidFill>
                  <a:schemeClr val="bg1"/>
                </a:solidFill>
              </a:rPr>
              <a:t>tropicalis</a:t>
            </a:r>
            <a:r>
              <a:rPr lang="en-US" sz="1700" i="1" dirty="0" smtClean="0">
                <a:solidFill>
                  <a:schemeClr val="bg1"/>
                </a:solidFill>
              </a:rPr>
              <a:t>  C. </a:t>
            </a:r>
            <a:r>
              <a:rPr lang="en-US" sz="1700" i="1" dirty="0" err="1" smtClean="0">
                <a:solidFill>
                  <a:schemeClr val="bg1"/>
                </a:solidFill>
              </a:rPr>
              <a:t>parapsilosis</a:t>
            </a:r>
            <a:r>
              <a:rPr lang="en-US" sz="1700" i="1" dirty="0" smtClean="0">
                <a:solidFill>
                  <a:schemeClr val="bg1"/>
                </a:solidFill>
              </a:rPr>
              <a:t>, and C. </a:t>
            </a:r>
            <a:r>
              <a:rPr lang="en-US" sz="1700" i="1" dirty="0" err="1" smtClean="0">
                <a:solidFill>
                  <a:schemeClr val="bg1"/>
                </a:solidFill>
              </a:rPr>
              <a:t>krusei</a:t>
            </a:r>
            <a:r>
              <a:rPr lang="en-US" sz="17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619125"/>
            <a:ext cx="2279650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FFFF00"/>
                </a:solidFill>
                <a:latin typeface="Calibri"/>
                <a:cs typeface="+mn-cs"/>
              </a:rPr>
              <a:t>Candidiasis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756</Words>
  <Application>Microsoft Office PowerPoint</Application>
  <PresentationFormat>On-screen Show (4:3)</PresentationFormat>
  <Paragraphs>282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Fungal infections of central nervous system (CNS)</vt:lpstr>
      <vt:lpstr>Risk factors</vt:lpstr>
      <vt:lpstr>PowerPoint Presentation</vt:lpstr>
      <vt:lpstr>Clinical syndromes</vt:lpstr>
      <vt:lpstr>Etiology</vt:lpstr>
      <vt:lpstr>PowerPoint Presentation</vt:lpstr>
      <vt:lpstr>PowerPoint Presentation</vt:lpstr>
      <vt:lpstr>PowerPoint Presentation</vt:lpstr>
      <vt:lpstr>CNS Zygomycosis (mucoromycosis)</vt:lpstr>
      <vt:lpstr>PowerPoint Presentation</vt:lpstr>
      <vt:lpstr>PowerPoint Presentation</vt:lpstr>
      <vt:lpstr>Diagnosis </vt:lpstr>
      <vt:lpstr>Lab Diagnosis </vt:lpstr>
      <vt:lpstr>Lab Diagnosis </vt:lpstr>
      <vt:lpstr>Lab. Diagnosis</vt:lpstr>
      <vt:lpstr>Management</vt:lpstr>
      <vt:lpstr>Antifungal therapy</vt:lpstr>
      <vt:lpstr>Thank You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SALAH</cp:lastModifiedBy>
  <cp:revision>66</cp:revision>
  <dcterms:created xsi:type="dcterms:W3CDTF">2011-06-14T17:07:28Z</dcterms:created>
  <dcterms:modified xsi:type="dcterms:W3CDTF">2014-06-24T11:40:31Z</dcterms:modified>
</cp:coreProperties>
</file>