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314" r:id="rId4"/>
    <p:sldId id="264" r:id="rId5"/>
    <p:sldId id="265" r:id="rId6"/>
    <p:sldId id="293" r:id="rId7"/>
    <p:sldId id="294" r:id="rId8"/>
    <p:sldId id="266" r:id="rId9"/>
    <p:sldId id="267" r:id="rId10"/>
    <p:sldId id="268" r:id="rId11"/>
    <p:sldId id="269" r:id="rId12"/>
    <p:sldId id="312" r:id="rId13"/>
    <p:sldId id="309" r:id="rId14"/>
    <p:sldId id="311" r:id="rId15"/>
    <p:sldId id="318" r:id="rId16"/>
    <p:sldId id="315" r:id="rId17"/>
    <p:sldId id="316" r:id="rId18"/>
    <p:sldId id="317" r:id="rId19"/>
    <p:sldId id="320" r:id="rId20"/>
    <p:sldId id="319" r:id="rId21"/>
    <p:sldId id="292" r:id="rId22"/>
    <p:sldId id="283" r:id="rId23"/>
    <p:sldId id="270" r:id="rId24"/>
    <p:sldId id="271" r:id="rId25"/>
    <p:sldId id="272" r:id="rId26"/>
    <p:sldId id="273" r:id="rId27"/>
    <p:sldId id="308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7E005D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0998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162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5320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1389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5395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30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215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7055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557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533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840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bg1">
                <a:lumMod val="95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a/aa/CSF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a/aa/CSF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a/aa/CSF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05" y="6019800"/>
            <a:ext cx="7854696" cy="685800"/>
          </a:xfrm>
        </p:spPr>
        <p:txBody>
          <a:bodyPr/>
          <a:lstStyle/>
          <a:p>
            <a:pPr algn="ctr" rtl="0"/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NERVOUS 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 BLOCK</a:t>
            </a:r>
            <a:endParaRPr lang="ar-SA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8037" y="2743285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53" y="304800"/>
            <a:ext cx="89916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Integrated CNS 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Practical</a:t>
            </a:r>
          </a:p>
          <a:p>
            <a:pPr algn="ctr"/>
            <a:r>
              <a:rPr lang="en-US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Biochemical &amp;Microbiological</a:t>
            </a:r>
            <a:endParaRPr lang="en-US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/>
            <a:r>
              <a:rPr lang="en-US" sz="43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Examination </a:t>
            </a:r>
            <a:r>
              <a:rPr lang="en-US" sz="43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of CSF</a:t>
            </a:r>
            <a:endParaRPr lang="ar-SA" sz="43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530802"/>
            <a:ext cx="4349006" cy="3269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0850612">
            <a:off x="3836760" y="2911885"/>
            <a:ext cx="1083169" cy="523220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CNS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Infection</a:t>
            </a:r>
            <a:endParaRPr kumimoji="0" lang="ar-SA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144000" cy="6934200"/>
          </a:xfrm>
        </p:spPr>
        <p:txBody>
          <a:bodyPr>
            <a:normAutofit fontScale="77500" lnSpcReduction="20000"/>
          </a:bodyPr>
          <a:lstStyle/>
          <a:p>
            <a:pPr marL="273050" indent="-7938" algn="just" rtl="0">
              <a:buNone/>
            </a:pPr>
            <a:r>
              <a:rPr 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1:</a:t>
            </a:r>
          </a:p>
          <a:p>
            <a:pPr marL="273050" indent="-7938" algn="just" rtl="0">
              <a:buNone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your  most likely diagnosis?</a:t>
            </a:r>
          </a:p>
          <a:p>
            <a:pPr marL="273050" indent="-7938" algn="just" rtl="0">
              <a:buNone/>
            </a:pP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r>
              <a:rPr 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2:</a:t>
            </a:r>
          </a:p>
          <a:p>
            <a:pPr marL="273050" indent="-7938" algn="just" rtl="0">
              <a:buNone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the most likely infection responsible?(Select only one)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Mycobacterium </a:t>
            </a:r>
            <a:r>
              <a:rPr lang="en-US" sz="40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Avium</a:t>
            </a:r>
            <a:endParaRPr lang="en-US" sz="40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008062" indent="-742950" algn="just" rtl="0"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Fungal infection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Parasitic infection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Viral infection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Bacterial infection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40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Trepanoma</a:t>
            </a: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pallidum</a:t>
            </a: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sz="40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Neurosyphilis</a:t>
            </a: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Mycobacterium tuberculosis</a:t>
            </a:r>
          </a:p>
          <a:p>
            <a:pPr marL="273050" indent="-7938" algn="just" rtl="0">
              <a:buNone/>
            </a:pPr>
            <a:endParaRPr lang="ar-SA" sz="4000" dirty="0">
              <a:latin typeface="Footlight MT Light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144000" cy="6934200"/>
          </a:xfrm>
        </p:spPr>
        <p:txBody>
          <a:bodyPr>
            <a:normAutofit/>
          </a:bodyPr>
          <a:lstStyle/>
          <a:p>
            <a:pPr marL="273050" indent="-7938" algn="just" rtl="0">
              <a:lnSpc>
                <a:spcPct val="90000"/>
              </a:lnSpc>
              <a:buNone/>
            </a:pPr>
            <a:r>
              <a:rPr lang="en-US" sz="3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3:</a:t>
            </a:r>
          </a:p>
          <a:p>
            <a:pPr marL="273050" indent="-7938" algn="just" rtl="0">
              <a:buNone/>
            </a:pPr>
            <a:r>
              <a:rPr lang="en-US" sz="31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Justify your answer to question two?</a:t>
            </a:r>
          </a:p>
          <a:p>
            <a:pPr marL="273050" indent="-7938" algn="just" rtl="0">
              <a:buNone/>
            </a:pP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r>
              <a:rPr lang="en-US" sz="3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4:</a:t>
            </a:r>
          </a:p>
          <a:p>
            <a:pPr marL="273050" indent="-7938" algn="just" rtl="0">
              <a:buNone/>
            </a:pPr>
            <a:r>
              <a:rPr lang="en-US" sz="31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further investigation would you like to do at this stage?</a:t>
            </a:r>
          </a:p>
          <a:p>
            <a:pPr marL="273050" indent="-7938" algn="just" rtl="0">
              <a:buNone/>
            </a:pP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ar-SA" sz="4000" dirty="0">
              <a:latin typeface="Footlight MT Light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400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rtl="0">
              <a:lnSpc>
                <a:spcPts val="2500"/>
              </a:lnSpc>
            </a:pPr>
            <a:r>
              <a:rPr lang="en-US" sz="4000" i="1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4000" i="1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2-</a:t>
            </a:r>
            <a:r>
              <a:rPr lang="en-US" sz="32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Pneumococcal </a:t>
            </a:r>
            <a:r>
              <a:rPr lang="en-US" sz="32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Meningitis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en-US" sz="4800" dirty="0">
                <a:latin typeface="Arial Rounded MT Bold" pitchFamily="34" charset="0"/>
              </a:rPr>
              <a:t/>
            </a:r>
            <a:br>
              <a:rPr lang="en-US" sz="4800" dirty="0">
                <a:latin typeface="Arial Rounded MT Bold" pitchFamily="34" charset="0"/>
              </a:rPr>
            </a:b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31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Microscopic Appearance </a:t>
            </a:r>
            <a:r>
              <a:rPr lang="en-US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sz="2200" dirty="0" smtClean="0">
                <a:latin typeface="Berlin Sans FB" panose="020E0602020502020306" pitchFamily="34" charset="0"/>
              </a:rPr>
              <a:t>Direct gram </a:t>
            </a:r>
            <a:r>
              <a:rPr lang="en-US" sz="2200" dirty="0">
                <a:latin typeface="Berlin Sans FB" panose="020E0602020502020306" pitchFamily="34" charset="0"/>
              </a:rPr>
              <a:t>stain of a CSF deposit shows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gram-positive diplococcic with lanceolate shape</a:t>
            </a:r>
            <a:r>
              <a:rPr lang="en-US" sz="2200" dirty="0">
                <a:latin typeface="Berlin Sans FB" panose="020E0602020502020306" pitchFamily="34" charset="0"/>
              </a:rPr>
              <a:t> and </a:t>
            </a:r>
            <a:r>
              <a:rPr lang="en-US" sz="2200" dirty="0" err="1">
                <a:latin typeface="Berlin Sans FB" panose="020E0602020502020306" pitchFamily="34" charset="0"/>
              </a:rPr>
              <a:t>polymorphneoclear</a:t>
            </a:r>
            <a:r>
              <a:rPr lang="en-US" sz="2200" dirty="0">
                <a:latin typeface="Berlin Sans FB" panose="020E0602020502020306" pitchFamily="34" charset="0"/>
              </a:rPr>
              <a:t> leucocytes</a:t>
            </a:r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1" name="Picture 9" descr="SpneumoSput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6429" y="1581951"/>
            <a:ext cx="3581400" cy="289025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13" y="1277470"/>
            <a:ext cx="2590800" cy="1952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29663"/>
            <a:ext cx="2554514" cy="20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579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6400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2-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Pneumococcal </a:t>
            </a:r>
            <a:r>
              <a:rPr lang="en-US" sz="24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Meningitis</a:t>
            </a:r>
            <a:r>
              <a:rPr lang="ar-SA" sz="3300" dirty="0" smtClean="0"/>
              <a:t/>
            </a:r>
            <a:br>
              <a:rPr lang="ar-SA" sz="3300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600" dirty="0">
                <a:solidFill>
                  <a:schemeClr val="tx1"/>
                </a:solidFill>
                <a:latin typeface="Berlin Sans FB Demi" panose="020E0802020502020306" pitchFamily="34" charset="0"/>
              </a:rPr>
              <a:t>Culture on blood </a:t>
            </a: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agar </a:t>
            </a:r>
            <a:r>
              <a:rPr lang="en-US" sz="3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Shwing</a:t>
            </a: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alpha-hemolytic colonies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ar-SA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>   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" name="عنصر نائب للمحتوى 7" descr="asm_alp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371600"/>
            <a:ext cx="3581400" cy="3546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26081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152400"/>
            <a:ext cx="8503920" cy="6477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2-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Pneumococcal </a:t>
            </a:r>
            <a:r>
              <a:rPr lang="en-US" sz="24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Meningitis</a:t>
            </a:r>
            <a:r>
              <a:rPr lang="ar-SA" sz="3300" dirty="0" smtClean="0"/>
              <a:t/>
            </a:r>
            <a:br>
              <a:rPr lang="ar-SA" sz="3300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ar-SA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>   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9" name="صورة 1" descr="http://student.ccbcmd.edu/courses/bio141/labmanua/lab14/images/pneumoin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" y="1295400"/>
            <a:ext cx="3997960" cy="3948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2880" y="5682585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Berlin Sans FB Demi" panose="020E0802020502020306" pitchFamily="34" charset="0"/>
              </a:rPr>
              <a:t>OPTOCHIN SENSITIVE ALPHA-HAEMOLYTIC STREPOCOCCI </a:t>
            </a:r>
            <a:endParaRPr lang="en-US" sz="2000" dirty="0" smtClean="0">
              <a:latin typeface="Berlin Sans FB Demi" panose="020E0802020502020306" pitchFamily="34" charset="0"/>
            </a:endParaRPr>
          </a:p>
        </p:txBody>
      </p:sp>
      <p:pic>
        <p:nvPicPr>
          <p:cNvPr id="11" name="صورة 1" descr="http://student.ccbcmd.edu/courses/bio141/labmanua/lab14/images/pneumoind1.JPG"/>
          <p:cNvPicPr>
            <a:picLocks noChangeAspect="1" noChangeArrowheads="1"/>
          </p:cNvPicPr>
          <p:nvPr/>
        </p:nvPicPr>
        <p:blipFill rotWithShape="1">
          <a:blip r:embed="rId3" cstate="print"/>
          <a:srcRect l="38831" t="59769" r="24294" b="9963"/>
          <a:stretch/>
        </p:blipFill>
        <p:spPr bwMode="auto">
          <a:xfrm>
            <a:off x="5562600" y="2514600"/>
            <a:ext cx="244409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87688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228599"/>
            <a:ext cx="8849360" cy="6297295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3-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H.</a:t>
            </a:r>
            <a:r>
              <a:rPr lang="en-US" sz="24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  </a:t>
            </a:r>
            <a:r>
              <a:rPr lang="en-US" sz="2400" i="1" u="sng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influenzae</a:t>
            </a:r>
            <a:r>
              <a:rPr lang="ar-SA" sz="3300" dirty="0" smtClean="0"/>
              <a:t/>
            </a:r>
            <a:br>
              <a:rPr lang="ar-SA" sz="3300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dirty="0">
                <a:solidFill>
                  <a:prstClr val="black"/>
                </a:solidFill>
                <a:latin typeface="Berlin Sans FB Demi" panose="020E0802020502020306" pitchFamily="34" charset="0"/>
              </a:rPr>
              <a:t>Microscopic </a:t>
            </a:r>
            <a:r>
              <a:rPr lang="en-US" sz="3100" dirty="0" err="1">
                <a:solidFill>
                  <a:prstClr val="black"/>
                </a:solidFill>
                <a:latin typeface="Berlin Sans FB Demi" panose="020E0802020502020306" pitchFamily="34" charset="0"/>
              </a:rPr>
              <a:t>Apearance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200" dirty="0">
                <a:solidFill>
                  <a:prstClr val="black"/>
                </a:solidFill>
                <a:latin typeface="Berlin Sans FB" panose="020E0602020502020306" pitchFamily="34" charset="0"/>
              </a:rPr>
              <a:t>Direct gram stain of a CSF deposit shows </a:t>
            </a:r>
            <a:r>
              <a:rPr lang="en-US" sz="2200" dirty="0" smtClean="0">
                <a:latin typeface="Berlin Sans FB" panose="020E0602020502020306" pitchFamily="34" charset="0"/>
              </a:rPr>
              <a:t>Gram-Negative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pleomorphic coccobacilli </a:t>
            </a:r>
            <a:r>
              <a:rPr lang="en-US" sz="2200" dirty="0">
                <a:latin typeface="Berlin Sans FB" panose="020E0602020502020306" pitchFamily="34" charset="0"/>
              </a:rPr>
              <a:t>with many </a:t>
            </a:r>
            <a:r>
              <a:rPr lang="en-US" sz="2200" dirty="0" err="1">
                <a:latin typeface="Berlin Sans FB" panose="020E0602020502020306" pitchFamily="34" charset="0"/>
              </a:rPr>
              <a:t>polymorphneuclear</a:t>
            </a:r>
            <a:r>
              <a:rPr lang="en-US" sz="2200" dirty="0">
                <a:latin typeface="Berlin Sans FB" panose="020E0602020502020306" pitchFamily="34" charset="0"/>
              </a:rPr>
              <a:t> leucocyte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ar-SA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>   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25332" r="69265" b="53406"/>
          <a:stretch/>
        </p:blipFill>
        <p:spPr bwMode="auto">
          <a:xfrm>
            <a:off x="4953000" y="1818640"/>
            <a:ext cx="3699344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5348" r="4240" b="3514"/>
          <a:stretch/>
        </p:blipFill>
        <p:spPr>
          <a:xfrm>
            <a:off x="609600" y="1828800"/>
            <a:ext cx="3699344" cy="258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4941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88" y="152400"/>
            <a:ext cx="8518612" cy="6477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3-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H.</a:t>
            </a:r>
            <a:r>
              <a:rPr lang="en-US" sz="24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  </a:t>
            </a:r>
            <a:r>
              <a:rPr lang="en-US" sz="2400" i="1" u="sng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influenzae</a:t>
            </a:r>
            <a:r>
              <a:rPr lang="ar-SA" sz="3300" dirty="0" smtClean="0"/>
              <a:t/>
            </a:r>
            <a:br>
              <a:rPr lang="ar-SA" sz="3300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ar-SA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>   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51816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latin typeface="Berlin Sans FB Demi" panose="020E0802020502020306" pitchFamily="34" charset="0"/>
              </a:rPr>
              <a:t>Culture </a:t>
            </a:r>
            <a:r>
              <a:rPr lang="en-US" sz="2400" dirty="0" smtClean="0">
                <a:latin typeface="Berlin Sans FB Demi" panose="020E0802020502020306" pitchFamily="34" charset="0"/>
              </a:rPr>
              <a:t>on chocolate agar</a:t>
            </a:r>
          </a:p>
          <a:p>
            <a:pPr algn="ctr">
              <a:spcBef>
                <a:spcPct val="50000"/>
              </a:spcBef>
              <a:defRPr/>
            </a:pPr>
            <a:endParaRPr lang="en-US" sz="2400" dirty="0" smtClean="0">
              <a:latin typeface="Berlin Sans FB Demi" panose="020E0802020502020306" pitchFamily="34" charset="0"/>
            </a:endParaRPr>
          </a:p>
        </p:txBody>
      </p:sp>
      <p:pic>
        <p:nvPicPr>
          <p:cNvPr id="10" name="Picture 9" descr="F:\scaned from book\scan0007.jpg"/>
          <p:cNvPicPr>
            <a:picLocks noChangeAspect="1" noChangeArrowheads="1"/>
          </p:cNvPicPr>
          <p:nvPr/>
        </p:nvPicPr>
        <p:blipFill>
          <a:blip r:embed="rId3" cstate="print"/>
          <a:srcRect l="7946" t="14071" r="18295" b="25270"/>
          <a:stretch>
            <a:fillRect/>
          </a:stretch>
        </p:blipFill>
        <p:spPr bwMode="auto">
          <a:xfrm>
            <a:off x="3048000" y="1556792"/>
            <a:ext cx="3384376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1940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4770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3-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H.</a:t>
            </a:r>
            <a:r>
              <a:rPr lang="en-US" sz="24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  </a:t>
            </a:r>
            <a:r>
              <a:rPr lang="en-US" sz="2400" i="1" u="sng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influenzae</a:t>
            </a:r>
            <a:r>
              <a:rPr lang="ar-SA" sz="3300" dirty="0" smtClean="0"/>
              <a:t/>
            </a:r>
            <a:br>
              <a:rPr lang="ar-SA" sz="3300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ar-SA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>   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518160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latin typeface="Berlin Sans FB Demi" panose="020E0802020502020306" pitchFamily="34" charset="0"/>
              </a:rPr>
              <a:t>Culture on</a:t>
            </a:r>
            <a:r>
              <a:rPr lang="en-US" sz="2400" dirty="0">
                <a:latin typeface="Berlin Sans FB Demi" panose="020E0802020502020306" pitchFamily="34" charset="0"/>
              </a:rPr>
              <a:t> Nutrient  </a:t>
            </a:r>
            <a:r>
              <a:rPr lang="en-US" sz="2400" dirty="0" smtClean="0">
                <a:latin typeface="Berlin Sans FB Demi" panose="020E0802020502020306" pitchFamily="34" charset="0"/>
              </a:rPr>
              <a:t>agar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Berlin Sans FB" panose="020E0602020502020306" pitchFamily="34" charset="0"/>
              </a:rPr>
              <a:t>H. </a:t>
            </a:r>
            <a:r>
              <a:rPr lang="en-US" sz="2000" dirty="0" err="1">
                <a:latin typeface="Berlin Sans FB" panose="020E0602020502020306" pitchFamily="34" charset="0"/>
              </a:rPr>
              <a:t>influenzae</a:t>
            </a:r>
            <a:r>
              <a:rPr lang="en-US" sz="2000" dirty="0">
                <a:latin typeface="Berlin Sans FB" panose="020E0602020502020306" pitchFamily="34" charset="0"/>
              </a:rPr>
              <a:t> :Growth </a:t>
            </a:r>
            <a:r>
              <a:rPr lang="en-US" sz="2000" dirty="0" err="1">
                <a:latin typeface="Berlin Sans FB" panose="020E0602020502020306" pitchFamily="34" charset="0"/>
              </a:rPr>
              <a:t>arround</a:t>
            </a:r>
            <a:r>
              <a:rPr lang="en-US" sz="2000" dirty="0">
                <a:latin typeface="Berlin Sans FB" panose="020E0602020502020306" pitchFamily="34" charset="0"/>
              </a:rPr>
              <a:t> XV factors( requires both factors </a:t>
            </a:r>
            <a:r>
              <a:rPr lang="en-US" sz="2000" dirty="0" smtClean="0">
                <a:latin typeface="Berlin Sans FB" panose="020E0602020502020306" pitchFamily="34" charset="0"/>
              </a:rPr>
              <a:t>XV)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sz="2000" dirty="0">
                <a:latin typeface="Berlin Sans FB" panose="020E0602020502020306" pitchFamily="34" charset="0"/>
              </a:rPr>
              <a:t>no growth </a:t>
            </a:r>
            <a:r>
              <a:rPr lang="en-US" sz="2000" dirty="0" err="1">
                <a:latin typeface="Berlin Sans FB" panose="020E0602020502020306" pitchFamily="34" charset="0"/>
              </a:rPr>
              <a:t>arround</a:t>
            </a:r>
            <a:r>
              <a:rPr lang="en-US" sz="2000" dirty="0">
                <a:latin typeface="Berlin Sans FB" panose="020E0602020502020306" pitchFamily="34" charset="0"/>
              </a:rPr>
              <a:t> X or V alone</a:t>
            </a:r>
          </a:p>
        </p:txBody>
      </p:sp>
      <p:pic>
        <p:nvPicPr>
          <p:cNvPr id="8" name="Picture 3" descr="http://farm8.staticflickr.com/7010/6751955851_c08c49d142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2952328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170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477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3-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4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H.</a:t>
            </a:r>
            <a:r>
              <a:rPr lang="en-US" sz="24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  </a:t>
            </a:r>
            <a:r>
              <a:rPr lang="en-US" sz="2400" i="1" u="sng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influenzae</a:t>
            </a:r>
            <a:r>
              <a:rPr lang="ar-SA" sz="3300" dirty="0" smtClean="0"/>
              <a:t/>
            </a:r>
            <a:br>
              <a:rPr lang="ar-SA" sz="3300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ar-SA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>   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5181600"/>
            <a:ext cx="8839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 smtClean="0">
                <a:latin typeface="Berlin Sans FB Demi" panose="020E0802020502020306" pitchFamily="34" charset="0"/>
              </a:rPr>
              <a:t>Culture on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latin typeface="Berlin Sans FB Demi" panose="020E0802020502020306" pitchFamily="34" charset="0"/>
              </a:rPr>
              <a:t>Blood agar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Berlin Sans FB" panose="020E0602020502020306" pitchFamily="34" charset="0"/>
              </a:rPr>
              <a:t>Growth on blood agar showing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satellitisim</a:t>
            </a:r>
            <a:r>
              <a:rPr lang="en-US" sz="2000" dirty="0">
                <a:latin typeface="Berlin Sans FB" panose="020E0602020502020306" pitchFamily="34" charset="0"/>
              </a:rPr>
              <a:t> adjacent to a streak of </a:t>
            </a:r>
            <a:r>
              <a:rPr lang="en-US" sz="2000" dirty="0" err="1">
                <a:latin typeface="Berlin Sans FB" panose="020E0602020502020306" pitchFamily="34" charset="0"/>
              </a:rPr>
              <a:t>S.aureus</a:t>
            </a:r>
            <a:r>
              <a:rPr lang="en-US" sz="2000" dirty="0">
                <a:latin typeface="Berlin Sans FB" panose="020E0602020502020306" pitchFamily="34" charset="0"/>
              </a:rPr>
              <a:t>. </a:t>
            </a:r>
            <a:r>
              <a:rPr lang="en-US" sz="2000" dirty="0" err="1">
                <a:latin typeface="Berlin Sans FB" panose="020E0602020502020306" pitchFamily="34" charset="0"/>
              </a:rPr>
              <a:t>S.ureus</a:t>
            </a:r>
            <a:r>
              <a:rPr lang="en-US" sz="2000" dirty="0">
                <a:latin typeface="Berlin Sans FB" panose="020E0602020502020306" pitchFamily="34" charset="0"/>
              </a:rPr>
              <a:t> producing surplus factor increasing growth of adjacent </a:t>
            </a:r>
            <a:r>
              <a:rPr lang="en-US" sz="2000" dirty="0" err="1">
                <a:latin typeface="Berlin Sans FB" panose="020E0602020502020306" pitchFamily="34" charset="0"/>
              </a:rPr>
              <a:t>H.influenzae</a:t>
            </a:r>
            <a:endParaRPr lang="en-US" sz="20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5600" y="1447800"/>
            <a:ext cx="362229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94311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8305800" cy="614489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4-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E.</a:t>
            </a:r>
            <a:r>
              <a:rPr lang="en-US" sz="32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32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coli</a:t>
            </a:r>
            <a: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ar-SA" sz="3300" dirty="0" smtClean="0"/>
              <a:t/>
            </a:r>
            <a:br>
              <a:rPr lang="ar-SA" sz="3300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dirty="0">
                <a:solidFill>
                  <a:prstClr val="black"/>
                </a:solidFill>
                <a:latin typeface="Berlin Sans FB Demi" panose="020E0802020502020306" pitchFamily="34" charset="0"/>
              </a:rPr>
              <a:t>Microscopic </a:t>
            </a:r>
            <a:r>
              <a:rPr lang="en-US" sz="31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Appearance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2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Gram </a:t>
            </a:r>
            <a:r>
              <a:rPr lang="en-US" sz="2200" dirty="0">
                <a:solidFill>
                  <a:prstClr val="black"/>
                </a:solidFill>
                <a:latin typeface="Berlin Sans FB" panose="020E0602020502020306" pitchFamily="34" charset="0"/>
              </a:rPr>
              <a:t>negative bacilli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ar-SA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>   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9" name="Picture 2" descr="http://www.alexmedonline.com/students/alexmed/subjects/microbiology/microscopicatlas/yp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76400"/>
            <a:ext cx="3817147" cy="2913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20839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CASE 1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ar-SA" sz="48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172200" cy="47563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273050" indent="-7938" algn="l" rtl="0">
              <a:buNone/>
            </a:pPr>
            <a:endParaRPr lang="en-US" sz="38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73050" indent="-7938" algn="l" rtl="0">
              <a:buNone/>
            </a:pPr>
            <a:r>
              <a:rPr lang="en-US" sz="5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lang="en-US" sz="5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15-year-old healthy male visited emergency room presenting with fever, headache, vomiting and drowsiness. Physical examination showed </a:t>
            </a:r>
            <a:r>
              <a:rPr lang="en-US" sz="51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decreased level of consciousness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51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neck stiffness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51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skin rash </a:t>
            </a:r>
            <a:r>
              <a:rPr lang="en-US" sz="51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51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high temperature </a:t>
            </a:r>
            <a:r>
              <a:rPr lang="en-US" sz="51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sz="5100" dirty="0" smtClean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38</a:t>
            </a:r>
            <a:r>
              <a:rPr lang="en-US" sz="5100" dirty="0" smtClean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  <a:sym typeface="Symbol"/>
              </a:rPr>
              <a:t>c</a:t>
            </a:r>
            <a:r>
              <a:rPr lang="en-US" sz="5100" dirty="0" smtClean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r>
              <a:rPr lang="en-US" sz="5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sz="5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Cerebrospinal fluid (CSF) examination revealed opening pressure of </a:t>
            </a:r>
            <a:r>
              <a:rPr lang="en-US" sz="5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210cmH2O</a:t>
            </a:r>
            <a:r>
              <a:rPr lang="en-US" sz="5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Microscopy of the cerebrospinal fluid showed </a:t>
            </a:r>
            <a:r>
              <a:rPr lang="en-US" sz="51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gram –</a:t>
            </a:r>
            <a:r>
              <a:rPr lang="en-US" sz="5100" dirty="0" err="1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ve</a:t>
            </a:r>
            <a:r>
              <a:rPr lang="en-US" sz="51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cocci</a:t>
            </a:r>
            <a:r>
              <a:rPr lang="en-US" sz="5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The patient showed complete recovery after administration of ceftriaxone for 10 days. </a:t>
            </a:r>
          </a:p>
          <a:p>
            <a:pPr marL="273050" indent="-7938" algn="l" rtl="0">
              <a:buNone/>
            </a:pPr>
            <a:endParaRPr lang="en-US" sz="51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73050" indent="-7938" algn="l" rtl="0">
              <a:buNone/>
            </a:pPr>
            <a:r>
              <a:rPr lang="en-US" sz="51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</a:t>
            </a:r>
            <a:r>
              <a:rPr lang="en-US" sz="5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doctor in the emergency department takes a detailed history and conducts a clinical examination. Because of clinical findings, he decides to do a lumber puncture.  </a:t>
            </a:r>
            <a:r>
              <a:rPr lang="en-US" sz="5100" b="1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results of the lumber puncture are shown below</a:t>
            </a:r>
            <a:r>
              <a:rPr lang="en-US" sz="5100" b="1" u="sng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en-US" sz="5100" b="1" u="sng" dirty="0" smtClean="0">
              <a:latin typeface="Footlight MT Ligh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60714"/>
            <a:ext cx="2280444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69231"/>
            <a:ext cx="2280444" cy="1730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400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4-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31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E.</a:t>
            </a:r>
            <a:r>
              <a:rPr lang="en-US" sz="31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31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coli</a:t>
            </a: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dirty="0" smtClean="0">
                <a:latin typeface="Berlin Sans FB" panose="020E0602020502020306" pitchFamily="34" charset="0"/>
              </a:rPr>
              <a:t/>
            </a:r>
            <a:br>
              <a:rPr lang="en-US" sz="4000" dirty="0" smtClean="0">
                <a:latin typeface="Berlin Sans FB" panose="020E0602020502020306" pitchFamily="34" charset="0"/>
              </a:rPr>
            </a:br>
            <a:r>
              <a:rPr lang="en-US" sz="4000" dirty="0" smtClean="0">
                <a:latin typeface="Berlin Sans FB" panose="020E0602020502020306" pitchFamily="34" charset="0"/>
              </a:rPr>
              <a:t/>
            </a:r>
            <a:br>
              <a:rPr lang="en-US" sz="4000" dirty="0" smtClean="0">
                <a:latin typeface="Berlin Sans FB" panose="020E0602020502020306" pitchFamily="34" charset="0"/>
              </a:rPr>
            </a:br>
            <a:r>
              <a:rPr lang="en-US" sz="4000" dirty="0">
                <a:latin typeface="Berlin Sans FB" panose="020E0602020502020306" pitchFamily="34" charset="0"/>
              </a:rPr>
              <a:t/>
            </a:r>
            <a:br>
              <a:rPr lang="en-US" sz="4000" dirty="0">
                <a:latin typeface="Berlin Sans FB" panose="020E0602020502020306" pitchFamily="34" charset="0"/>
              </a:rPr>
            </a:br>
            <a:r>
              <a:rPr lang="en-US" sz="3800" b="1" dirty="0" smtClean="0">
                <a:solidFill>
                  <a:schemeClr val="tx1"/>
                </a:solidFill>
                <a:latin typeface="Arial Rounded MT Bold" pitchFamily="34" charset="0"/>
                <a:cs typeface="+mj-cs"/>
              </a:rPr>
              <a:t>          </a:t>
            </a:r>
            <a:r>
              <a:rPr lang="en-US" sz="27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+mj-cs"/>
              </a:rPr>
              <a:t/>
            </a:r>
            <a:br>
              <a:rPr lang="en-US" sz="27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Culture on </a:t>
            </a:r>
            <a:r>
              <a:rPr lang="en-US" sz="36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MacConkey</a:t>
            </a: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agar</a:t>
            </a:r>
            <a:r>
              <a:rPr lang="en-US" sz="27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sz="2700" i="1" u="sng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E.</a:t>
            </a:r>
            <a:r>
              <a:rPr lang="en-US" sz="2700" i="1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700" i="1" u="sng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coli</a:t>
            </a:r>
            <a:r>
              <a:rPr lang="en-US" sz="2700" i="1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appear pink as they ferment lactose </a:t>
            </a:r>
            <a:r>
              <a:rPr lang="en-US" sz="27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    </a:t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endParaRPr lang="en-US" sz="1800" i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8" name="BLOGGER_PHOTO_ID_5142939988605815634" descr="http://bp0.blogger.com/_8zA0UAJjJ5s/R19kq9IAS1I/AAAAAAAAAMQ/ZrVy7GdsYaM/s320/e.coli+mac%27s.jpg"/>
          <p:cNvPicPr/>
          <p:nvPr/>
        </p:nvPicPr>
        <p:blipFill>
          <a:blip r:embed="rId3" cstate="print"/>
          <a:srcRect l="9028" r="11458"/>
          <a:stretch>
            <a:fillRect/>
          </a:stretch>
        </p:blipFill>
        <p:spPr bwMode="auto">
          <a:xfrm>
            <a:off x="2438400" y="1447800"/>
            <a:ext cx="3909391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21381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144000" cy="6934200"/>
          </a:xfrm>
        </p:spPr>
        <p:txBody>
          <a:bodyPr>
            <a:normAutofit/>
          </a:bodyPr>
          <a:lstStyle/>
          <a:p>
            <a:pPr marL="273050" indent="-7938" algn="just" rtl="0">
              <a:buNone/>
            </a:pPr>
            <a:r>
              <a:rPr lang="en-US" sz="3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5:</a:t>
            </a:r>
          </a:p>
          <a:p>
            <a:pPr marL="273050" indent="-7938" algn="just" rtl="0">
              <a:buNone/>
            </a:pPr>
            <a:r>
              <a:rPr lang="en-US" sz="31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Mention two of the recommended antibiotics that can be used as empiric treatment in such a case?</a:t>
            </a:r>
          </a:p>
          <a:p>
            <a:pPr marL="273050" indent="-7938" algn="just" rtl="0">
              <a:buNone/>
            </a:pP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ar-SA" sz="40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8673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1443841"/>
            <a:ext cx="7848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7938" algn="just"/>
            <a:r>
              <a:rPr lang="en-US" sz="31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the most probable Pathogen isolated?</a:t>
            </a:r>
          </a:p>
          <a:p>
            <a:pPr marL="273050" indent="-7938" algn="just"/>
            <a:r>
              <a:rPr lang="en-US" sz="31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pPr marL="273050" indent="-7938" algn="just"/>
            <a:r>
              <a:rPr lang="en-US" sz="31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your  most likely diagnosis?</a:t>
            </a:r>
          </a:p>
          <a:p>
            <a:pPr marL="273050" indent="-7938" algn="just"/>
            <a:r>
              <a:rPr lang="en-US" sz="24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…………………………………………………………………………………………………………………………………………………………………………………………………………………………………………………....</a:t>
            </a:r>
          </a:p>
          <a:p>
            <a:pPr marL="273050" indent="-7938" algn="just"/>
            <a:endParaRPr lang="en-US" sz="2400" b="1" dirty="0" smtClean="0">
              <a:latin typeface="Footlight MT Light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chemeClr val="accent3">
                    <a:lumMod val="50000"/>
                  </a:schemeClr>
                </a:solidFill>
                <a:latin typeface="Elephant" pitchFamily="18" charset="0"/>
              </a:rPr>
              <a:t/>
            </a:r>
            <a:br>
              <a:rPr lang="ar-SA" sz="4400" dirty="0" smtClean="0">
                <a:solidFill>
                  <a:schemeClr val="accent3">
                    <a:lumMod val="50000"/>
                  </a:schemeClr>
                </a:solidFill>
                <a:latin typeface="Elephant" pitchFamily="18" charset="0"/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Elephant" pitchFamily="18" charset="0"/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Elephant" pitchFamily="18" charset="0"/>
              </a:rPr>
            </a:br>
            <a:r>
              <a:rPr lang="en-US" sz="4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CASE </a:t>
            </a:r>
            <a:r>
              <a:rPr lang="en-US" sz="4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ar-SA" sz="4400" dirty="0">
              <a:solidFill>
                <a:schemeClr val="accent3">
                  <a:lumMod val="50000"/>
                </a:schemeClr>
              </a:solidFill>
              <a:latin typeface="Elephant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0292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indent="-7938" algn="just" rtl="0">
              <a:buNone/>
            </a:pPr>
            <a:r>
              <a:rPr lang="en-US" sz="2500" dirty="0" smtClean="0">
                <a:solidFill>
                  <a:schemeClr val="dk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65-year-old</a:t>
            </a:r>
            <a:r>
              <a:rPr lang="en-US" sz="2500" dirty="0">
                <a:solidFill>
                  <a:schemeClr val="dk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referred from a general practitioner because of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headache</a:t>
            </a:r>
            <a:r>
              <a:rPr lang="en-US" sz="2500" dirty="0">
                <a:solidFill>
                  <a:schemeClr val="dk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fever</a:t>
            </a:r>
            <a:r>
              <a:rPr lang="en-US" sz="2500" dirty="0">
                <a:solidFill>
                  <a:schemeClr val="dk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excessive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sweating at night</a:t>
            </a:r>
            <a:r>
              <a:rPr lang="en-US" sz="2500" dirty="0">
                <a:solidFill>
                  <a:schemeClr val="dk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and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weight loss over the last 4-5 months</a:t>
            </a:r>
            <a:r>
              <a:rPr lang="en-US" sz="2500" dirty="0">
                <a:solidFill>
                  <a:schemeClr val="dk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 He has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lost his appetite for food</a:t>
            </a:r>
            <a:r>
              <a:rPr lang="en-US" sz="2500" dirty="0">
                <a:solidFill>
                  <a:schemeClr val="dk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 On examination, there is neck rigidity. Laboratory tests including blood count, serum and electrolytes, blood urea, </a:t>
            </a:r>
            <a:r>
              <a:rPr lang="en-US" sz="2500" dirty="0" err="1">
                <a:solidFill>
                  <a:schemeClr val="dk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creatinine</a:t>
            </a:r>
            <a:r>
              <a:rPr lang="en-US" sz="2500" dirty="0">
                <a:solidFill>
                  <a:schemeClr val="dk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blood culture are all normal. The doctors decides to do a lumber puncture.</a:t>
            </a:r>
          </a:p>
          <a:p>
            <a:pPr marL="273050" indent="-7938" algn="just" rtl="0">
              <a:buNone/>
            </a:pPr>
            <a:endParaRPr lang="en-US" sz="2500" dirty="0">
              <a:solidFill>
                <a:schemeClr val="dk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73050" indent="-7938" algn="just" rtl="0">
              <a:buNone/>
            </a:pPr>
            <a:r>
              <a:rPr lang="en-US" sz="2500" dirty="0">
                <a:solidFill>
                  <a:schemeClr val="dk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results of the lumber puncture are shown in the next slide:</a:t>
            </a: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ar-SA" sz="4000" dirty="0">
              <a:latin typeface="Footlight MT Light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97705"/>
              </p:ext>
            </p:extLst>
          </p:nvPr>
        </p:nvGraphicFramePr>
        <p:xfrm>
          <a:off x="762000" y="938006"/>
          <a:ext cx="7696200" cy="561190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70723"/>
                <a:gridCol w="2960077"/>
                <a:gridCol w="2565400"/>
              </a:tblGrid>
              <a:tr h="475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CSF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Patient’s results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Normal range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75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Appearance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Clear</a:t>
                      </a:r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Turbid</a:t>
                      </a:r>
                      <a:endParaRPr lang="ar-SA" sz="2400" dirty="0"/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0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WBCs and differential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Few (&lt;5 cells/mm3)</a:t>
                      </a:r>
                      <a:endParaRPr lang="ar-SA" sz="2400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300 per mm3</a:t>
                      </a:r>
                    </a:p>
                    <a:p>
                      <a:pPr algn="ctr" rtl="1"/>
                      <a:r>
                        <a:rPr lang="en-US" sz="2400" dirty="0" smtClean="0"/>
                        <a:t>Mainly lymphocytes</a:t>
                      </a:r>
                      <a:r>
                        <a:rPr lang="en-US" sz="2400" baseline="0" dirty="0" smtClean="0"/>
                        <a:t> </a:t>
                      </a:r>
                      <a:endParaRPr lang="ar-SA" sz="2400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Protein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0.1-0.4</a:t>
                      </a:r>
                      <a:r>
                        <a:rPr lang="en-US" sz="2400" baseline="0" dirty="0" smtClean="0"/>
                        <a:t> g/L</a:t>
                      </a:r>
                      <a:endParaRPr lang="ar-SA" sz="2400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0.8</a:t>
                      </a:r>
                      <a:endParaRPr lang="ar-SA" sz="2400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Glucose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3.0-4.5 </a:t>
                      </a:r>
                      <a:r>
                        <a:rPr lang="en-US" sz="2400" dirty="0" err="1" smtClean="0"/>
                        <a:t>mmol</a:t>
                      </a:r>
                      <a:r>
                        <a:rPr lang="en-US" sz="2400" dirty="0" smtClean="0"/>
                        <a:t>/L</a:t>
                      </a:r>
                      <a:endParaRPr lang="ar-SA" sz="2400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2.0</a:t>
                      </a:r>
                      <a:endParaRPr lang="ar-SA" sz="2400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Chloride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115-130 </a:t>
                      </a:r>
                      <a:r>
                        <a:rPr lang="en-US" sz="2400" dirty="0" err="1" smtClean="0"/>
                        <a:t>mmol</a:t>
                      </a:r>
                      <a:r>
                        <a:rPr lang="en-US" sz="2400" dirty="0" smtClean="0"/>
                        <a:t>/L</a:t>
                      </a:r>
                      <a:endParaRPr lang="ar-SA" sz="2400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/>
                        <a:t>115</a:t>
                      </a:r>
                      <a:endParaRPr lang="ar-SA" sz="2400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File:CSF.JPG">
            <a:hlinkClick r:id="rId2"/>
          </p:cNvPr>
          <p:cNvPicPr/>
          <p:nvPr/>
        </p:nvPicPr>
        <p:blipFill rotWithShape="1">
          <a:blip r:embed="rId3" cstate="print"/>
          <a:srcRect r="75733"/>
          <a:stretch/>
        </p:blipFill>
        <p:spPr bwMode="auto">
          <a:xfrm>
            <a:off x="3995057" y="1632494"/>
            <a:ext cx="820057" cy="2118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www.emedmag.com/images/039080022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25600"/>
            <a:ext cx="994229" cy="2118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62000" y="290286"/>
            <a:ext cx="784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u="sng" dirty="0" smtClean="0">
                <a:solidFill>
                  <a:prstClr val="black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CASE 3: LUMBER </a:t>
            </a:r>
            <a:r>
              <a:rPr lang="en-US" sz="2800" b="1" u="sng" dirty="0">
                <a:solidFill>
                  <a:prstClr val="black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PUNCTURE RESULTS</a:t>
            </a:r>
            <a:endParaRPr lang="ar-SA" sz="2800" b="1" u="sng" dirty="0">
              <a:solidFill>
                <a:prstClr val="black"/>
              </a:solidFill>
              <a:latin typeface="Arial Black" panose="020B0A040201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144000" cy="6934200"/>
          </a:xfrm>
        </p:spPr>
        <p:txBody>
          <a:bodyPr>
            <a:normAutofit fontScale="85000" lnSpcReduction="20000"/>
          </a:bodyPr>
          <a:lstStyle/>
          <a:p>
            <a:pPr marL="273050" indent="-7938" algn="just" rtl="0">
              <a:buNone/>
            </a:pPr>
            <a:r>
              <a:rPr lang="en-US" sz="3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1:</a:t>
            </a:r>
          </a:p>
          <a:p>
            <a:pPr marL="273050" indent="-7938" algn="just" rtl="0">
              <a:buNone/>
            </a:pP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your  most likely diagnosis?</a:t>
            </a:r>
          </a:p>
          <a:p>
            <a:pPr marL="273050" indent="-7938" algn="just" rtl="0">
              <a:buNone/>
            </a:pP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r>
              <a:rPr lang="en-US" sz="3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2:</a:t>
            </a:r>
          </a:p>
          <a:p>
            <a:pPr marL="273050" indent="-7938" algn="just" rtl="0">
              <a:buNone/>
            </a:pP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the most likely infection responsible?(Select only one)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Fungal infection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Parasitic infection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Viral infection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Bacterial infection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36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Trepanoma</a:t>
            </a: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pallidum</a:t>
            </a: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sz="36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Neurosyphilis</a:t>
            </a: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1008062" indent="-742950" algn="just" rtl="0">
              <a:buFont typeface="+mj-lt"/>
              <a:buAutoNum type="alphaUcPeriod"/>
            </a:pPr>
            <a:r>
              <a:rPr 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Mycobacterium tuberculosis</a:t>
            </a:r>
          </a:p>
          <a:p>
            <a:pPr marL="273050" indent="-7938" algn="just" rtl="0">
              <a:buNone/>
            </a:pPr>
            <a:endParaRPr lang="ar-SA" sz="4000" dirty="0">
              <a:latin typeface="Footlight MT Light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144000" cy="6934200"/>
          </a:xfrm>
        </p:spPr>
        <p:txBody>
          <a:bodyPr>
            <a:normAutofit lnSpcReduction="10000"/>
          </a:bodyPr>
          <a:lstStyle/>
          <a:p>
            <a:pPr marL="273050" indent="-7938" algn="just" rtl="0">
              <a:buNone/>
            </a:pPr>
            <a:r>
              <a:rPr lang="en-US" sz="3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3:</a:t>
            </a:r>
          </a:p>
          <a:p>
            <a:pPr marL="273050" indent="-7938" algn="just" rtl="0">
              <a:buNone/>
            </a:pPr>
            <a:r>
              <a:rPr lang="en-US" sz="3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your justification for your answer to question two?</a:t>
            </a:r>
          </a:p>
          <a:p>
            <a:pPr marL="273050" indent="-7938" algn="just" rtl="0">
              <a:buNone/>
            </a:pP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r>
              <a:rPr lang="en-US" sz="3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4:</a:t>
            </a:r>
          </a:p>
          <a:p>
            <a:pPr marL="273050" indent="-7938" algn="just" rtl="0">
              <a:buNone/>
            </a:pPr>
            <a:r>
              <a:rPr lang="en-US" sz="3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further investigation would you like to do at this stage? (State 3)</a:t>
            </a:r>
          </a:p>
          <a:p>
            <a:pPr marL="273050" indent="-7938" algn="just" rtl="0">
              <a:buNone/>
            </a:pP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ar-SA" sz="4000" dirty="0">
              <a:latin typeface="Footlight MT Light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4008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rtl="0">
              <a:lnSpc>
                <a:spcPts val="2500"/>
              </a:lnSpc>
            </a:pPr>
            <a:r>
              <a:rPr lang="en-US" sz="4000" i="1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4000" i="1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>
                <a:solidFill>
                  <a:prstClr val="black"/>
                </a:solidFill>
                <a:latin typeface="Berlin Sans FB Demi" panose="020E0802020502020306" pitchFamily="34" charset="0"/>
              </a:rPr>
              <a:t>5-</a:t>
            </a:r>
            <a:r>
              <a:rPr lang="en-US" sz="4000" b="1" dirty="0">
                <a:solidFill>
                  <a:srgbClr val="C0504D">
                    <a:lumMod val="50000"/>
                  </a:srgbClr>
                </a:solidFill>
                <a:latin typeface="Berlin Sans FB Demi" panose="020E0802020502020306" pitchFamily="34" charset="0"/>
              </a:rPr>
              <a:t> </a:t>
            </a:r>
            <a:r>
              <a:rPr lang="en-US" sz="3100" i="1" u="sng" dirty="0">
                <a:solidFill>
                  <a:prstClr val="black"/>
                </a:solidFill>
                <a:latin typeface="Berlin Sans FB Demi" panose="020E0802020502020306" pitchFamily="34" charset="0"/>
              </a:rPr>
              <a:t>Mycobacterium</a:t>
            </a:r>
            <a:r>
              <a:rPr lang="en-US" sz="3100" i="1" dirty="0">
                <a:solidFill>
                  <a:prstClr val="black"/>
                </a:solidFill>
                <a:latin typeface="Berlin Sans FB Demi" panose="020E0802020502020306" pitchFamily="34" charset="0"/>
              </a:rPr>
              <a:t> </a:t>
            </a:r>
            <a:r>
              <a:rPr lang="en-US" sz="3100" i="1" u="sng" dirty="0" err="1">
                <a:solidFill>
                  <a:prstClr val="black"/>
                </a:solidFill>
                <a:latin typeface="Berlin Sans FB Demi" panose="020E0802020502020306" pitchFamily="34" charset="0"/>
              </a:rPr>
              <a:t>tubercuolosis</a:t>
            </a:r>
            <a:r>
              <a:rPr lang="en-US" sz="4000" i="1" dirty="0">
                <a:solidFill>
                  <a:prstClr val="black"/>
                </a:solidFill>
              </a:rPr>
              <a:t/>
            </a:r>
            <a:br>
              <a:rPr lang="en-US" sz="4000" i="1" dirty="0">
                <a:solidFill>
                  <a:prstClr val="black"/>
                </a:solidFill>
              </a:rPr>
            </a:b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1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Microscopic Appearance </a:t>
            </a:r>
            <a:r>
              <a:rPr lang="en-US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Direct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Ziel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–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Neelsen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 Stained Smear </a:t>
            </a:r>
            <a:r>
              <a:rPr lang="en-US" sz="24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of 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a CSF deposit </a:t>
            </a:r>
            <a:r>
              <a:rPr lang="en-US" sz="24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shows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Acid – Fast Bacilli  AFB</a:t>
            </a:r>
            <a:b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</a:br>
            <a:endParaRPr lang="en-US" sz="2400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1" name="Picture 2" descr="Picture60"/>
          <p:cNvPicPr>
            <a:picLocks noChangeAspect="1" noChangeArrowheads="1"/>
          </p:cNvPicPr>
          <p:nvPr/>
        </p:nvPicPr>
        <p:blipFill rotWithShape="1">
          <a:blip r:embed="rId3" cstate="print"/>
          <a:srcRect l="31322" t="12869" r="31315" b="12093"/>
          <a:stretch/>
        </p:blipFill>
        <p:spPr>
          <a:xfrm>
            <a:off x="914400" y="1990385"/>
            <a:ext cx="2997200" cy="2984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440" y="1518416"/>
            <a:ext cx="2895600" cy="1964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http://www.scientificmedicineonline.org/index.php?journal=smo&amp;page=article&amp;op=viewFile&amp;path%5B%5D=20&amp;path%5B%5D=41&amp;path%5B%5D=2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840" y="3657600"/>
            <a:ext cx="2895600" cy="1785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85582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4770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5-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31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Mycobacterium</a:t>
            </a:r>
            <a:r>
              <a:rPr lang="en-US" sz="31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31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tuberculosis</a:t>
            </a: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dirty="0" smtClean="0">
                <a:latin typeface="Berlin Sans FB" panose="020E0602020502020306" pitchFamily="34" charset="0"/>
              </a:rPr>
              <a:t/>
            </a:r>
            <a:br>
              <a:rPr lang="en-US" sz="4000" dirty="0" smtClean="0">
                <a:latin typeface="Berlin Sans FB" panose="020E0602020502020306" pitchFamily="34" charset="0"/>
              </a:rPr>
            </a:br>
            <a:r>
              <a:rPr lang="en-US" sz="4000" dirty="0" smtClean="0">
                <a:latin typeface="Berlin Sans FB" panose="020E0602020502020306" pitchFamily="34" charset="0"/>
              </a:rPr>
              <a:t/>
            </a:r>
            <a:br>
              <a:rPr lang="en-US" sz="4000" dirty="0" smtClean="0">
                <a:latin typeface="Berlin Sans FB" panose="020E0602020502020306" pitchFamily="34" charset="0"/>
              </a:rPr>
            </a:br>
            <a:r>
              <a:rPr lang="en-US" sz="4000" dirty="0">
                <a:latin typeface="Berlin Sans FB" panose="020E0602020502020306" pitchFamily="34" charset="0"/>
              </a:rPr>
              <a:t/>
            </a:r>
            <a:br>
              <a:rPr lang="en-US" sz="4000" dirty="0">
                <a:latin typeface="Berlin Sans FB" panose="020E0602020502020306" pitchFamily="34" charset="0"/>
              </a:rPr>
            </a:br>
            <a:r>
              <a:rPr lang="en-US" sz="3800" b="1" dirty="0" smtClean="0">
                <a:solidFill>
                  <a:schemeClr val="tx1"/>
                </a:solidFill>
                <a:latin typeface="Arial Rounded MT Bold" pitchFamily="34" charset="0"/>
                <a:cs typeface="+mj-cs"/>
              </a:rPr>
              <a:t>          </a:t>
            </a:r>
            <a:r>
              <a:rPr lang="en-US" sz="27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+mj-cs"/>
              </a:rPr>
              <a:t/>
            </a:r>
            <a:br>
              <a:rPr lang="en-US" sz="27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+mj-cs"/>
              </a:rPr>
            </a:br>
            <a:r>
              <a:rPr lang="en-US" sz="31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Culture on Lowenstein – Jensen medium </a:t>
            </a: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Colonies  or growth is Rough, Tough and Buff</a:t>
            </a:r>
            <a:r>
              <a:rPr lang="en-US" sz="27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     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endParaRPr lang="en-US" sz="1800" i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0000" r="3600" b="7289"/>
          <a:stretch/>
        </p:blipFill>
        <p:spPr>
          <a:xfrm>
            <a:off x="1752600" y="1524001"/>
            <a:ext cx="2743200" cy="3496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4.bp.blogspot.com/_OwoEg7Db_AE/TTGM2HWMfHI/AAAAAAAABgY/ecV03TnSD80/s1600/LJ%2Bmedi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51077" y="2726123"/>
            <a:ext cx="2397211" cy="1364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16668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881371"/>
              </p:ext>
            </p:extLst>
          </p:nvPr>
        </p:nvGraphicFramePr>
        <p:xfrm>
          <a:off x="533400" y="1143000"/>
          <a:ext cx="8077200" cy="547270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278184"/>
                <a:gridCol w="3106616"/>
                <a:gridCol w="2692400"/>
              </a:tblGrid>
              <a:tr h="587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CSF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Patient’s results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Normal range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84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Appearance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Turbid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Clear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WBCs and differential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8.320 per mm</a:t>
                      </a:r>
                      <a:r>
                        <a:rPr lang="en-US" sz="1800" b="1" baseline="30000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Mainly </a:t>
                      </a:r>
                      <a:r>
                        <a:rPr lang="en-US" sz="1800" b="1" dirty="0" err="1">
                          <a:effectLst/>
                        </a:rPr>
                        <a:t>polymorphonuclear</a:t>
                      </a:r>
                      <a:r>
                        <a:rPr lang="en-US" sz="1800" b="1" dirty="0">
                          <a:effectLst/>
                        </a:rPr>
                        <a:t> leucocytes (84%)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Few (&lt;5 cells/mm</a:t>
                      </a:r>
                      <a:r>
                        <a:rPr lang="en-US" sz="1800" b="1" baseline="30000" dirty="0">
                          <a:effectLst/>
                        </a:rPr>
                        <a:t>3</a:t>
                      </a:r>
                      <a:r>
                        <a:rPr lang="en-US" sz="1800" b="1" dirty="0">
                          <a:effectLst/>
                        </a:rPr>
                        <a:t>)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Protein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5.0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01-0.4 g/L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Glucose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1.3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3.0-4.5 </a:t>
                      </a:r>
                      <a:r>
                        <a:rPr lang="en-US" sz="1800" b="1" dirty="0" err="1">
                          <a:effectLst/>
                        </a:rPr>
                        <a:t>mmol</a:t>
                      </a:r>
                      <a:r>
                        <a:rPr lang="en-US" sz="1800" b="1" dirty="0">
                          <a:effectLst/>
                        </a:rPr>
                        <a:t>/L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Chloride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115-130 </a:t>
                      </a:r>
                      <a:r>
                        <a:rPr lang="en-US" sz="1800" b="1" dirty="0" err="1">
                          <a:effectLst/>
                        </a:rPr>
                        <a:t>mmol</a:t>
                      </a:r>
                      <a:r>
                        <a:rPr lang="en-US" sz="1800" b="1" dirty="0">
                          <a:effectLst/>
                        </a:rPr>
                        <a:t>/L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File:CSF.JPG">
            <a:hlinkClick r:id="rId2"/>
          </p:cNvPr>
          <p:cNvPicPr/>
          <p:nvPr/>
        </p:nvPicPr>
        <p:blipFill rotWithShape="1">
          <a:blip r:embed="rId3" cstate="print"/>
          <a:srcRect r="75733"/>
          <a:stretch/>
        </p:blipFill>
        <p:spPr bwMode="auto">
          <a:xfrm>
            <a:off x="6934200" y="2206534"/>
            <a:ext cx="762000" cy="157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ttp://www.emedmag.com/images/039080022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399" y="2133600"/>
            <a:ext cx="994229" cy="1647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290286"/>
            <a:ext cx="784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u="sng" dirty="0" smtClean="0">
                <a:solidFill>
                  <a:prstClr val="black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CASE 1: LUMBER </a:t>
            </a:r>
            <a:r>
              <a:rPr lang="en-US" sz="2800" b="1" u="sng" dirty="0">
                <a:solidFill>
                  <a:prstClr val="black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PUNCTURE RESULTS</a:t>
            </a:r>
            <a:endParaRPr lang="ar-SA" sz="2800" b="1" u="sng" dirty="0">
              <a:solidFill>
                <a:prstClr val="black"/>
              </a:solidFill>
              <a:latin typeface="Arial Black" panose="020B0A040201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1663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144000" cy="6934200"/>
          </a:xfrm>
        </p:spPr>
        <p:txBody>
          <a:bodyPr>
            <a:normAutofit fontScale="77500" lnSpcReduction="20000"/>
          </a:bodyPr>
          <a:lstStyle/>
          <a:p>
            <a:pPr marL="273050" indent="-7938" algn="just" rtl="0">
              <a:buNone/>
            </a:pPr>
            <a:r>
              <a:rPr lang="en-US" sz="4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1:</a:t>
            </a:r>
          </a:p>
          <a:p>
            <a:pPr marL="273050" indent="-7938" algn="just" rtl="0">
              <a:buNone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your diagnosis?</a:t>
            </a:r>
          </a:p>
          <a:p>
            <a:pPr marL="273050" indent="-7938" algn="just" rtl="0">
              <a:buNone/>
            </a:pP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r>
              <a:rPr 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2:</a:t>
            </a:r>
          </a:p>
          <a:p>
            <a:pPr marL="273050" indent="-7938" algn="just" rtl="0">
              <a:buNone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the most likely infection responsible?(Select only one)</a:t>
            </a:r>
          </a:p>
          <a:p>
            <a:pPr marL="1008062" indent="-742950" algn="just" rtl="0">
              <a:buSzPct val="90000"/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Mycobacterium </a:t>
            </a:r>
            <a:r>
              <a:rPr lang="en-US" sz="40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Avium</a:t>
            </a:r>
            <a:endParaRPr lang="en-US" sz="40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008062" indent="-742950" algn="just" rtl="0">
              <a:buSzPct val="90000"/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Fungal infection</a:t>
            </a:r>
          </a:p>
          <a:p>
            <a:pPr marL="1008062" indent="-742950" algn="just" rtl="0">
              <a:buSzPct val="90000"/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Parasitic infection</a:t>
            </a:r>
          </a:p>
          <a:p>
            <a:pPr marL="1008062" indent="-742950" algn="just" rtl="0">
              <a:buSzPct val="90000"/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Viral infection</a:t>
            </a:r>
          </a:p>
          <a:p>
            <a:pPr marL="1008062" indent="-742950" algn="just" rtl="0">
              <a:buSzPct val="90000"/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Bacterial infection</a:t>
            </a:r>
          </a:p>
          <a:p>
            <a:pPr marL="1008062" indent="-742950" algn="just" rtl="0">
              <a:buSzPct val="90000"/>
              <a:buFont typeface="+mj-lt"/>
              <a:buAutoNum type="alphaUcPeriod"/>
            </a:pPr>
            <a:r>
              <a:rPr lang="en-US" sz="40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Trepanoma</a:t>
            </a: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pallidum</a:t>
            </a: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sz="4000" b="1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Neurosyphilis</a:t>
            </a: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1008062" indent="-742950" algn="just" rtl="0">
              <a:buSzPct val="90000"/>
              <a:buFont typeface="+mj-lt"/>
              <a:buAutoNum type="alphaUcPeriod"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Mycobacterium tuberculosis</a:t>
            </a:r>
          </a:p>
          <a:p>
            <a:pPr marL="273050" indent="-7938" algn="just" rtl="0">
              <a:buNone/>
            </a:pPr>
            <a:endParaRPr lang="ar-SA" sz="4000" dirty="0">
              <a:latin typeface="Footlight MT Light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76200" y="0"/>
            <a:ext cx="9144000" cy="6934200"/>
          </a:xfrm>
        </p:spPr>
        <p:txBody>
          <a:bodyPr>
            <a:normAutofit fontScale="77500" lnSpcReduction="20000"/>
          </a:bodyPr>
          <a:lstStyle/>
          <a:p>
            <a:pPr marL="273050" indent="-7938" algn="just" rtl="0">
              <a:buNone/>
            </a:pPr>
            <a:r>
              <a:rPr 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3:</a:t>
            </a:r>
          </a:p>
          <a:p>
            <a:pPr marL="273050" indent="-7938" algn="just" rtl="0">
              <a:buNone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is your justification for your answer to question two?</a:t>
            </a:r>
          </a:p>
          <a:p>
            <a:pPr marL="273050" indent="-7938" algn="just" rtl="0">
              <a:buNone/>
            </a:pP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r>
              <a:rPr 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4:</a:t>
            </a:r>
          </a:p>
          <a:p>
            <a:pPr marL="273050" indent="-7938" algn="just" rtl="0">
              <a:buNone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 further investigation would you like to do at this stage?</a:t>
            </a:r>
          </a:p>
          <a:p>
            <a:pPr marL="273050" indent="-7938" algn="just" rtl="0">
              <a:buNone/>
            </a:pP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r>
              <a:rPr lang="en-US" sz="4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ockwell Extra Bold" panose="02060903040505020403" pitchFamily="18" charset="0"/>
              </a:rPr>
              <a:t>QUESTION 5:</a:t>
            </a:r>
          </a:p>
          <a:p>
            <a:pPr marL="273050" indent="-7938" algn="just" rtl="0">
              <a:buNone/>
            </a:pPr>
            <a:r>
              <a:rPr lang="en-US" sz="4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Mention two of the recommended antibiotics that can be used as empiric treatment in such a case</a:t>
            </a:r>
            <a:r>
              <a:rPr lang="en-US" sz="40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  <a:r>
              <a:rPr lang="en-US" sz="4000" b="1" dirty="0" smtClean="0">
                <a:latin typeface="Footlight MT Light" pitchFamily="18" charset="0"/>
              </a:rPr>
              <a:t>…………………………………………………………………………………………………………</a:t>
            </a: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ar-SA" sz="4000" dirty="0">
              <a:latin typeface="Footlight MT Light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4008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rtl="0">
              <a:lnSpc>
                <a:spcPts val="2500"/>
              </a:lnSpc>
            </a:pPr>
            <a:r>
              <a:rPr lang="en-US" sz="4000" i="1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4000" i="1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1-</a:t>
            </a:r>
            <a:r>
              <a:rPr lang="en-US" sz="31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Neisseria</a:t>
            </a:r>
            <a:r>
              <a:rPr lang="en-US" sz="31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3100" i="1" u="sng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meningitidis</a:t>
            </a: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40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1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Microscopic Appearance </a:t>
            </a:r>
            <a:r>
              <a:rPr lang="en-US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sz="2200" dirty="0" smtClean="0">
                <a:latin typeface="Berlin Sans FB" panose="020E0602020502020306" pitchFamily="34" charset="0"/>
              </a:rPr>
              <a:t>Gram stained smear from CSF deposit showing :</a:t>
            </a:r>
            <a:br>
              <a:rPr lang="en-US" sz="2200" dirty="0" smtClean="0">
                <a:latin typeface="Berlin Sans FB" panose="020E0602020502020306" pitchFamily="34" charset="0"/>
              </a:rPr>
            </a:br>
            <a:r>
              <a:rPr lang="en-US" sz="2200" dirty="0" smtClean="0">
                <a:latin typeface="Berlin Sans FB" panose="020E0602020502020306" pitchFamily="34" charset="0"/>
              </a:rPr>
              <a:t> gram negative intracellular diplococci + many pus cells</a:t>
            </a:r>
            <a:r>
              <a:rPr lang="en-US" sz="3100" dirty="0" smtClean="0">
                <a:latin typeface="Berlin Sans FB" panose="020E0602020502020306" pitchFamily="34" charset="0"/>
              </a:rPr>
              <a:t/>
            </a:r>
            <a:br>
              <a:rPr lang="en-US" sz="3100" dirty="0" smtClean="0">
                <a:latin typeface="Berlin Sans FB" panose="020E0602020502020306" pitchFamily="34" charset="0"/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7" name="صورة 6" descr="st5.jpg"/>
          <p:cNvPicPr>
            <a:picLocks noChangeAspect="1"/>
          </p:cNvPicPr>
          <p:nvPr/>
        </p:nvPicPr>
        <p:blipFill>
          <a:blip r:embed="rId3" cstate="print"/>
          <a:srcRect l="7027" t="5405" r="10405" b="5405"/>
          <a:stretch>
            <a:fillRect/>
          </a:stretch>
        </p:blipFill>
        <p:spPr>
          <a:xfrm>
            <a:off x="5486400" y="1295400"/>
            <a:ext cx="2971800" cy="1818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 descr="thumbnailCAH1CKV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1320" y="3416300"/>
            <a:ext cx="28575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CNS191"/>
          <p:cNvPicPr>
            <a:picLocks noChangeAspect="1" noChangeArrowheads="1"/>
          </p:cNvPicPr>
          <p:nvPr/>
        </p:nvPicPr>
        <p:blipFill rotWithShape="1">
          <a:blip r:embed="rId5" cstate="print"/>
          <a:srcRect r="22530"/>
          <a:stretch/>
        </p:blipFill>
        <p:spPr bwMode="auto">
          <a:xfrm>
            <a:off x="533400" y="1600200"/>
            <a:ext cx="3943158" cy="276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8198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4770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rtl="0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Bacterial meningitis:</a:t>
            </a:r>
            <a:b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100" i="1" u="sng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Neisseria</a:t>
            </a:r>
            <a:r>
              <a:rPr lang="en-US" sz="3100" i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en-US" sz="3100" i="1" u="sng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meningitidis</a:t>
            </a:r>
            <a:r>
              <a:rPr lang="en-US" sz="4000" i="1" dirty="0" smtClean="0">
                <a:solidFill>
                  <a:schemeClr val="tx1"/>
                </a:solidFill>
              </a:rPr>
              <a:t/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200" u="sng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4000" dirty="0" smtClean="0">
                <a:latin typeface="Berlin Sans FB" panose="020E0602020502020306" pitchFamily="34" charset="0"/>
              </a:rPr>
              <a:t/>
            </a:r>
            <a:br>
              <a:rPr lang="en-US" sz="4000" dirty="0" smtClean="0">
                <a:latin typeface="Berlin Sans FB" panose="020E0602020502020306" pitchFamily="34" charset="0"/>
              </a:rPr>
            </a:br>
            <a:r>
              <a:rPr lang="en-US" sz="4000" dirty="0" smtClean="0">
                <a:latin typeface="Berlin Sans FB" panose="020E0602020502020306" pitchFamily="34" charset="0"/>
              </a:rPr>
              <a:t/>
            </a:r>
            <a:br>
              <a:rPr lang="en-US" sz="4000" dirty="0" smtClean="0">
                <a:latin typeface="Berlin Sans FB" panose="020E0602020502020306" pitchFamily="34" charset="0"/>
              </a:rPr>
            </a:br>
            <a:r>
              <a:rPr lang="en-US" sz="4000" dirty="0">
                <a:latin typeface="Berlin Sans FB" panose="020E0602020502020306" pitchFamily="34" charset="0"/>
              </a:rPr>
              <a:t/>
            </a:r>
            <a:br>
              <a:rPr lang="en-US" sz="4000" dirty="0">
                <a:latin typeface="Berlin Sans FB" panose="020E0602020502020306" pitchFamily="34" charset="0"/>
              </a:rPr>
            </a:br>
            <a:r>
              <a:rPr lang="en-US" sz="3800" b="1" dirty="0" smtClean="0">
                <a:solidFill>
                  <a:schemeClr val="tx1"/>
                </a:solidFill>
                <a:latin typeface="Arial Rounded MT Bold" pitchFamily="34" charset="0"/>
                <a:cs typeface="+mj-cs"/>
              </a:rPr>
              <a:t>          </a:t>
            </a:r>
            <a:r>
              <a:rPr lang="en-US" sz="27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+mj-cs"/>
              </a:rPr>
              <a:t/>
            </a:r>
            <a:br>
              <a:rPr lang="en-US" sz="27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+mj-cs"/>
              </a:rPr>
            </a:br>
            <a:r>
              <a:rPr lang="en-US" sz="27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+mj-cs"/>
              </a:rPr>
              <a:t>               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Culture on Thayer-Martin agar</a:t>
            </a:r>
            <a:r>
              <a:rPr lang="en-US" sz="27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/>
            </a:r>
            <a:b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endParaRPr lang="en-US" sz="1800" i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6" name="صورة 5" descr="chocolate_n_gonorrhoe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18558"/>
            <a:ext cx="4114800" cy="3820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olme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2286000"/>
            <a:ext cx="2485386" cy="2438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067015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0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chemeClr val="accent3">
                    <a:lumMod val="50000"/>
                  </a:schemeClr>
                </a:solidFill>
                <a:latin typeface="Elephant" pitchFamily="18" charset="0"/>
              </a:rPr>
              <a:t/>
            </a:r>
            <a:br>
              <a:rPr lang="ar-SA" sz="4400" dirty="0" smtClean="0">
                <a:solidFill>
                  <a:schemeClr val="accent3">
                    <a:lumMod val="50000"/>
                  </a:schemeClr>
                </a:solidFill>
                <a:latin typeface="Elephant" pitchFamily="18" charset="0"/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Elephant" pitchFamily="18" charset="0"/>
              </a:rPr>
              <a:t/>
            </a:r>
            <a:b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Elephant" pitchFamily="18" charset="0"/>
              </a:rPr>
            </a:br>
            <a:r>
              <a:rPr lang="en-US" sz="4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CASE 2</a:t>
            </a:r>
            <a:endParaRPr lang="ar-SA" sz="48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334000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indent="-7938" algn="just" rtl="0">
              <a:buNone/>
            </a:pP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10-year</a:t>
            </a: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old boy is brought to the emergency department (A&amp;E) at King Khalid Hospital accompanied by his mother. He has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fever</a:t>
            </a: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headache</a:t>
            </a: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vomiting for the last 2 days</a:t>
            </a: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Clinical examination confirmed that he has </a:t>
            </a:r>
            <a:r>
              <a:rPr lang="en-US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meningeal</a:t>
            </a: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irritation. The doctor decided to do a lumber puncture</a:t>
            </a:r>
            <a:r>
              <a:rPr lang="en-US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marL="273050" indent="-7938" algn="just" rtl="0">
              <a:buNone/>
            </a:pPr>
            <a:r>
              <a:rPr lang="en-US" sz="2800" b="1" u="sng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results of the lumber puncture are shown below:</a:t>
            </a:r>
          </a:p>
          <a:p>
            <a:pPr marL="273050" indent="-7938" algn="just" rtl="0">
              <a:buNone/>
            </a:pP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73050" indent="-7938" algn="just" rtl="0">
              <a:buNone/>
            </a:pPr>
            <a:endParaRPr lang="en-US" sz="54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en-US" sz="4000" b="1" dirty="0" smtClean="0">
              <a:latin typeface="Footlight MT Light" pitchFamily="18" charset="0"/>
            </a:endParaRPr>
          </a:p>
          <a:p>
            <a:pPr marL="273050" indent="-7938" algn="just" rtl="0">
              <a:buNone/>
            </a:pPr>
            <a:endParaRPr lang="ar-SA" sz="4000" dirty="0">
              <a:latin typeface="Footlight MT Light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35752"/>
              </p:ext>
            </p:extLst>
          </p:nvPr>
        </p:nvGraphicFramePr>
        <p:xfrm>
          <a:off x="457200" y="838200"/>
          <a:ext cx="8305800" cy="564406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33600"/>
                <a:gridCol w="3200400"/>
                <a:gridCol w="2971800"/>
              </a:tblGrid>
              <a:tr h="522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CSF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Patient’s results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Normal range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96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Appearance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</a:rPr>
                        <a:t>Clear</a:t>
                      </a:r>
                      <a:endParaRPr lang="en-US" sz="20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Clear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8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WBCs and differential 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Few (&lt;5 cells/mm3)</a:t>
                      </a:r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1200 per mm3</a:t>
                      </a:r>
                    </a:p>
                    <a:p>
                      <a:pPr algn="ctr" rtl="1"/>
                      <a:r>
                        <a:rPr lang="en-US" sz="2400" b="1" dirty="0" smtClean="0"/>
                        <a:t>Mainly lymphocytes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(80%)</a:t>
                      </a:r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Protein 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0.1-0.4</a:t>
                      </a:r>
                      <a:r>
                        <a:rPr lang="en-US" sz="2400" b="1" baseline="0" dirty="0" smtClean="0"/>
                        <a:t> g/L</a:t>
                      </a:r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0.5</a:t>
                      </a:r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Glucose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3.0-4.5 </a:t>
                      </a:r>
                      <a:r>
                        <a:rPr lang="en-US" sz="2400" b="1" dirty="0" err="1" smtClean="0"/>
                        <a:t>mmol</a:t>
                      </a:r>
                      <a:r>
                        <a:rPr lang="en-US" sz="2400" b="1" dirty="0" smtClean="0"/>
                        <a:t>/L</a:t>
                      </a:r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2.7</a:t>
                      </a:r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Chloride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115-130 </a:t>
                      </a:r>
                      <a:r>
                        <a:rPr lang="en-US" sz="2400" b="1" dirty="0" err="1" smtClean="0"/>
                        <a:t>mmol</a:t>
                      </a:r>
                      <a:r>
                        <a:rPr lang="en-US" sz="2400" b="1" dirty="0" smtClean="0"/>
                        <a:t>/L</a:t>
                      </a:r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100</a:t>
                      </a:r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File:CSF.JPG">
            <a:hlinkClick r:id="rId2"/>
          </p:cNvPr>
          <p:cNvPicPr/>
          <p:nvPr/>
        </p:nvPicPr>
        <p:blipFill rotWithShape="1">
          <a:blip r:embed="rId3" cstate="print"/>
          <a:srcRect r="75733"/>
          <a:stretch/>
        </p:blipFill>
        <p:spPr bwMode="auto">
          <a:xfrm>
            <a:off x="6934200" y="1776186"/>
            <a:ext cx="8382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ile:CSF.JPG">
            <a:hlinkClick r:id="rId2"/>
          </p:cNvPr>
          <p:cNvPicPr/>
          <p:nvPr/>
        </p:nvPicPr>
        <p:blipFill rotWithShape="1">
          <a:blip r:embed="rId3" cstate="print"/>
          <a:srcRect r="75733"/>
          <a:stretch/>
        </p:blipFill>
        <p:spPr bwMode="auto">
          <a:xfrm>
            <a:off x="3771900" y="1828800"/>
            <a:ext cx="9144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" y="290286"/>
            <a:ext cx="784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u="sng" dirty="0" smtClean="0">
                <a:solidFill>
                  <a:prstClr val="black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CASE 2: LUMBER </a:t>
            </a:r>
            <a:r>
              <a:rPr lang="en-US" sz="2800" b="1" u="sng" dirty="0">
                <a:solidFill>
                  <a:prstClr val="black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PUNCTURE RESULTS</a:t>
            </a:r>
            <a:endParaRPr lang="ar-SA" sz="2800" b="1" u="sng" dirty="0">
              <a:solidFill>
                <a:prstClr val="black"/>
              </a:solidFill>
              <a:latin typeface="Arial Black" panose="020B0A040201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5021</TotalTime>
  <Words>768</Words>
  <Application>Microsoft Office PowerPoint</Application>
  <PresentationFormat>On-screen Show (4:3)</PresentationFormat>
  <Paragraphs>187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CASE 1 </vt:lpstr>
      <vt:lpstr>PowerPoint Presentation</vt:lpstr>
      <vt:lpstr>PowerPoint Presentation</vt:lpstr>
      <vt:lpstr>PowerPoint Presentation</vt:lpstr>
      <vt:lpstr> Bacterial meningitis: 1-Neisseria meningitidis               Microscopic Appearance  Gram stained smear from CSF deposit showing :  gram negative intracellular diplococci + many pus cells  </vt:lpstr>
      <vt:lpstr>Bacterial meningitis: Neisseria meningitidis                                     Culture on Thayer-Martin agar          </vt:lpstr>
      <vt:lpstr>  CASE 2</vt:lpstr>
      <vt:lpstr>PowerPoint Presentation</vt:lpstr>
      <vt:lpstr>PowerPoint Presentation</vt:lpstr>
      <vt:lpstr>PowerPoint Presentation</vt:lpstr>
      <vt:lpstr> Bacterial meningitis: 2-Pneumococcal  Meningitis              Microscopic Appearance  Direct gram stain of a CSF deposit shows gram-positive diplococcic with lanceolate shape and polymorphneoclear leucocytes </vt:lpstr>
      <vt:lpstr>Bacterial meningitis: 2- Pneumococcal  Meningitis           Culture on blood agar Shwing alpha-hemolytic colonies            </vt:lpstr>
      <vt:lpstr>Bacterial meningitis: 2- Pneumococcal  Meningitis                       </vt:lpstr>
      <vt:lpstr>Bacterial meningitis: 3- H.   influenzae          Microscopic Apearance Direct gram stain of a CSF deposit shows Gram-Negative pleomorphic coccobacilli with many polymorphneuclear leucocyte             </vt:lpstr>
      <vt:lpstr>Bacterial meningitis: 3- H.   influenzae                       </vt:lpstr>
      <vt:lpstr>Bacterial meningitis: 3- H.   influenzae                       </vt:lpstr>
      <vt:lpstr>Bacterial meningitis: 3- H.   influenzae                       </vt:lpstr>
      <vt:lpstr>Bacterial meningitis: 4- E. coli           Microscopic Appearance Gram negative bacilli            </vt:lpstr>
      <vt:lpstr>Bacterial meningitis: 4- E. coli                   Culture on MacConkey agar E. coli appear pink as they ferment lactose                   </vt:lpstr>
      <vt:lpstr>PowerPoint Presentation</vt:lpstr>
      <vt:lpstr>PowerPoint Presentation</vt:lpstr>
      <vt:lpstr>  CASE 3</vt:lpstr>
      <vt:lpstr>PowerPoint Presentation</vt:lpstr>
      <vt:lpstr>PowerPoint Presentation</vt:lpstr>
      <vt:lpstr>PowerPoint Presentation</vt:lpstr>
      <vt:lpstr> Bacterial meningitis: 5- Mycobacterium tubercuolosis               Microscopic Appearance  Direct Ziel – Neelsen  Stained Smear of a CSF deposit shows Acid – Fast Bacilli  AFB  </vt:lpstr>
      <vt:lpstr>Bacterial meningitis: 5- Mycobacterium tuberculosis                    Culture on Lowenstein – Jensen medium  Colonies  or growth is Rough, Tough and Buff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Practical Class</dc:title>
  <dc:creator>alg</dc:creator>
  <cp:lastModifiedBy>Aljawharah Alkabbani</cp:lastModifiedBy>
  <cp:revision>98</cp:revision>
  <dcterms:created xsi:type="dcterms:W3CDTF">2006-08-16T00:00:00Z</dcterms:created>
  <dcterms:modified xsi:type="dcterms:W3CDTF">2016-11-01T09:09:27Z</dcterms:modified>
</cp:coreProperties>
</file>