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C23B3-B585-4CC4-8F29-F9BBA8FCEBCE}" type="datetimeFigureOut">
              <a:rPr lang="en-US" smtClean="0"/>
              <a:t>10/10/2016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41A24-D407-4630-B7E8-2C0040C7C4B1}" type="slidenum">
              <a:rPr lang="en-US" smtClean="0"/>
              <a:t>‹#›</a:t>
            </a:fld>
            <a:endParaRPr lang="en-US"/>
          </a:p>
        </p:txBody>
      </p:sp>
    </p:spTree>
    <p:extLst>
      <p:ext uri="{BB962C8B-B14F-4D97-AF65-F5344CB8AC3E}">
        <p14:creationId xmlns:p14="http://schemas.microsoft.com/office/powerpoint/2010/main" val="4872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solidFill>
                  <a:prstClr val="black"/>
                </a:solidFill>
              </a:rPr>
              <a:pPr/>
              <a:t>7</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190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solidFill>
                  <a:prstClr val="black"/>
                </a:solidFill>
              </a:rPr>
              <a:pPr/>
              <a:t>8</a:t>
            </a:fld>
            <a:endParaRPr lang="en-US">
              <a:solidFill>
                <a:prstClr val="black"/>
              </a:solidFill>
            </a:endParaRPr>
          </a:p>
        </p:txBody>
      </p:sp>
      <p:sp>
        <p:nvSpPr>
          <p:cNvPr id="60928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endParaRPr lang="en-US" dirty="0"/>
          </a:p>
        </p:txBody>
      </p:sp>
    </p:spTree>
    <p:extLst>
      <p:ext uri="{BB962C8B-B14F-4D97-AF65-F5344CB8AC3E}">
        <p14:creationId xmlns:p14="http://schemas.microsoft.com/office/powerpoint/2010/main" val="356382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solidFill>
                  <a:prstClr val="black"/>
                </a:solidFill>
              </a:rPr>
              <a:pPr fontAlgn="base">
                <a:spcBef>
                  <a:spcPct val="0"/>
                </a:spcBef>
                <a:spcAft>
                  <a:spcPct val="0"/>
                </a:spcAft>
              </a:pPr>
              <a:t>21</a:t>
            </a:fld>
            <a:endParaRPr lang="en-US">
              <a:solidFill>
                <a:prstClr val="black"/>
              </a:solidFill>
            </a:endParaRPr>
          </a:p>
        </p:txBody>
      </p:sp>
    </p:spTree>
    <p:extLst>
      <p:ext uri="{BB962C8B-B14F-4D97-AF65-F5344CB8AC3E}">
        <p14:creationId xmlns:p14="http://schemas.microsoft.com/office/powerpoint/2010/main" val="226171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 at the </a:t>
            </a:r>
            <a:r>
              <a:rPr lang="en-US" dirty="0" err="1" smtClean="0"/>
              <a:t>cerebello-pontine</a:t>
            </a:r>
            <a:r>
              <a:rPr lang="en-US" dirty="0" smtClean="0"/>
              <a:t> angle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08982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BB45B-DD86-4B07-BECE-810AFACDA96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111553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BB45B-DD86-4B07-BECE-810AFACDA96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68952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BB45B-DD86-4B07-BECE-810AFACDA96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411284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BB45B-DD86-4B07-BECE-810AFACDA96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29630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BB45B-DD86-4B07-BECE-810AFACDA96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307086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BB45B-DD86-4B07-BECE-810AFACDA963}"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224964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BB45B-DD86-4B07-BECE-810AFACDA963}"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232971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BB45B-DD86-4B07-BECE-810AFACDA963}"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112367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BB45B-DD86-4B07-BECE-810AFACDA963}"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254124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BB45B-DD86-4B07-BECE-810AFACDA963}"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74771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BB45B-DD86-4B07-BECE-810AFACDA963}"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493B5-78CD-4089-8931-61B8E7F5DF6A}" type="slidenum">
              <a:rPr lang="en-US" smtClean="0"/>
              <a:t>‹#›</a:t>
            </a:fld>
            <a:endParaRPr lang="en-US"/>
          </a:p>
        </p:txBody>
      </p:sp>
    </p:spTree>
    <p:extLst>
      <p:ext uri="{BB962C8B-B14F-4D97-AF65-F5344CB8AC3E}">
        <p14:creationId xmlns:p14="http://schemas.microsoft.com/office/powerpoint/2010/main" val="163397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BB45B-DD86-4B07-BECE-810AFACDA963}"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493B5-78CD-4089-8931-61B8E7F5DF6A}" type="slidenum">
              <a:rPr lang="en-US" smtClean="0"/>
              <a:t>‹#›</a:t>
            </a:fld>
            <a:endParaRPr lang="en-US"/>
          </a:p>
        </p:txBody>
      </p:sp>
    </p:spTree>
    <p:extLst>
      <p:ext uri="{BB962C8B-B14F-4D97-AF65-F5344CB8AC3E}">
        <p14:creationId xmlns:p14="http://schemas.microsoft.com/office/powerpoint/2010/main" val="2525695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sa/url?sa=i&amp;rct=j&amp;q=Normal+brain,+microscopic&amp;source=images&amp;cd=&amp;cad=rja&amp;docid=Js17tNhkuZ49gM&amp;tbnid=Bai0dhZY9TxTuM:&amp;ved=0CAUQjRw&amp;url=http://path.upmc.edu/divisions/neuropath/bpath/cases/case4/micro.html&amp;ei=zfRBUbP2IIirOsS8gYAF&amp;psig=AFQjCNEOoZvBB9qwX-CMiVXGMJgyNbiopw&amp;ust=1363362958422199"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rct=j&amp;q=meningioma+gross&amp;source=images&amp;cd=&amp;cad=rja&amp;docid=vQ1r1I8Qt2fvrM&amp;tbnid=n8hIvrmwbHADtM:&amp;ved=0CAUQjRw&amp;url=http://www.aboutcancer.com/meningioma_images.htm&amp;ei=ZaY_UfjaFcG2O66QgMAI&amp;psig=AFQjCNFqUEQSW32u7PUTpRxdxJOY6UnfLg&amp;ust=136321155258062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sa/url?sa=i&amp;rct=j&amp;q=neuron&amp;source=images&amp;cd=&amp;cad=rja&amp;docid=4CLQHszDuKpFVM&amp;tbnid=ZRqVaAKRFmrliM:&amp;ved=0CAUQjRw&amp;url=http://www.enchantedlearning.com/subjects/anatomy/brain/Neuron.shtml&amp;ei=FnRCUbW4BIW-PJu2gcAC&amp;psig=AFQjCNHZsVkOk4Q0fzmlUMZHpuoiEVY2MQ&amp;ust=136339595947019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53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path.upmc.edu/divisions/neuropath/bpath/cases/case4/images/micro2.jpg">
            <a:hlinkClick r:id="rId2"/>
          </p:cNvPr>
          <p:cNvPicPr>
            <a:picLocks noChangeAspect="1" noChangeArrowheads="1"/>
          </p:cNvPicPr>
          <p:nvPr/>
        </p:nvPicPr>
        <p:blipFill>
          <a:blip r:embed="rId3" cstate="print"/>
          <a:srcRect/>
          <a:stretch>
            <a:fillRect/>
          </a:stretch>
        </p:blipFill>
        <p:spPr bwMode="auto">
          <a:xfrm>
            <a:off x="2783633" y="980728"/>
            <a:ext cx="6368777" cy="4767484"/>
          </a:xfrm>
          <a:prstGeom prst="rect">
            <a:avLst/>
          </a:prstGeom>
          <a:noFill/>
          <a:ln w="12700">
            <a:solidFill>
              <a:schemeClr val="tx1"/>
            </a:solidFill>
          </a:ln>
        </p:spPr>
      </p:pic>
      <p:sp>
        <p:nvSpPr>
          <p:cNvPr id="3" name="Rectangle 2"/>
          <p:cNvSpPr/>
          <p:nvPr/>
        </p:nvSpPr>
        <p:spPr>
          <a:xfrm>
            <a:off x="2783632" y="5818038"/>
            <a:ext cx="6408712" cy="923330"/>
          </a:xfrm>
          <a:prstGeom prst="rect">
            <a:avLst/>
          </a:prstGeom>
        </p:spPr>
        <p:txBody>
          <a:bodyPr wrap="square">
            <a:spAutoFit/>
          </a:bodyPr>
          <a:lstStyle/>
          <a:p>
            <a:pPr algn="ctr"/>
            <a:r>
              <a:rPr lang="en-US" b="1" i="1" dirty="0">
                <a:solidFill>
                  <a:prstClr val="black"/>
                </a:solidFill>
              </a:rPr>
              <a:t>H&amp;E stained sections reveal that at low power (40x) there is no obvious increase in cellularity and that the tissue resembles normal brain parenchyma</a:t>
            </a:r>
            <a:endParaRPr lang="en-US" b="1" i="1" dirty="0">
              <a:solidFill>
                <a:prstClr val="black"/>
              </a:solidFill>
            </a:endParaRPr>
          </a:p>
        </p:txBody>
      </p:sp>
      <p:sp>
        <p:nvSpPr>
          <p:cNvPr id="4" name="Rounded Rectangle 3"/>
          <p:cNvSpPr/>
          <p:nvPr/>
        </p:nvSpPr>
        <p:spPr>
          <a:xfrm>
            <a:off x="3215680" y="332656"/>
            <a:ext cx="554461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Histology of Brain tissue - LPF</a:t>
            </a:r>
            <a:endParaRPr lang="en-US" sz="2400" b="1" i="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7933834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descr="http://path.upmc.edu/divisions/neuropath/bpath/cases/case4/images/micro4.jpg"/>
          <p:cNvPicPr>
            <a:picLocks noChangeAspect="1" noChangeArrowheads="1"/>
          </p:cNvPicPr>
          <p:nvPr/>
        </p:nvPicPr>
        <p:blipFill>
          <a:blip r:embed="rId2" cstate="print"/>
          <a:srcRect/>
          <a:stretch>
            <a:fillRect/>
          </a:stretch>
        </p:blipFill>
        <p:spPr bwMode="auto">
          <a:xfrm>
            <a:off x="2783633" y="1017927"/>
            <a:ext cx="6461373" cy="4828167"/>
          </a:xfrm>
          <a:prstGeom prst="rect">
            <a:avLst/>
          </a:prstGeom>
          <a:noFill/>
          <a:ln w="12700">
            <a:solidFill>
              <a:schemeClr val="tx1"/>
            </a:solidFill>
          </a:ln>
        </p:spPr>
      </p:pic>
      <p:sp>
        <p:nvSpPr>
          <p:cNvPr id="3" name="Rectangle 2"/>
          <p:cNvSpPr/>
          <p:nvPr/>
        </p:nvSpPr>
        <p:spPr>
          <a:xfrm>
            <a:off x="2711624" y="5934671"/>
            <a:ext cx="6624736" cy="646331"/>
          </a:xfrm>
          <a:prstGeom prst="rect">
            <a:avLst/>
          </a:prstGeom>
        </p:spPr>
        <p:txBody>
          <a:bodyPr wrap="square">
            <a:spAutoFit/>
          </a:bodyPr>
          <a:lstStyle/>
          <a:p>
            <a:pPr algn="ctr"/>
            <a:r>
              <a:rPr lang="en-US" b="1" i="1" dirty="0">
                <a:solidFill>
                  <a:prstClr val="black"/>
                </a:solidFill>
              </a:rPr>
              <a:t>The great variety in the size and shape of the neurons is better appreciated at higher magnification (200x)</a:t>
            </a:r>
            <a:endParaRPr lang="en-US" b="1" i="1" dirty="0">
              <a:solidFill>
                <a:prstClr val="black"/>
              </a:solidFill>
            </a:endParaRPr>
          </a:p>
        </p:txBody>
      </p:sp>
      <p:sp>
        <p:nvSpPr>
          <p:cNvPr id="4" name="Rounded Rectangle 3"/>
          <p:cNvSpPr/>
          <p:nvPr/>
        </p:nvSpPr>
        <p:spPr>
          <a:xfrm>
            <a:off x="3215680" y="332656"/>
            <a:ext cx="554461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Histology of Brain tissue - HPF</a:t>
            </a:r>
            <a:endParaRPr lang="en-US" sz="2400" b="1" i="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18062626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3667" name="Picture 3"/>
          <p:cNvPicPr>
            <a:picLocks noChangeAspect="1" noChangeArrowheads="1"/>
          </p:cNvPicPr>
          <p:nvPr/>
        </p:nvPicPr>
        <p:blipFill>
          <a:blip r:embed="rId2" cstate="print"/>
          <a:srcRect/>
          <a:stretch>
            <a:fillRect/>
          </a:stretch>
        </p:blipFill>
        <p:spPr bwMode="auto">
          <a:xfrm>
            <a:off x="2783632" y="1052737"/>
            <a:ext cx="6437414" cy="4464495"/>
          </a:xfrm>
          <a:prstGeom prst="rect">
            <a:avLst/>
          </a:prstGeom>
          <a:noFill/>
          <a:ln w="12700">
            <a:solidFill>
              <a:schemeClr val="tx1"/>
            </a:solidFill>
            <a:miter lim="800000"/>
            <a:headEnd/>
            <a:tailEnd/>
          </a:ln>
        </p:spPr>
      </p:pic>
      <p:sp>
        <p:nvSpPr>
          <p:cNvPr id="4" name="Rectangle 3"/>
          <p:cNvSpPr/>
          <p:nvPr/>
        </p:nvSpPr>
        <p:spPr>
          <a:xfrm>
            <a:off x="2783632" y="5613047"/>
            <a:ext cx="6408712" cy="923330"/>
          </a:xfrm>
          <a:prstGeom prst="rect">
            <a:avLst/>
          </a:prstGeom>
        </p:spPr>
        <p:txBody>
          <a:bodyPr wrap="square">
            <a:spAutoFit/>
          </a:bodyPr>
          <a:lstStyle/>
          <a:p>
            <a:pPr algn="ctr"/>
            <a:r>
              <a:rPr lang="en-US" b="1" i="1" dirty="0">
                <a:solidFill>
                  <a:prstClr val="black"/>
                </a:solidFill>
              </a:rPr>
              <a:t>Light micrograph of a section cut through human nervous tissue showing nerve cells in gray matter of the brain. Nerve cells are seen as cell bodies (brown) with round central nucleus.</a:t>
            </a:r>
            <a:endParaRPr lang="en-US" b="1" i="1" dirty="0">
              <a:solidFill>
                <a:prstClr val="black"/>
              </a:solidFill>
            </a:endParaRPr>
          </a:p>
        </p:txBody>
      </p:sp>
      <p:sp>
        <p:nvSpPr>
          <p:cNvPr id="5" name="Rounded Rectangle 4"/>
          <p:cNvSpPr/>
          <p:nvPr/>
        </p:nvSpPr>
        <p:spPr>
          <a:xfrm>
            <a:off x="3215680" y="332656"/>
            <a:ext cx="554461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Histology of Brain tissue - HPF</a:t>
            </a:r>
            <a:endParaRPr lang="en-US" sz="24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1601879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3674" y="3048000"/>
            <a:ext cx="6947127" cy="1354667"/>
          </a:xfrm>
        </p:spPr>
        <p:txBody>
          <a:bodyPr>
            <a:normAutofit/>
          </a:bodyPr>
          <a:lstStyle/>
          <a:p>
            <a:pPr algn="ctr"/>
            <a:r>
              <a:rPr lang="en-US" sz="4000" b="1" i="1" dirty="0">
                <a:solidFill>
                  <a:schemeClr val="accent6">
                    <a:lumMod val="75000"/>
                  </a:schemeClr>
                </a:solidFill>
                <a:effectLst>
                  <a:outerShdw blurRad="38100" dist="38100" dir="2700000" algn="tl">
                    <a:srgbClr val="000000">
                      <a:alpha val="43137"/>
                    </a:srgbClr>
                  </a:outerShdw>
                </a:effectLst>
              </a:rPr>
              <a:t>Gross and microscopic findings of selected CNS diseases</a:t>
            </a:r>
            <a:endParaRPr lang="en-US" sz="4000" b="1" i="1" dirty="0">
              <a:solidFill>
                <a:schemeClr val="accent6">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solidFill>
                  <a:prstClr val="black"/>
                </a:solidFill>
                <a:latin typeface="Goudy Old Style" pitchFamily="18" charset="0"/>
              </a:rPr>
              <a:t>CNS  Block</a:t>
            </a:r>
            <a:endParaRPr lang="en-US" sz="1200" b="1" i="1" dirty="0">
              <a:solidFill>
                <a:prstClr val="black"/>
              </a:solidFill>
              <a:latin typeface="Goudy Old Style" pitchFamily="18" charset="0"/>
            </a:endParaRPr>
          </a:p>
        </p:txBody>
      </p:sp>
      <p:sp>
        <p:nvSpPr>
          <p:cNvPr id="4" name="TextBox 3"/>
          <p:cNvSpPr txBox="1"/>
          <p:nvPr/>
        </p:nvSpPr>
        <p:spPr>
          <a:xfrm>
            <a:off x="1524000" y="6581002"/>
            <a:ext cx="1571604" cy="276999"/>
          </a:xfrm>
          <a:prstGeom prst="rect">
            <a:avLst/>
          </a:prstGeom>
          <a:noFill/>
        </p:spPr>
        <p:txBody>
          <a:bodyPr wrap="square" rtlCol="0">
            <a:spAutoFit/>
          </a:bodyPr>
          <a:lstStyle/>
          <a:p>
            <a:r>
              <a:rPr lang="en-US" sz="1200" b="1" i="1" dirty="0">
                <a:solidFill>
                  <a:prstClr val="black"/>
                </a:solidFill>
                <a:latin typeface="Goudy Old Style" pitchFamily="18" charset="0"/>
              </a:rPr>
              <a:t>Pathology Dept, KSU</a:t>
            </a:r>
            <a:endParaRPr lang="en-US" sz="1200" b="1" i="1" dirty="0">
              <a:solidFill>
                <a:prstClr val="black"/>
              </a:solidFill>
              <a:latin typeface="Goudy Old Style" pitchFamily="18" charset="0"/>
            </a:endParaRPr>
          </a:p>
        </p:txBody>
      </p:sp>
    </p:spTree>
    <p:extLst>
      <p:ext uri="{BB962C8B-B14F-4D97-AF65-F5344CB8AC3E}">
        <p14:creationId xmlns:p14="http://schemas.microsoft.com/office/powerpoint/2010/main" val="36524400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86200" y="2895600"/>
            <a:ext cx="5310336" cy="1080120"/>
          </a:xfrm>
        </p:spPr>
        <p:txBody>
          <a:bodyPr>
            <a:normAutofit/>
          </a:bodyPr>
          <a:lstStyle/>
          <a:p>
            <a:pPr algn="ctr"/>
            <a:r>
              <a:rPr lang="en-US" i="1"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Meningioma</a:t>
            </a:r>
            <a:endParaRPr lang="en-US" i="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solidFill>
                  <a:prstClr val="black"/>
                </a:solidFill>
                <a:latin typeface="Goudy Old Style" pitchFamily="18" charset="0"/>
              </a:rPr>
              <a:t>CNS  Block</a:t>
            </a:r>
            <a:endParaRPr lang="en-US" sz="1200" b="1" i="1" dirty="0">
              <a:solidFill>
                <a:prstClr val="black"/>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prstClr val="black"/>
                </a:solidFill>
                <a:latin typeface="Goudy Old Style" pitchFamily="18" charset="0"/>
              </a:rPr>
              <a:t>Pathology Dept, KSU</a:t>
            </a:r>
            <a:endParaRPr lang="en-US" sz="1200" b="1" i="1" dirty="0">
              <a:solidFill>
                <a:prstClr val="black"/>
              </a:solidFill>
              <a:latin typeface="Goudy Old Style" pitchFamily="18" charset="0"/>
            </a:endParaRPr>
          </a:p>
        </p:txBody>
      </p:sp>
    </p:spTree>
    <p:extLst>
      <p:ext uri="{BB962C8B-B14F-4D97-AF65-F5344CB8AC3E}">
        <p14:creationId xmlns:p14="http://schemas.microsoft.com/office/powerpoint/2010/main" val="29983967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5948" y="1627082"/>
            <a:ext cx="8175852" cy="4373686"/>
          </a:xfrm>
        </p:spPr>
        <p:txBody>
          <a:bodyPr>
            <a:normAutofit/>
          </a:bodyPr>
          <a:lstStyle/>
          <a:p>
            <a:pPr>
              <a:buNone/>
            </a:pPr>
            <a:r>
              <a:rPr lang="en-US" sz="3200" b="1" i="1" dirty="0"/>
              <a:t> A 43- year old female complained of headache and two attacks of seizures in the past 4 months . Brain MRI revealed a 3 cm extra-axial mass in the parietal region. It was dural- based with mild edema in the surrounding brain tissue. </a:t>
            </a:r>
          </a:p>
          <a:p>
            <a:endParaRPr lang="en-US" sz="3200" dirty="0"/>
          </a:p>
          <a:p>
            <a:r>
              <a:rPr lang="en-US" sz="3200" b="1" i="1" dirty="0">
                <a:solidFill>
                  <a:srgbClr val="000099"/>
                </a:solidFill>
              </a:rPr>
              <a:t>What is your provisional diagnosis?</a:t>
            </a:r>
            <a:endParaRPr lang="en-US" sz="3200" b="1" i="1" dirty="0">
              <a:solidFill>
                <a:srgbClr val="000099"/>
              </a:solidFill>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
        <p:nvSpPr>
          <p:cNvPr id="6" name="Rectangle 5"/>
          <p:cNvSpPr/>
          <p:nvPr/>
        </p:nvSpPr>
        <p:spPr>
          <a:xfrm>
            <a:off x="2520672" y="785795"/>
            <a:ext cx="1670329" cy="584775"/>
          </a:xfrm>
          <a:prstGeom prst="rect">
            <a:avLst/>
          </a:prstGeom>
        </p:spPr>
        <p:txBody>
          <a:bodyPr wrap="none">
            <a:spAutoFit/>
          </a:bodyPr>
          <a:lstStyle/>
          <a:p>
            <a:pPr marL="438912" indent="-320040">
              <a:buClr>
                <a:srgbClr val="F0AD00"/>
              </a:buClr>
              <a:buSzPct val="80000"/>
            </a:pPr>
            <a:r>
              <a:rPr lang="en-US" sz="3200" b="1" i="1" u="sng" dirty="0">
                <a:solidFill>
                  <a:srgbClr val="FE8637">
                    <a:lumMod val="75000"/>
                  </a:srgbClr>
                </a:solidFill>
                <a:effectLst>
                  <a:outerShdw blurRad="38100" dist="38100" dir="2700000" algn="tl">
                    <a:srgbClr val="000000">
                      <a:alpha val="43137"/>
                    </a:srgbClr>
                  </a:outerShdw>
                </a:effectLst>
              </a:rPr>
              <a:t>CASE 1:</a:t>
            </a:r>
          </a:p>
        </p:txBody>
      </p:sp>
    </p:spTree>
    <p:extLst>
      <p:ext uri="{BB962C8B-B14F-4D97-AF65-F5344CB8AC3E}">
        <p14:creationId xmlns:p14="http://schemas.microsoft.com/office/powerpoint/2010/main" val="38993048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www.aboutcancer.com/meningioma_gross_path_large.jpg">
            <a:hlinkClick r:id="rId2"/>
          </p:cNvPr>
          <p:cNvPicPr>
            <a:picLocks noChangeAspect="1" noChangeArrowheads="1"/>
          </p:cNvPicPr>
          <p:nvPr/>
        </p:nvPicPr>
        <p:blipFill>
          <a:blip r:embed="rId3" cstate="print"/>
          <a:srcRect/>
          <a:stretch>
            <a:fillRect/>
          </a:stretch>
        </p:blipFill>
        <p:spPr bwMode="auto">
          <a:xfrm>
            <a:off x="2855640" y="1124745"/>
            <a:ext cx="6556226" cy="5112567"/>
          </a:xfrm>
          <a:prstGeom prst="rect">
            <a:avLst/>
          </a:prstGeom>
          <a:noFill/>
        </p:spPr>
      </p:pic>
      <p:sp>
        <p:nvSpPr>
          <p:cNvPr id="5" name="Rounded Rectangle 4"/>
          <p:cNvSpPr/>
          <p:nvPr/>
        </p:nvSpPr>
        <p:spPr>
          <a:xfrm>
            <a:off x="3503712" y="332656"/>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Meningioma  vs  Normal Brain </a:t>
            </a: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6813392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C:\Documents and Settings\Mr. Amer Shafie\My Documents\My Pictures\meniwngioma.jpg"/>
          <p:cNvPicPr>
            <a:picLocks noGrp="1" noChangeAspect="1" noChangeArrowheads="1"/>
          </p:cNvPicPr>
          <p:nvPr>
            <p:ph idx="1"/>
          </p:nvPr>
        </p:nvPicPr>
        <p:blipFill>
          <a:blip r:embed="rId2" cstate="print"/>
          <a:stretch>
            <a:fillRect/>
          </a:stretch>
        </p:blipFill>
        <p:spPr bwMode="auto">
          <a:xfrm>
            <a:off x="2711625" y="1052736"/>
            <a:ext cx="6531883" cy="4427218"/>
          </a:xfrm>
          <a:prstGeom prst="rect">
            <a:avLst/>
          </a:prstGeom>
          <a:noFill/>
        </p:spPr>
      </p:pic>
      <p:sp>
        <p:nvSpPr>
          <p:cNvPr id="4" name="Rounded Rectangle 3"/>
          <p:cNvSpPr/>
          <p:nvPr/>
        </p:nvSpPr>
        <p:spPr>
          <a:xfrm>
            <a:off x="3935760" y="332656"/>
            <a:ext cx="4248472"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Meningioma – Gross</a:t>
            </a:r>
            <a:endParaRPr lang="en-US" sz="2400" b="1" i="1"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2135560" y="5589241"/>
            <a:ext cx="7776864" cy="1015663"/>
          </a:xfrm>
          <a:prstGeom prst="rect">
            <a:avLst/>
          </a:prstGeom>
        </p:spPr>
        <p:txBody>
          <a:bodyPr wrap="square">
            <a:spAutoFit/>
          </a:bodyPr>
          <a:lstStyle/>
          <a:p>
            <a:pPr algn="ctr"/>
            <a:r>
              <a:rPr lang="en-US" sz="2000" b="1" i="1" dirty="0">
                <a:solidFill>
                  <a:prstClr val="black"/>
                </a:solidFill>
              </a:rPr>
              <a:t>Note how this meningioma beneath the dura has compressed the underlying cerebral hemisphere. Rarely, meningiomas can be more aggressive and invade</a:t>
            </a:r>
            <a:endParaRPr lang="en-US" sz="2000" b="1" i="1" dirty="0">
              <a:solidFill>
                <a:prstClr val="black"/>
              </a:solidFill>
            </a:endParaRPr>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7198472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5234" name="Picture 2" descr="http://library.med.utah.edu/WebPath/jpeg5/CNS115.jpg"/>
          <p:cNvPicPr>
            <a:picLocks noChangeAspect="1" noChangeArrowheads="1"/>
          </p:cNvPicPr>
          <p:nvPr/>
        </p:nvPicPr>
        <p:blipFill>
          <a:blip r:embed="rId2" cstate="print"/>
          <a:srcRect/>
          <a:stretch>
            <a:fillRect/>
          </a:stretch>
        </p:blipFill>
        <p:spPr bwMode="auto">
          <a:xfrm>
            <a:off x="2879576" y="980728"/>
            <a:ext cx="6384776" cy="4612556"/>
          </a:xfrm>
          <a:prstGeom prst="rect">
            <a:avLst/>
          </a:prstGeom>
          <a:noFill/>
        </p:spPr>
      </p:pic>
      <p:sp>
        <p:nvSpPr>
          <p:cNvPr id="5" name="Rectangle 4"/>
          <p:cNvSpPr/>
          <p:nvPr/>
        </p:nvSpPr>
        <p:spPr>
          <a:xfrm>
            <a:off x="2567608" y="5657672"/>
            <a:ext cx="7056784" cy="1015663"/>
          </a:xfrm>
          <a:prstGeom prst="rect">
            <a:avLst/>
          </a:prstGeom>
        </p:spPr>
        <p:txBody>
          <a:bodyPr wrap="square">
            <a:spAutoFit/>
          </a:bodyPr>
          <a:lstStyle/>
          <a:p>
            <a:pPr algn="ctr"/>
            <a:r>
              <a:rPr lang="en-US" sz="2000" b="1" i="1" dirty="0">
                <a:solidFill>
                  <a:prstClr val="black"/>
                </a:solidFill>
              </a:rPr>
              <a:t>Here is another benign meningioma beneath the dura. These neoplasms are slow growing, but may reach a large size before symptoms lead to detection.</a:t>
            </a:r>
            <a:endParaRPr lang="en-US" sz="2000" b="1" i="1" dirty="0">
              <a:solidFill>
                <a:prstClr val="black"/>
              </a:solidFill>
            </a:endParaRPr>
          </a:p>
        </p:txBody>
      </p:sp>
      <p:sp>
        <p:nvSpPr>
          <p:cNvPr id="7" name="Rounded Rectangle 6"/>
          <p:cNvSpPr/>
          <p:nvPr/>
        </p:nvSpPr>
        <p:spPr>
          <a:xfrm>
            <a:off x="3863752"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Meningioma – Gross</a:t>
            </a:r>
            <a:endParaRPr lang="en-US" sz="24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4752763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srcRect/>
          <a:stretch>
            <a:fillRect/>
          </a:stretch>
        </p:blipFill>
        <p:spPr bwMode="auto">
          <a:xfrm>
            <a:off x="2567608" y="1124744"/>
            <a:ext cx="6957478" cy="4536504"/>
          </a:xfrm>
          <a:prstGeom prst="rect">
            <a:avLst/>
          </a:prstGeom>
          <a:noFill/>
          <a:ln w="12700">
            <a:solidFill>
              <a:schemeClr val="tx1"/>
            </a:solidFill>
            <a:miter lim="800000"/>
            <a:headEnd/>
            <a:tailEnd/>
          </a:ln>
        </p:spPr>
      </p:pic>
      <p:sp>
        <p:nvSpPr>
          <p:cNvPr id="5" name="Rectangle 4"/>
          <p:cNvSpPr/>
          <p:nvPr/>
        </p:nvSpPr>
        <p:spPr>
          <a:xfrm>
            <a:off x="2639616" y="5889466"/>
            <a:ext cx="6912768" cy="707886"/>
          </a:xfrm>
          <a:prstGeom prst="rect">
            <a:avLst/>
          </a:prstGeom>
        </p:spPr>
        <p:txBody>
          <a:bodyPr wrap="square">
            <a:spAutoFit/>
          </a:bodyPr>
          <a:lstStyle/>
          <a:p>
            <a:pPr algn="ctr"/>
            <a:r>
              <a:rPr lang="en-US" sz="2000" b="1" i="1" dirty="0">
                <a:solidFill>
                  <a:prstClr val="black"/>
                </a:solidFill>
                <a:ea typeface="LM Typewriter Proportional 10pt" charset="0"/>
                <a:cs typeface="LM Typewriter Proportional 10pt" charset="0"/>
                <a:sym typeface="LM Typewriter Proportional 10pt" charset="0"/>
              </a:rPr>
              <a:t>Parasagittal multilobular meningioma attached to the dura with compression of underlying brain.</a:t>
            </a:r>
            <a:endParaRPr lang="en-US" sz="2000" i="1" dirty="0">
              <a:solidFill>
                <a:prstClr val="black"/>
              </a:solidFill>
            </a:endParaRPr>
          </a:p>
        </p:txBody>
      </p:sp>
      <p:sp>
        <p:nvSpPr>
          <p:cNvPr id="6" name="Rounded Rectangle 5"/>
          <p:cNvSpPr/>
          <p:nvPr/>
        </p:nvSpPr>
        <p:spPr>
          <a:xfrm>
            <a:off x="3215680" y="332656"/>
            <a:ext cx="568863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Parasagittal Meningioma - Gross</a:t>
            </a: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898820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066800"/>
            <a:ext cx="6120680" cy="2500330"/>
          </a:xfrm>
        </p:spPr>
        <p:txBody>
          <a:bodyPr>
            <a:noAutofit/>
          </a:bodyPr>
          <a:lstStyle/>
          <a:p>
            <a:pPr algn="ctr"/>
            <a:r>
              <a:rPr lang="en-US" sz="60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Central Nervous System</a:t>
            </a:r>
            <a:r>
              <a:rPr lang="en-US" sz="36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a:r>
            <a:br>
              <a:rPr lang="en-US" sz="36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endParaRPr lang="en-US" sz="36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Rectangle 2"/>
          <p:cNvSpPr/>
          <p:nvPr/>
        </p:nvSpPr>
        <p:spPr>
          <a:xfrm>
            <a:off x="4038601" y="3810001"/>
            <a:ext cx="5825559" cy="830997"/>
          </a:xfrm>
          <a:prstGeom prst="rect">
            <a:avLst/>
          </a:prstGeom>
        </p:spPr>
        <p:txBody>
          <a:bodyPr wrap="square">
            <a:spAutoFit/>
          </a:bodyPr>
          <a:lstStyle/>
          <a:p>
            <a:pPr algn="ctr"/>
            <a:r>
              <a:rPr lang="en-US" sz="4800" b="1" i="1" dirty="0">
                <a:solidFill>
                  <a:srgbClr val="777C84">
                    <a:lumMod val="75000"/>
                  </a:srgbClr>
                </a:solidFill>
                <a:effectLst>
                  <a:outerShdw blurRad="38100" dist="38100" dir="2700000" algn="tl">
                    <a:srgbClr val="000000">
                      <a:alpha val="43137"/>
                    </a:srgbClr>
                  </a:outerShdw>
                </a:effectLst>
                <a:ea typeface="+mj-ea"/>
                <a:cs typeface="+mj-cs"/>
              </a:rPr>
              <a:t>Pathology Practicals</a:t>
            </a:r>
            <a:endParaRPr lang="en-US" sz="2000" dirty="0">
              <a:solidFill>
                <a:srgbClr val="777C84">
                  <a:lumMod val="75000"/>
                </a:srgbClr>
              </a:solidFill>
            </a:endParaRPr>
          </a:p>
        </p:txBody>
      </p:sp>
      <p:sp>
        <p:nvSpPr>
          <p:cNvPr id="6" name="TextBox 7"/>
          <p:cNvSpPr txBox="1"/>
          <p:nvPr/>
        </p:nvSpPr>
        <p:spPr>
          <a:xfrm>
            <a:off x="5410201" y="5726668"/>
            <a:ext cx="15887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solidFill>
                  <a:prstClr val="black"/>
                </a:solidFill>
              </a:rPr>
              <a:t>Prepared by:</a:t>
            </a:r>
          </a:p>
        </p:txBody>
      </p:sp>
      <p:sp>
        <p:nvSpPr>
          <p:cNvPr id="7" name="TextBox 8"/>
          <p:cNvSpPr txBox="1"/>
          <p:nvPr/>
        </p:nvSpPr>
        <p:spPr>
          <a:xfrm>
            <a:off x="7162800" y="5486400"/>
            <a:ext cx="175594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a:solidFill>
                  <a:prstClr val="black"/>
                </a:solidFill>
              </a:rPr>
              <a:t>Prof.  Ammar Al Rikabi</a:t>
            </a:r>
          </a:p>
          <a:p>
            <a:pPr marL="171450" indent="-171450">
              <a:buFont typeface="Arial" panose="020B0604020202020204" pitchFamily="34" charset="0"/>
              <a:buChar char="•"/>
            </a:pPr>
            <a:r>
              <a:rPr lang="en-US" sz="1050" b="1" i="1" dirty="0">
                <a:solidFill>
                  <a:prstClr val="black"/>
                </a:solidFill>
              </a:rPr>
              <a:t>Dr. Sayed Al Esawy</a:t>
            </a:r>
          </a:p>
          <a:p>
            <a:pPr marL="171450" indent="-171450">
              <a:buFont typeface="Arial" panose="020B0604020202020204" pitchFamily="34" charset="0"/>
              <a:buChar char="•"/>
            </a:pPr>
            <a:r>
              <a:rPr lang="en-US" sz="1050" b="1" i="1" dirty="0">
                <a:solidFill>
                  <a:prstClr val="black"/>
                </a:solidFill>
              </a:rPr>
              <a:t>Dr. Marie Mukhashin</a:t>
            </a:r>
          </a:p>
          <a:p>
            <a:pPr marL="171450" indent="-171450">
              <a:buFont typeface="Arial" panose="020B0604020202020204" pitchFamily="34" charset="0"/>
              <a:buChar char="•"/>
            </a:pPr>
            <a:r>
              <a:rPr lang="en-US" sz="1050" b="1" i="1" dirty="0">
                <a:solidFill>
                  <a:prstClr val="black"/>
                </a:solidFill>
              </a:rPr>
              <a:t>Dr. Shaesta Zaidi</a:t>
            </a:r>
          </a:p>
        </p:txBody>
      </p:sp>
      <p:sp>
        <p:nvSpPr>
          <p:cNvPr id="8" name="Rectangle 7"/>
          <p:cNvSpPr/>
          <p:nvPr/>
        </p:nvSpPr>
        <p:spPr>
          <a:xfrm>
            <a:off x="5638801" y="6421651"/>
            <a:ext cx="482719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solidFill>
                  <a:prstClr val="black"/>
                </a:solidFill>
              </a:rPr>
              <a:t>Head of Pathology Department  Dr. Hisham Al Khalidi</a:t>
            </a:r>
          </a:p>
        </p:txBody>
      </p:sp>
    </p:spTree>
    <p:extLst>
      <p:ext uri="{BB962C8B-B14F-4D97-AF65-F5344CB8AC3E}">
        <p14:creationId xmlns:p14="http://schemas.microsoft.com/office/powerpoint/2010/main" val="35533230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82" name="Picture 2" descr="http://library.med.utah.edu/WebPath/jpeg5/CNS287.jpg"/>
          <p:cNvPicPr>
            <a:picLocks noChangeAspect="1" noChangeArrowheads="1"/>
          </p:cNvPicPr>
          <p:nvPr/>
        </p:nvPicPr>
        <p:blipFill>
          <a:blip r:embed="rId2" cstate="print"/>
          <a:srcRect/>
          <a:stretch>
            <a:fillRect/>
          </a:stretch>
        </p:blipFill>
        <p:spPr bwMode="auto">
          <a:xfrm>
            <a:off x="3143672" y="980728"/>
            <a:ext cx="5849466" cy="4248472"/>
          </a:xfrm>
          <a:prstGeom prst="rect">
            <a:avLst/>
          </a:prstGeom>
          <a:noFill/>
        </p:spPr>
      </p:pic>
      <p:sp>
        <p:nvSpPr>
          <p:cNvPr id="5" name="Rectangle 4"/>
          <p:cNvSpPr/>
          <p:nvPr/>
        </p:nvSpPr>
        <p:spPr>
          <a:xfrm>
            <a:off x="3359696" y="5336049"/>
            <a:ext cx="5616624" cy="1200329"/>
          </a:xfrm>
          <a:prstGeom prst="rect">
            <a:avLst/>
          </a:prstGeom>
        </p:spPr>
        <p:txBody>
          <a:bodyPr wrap="square">
            <a:spAutoFit/>
          </a:bodyPr>
          <a:lstStyle/>
          <a:p>
            <a:pPr algn="ctr"/>
            <a:r>
              <a:rPr lang="en-US" b="1" i="1" dirty="0">
                <a:solidFill>
                  <a:prstClr val="black"/>
                </a:solidFill>
              </a:rPr>
              <a:t>This is an MRI scan demonstrating a discreet mass along the lateral convexity and extending from a dural base impinging upon the cerebral hemisphere. This is consistent with a meningioma</a:t>
            </a:r>
            <a:endParaRPr lang="en-US" b="1" i="1" dirty="0">
              <a:solidFill>
                <a:prstClr val="black"/>
              </a:solidFill>
            </a:endParaRPr>
          </a:p>
        </p:txBody>
      </p:sp>
      <p:sp>
        <p:nvSpPr>
          <p:cNvPr id="6" name="Rounded Rectangle 5"/>
          <p:cNvSpPr/>
          <p:nvPr/>
        </p:nvSpPr>
        <p:spPr>
          <a:xfrm>
            <a:off x="3287688" y="332656"/>
            <a:ext cx="540060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Meningioma – MRI view</a:t>
            </a:r>
            <a:endParaRPr lang="en-US" sz="24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3522770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lum bright="20000" contrast="20000"/>
          </a:blip>
          <a:srcRect/>
          <a:stretch>
            <a:fillRect/>
          </a:stretch>
        </p:blipFill>
        <p:spPr>
          <a:xfrm>
            <a:off x="2783632" y="1124744"/>
            <a:ext cx="6336704" cy="4173072"/>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639616" y="5417930"/>
            <a:ext cx="6768752" cy="1323439"/>
          </a:xfrm>
          <a:prstGeom prst="rect">
            <a:avLst/>
          </a:prstGeom>
        </p:spPr>
        <p:txBody>
          <a:bodyPr wrap="square">
            <a:spAutoFit/>
          </a:bodyPr>
          <a:lstStyle/>
          <a:p>
            <a:pPr marL="533400" indent="-533400" algn="ctr"/>
            <a:r>
              <a:rPr lang="en-US" sz="2000" b="1" i="1" dirty="0">
                <a:solidFill>
                  <a:prstClr val="black"/>
                </a:solidFill>
              </a:rPr>
              <a:t>Whorls of fibrocellular tissue. Cells are oval, spindle shape or elongated and lack mitosis. </a:t>
            </a:r>
          </a:p>
          <a:p>
            <a:pPr marL="533400" indent="-533400" algn="ctr"/>
            <a:r>
              <a:rPr lang="en-US" sz="2000" b="1" i="1" dirty="0">
                <a:solidFill>
                  <a:prstClr val="black"/>
                </a:solidFill>
              </a:rPr>
              <a:t>Psammoma bodies (spherical calcified particles) are also seen within the tumour</a:t>
            </a:r>
            <a:endParaRPr lang="en-US" sz="2000" b="1" i="1" dirty="0">
              <a:solidFill>
                <a:prstClr val="black"/>
              </a:solidFill>
            </a:endParaRPr>
          </a:p>
        </p:txBody>
      </p:sp>
      <p:sp>
        <p:nvSpPr>
          <p:cNvPr id="6" name="Rounded Rectangle 5"/>
          <p:cNvSpPr/>
          <p:nvPr/>
        </p:nvSpPr>
        <p:spPr>
          <a:xfrm>
            <a:off x="2927648" y="332656"/>
            <a:ext cx="612068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Meningioma - Microscopic view - LPF</a:t>
            </a: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0808142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http://library.med.utah.edu/WebPath/jpeg5/CNS200.jpg"/>
          <p:cNvPicPr>
            <a:picLocks noChangeAspect="1" noChangeArrowheads="1"/>
          </p:cNvPicPr>
          <p:nvPr/>
        </p:nvPicPr>
        <p:blipFill>
          <a:blip r:embed="rId2" cstate="print"/>
          <a:srcRect/>
          <a:stretch>
            <a:fillRect/>
          </a:stretch>
        </p:blipFill>
        <p:spPr bwMode="auto">
          <a:xfrm>
            <a:off x="2927648" y="1124745"/>
            <a:ext cx="6024736" cy="4100737"/>
          </a:xfrm>
          <a:prstGeom prst="rect">
            <a:avLst/>
          </a:prstGeom>
          <a:noFill/>
          <a:ln w="12700">
            <a:solidFill>
              <a:schemeClr val="tx1"/>
            </a:solidFill>
          </a:ln>
        </p:spPr>
      </p:pic>
      <p:sp>
        <p:nvSpPr>
          <p:cNvPr id="4" name="Rounded Rectangle 3"/>
          <p:cNvSpPr/>
          <p:nvPr/>
        </p:nvSpPr>
        <p:spPr>
          <a:xfrm>
            <a:off x="2783632" y="332656"/>
            <a:ext cx="6336704"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Meningioma – Microscopic view - HPF</a:t>
            </a:r>
          </a:p>
        </p:txBody>
      </p:sp>
      <p:sp>
        <p:nvSpPr>
          <p:cNvPr id="5" name="Rectangle 4"/>
          <p:cNvSpPr/>
          <p:nvPr/>
        </p:nvSpPr>
        <p:spPr>
          <a:xfrm>
            <a:off x="2927648" y="5397023"/>
            <a:ext cx="6048672" cy="923330"/>
          </a:xfrm>
          <a:prstGeom prst="rect">
            <a:avLst/>
          </a:prstGeom>
        </p:spPr>
        <p:txBody>
          <a:bodyPr wrap="square">
            <a:spAutoFit/>
          </a:bodyPr>
          <a:lstStyle/>
          <a:p>
            <a:pPr algn="ctr"/>
            <a:r>
              <a:rPr lang="en-US" b="1" i="1" dirty="0">
                <a:solidFill>
                  <a:prstClr val="black"/>
                </a:solidFill>
              </a:rPr>
              <a:t>At high magnification, this meningioma has plump pink cells. A small amount of brown granular hemosiderin is present. Meningiomas may also have psammoma bodies.</a:t>
            </a:r>
            <a:endParaRPr lang="en-US" b="1" i="1" dirty="0">
              <a:solidFill>
                <a:prstClr val="black"/>
              </a:solidFill>
            </a:endParaRPr>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11315354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62400" y="2743200"/>
            <a:ext cx="5040560" cy="1761728"/>
          </a:xfrm>
        </p:spPr>
        <p:txBody>
          <a:bodyPr>
            <a:noAutofit/>
          </a:bodyPr>
          <a:lstStyle/>
          <a:p>
            <a:pPr algn="ctr"/>
            <a:r>
              <a:rPr lang="en-US" b="1" i="1"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Glioblastoma Multiforme</a:t>
            </a:r>
            <a:endParaRPr lang="en-US" b="1" i="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solidFill>
                  <a:prstClr val="black"/>
                </a:solidFill>
                <a:latin typeface="Goudy Old Style" pitchFamily="18" charset="0"/>
              </a:rPr>
              <a:t>CNS  Block</a:t>
            </a:r>
            <a:endParaRPr lang="en-US" sz="1200" b="1" i="1" dirty="0">
              <a:solidFill>
                <a:prstClr val="black"/>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prstClr val="black"/>
                </a:solidFill>
                <a:latin typeface="Goudy Old Style" pitchFamily="18" charset="0"/>
              </a:rPr>
              <a:t>Pathology Dept, KSU</a:t>
            </a:r>
            <a:endParaRPr lang="en-US" sz="1200" b="1" i="1" dirty="0">
              <a:solidFill>
                <a:prstClr val="black"/>
              </a:solidFill>
              <a:latin typeface="Goudy Old Style" pitchFamily="18" charset="0"/>
            </a:endParaRPr>
          </a:p>
        </p:txBody>
      </p:sp>
    </p:spTree>
    <p:extLst>
      <p:ext uri="{BB962C8B-B14F-4D97-AF65-F5344CB8AC3E}">
        <p14:creationId xmlns:p14="http://schemas.microsoft.com/office/powerpoint/2010/main" val="40936756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904" y="714356"/>
            <a:ext cx="8064896" cy="4873752"/>
          </a:xfrm>
        </p:spPr>
        <p:txBody>
          <a:bodyPr>
            <a:normAutofit/>
          </a:bodyPr>
          <a:lstStyle/>
          <a:p>
            <a:pPr>
              <a:buNone/>
            </a:pPr>
            <a:r>
              <a:rPr lang="en-US" sz="2800" b="1" i="1" u="sng" dirty="0">
                <a:solidFill>
                  <a:schemeClr val="accent1">
                    <a:lumMod val="75000"/>
                  </a:schemeClr>
                </a:solidFill>
                <a:effectLst>
                  <a:outerShdw blurRad="38100" dist="38100" dir="2700000" algn="tl">
                    <a:srgbClr val="000000">
                      <a:alpha val="43137"/>
                    </a:srgbClr>
                  </a:outerShdw>
                </a:effectLst>
              </a:rPr>
              <a:t>CASE 2 :</a:t>
            </a:r>
          </a:p>
          <a:p>
            <a:pPr>
              <a:buNone/>
            </a:pPr>
            <a:endParaRPr lang="en-US" sz="2800" b="1" i="1" u="sng" dirty="0">
              <a:effectLst>
                <a:outerShdw blurRad="38100" dist="38100" dir="2700000" algn="tl">
                  <a:srgbClr val="000000">
                    <a:alpha val="43137"/>
                  </a:srgbClr>
                </a:outerShdw>
              </a:effectLst>
            </a:endParaRPr>
          </a:p>
          <a:p>
            <a:pPr>
              <a:lnSpc>
                <a:spcPct val="150000"/>
              </a:lnSpc>
            </a:pPr>
            <a:r>
              <a:rPr lang="en-US" sz="2800" b="1" i="1" dirty="0"/>
              <a:t>A 55 years old man complained of headache for the last 2 months . Brain MRI reveals a </a:t>
            </a:r>
          </a:p>
          <a:p>
            <a:pPr>
              <a:lnSpc>
                <a:spcPct val="150000"/>
              </a:lnSpc>
              <a:buNone/>
            </a:pPr>
            <a:r>
              <a:rPr lang="en-US" sz="2800" b="1" i="1" dirty="0"/>
              <a:t>   3 cm  frontal intra - parenchymal space occupying lesion with rim enhancement on contrast studies.</a:t>
            </a:r>
          </a:p>
          <a:p>
            <a:endParaRPr lang="en-US" sz="2800" dirty="0"/>
          </a:p>
          <a:p>
            <a:r>
              <a:rPr lang="en-US" sz="3000" b="1" i="1" dirty="0">
                <a:solidFill>
                  <a:srgbClr val="000099"/>
                </a:solidFill>
              </a:rPr>
              <a:t>What is your provisional diagnosis ?</a:t>
            </a:r>
            <a:endParaRPr lang="en-US" sz="3000" b="1" i="1" dirty="0">
              <a:solidFill>
                <a:srgbClr val="000099"/>
              </a:solidFill>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4861096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3524232" y="332656"/>
            <a:ext cx="514353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Glioblastoma Multiforme - Gross </a:t>
            </a:r>
            <a:endParaRPr lang="en-US" sz="2400" dirty="0">
              <a:solidFill>
                <a:prstClr val="white"/>
              </a:solidFill>
            </a:endParaRPr>
          </a:p>
        </p:txBody>
      </p:sp>
      <p:pic>
        <p:nvPicPr>
          <p:cNvPr id="2051" name="Picture 3"/>
          <p:cNvPicPr>
            <a:picLocks noChangeAspect="1" noChangeArrowheads="1"/>
          </p:cNvPicPr>
          <p:nvPr/>
        </p:nvPicPr>
        <p:blipFill>
          <a:blip r:embed="rId2" cstate="print"/>
          <a:srcRect/>
          <a:stretch>
            <a:fillRect/>
          </a:stretch>
        </p:blipFill>
        <p:spPr bwMode="auto">
          <a:xfrm>
            <a:off x="3431704" y="1052736"/>
            <a:ext cx="5328592" cy="4104456"/>
          </a:xfrm>
          <a:prstGeom prst="rect">
            <a:avLst/>
          </a:prstGeom>
          <a:noFill/>
          <a:ln w="9525">
            <a:noFill/>
            <a:miter lim="800000"/>
            <a:headEnd/>
            <a:tailEnd/>
          </a:ln>
        </p:spPr>
      </p:pic>
      <p:sp>
        <p:nvSpPr>
          <p:cNvPr id="8" name="Rectangle 7"/>
          <p:cNvSpPr/>
          <p:nvPr/>
        </p:nvSpPr>
        <p:spPr>
          <a:xfrm>
            <a:off x="2855640" y="5229201"/>
            <a:ext cx="6480720" cy="1200329"/>
          </a:xfrm>
          <a:prstGeom prst="rect">
            <a:avLst/>
          </a:prstGeom>
        </p:spPr>
        <p:txBody>
          <a:bodyPr wrap="square">
            <a:spAutoFit/>
          </a:bodyPr>
          <a:lstStyle/>
          <a:p>
            <a:pPr algn="ctr"/>
            <a:r>
              <a:rPr lang="en-US" b="1" i="1" dirty="0">
                <a:solidFill>
                  <a:prstClr val="black"/>
                </a:solidFill>
              </a:rPr>
              <a:t>This is the worst possible form of Glioma—</a:t>
            </a:r>
          </a:p>
          <a:p>
            <a:pPr algn="ctr"/>
            <a:r>
              <a:rPr lang="en-US" b="1" i="1" dirty="0">
                <a:solidFill>
                  <a:prstClr val="black"/>
                </a:solidFill>
              </a:rPr>
              <a:t>a Glioblastoma multiforme (GBM). These neoplasms are quite vascular with prominent areas of necrosis and hemorrhage. Note how this one has crossed the midline to the opposite hemisphere</a:t>
            </a:r>
            <a:endParaRPr lang="en-US" b="1" i="1" dirty="0">
              <a:solidFill>
                <a:prstClr val="black"/>
              </a:solidFill>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213411837"/>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639616" y="5805264"/>
            <a:ext cx="6984776" cy="923330"/>
          </a:xfrm>
          <a:prstGeom prst="rect">
            <a:avLst/>
          </a:prstGeom>
        </p:spPr>
        <p:txBody>
          <a:bodyPr wrap="square">
            <a:spAutoFit/>
          </a:bodyPr>
          <a:lstStyle/>
          <a:p>
            <a:pPr algn="ctr"/>
            <a:r>
              <a:rPr lang="en-US" b="1" i="1" dirty="0">
                <a:solidFill>
                  <a:prstClr val="black"/>
                </a:solidFill>
                <a:ea typeface="LM Typewriter Proportional 10pt" charset="0"/>
                <a:cs typeface="LM Typewriter Proportional 10pt" charset="0"/>
                <a:sym typeface="LM Typewriter Proportional 10pt" charset="0"/>
              </a:rPr>
              <a:t>Computed tomographic (CT) scan of a large tumor in the cerebral hemisphere showing signal enhancement with contrast material and pronounced peritumoral edema.</a:t>
            </a:r>
            <a:endParaRPr lang="en-US" b="1" i="1" dirty="0">
              <a:solidFill>
                <a:prstClr val="black"/>
              </a:solidFill>
              <a:ea typeface="LM Typewriter Proportional 10pt" charset="0"/>
              <a:cs typeface="LM Typewriter Proportional 10pt" charset="0"/>
              <a:sym typeface="LM Typewriter Proportional 10pt" charset="0"/>
            </a:endParaRPr>
          </a:p>
        </p:txBody>
      </p:sp>
      <p:pic>
        <p:nvPicPr>
          <p:cNvPr id="1026" name="Picture 2"/>
          <p:cNvPicPr>
            <a:picLocks noChangeAspect="1" noChangeArrowheads="1"/>
          </p:cNvPicPr>
          <p:nvPr/>
        </p:nvPicPr>
        <p:blipFill>
          <a:blip r:embed="rId2" cstate="print"/>
          <a:srcRect/>
          <a:stretch>
            <a:fillRect/>
          </a:stretch>
        </p:blipFill>
        <p:spPr bwMode="auto">
          <a:xfrm>
            <a:off x="3647728" y="1196752"/>
            <a:ext cx="4896544" cy="4470980"/>
          </a:xfrm>
          <a:prstGeom prst="rect">
            <a:avLst/>
          </a:prstGeom>
          <a:noFill/>
          <a:ln w="12700">
            <a:solidFill>
              <a:schemeClr val="tx1"/>
            </a:solidFill>
            <a:miter lim="800000"/>
            <a:headEnd/>
            <a:tailEnd/>
          </a:ln>
        </p:spPr>
      </p:pic>
      <p:sp>
        <p:nvSpPr>
          <p:cNvPr id="6" name="Rounded Rectangle 5"/>
          <p:cNvSpPr/>
          <p:nvPr/>
        </p:nvSpPr>
        <p:spPr>
          <a:xfrm>
            <a:off x="3452794" y="332656"/>
            <a:ext cx="5072098"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Glioblastoma Multiforme – CT scan </a:t>
            </a:r>
            <a:endParaRPr lang="en-US" sz="2400" dirty="0">
              <a:solidFill>
                <a:prstClr val="white"/>
              </a:solidFill>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976785662"/>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927648" y="5589241"/>
            <a:ext cx="6408712" cy="646331"/>
          </a:xfrm>
          <a:prstGeom prst="rect">
            <a:avLst/>
          </a:prstGeom>
        </p:spPr>
        <p:txBody>
          <a:bodyPr wrap="square">
            <a:spAutoFit/>
          </a:bodyPr>
          <a:lstStyle/>
          <a:p>
            <a:pPr algn="ctr"/>
            <a:r>
              <a:rPr lang="en-US" b="1" i="1" dirty="0">
                <a:solidFill>
                  <a:prstClr val="black"/>
                </a:solidFill>
                <a:ea typeface="LM Typewriter Proportional 10pt" charset="0"/>
                <a:cs typeface="LM Typewriter Proportional 10pt" charset="0"/>
                <a:sym typeface="LM Typewriter Proportional 10pt" charset="0"/>
              </a:rPr>
              <a:t>Glioblastoma.  Foci of necrosis with pseudopalisading of malignant nuclei </a:t>
            </a:r>
            <a:r>
              <a:rPr lang="en-US" b="1" i="1" dirty="0">
                <a:solidFill>
                  <a:prstClr val="black"/>
                </a:solidFill>
              </a:rPr>
              <a:t>and endothelial cell proliferation</a:t>
            </a:r>
            <a:r>
              <a:rPr lang="en-US" b="1" i="1" dirty="0">
                <a:solidFill>
                  <a:prstClr val="black"/>
                </a:solidFill>
                <a:ea typeface="LM Typewriter Proportional 10pt" charset="0"/>
                <a:cs typeface="LM Typewriter Proportional 10pt" charset="0"/>
                <a:sym typeface="LM Typewriter Proportional 10pt" charset="0"/>
              </a:rPr>
              <a:t>.  </a:t>
            </a:r>
            <a:endParaRPr lang="en-US" b="1" i="1" dirty="0">
              <a:solidFill>
                <a:prstClr val="black"/>
              </a:solidFill>
              <a:ea typeface="LM Typewriter Proportional 10pt" charset="0"/>
              <a:cs typeface="LM Typewriter Proportional 10pt" charset="0"/>
              <a:sym typeface="LM Typewriter Proportional 10pt" charset="0"/>
            </a:endParaRPr>
          </a:p>
        </p:txBody>
      </p:sp>
      <p:pic>
        <p:nvPicPr>
          <p:cNvPr id="3074" name="Picture 2"/>
          <p:cNvPicPr>
            <a:picLocks noChangeAspect="1" noChangeArrowheads="1"/>
          </p:cNvPicPr>
          <p:nvPr/>
        </p:nvPicPr>
        <p:blipFill>
          <a:blip r:embed="rId2" cstate="print"/>
          <a:srcRect/>
          <a:stretch>
            <a:fillRect/>
          </a:stretch>
        </p:blipFill>
        <p:spPr bwMode="auto">
          <a:xfrm>
            <a:off x="2927648" y="1196752"/>
            <a:ext cx="6264696" cy="4176464"/>
          </a:xfrm>
          <a:prstGeom prst="rect">
            <a:avLst/>
          </a:prstGeom>
          <a:noFill/>
          <a:ln w="12700">
            <a:solidFill>
              <a:schemeClr val="tx1"/>
            </a:solidFill>
            <a:miter lim="800000"/>
            <a:headEnd/>
            <a:tailEnd/>
          </a:ln>
        </p:spPr>
      </p:pic>
      <p:sp>
        <p:nvSpPr>
          <p:cNvPr id="6" name="Rounded Rectangle 5"/>
          <p:cNvSpPr/>
          <p:nvPr/>
        </p:nvSpPr>
        <p:spPr>
          <a:xfrm>
            <a:off x="2952728" y="404664"/>
            <a:ext cx="621510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Glioblastoma Multiforme – LPF Microscopy </a:t>
            </a:r>
            <a:endParaRPr lang="en-US" sz="2400" dirty="0">
              <a:solidFill>
                <a:prstClr val="white"/>
              </a:solidFill>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070809845"/>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ttp://library.med.utah.edu/WebPath/jpeg5/CNS138.jpg"/>
          <p:cNvPicPr>
            <a:picLocks noChangeAspect="1" noChangeArrowheads="1"/>
          </p:cNvPicPr>
          <p:nvPr/>
        </p:nvPicPr>
        <p:blipFill>
          <a:blip r:embed="rId2" cstate="print"/>
          <a:srcRect/>
          <a:stretch>
            <a:fillRect/>
          </a:stretch>
        </p:blipFill>
        <p:spPr bwMode="auto">
          <a:xfrm>
            <a:off x="2870042" y="1124744"/>
            <a:ext cx="6178286" cy="4151362"/>
          </a:xfrm>
          <a:prstGeom prst="rect">
            <a:avLst/>
          </a:prstGeom>
          <a:noFill/>
          <a:ln w="12700">
            <a:solidFill>
              <a:schemeClr val="tx1"/>
            </a:solidFill>
          </a:ln>
        </p:spPr>
      </p:pic>
      <p:sp>
        <p:nvSpPr>
          <p:cNvPr id="5" name="Rounded Rectangle 4"/>
          <p:cNvSpPr/>
          <p:nvPr/>
        </p:nvSpPr>
        <p:spPr>
          <a:xfrm>
            <a:off x="2809852" y="332656"/>
            <a:ext cx="6286544"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Glioblastoma Multiforme – HPF Microscopy </a:t>
            </a:r>
            <a:endParaRPr lang="en-US" sz="2400" dirty="0">
              <a:solidFill>
                <a:prstClr val="white"/>
              </a:solidFill>
            </a:endParaRPr>
          </a:p>
        </p:txBody>
      </p:sp>
      <p:sp>
        <p:nvSpPr>
          <p:cNvPr id="6" name="Rectangle 5"/>
          <p:cNvSpPr/>
          <p:nvPr/>
        </p:nvSpPr>
        <p:spPr>
          <a:xfrm>
            <a:off x="2567608" y="5336049"/>
            <a:ext cx="6840760" cy="1200329"/>
          </a:xfrm>
          <a:prstGeom prst="rect">
            <a:avLst/>
          </a:prstGeom>
        </p:spPr>
        <p:txBody>
          <a:bodyPr wrap="square">
            <a:spAutoFit/>
          </a:bodyPr>
          <a:lstStyle/>
          <a:p>
            <a:pPr algn="ctr"/>
            <a:r>
              <a:rPr lang="en-US" b="1" i="1" dirty="0">
                <a:solidFill>
                  <a:prstClr val="black"/>
                </a:solidFill>
              </a:rPr>
              <a:t>This glioblastoma multiforme (GBM) demonstrates marked cellularity with marked hyperchromatism and pleomorphism. Note the prominent vascularity as well as the area of necrosis at the left with neoplastic cells palisading around it.</a:t>
            </a:r>
            <a:endParaRPr lang="en-US" b="1" i="1" dirty="0">
              <a:solidFill>
                <a:prstClr val="black"/>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2160466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1618" name="Picture 2" descr="http://library.med.utah.edu/WebPath/jpeg5/CNS139.jpg"/>
          <p:cNvPicPr>
            <a:picLocks noChangeAspect="1" noChangeArrowheads="1"/>
          </p:cNvPicPr>
          <p:nvPr/>
        </p:nvPicPr>
        <p:blipFill>
          <a:blip r:embed="rId2" cstate="print"/>
          <a:srcRect/>
          <a:stretch>
            <a:fillRect/>
          </a:stretch>
        </p:blipFill>
        <p:spPr bwMode="auto">
          <a:xfrm>
            <a:off x="2783632" y="1052736"/>
            <a:ext cx="6456784" cy="4227656"/>
          </a:xfrm>
          <a:prstGeom prst="rect">
            <a:avLst/>
          </a:prstGeom>
          <a:noFill/>
          <a:ln w="12700">
            <a:solidFill>
              <a:schemeClr val="tx1"/>
            </a:solidFill>
          </a:ln>
        </p:spPr>
      </p:pic>
      <p:sp>
        <p:nvSpPr>
          <p:cNvPr id="5" name="Rounded Rectangle 4"/>
          <p:cNvSpPr/>
          <p:nvPr/>
        </p:nvSpPr>
        <p:spPr>
          <a:xfrm>
            <a:off x="2809852" y="332656"/>
            <a:ext cx="6429420"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Glioblastoma Multiforme – HPF Microscopy </a:t>
            </a:r>
            <a:endParaRPr lang="en-US" sz="2400" dirty="0">
              <a:solidFill>
                <a:prstClr val="white"/>
              </a:solidFill>
            </a:endParaRPr>
          </a:p>
        </p:txBody>
      </p:sp>
      <p:sp>
        <p:nvSpPr>
          <p:cNvPr id="6" name="Rectangle 5"/>
          <p:cNvSpPr/>
          <p:nvPr/>
        </p:nvSpPr>
        <p:spPr>
          <a:xfrm>
            <a:off x="2711624" y="5336049"/>
            <a:ext cx="6624736" cy="1200329"/>
          </a:xfrm>
          <a:prstGeom prst="rect">
            <a:avLst/>
          </a:prstGeom>
        </p:spPr>
        <p:txBody>
          <a:bodyPr wrap="square">
            <a:spAutoFit/>
          </a:bodyPr>
          <a:lstStyle/>
          <a:p>
            <a:pPr algn="ctr"/>
            <a:r>
              <a:rPr lang="en-US" b="1" i="1" dirty="0">
                <a:solidFill>
                  <a:prstClr val="black"/>
                </a:solidFill>
              </a:rPr>
              <a:t>Here is another example of pseudopalisading necrosis of neoplastic cells in a glioblastoma multiforme (GBM). The cells of a GBM can infiltrate widely, particularly along white matter tracts, and even through the CSF.</a:t>
            </a:r>
            <a:endParaRPr lang="en-US" b="1" i="1" dirty="0">
              <a:solidFill>
                <a:prstClr val="black"/>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2632912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2209800"/>
            <a:ext cx="6858048" cy="1928826"/>
          </a:xfrm>
          <a:noFill/>
          <a:ln>
            <a:noFill/>
          </a:ln>
        </p:spPr>
        <p:txBody>
          <a:bodyPr>
            <a:noAutofit/>
          </a:bodyPr>
          <a:lstStyle/>
          <a:p>
            <a:pPr algn="ctr"/>
            <a:r>
              <a:rPr lang="en-US" sz="4800" b="1" i="1" dirty="0">
                <a:solidFill>
                  <a:schemeClr val="accent6">
                    <a:lumMod val="75000"/>
                  </a:schemeClr>
                </a:solidFill>
                <a:effectLst>
                  <a:outerShdw blurRad="38100" dist="38100" dir="2700000" algn="tl">
                    <a:srgbClr val="000000">
                      <a:alpha val="43137"/>
                    </a:srgbClr>
                  </a:outerShdw>
                </a:effectLst>
              </a:rPr>
              <a:t>First </a:t>
            </a:r>
            <a:br>
              <a:rPr lang="en-US" sz="4800" b="1" i="1" dirty="0">
                <a:solidFill>
                  <a:schemeClr val="accent6">
                    <a:lumMod val="75000"/>
                  </a:schemeClr>
                </a:solidFill>
                <a:effectLst>
                  <a:outerShdw blurRad="38100" dist="38100" dir="2700000" algn="tl">
                    <a:srgbClr val="000000">
                      <a:alpha val="43137"/>
                    </a:srgbClr>
                  </a:outerShdw>
                </a:effectLst>
              </a:rPr>
            </a:br>
            <a:r>
              <a:rPr lang="en-US" sz="4800" b="1" i="1" dirty="0">
                <a:solidFill>
                  <a:schemeClr val="accent6">
                    <a:lumMod val="75000"/>
                  </a:schemeClr>
                </a:solidFill>
                <a:effectLst>
                  <a:outerShdw blurRad="38100" dist="38100" dir="2700000" algn="tl">
                    <a:srgbClr val="000000">
                      <a:alpha val="43137"/>
                    </a:srgbClr>
                  </a:outerShdw>
                </a:effectLst>
              </a:rPr>
              <a:t>Practical Session</a:t>
            </a:r>
            <a:endParaRPr lang="en-US" sz="4800" b="1" i="1" dirty="0">
              <a:solidFill>
                <a:schemeClr val="accent6">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solidFill>
                  <a:prstClr val="black"/>
                </a:solidFill>
                <a:latin typeface="Goudy Old Style" pitchFamily="18" charset="0"/>
              </a:rPr>
              <a:t>CNS  Block</a:t>
            </a:r>
            <a:endParaRPr lang="en-US" sz="1200" b="1" i="1" dirty="0">
              <a:solidFill>
                <a:prstClr val="black"/>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prstClr val="black"/>
                </a:solidFill>
                <a:latin typeface="Goudy Old Style" pitchFamily="18" charset="0"/>
              </a:rPr>
              <a:t>Pathology Dept, KSU</a:t>
            </a:r>
            <a:endParaRPr lang="en-US" sz="1200" b="1" i="1" dirty="0">
              <a:solidFill>
                <a:prstClr val="black"/>
              </a:solidFill>
              <a:latin typeface="Goudy Old Style" pitchFamily="18" charset="0"/>
            </a:endParaRPr>
          </a:p>
        </p:txBody>
      </p:sp>
    </p:spTree>
    <p:extLst>
      <p:ext uri="{BB962C8B-B14F-4D97-AF65-F5344CB8AC3E}">
        <p14:creationId xmlns:p14="http://schemas.microsoft.com/office/powerpoint/2010/main" val="4517786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2895600"/>
            <a:ext cx="6172200" cy="1284762"/>
          </a:xfrm>
        </p:spPr>
        <p:txBody>
          <a:bodyPr>
            <a:noAutofit/>
          </a:bodyPr>
          <a:lstStyle/>
          <a:p>
            <a:pPr algn="ctr"/>
            <a:r>
              <a:rPr lang="en-US" b="1" i="1"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Multiple Sclerosis</a:t>
            </a:r>
            <a:endParaRPr lang="en-US" b="1" i="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solidFill>
                  <a:prstClr val="black"/>
                </a:solidFill>
                <a:latin typeface="Goudy Old Style" pitchFamily="18" charset="0"/>
              </a:rPr>
              <a:t>CNS  Block</a:t>
            </a:r>
            <a:endParaRPr lang="en-US" sz="1200" b="1" i="1" dirty="0">
              <a:solidFill>
                <a:prstClr val="black"/>
              </a:solidFill>
              <a:latin typeface="Goudy Old Style" pitchFamily="18" charset="0"/>
            </a:endParaRPr>
          </a:p>
        </p:txBody>
      </p:sp>
      <p:sp>
        <p:nvSpPr>
          <p:cNvPr id="4" name="TextBox 3"/>
          <p:cNvSpPr txBox="1"/>
          <p:nvPr/>
        </p:nvSpPr>
        <p:spPr>
          <a:xfrm>
            <a:off x="1524000" y="6581002"/>
            <a:ext cx="1571604" cy="276999"/>
          </a:xfrm>
          <a:prstGeom prst="rect">
            <a:avLst/>
          </a:prstGeom>
          <a:noFill/>
        </p:spPr>
        <p:txBody>
          <a:bodyPr wrap="square" rtlCol="0">
            <a:spAutoFit/>
          </a:bodyPr>
          <a:lstStyle/>
          <a:p>
            <a:r>
              <a:rPr lang="en-US" sz="1200" b="1" i="1" dirty="0">
                <a:solidFill>
                  <a:prstClr val="black"/>
                </a:solidFill>
                <a:latin typeface="Goudy Old Style" pitchFamily="18" charset="0"/>
              </a:rPr>
              <a:t>Pathology Dept, KSU</a:t>
            </a:r>
            <a:endParaRPr lang="en-US" sz="1200" b="1" i="1" dirty="0">
              <a:solidFill>
                <a:prstClr val="black"/>
              </a:solidFill>
              <a:latin typeface="Goudy Old Style" pitchFamily="18" charset="0"/>
            </a:endParaRPr>
          </a:p>
        </p:txBody>
      </p:sp>
    </p:spTree>
    <p:extLst>
      <p:ext uri="{BB962C8B-B14F-4D97-AF65-F5344CB8AC3E}">
        <p14:creationId xmlns:p14="http://schemas.microsoft.com/office/powerpoint/2010/main" val="7195420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381000"/>
            <a:ext cx="7467600" cy="5791200"/>
          </a:xfrm>
        </p:spPr>
        <p:txBody>
          <a:bodyPr>
            <a:noAutofit/>
          </a:bodyPr>
          <a:lstStyle/>
          <a:p>
            <a:pPr>
              <a:buNone/>
            </a:pPr>
            <a:r>
              <a:rPr lang="en-US" sz="2800" b="1" i="1" u="sng" dirty="0">
                <a:solidFill>
                  <a:schemeClr val="accent1">
                    <a:lumMod val="75000"/>
                  </a:schemeClr>
                </a:solidFill>
                <a:effectLst>
                  <a:outerShdw blurRad="38100" dist="38100" dir="2700000" algn="tl">
                    <a:srgbClr val="000000">
                      <a:alpha val="43137"/>
                    </a:srgbClr>
                  </a:outerShdw>
                </a:effectLst>
              </a:rPr>
              <a:t>CASE 3 :</a:t>
            </a:r>
          </a:p>
          <a:p>
            <a:pPr>
              <a:buNone/>
            </a:pPr>
            <a:endParaRPr lang="en-US" sz="100" b="1" i="1" u="sng" dirty="0">
              <a:solidFill>
                <a:srgbClr val="C00000"/>
              </a:solidFill>
            </a:endParaRPr>
          </a:p>
          <a:p>
            <a:pPr>
              <a:lnSpc>
                <a:spcPct val="150000"/>
              </a:lnSpc>
            </a:pPr>
            <a:r>
              <a:rPr lang="en-US" sz="2800" dirty="0"/>
              <a:t> </a:t>
            </a:r>
            <a:r>
              <a:rPr lang="en-US" sz="2800" b="1" i="1" dirty="0"/>
              <a:t>A 27 years old woman presents with a sudden onset of right sided blindness and weakness in her left leg. There is no history of trauma. However, she experienced a similar episode 8 months ago and was diagnosed as aseptic meningitis.</a:t>
            </a:r>
          </a:p>
          <a:p>
            <a:endParaRPr lang="en-US" sz="800" dirty="0"/>
          </a:p>
          <a:p>
            <a:pPr>
              <a:buNone/>
            </a:pPr>
            <a:r>
              <a:rPr lang="en-US" sz="2800" b="1" i="1" dirty="0">
                <a:solidFill>
                  <a:srgbClr val="000099"/>
                </a:solidFill>
              </a:rPr>
              <a:t>What is your provisional diagnosis?</a:t>
            </a:r>
          </a:p>
          <a:p>
            <a:endParaRPr lang="en-US" sz="2800" dirty="0"/>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23358023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library.med.utah.edu/WebPath/jpeg5/CNS085.jpg"/>
          <p:cNvPicPr>
            <a:picLocks noChangeAspect="1" noChangeArrowheads="1"/>
          </p:cNvPicPr>
          <p:nvPr/>
        </p:nvPicPr>
        <p:blipFill>
          <a:blip r:embed="rId2" cstate="print"/>
          <a:srcRect/>
          <a:stretch>
            <a:fillRect/>
          </a:stretch>
        </p:blipFill>
        <p:spPr bwMode="auto">
          <a:xfrm>
            <a:off x="2783632" y="908720"/>
            <a:ext cx="6552728" cy="4104456"/>
          </a:xfrm>
          <a:prstGeom prst="rect">
            <a:avLst/>
          </a:prstGeom>
          <a:noFill/>
        </p:spPr>
      </p:pic>
      <p:sp>
        <p:nvSpPr>
          <p:cNvPr id="5" name="Rectangle 4"/>
          <p:cNvSpPr/>
          <p:nvPr/>
        </p:nvSpPr>
        <p:spPr>
          <a:xfrm>
            <a:off x="2351584" y="5059050"/>
            <a:ext cx="7200800" cy="1477328"/>
          </a:xfrm>
          <a:prstGeom prst="rect">
            <a:avLst/>
          </a:prstGeom>
        </p:spPr>
        <p:txBody>
          <a:bodyPr wrap="square">
            <a:spAutoFit/>
          </a:bodyPr>
          <a:lstStyle/>
          <a:p>
            <a:pPr algn="ctr"/>
            <a:r>
              <a:rPr lang="en-US" b="1" i="1" dirty="0">
                <a:solidFill>
                  <a:prstClr val="black"/>
                </a:solidFill>
              </a:rPr>
              <a:t>A large "plaque" of demyelination in the white matter. </a:t>
            </a:r>
          </a:p>
          <a:p>
            <a:pPr algn="ctr"/>
            <a:r>
              <a:rPr lang="en-US" b="1" i="1" dirty="0">
                <a:solidFill>
                  <a:prstClr val="black"/>
                </a:solidFill>
              </a:rPr>
              <a:t>The plaque has a grey-tan appearance. Such plaques are typical for multiple sclerosis (MS). These plaques lead to the clinical appearance of transient or progressive loss of neurological function. The disease is multifocal and the lesions appear over time.</a:t>
            </a:r>
            <a:endParaRPr lang="en-US" b="1" i="1" dirty="0">
              <a:solidFill>
                <a:prstClr val="black"/>
              </a:solidFill>
            </a:endParaRPr>
          </a:p>
        </p:txBody>
      </p:sp>
      <p:sp>
        <p:nvSpPr>
          <p:cNvPr id="6" name="Rounded Rectangle 5"/>
          <p:cNvSpPr/>
          <p:nvPr/>
        </p:nvSpPr>
        <p:spPr>
          <a:xfrm>
            <a:off x="3791744" y="260648"/>
            <a:ext cx="4680520" cy="50405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Multiple Sclerosis – Gross</a:t>
            </a:r>
            <a:endParaRPr lang="en-US" sz="2400" dirty="0">
              <a:solidFill>
                <a:prstClr val="white"/>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17766143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library.med.utah.edu/WebPath/jpeg5/CNS086.jpg"/>
          <p:cNvPicPr>
            <a:picLocks noChangeAspect="1" noChangeArrowheads="1"/>
          </p:cNvPicPr>
          <p:nvPr/>
        </p:nvPicPr>
        <p:blipFill>
          <a:blip r:embed="rId2" cstate="print"/>
          <a:srcRect/>
          <a:stretch>
            <a:fillRect/>
          </a:stretch>
        </p:blipFill>
        <p:spPr bwMode="auto">
          <a:xfrm>
            <a:off x="2855640" y="980728"/>
            <a:ext cx="6230286" cy="4104456"/>
          </a:xfrm>
          <a:prstGeom prst="rect">
            <a:avLst/>
          </a:prstGeom>
          <a:noFill/>
          <a:ln w="12700">
            <a:solidFill>
              <a:schemeClr val="tx1"/>
            </a:solidFill>
          </a:ln>
        </p:spPr>
      </p:pic>
      <p:sp>
        <p:nvSpPr>
          <p:cNvPr id="5" name="Rectangle 4"/>
          <p:cNvSpPr/>
          <p:nvPr/>
        </p:nvSpPr>
        <p:spPr>
          <a:xfrm>
            <a:off x="2783632" y="5131058"/>
            <a:ext cx="6336704" cy="1477328"/>
          </a:xfrm>
          <a:prstGeom prst="rect">
            <a:avLst/>
          </a:prstGeom>
        </p:spPr>
        <p:txBody>
          <a:bodyPr wrap="square">
            <a:spAutoFit/>
          </a:bodyPr>
          <a:lstStyle/>
          <a:p>
            <a:pPr algn="ctr"/>
            <a:r>
              <a:rPr lang="en-US" b="1" i="1" dirty="0">
                <a:solidFill>
                  <a:prstClr val="black"/>
                </a:solidFill>
              </a:rPr>
              <a:t>Here is a demyelinated plaque in a patient with multiple sclerosis (MS). The lesions can be seen with MRI scans, but the appearance in the CSF of increased protein from </a:t>
            </a:r>
            <a:r>
              <a:rPr lang="en-US" b="1" i="1" dirty="0" err="1">
                <a:solidFill>
                  <a:prstClr val="black"/>
                </a:solidFill>
              </a:rPr>
              <a:t>IgG</a:t>
            </a:r>
            <a:r>
              <a:rPr lang="en-US" b="1" i="1" dirty="0">
                <a:solidFill>
                  <a:prstClr val="black"/>
                </a:solidFill>
              </a:rPr>
              <a:t> that demonstrates oligoclonal bands on electrophoresis is very consistent with this diagnosis.</a:t>
            </a:r>
            <a:endParaRPr lang="en-US" b="1" i="1" dirty="0">
              <a:solidFill>
                <a:prstClr val="black"/>
              </a:solidFill>
            </a:endParaRPr>
          </a:p>
        </p:txBody>
      </p:sp>
      <p:sp>
        <p:nvSpPr>
          <p:cNvPr id="6" name="Rounded Rectangle 5"/>
          <p:cNvSpPr/>
          <p:nvPr/>
        </p:nvSpPr>
        <p:spPr>
          <a:xfrm>
            <a:off x="3215680" y="260648"/>
            <a:ext cx="5472608" cy="50405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Multiple Sclerosis – Gross</a:t>
            </a:r>
            <a:endParaRPr lang="en-US" sz="2400" dirty="0">
              <a:solidFill>
                <a:prstClr val="white"/>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4400883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5" name="Picture 1" descr="http://missinglink.ucsf.edu/lm/ids_104_Demyelination/Figures/MS_early%20_les_LFB.jpg"/>
          <p:cNvPicPr>
            <a:picLocks noChangeAspect="1" noChangeArrowheads="1"/>
          </p:cNvPicPr>
          <p:nvPr/>
        </p:nvPicPr>
        <p:blipFill>
          <a:blip r:embed="rId2" cstate="print"/>
          <a:srcRect/>
          <a:stretch>
            <a:fillRect/>
          </a:stretch>
        </p:blipFill>
        <p:spPr bwMode="auto">
          <a:xfrm>
            <a:off x="2495600" y="1004664"/>
            <a:ext cx="7128792" cy="4800600"/>
          </a:xfrm>
          <a:prstGeom prst="rect">
            <a:avLst/>
          </a:prstGeom>
          <a:noFill/>
        </p:spPr>
      </p:pic>
      <p:sp>
        <p:nvSpPr>
          <p:cNvPr id="3" name="Rectangle 2"/>
          <p:cNvSpPr/>
          <p:nvPr/>
        </p:nvSpPr>
        <p:spPr>
          <a:xfrm>
            <a:off x="2711624" y="5890046"/>
            <a:ext cx="6912768" cy="923330"/>
          </a:xfrm>
          <a:prstGeom prst="rect">
            <a:avLst/>
          </a:prstGeom>
        </p:spPr>
        <p:txBody>
          <a:bodyPr wrap="square">
            <a:spAutoFit/>
          </a:bodyPr>
          <a:lstStyle/>
          <a:p>
            <a:pPr algn="ctr"/>
            <a:r>
              <a:rPr lang="en-US" b="1" dirty="0">
                <a:solidFill>
                  <a:prstClr val="black"/>
                </a:solidFill>
              </a:rPr>
              <a:t>This is a myelin stain (luxol fast blue/PAS) of an early lesion. The lesion is centered around a small vein (arrow) which is surrounded by inflammatory cells. </a:t>
            </a:r>
            <a:endParaRPr lang="en-US" b="1" dirty="0">
              <a:solidFill>
                <a:prstClr val="black"/>
              </a:solidFill>
            </a:endParaRPr>
          </a:p>
        </p:txBody>
      </p:sp>
      <p:sp>
        <p:nvSpPr>
          <p:cNvPr id="4" name="Rounded Rectangle 3"/>
          <p:cNvSpPr/>
          <p:nvPr/>
        </p:nvSpPr>
        <p:spPr>
          <a:xfrm>
            <a:off x="2927648" y="332656"/>
            <a:ext cx="6120680" cy="50405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Multiple Sclerosis – Microscopic view</a:t>
            </a:r>
            <a:endParaRPr lang="en-US" sz="2400" dirty="0">
              <a:solidFill>
                <a:prstClr val="white"/>
              </a:solidFill>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1918116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missinglink.ucsf.edu/lm/ids_104_Demyelination/Figures/MSOlderLesionHnE.jpg"/>
          <p:cNvPicPr>
            <a:picLocks noChangeAspect="1" noChangeArrowheads="1"/>
          </p:cNvPicPr>
          <p:nvPr/>
        </p:nvPicPr>
        <p:blipFill>
          <a:blip r:embed="rId2" cstate="print"/>
          <a:srcRect/>
          <a:stretch>
            <a:fillRect/>
          </a:stretch>
        </p:blipFill>
        <p:spPr bwMode="auto">
          <a:xfrm>
            <a:off x="2639616" y="980728"/>
            <a:ext cx="6768752" cy="3888432"/>
          </a:xfrm>
          <a:prstGeom prst="rect">
            <a:avLst/>
          </a:prstGeom>
          <a:noFill/>
          <a:ln w="12700">
            <a:solidFill>
              <a:schemeClr val="tx1"/>
            </a:solidFill>
          </a:ln>
        </p:spPr>
      </p:pic>
      <p:sp>
        <p:nvSpPr>
          <p:cNvPr id="3" name="Rectangle 2"/>
          <p:cNvSpPr/>
          <p:nvPr/>
        </p:nvSpPr>
        <p:spPr>
          <a:xfrm>
            <a:off x="2423592" y="5013176"/>
            <a:ext cx="7200800" cy="1477328"/>
          </a:xfrm>
          <a:prstGeom prst="rect">
            <a:avLst/>
          </a:prstGeom>
        </p:spPr>
        <p:txBody>
          <a:bodyPr wrap="square">
            <a:spAutoFit/>
          </a:bodyPr>
          <a:lstStyle/>
          <a:p>
            <a:pPr algn="ctr"/>
            <a:r>
              <a:rPr lang="en-US" b="1" i="1" dirty="0">
                <a:solidFill>
                  <a:prstClr val="black"/>
                </a:solidFill>
              </a:rPr>
              <a:t>This is an H&amp;E stained sections from a patient with long-standing MS. This lesion is centered on a vein. In this older lesion, however, there is very little inflammation around the vein. You can see the loss of myelin even without a special stain: it is lighter pink than the normal white matter surrounding it. </a:t>
            </a:r>
            <a:endParaRPr lang="en-US" b="1" i="1" dirty="0">
              <a:solidFill>
                <a:prstClr val="black"/>
              </a:solidFill>
            </a:endParaRPr>
          </a:p>
        </p:txBody>
      </p:sp>
      <p:sp>
        <p:nvSpPr>
          <p:cNvPr id="4" name="Rounded Rectangle 3"/>
          <p:cNvSpPr/>
          <p:nvPr/>
        </p:nvSpPr>
        <p:spPr>
          <a:xfrm>
            <a:off x="2927648" y="332656"/>
            <a:ext cx="6192688" cy="50405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Multiple Sclerosis – Microscopic view</a:t>
            </a:r>
            <a:endParaRPr lang="en-US" sz="2400" dirty="0">
              <a:solidFill>
                <a:prstClr val="white"/>
              </a:solidFill>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1051477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927648" y="332656"/>
            <a:ext cx="6120680" cy="50405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Multiple Sclerosis – Microscopic view</a:t>
            </a:r>
            <a:endParaRPr lang="en-US" sz="2400" dirty="0">
              <a:solidFill>
                <a:prstClr val="white"/>
              </a:solidFill>
            </a:endParaRPr>
          </a:p>
        </p:txBody>
      </p:sp>
      <p:pic>
        <p:nvPicPr>
          <p:cNvPr id="60418" name="Picture 2" descr="http://radiology.uchc.edu/eatlas/images/CNS/5619b.gif"/>
          <p:cNvPicPr>
            <a:picLocks noChangeAspect="1" noChangeArrowheads="1"/>
          </p:cNvPicPr>
          <p:nvPr/>
        </p:nvPicPr>
        <p:blipFill>
          <a:blip r:embed="rId2" cstate="print"/>
          <a:srcRect/>
          <a:stretch>
            <a:fillRect/>
          </a:stretch>
        </p:blipFill>
        <p:spPr bwMode="auto">
          <a:xfrm>
            <a:off x="2927648" y="1052736"/>
            <a:ext cx="6120680" cy="4194466"/>
          </a:xfrm>
          <a:prstGeom prst="rect">
            <a:avLst/>
          </a:prstGeom>
          <a:noFill/>
          <a:ln w="12700">
            <a:solidFill>
              <a:schemeClr val="tx1"/>
            </a:solidFill>
          </a:ln>
        </p:spPr>
      </p:pic>
      <p:sp>
        <p:nvSpPr>
          <p:cNvPr id="6" name="Rectangle 5"/>
          <p:cNvSpPr/>
          <p:nvPr/>
        </p:nvSpPr>
        <p:spPr>
          <a:xfrm>
            <a:off x="2711624" y="5301209"/>
            <a:ext cx="6552728" cy="1200329"/>
          </a:xfrm>
          <a:prstGeom prst="rect">
            <a:avLst/>
          </a:prstGeom>
        </p:spPr>
        <p:txBody>
          <a:bodyPr wrap="square">
            <a:spAutoFit/>
          </a:bodyPr>
          <a:lstStyle/>
          <a:p>
            <a:pPr algn="ctr"/>
            <a:r>
              <a:rPr lang="en-US" b="1" i="1" dirty="0">
                <a:solidFill>
                  <a:prstClr val="black"/>
                </a:solidFill>
              </a:rPr>
              <a:t>A high power photomicrograph of the MS plaque showing the pallor of the plaque almost devoid of myelin. There is a decrease in oligodendroglial nuclei and an increase of astrocyte nuclei characteristic of an older MS plaque. </a:t>
            </a:r>
            <a:endParaRPr lang="en-US" b="1" i="1" dirty="0">
              <a:solidFill>
                <a:prstClr val="black"/>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3033679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927648" y="260648"/>
            <a:ext cx="6192688" cy="50405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Multiple Sclerosis – Microscopic view</a:t>
            </a:r>
            <a:endParaRPr lang="en-US" sz="2400" dirty="0">
              <a:solidFill>
                <a:prstClr val="white"/>
              </a:solidFill>
            </a:endParaRPr>
          </a:p>
        </p:txBody>
      </p:sp>
      <p:sp>
        <p:nvSpPr>
          <p:cNvPr id="7" name="Rectangle 6"/>
          <p:cNvSpPr/>
          <p:nvPr/>
        </p:nvSpPr>
        <p:spPr>
          <a:xfrm>
            <a:off x="2639616" y="5301208"/>
            <a:ext cx="6768752" cy="1477328"/>
          </a:xfrm>
          <a:prstGeom prst="rect">
            <a:avLst/>
          </a:prstGeom>
        </p:spPr>
        <p:txBody>
          <a:bodyPr wrap="square">
            <a:spAutoFit/>
          </a:bodyPr>
          <a:lstStyle/>
          <a:p>
            <a:pPr algn="ctr"/>
            <a:r>
              <a:rPr lang="en-US" b="1" i="1" dirty="0">
                <a:solidFill>
                  <a:prstClr val="black"/>
                </a:solidFill>
              </a:rPr>
              <a:t>Inactive demyelinated plaque from a brain with MS. There is no active demyelination going on in this plaque. In this image, we see the border between the plaque – pale (red arrow) and normal neuropil – darker (green arrow). Pale plaque indicates</a:t>
            </a:r>
          </a:p>
          <a:p>
            <a:pPr algn="ctr"/>
            <a:r>
              <a:rPr lang="en-US" b="1" i="1" dirty="0">
                <a:solidFill>
                  <a:prstClr val="black"/>
                </a:solidFill>
              </a:rPr>
              <a:t> a lack of myelin.</a:t>
            </a:r>
            <a:endParaRPr lang="en-US" b="1" i="1" dirty="0">
              <a:solidFill>
                <a:prstClr val="black"/>
              </a:solidFill>
            </a:endParaRPr>
          </a:p>
        </p:txBody>
      </p:sp>
      <p:pic>
        <p:nvPicPr>
          <p:cNvPr id="115721" name="Picture 9" descr="http://frontalcortex.com/gallery/pics/gliageek_bsplaque.jpg"/>
          <p:cNvPicPr>
            <a:picLocks noChangeAspect="1" noChangeArrowheads="1"/>
          </p:cNvPicPr>
          <p:nvPr/>
        </p:nvPicPr>
        <p:blipFill>
          <a:blip r:embed="rId2" cstate="print"/>
          <a:srcRect/>
          <a:stretch>
            <a:fillRect/>
          </a:stretch>
        </p:blipFill>
        <p:spPr bwMode="auto">
          <a:xfrm>
            <a:off x="3647728" y="908720"/>
            <a:ext cx="4824536" cy="4320480"/>
          </a:xfrm>
          <a:prstGeom prst="rect">
            <a:avLst/>
          </a:prstGeom>
          <a:noFill/>
          <a:ln w="12700">
            <a:solidFill>
              <a:schemeClr val="tx1"/>
            </a:solidFill>
          </a:ln>
        </p:spPr>
      </p:pic>
      <p:cxnSp>
        <p:nvCxnSpPr>
          <p:cNvPr id="11" name="Straight Arrow Connector 10"/>
          <p:cNvCxnSpPr/>
          <p:nvPr/>
        </p:nvCxnSpPr>
        <p:spPr>
          <a:xfrm flipH="1">
            <a:off x="5303912" y="2636912"/>
            <a:ext cx="432048" cy="57606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56040" y="2924944"/>
            <a:ext cx="432048" cy="576064"/>
          </a:xfrm>
          <a:prstGeom prst="straightConnector1">
            <a:avLst/>
          </a:prstGeom>
          <a:ln w="76200">
            <a:solidFill>
              <a:srgbClr val="66FF33"/>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9" name="TextBox 8"/>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5554162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07904" y="381000"/>
            <a:ext cx="6264696" cy="103177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prstClr val="white"/>
                </a:solidFill>
                <a:effectLst>
                  <a:outerShdw blurRad="38100" dist="38100" dir="2700000" algn="tl">
                    <a:srgbClr val="000000">
                      <a:alpha val="43137"/>
                    </a:srgbClr>
                  </a:outerShdw>
                </a:effectLst>
              </a:rPr>
              <a:t>The key microscopic features of Multiple Sclerosis are: </a:t>
            </a:r>
          </a:p>
        </p:txBody>
      </p:sp>
      <p:sp>
        <p:nvSpPr>
          <p:cNvPr id="2" name="Rectangle 1"/>
          <p:cNvSpPr/>
          <p:nvPr/>
        </p:nvSpPr>
        <p:spPr>
          <a:xfrm>
            <a:off x="2670920" y="1866305"/>
            <a:ext cx="7920880" cy="4401205"/>
          </a:xfrm>
          <a:prstGeom prst="rect">
            <a:avLst/>
          </a:prstGeom>
        </p:spPr>
        <p:txBody>
          <a:bodyPr wrap="square">
            <a:spAutoFit/>
          </a:bodyPr>
          <a:lstStyle/>
          <a:p>
            <a:pPr>
              <a:buFont typeface="Arial" pitchFamily="34" charset="0"/>
              <a:buChar char="•"/>
            </a:pPr>
            <a:r>
              <a:rPr lang="en-US" sz="2800" b="1" i="1" dirty="0">
                <a:solidFill>
                  <a:prstClr val="black"/>
                </a:solidFill>
              </a:rPr>
              <a:t>  Perivenous mononuclear inflammation            </a:t>
            </a:r>
          </a:p>
          <a:p>
            <a:r>
              <a:rPr lang="en-US" sz="2800" b="1" i="1" dirty="0">
                <a:solidFill>
                  <a:prstClr val="black"/>
                </a:solidFill>
              </a:rPr>
              <a:t>   (lymphocytes, plasma cells and macrophages).</a:t>
            </a:r>
          </a:p>
          <a:p>
            <a:r>
              <a:rPr lang="en-US" sz="2800" b="1" i="1" dirty="0">
                <a:solidFill>
                  <a:prstClr val="black"/>
                </a:solidFill>
              </a:rPr>
              <a:t> </a:t>
            </a:r>
          </a:p>
          <a:p>
            <a:pPr>
              <a:buFont typeface="Arial" pitchFamily="34" charset="0"/>
              <a:buChar char="•"/>
            </a:pPr>
            <a:r>
              <a:rPr lang="en-US" sz="2800" b="1" i="1" dirty="0">
                <a:solidFill>
                  <a:prstClr val="black"/>
                </a:solidFill>
              </a:rPr>
              <a:t>  Loss of myelin and variable loss of        </a:t>
            </a:r>
          </a:p>
          <a:p>
            <a:r>
              <a:rPr lang="en-US" sz="2800" b="1" i="1" dirty="0">
                <a:solidFill>
                  <a:prstClr val="black"/>
                </a:solidFill>
              </a:rPr>
              <a:t>   oligodendrocytes. </a:t>
            </a:r>
          </a:p>
          <a:p>
            <a:pPr>
              <a:buFont typeface="Arial" pitchFamily="34" charset="0"/>
              <a:buChar char="•"/>
            </a:pPr>
            <a:endParaRPr lang="en-US" sz="2800" b="1" i="1" dirty="0">
              <a:solidFill>
                <a:prstClr val="black"/>
              </a:solidFill>
            </a:endParaRPr>
          </a:p>
          <a:p>
            <a:pPr>
              <a:buFont typeface="Arial" pitchFamily="34" charset="0"/>
              <a:buChar char="•"/>
            </a:pPr>
            <a:r>
              <a:rPr lang="en-US" sz="2800" b="1" i="1" dirty="0">
                <a:solidFill>
                  <a:prstClr val="black"/>
                </a:solidFill>
              </a:rPr>
              <a:t>  Relative preservation of axons.</a:t>
            </a:r>
          </a:p>
          <a:p>
            <a:r>
              <a:rPr lang="en-US" sz="2800" b="1" i="1" dirty="0">
                <a:solidFill>
                  <a:prstClr val="black"/>
                </a:solidFill>
              </a:rPr>
              <a:t> </a:t>
            </a:r>
          </a:p>
          <a:p>
            <a:pPr>
              <a:buFont typeface="Arial" pitchFamily="34" charset="0"/>
              <a:buChar char="•"/>
            </a:pPr>
            <a:r>
              <a:rPr lang="en-US" sz="2800" b="1" i="1" dirty="0">
                <a:solidFill>
                  <a:prstClr val="black"/>
                </a:solidFill>
              </a:rPr>
              <a:t>  Reactive astrogliosis (sclerosis). </a:t>
            </a:r>
          </a:p>
          <a:p>
            <a:pPr>
              <a:buFont typeface="Arial" pitchFamily="34" charset="0"/>
              <a:buChar char="•"/>
            </a:pPr>
            <a:endParaRPr lang="en-US" sz="2800" b="1" i="1" dirty="0">
              <a:solidFill>
                <a:prstClr val="black"/>
              </a:solidFill>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3880145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1066800"/>
            <a:ext cx="8001000" cy="5576910"/>
          </a:xfrm>
        </p:spPr>
        <p:txBody>
          <a:bodyPr>
            <a:noAutofit/>
          </a:bodyPr>
          <a:lstStyle/>
          <a:p>
            <a:pPr>
              <a:buFont typeface="Wingdings" pitchFamily="2" charset="2"/>
              <a:buChar char="Ø"/>
            </a:pPr>
            <a:r>
              <a:rPr lang="en-US" b="1" i="1" dirty="0" err="1">
                <a:solidFill>
                  <a:srgbClr val="000099"/>
                </a:solidFill>
              </a:rPr>
              <a:t>Perivascular</a:t>
            </a:r>
            <a:r>
              <a:rPr lang="en-US" b="1" i="1" dirty="0">
                <a:solidFill>
                  <a:srgbClr val="000099"/>
                </a:solidFill>
              </a:rPr>
              <a:t> and parenchymal infiltration by        </a:t>
            </a:r>
          </a:p>
          <a:p>
            <a:pPr>
              <a:buNone/>
            </a:pPr>
            <a:r>
              <a:rPr lang="en-US" b="1" i="1" dirty="0">
                <a:solidFill>
                  <a:srgbClr val="000099"/>
                </a:solidFill>
              </a:rPr>
              <a:t>    inflammatory mononuclear cells, and myelin        </a:t>
            </a:r>
          </a:p>
          <a:p>
            <a:pPr>
              <a:buNone/>
            </a:pPr>
            <a:r>
              <a:rPr lang="en-US" b="1" i="1" dirty="0">
                <a:solidFill>
                  <a:srgbClr val="000099"/>
                </a:solidFill>
              </a:rPr>
              <a:t>    breakdown and phagocytosis by macrophages.</a:t>
            </a:r>
          </a:p>
          <a:p>
            <a:endParaRPr lang="en-US" sz="600" b="1" i="1" dirty="0">
              <a:solidFill>
                <a:srgbClr val="000099"/>
              </a:solidFill>
            </a:endParaRPr>
          </a:p>
          <a:p>
            <a:pPr>
              <a:buFont typeface="Wingdings" pitchFamily="2" charset="2"/>
              <a:buChar char="Ø"/>
            </a:pPr>
            <a:r>
              <a:rPr lang="en-US" b="1" i="1" dirty="0">
                <a:solidFill>
                  <a:srgbClr val="000099"/>
                </a:solidFill>
              </a:rPr>
              <a:t>Astrogliosis is not yet profound and axons are relatively preserved. </a:t>
            </a:r>
          </a:p>
          <a:p>
            <a:endParaRPr lang="en-US" sz="600" b="1" i="1" dirty="0">
              <a:solidFill>
                <a:srgbClr val="000099"/>
              </a:solidFill>
            </a:endParaRPr>
          </a:p>
          <a:p>
            <a:pPr>
              <a:buFont typeface="Wingdings" pitchFamily="2" charset="2"/>
              <a:buChar char="Ø"/>
            </a:pPr>
            <a:r>
              <a:rPr lang="en-US" b="1" i="1" dirty="0">
                <a:solidFill>
                  <a:srgbClr val="000099"/>
                </a:solidFill>
              </a:rPr>
              <a:t> As the lesion progresses, there are fewer inflammatory cells and more astrogliosis.</a:t>
            </a:r>
          </a:p>
          <a:p>
            <a:endParaRPr lang="en-US" sz="500" b="1" i="1" dirty="0"/>
          </a:p>
          <a:p>
            <a:r>
              <a:rPr lang="en-US" sz="3200" b="1" i="1" u="sng" dirty="0">
                <a:solidFill>
                  <a:srgbClr val="C00000"/>
                </a:solidFill>
                <a:effectLst>
                  <a:outerShdw blurRad="38100" dist="38100" dir="2700000" algn="tl">
                    <a:srgbClr val="000000">
                      <a:alpha val="43137"/>
                    </a:srgbClr>
                  </a:outerShdw>
                </a:effectLst>
              </a:rPr>
              <a:t>Chronic lesions have few mononuclear cells</a:t>
            </a:r>
            <a:r>
              <a:rPr lang="en-US" b="1" i="1" dirty="0"/>
              <a:t>, almost complete demyelination, and severe astrogliosis. There can be oligodendrocyte loss and some secondary axonal loss in advanced cases. </a:t>
            </a:r>
          </a:p>
          <a:p>
            <a:endParaRPr lang="en-US" dirty="0"/>
          </a:p>
        </p:txBody>
      </p:sp>
      <p:sp>
        <p:nvSpPr>
          <p:cNvPr id="4" name="Rectangle 3"/>
          <p:cNvSpPr/>
          <p:nvPr/>
        </p:nvSpPr>
        <p:spPr>
          <a:xfrm>
            <a:off x="2376464" y="152401"/>
            <a:ext cx="8215337" cy="584775"/>
          </a:xfrm>
          <a:prstGeom prst="rect">
            <a:avLst/>
          </a:prstGeom>
        </p:spPr>
        <p:txBody>
          <a:bodyPr wrap="square">
            <a:spAutoFit/>
          </a:bodyPr>
          <a:lstStyle/>
          <a:p>
            <a:pPr marL="438912" indent="-320040">
              <a:buClr>
                <a:srgbClr val="F0AD00"/>
              </a:buClr>
              <a:buSzPct val="80000"/>
              <a:buFont typeface="Wingdings 2"/>
              <a:buChar char=""/>
            </a:pPr>
            <a:r>
              <a:rPr lang="en-US" sz="3200" b="1" i="1" u="sng" dirty="0">
                <a:solidFill>
                  <a:srgbClr val="CC3300"/>
                </a:solidFill>
                <a:effectLst>
                  <a:outerShdw blurRad="38100" dist="38100" dir="2700000" algn="tl">
                    <a:srgbClr val="000000">
                      <a:alpha val="43137"/>
                    </a:srgbClr>
                  </a:outerShdw>
                </a:effectLst>
              </a:rPr>
              <a:t>Early (acute) lesions are characterized by</a:t>
            </a:r>
            <a:r>
              <a:rPr lang="en-US" sz="3200" b="1" i="1" dirty="0">
                <a:solidFill>
                  <a:srgbClr val="CC3300"/>
                </a:solidFill>
                <a:effectLst>
                  <a:outerShdw blurRad="38100" dist="38100" dir="2700000" algn="tl">
                    <a:srgbClr val="000000">
                      <a:alpha val="43137"/>
                    </a:srgbClr>
                  </a:outerShdw>
                </a:effectLst>
              </a:rPr>
              <a:t>:         </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0074790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357430"/>
            <a:ext cx="7191348" cy="1673352"/>
          </a:xfrm>
        </p:spPr>
        <p:txBody>
          <a:bodyPr>
            <a:normAutofit/>
          </a:bodyPr>
          <a:lstStyle/>
          <a:p>
            <a:pPr algn="ctr"/>
            <a:r>
              <a:rPr lang="en-US" sz="4000" b="1" i="1" dirty="0">
                <a:solidFill>
                  <a:schemeClr val="accent1">
                    <a:lumMod val="75000"/>
                  </a:schemeClr>
                </a:solidFill>
                <a:effectLst>
                  <a:outerShdw blurRad="38100" dist="38100" dir="2700000" algn="tl">
                    <a:srgbClr val="000000">
                      <a:alpha val="43137"/>
                    </a:srgbClr>
                  </a:outerShdw>
                </a:effectLst>
              </a:rPr>
              <a:t>Brief review of normal anatomy and histology of nervous tissues</a:t>
            </a:r>
            <a:endParaRPr lang="en-US" sz="4000" b="1" i="1" dirty="0">
              <a:solidFill>
                <a:schemeClr val="accent1">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solidFill>
                  <a:prstClr val="black"/>
                </a:solidFill>
                <a:latin typeface="Goudy Old Style" pitchFamily="18" charset="0"/>
              </a:rPr>
              <a:t>CNS  Block</a:t>
            </a:r>
            <a:endParaRPr lang="en-US" sz="1200" b="1" i="1" dirty="0">
              <a:solidFill>
                <a:prstClr val="black"/>
              </a:solidFill>
              <a:latin typeface="Goudy Old Style" pitchFamily="18" charset="0"/>
            </a:endParaRPr>
          </a:p>
        </p:txBody>
      </p:sp>
      <p:sp>
        <p:nvSpPr>
          <p:cNvPr id="4" name="TextBox 3"/>
          <p:cNvSpPr txBox="1"/>
          <p:nvPr/>
        </p:nvSpPr>
        <p:spPr>
          <a:xfrm>
            <a:off x="1524000" y="6581002"/>
            <a:ext cx="1571604" cy="276999"/>
          </a:xfrm>
          <a:prstGeom prst="rect">
            <a:avLst/>
          </a:prstGeom>
          <a:noFill/>
        </p:spPr>
        <p:txBody>
          <a:bodyPr wrap="square" rtlCol="0">
            <a:spAutoFit/>
          </a:bodyPr>
          <a:lstStyle/>
          <a:p>
            <a:r>
              <a:rPr lang="en-US" sz="1200" b="1" i="1" dirty="0">
                <a:solidFill>
                  <a:prstClr val="black"/>
                </a:solidFill>
                <a:latin typeface="Goudy Old Style" pitchFamily="18" charset="0"/>
              </a:rPr>
              <a:t>Pathology Dept, KSU</a:t>
            </a:r>
            <a:endParaRPr lang="en-US" sz="1200" b="1" i="1" dirty="0">
              <a:solidFill>
                <a:prstClr val="black"/>
              </a:solidFill>
              <a:latin typeface="Goudy Old Style" pitchFamily="18" charset="0"/>
            </a:endParaRPr>
          </a:p>
        </p:txBody>
      </p:sp>
    </p:spTree>
    <p:extLst>
      <p:ext uri="{BB962C8B-B14F-4D97-AF65-F5344CB8AC3E}">
        <p14:creationId xmlns:p14="http://schemas.microsoft.com/office/powerpoint/2010/main" val="108802781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33800" y="3352800"/>
            <a:ext cx="5072608" cy="797474"/>
          </a:xfrm>
        </p:spPr>
        <p:txBody>
          <a:bodyPr>
            <a:noAutofit/>
          </a:bodyPr>
          <a:lstStyle/>
          <a:p>
            <a:pPr algn="ctr"/>
            <a:r>
              <a:rPr lang="en-US" b="1" i="1" dirty="0" smtClean="0">
                <a:solidFill>
                  <a:srgbClr val="CC3300"/>
                </a:solidFill>
                <a:effectLst>
                  <a:outerShdw blurRad="38100" dist="38100" dir="2700000" algn="tl">
                    <a:srgbClr val="000000">
                      <a:alpha val="43137"/>
                    </a:srgbClr>
                  </a:outerShdw>
                </a:effectLst>
                <a:latin typeface="Aharoni" pitchFamily="2" charset="-79"/>
                <a:cs typeface="Aharoni" pitchFamily="2" charset="-79"/>
              </a:rPr>
              <a:t> Schwannoma</a:t>
            </a:r>
            <a:endParaRPr lang="en-US" b="1" i="1" dirty="0">
              <a:solidFill>
                <a:srgbClr val="CC33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prstClr val="black"/>
                </a:solidFill>
                <a:latin typeface="Goudy Old Style" pitchFamily="18" charset="0"/>
              </a:rPr>
              <a:t>CNS  Block</a:t>
            </a:r>
            <a:endParaRPr lang="en-US" sz="1200" b="1" i="1" dirty="0">
              <a:solidFill>
                <a:prstClr val="black"/>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prstClr val="black"/>
                </a:solidFill>
                <a:latin typeface="Goudy Old Style" pitchFamily="18" charset="0"/>
              </a:rPr>
              <a:t>Pathology Dept, KSU</a:t>
            </a:r>
            <a:endParaRPr lang="en-US" sz="1200" b="1" i="1" dirty="0">
              <a:solidFill>
                <a:prstClr val="black"/>
              </a:solidFill>
              <a:latin typeface="Goudy Old Style" pitchFamily="18" charset="0"/>
            </a:endParaRPr>
          </a:p>
        </p:txBody>
      </p:sp>
    </p:spTree>
    <p:extLst>
      <p:ext uri="{BB962C8B-B14F-4D97-AF65-F5344CB8AC3E}">
        <p14:creationId xmlns:p14="http://schemas.microsoft.com/office/powerpoint/2010/main" val="241818684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2192" y="764704"/>
            <a:ext cx="7787208" cy="5328592"/>
          </a:xfrm>
        </p:spPr>
        <p:txBody>
          <a:bodyPr>
            <a:normAutofit fontScale="85000" lnSpcReduction="20000"/>
          </a:bodyPr>
          <a:lstStyle/>
          <a:p>
            <a:pPr>
              <a:buNone/>
            </a:pPr>
            <a:r>
              <a:rPr lang="en-US" sz="3600" b="1" i="1" u="sng" dirty="0">
                <a:solidFill>
                  <a:srgbClr val="CC3300"/>
                </a:solidFill>
                <a:effectLst>
                  <a:outerShdw blurRad="38100" dist="38100" dir="2700000" algn="tl">
                    <a:srgbClr val="000000">
                      <a:alpha val="43137"/>
                    </a:srgbClr>
                  </a:outerShdw>
                </a:effectLst>
              </a:rPr>
              <a:t>CASE 4:</a:t>
            </a:r>
          </a:p>
          <a:p>
            <a:pPr>
              <a:buNone/>
            </a:pPr>
            <a:endParaRPr lang="en-US" sz="2800" b="1" i="1" u="sng" dirty="0">
              <a:solidFill>
                <a:srgbClr val="C00000"/>
              </a:solidFill>
            </a:endParaRPr>
          </a:p>
          <a:p>
            <a:pPr>
              <a:lnSpc>
                <a:spcPct val="160000"/>
              </a:lnSpc>
            </a:pPr>
            <a:r>
              <a:rPr lang="en-US" sz="3100" b="1" i="1" dirty="0"/>
              <a:t>A 39 years old man complains that he had noticed a progressive hearing loss over a 2 years period. Except for occasional headache, he has no other complaints . Evaluation discloses severe sensorineural hearing loss of the left side . MRI shows 1.5 cm. mass at the left cerebellopontine angle .                     </a:t>
            </a:r>
          </a:p>
          <a:p>
            <a:pPr>
              <a:buNone/>
            </a:pPr>
            <a:endParaRPr lang="en-US" sz="4000" b="1" i="1" dirty="0"/>
          </a:p>
          <a:p>
            <a:pPr>
              <a:buNone/>
            </a:pPr>
            <a:r>
              <a:rPr lang="en-US" sz="3600" b="1" i="1" dirty="0">
                <a:solidFill>
                  <a:srgbClr val="000099"/>
                </a:solidFill>
              </a:rPr>
              <a:t>What is your provisional diagnosis ?</a:t>
            </a:r>
            <a:endParaRPr lang="en-US" sz="2100" b="1" i="1" dirty="0">
              <a:solidFill>
                <a:srgbClr val="000099"/>
              </a:solidFill>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149740245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C:\Documents and Settings\Mr. Amer Shafie\My Documents\My Pictures\097acoustneur.jpg"/>
          <p:cNvPicPr>
            <a:picLocks noChangeAspect="1" noChangeArrowheads="1"/>
          </p:cNvPicPr>
          <p:nvPr/>
        </p:nvPicPr>
        <p:blipFill>
          <a:blip r:embed="rId3" cstate="print"/>
          <a:srcRect/>
          <a:stretch>
            <a:fillRect/>
          </a:stretch>
        </p:blipFill>
        <p:spPr bwMode="auto">
          <a:xfrm>
            <a:off x="2855640" y="980728"/>
            <a:ext cx="6408712" cy="4032448"/>
          </a:xfrm>
          <a:prstGeom prst="rect">
            <a:avLst/>
          </a:prstGeom>
          <a:noFill/>
          <a:ln w="12700">
            <a:solidFill>
              <a:schemeClr val="tx1"/>
            </a:solidFill>
          </a:ln>
        </p:spPr>
      </p:pic>
      <p:sp>
        <p:nvSpPr>
          <p:cNvPr id="3" name="Rectangle 2"/>
          <p:cNvSpPr/>
          <p:nvPr/>
        </p:nvSpPr>
        <p:spPr>
          <a:xfrm>
            <a:off x="2667000" y="5059050"/>
            <a:ext cx="6858000" cy="1477328"/>
          </a:xfrm>
          <a:prstGeom prst="rect">
            <a:avLst/>
          </a:prstGeom>
        </p:spPr>
        <p:txBody>
          <a:bodyPr wrap="square">
            <a:spAutoFit/>
          </a:bodyPr>
          <a:lstStyle/>
          <a:p>
            <a:pPr algn="ctr"/>
            <a:r>
              <a:rPr lang="en-US" b="1" i="1" dirty="0">
                <a:solidFill>
                  <a:prstClr val="black"/>
                </a:solidFill>
              </a:rPr>
              <a:t>Schwannoma : A nerve sheath tumor that seen most frequently on the eighth nerve (acoustic neuromas), in which case, they occupy the cerebello- pontine angle ( arrows). </a:t>
            </a:r>
          </a:p>
          <a:p>
            <a:pPr algn="ctr"/>
            <a:r>
              <a:rPr lang="en-US" b="1" i="1" dirty="0">
                <a:solidFill>
                  <a:prstClr val="black"/>
                </a:solidFill>
              </a:rPr>
              <a:t>Acoustic tumors can be removed, but usually not without damaging the eighth nerve and sometimes the facial nerve and brain stem.</a:t>
            </a:r>
            <a:endParaRPr lang="en-US" b="1" i="1" dirty="0">
              <a:solidFill>
                <a:prstClr val="black"/>
              </a:solidFill>
            </a:endParaRPr>
          </a:p>
        </p:txBody>
      </p:sp>
      <p:sp>
        <p:nvSpPr>
          <p:cNvPr id="4" name="Rounded Rectangle 3"/>
          <p:cNvSpPr/>
          <p:nvPr/>
        </p:nvSpPr>
        <p:spPr>
          <a:xfrm>
            <a:off x="3575720" y="332656"/>
            <a:ext cx="4824536"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Schwannoma – Gross</a:t>
            </a:r>
            <a:endParaRPr lang="en-US" sz="2400" dirty="0">
              <a:solidFill>
                <a:prstClr val="white"/>
              </a:solidFill>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97702400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6738" name="Picture 2" descr="http://library.med.utah.edu/WebPath/jpeg5/CNS160.jpg"/>
          <p:cNvPicPr>
            <a:picLocks noChangeAspect="1" noChangeArrowheads="1"/>
          </p:cNvPicPr>
          <p:nvPr/>
        </p:nvPicPr>
        <p:blipFill>
          <a:blip r:embed="rId2" cstate="print"/>
          <a:srcRect/>
          <a:stretch>
            <a:fillRect/>
          </a:stretch>
        </p:blipFill>
        <p:spPr bwMode="auto">
          <a:xfrm>
            <a:off x="3071664" y="1052737"/>
            <a:ext cx="5904656" cy="4104457"/>
          </a:xfrm>
          <a:prstGeom prst="rect">
            <a:avLst/>
          </a:prstGeom>
          <a:noFill/>
        </p:spPr>
      </p:pic>
      <p:sp>
        <p:nvSpPr>
          <p:cNvPr id="5" name="Rectangle 4"/>
          <p:cNvSpPr/>
          <p:nvPr/>
        </p:nvSpPr>
        <p:spPr>
          <a:xfrm>
            <a:off x="2999656" y="5264041"/>
            <a:ext cx="6048672" cy="1200329"/>
          </a:xfrm>
          <a:prstGeom prst="rect">
            <a:avLst/>
          </a:prstGeom>
        </p:spPr>
        <p:txBody>
          <a:bodyPr wrap="square">
            <a:spAutoFit/>
          </a:bodyPr>
          <a:lstStyle/>
          <a:p>
            <a:pPr algn="ctr"/>
            <a:r>
              <a:rPr lang="en-US" b="1" i="1" dirty="0">
                <a:solidFill>
                  <a:prstClr val="black"/>
                </a:solidFill>
              </a:rPr>
              <a:t>Acoustic Schwannoma: The mass lesion here is arising in the acoustic (eighth cranial) nerve at the cerebellopontine angle. Patients may present with hearing loss. These benign neoplasms can be removed.</a:t>
            </a:r>
            <a:endParaRPr lang="en-US" b="1" i="1" dirty="0">
              <a:solidFill>
                <a:prstClr val="black"/>
              </a:solidFill>
            </a:endParaRPr>
          </a:p>
        </p:txBody>
      </p:sp>
      <p:sp>
        <p:nvSpPr>
          <p:cNvPr id="6" name="Rounded Rectangle 5"/>
          <p:cNvSpPr/>
          <p:nvPr/>
        </p:nvSpPr>
        <p:spPr>
          <a:xfrm>
            <a:off x="3719736" y="332656"/>
            <a:ext cx="4824536"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Schwannoma – Gross</a:t>
            </a:r>
            <a:endParaRPr lang="en-US" sz="2400" dirty="0">
              <a:solidFill>
                <a:prstClr val="white"/>
              </a:solidFill>
            </a:endParaRPr>
          </a:p>
        </p:txBody>
      </p:sp>
      <p:cxnSp>
        <p:nvCxnSpPr>
          <p:cNvPr id="8" name="Straight Arrow Connector 7"/>
          <p:cNvCxnSpPr/>
          <p:nvPr/>
        </p:nvCxnSpPr>
        <p:spPr>
          <a:xfrm flipV="1">
            <a:off x="4727848" y="2204864"/>
            <a:ext cx="360040" cy="21602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47928" y="2780928"/>
            <a:ext cx="144016"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735960" y="1628800"/>
            <a:ext cx="360040" cy="22440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096000" y="1980456"/>
            <a:ext cx="360040" cy="22440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11" name="TextBox 10"/>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10337226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7762" name="Picture 2" descr="http://library.med.utah.edu/WebPath/jpeg5/CNS333.jpg"/>
          <p:cNvPicPr>
            <a:picLocks noChangeAspect="1" noChangeArrowheads="1"/>
          </p:cNvPicPr>
          <p:nvPr/>
        </p:nvPicPr>
        <p:blipFill>
          <a:blip r:embed="rId2" cstate="print"/>
          <a:srcRect/>
          <a:stretch>
            <a:fillRect/>
          </a:stretch>
        </p:blipFill>
        <p:spPr bwMode="auto">
          <a:xfrm>
            <a:off x="2927648" y="980728"/>
            <a:ext cx="6221674" cy="4608512"/>
          </a:xfrm>
          <a:prstGeom prst="rect">
            <a:avLst/>
          </a:prstGeom>
          <a:noFill/>
        </p:spPr>
      </p:pic>
      <p:sp>
        <p:nvSpPr>
          <p:cNvPr id="5" name="Rectangle 4"/>
          <p:cNvSpPr/>
          <p:nvPr/>
        </p:nvSpPr>
        <p:spPr>
          <a:xfrm>
            <a:off x="2927648" y="5746030"/>
            <a:ext cx="6192688" cy="923330"/>
          </a:xfrm>
          <a:prstGeom prst="rect">
            <a:avLst/>
          </a:prstGeom>
        </p:spPr>
        <p:txBody>
          <a:bodyPr wrap="square">
            <a:spAutoFit/>
          </a:bodyPr>
          <a:lstStyle/>
          <a:p>
            <a:pPr algn="ctr"/>
            <a:r>
              <a:rPr lang="en-US" b="1" i="1" dirty="0">
                <a:solidFill>
                  <a:prstClr val="black"/>
                </a:solidFill>
              </a:rPr>
              <a:t>The cut surface of a schwannoma is similar to that of many mesenchymal neoplasms, with a "fish flesh" soft tan appearance.</a:t>
            </a:r>
            <a:endParaRPr lang="en-US" b="1" i="1" dirty="0">
              <a:solidFill>
                <a:prstClr val="black"/>
              </a:solidFill>
            </a:endParaRPr>
          </a:p>
        </p:txBody>
      </p:sp>
      <p:sp>
        <p:nvSpPr>
          <p:cNvPr id="6" name="Rounded Rectangle 5"/>
          <p:cNvSpPr/>
          <p:nvPr/>
        </p:nvSpPr>
        <p:spPr>
          <a:xfrm>
            <a:off x="3575720" y="332656"/>
            <a:ext cx="4824536"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Schwannoma – Cut Section</a:t>
            </a:r>
            <a:endParaRPr lang="en-US" sz="2400" dirty="0">
              <a:solidFill>
                <a:prstClr val="white"/>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5771276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0834" name="Picture 2" descr="http://library.med.utah.edu/WebPath/jpeg5/CNS187.jpg"/>
          <p:cNvPicPr>
            <a:picLocks noChangeAspect="1" noChangeArrowheads="1"/>
          </p:cNvPicPr>
          <p:nvPr/>
        </p:nvPicPr>
        <p:blipFill>
          <a:blip r:embed="rId2" cstate="print"/>
          <a:srcRect/>
          <a:stretch>
            <a:fillRect/>
          </a:stretch>
        </p:blipFill>
        <p:spPr bwMode="auto">
          <a:xfrm>
            <a:off x="2711625" y="936662"/>
            <a:ext cx="6644044" cy="4065942"/>
          </a:xfrm>
          <a:prstGeom prst="rect">
            <a:avLst/>
          </a:prstGeom>
          <a:noFill/>
          <a:ln w="12700">
            <a:solidFill>
              <a:schemeClr val="tx1"/>
            </a:solidFill>
          </a:ln>
        </p:spPr>
      </p:pic>
      <p:sp>
        <p:nvSpPr>
          <p:cNvPr id="5" name="Rectangle 4"/>
          <p:cNvSpPr/>
          <p:nvPr/>
        </p:nvSpPr>
        <p:spPr>
          <a:xfrm>
            <a:off x="2639616" y="5059050"/>
            <a:ext cx="6552728" cy="1477328"/>
          </a:xfrm>
          <a:prstGeom prst="rect">
            <a:avLst/>
          </a:prstGeom>
        </p:spPr>
        <p:txBody>
          <a:bodyPr wrap="square">
            <a:spAutoFit/>
          </a:bodyPr>
          <a:lstStyle/>
          <a:p>
            <a:pPr algn="ctr"/>
            <a:r>
              <a:rPr lang="en-US" b="1" i="1" dirty="0">
                <a:solidFill>
                  <a:prstClr val="black"/>
                </a:solidFill>
              </a:rPr>
              <a:t>These are the classic microscopic appearances of </a:t>
            </a:r>
          </a:p>
          <a:p>
            <a:pPr algn="ctr"/>
            <a:r>
              <a:rPr lang="en-US" b="1" i="1" dirty="0">
                <a:solidFill>
                  <a:prstClr val="black"/>
                </a:solidFill>
              </a:rPr>
              <a:t>a schwannoma, which is benign. Note the more cellular "Antoni A" pattern on the left with palisading nuclei surrounding pink areas (Verocay bodies). On the right is the "Antoni B" pattern with a looser stroma, fewer cells, and myxoid change.</a:t>
            </a:r>
            <a:endParaRPr lang="en-US" b="1" i="1" dirty="0">
              <a:solidFill>
                <a:prstClr val="black"/>
              </a:solidFill>
            </a:endParaRPr>
          </a:p>
        </p:txBody>
      </p:sp>
      <p:sp>
        <p:nvSpPr>
          <p:cNvPr id="6" name="Rounded Rectangle 5"/>
          <p:cNvSpPr/>
          <p:nvPr/>
        </p:nvSpPr>
        <p:spPr>
          <a:xfrm>
            <a:off x="3071664" y="332656"/>
            <a:ext cx="5904656"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Schwannoma – LPF Microscopy</a:t>
            </a:r>
            <a:endParaRPr lang="en-US" sz="2400" dirty="0">
              <a:solidFill>
                <a:prstClr val="white"/>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4507855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7106" name="Picture 2" descr="http://library.med.utah.edu/WebPath/jpeg5/CNS129.jpg"/>
          <p:cNvPicPr>
            <a:picLocks noChangeAspect="1" noChangeArrowheads="1"/>
          </p:cNvPicPr>
          <p:nvPr/>
        </p:nvPicPr>
        <p:blipFill>
          <a:blip r:embed="rId2" cstate="print"/>
          <a:srcRect/>
          <a:stretch>
            <a:fillRect/>
          </a:stretch>
        </p:blipFill>
        <p:spPr bwMode="auto">
          <a:xfrm>
            <a:off x="2927648" y="1124744"/>
            <a:ext cx="6312768" cy="4608512"/>
          </a:xfrm>
          <a:prstGeom prst="rect">
            <a:avLst/>
          </a:prstGeom>
          <a:noFill/>
          <a:ln w="12700">
            <a:solidFill>
              <a:schemeClr val="tx1"/>
            </a:solidFill>
          </a:ln>
        </p:spPr>
      </p:pic>
      <p:sp>
        <p:nvSpPr>
          <p:cNvPr id="5" name="Rectangle 4"/>
          <p:cNvSpPr/>
          <p:nvPr/>
        </p:nvSpPr>
        <p:spPr>
          <a:xfrm>
            <a:off x="2927648" y="5879013"/>
            <a:ext cx="6336704" cy="369332"/>
          </a:xfrm>
          <a:prstGeom prst="rect">
            <a:avLst/>
          </a:prstGeom>
        </p:spPr>
        <p:txBody>
          <a:bodyPr wrap="square">
            <a:spAutoFit/>
          </a:bodyPr>
          <a:lstStyle/>
          <a:p>
            <a:pPr algn="ctr"/>
            <a:r>
              <a:rPr lang="en-US" b="1" i="1" dirty="0">
                <a:solidFill>
                  <a:prstClr val="black"/>
                </a:solidFill>
              </a:rPr>
              <a:t>The schwannoma is seen here at higher magnification.</a:t>
            </a:r>
            <a:endParaRPr lang="en-US" b="1" i="1" dirty="0">
              <a:solidFill>
                <a:prstClr val="black"/>
              </a:solidFill>
            </a:endParaRPr>
          </a:p>
        </p:txBody>
      </p:sp>
      <p:sp>
        <p:nvSpPr>
          <p:cNvPr id="6" name="Rounded Rectangle 5"/>
          <p:cNvSpPr/>
          <p:nvPr/>
        </p:nvSpPr>
        <p:spPr>
          <a:xfrm>
            <a:off x="3071664" y="332656"/>
            <a:ext cx="5904656"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a typeface="LM Typewriter Proportional 10pt" charset="0"/>
                <a:cs typeface="LM Typewriter Proportional 10pt" charset="0"/>
                <a:sym typeface="LM Typewriter Proportional 10pt" charset="0"/>
              </a:rPr>
              <a:t>Schwannoma – HPF Microscopy</a:t>
            </a:r>
            <a:endParaRPr lang="en-US" sz="2400" dirty="0">
              <a:solidFill>
                <a:prstClr val="white"/>
              </a:solidFill>
            </a:endParaRP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2511035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83" name="Picture 3"/>
          <p:cNvPicPr>
            <a:picLocks noChangeAspect="1" noChangeArrowheads="1"/>
          </p:cNvPicPr>
          <p:nvPr/>
        </p:nvPicPr>
        <p:blipFill>
          <a:blip r:embed="rId2" cstate="print"/>
          <a:srcRect/>
          <a:stretch>
            <a:fillRect/>
          </a:stretch>
        </p:blipFill>
        <p:spPr bwMode="auto">
          <a:xfrm>
            <a:off x="2497454" y="1034076"/>
            <a:ext cx="7126938" cy="5419260"/>
          </a:xfrm>
          <a:prstGeom prst="rect">
            <a:avLst/>
          </a:prstGeom>
          <a:noFill/>
          <a:ln w="9525">
            <a:noFill/>
            <a:miter lim="800000"/>
            <a:headEnd/>
            <a:tailEnd/>
          </a:ln>
        </p:spPr>
      </p:pic>
      <p:sp>
        <p:nvSpPr>
          <p:cNvPr id="6" name="Rounded Rectangle 5"/>
          <p:cNvSpPr/>
          <p:nvPr/>
        </p:nvSpPr>
        <p:spPr>
          <a:xfrm>
            <a:off x="2639616" y="332656"/>
            <a:ext cx="6696744"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Brain Anatomy – Sagittal Section</a:t>
            </a:r>
            <a:endParaRPr lang="en-US" sz="2800" b="1" i="1" dirty="0">
              <a:solidFill>
                <a:prstClr val="white"/>
              </a:solidFill>
              <a:effectLst>
                <a:outerShdw blurRad="38100" dist="38100" dir="2700000" algn="tl">
                  <a:srgbClr val="000000">
                    <a:alpha val="43137"/>
                  </a:srgbClr>
                </a:outerShdw>
              </a:effectLst>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41915941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42" name="Picture 2" descr="http://www.stonybrookmedicalcenter.org/sbumcfiles/images/IMG_0005_highlightedsmall.jpg"/>
          <p:cNvPicPr>
            <a:picLocks noChangeAspect="1" noChangeArrowheads="1"/>
          </p:cNvPicPr>
          <p:nvPr/>
        </p:nvPicPr>
        <p:blipFill>
          <a:blip r:embed="rId2" cstate="print"/>
          <a:srcRect/>
          <a:stretch>
            <a:fillRect/>
          </a:stretch>
        </p:blipFill>
        <p:spPr bwMode="auto">
          <a:xfrm>
            <a:off x="3071664" y="978171"/>
            <a:ext cx="6057496" cy="5222907"/>
          </a:xfrm>
          <a:prstGeom prst="rect">
            <a:avLst/>
          </a:prstGeom>
          <a:noFill/>
        </p:spPr>
      </p:pic>
      <p:sp>
        <p:nvSpPr>
          <p:cNvPr id="5" name="Rounded Rectangle 4"/>
          <p:cNvSpPr/>
          <p:nvPr/>
        </p:nvSpPr>
        <p:spPr>
          <a:xfrm>
            <a:off x="3719736" y="332656"/>
            <a:ext cx="482453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Brain Anatomy – Cut Section</a:t>
            </a:r>
            <a:endParaRPr lang="en-US" sz="2800" b="1" i="1" dirty="0">
              <a:solidFill>
                <a:prstClr val="white"/>
              </a:solidFill>
              <a:effectLst>
                <a:outerShdw blurRad="38100" dist="38100" dir="2700000" algn="tl">
                  <a:srgbClr val="000000">
                    <a:alpha val="43137"/>
                  </a:srgbClr>
                </a:outerShdw>
              </a:effectLst>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9005001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51910" name="Picture 1030" descr="meninges3"/>
          <p:cNvPicPr>
            <a:picLocks noGrp="1" noChangeAspect="1" noChangeArrowheads="1"/>
          </p:cNvPicPr>
          <p:nvPr>
            <p:ph idx="1"/>
          </p:nvPr>
        </p:nvPicPr>
        <p:blipFill>
          <a:blip r:embed="rId3" cstate="print"/>
          <a:srcRect/>
          <a:stretch>
            <a:fillRect/>
          </a:stretch>
        </p:blipFill>
        <p:spPr>
          <a:xfrm>
            <a:off x="3071664" y="908720"/>
            <a:ext cx="6003032" cy="5760640"/>
          </a:xfrm>
          <a:noFill/>
          <a:ln/>
        </p:spPr>
      </p:pic>
      <p:sp>
        <p:nvSpPr>
          <p:cNvPr id="5" name="Rounded Rectangle 4"/>
          <p:cNvSpPr/>
          <p:nvPr/>
        </p:nvSpPr>
        <p:spPr>
          <a:xfrm>
            <a:off x="4367808" y="260648"/>
            <a:ext cx="3312368" cy="57606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Meningees</a:t>
            </a:r>
            <a:endParaRPr lang="en-US" sz="2800" b="1" i="1" dirty="0">
              <a:solidFill>
                <a:prstClr val="white"/>
              </a:solidFill>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16795449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9" name="Rectangle 3"/>
          <p:cNvSpPr>
            <a:spLocks noGrp="1" noChangeArrowheads="1"/>
          </p:cNvSpPr>
          <p:nvPr>
            <p:ph idx="1"/>
          </p:nvPr>
        </p:nvSpPr>
        <p:spPr>
          <a:xfrm>
            <a:off x="2447868" y="1219200"/>
            <a:ext cx="8143932" cy="5138758"/>
          </a:xfrm>
        </p:spPr>
        <p:txBody>
          <a:bodyPr>
            <a:noAutofit/>
          </a:bodyPr>
          <a:lstStyle/>
          <a:p>
            <a:r>
              <a:rPr lang="en-US" sz="3600" b="1" i="1" dirty="0">
                <a:effectLst>
                  <a:outerShdw blurRad="38100" dist="38100" dir="2700000" algn="tl">
                    <a:srgbClr val="000000">
                      <a:alpha val="43137"/>
                    </a:srgbClr>
                  </a:outerShdw>
                </a:effectLst>
              </a:rPr>
              <a:t>Two cell </a:t>
            </a:r>
            <a:r>
              <a:rPr lang="en-US" sz="3600" b="1" i="1" dirty="0">
                <a:effectLst>
                  <a:outerShdw blurRad="38100" dist="38100" dir="2700000" algn="tl">
                    <a:srgbClr val="000000">
                      <a:alpha val="43137"/>
                    </a:srgbClr>
                  </a:outerShdw>
                </a:effectLst>
              </a:rPr>
              <a:t>types:</a:t>
            </a:r>
            <a:endParaRPr lang="en-US" sz="3600" b="1" i="1" dirty="0">
              <a:effectLst>
                <a:outerShdw blurRad="38100" dist="38100" dir="2700000" algn="tl">
                  <a:srgbClr val="000000">
                    <a:alpha val="43137"/>
                  </a:srgbClr>
                </a:outerShdw>
              </a:effectLst>
            </a:endParaRPr>
          </a:p>
          <a:p>
            <a:pPr lvl="1"/>
            <a:r>
              <a:rPr lang="en-US" sz="3200" b="1" dirty="0">
                <a:solidFill>
                  <a:srgbClr val="FF0000"/>
                </a:solidFill>
              </a:rPr>
              <a:t>Neuron:</a:t>
            </a:r>
            <a:endParaRPr lang="en-US" sz="3200" b="1" dirty="0">
              <a:solidFill>
                <a:srgbClr val="FF0000"/>
              </a:solidFill>
            </a:endParaRPr>
          </a:p>
          <a:p>
            <a:pPr lvl="2"/>
            <a:r>
              <a:rPr lang="en-US" sz="2800" dirty="0"/>
              <a:t>Conducts nerve impulses</a:t>
            </a:r>
          </a:p>
          <a:p>
            <a:pPr lvl="2"/>
            <a:r>
              <a:rPr lang="en-US" sz="2800" dirty="0"/>
              <a:t>Cannot be replaced if destroyed</a:t>
            </a:r>
          </a:p>
          <a:p>
            <a:pPr lvl="1"/>
            <a:endParaRPr lang="en-US" sz="3200" b="1" dirty="0"/>
          </a:p>
          <a:p>
            <a:pPr lvl="1"/>
            <a:r>
              <a:rPr lang="en-US" sz="3200" b="1" dirty="0">
                <a:solidFill>
                  <a:srgbClr val="FF0000"/>
                </a:solidFill>
              </a:rPr>
              <a:t>Neuroglial cells:</a:t>
            </a:r>
            <a:endParaRPr lang="en-US" sz="3200" b="1" dirty="0">
              <a:solidFill>
                <a:srgbClr val="FF0000"/>
              </a:solidFill>
            </a:endParaRPr>
          </a:p>
          <a:p>
            <a:pPr lvl="2"/>
            <a:r>
              <a:rPr lang="en-US" sz="2800" dirty="0"/>
              <a:t>Support, nourish, </a:t>
            </a:r>
            <a:r>
              <a:rPr lang="en-US" sz="2800" dirty="0"/>
              <a:t>and </a:t>
            </a:r>
            <a:r>
              <a:rPr lang="en-US" sz="2800" dirty="0"/>
              <a:t>protect </a:t>
            </a:r>
            <a:r>
              <a:rPr lang="en-US" sz="2800" dirty="0"/>
              <a:t>the neurons</a:t>
            </a:r>
          </a:p>
          <a:p>
            <a:pPr lvl="2"/>
            <a:r>
              <a:rPr lang="en-US" sz="2800" dirty="0"/>
              <a:t>Include </a:t>
            </a:r>
            <a:r>
              <a:rPr lang="en-US" sz="2800" dirty="0"/>
              <a:t>astrocytes, oligodendrocytes</a:t>
            </a:r>
            <a:r>
              <a:rPr lang="en-US" sz="2800" dirty="0"/>
              <a:t>, ependymal cells and microcytes</a:t>
            </a:r>
            <a:endParaRPr lang="en-US" sz="2800" dirty="0"/>
          </a:p>
        </p:txBody>
      </p:sp>
      <p:sp>
        <p:nvSpPr>
          <p:cNvPr id="4" name="Rounded Rectangle 3"/>
          <p:cNvSpPr/>
          <p:nvPr/>
        </p:nvSpPr>
        <p:spPr>
          <a:xfrm>
            <a:off x="4655840" y="476672"/>
            <a:ext cx="2952328"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FE8637">
                    <a:lumMod val="75000"/>
                  </a:srgbClr>
                </a:solidFill>
                <a:effectLst>
                  <a:outerShdw blurRad="38100" dist="38100" dir="2700000" algn="tl">
                    <a:srgbClr val="000000">
                      <a:alpha val="43137"/>
                    </a:srgbClr>
                  </a:outerShdw>
                </a:effectLst>
              </a:rPr>
              <a:t>CNS Cells</a:t>
            </a:r>
            <a:endParaRPr lang="en-US" sz="4400" b="1" i="1" dirty="0">
              <a:solidFill>
                <a:srgbClr val="FE8637">
                  <a:lumMod val="75000"/>
                </a:srgbClr>
              </a:solidFill>
              <a:effectLst>
                <a:outerShdw blurRad="38100" dist="38100" dir="2700000" algn="tl">
                  <a:srgbClr val="000000">
                    <a:alpha val="43137"/>
                  </a:srgbClr>
                </a:outerShdw>
              </a:effectLst>
            </a:endParaRP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32628585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8066" name="Picture 2" descr="http://www.enchantedlearning.com/subjects/anatomy/brain/gifs/Neuron.GIF">
            <a:hlinkClick r:id="rId2"/>
          </p:cNvPr>
          <p:cNvPicPr>
            <a:picLocks noChangeAspect="1" noChangeArrowheads="1"/>
          </p:cNvPicPr>
          <p:nvPr/>
        </p:nvPicPr>
        <p:blipFill>
          <a:blip r:embed="rId3" cstate="print"/>
          <a:srcRect/>
          <a:stretch>
            <a:fillRect/>
          </a:stretch>
        </p:blipFill>
        <p:spPr bwMode="auto">
          <a:xfrm>
            <a:off x="1977844" y="692697"/>
            <a:ext cx="7934580" cy="4936735"/>
          </a:xfrm>
          <a:prstGeom prst="rect">
            <a:avLst/>
          </a:prstGeom>
          <a:noFill/>
        </p:spPr>
      </p:pic>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4" name="TextBox 3"/>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extLst>
      <p:ext uri="{BB962C8B-B14F-4D97-AF65-F5344CB8AC3E}">
        <p14:creationId xmlns:p14="http://schemas.microsoft.com/office/powerpoint/2010/main" val="25852066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1711</Words>
  <Application>Microsoft Office PowerPoint</Application>
  <PresentationFormat>Widescreen</PresentationFormat>
  <Paragraphs>217</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Aharoni</vt:lpstr>
      <vt:lpstr>Arial</vt:lpstr>
      <vt:lpstr>Calibri</vt:lpstr>
      <vt:lpstr>Calibri Light</vt:lpstr>
      <vt:lpstr>Goudy Old Style</vt:lpstr>
      <vt:lpstr>LM Typewriter Proportional 10pt</vt:lpstr>
      <vt:lpstr>Wingdings</vt:lpstr>
      <vt:lpstr>Wingdings 2</vt:lpstr>
      <vt:lpstr>Office Theme</vt:lpstr>
      <vt:lpstr>PowerPoint Presentation</vt:lpstr>
      <vt:lpstr>Central Nervous System </vt:lpstr>
      <vt:lpstr>First  Practical Session</vt:lpstr>
      <vt:lpstr>Brief review of normal anatomy and histology of nervous tissues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Gross and microscopic findings of selected CNS diseases</vt:lpstr>
      <vt:lpstr> Meningioma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Glioblastoma Multiforme</vt:lpstr>
      <vt:lpstr>PowerPoint Presentation</vt:lpstr>
      <vt:lpstr>PowerPoint Presentation</vt:lpstr>
      <vt:lpstr>PowerPoint Presentation</vt:lpstr>
      <vt:lpstr>PowerPoint Presentation</vt:lpstr>
      <vt:lpstr>PowerPoint Presentation</vt:lpstr>
      <vt:lpstr>PowerPoint Presentation</vt:lpstr>
      <vt:lpstr> Multiple Sclerosis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Schwannoma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Naseem Zaidi Shaesta</cp:lastModifiedBy>
  <cp:revision>2</cp:revision>
  <dcterms:created xsi:type="dcterms:W3CDTF">2016-10-10T07:54:54Z</dcterms:created>
  <dcterms:modified xsi:type="dcterms:W3CDTF">2016-10-10T07:55:41Z</dcterms:modified>
</cp:coreProperties>
</file>