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7" r:id="rId2"/>
    <p:sldId id="29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4" y="-7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6C6C8-6C19-4F2D-A0A4-A3202E5514BE}" type="datetimeFigureOut">
              <a:rPr lang="en-US" smtClean="0"/>
              <a:t>10/27/2016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C3440-4285-4094-976F-00591FB65F9B}" type="slidenum">
              <a:rPr lang="en-US" smtClean="0"/>
              <a:t>‹#›</a:t>
            </a:fld>
            <a:endParaRPr lang="en-US"/>
          </a:p>
        </p:txBody>
      </p:sp>
    </p:spTree>
    <p:extLst>
      <p:ext uri="{BB962C8B-B14F-4D97-AF65-F5344CB8AC3E}">
        <p14:creationId xmlns:p14="http://schemas.microsoft.com/office/powerpoint/2010/main" val="217308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p:spPr>
      </p:sp>
      <p:sp>
        <p:nvSpPr>
          <p:cNvPr id="596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6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F7C9-CABB-4F8C-B4B0-2629AFC1FBD8}"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274724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02F5A-1104-474A-A4EA-66113EB58223}" type="slidenum">
              <a:rPr lang="en-US"/>
              <a:pPr/>
              <a:t>34</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0128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1BCD3-7F9B-4802-A2D9-58EDA3FB4C41}" type="slidenum">
              <a:rPr lang="en-US"/>
              <a:pPr/>
              <a:t>36</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51250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5E1947-3965-46F0-80DE-4084105797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309354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E1947-3965-46F0-80DE-4084105797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88481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E1947-3965-46F0-80DE-4084105797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2113-C603-4F42-9020-DB93E70C3CD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82067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E1947-3965-46F0-80DE-4084105797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372799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E1947-3965-46F0-80DE-4084105797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2113-C603-4F42-9020-DB93E70C3CD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7216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E1947-3965-46F0-80DE-4084105797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2772482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E1947-3965-46F0-80DE-4084105797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1924893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E1947-3965-46F0-80DE-4084105797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318969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5E1947-3965-46F0-80DE-4084105797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281445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E1947-3965-46F0-80DE-4084105797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350347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5E1947-3965-46F0-80DE-4084105797B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394293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5E1947-3965-46F0-80DE-4084105797BB}"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249325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5E1947-3965-46F0-80DE-4084105797BB}"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385453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1947-3965-46F0-80DE-4084105797BB}"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3761068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E1947-3965-46F0-80DE-4084105797B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183025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E1947-3965-46F0-80DE-4084105797B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82113-C603-4F42-9020-DB93E70C3CD6}" type="slidenum">
              <a:rPr lang="en-US" smtClean="0"/>
              <a:t>‹#›</a:t>
            </a:fld>
            <a:endParaRPr lang="en-US"/>
          </a:p>
        </p:txBody>
      </p:sp>
    </p:spTree>
    <p:extLst>
      <p:ext uri="{BB962C8B-B14F-4D97-AF65-F5344CB8AC3E}">
        <p14:creationId xmlns:p14="http://schemas.microsoft.com/office/powerpoint/2010/main" val="377302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E1947-3965-46F0-80DE-4084105797BB}" type="datetimeFigureOut">
              <a:rPr lang="en-US" smtClean="0"/>
              <a:t>10/27/2016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782113-C603-4F42-9020-DB93E70C3CD6}" type="slidenum">
              <a:rPr lang="en-US" smtClean="0"/>
              <a:t>‹#›</a:t>
            </a:fld>
            <a:endParaRPr lang="en-US"/>
          </a:p>
        </p:txBody>
      </p:sp>
    </p:spTree>
    <p:extLst>
      <p:ext uri="{BB962C8B-B14F-4D97-AF65-F5344CB8AC3E}">
        <p14:creationId xmlns:p14="http://schemas.microsoft.com/office/powerpoint/2010/main" val="39270273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alz.org/braintour/images/alzheimer_brain.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google.com.sa/url?sa=i&amp;rct=j&amp;q=hydrocephalus&amp;source=images&amp;cd=&amp;cad=rja&amp;docid=89-p0Zigoc1iYM&amp;tbnid=oaQl-fOfoW7XrM:&amp;ved=0CAUQjRw&amp;url=http://www.schrf.org/images/hydrocephalus/pages/hydrocephalus1_JPG.htm&amp;ei=y3lCUYH3FMWxO6DHgKAG&amp;psig=AFQjCNHClCQ_BHq_S2QK8XvjLQkcLI3aGw&amp;ust=1363397343084435" TargetMode="External"/><Relationship Id="rId1" Type="http://schemas.openxmlformats.org/officeDocument/2006/relationships/slideLayout" Target="../slideLayouts/slideLayout2.xml"/><Relationship Id="rId6" Type="http://schemas.openxmlformats.org/officeDocument/2006/relationships/hyperlink" Target="http://www.google.com.sa/url?sa=i&amp;rct=j&amp;q=hydrocephalus&amp;source=images&amp;cd=&amp;cad=rja&amp;docid=0f4J_Af1ma5HWM&amp;tbnid=aN13RN8qI3DiwM:&amp;ved=0CAUQjRw&amp;url=http://www.j24worldchampionship2009.com/category/child-care&amp;ei=bnpCUaSZNsfxOv7pgNAO&amp;psig=AFQjCNHClCQ_BHq_S2QK8XvjLQkcLI3aGw&amp;ust=1363397343084435" TargetMode="External"/><Relationship Id="rId5" Type="http://schemas.openxmlformats.org/officeDocument/2006/relationships/image" Target="../media/image2.jpeg"/><Relationship Id="rId4" Type="http://schemas.openxmlformats.org/officeDocument/2006/relationships/hyperlink" Target="http://www.google.com.sa/url?sa=i&amp;rct=j&amp;q=hydrocephalus&amp;source=images&amp;cd=&amp;cad=rja&amp;docid=0f4J_Af1ma5HWM&amp;tbnid=aN13RN8qI3DiwM:&amp;ved=0CAUQjRw&amp;url=http://www.grahamstowne.com/2010_06_01_archive.html&amp;ei=L3pCUdTvMYO1PMmHgZgB&amp;psig=AFQjCNHClCQ_BHq_S2QK8XvjLQkcLI3aGw&amp;ust=136339734308443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38414" y="2214554"/>
            <a:ext cx="6929486" cy="2143140"/>
          </a:xfrm>
          <a:noFill/>
        </p:spPr>
        <p:txBody>
          <a:bodyPr>
            <a:no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rPr>
              <a:t>Second </a:t>
            </a:r>
            <a:br>
              <a:rPr lang="en-US" b="1" i="1" dirty="0" smtClean="0">
                <a:solidFill>
                  <a:schemeClr val="accent6">
                    <a:lumMod val="75000"/>
                  </a:schemeClr>
                </a:solidFill>
                <a:effectLst>
                  <a:outerShdw blurRad="38100" dist="38100" dir="2700000" algn="tl">
                    <a:srgbClr val="000000">
                      <a:alpha val="43137"/>
                    </a:srgbClr>
                  </a:outerShdw>
                </a:effectLst>
              </a:rPr>
            </a:br>
            <a:r>
              <a:rPr lang="en-US" b="1" i="1" dirty="0" smtClean="0">
                <a:solidFill>
                  <a:schemeClr val="accent6">
                    <a:lumMod val="75000"/>
                  </a:schemeClr>
                </a:solidFill>
                <a:effectLst>
                  <a:outerShdw blurRad="38100" dist="38100" dir="2700000" algn="tl">
                    <a:srgbClr val="000000">
                      <a:alpha val="43137"/>
                    </a:srgbClr>
                  </a:outerShdw>
                </a:effectLst>
              </a:rPr>
              <a:t>Practical Session</a:t>
            </a:r>
            <a:br>
              <a:rPr lang="en-US" b="1" i="1" dirty="0" smtClean="0">
                <a:solidFill>
                  <a:schemeClr val="accent6">
                    <a:lumMod val="75000"/>
                  </a:schemeClr>
                </a:solidFill>
                <a:effectLst>
                  <a:outerShdw blurRad="38100" dist="38100" dir="2700000" algn="tl">
                    <a:srgbClr val="000000">
                      <a:alpha val="43137"/>
                    </a:srgbClr>
                  </a:outerShdw>
                </a:effectLst>
              </a:rPr>
            </a:br>
            <a:r>
              <a:rPr lang="en-US" sz="3600" b="1" i="1" dirty="0" smtClean="0">
                <a:solidFill>
                  <a:srgbClr val="FF0000"/>
                </a:solidFill>
                <a:effectLst>
                  <a:outerShdw blurRad="38100" dist="38100" dir="2700000" algn="tl">
                    <a:srgbClr val="000000">
                      <a:alpha val="43137"/>
                    </a:srgbClr>
                  </a:outerShdw>
                </a:effectLst>
              </a:rPr>
              <a:t>Dr Shaesta Naseem Zaidi</a:t>
            </a:r>
            <a:endParaRPr lang="en-US" sz="3600" b="1" i="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latin typeface="Goudy Old Style" pitchFamily="18" charset="0"/>
              </a:rPr>
              <a:t>CNS  Block</a:t>
            </a: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latin typeface="Goudy Old Style" pitchFamily="18" charset="0"/>
              </a:rPr>
              <a:t>Pathology Dept, KSU</a:t>
            </a:r>
          </a:p>
        </p:txBody>
      </p:sp>
    </p:spTree>
    <p:extLst>
      <p:ext uri="{BB962C8B-B14F-4D97-AF65-F5344CB8AC3E}">
        <p14:creationId xmlns:p14="http://schemas.microsoft.com/office/powerpoint/2010/main" val="361835363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7956" y="812772"/>
            <a:ext cx="8103844" cy="5616624"/>
          </a:xfrm>
        </p:spPr>
        <p:txBody>
          <a:bodyPr>
            <a:normAutofit/>
          </a:bodyPr>
          <a:lstStyle/>
          <a:p>
            <a:pPr>
              <a:buNone/>
            </a:pPr>
            <a:r>
              <a:rPr lang="en-US" b="1" i="1" u="sng" dirty="0">
                <a:solidFill>
                  <a:schemeClr val="accent6">
                    <a:lumMod val="75000"/>
                  </a:schemeClr>
                </a:solidFill>
                <a:effectLst>
                  <a:outerShdw blurRad="38100" dist="38100" dir="2700000" algn="tl">
                    <a:srgbClr val="000000">
                      <a:alpha val="43137"/>
                    </a:srgbClr>
                  </a:outerShdw>
                </a:effectLst>
              </a:rPr>
              <a:t>CASE  2 :</a:t>
            </a:r>
          </a:p>
          <a:p>
            <a:pPr>
              <a:lnSpc>
                <a:spcPct val="150000"/>
              </a:lnSpc>
            </a:pPr>
            <a:r>
              <a:rPr lang="en-US" sz="2600" b="1" i="1" dirty="0"/>
              <a:t>4 years old child who was treated from otitis media and suddenly complained from headache, vomiting, fever and stiff neck. CSF was found to be clouded with abnormal increase of neutrophils, increased protein and absence of sugar. Gram stain of the CSF fluid showed meningococci .    </a:t>
            </a:r>
            <a:r>
              <a:rPr lang="en-US" sz="2600" b="1" i="1" dirty="0" smtClean="0"/>
              <a:t>                                                        </a:t>
            </a:r>
            <a:r>
              <a:rPr lang="en-US" sz="3200" b="1" i="1" dirty="0">
                <a:solidFill>
                  <a:srgbClr val="0000FF"/>
                </a:solidFill>
              </a:rPr>
              <a:t>What is your diagnosis ?    </a:t>
            </a:r>
            <a:endParaRPr lang="en-US" sz="4000" b="1" i="1" dirty="0">
              <a:solidFill>
                <a:srgbClr val="0000FF"/>
              </a:solidFill>
            </a:endParaRP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24938173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neuropathology-web.org/chapter5/images5/5-4l.jpg"/>
          <p:cNvPicPr>
            <a:picLocks noChangeAspect="1" noChangeArrowheads="1"/>
          </p:cNvPicPr>
          <p:nvPr/>
        </p:nvPicPr>
        <p:blipFill>
          <a:blip r:embed="rId2" cstate="print"/>
          <a:srcRect/>
          <a:stretch>
            <a:fillRect/>
          </a:stretch>
        </p:blipFill>
        <p:spPr bwMode="auto">
          <a:xfrm>
            <a:off x="2927649" y="1196752"/>
            <a:ext cx="6264696" cy="4248472"/>
          </a:xfrm>
          <a:prstGeom prst="rect">
            <a:avLst/>
          </a:prstGeom>
          <a:noFill/>
          <a:ln w="12700">
            <a:solidFill>
              <a:schemeClr val="tx1"/>
            </a:solidFill>
          </a:ln>
        </p:spPr>
      </p:pic>
      <p:sp>
        <p:nvSpPr>
          <p:cNvPr id="5" name="Rounded Rectangle 4"/>
          <p:cNvSpPr/>
          <p:nvPr/>
        </p:nvSpPr>
        <p:spPr>
          <a:xfrm>
            <a:off x="3359696" y="404664"/>
            <a:ext cx="5328592"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Bacterial Meningitis – Gross</a:t>
            </a:r>
          </a:p>
        </p:txBody>
      </p:sp>
      <p:sp>
        <p:nvSpPr>
          <p:cNvPr id="6" name="Rectangle 5"/>
          <p:cNvSpPr/>
          <p:nvPr/>
        </p:nvSpPr>
        <p:spPr>
          <a:xfrm>
            <a:off x="2855640" y="5517232"/>
            <a:ext cx="6408712" cy="923330"/>
          </a:xfrm>
          <a:prstGeom prst="rect">
            <a:avLst/>
          </a:prstGeom>
        </p:spPr>
        <p:txBody>
          <a:bodyPr wrap="square">
            <a:spAutoFit/>
          </a:bodyPr>
          <a:lstStyle/>
          <a:p>
            <a:pPr algn="ctr"/>
            <a:r>
              <a:rPr lang="en-US" b="1" i="1" dirty="0"/>
              <a:t>Bacterial meningitis is the infection of the arachnoid membrane, subarachnoid space, and cerebrospinal fluid by bacteria. A creamy purulent exudate covers the cerebral hemispheres</a:t>
            </a: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23016314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neuropathology-web.org/chapter5/images5/5-5l.jpg"/>
          <p:cNvPicPr>
            <a:picLocks noChangeAspect="1" noChangeArrowheads="1"/>
          </p:cNvPicPr>
          <p:nvPr/>
        </p:nvPicPr>
        <p:blipFill>
          <a:blip r:embed="rId2" cstate="print"/>
          <a:srcRect/>
          <a:stretch>
            <a:fillRect/>
          </a:stretch>
        </p:blipFill>
        <p:spPr bwMode="auto">
          <a:xfrm>
            <a:off x="2927648" y="1268761"/>
            <a:ext cx="6344526" cy="4250833"/>
          </a:xfrm>
          <a:prstGeom prst="rect">
            <a:avLst/>
          </a:prstGeom>
          <a:noFill/>
          <a:ln w="12700">
            <a:solidFill>
              <a:schemeClr val="tx1"/>
            </a:solidFill>
          </a:ln>
        </p:spPr>
      </p:pic>
      <p:sp>
        <p:nvSpPr>
          <p:cNvPr id="5" name="Rounded Rectangle 4"/>
          <p:cNvSpPr/>
          <p:nvPr/>
        </p:nvSpPr>
        <p:spPr>
          <a:xfrm>
            <a:off x="3359696" y="404664"/>
            <a:ext cx="5328592"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Bacterial Meningitis – Gross</a:t>
            </a:r>
          </a:p>
        </p:txBody>
      </p:sp>
      <p:sp>
        <p:nvSpPr>
          <p:cNvPr id="6" name="Rectangle 5"/>
          <p:cNvSpPr/>
          <p:nvPr/>
        </p:nvSpPr>
        <p:spPr>
          <a:xfrm>
            <a:off x="2351584" y="5661248"/>
            <a:ext cx="7200800" cy="923330"/>
          </a:xfrm>
          <a:prstGeom prst="rect">
            <a:avLst/>
          </a:prstGeom>
        </p:spPr>
        <p:txBody>
          <a:bodyPr wrap="square">
            <a:spAutoFit/>
          </a:bodyPr>
          <a:lstStyle/>
          <a:p>
            <a:pPr algn="ctr"/>
            <a:r>
              <a:rPr lang="en-US" b="1" i="1" dirty="0"/>
              <a:t>A creamy purulent exudate covers the cerebral hemispheres and settles along the base of the brain, around cranial nerves and the openings of the fourth ventricle</a:t>
            </a: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38893277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library.med.utah.edu/WebPath/jpeg5/CNS064.jpg"/>
          <p:cNvPicPr>
            <a:picLocks noChangeAspect="1" noChangeArrowheads="1"/>
          </p:cNvPicPr>
          <p:nvPr/>
        </p:nvPicPr>
        <p:blipFill>
          <a:blip r:embed="rId2" cstate="print"/>
          <a:srcRect/>
          <a:stretch>
            <a:fillRect/>
          </a:stretch>
        </p:blipFill>
        <p:spPr bwMode="auto">
          <a:xfrm>
            <a:off x="2855640" y="1124744"/>
            <a:ext cx="6552728" cy="4176464"/>
          </a:xfrm>
          <a:prstGeom prst="rect">
            <a:avLst/>
          </a:prstGeom>
          <a:noFill/>
          <a:ln w="12700">
            <a:solidFill>
              <a:schemeClr val="tx1"/>
            </a:solidFill>
          </a:ln>
        </p:spPr>
      </p:pic>
      <p:sp>
        <p:nvSpPr>
          <p:cNvPr id="3" name="Rounded Rectangle 2"/>
          <p:cNvSpPr/>
          <p:nvPr/>
        </p:nvSpPr>
        <p:spPr>
          <a:xfrm>
            <a:off x="3071664" y="404664"/>
            <a:ext cx="6192688"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Acute Bacterial Meningitis – Gross</a:t>
            </a:r>
          </a:p>
        </p:txBody>
      </p:sp>
      <p:sp>
        <p:nvSpPr>
          <p:cNvPr id="4" name="Rectangle 3"/>
          <p:cNvSpPr/>
          <p:nvPr/>
        </p:nvSpPr>
        <p:spPr>
          <a:xfrm>
            <a:off x="736270" y="5336049"/>
            <a:ext cx="9785268" cy="923330"/>
          </a:xfrm>
          <a:prstGeom prst="rect">
            <a:avLst/>
          </a:prstGeom>
        </p:spPr>
        <p:txBody>
          <a:bodyPr wrap="square">
            <a:spAutoFit/>
          </a:bodyPr>
          <a:lstStyle/>
          <a:p>
            <a:pPr algn="ctr"/>
            <a:r>
              <a:rPr lang="en-US" b="1" i="1" dirty="0"/>
              <a:t>Here is another example of an acute meningitis from bacterial infection. </a:t>
            </a:r>
            <a:endParaRPr lang="en-US" b="1" i="1" dirty="0" smtClean="0"/>
          </a:p>
          <a:p>
            <a:pPr algn="ctr"/>
            <a:r>
              <a:rPr lang="en-US" b="1" i="1" dirty="0" smtClean="0"/>
              <a:t>The </a:t>
            </a:r>
            <a:r>
              <a:rPr lang="en-US" b="1" i="1" dirty="0"/>
              <a:t>cerebrospinal fluid (CSF) in such cases typically has a low glucose, high protein, and many PMN's. A gram stain should be done to identify organisms.</a:t>
            </a: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33066017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library.med.utah.edu/WebPath/jpeg5/CNS190.jpg"/>
          <p:cNvPicPr>
            <a:picLocks noChangeAspect="1" noChangeArrowheads="1"/>
          </p:cNvPicPr>
          <p:nvPr/>
        </p:nvPicPr>
        <p:blipFill>
          <a:blip r:embed="rId2" cstate="print"/>
          <a:srcRect/>
          <a:stretch>
            <a:fillRect/>
          </a:stretch>
        </p:blipFill>
        <p:spPr bwMode="auto">
          <a:xfrm>
            <a:off x="2855640" y="1194702"/>
            <a:ext cx="6552728" cy="3962491"/>
          </a:xfrm>
          <a:prstGeom prst="rect">
            <a:avLst/>
          </a:prstGeom>
          <a:noFill/>
          <a:ln w="12700">
            <a:solidFill>
              <a:schemeClr val="tx1"/>
            </a:solidFill>
          </a:ln>
        </p:spPr>
      </p:pic>
      <p:sp>
        <p:nvSpPr>
          <p:cNvPr id="3" name="Rounded Rectangle 2"/>
          <p:cNvSpPr/>
          <p:nvPr/>
        </p:nvSpPr>
        <p:spPr>
          <a:xfrm>
            <a:off x="2855640" y="404664"/>
            <a:ext cx="6480720" cy="64807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Bacterial Meningitis – LPF  Microscopy</a:t>
            </a:r>
          </a:p>
        </p:txBody>
      </p:sp>
      <p:sp>
        <p:nvSpPr>
          <p:cNvPr id="4" name="Rectangle 3"/>
          <p:cNvSpPr/>
          <p:nvPr/>
        </p:nvSpPr>
        <p:spPr>
          <a:xfrm>
            <a:off x="2711624" y="5229200"/>
            <a:ext cx="6768752" cy="1477328"/>
          </a:xfrm>
          <a:prstGeom prst="rect">
            <a:avLst/>
          </a:prstGeom>
        </p:spPr>
        <p:txBody>
          <a:bodyPr wrap="square">
            <a:spAutoFit/>
          </a:bodyPr>
          <a:lstStyle/>
          <a:p>
            <a:pPr algn="ctr"/>
            <a:r>
              <a:rPr lang="en-US" b="1" i="1" dirty="0"/>
              <a:t>A neutrophilic exudate is seen involving the meningees at the left, with prominent dilated vessels. There is edema and focal inflammation (extending down via the Virchow-Robin space) in the cortex to the right. This acute meningitis is typical for bacterial infection</a:t>
            </a: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526269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neuropathology-web.org/chapter5/images5/5-3l.jpg"/>
          <p:cNvPicPr>
            <a:picLocks noChangeAspect="1" noChangeArrowheads="1"/>
          </p:cNvPicPr>
          <p:nvPr/>
        </p:nvPicPr>
        <p:blipFill>
          <a:blip r:embed="rId2" cstate="print"/>
          <a:srcRect/>
          <a:stretch>
            <a:fillRect/>
          </a:stretch>
        </p:blipFill>
        <p:spPr bwMode="auto">
          <a:xfrm>
            <a:off x="2873364" y="1196753"/>
            <a:ext cx="6535005" cy="4247753"/>
          </a:xfrm>
          <a:prstGeom prst="rect">
            <a:avLst/>
          </a:prstGeom>
          <a:noFill/>
          <a:ln w="12700">
            <a:solidFill>
              <a:schemeClr val="tx1"/>
            </a:solidFill>
          </a:ln>
        </p:spPr>
      </p:pic>
      <p:sp>
        <p:nvSpPr>
          <p:cNvPr id="4" name="Rounded Rectangle 3"/>
          <p:cNvSpPr/>
          <p:nvPr/>
        </p:nvSpPr>
        <p:spPr>
          <a:xfrm>
            <a:off x="2855640" y="404664"/>
            <a:ext cx="6480720" cy="64807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Bacterial Meningitis – LPF  Microscopy</a:t>
            </a:r>
          </a:p>
        </p:txBody>
      </p:sp>
      <p:sp>
        <p:nvSpPr>
          <p:cNvPr id="5" name="Rectangle 4"/>
          <p:cNvSpPr/>
          <p:nvPr/>
        </p:nvSpPr>
        <p:spPr>
          <a:xfrm>
            <a:off x="1187532" y="5517233"/>
            <a:ext cx="9820894" cy="923330"/>
          </a:xfrm>
          <a:prstGeom prst="rect">
            <a:avLst/>
          </a:prstGeom>
        </p:spPr>
        <p:txBody>
          <a:bodyPr wrap="square">
            <a:spAutoFit/>
          </a:bodyPr>
          <a:lstStyle/>
          <a:p>
            <a:pPr algn="ctr"/>
            <a:r>
              <a:rPr lang="en-US" b="1" i="1" dirty="0"/>
              <a:t>Neutrophils in the subarachnoid space infiltrate and damage cranial nerves resulting in cranial nerve deficits, and invade </a:t>
            </a:r>
            <a:r>
              <a:rPr lang="en-US" b="1" i="1" dirty="0" err="1"/>
              <a:t>leptomeningeal</a:t>
            </a:r>
            <a:r>
              <a:rPr lang="en-US" b="1" i="1" dirty="0"/>
              <a:t> vessels causing phlebitis and arteritis with thrombosis and ischemic infarction</a:t>
            </a:r>
          </a:p>
        </p:txBody>
      </p: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26913722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library.med.utah.edu/WebPath/jpeg5/CNS191.jpg"/>
          <p:cNvPicPr>
            <a:picLocks noChangeAspect="1" noChangeArrowheads="1"/>
          </p:cNvPicPr>
          <p:nvPr/>
        </p:nvPicPr>
        <p:blipFill>
          <a:blip r:embed="rId2" cstate="print"/>
          <a:srcRect/>
          <a:stretch>
            <a:fillRect/>
          </a:stretch>
        </p:blipFill>
        <p:spPr bwMode="auto">
          <a:xfrm>
            <a:off x="2783632" y="1124745"/>
            <a:ext cx="6480720" cy="4110977"/>
          </a:xfrm>
          <a:prstGeom prst="rect">
            <a:avLst/>
          </a:prstGeom>
          <a:noFill/>
          <a:ln w="12700">
            <a:solidFill>
              <a:schemeClr val="tx1"/>
            </a:solidFill>
          </a:ln>
        </p:spPr>
      </p:pic>
      <p:sp>
        <p:nvSpPr>
          <p:cNvPr id="5" name="Rounded Rectangle 4"/>
          <p:cNvSpPr/>
          <p:nvPr/>
        </p:nvSpPr>
        <p:spPr>
          <a:xfrm>
            <a:off x="2711624" y="404664"/>
            <a:ext cx="6624736"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Bacterial Meningitis – CSF  Gram stain</a:t>
            </a:r>
          </a:p>
        </p:txBody>
      </p:sp>
      <p:sp>
        <p:nvSpPr>
          <p:cNvPr id="6" name="Rectangle 5"/>
          <p:cNvSpPr/>
          <p:nvPr/>
        </p:nvSpPr>
        <p:spPr>
          <a:xfrm>
            <a:off x="2783632" y="5457999"/>
            <a:ext cx="6480720" cy="646331"/>
          </a:xfrm>
          <a:prstGeom prst="rect">
            <a:avLst/>
          </a:prstGeom>
        </p:spPr>
        <p:txBody>
          <a:bodyPr wrap="square">
            <a:spAutoFit/>
          </a:bodyPr>
          <a:lstStyle/>
          <a:p>
            <a:pPr algn="ctr"/>
            <a:r>
              <a:rPr lang="en-US" b="1" i="1" dirty="0"/>
              <a:t>Microscopically, a gram stain of CSF sample reveals gram negative diplococci within a neutrophil, typical for Neisseria meningitidis</a:t>
            </a: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42210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3352800"/>
            <a:ext cx="6048672" cy="720080"/>
          </a:xfrm>
        </p:spPr>
        <p:txBody>
          <a:bodyPr>
            <a:noAutofit/>
          </a:bodyPr>
          <a:lstStyle/>
          <a:p>
            <a:pPr algn="ctr"/>
            <a:r>
              <a:rPr lang="en-US"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Cerebral Abscess</a:t>
            </a:r>
            <a:endParaRPr lang="en-US"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latin typeface="Goudy Old Style" pitchFamily="18" charset="0"/>
              </a:rPr>
              <a:t>CNS  Block</a:t>
            </a:r>
          </a:p>
        </p:txBody>
      </p:sp>
      <p:sp>
        <p:nvSpPr>
          <p:cNvPr id="4" name="TextBox 3"/>
          <p:cNvSpPr txBox="1"/>
          <p:nvPr/>
        </p:nvSpPr>
        <p:spPr>
          <a:xfrm>
            <a:off x="1524000" y="6581002"/>
            <a:ext cx="1571604" cy="276999"/>
          </a:xfrm>
          <a:prstGeom prst="rect">
            <a:avLst/>
          </a:prstGeom>
          <a:noFill/>
        </p:spPr>
        <p:txBody>
          <a:bodyPr wrap="square" rtlCol="0">
            <a:spAutoFit/>
          </a:bodyPr>
          <a:lstStyle/>
          <a:p>
            <a:r>
              <a:rPr lang="en-US" sz="1200" b="1" i="1" dirty="0">
                <a:latin typeface="Goudy Old Style" pitchFamily="18" charset="0"/>
              </a:rPr>
              <a:t>Pathology Dept, KSU</a:t>
            </a:r>
          </a:p>
        </p:txBody>
      </p:sp>
    </p:spTree>
    <p:extLst>
      <p:ext uri="{BB962C8B-B14F-4D97-AF65-F5344CB8AC3E}">
        <p14:creationId xmlns:p14="http://schemas.microsoft.com/office/powerpoint/2010/main" val="31581790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5034" y="907580"/>
            <a:ext cx="8186766" cy="5378940"/>
          </a:xfrm>
        </p:spPr>
        <p:txBody>
          <a:bodyPr>
            <a:normAutofit/>
          </a:bodyPr>
          <a:lstStyle/>
          <a:p>
            <a:pPr>
              <a:buNone/>
            </a:pPr>
            <a:r>
              <a:rPr lang="en-US" b="1" i="1" u="sng" dirty="0">
                <a:solidFill>
                  <a:schemeClr val="accent6">
                    <a:lumMod val="75000"/>
                  </a:schemeClr>
                </a:solidFill>
                <a:effectLst>
                  <a:outerShdw blurRad="38100" dist="38100" dir="2700000" algn="tl">
                    <a:srgbClr val="000000">
                      <a:alpha val="43137"/>
                    </a:srgbClr>
                  </a:outerShdw>
                </a:effectLst>
              </a:rPr>
              <a:t>CASE  3:</a:t>
            </a:r>
          </a:p>
          <a:p>
            <a:pPr>
              <a:lnSpc>
                <a:spcPct val="150000"/>
              </a:lnSpc>
            </a:pPr>
            <a:r>
              <a:rPr lang="en-US" b="1" i="1" dirty="0" smtClean="0"/>
              <a:t>A 35 years old lady complains from otitis media . Suddenly she suffers from headache and convulsions. Brain MRI reveals 5 cm. fluid filled cavity in the temporal lobe. Examination of the CSF shows increased pressure with lymphocytes and increased protein but there is no change of sugar content.                          </a:t>
            </a:r>
          </a:p>
          <a:p>
            <a:pPr>
              <a:lnSpc>
                <a:spcPct val="150000"/>
              </a:lnSpc>
            </a:pPr>
            <a:r>
              <a:rPr lang="en-US" sz="3200" b="1" i="1" dirty="0">
                <a:solidFill>
                  <a:srgbClr val="000099"/>
                </a:solidFill>
              </a:rPr>
              <a:t>What is your diagnosis ? </a:t>
            </a: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16723510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19736" y="332656"/>
            <a:ext cx="460851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Cerebral Abscess - Gross</a:t>
            </a:r>
          </a:p>
        </p:txBody>
      </p:sp>
      <p:pic>
        <p:nvPicPr>
          <p:cNvPr id="119810" name="Picture 2" descr="http://library.med.utah.edu/WebPath/jpeg5/CNS070.jpg"/>
          <p:cNvPicPr>
            <a:picLocks noChangeAspect="1" noChangeArrowheads="1"/>
          </p:cNvPicPr>
          <p:nvPr/>
        </p:nvPicPr>
        <p:blipFill>
          <a:blip r:embed="rId2" cstate="print"/>
          <a:srcRect/>
          <a:stretch>
            <a:fillRect/>
          </a:stretch>
        </p:blipFill>
        <p:spPr bwMode="auto">
          <a:xfrm>
            <a:off x="2783632" y="1124745"/>
            <a:ext cx="6552728" cy="4176464"/>
          </a:xfrm>
          <a:prstGeom prst="rect">
            <a:avLst/>
          </a:prstGeom>
          <a:noFill/>
          <a:ln w="12700">
            <a:solidFill>
              <a:schemeClr val="tx1"/>
            </a:solidFill>
          </a:ln>
        </p:spPr>
      </p:pic>
      <p:sp>
        <p:nvSpPr>
          <p:cNvPr id="6" name="Rectangle 5"/>
          <p:cNvSpPr/>
          <p:nvPr/>
        </p:nvSpPr>
        <p:spPr>
          <a:xfrm>
            <a:off x="2711624" y="5336048"/>
            <a:ext cx="6768752" cy="1477328"/>
          </a:xfrm>
          <a:prstGeom prst="rect">
            <a:avLst/>
          </a:prstGeom>
        </p:spPr>
        <p:txBody>
          <a:bodyPr wrap="square">
            <a:spAutoFit/>
          </a:bodyPr>
          <a:lstStyle/>
          <a:p>
            <a:pPr algn="ctr"/>
            <a:r>
              <a:rPr lang="en-US" b="1" i="1" dirty="0"/>
              <a:t>This is a cerebral abscess. There is a liquefactive center with yellow pus surrounded by a thin wall. Abscesses usually result from hematogenous spread of bacterial infection, but may also occur from direct penetrating trauma or extension from adjacent infection in sinuses.</a:t>
            </a: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20273910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solidFill>
                  <a:srgbClr val="918655">
                    <a:lumMod val="75000"/>
                  </a:srgbClr>
                </a:solidFill>
                <a:effectLst>
                  <a:outerShdw blurRad="38100" dist="38100" dir="2700000" algn="tl">
                    <a:srgbClr val="000000">
                      <a:alpha val="43137"/>
                    </a:srgbClr>
                  </a:outerShdw>
                </a:effectLst>
              </a:rPr>
              <a:t/>
            </a:r>
            <a:br>
              <a:rPr lang="en-US" b="1" i="1" dirty="0" smtClean="0">
                <a:solidFill>
                  <a:srgbClr val="918655">
                    <a:lumMod val="75000"/>
                  </a:srgbClr>
                </a:solidFill>
                <a:effectLst>
                  <a:outerShdw blurRad="38100" dist="38100" dir="2700000" algn="tl">
                    <a:srgbClr val="000000">
                      <a:alpha val="43137"/>
                    </a:srgbClr>
                  </a:outerShdw>
                </a:effectLst>
              </a:rPr>
            </a:br>
            <a:r>
              <a:rPr lang="en-US" b="1" i="1" dirty="0">
                <a:solidFill>
                  <a:srgbClr val="918655">
                    <a:lumMod val="75000"/>
                  </a:srgbClr>
                </a:solidFill>
                <a:effectLst>
                  <a:outerShdw blurRad="38100" dist="38100" dir="2700000" algn="tl">
                    <a:srgbClr val="000000">
                      <a:alpha val="43137"/>
                    </a:srgbClr>
                  </a:outerShdw>
                </a:effectLst>
              </a:rPr>
              <a:t/>
            </a:r>
            <a:br>
              <a:rPr lang="en-US" b="1" i="1" dirty="0">
                <a:solidFill>
                  <a:srgbClr val="918655">
                    <a:lumMod val="75000"/>
                  </a:srgbClr>
                </a:solidFill>
                <a:effectLst>
                  <a:outerShdw blurRad="38100" dist="38100" dir="2700000" algn="tl">
                    <a:srgbClr val="000000">
                      <a:alpha val="43137"/>
                    </a:srgbClr>
                  </a:outerShdw>
                </a:effectLst>
              </a:rPr>
            </a:br>
            <a:r>
              <a:rPr lang="en-US" b="1" i="1" dirty="0" smtClean="0">
                <a:solidFill>
                  <a:srgbClr val="918655">
                    <a:lumMod val="75000"/>
                  </a:srgbClr>
                </a:solidFill>
                <a:effectLst>
                  <a:outerShdw blurRad="38100" dist="38100" dir="2700000" algn="tl">
                    <a:srgbClr val="000000">
                      <a:alpha val="43137"/>
                    </a:srgbClr>
                  </a:outerShdw>
                </a:effectLst>
              </a:rPr>
              <a:t/>
            </a:r>
            <a:br>
              <a:rPr lang="en-US" b="1" i="1" dirty="0" smtClean="0">
                <a:solidFill>
                  <a:srgbClr val="918655">
                    <a:lumMod val="75000"/>
                  </a:srgbClr>
                </a:solidFill>
                <a:effectLst>
                  <a:outerShdw blurRad="38100" dist="38100" dir="2700000" algn="tl">
                    <a:srgbClr val="000000">
                      <a:alpha val="43137"/>
                    </a:srgbClr>
                  </a:outerShdw>
                </a:effectLst>
              </a:rPr>
            </a:br>
            <a:r>
              <a:rPr lang="en-US" b="1" i="1" dirty="0">
                <a:solidFill>
                  <a:srgbClr val="918655">
                    <a:lumMod val="75000"/>
                  </a:srgbClr>
                </a:solidFill>
                <a:effectLst>
                  <a:outerShdw blurRad="38100" dist="38100" dir="2700000" algn="tl">
                    <a:srgbClr val="000000">
                      <a:alpha val="43137"/>
                    </a:srgbClr>
                  </a:outerShdw>
                </a:effectLst>
              </a:rPr>
              <a:t/>
            </a:r>
            <a:br>
              <a:rPr lang="en-US" b="1" i="1" dirty="0">
                <a:solidFill>
                  <a:srgbClr val="918655">
                    <a:lumMod val="75000"/>
                  </a:srgbClr>
                </a:solidFill>
                <a:effectLst>
                  <a:outerShdw blurRad="38100" dist="38100" dir="2700000" algn="tl">
                    <a:srgbClr val="000000">
                      <a:alpha val="43137"/>
                    </a:srgbClr>
                  </a:outerShdw>
                </a:effectLst>
              </a:rPr>
            </a:br>
            <a:r>
              <a:rPr lang="en-US" b="1" i="1" dirty="0">
                <a:solidFill>
                  <a:srgbClr val="918655">
                    <a:lumMod val="75000"/>
                  </a:srgbClr>
                </a:solidFill>
                <a:effectLst>
                  <a:outerShdw blurRad="38100" dist="38100" dir="2700000" algn="tl">
                    <a:srgbClr val="000000">
                      <a:alpha val="43137"/>
                    </a:srgbClr>
                  </a:outerShdw>
                </a:effectLst>
              </a:rPr>
              <a:t/>
            </a:r>
            <a:br>
              <a:rPr lang="en-US" b="1" i="1" dirty="0">
                <a:solidFill>
                  <a:srgbClr val="918655">
                    <a:lumMod val="75000"/>
                  </a:srgbClr>
                </a:solidFill>
                <a:effectLst>
                  <a:outerShdw blurRad="38100" dist="38100" dir="2700000" algn="tl">
                    <a:srgbClr val="000000">
                      <a:alpha val="43137"/>
                    </a:srgbClr>
                  </a:outerShdw>
                </a:effectLst>
              </a:rPr>
            </a:br>
            <a:r>
              <a:rPr lang="en-US" b="1" i="1" dirty="0">
                <a:solidFill>
                  <a:srgbClr val="918655">
                    <a:lumMod val="75000"/>
                  </a:srgbClr>
                </a:solidFill>
                <a:effectLst>
                  <a:outerShdw blurRad="38100" dist="38100" dir="2700000" algn="tl">
                    <a:srgbClr val="000000">
                      <a:alpha val="43137"/>
                    </a:srgbClr>
                  </a:outerShdw>
                </a:effectLst>
              </a:rPr>
              <a:t>Second </a:t>
            </a:r>
            <a:br>
              <a:rPr lang="en-US" b="1" i="1" dirty="0">
                <a:solidFill>
                  <a:srgbClr val="918655">
                    <a:lumMod val="75000"/>
                  </a:srgbClr>
                </a:solidFill>
                <a:effectLst>
                  <a:outerShdw blurRad="38100" dist="38100" dir="2700000" algn="tl">
                    <a:srgbClr val="000000">
                      <a:alpha val="43137"/>
                    </a:srgbClr>
                  </a:outerShdw>
                </a:effectLst>
              </a:rPr>
            </a:br>
            <a:r>
              <a:rPr lang="en-US" b="1" i="1" dirty="0" smtClean="0">
                <a:solidFill>
                  <a:srgbClr val="918655">
                    <a:lumMod val="75000"/>
                  </a:srgbClr>
                </a:solidFill>
                <a:effectLst>
                  <a:outerShdw blurRad="38100" dist="38100" dir="2700000" algn="tl">
                    <a:srgbClr val="000000">
                      <a:alpha val="43137"/>
                    </a:srgbClr>
                  </a:outerShdw>
                </a:effectLst>
              </a:rPr>
              <a:t>CNS Practical </a:t>
            </a:r>
            <a:r>
              <a:rPr lang="en-US" b="1" i="1" dirty="0">
                <a:solidFill>
                  <a:srgbClr val="918655">
                    <a:lumMod val="75000"/>
                  </a:srgbClr>
                </a:solidFill>
                <a:effectLst>
                  <a:outerShdw blurRad="38100" dist="38100" dir="2700000" algn="tl">
                    <a:srgbClr val="000000">
                      <a:alpha val="43137"/>
                    </a:srgbClr>
                  </a:outerShdw>
                </a:effectLst>
              </a:rPr>
              <a:t>Session</a:t>
            </a:r>
            <a:endParaRPr lang="en-US" dirty="0"/>
          </a:p>
        </p:txBody>
      </p:sp>
      <p:sp>
        <p:nvSpPr>
          <p:cNvPr id="3" name="Subtitle 2"/>
          <p:cNvSpPr>
            <a:spLocks noGrp="1"/>
          </p:cNvSpPr>
          <p:nvPr>
            <p:ph type="subTitle" idx="1"/>
          </p:nvPr>
        </p:nvSpPr>
        <p:spPr/>
        <p:txBody>
          <a:bodyPr>
            <a:normAutofit/>
          </a:bodyPr>
          <a:lstStyle/>
          <a:p>
            <a:r>
              <a:rPr lang="en-US" sz="3200" b="1" i="1" dirty="0">
                <a:solidFill>
                  <a:srgbClr val="FF0000"/>
                </a:solidFill>
                <a:effectLst>
                  <a:outerShdw blurRad="38100" dist="38100" dir="2700000" algn="tl">
                    <a:srgbClr val="000000">
                      <a:alpha val="43137"/>
                    </a:srgbClr>
                  </a:outerShdw>
                </a:effectLst>
              </a:rPr>
              <a:t>Dr Shaesta Naseem Zaidi</a:t>
            </a:r>
            <a:endParaRPr lang="en-US" sz="3200" dirty="0"/>
          </a:p>
        </p:txBody>
      </p:sp>
    </p:spTree>
    <p:extLst>
      <p:ext uri="{BB962C8B-B14F-4D97-AF65-F5344CB8AC3E}">
        <p14:creationId xmlns:p14="http://schemas.microsoft.com/office/powerpoint/2010/main" val="3352170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Documents and Settings\Mr. Amer Shafie\My Documents\My Pictures\5-abscess2.jpg"/>
          <p:cNvPicPr>
            <a:picLocks noGrp="1" noChangeAspect="1" noChangeArrowheads="1"/>
          </p:cNvPicPr>
          <p:nvPr>
            <p:ph idx="4294967295"/>
          </p:nvPr>
        </p:nvPicPr>
        <p:blipFill>
          <a:blip r:embed="rId2" cstate="print"/>
          <a:srcRect/>
          <a:stretch>
            <a:fillRect/>
          </a:stretch>
        </p:blipFill>
        <p:spPr bwMode="auto">
          <a:xfrm>
            <a:off x="0" y="1341438"/>
            <a:ext cx="4032250" cy="3743325"/>
          </a:xfrm>
          <a:prstGeom prst="rect">
            <a:avLst/>
          </a:prstGeom>
          <a:noFill/>
        </p:spPr>
      </p:pic>
      <p:pic>
        <p:nvPicPr>
          <p:cNvPr id="3" name="Picture 2" descr="C:\Documents and Settings\Mr. Amer Shafie\My Documents\My Pictures\5-abscess.jpg"/>
          <p:cNvPicPr>
            <a:picLocks noChangeAspect="1" noChangeArrowheads="1"/>
          </p:cNvPicPr>
          <p:nvPr/>
        </p:nvPicPr>
        <p:blipFill>
          <a:blip r:embed="rId3" cstate="print"/>
          <a:srcRect/>
          <a:stretch>
            <a:fillRect/>
          </a:stretch>
        </p:blipFill>
        <p:spPr bwMode="auto">
          <a:xfrm>
            <a:off x="6096000" y="1340768"/>
            <a:ext cx="3960440" cy="3744416"/>
          </a:xfrm>
          <a:prstGeom prst="rect">
            <a:avLst/>
          </a:prstGeom>
          <a:noFill/>
        </p:spPr>
      </p:pic>
      <p:sp>
        <p:nvSpPr>
          <p:cNvPr id="4" name="Rounded Rectangle 3"/>
          <p:cNvSpPr/>
          <p:nvPr/>
        </p:nvSpPr>
        <p:spPr>
          <a:xfrm>
            <a:off x="3719736" y="332656"/>
            <a:ext cx="460851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Cerebral Abscess - Gross</a:t>
            </a: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26072241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library.med.utah.edu/WebPath/jpeg5/CNS319.jpg"/>
          <p:cNvPicPr>
            <a:picLocks noChangeAspect="1" noChangeArrowheads="1"/>
          </p:cNvPicPr>
          <p:nvPr/>
        </p:nvPicPr>
        <p:blipFill>
          <a:blip r:embed="rId2" cstate="print"/>
          <a:srcRect/>
          <a:stretch>
            <a:fillRect/>
          </a:stretch>
        </p:blipFill>
        <p:spPr bwMode="auto">
          <a:xfrm>
            <a:off x="3215680" y="1124744"/>
            <a:ext cx="5832648" cy="4464496"/>
          </a:xfrm>
          <a:prstGeom prst="rect">
            <a:avLst/>
          </a:prstGeom>
          <a:noFill/>
        </p:spPr>
      </p:pic>
      <p:sp>
        <p:nvSpPr>
          <p:cNvPr id="3" name="Rounded Rectangle 2"/>
          <p:cNvSpPr/>
          <p:nvPr/>
        </p:nvSpPr>
        <p:spPr>
          <a:xfrm>
            <a:off x="3719736" y="332656"/>
            <a:ext cx="496855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Cerebral Abscess – CT scan</a:t>
            </a:r>
          </a:p>
        </p:txBody>
      </p:sp>
      <p:sp>
        <p:nvSpPr>
          <p:cNvPr id="4" name="Rectangle 3"/>
          <p:cNvSpPr/>
          <p:nvPr/>
        </p:nvSpPr>
        <p:spPr>
          <a:xfrm>
            <a:off x="3071664" y="5746030"/>
            <a:ext cx="6120680" cy="923330"/>
          </a:xfrm>
          <a:prstGeom prst="rect">
            <a:avLst/>
          </a:prstGeom>
        </p:spPr>
        <p:txBody>
          <a:bodyPr wrap="square">
            <a:spAutoFit/>
          </a:bodyPr>
          <a:lstStyle/>
          <a:p>
            <a:pPr algn="ctr"/>
            <a:r>
              <a:rPr lang="en-US" b="1" i="1" dirty="0"/>
              <a:t>This CT scan of the head in transverse view demonstrates an abscess in the brain (red arrow) in a patient who had septicemia.</a:t>
            </a:r>
          </a:p>
        </p:txBody>
      </p:sp>
      <p:cxnSp>
        <p:nvCxnSpPr>
          <p:cNvPr id="6" name="Straight Arrow Connector 5"/>
          <p:cNvCxnSpPr/>
          <p:nvPr/>
        </p:nvCxnSpPr>
        <p:spPr>
          <a:xfrm flipV="1">
            <a:off x="6528048" y="4509120"/>
            <a:ext cx="72008"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39916081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library.med.utah.edu/WebPath/jpeg5/CNS323.jpg"/>
          <p:cNvPicPr>
            <a:picLocks noChangeAspect="1" noChangeArrowheads="1"/>
          </p:cNvPicPr>
          <p:nvPr/>
        </p:nvPicPr>
        <p:blipFill>
          <a:blip r:embed="rId2" cstate="print"/>
          <a:srcRect/>
          <a:stretch>
            <a:fillRect/>
          </a:stretch>
        </p:blipFill>
        <p:spPr bwMode="auto">
          <a:xfrm>
            <a:off x="3575720" y="1144890"/>
            <a:ext cx="5196054" cy="4300334"/>
          </a:xfrm>
          <a:prstGeom prst="rect">
            <a:avLst/>
          </a:prstGeom>
          <a:noFill/>
        </p:spPr>
      </p:pic>
      <p:sp>
        <p:nvSpPr>
          <p:cNvPr id="4" name="Rounded Rectangle 3"/>
          <p:cNvSpPr/>
          <p:nvPr/>
        </p:nvSpPr>
        <p:spPr>
          <a:xfrm>
            <a:off x="3719736" y="332656"/>
            <a:ext cx="496855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Cerebral Abscess – MRI scan</a:t>
            </a:r>
          </a:p>
        </p:txBody>
      </p:sp>
      <p:sp>
        <p:nvSpPr>
          <p:cNvPr id="5" name="Rectangle 4"/>
          <p:cNvSpPr/>
          <p:nvPr/>
        </p:nvSpPr>
        <p:spPr>
          <a:xfrm>
            <a:off x="3719736" y="5541039"/>
            <a:ext cx="5256584" cy="923330"/>
          </a:xfrm>
          <a:prstGeom prst="rect">
            <a:avLst/>
          </a:prstGeom>
        </p:spPr>
        <p:txBody>
          <a:bodyPr wrap="square">
            <a:spAutoFit/>
          </a:bodyPr>
          <a:lstStyle/>
          <a:p>
            <a:pPr algn="ctr"/>
            <a:r>
              <a:rPr lang="en-US" b="1" i="1" dirty="0"/>
              <a:t>This  MRI scan of the head in transverse (axial) view demonstrates a small abscess in the brain (Red arrow) in a patient who had septicemia</a:t>
            </a:r>
          </a:p>
        </p:txBody>
      </p:sp>
      <p:cxnSp>
        <p:nvCxnSpPr>
          <p:cNvPr id="7" name="Straight Arrow Connector 6"/>
          <p:cNvCxnSpPr/>
          <p:nvPr/>
        </p:nvCxnSpPr>
        <p:spPr>
          <a:xfrm flipH="1" flipV="1">
            <a:off x="5591944" y="4509120"/>
            <a:ext cx="72008"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35528980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library.med.utah.edu/WebPath/jpeg5/CNS071.jpg"/>
          <p:cNvPicPr>
            <a:picLocks noChangeAspect="1" noChangeArrowheads="1"/>
          </p:cNvPicPr>
          <p:nvPr/>
        </p:nvPicPr>
        <p:blipFill>
          <a:blip r:embed="rId2" cstate="print"/>
          <a:srcRect/>
          <a:stretch>
            <a:fillRect/>
          </a:stretch>
        </p:blipFill>
        <p:spPr bwMode="auto">
          <a:xfrm>
            <a:off x="2711624" y="1124744"/>
            <a:ext cx="6528792" cy="4359766"/>
          </a:xfrm>
          <a:prstGeom prst="rect">
            <a:avLst/>
          </a:prstGeom>
          <a:noFill/>
          <a:ln w="12700">
            <a:solidFill>
              <a:schemeClr val="tx1"/>
            </a:solidFill>
          </a:ln>
        </p:spPr>
      </p:pic>
      <p:sp>
        <p:nvSpPr>
          <p:cNvPr id="5" name="Rounded Rectangle 4"/>
          <p:cNvSpPr/>
          <p:nvPr/>
        </p:nvSpPr>
        <p:spPr>
          <a:xfrm>
            <a:off x="2999656" y="332656"/>
            <a:ext cx="604867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Cerebral Abscess –Microscopic view</a:t>
            </a:r>
          </a:p>
        </p:txBody>
      </p:sp>
      <p:sp>
        <p:nvSpPr>
          <p:cNvPr id="6" name="Rectangle 5"/>
          <p:cNvSpPr/>
          <p:nvPr/>
        </p:nvSpPr>
        <p:spPr>
          <a:xfrm>
            <a:off x="2711624" y="5541039"/>
            <a:ext cx="6552728" cy="923330"/>
          </a:xfrm>
          <a:prstGeom prst="rect">
            <a:avLst/>
          </a:prstGeom>
        </p:spPr>
        <p:txBody>
          <a:bodyPr wrap="square">
            <a:spAutoFit/>
          </a:bodyPr>
          <a:lstStyle/>
          <a:p>
            <a:pPr algn="ctr"/>
            <a:r>
              <a:rPr lang="en-US" b="1" i="1" dirty="0"/>
              <a:t>This trichrome stain demonstrates the light blue connective tissue in the wall of an organizing cerebral abscess. Normal brain is at the right and the center of the abscess at the left.</a:t>
            </a: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93305653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1224" y="2428868"/>
            <a:ext cx="8286776" cy="2597674"/>
          </a:xfrm>
        </p:spPr>
        <p:txBody>
          <a:bodyPr>
            <a:noAutofit/>
          </a:bodyPr>
          <a:lstStyle/>
          <a:p>
            <a:pPr algn="ctr"/>
            <a:r>
              <a:rPr lang="en-US" sz="4800"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Ruptured Berry Aneurysm causing subarachnoid hemorrhage</a:t>
            </a: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latin typeface="Goudy Old Style" pitchFamily="18" charset="0"/>
              </a:rPr>
              <a:t>CNS  Block</a:t>
            </a:r>
          </a:p>
        </p:txBody>
      </p:sp>
      <p:sp>
        <p:nvSpPr>
          <p:cNvPr id="4" name="TextBox 3"/>
          <p:cNvSpPr txBox="1"/>
          <p:nvPr/>
        </p:nvSpPr>
        <p:spPr>
          <a:xfrm>
            <a:off x="1524000" y="6581002"/>
            <a:ext cx="1571604" cy="276999"/>
          </a:xfrm>
          <a:prstGeom prst="rect">
            <a:avLst/>
          </a:prstGeom>
          <a:noFill/>
        </p:spPr>
        <p:txBody>
          <a:bodyPr wrap="square" rtlCol="0">
            <a:spAutoFit/>
          </a:bodyPr>
          <a:lstStyle/>
          <a:p>
            <a:r>
              <a:rPr lang="en-US" sz="1200" b="1" i="1" dirty="0">
                <a:latin typeface="Goudy Old Style" pitchFamily="18" charset="0"/>
              </a:rPr>
              <a:t>Pathology Dept, KSU</a:t>
            </a:r>
          </a:p>
        </p:txBody>
      </p:sp>
    </p:spTree>
    <p:extLst>
      <p:ext uri="{BB962C8B-B14F-4D97-AF65-F5344CB8AC3E}">
        <p14:creationId xmlns:p14="http://schemas.microsoft.com/office/powerpoint/2010/main" val="100024250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7038" y="685800"/>
            <a:ext cx="8678562" cy="5525236"/>
          </a:xfrm>
        </p:spPr>
        <p:txBody>
          <a:bodyPr>
            <a:normAutofit/>
          </a:bodyPr>
          <a:lstStyle/>
          <a:p>
            <a:pPr>
              <a:buNone/>
            </a:pPr>
            <a:endParaRPr lang="en-US" sz="3200" b="1" i="1" dirty="0">
              <a:solidFill>
                <a:srgbClr val="FF0000"/>
              </a:solidFill>
              <a:effectLst>
                <a:outerShdw blurRad="38100" dist="38100" dir="2700000" algn="tl">
                  <a:srgbClr val="000000">
                    <a:alpha val="43137"/>
                  </a:srgbClr>
                </a:outerShdw>
              </a:effectLst>
            </a:endParaRPr>
          </a:p>
          <a:p>
            <a:pPr>
              <a:lnSpc>
                <a:spcPct val="150000"/>
              </a:lnSpc>
            </a:pPr>
            <a:r>
              <a:rPr lang="en-US" b="1" i="1" dirty="0"/>
              <a:t>A previously healthy 31-year-old woman experiences a severe headache and loses consciousness within an hour.    An emergent head CT scan reveals extensive subarachnoid hemorrhage at the base of the brain. She is a febrile. A lumbar puncture yields cerebrospinal fluid with many red blood cells, but no white blood cells. The CSF protein is slightly increased, but the glucose is normal</a:t>
            </a:r>
            <a:r>
              <a:rPr lang="en-US" dirty="0"/>
              <a:t>. </a:t>
            </a:r>
          </a:p>
          <a:p>
            <a:pPr>
              <a:lnSpc>
                <a:spcPct val="150000"/>
              </a:lnSpc>
              <a:buNone/>
            </a:pPr>
            <a:endParaRPr lang="en-US" sz="1200" b="1" i="1" dirty="0">
              <a:solidFill>
                <a:srgbClr val="000099"/>
              </a:solidFill>
            </a:endParaRPr>
          </a:p>
          <a:p>
            <a:pPr>
              <a:lnSpc>
                <a:spcPct val="150000"/>
              </a:lnSpc>
              <a:buNone/>
            </a:pPr>
            <a:r>
              <a:rPr lang="en-US" sz="3500" b="1" i="1" dirty="0">
                <a:solidFill>
                  <a:srgbClr val="000099"/>
                </a:solidFill>
              </a:rPr>
              <a:t>    What is your provisional diagnosis ?</a:t>
            </a:r>
            <a:endParaRPr lang="en-US" sz="3000" b="1" i="1" dirty="0">
              <a:solidFill>
                <a:srgbClr val="000099"/>
              </a:solidFill>
            </a:endParaRPr>
          </a:p>
        </p:txBody>
      </p:sp>
      <p:sp>
        <p:nvSpPr>
          <p:cNvPr id="4" name="Rectangle 3"/>
          <p:cNvSpPr/>
          <p:nvPr/>
        </p:nvSpPr>
        <p:spPr>
          <a:xfrm>
            <a:off x="2453230" y="714356"/>
            <a:ext cx="1495602" cy="523220"/>
          </a:xfrm>
          <a:prstGeom prst="rect">
            <a:avLst/>
          </a:prstGeom>
        </p:spPr>
        <p:txBody>
          <a:bodyPr wrap="none">
            <a:spAutoFit/>
          </a:bodyPr>
          <a:lstStyle/>
          <a:p>
            <a:pPr marL="438912" indent="-320040">
              <a:buClr>
                <a:srgbClr val="F0AD00"/>
              </a:buClr>
              <a:buSzPct val="80000"/>
            </a:pPr>
            <a:r>
              <a:rPr lang="en-US" sz="2800" b="1" i="1" u="sng" dirty="0">
                <a:solidFill>
                  <a:schemeClr val="accent6">
                    <a:lumMod val="75000"/>
                  </a:schemeClr>
                </a:solidFill>
                <a:effectLst>
                  <a:outerShdw blurRad="38100" dist="38100" dir="2700000" algn="tl">
                    <a:srgbClr val="000000">
                      <a:alpha val="43137"/>
                    </a:srgbClr>
                  </a:outerShdw>
                </a:effectLst>
              </a:rPr>
              <a:t>CASE  4:</a:t>
            </a: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6156421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3752" y="5877272"/>
            <a:ext cx="4572000" cy="369332"/>
          </a:xfrm>
          <a:prstGeom prst="rect">
            <a:avLst/>
          </a:prstGeom>
        </p:spPr>
        <p:txBody>
          <a:bodyPr>
            <a:spAutoFit/>
          </a:bodyPr>
          <a:lstStyle/>
          <a:p>
            <a:pPr algn="ctr"/>
            <a:r>
              <a:rPr lang="en-US" b="1" i="1" dirty="0">
                <a:ea typeface="LM Typewriter Proportional 10pt" charset="0"/>
                <a:cs typeface="LM Typewriter Proportional 10pt" charset="0"/>
                <a:sym typeface="LM Typewriter Proportional 10pt" charset="0"/>
              </a:rPr>
              <a:t> </a:t>
            </a:r>
          </a:p>
        </p:txBody>
      </p:sp>
      <p:pic>
        <p:nvPicPr>
          <p:cNvPr id="20483" name="Picture 3" descr="http://www.aafp.org/afp/2002/0815/afp20020815p601-f1.jpg"/>
          <p:cNvPicPr>
            <a:picLocks noChangeAspect="1" noChangeArrowheads="1"/>
          </p:cNvPicPr>
          <p:nvPr/>
        </p:nvPicPr>
        <p:blipFill>
          <a:blip r:embed="rId2" cstate="print"/>
          <a:srcRect/>
          <a:stretch>
            <a:fillRect/>
          </a:stretch>
        </p:blipFill>
        <p:spPr bwMode="auto">
          <a:xfrm>
            <a:off x="3359696" y="1196752"/>
            <a:ext cx="5440982" cy="4392488"/>
          </a:xfrm>
          <a:prstGeom prst="rect">
            <a:avLst/>
          </a:prstGeom>
          <a:noFill/>
        </p:spPr>
      </p:pic>
      <p:sp>
        <p:nvSpPr>
          <p:cNvPr id="7" name="Rounded Rectangle 6"/>
          <p:cNvSpPr/>
          <p:nvPr/>
        </p:nvSpPr>
        <p:spPr>
          <a:xfrm>
            <a:off x="3287688" y="260648"/>
            <a:ext cx="5328592" cy="792088"/>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Common locations of intracranial aneurysms</a:t>
            </a:r>
          </a:p>
        </p:txBody>
      </p:sp>
      <p:sp>
        <p:nvSpPr>
          <p:cNvPr id="8" name="Rectangle 7"/>
          <p:cNvSpPr/>
          <p:nvPr/>
        </p:nvSpPr>
        <p:spPr>
          <a:xfrm>
            <a:off x="3071664" y="5589240"/>
            <a:ext cx="5832648" cy="923330"/>
          </a:xfrm>
          <a:prstGeom prst="rect">
            <a:avLst/>
          </a:prstGeom>
        </p:spPr>
        <p:txBody>
          <a:bodyPr wrap="square">
            <a:spAutoFit/>
          </a:bodyPr>
          <a:lstStyle/>
          <a:p>
            <a:pPr algn="ctr"/>
            <a:r>
              <a:rPr lang="en-US" b="1" i="1" dirty="0"/>
              <a:t>Saccular aneurysms most frequently form in first- and second-order arteries originating from the cerebral arterial circle (circle of Willis) at the base of the brain</a:t>
            </a:r>
          </a:p>
        </p:txBody>
      </p: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9" name="TextBox 8"/>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3998598173"/>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library.med.utah.edu/WebPath/jpeg5/CNS144.jpg"/>
          <p:cNvPicPr>
            <a:picLocks noChangeAspect="1" noChangeArrowheads="1"/>
          </p:cNvPicPr>
          <p:nvPr/>
        </p:nvPicPr>
        <p:blipFill>
          <a:blip r:embed="rId3" cstate="print"/>
          <a:srcRect/>
          <a:stretch>
            <a:fillRect/>
          </a:stretch>
        </p:blipFill>
        <p:spPr bwMode="auto">
          <a:xfrm>
            <a:off x="3575720" y="908720"/>
            <a:ext cx="5112568" cy="4824536"/>
          </a:xfrm>
          <a:prstGeom prst="rect">
            <a:avLst/>
          </a:prstGeom>
          <a:noFill/>
        </p:spPr>
      </p:pic>
      <p:sp>
        <p:nvSpPr>
          <p:cNvPr id="4" name="Rectangle 3"/>
          <p:cNvSpPr/>
          <p:nvPr/>
        </p:nvSpPr>
        <p:spPr>
          <a:xfrm>
            <a:off x="2927648" y="5890046"/>
            <a:ext cx="6336704" cy="923330"/>
          </a:xfrm>
          <a:prstGeom prst="rect">
            <a:avLst/>
          </a:prstGeom>
        </p:spPr>
        <p:txBody>
          <a:bodyPr wrap="square">
            <a:spAutoFit/>
          </a:bodyPr>
          <a:lstStyle/>
          <a:p>
            <a:pPr algn="ctr"/>
            <a:r>
              <a:rPr lang="en-US" b="1" i="1" dirty="0"/>
              <a:t>The circle of Willis has been dissected, and three berry aneurysms are seen. Multiple aneurysms are seen in about 20-30% of cases of berry aneurysm. </a:t>
            </a:r>
          </a:p>
        </p:txBody>
      </p:sp>
      <p:sp>
        <p:nvSpPr>
          <p:cNvPr id="5" name="Rounded Rectangle 4"/>
          <p:cNvSpPr/>
          <p:nvPr/>
        </p:nvSpPr>
        <p:spPr>
          <a:xfrm>
            <a:off x="3215680" y="260648"/>
            <a:ext cx="5616624"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a typeface="LM Typewriter Proportional 10pt" charset="0"/>
                <a:cs typeface="LM Typewriter Proportional 10pt" charset="0"/>
                <a:sym typeface="LM Typewriter Proportional 10pt" charset="0"/>
              </a:rPr>
              <a:t>Circle of Willis – Berry aneurysms </a:t>
            </a:r>
            <a:endParaRPr lang="en-US" sz="2400" dirty="0"/>
          </a:p>
        </p:txBody>
      </p: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385456051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568" y="5336049"/>
            <a:ext cx="7344816" cy="1200329"/>
          </a:xfrm>
          <a:prstGeom prst="rect">
            <a:avLst/>
          </a:prstGeom>
        </p:spPr>
        <p:txBody>
          <a:bodyPr wrap="square">
            <a:spAutoFit/>
          </a:bodyPr>
          <a:lstStyle/>
          <a:p>
            <a:pPr algn="ctr"/>
            <a:r>
              <a:rPr lang="en-US" b="1" i="1" dirty="0"/>
              <a:t>Circle of Willis: Berry Aneurysm Ruptured- Gross natural color close-up view of base of brain showing subarachnoid hemorrhage over anterior surface of </a:t>
            </a:r>
            <a:r>
              <a:rPr lang="en-US" b="1" i="1" dirty="0" err="1"/>
              <a:t>pons</a:t>
            </a:r>
            <a:r>
              <a:rPr lang="en-US" b="1" i="1" dirty="0"/>
              <a:t> and a large aneurysm at top of photo which is located in the right internal carotid artery</a:t>
            </a:r>
          </a:p>
        </p:txBody>
      </p:sp>
      <p:pic>
        <p:nvPicPr>
          <p:cNvPr id="5" name="Picture 2" descr="https://www.meducation.net/media_files/26627/high_quality.jpg"/>
          <p:cNvPicPr>
            <a:picLocks noChangeAspect="1" noChangeArrowheads="1"/>
          </p:cNvPicPr>
          <p:nvPr/>
        </p:nvPicPr>
        <p:blipFill>
          <a:blip r:embed="rId2" cstate="print"/>
          <a:srcRect/>
          <a:stretch>
            <a:fillRect/>
          </a:stretch>
        </p:blipFill>
        <p:spPr bwMode="auto">
          <a:xfrm>
            <a:off x="2279576" y="928464"/>
            <a:ext cx="7488832" cy="4372744"/>
          </a:xfrm>
          <a:prstGeom prst="rect">
            <a:avLst/>
          </a:prstGeom>
          <a:noFill/>
          <a:ln w="12700">
            <a:solidFill>
              <a:schemeClr val="accent1"/>
            </a:solidFill>
          </a:ln>
        </p:spPr>
      </p:pic>
      <p:sp>
        <p:nvSpPr>
          <p:cNvPr id="6" name="Rounded Rectangle 5"/>
          <p:cNvSpPr/>
          <p:nvPr/>
        </p:nvSpPr>
        <p:spPr>
          <a:xfrm>
            <a:off x="2309786" y="260648"/>
            <a:ext cx="7429552"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Circle of Willis: Ruptured Berry Aneurysm - Gross </a:t>
            </a:r>
            <a:endParaRPr lang="en-US" sz="2400" dirty="0"/>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22523620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library.med.utah.edu/WebPath/jpeg5/CNS025.jpg"/>
          <p:cNvPicPr>
            <a:picLocks noChangeAspect="1" noChangeArrowheads="1"/>
          </p:cNvPicPr>
          <p:nvPr/>
        </p:nvPicPr>
        <p:blipFill>
          <a:blip r:embed="rId2" cstate="print"/>
          <a:srcRect/>
          <a:stretch>
            <a:fillRect/>
          </a:stretch>
        </p:blipFill>
        <p:spPr bwMode="auto">
          <a:xfrm>
            <a:off x="2495600" y="980728"/>
            <a:ext cx="7128792" cy="4608512"/>
          </a:xfrm>
          <a:prstGeom prst="rect">
            <a:avLst/>
          </a:prstGeom>
          <a:noFill/>
          <a:ln w="12700">
            <a:solidFill>
              <a:schemeClr val="tx1"/>
            </a:solidFill>
          </a:ln>
        </p:spPr>
      </p:pic>
      <p:sp>
        <p:nvSpPr>
          <p:cNvPr id="5" name="Rectangle 4"/>
          <p:cNvSpPr/>
          <p:nvPr/>
        </p:nvSpPr>
        <p:spPr>
          <a:xfrm>
            <a:off x="2783632" y="5746031"/>
            <a:ext cx="6552728" cy="646331"/>
          </a:xfrm>
          <a:prstGeom prst="rect">
            <a:avLst/>
          </a:prstGeom>
        </p:spPr>
        <p:txBody>
          <a:bodyPr wrap="square">
            <a:spAutoFit/>
          </a:bodyPr>
          <a:lstStyle/>
          <a:p>
            <a:pPr algn="ctr"/>
            <a:r>
              <a:rPr lang="en-US" b="1" i="1" dirty="0"/>
              <a:t>The subarachnoid hemorrhage from a ruptured aneurysm is more of an irritant producing vasospasm than a mass lesion.</a:t>
            </a:r>
          </a:p>
        </p:txBody>
      </p:sp>
      <p:sp>
        <p:nvSpPr>
          <p:cNvPr id="7" name="Rounded Rectangle 6"/>
          <p:cNvSpPr/>
          <p:nvPr/>
        </p:nvSpPr>
        <p:spPr>
          <a:xfrm>
            <a:off x="2524100" y="260648"/>
            <a:ext cx="7143800"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Circle of Willis: Ruptured Berry Aneurysm - Gross </a:t>
            </a:r>
            <a:endParaRPr lang="en-US" sz="2400" dirty="0"/>
          </a:p>
        </p:txBody>
      </p: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40014522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05200" y="3124200"/>
            <a:ext cx="6096000" cy="864096"/>
          </a:xfrm>
        </p:spPr>
        <p:txBody>
          <a:bodyPr>
            <a:no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Hydrocephalus</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latin typeface="Goudy Old Style" pitchFamily="18" charset="0"/>
              </a:rPr>
              <a:t>CNS  Block</a:t>
            </a: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latin typeface="Goudy Old Style" pitchFamily="18" charset="0"/>
              </a:rPr>
              <a:t>Pathology Dept, KSU</a:t>
            </a:r>
          </a:p>
        </p:txBody>
      </p:sp>
    </p:spTree>
    <p:extLst>
      <p:ext uri="{BB962C8B-B14F-4D97-AF65-F5344CB8AC3E}">
        <p14:creationId xmlns:p14="http://schemas.microsoft.com/office/powerpoint/2010/main" val="36665277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791744" y="332656"/>
            <a:ext cx="4680520"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Berry Aneurysm </a:t>
            </a:r>
            <a:r>
              <a:rPr lang="en-US" sz="2400" b="1" i="1" dirty="0">
                <a:ea typeface="LM Typewriter Proportional 10pt" charset="0"/>
                <a:cs typeface="LM Typewriter Proportional 10pt" charset="0"/>
                <a:sym typeface="LM Typewriter Proportional 10pt" charset="0"/>
              </a:rPr>
              <a:t>- LPF </a:t>
            </a:r>
            <a:endParaRPr lang="en-US" sz="2400" dirty="0"/>
          </a:p>
        </p:txBody>
      </p:sp>
      <p:sp>
        <p:nvSpPr>
          <p:cNvPr id="16386" name="AutoShape 2" descr="Brain: Berry Aneurysm: Micro Low Mag H&amp;E Section Of Basilar Artery And Adjacent ..."/>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8" name="Picture 4" descr="Brain: Berry Aneurysm: Micro Low Mag H&amp;E Section Of Basilar Artery And Adjacent ..."/>
          <p:cNvPicPr>
            <a:picLocks noChangeAspect="1" noChangeArrowheads="1"/>
          </p:cNvPicPr>
          <p:nvPr/>
        </p:nvPicPr>
        <p:blipFill>
          <a:blip r:embed="rId2" cstate="print"/>
          <a:srcRect/>
          <a:stretch>
            <a:fillRect/>
          </a:stretch>
        </p:blipFill>
        <p:spPr bwMode="auto">
          <a:xfrm>
            <a:off x="2639616" y="1124744"/>
            <a:ext cx="6840760" cy="4320480"/>
          </a:xfrm>
          <a:prstGeom prst="rect">
            <a:avLst/>
          </a:prstGeom>
          <a:noFill/>
          <a:ln w="12700">
            <a:solidFill>
              <a:schemeClr val="tx1"/>
            </a:solidFill>
          </a:ln>
        </p:spPr>
      </p:pic>
      <p:sp>
        <p:nvSpPr>
          <p:cNvPr id="7" name="Rectangle 6"/>
          <p:cNvSpPr/>
          <p:nvPr/>
        </p:nvSpPr>
        <p:spPr>
          <a:xfrm>
            <a:off x="2495600" y="5541040"/>
            <a:ext cx="7056784" cy="1200329"/>
          </a:xfrm>
          <a:prstGeom prst="rect">
            <a:avLst/>
          </a:prstGeom>
        </p:spPr>
        <p:txBody>
          <a:bodyPr wrap="square">
            <a:spAutoFit/>
          </a:bodyPr>
          <a:lstStyle/>
          <a:p>
            <a:pPr algn="ctr"/>
            <a:r>
              <a:rPr lang="en-US" b="1" i="1" dirty="0"/>
              <a:t>Berry Aneurysm: Micro low mag H&amp;E section of basilar artery and adjacent a portion of the aneurysm which was at the posterior inferior </a:t>
            </a:r>
            <a:r>
              <a:rPr lang="en-US" b="1" i="1" dirty="0" err="1"/>
              <a:t>cerebellar</a:t>
            </a:r>
            <a:r>
              <a:rPr lang="en-US" b="1" i="1" dirty="0"/>
              <a:t> artery good photo to show lack of medial structures in wall of aneurysm</a:t>
            </a:r>
          </a:p>
        </p:txBody>
      </p:sp>
      <p:sp>
        <p:nvSpPr>
          <p:cNvPr id="8" name="TextBox 7"/>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9" name="TextBox 8"/>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589361615"/>
      </p:ext>
    </p:extLst>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81400" y="3048000"/>
            <a:ext cx="6172200" cy="990600"/>
          </a:xfrm>
        </p:spPr>
        <p:txBody>
          <a:bodyPr>
            <a:normAutofit fontScale="90000"/>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Alzheimer disease</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latin typeface="Goudy Old Style" pitchFamily="18" charset="0"/>
              </a:rPr>
              <a:t>CNS  Block</a:t>
            </a: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latin typeface="Goudy Old Style" pitchFamily="18" charset="0"/>
              </a:rPr>
              <a:t>Pathology Dept, KSU</a:t>
            </a:r>
          </a:p>
        </p:txBody>
      </p:sp>
    </p:spTree>
    <p:extLst>
      <p:ext uri="{BB962C8B-B14F-4D97-AF65-F5344CB8AC3E}">
        <p14:creationId xmlns:p14="http://schemas.microsoft.com/office/powerpoint/2010/main" val="235328555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5948" y="762000"/>
            <a:ext cx="8175852" cy="5544616"/>
          </a:xfrm>
        </p:spPr>
        <p:txBody>
          <a:bodyPr>
            <a:normAutofit/>
          </a:bodyPr>
          <a:lstStyle/>
          <a:p>
            <a:pPr>
              <a:lnSpc>
                <a:spcPct val="150000"/>
              </a:lnSpc>
            </a:pPr>
            <a:r>
              <a:rPr lang="en-US" b="1" i="1" dirty="0" smtClean="0"/>
              <a:t>A 85 years old man complains of progressive loss of memory, disorientation and alterations in mood and behavior since 20 years. He was admitted to hospital because he was disabled and immobile and he died in hospital after one week of admission. Autopsy was done and the brain cortex  was found to be atrophied. </a:t>
            </a:r>
          </a:p>
          <a:p>
            <a:pPr>
              <a:lnSpc>
                <a:spcPct val="150000"/>
              </a:lnSpc>
            </a:pPr>
            <a:endParaRPr lang="en-US" sz="100" b="1" i="1" dirty="0"/>
          </a:p>
          <a:p>
            <a:pPr>
              <a:lnSpc>
                <a:spcPct val="150000"/>
              </a:lnSpc>
            </a:pPr>
            <a:r>
              <a:rPr lang="en-US" sz="3500" b="1" i="1" dirty="0">
                <a:solidFill>
                  <a:srgbClr val="000099"/>
                </a:solidFill>
              </a:rPr>
              <a:t>    </a:t>
            </a:r>
            <a:r>
              <a:rPr lang="en-US" sz="3200" b="1" i="1" dirty="0">
                <a:solidFill>
                  <a:srgbClr val="000099"/>
                </a:solidFill>
              </a:rPr>
              <a:t>What is your diagnosis ? </a:t>
            </a:r>
            <a:endParaRPr lang="en-US" sz="3500" b="1" i="1" dirty="0">
              <a:solidFill>
                <a:srgbClr val="000099"/>
              </a:solidFill>
            </a:endParaRPr>
          </a:p>
        </p:txBody>
      </p:sp>
      <p:sp>
        <p:nvSpPr>
          <p:cNvPr id="4" name="Rectangle 3"/>
          <p:cNvSpPr/>
          <p:nvPr/>
        </p:nvSpPr>
        <p:spPr>
          <a:xfrm>
            <a:off x="2463017" y="701085"/>
            <a:ext cx="1721625" cy="523220"/>
          </a:xfrm>
          <a:prstGeom prst="rect">
            <a:avLst/>
          </a:prstGeom>
        </p:spPr>
        <p:txBody>
          <a:bodyPr wrap="none">
            <a:spAutoFit/>
          </a:bodyPr>
          <a:lstStyle/>
          <a:p>
            <a:pPr marL="438912" indent="-320040">
              <a:buClr>
                <a:srgbClr val="F0AD00"/>
              </a:buClr>
              <a:buSzPct val="80000"/>
            </a:pPr>
            <a:r>
              <a:rPr lang="en-US" sz="2800" b="1" i="1" u="sng" dirty="0">
                <a:solidFill>
                  <a:schemeClr val="accent6">
                    <a:lumMod val="75000"/>
                  </a:schemeClr>
                </a:solidFill>
                <a:effectLst>
                  <a:outerShdw blurRad="38100" dist="38100" dir="2700000" algn="tl">
                    <a:srgbClr val="000000">
                      <a:alpha val="43137"/>
                    </a:srgbClr>
                  </a:outerShdw>
                </a:effectLst>
              </a:rPr>
              <a:t>CASE   5 :</a:t>
            </a: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206203394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In an article written on July 24, 2012, a new class of drugs was developed to solve issues concerning Alzheimer&amp;#8217;s disease, Parkinson&amp;#8217;s disease, multiple sclerosis, and traumatic brain injury by reducing the inflamation caused by these problems in the brain. This neuroinflammation is highly believed to be a major factor of many degenerative brain conditions. Studies show that this new class of drugs, referred to as MW151 and MW189, can prevent the full-blown development of Alzheimer&amp;#8217;s disease in a mouse that was genetically engineered to develop this disease if taken early enough. Results showed that cytokine levels returned to normal and brain synapses were functioning properly in laboratory mice when the drugs were taken before Alzheimer&amp;#8217;s memory changes are at a late stage. &#10;MW151 and MW189 works by preventing the overproduction of proinflammatory cytokines, a type of brain protein. The overproduction of cytokine can cause the synapses of the brain to misfire, thus damaging the cortex and hippocampus responsible for memory storage and decision-making. &#10;In previous studies, the same drug reduced the damage caused by traumatic brain injury and prevented the development of multiple sclerosis. Multiple sclerosis is caused by the damage of protective covering of nerve cells called the myelin sheath when the body&amp;#8217;s own immune cells attack the nervous system, which then leads to the inflammation of anywhere on the brain, optic nerve, or spinal cord. In the case with multiple sclerosis, MW151 successfully inhibited the development of the disease in laboratory mice when taken orally. Now there are ongoing studies using lab mice to determine if MW151 can also prevent multiple sclerosis from reoccurring. &#10;With traumatic brain injury, the glial cells in the brain become hyperactive over time and release a continuous stream of proinflammatory cytokines that eventually lead to epilepsy and cognitive impairment. However, researchers found that if MW151 is given three to six hours after the injury, it inhibits glial activation, preventing the uncontrollable release of proinflammatory cytokines. This in turn minimizes the risk of epileptic seizures. &#10;This new class of drugs have shown promising results and a possible solution for preventing brain-related diseases and injuries in humans from developing or becoming worse. This may bring us closer to finding a permanent solution - a cure for these neurological problems. ">
            <a:hlinkClick r:id="rId2"/>
          </p:cNvPr>
          <p:cNvPicPr>
            <a:picLocks noChangeAspect="1" noChangeArrowheads="1"/>
          </p:cNvPicPr>
          <p:nvPr/>
        </p:nvPicPr>
        <p:blipFill>
          <a:blip r:embed="rId3" cstate="print"/>
          <a:srcRect/>
          <a:stretch>
            <a:fillRect/>
          </a:stretch>
        </p:blipFill>
        <p:spPr bwMode="auto">
          <a:xfrm>
            <a:off x="3215680" y="1124745"/>
            <a:ext cx="5400600" cy="5302411"/>
          </a:xfrm>
          <a:prstGeom prst="rect">
            <a:avLst/>
          </a:prstGeom>
          <a:noFill/>
        </p:spPr>
      </p:pic>
      <p:sp>
        <p:nvSpPr>
          <p:cNvPr id="3" name="Rounded Rectangle 2"/>
          <p:cNvSpPr/>
          <p:nvPr/>
        </p:nvSpPr>
        <p:spPr>
          <a:xfrm>
            <a:off x="2855640" y="260648"/>
            <a:ext cx="5904656"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Healthy Brain </a:t>
            </a:r>
            <a:r>
              <a:rPr lang="en-US" sz="2400" b="1" i="1" dirty="0" err="1">
                <a:effectLst>
                  <a:outerShdw blurRad="38100" dist="38100" dir="2700000" algn="tl">
                    <a:srgbClr val="000000">
                      <a:alpha val="43137"/>
                    </a:srgbClr>
                  </a:outerShdw>
                </a:effectLst>
              </a:rPr>
              <a:t>vs</a:t>
            </a:r>
            <a:r>
              <a:rPr lang="en-US" sz="2400" b="1" i="1" dirty="0">
                <a:effectLst>
                  <a:outerShdw blurRad="38100" dist="38100" dir="2700000" algn="tl">
                    <a:srgbClr val="000000">
                      <a:alpha val="43137"/>
                    </a:srgbClr>
                  </a:outerShdw>
                </a:effectLst>
              </a:rPr>
              <a:t> Alzheimer’s Brain</a:t>
            </a: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42724811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2135560" y="980728"/>
            <a:ext cx="7704856" cy="4594076"/>
          </a:xfrm>
          <a:prstGeom prst="rect">
            <a:avLst/>
          </a:prstGeom>
          <a:noFill/>
          <a:ln w="9525">
            <a:noFill/>
            <a:miter lim="800000"/>
            <a:headEnd/>
            <a:tailEnd/>
          </a:ln>
        </p:spPr>
      </p:pic>
      <p:sp>
        <p:nvSpPr>
          <p:cNvPr id="4" name="TextBox 3"/>
          <p:cNvSpPr txBox="1"/>
          <p:nvPr/>
        </p:nvSpPr>
        <p:spPr>
          <a:xfrm>
            <a:off x="2279576" y="5746031"/>
            <a:ext cx="7200800" cy="646331"/>
          </a:xfrm>
          <a:prstGeom prst="rect">
            <a:avLst/>
          </a:prstGeom>
          <a:noFill/>
        </p:spPr>
        <p:txBody>
          <a:bodyPr wrap="square" rtlCol="0">
            <a:spAutoFit/>
          </a:bodyPr>
          <a:lstStyle/>
          <a:p>
            <a:pPr algn="ctr"/>
            <a:r>
              <a:rPr lang="en-US" b="1" i="1" dirty="0"/>
              <a:t>Alzheimer disease: A. Normal Brain – B. The brain of a patient with Alzheimer shows cortical atrophy with thin </a:t>
            </a:r>
            <a:r>
              <a:rPr lang="en-US" b="1" i="1" dirty="0" err="1"/>
              <a:t>gyri</a:t>
            </a:r>
            <a:r>
              <a:rPr lang="en-US" b="1" i="1" dirty="0"/>
              <a:t> and prominent </a:t>
            </a:r>
            <a:r>
              <a:rPr lang="en-US" b="1" i="1" dirty="0" err="1"/>
              <a:t>sulci</a:t>
            </a:r>
            <a:r>
              <a:rPr lang="en-US" b="1" i="1" dirty="0"/>
              <a:t> </a:t>
            </a:r>
          </a:p>
        </p:txBody>
      </p:sp>
      <p:sp>
        <p:nvSpPr>
          <p:cNvPr id="5" name="Rounded Rectangle 4"/>
          <p:cNvSpPr/>
          <p:nvPr/>
        </p:nvSpPr>
        <p:spPr>
          <a:xfrm>
            <a:off x="2567608" y="260648"/>
            <a:ext cx="6984776"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Healthy Brain </a:t>
            </a:r>
            <a:r>
              <a:rPr lang="en-US" sz="2400" b="1" i="1" dirty="0" err="1">
                <a:effectLst>
                  <a:outerShdw blurRad="38100" dist="38100" dir="2700000" algn="tl">
                    <a:srgbClr val="000000">
                      <a:alpha val="43137"/>
                    </a:srgbClr>
                  </a:outerShdw>
                </a:effectLst>
              </a:rPr>
              <a:t>vs</a:t>
            </a:r>
            <a:r>
              <a:rPr lang="en-US" sz="2400" b="1" i="1" dirty="0">
                <a:effectLst>
                  <a:outerShdw blurRad="38100" dist="38100" dir="2700000" algn="tl">
                    <a:srgbClr val="000000">
                      <a:alpha val="43137"/>
                    </a:srgbClr>
                  </a:outerShdw>
                </a:effectLst>
              </a:rPr>
              <a:t> Alzheimer’s Brain - Gross</a:t>
            </a:r>
          </a:p>
        </p:txBody>
      </p: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358929519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library.med.utah.edu/WebPath/jpeg5/CNS088.jpg"/>
          <p:cNvPicPr>
            <a:picLocks noChangeAspect="1" noChangeArrowheads="1"/>
          </p:cNvPicPr>
          <p:nvPr/>
        </p:nvPicPr>
        <p:blipFill>
          <a:blip r:embed="rId2" cstate="print"/>
          <a:srcRect/>
          <a:stretch>
            <a:fillRect/>
          </a:stretch>
        </p:blipFill>
        <p:spPr bwMode="auto">
          <a:xfrm>
            <a:off x="2999656" y="980728"/>
            <a:ext cx="6096744" cy="4176464"/>
          </a:xfrm>
          <a:prstGeom prst="rect">
            <a:avLst/>
          </a:prstGeom>
          <a:noFill/>
        </p:spPr>
      </p:pic>
      <p:sp>
        <p:nvSpPr>
          <p:cNvPr id="5" name="Rounded Rectangle 4"/>
          <p:cNvSpPr/>
          <p:nvPr/>
        </p:nvSpPr>
        <p:spPr>
          <a:xfrm>
            <a:off x="3863752" y="260648"/>
            <a:ext cx="4536504"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Alzheimer’s Brain - Gross</a:t>
            </a:r>
          </a:p>
        </p:txBody>
      </p:sp>
      <p:sp>
        <p:nvSpPr>
          <p:cNvPr id="6" name="Rectangle 5"/>
          <p:cNvSpPr/>
          <p:nvPr/>
        </p:nvSpPr>
        <p:spPr>
          <a:xfrm>
            <a:off x="2999656" y="5264041"/>
            <a:ext cx="6192688" cy="1200329"/>
          </a:xfrm>
          <a:prstGeom prst="rect">
            <a:avLst/>
          </a:prstGeom>
        </p:spPr>
        <p:txBody>
          <a:bodyPr wrap="square">
            <a:spAutoFit/>
          </a:bodyPr>
          <a:lstStyle/>
          <a:p>
            <a:pPr algn="ctr"/>
            <a:r>
              <a:rPr lang="en-US" b="1" i="1" dirty="0"/>
              <a:t>The cerebral atrophy seen here mainly in the frontal and parietal regions is characterized by narrowed </a:t>
            </a:r>
            <a:r>
              <a:rPr lang="en-US" b="1" i="1" dirty="0" err="1"/>
              <a:t>gyri</a:t>
            </a:r>
            <a:r>
              <a:rPr lang="en-US" b="1" i="1" dirty="0"/>
              <a:t> and widened </a:t>
            </a:r>
            <a:r>
              <a:rPr lang="en-US" b="1" i="1" dirty="0" err="1"/>
              <a:t>sulci</a:t>
            </a:r>
            <a:r>
              <a:rPr lang="en-US" b="1" i="1" dirty="0"/>
              <a:t>. The atrophy seen here was due to senile dementia of the Alzheimer's type (Alzheimer's disease).</a:t>
            </a:r>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253490518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2811560" y="1052737"/>
            <a:ext cx="6452792" cy="4686275"/>
          </a:xfrm>
          <a:prstGeom prst="rect">
            <a:avLst/>
          </a:prstGeom>
          <a:noFill/>
          <a:ln w="12700">
            <a:solidFill>
              <a:schemeClr val="tx1"/>
            </a:solidFill>
            <a:miter lim="800000"/>
            <a:headEnd/>
            <a:tailEnd/>
          </a:ln>
        </p:spPr>
      </p:pic>
      <p:sp>
        <p:nvSpPr>
          <p:cNvPr id="5" name="TextBox 4"/>
          <p:cNvSpPr txBox="1"/>
          <p:nvPr/>
        </p:nvSpPr>
        <p:spPr>
          <a:xfrm>
            <a:off x="2999656" y="5949280"/>
            <a:ext cx="6192688" cy="369332"/>
          </a:xfrm>
          <a:prstGeom prst="rect">
            <a:avLst/>
          </a:prstGeom>
          <a:noFill/>
        </p:spPr>
        <p:txBody>
          <a:bodyPr wrap="square" rtlCol="0">
            <a:spAutoFit/>
          </a:bodyPr>
          <a:lstStyle/>
          <a:p>
            <a:pPr algn="ctr"/>
            <a:r>
              <a:rPr lang="en-US" b="1" i="1" dirty="0"/>
              <a:t>Microscopic lesions of Alzheimer disease</a:t>
            </a:r>
          </a:p>
        </p:txBody>
      </p:sp>
      <p:sp>
        <p:nvSpPr>
          <p:cNvPr id="6" name="Rounded Rectangle 5"/>
          <p:cNvSpPr/>
          <p:nvPr/>
        </p:nvSpPr>
        <p:spPr>
          <a:xfrm>
            <a:off x="3215680" y="332656"/>
            <a:ext cx="5616624"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Alzheimer's disease  - Illustration</a:t>
            </a:r>
            <a:endParaRPr lang="en-US" sz="2400" dirty="0"/>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101508741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library.med.utah.edu/WebPath/jpeg5/CNS090.jpg"/>
          <p:cNvPicPr>
            <a:picLocks noChangeAspect="1" noChangeArrowheads="1"/>
          </p:cNvPicPr>
          <p:nvPr/>
        </p:nvPicPr>
        <p:blipFill>
          <a:blip r:embed="rId2" cstate="print"/>
          <a:srcRect/>
          <a:stretch>
            <a:fillRect/>
          </a:stretch>
        </p:blipFill>
        <p:spPr bwMode="auto">
          <a:xfrm>
            <a:off x="2855640" y="1124744"/>
            <a:ext cx="6408712" cy="3888432"/>
          </a:xfrm>
          <a:prstGeom prst="rect">
            <a:avLst/>
          </a:prstGeom>
          <a:noFill/>
          <a:ln w="12700">
            <a:solidFill>
              <a:schemeClr val="tx1"/>
            </a:solidFill>
          </a:ln>
        </p:spPr>
      </p:pic>
      <p:sp>
        <p:nvSpPr>
          <p:cNvPr id="3" name="Rectangle 2"/>
          <p:cNvSpPr/>
          <p:nvPr/>
        </p:nvSpPr>
        <p:spPr>
          <a:xfrm>
            <a:off x="2855640" y="5059050"/>
            <a:ext cx="6480720" cy="1477328"/>
          </a:xfrm>
          <a:prstGeom prst="rect">
            <a:avLst/>
          </a:prstGeom>
        </p:spPr>
        <p:txBody>
          <a:bodyPr wrap="square">
            <a:spAutoFit/>
          </a:bodyPr>
          <a:lstStyle/>
          <a:p>
            <a:pPr algn="ctr"/>
            <a:r>
              <a:rPr lang="en-US" b="1" i="1" dirty="0"/>
              <a:t>The characteristic microscopic findings of Alzheimer's disease include "senile plaques" which are collections of degenerative presynaptic endings along with astrocytes and microglia. These plaques are best seen with a silver stain, as seen here in </a:t>
            </a:r>
          </a:p>
          <a:p>
            <a:pPr algn="ctr"/>
            <a:r>
              <a:rPr lang="en-US" b="1" i="1" dirty="0"/>
              <a:t>a case with many plaques of varying size.</a:t>
            </a:r>
          </a:p>
        </p:txBody>
      </p:sp>
      <p:sp>
        <p:nvSpPr>
          <p:cNvPr id="5" name="Rounded Rectangle 4"/>
          <p:cNvSpPr/>
          <p:nvPr/>
        </p:nvSpPr>
        <p:spPr>
          <a:xfrm>
            <a:off x="3719736" y="188640"/>
            <a:ext cx="475252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Alzheimer's disease </a:t>
            </a:r>
          </a:p>
          <a:p>
            <a:pPr algn="ctr"/>
            <a:r>
              <a:rPr lang="en-US" sz="2400" b="1" i="1" dirty="0"/>
              <a:t>Neuritic plaques - LPF</a:t>
            </a:r>
            <a:endParaRPr lang="en-US" sz="2400" dirty="0"/>
          </a:p>
        </p:txBody>
      </p: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17254702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library.med.utah.edu/WebPath/jpeg5/CNS091.jpg"/>
          <p:cNvPicPr>
            <a:picLocks noChangeAspect="1" noChangeArrowheads="1"/>
          </p:cNvPicPr>
          <p:nvPr/>
        </p:nvPicPr>
        <p:blipFill>
          <a:blip r:embed="rId2" cstate="print"/>
          <a:srcRect/>
          <a:stretch>
            <a:fillRect/>
          </a:stretch>
        </p:blipFill>
        <p:spPr bwMode="auto">
          <a:xfrm>
            <a:off x="2855640" y="1196752"/>
            <a:ext cx="6408712" cy="3863330"/>
          </a:xfrm>
          <a:prstGeom prst="rect">
            <a:avLst/>
          </a:prstGeom>
          <a:noFill/>
          <a:ln w="12700">
            <a:solidFill>
              <a:schemeClr val="tx1"/>
            </a:solidFill>
          </a:ln>
        </p:spPr>
      </p:pic>
      <p:sp>
        <p:nvSpPr>
          <p:cNvPr id="3" name="Rectangle 2"/>
          <p:cNvSpPr/>
          <p:nvPr/>
        </p:nvSpPr>
        <p:spPr>
          <a:xfrm>
            <a:off x="2999656" y="5157193"/>
            <a:ext cx="6264696" cy="1200329"/>
          </a:xfrm>
          <a:prstGeom prst="rect">
            <a:avLst/>
          </a:prstGeom>
        </p:spPr>
        <p:txBody>
          <a:bodyPr wrap="square">
            <a:spAutoFit/>
          </a:bodyPr>
          <a:lstStyle/>
          <a:p>
            <a:pPr algn="ctr"/>
            <a:r>
              <a:rPr lang="en-US" b="1" i="1" dirty="0"/>
              <a:t>The plaques of Alzheimer's disease are seen here with a silver stain. Such </a:t>
            </a:r>
            <a:r>
              <a:rPr lang="en-US" b="1" i="1" dirty="0">
                <a:ea typeface="Optima" charset="0"/>
                <a:cs typeface="Optima" charset="0"/>
                <a:sym typeface="Optima" charset="0"/>
              </a:rPr>
              <a:t>neuritic (senile) </a:t>
            </a:r>
            <a:r>
              <a:rPr lang="en-US" b="1" i="1" dirty="0"/>
              <a:t>plaques are most numerous in the cerebral cortex and hippocampus. This dementia is marked mainly by progressive memory loss.</a:t>
            </a:r>
          </a:p>
        </p:txBody>
      </p:sp>
      <p:sp>
        <p:nvSpPr>
          <p:cNvPr id="6" name="Rounded Rectangle 5"/>
          <p:cNvSpPr/>
          <p:nvPr/>
        </p:nvSpPr>
        <p:spPr>
          <a:xfrm>
            <a:off x="3719736" y="188640"/>
            <a:ext cx="475252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Alzheimer's disease </a:t>
            </a:r>
          </a:p>
          <a:p>
            <a:pPr algn="ctr"/>
            <a:r>
              <a:rPr lang="en-US" sz="2400" b="1" i="1" dirty="0"/>
              <a:t>Neuritic plaques - LPF</a:t>
            </a:r>
            <a:endParaRPr lang="en-US" sz="2400" dirty="0"/>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295664705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5680" y="5661249"/>
            <a:ext cx="6120680" cy="646331"/>
          </a:xfrm>
          <a:prstGeom prst="rect">
            <a:avLst/>
          </a:prstGeom>
        </p:spPr>
        <p:txBody>
          <a:bodyPr wrap="square">
            <a:spAutoFit/>
          </a:bodyPr>
          <a:lstStyle/>
          <a:p>
            <a:pPr algn="ctr"/>
            <a:r>
              <a:rPr lang="en-US" b="1" i="1" dirty="0">
                <a:ea typeface="LM Typewriter Proportional 10pt" charset="0"/>
                <a:cs typeface="LM Typewriter Proportional 10pt" charset="0"/>
                <a:sym typeface="LM Typewriter Proportional 10pt" charset="0"/>
              </a:rPr>
              <a:t>Alzheimer disease.  A neuritic (senile)  plaque with a rim of dystrophic neurites surrounding an amyloid core.</a:t>
            </a:r>
          </a:p>
        </p:txBody>
      </p:sp>
      <p:pic>
        <p:nvPicPr>
          <p:cNvPr id="6145" name="Picture 1"/>
          <p:cNvPicPr>
            <a:picLocks noChangeAspect="1" noChangeArrowheads="1"/>
          </p:cNvPicPr>
          <p:nvPr/>
        </p:nvPicPr>
        <p:blipFill>
          <a:blip r:embed="rId2" cstate="print"/>
          <a:srcRect/>
          <a:stretch>
            <a:fillRect/>
          </a:stretch>
        </p:blipFill>
        <p:spPr bwMode="auto">
          <a:xfrm>
            <a:off x="2975998" y="1340769"/>
            <a:ext cx="6144339" cy="4104457"/>
          </a:xfrm>
          <a:prstGeom prst="rect">
            <a:avLst/>
          </a:prstGeom>
          <a:noFill/>
          <a:ln w="12700">
            <a:solidFill>
              <a:schemeClr val="tx1"/>
            </a:solidFill>
            <a:miter lim="800000"/>
            <a:headEnd/>
            <a:tailEnd/>
          </a:ln>
        </p:spPr>
      </p:pic>
      <p:sp>
        <p:nvSpPr>
          <p:cNvPr id="8" name="Rounded Rectangle 7"/>
          <p:cNvSpPr/>
          <p:nvPr/>
        </p:nvSpPr>
        <p:spPr>
          <a:xfrm>
            <a:off x="3719736" y="332656"/>
            <a:ext cx="475252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Alzheimer's disease </a:t>
            </a:r>
          </a:p>
          <a:p>
            <a:pPr algn="ctr"/>
            <a:r>
              <a:rPr lang="en-US" sz="2400" b="1" i="1" dirty="0"/>
              <a:t>Neuritic plaques - LPF</a:t>
            </a:r>
            <a:endParaRPr lang="en-US" sz="2400" dirty="0"/>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218258724"/>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764704"/>
            <a:ext cx="7467600" cy="4873752"/>
          </a:xfrm>
        </p:spPr>
        <p:txBody>
          <a:bodyPr>
            <a:normAutofit/>
          </a:bodyPr>
          <a:lstStyle/>
          <a:p>
            <a:pPr>
              <a:buNone/>
            </a:pPr>
            <a:r>
              <a:rPr lang="en-US" b="1" i="1" u="sng" dirty="0">
                <a:solidFill>
                  <a:schemeClr val="accent6">
                    <a:lumMod val="75000"/>
                  </a:schemeClr>
                </a:solidFill>
                <a:effectLst>
                  <a:outerShdw blurRad="38100" dist="38100" dir="2700000" algn="tl">
                    <a:srgbClr val="000000">
                      <a:alpha val="43137"/>
                    </a:srgbClr>
                  </a:outerShdw>
                </a:effectLst>
              </a:rPr>
              <a:t>CASE 1:</a:t>
            </a:r>
          </a:p>
          <a:p>
            <a:pPr>
              <a:buNone/>
            </a:pPr>
            <a:endParaRPr lang="en-US" b="1" i="1" u="sng" dirty="0" smtClean="0">
              <a:solidFill>
                <a:srgbClr val="C00000"/>
              </a:solidFill>
            </a:endParaRPr>
          </a:p>
          <a:p>
            <a:pPr>
              <a:lnSpc>
                <a:spcPct val="150000"/>
              </a:lnSpc>
            </a:pPr>
            <a:r>
              <a:rPr lang="en-US" b="1" i="1" dirty="0" smtClean="0"/>
              <a:t>A 9 months infant was suffering from enlarged head size and admitted to hospital with convulsions, went into coma and died. Autopsy was done and the brain was large  with dilated ventricles </a:t>
            </a:r>
            <a:r>
              <a:rPr lang="en-US" dirty="0" smtClean="0"/>
              <a:t>.                                           </a:t>
            </a:r>
          </a:p>
          <a:p>
            <a:endParaRPr lang="en-US" dirty="0" smtClean="0"/>
          </a:p>
          <a:p>
            <a:r>
              <a:rPr lang="en-US" b="1" i="1" dirty="0">
                <a:solidFill>
                  <a:srgbClr val="000099"/>
                </a:solidFill>
              </a:rPr>
              <a:t>What is your provisional diagnosis?</a:t>
            </a:r>
          </a:p>
        </p:txBody>
      </p:sp>
      <p:sp>
        <p:nvSpPr>
          <p:cNvPr id="4" name="TextBox 3"/>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5" name="TextBox 4"/>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419945523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3192" y="5373217"/>
            <a:ext cx="7272808" cy="646331"/>
          </a:xfrm>
          <a:prstGeom prst="rect">
            <a:avLst/>
          </a:prstGeom>
        </p:spPr>
        <p:txBody>
          <a:bodyPr wrap="square">
            <a:spAutoFit/>
          </a:bodyPr>
          <a:lstStyle/>
          <a:p>
            <a:pPr algn="ctr"/>
            <a:r>
              <a:rPr lang="en-US" b="1" i="1" dirty="0">
                <a:ea typeface="LM Typewriter Proportional 10pt" charset="0"/>
                <a:cs typeface="LM Typewriter Proportional 10pt" charset="0"/>
                <a:sym typeface="LM Typewriter Proportional 10pt" charset="0"/>
              </a:rPr>
              <a:t>Alzheimer Disease. Neurofibrillary tangles (arrows) are present within the neurons.</a:t>
            </a:r>
            <a:r>
              <a:rPr lang="en-US" dirty="0"/>
              <a:t> </a:t>
            </a:r>
            <a:r>
              <a:rPr lang="en-US" b="1" i="1" dirty="0"/>
              <a:t>They are composed of cytoskeletal intermediate filaments.</a:t>
            </a:r>
            <a:endParaRPr lang="en-US" b="1" i="1" dirty="0">
              <a:ea typeface="LM Typewriter Proportional 10pt" charset="0"/>
              <a:cs typeface="LM Typewriter Proportional 10pt" charset="0"/>
              <a:sym typeface="LM Typewriter Proportional 10pt" charset="0"/>
            </a:endParaRPr>
          </a:p>
        </p:txBody>
      </p:sp>
      <p:pic>
        <p:nvPicPr>
          <p:cNvPr id="5121" name="Picture 1"/>
          <p:cNvPicPr>
            <a:picLocks noChangeAspect="1" noChangeArrowheads="1"/>
          </p:cNvPicPr>
          <p:nvPr/>
        </p:nvPicPr>
        <p:blipFill>
          <a:blip r:embed="rId2" cstate="print"/>
          <a:srcRect/>
          <a:stretch>
            <a:fillRect/>
          </a:stretch>
        </p:blipFill>
        <p:spPr bwMode="auto">
          <a:xfrm>
            <a:off x="6240016" y="1124745"/>
            <a:ext cx="3888432" cy="3960439"/>
          </a:xfrm>
          <a:prstGeom prst="rect">
            <a:avLst/>
          </a:prstGeom>
          <a:noFill/>
          <a:ln w="12700">
            <a:solidFill>
              <a:schemeClr val="tx1"/>
            </a:solidFill>
            <a:miter lim="800000"/>
            <a:headEnd/>
            <a:tailEnd/>
          </a:ln>
        </p:spPr>
      </p:pic>
      <p:sp>
        <p:nvSpPr>
          <p:cNvPr id="6" name="Rounded Rectangle 5"/>
          <p:cNvSpPr/>
          <p:nvPr/>
        </p:nvSpPr>
        <p:spPr>
          <a:xfrm>
            <a:off x="3503712" y="188640"/>
            <a:ext cx="511256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Alzheimer's disease </a:t>
            </a:r>
          </a:p>
          <a:p>
            <a:pPr algn="ctr"/>
            <a:r>
              <a:rPr lang="en-US" sz="2400" b="1" i="1" dirty="0">
                <a:ea typeface="LM Typewriter Proportional 10pt" charset="0"/>
                <a:cs typeface="LM Typewriter Proportional 10pt" charset="0"/>
                <a:sym typeface="LM Typewriter Proportional 10pt" charset="0"/>
              </a:rPr>
              <a:t>Neurofibrillary tangles</a:t>
            </a:r>
            <a:r>
              <a:rPr lang="en-US" sz="2400" b="1" i="1" dirty="0"/>
              <a:t> - HPF</a:t>
            </a:r>
            <a:endParaRPr lang="en-US" sz="2400" dirty="0"/>
          </a:p>
        </p:txBody>
      </p:sp>
      <p:pic>
        <p:nvPicPr>
          <p:cNvPr id="5123" name="Picture 3" descr="http://library.med.utah.edu/WebPath/jpeg5/CNS094.jpg"/>
          <p:cNvPicPr>
            <a:picLocks noChangeAspect="1" noChangeArrowheads="1"/>
          </p:cNvPicPr>
          <p:nvPr/>
        </p:nvPicPr>
        <p:blipFill>
          <a:blip r:embed="rId3" cstate="print"/>
          <a:srcRect/>
          <a:stretch>
            <a:fillRect/>
          </a:stretch>
        </p:blipFill>
        <p:spPr bwMode="auto">
          <a:xfrm>
            <a:off x="2095472" y="1124744"/>
            <a:ext cx="4000528" cy="3935338"/>
          </a:xfrm>
          <a:prstGeom prst="rect">
            <a:avLst/>
          </a:prstGeom>
          <a:noFill/>
          <a:ln w="12700">
            <a:solidFill>
              <a:schemeClr val="tx1"/>
            </a:solidFill>
          </a:ln>
        </p:spPr>
      </p:pic>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1759415841"/>
      </p:ext>
    </p:extLst>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a:xfrm>
            <a:off x="1901190" y="228600"/>
            <a:ext cx="8389620" cy="1611630"/>
          </a:xfrm>
          <a:ln/>
          <a:effectLst>
            <a:outerShdw dist="76199" dir="2700000" algn="ctr" rotWithShape="0">
              <a:schemeClr val="bg2">
                <a:alpha val="75000"/>
              </a:schemeClr>
            </a:outerShdw>
          </a:effectLst>
        </p:spPr>
        <p:txBody>
          <a:bodyPr/>
          <a:lstStyle/>
          <a:p>
            <a:r>
              <a:rPr lang="en-US" sz="6700" dirty="0">
                <a:latin typeface="Optima" charset="0"/>
                <a:ea typeface="Optima" charset="0"/>
                <a:cs typeface="Optima" charset="0"/>
                <a:sym typeface="Optima" charset="0"/>
              </a:rPr>
              <a:t>Alzheimer Disease</a:t>
            </a:r>
            <a:endParaRPr lang="en-US" sz="6700" dirty="0">
              <a:latin typeface="Optima" charset="0"/>
              <a:sym typeface="Optima" charset="0"/>
            </a:endParaRPr>
          </a:p>
        </p:txBody>
      </p:sp>
      <p:sp>
        <p:nvSpPr>
          <p:cNvPr id="107522" name="Rectangle 2"/>
          <p:cNvSpPr>
            <a:spLocks noGrp="1" noChangeArrowheads="1"/>
          </p:cNvSpPr>
          <p:nvPr>
            <p:ph type="body" idx="1"/>
          </p:nvPr>
        </p:nvSpPr>
        <p:spPr>
          <a:xfrm>
            <a:off x="1219200" y="2080260"/>
            <a:ext cx="8557260" cy="4023360"/>
          </a:xfrm>
          <a:ln/>
          <a:effectLst>
            <a:outerShdw dist="76199" dir="2700000" algn="ctr" rotWithShape="0">
              <a:schemeClr val="bg2">
                <a:alpha val="75000"/>
              </a:schemeClr>
            </a:outerShdw>
          </a:effectLst>
        </p:spPr>
        <p:txBody>
          <a:bodyPr/>
          <a:lstStyle/>
          <a:p>
            <a:pPr marL="628650">
              <a:buSzPct val="125000"/>
              <a:buFont typeface="Optima" charset="0"/>
              <a:buChar char="•"/>
            </a:pPr>
            <a:r>
              <a:rPr lang="en-US" sz="2300" dirty="0">
                <a:latin typeface="Optima" charset="0"/>
                <a:ea typeface="Optima" charset="0"/>
                <a:cs typeface="Optima" charset="0"/>
                <a:sym typeface="Optima" charset="0"/>
              </a:rPr>
              <a:t>Macroscopic examination of the brain shows a variable degree of </a:t>
            </a:r>
            <a:r>
              <a:rPr lang="en-US" sz="2300" b="1" i="1" dirty="0">
                <a:latin typeface="Optima" charset="0"/>
                <a:ea typeface="Optima" charset="0"/>
                <a:cs typeface="Optima" charset="0"/>
                <a:sym typeface="Optima" charset="0"/>
              </a:rPr>
              <a:t>cortical atrophy</a:t>
            </a:r>
            <a:r>
              <a:rPr lang="en-US" sz="2300" dirty="0">
                <a:latin typeface="Optima" charset="0"/>
                <a:ea typeface="Optima" charset="0"/>
                <a:cs typeface="Optima" charset="0"/>
                <a:sym typeface="Optima" charset="0"/>
              </a:rPr>
              <a:t> with widening of the cerebral </a:t>
            </a:r>
            <a:r>
              <a:rPr lang="en-US" sz="2300" dirty="0" err="1">
                <a:latin typeface="Optima" charset="0"/>
                <a:ea typeface="Optima" charset="0"/>
                <a:cs typeface="Optima" charset="0"/>
                <a:sym typeface="Optima" charset="0"/>
              </a:rPr>
              <a:t>sulci</a:t>
            </a:r>
            <a:r>
              <a:rPr lang="en-US" sz="2300" dirty="0">
                <a:latin typeface="Optima" charset="0"/>
                <a:ea typeface="Optima" charset="0"/>
                <a:cs typeface="Optima" charset="0"/>
                <a:sym typeface="Optima" charset="0"/>
              </a:rPr>
              <a:t> that is most pronounced in the frontal, temporal, and parietal lobes</a:t>
            </a:r>
            <a:endParaRPr lang="en-US" sz="2300" dirty="0">
              <a:latin typeface="Optima" charset="0"/>
              <a:sym typeface="Optima" charset="0"/>
            </a:endParaRPr>
          </a:p>
          <a:p>
            <a:pPr marL="628650">
              <a:buSzPct val="125000"/>
              <a:buFont typeface="Optima" charset="0"/>
              <a:buChar char="•"/>
            </a:pPr>
            <a:r>
              <a:rPr lang="en-US" sz="2300" dirty="0">
                <a:latin typeface="Optima" charset="0"/>
                <a:ea typeface="Optima" charset="0"/>
                <a:cs typeface="Optima" charset="0"/>
                <a:sym typeface="Optima" charset="0"/>
              </a:rPr>
              <a:t>Microscopic: </a:t>
            </a:r>
            <a:r>
              <a:rPr lang="en-US" sz="2300" b="1" dirty="0" err="1">
                <a:latin typeface="Optima" charset="0"/>
                <a:ea typeface="Optima" charset="0"/>
                <a:cs typeface="Optima" charset="0"/>
                <a:sym typeface="Optima" charset="0"/>
              </a:rPr>
              <a:t>neuritic</a:t>
            </a:r>
            <a:r>
              <a:rPr lang="en-US" sz="2300" b="1" dirty="0">
                <a:latin typeface="Optima" charset="0"/>
                <a:ea typeface="Optima" charset="0"/>
                <a:cs typeface="Optima" charset="0"/>
                <a:sym typeface="Optima" charset="0"/>
              </a:rPr>
              <a:t> (senile) plaques, </a:t>
            </a:r>
            <a:r>
              <a:rPr lang="en-US" sz="2300" b="1" dirty="0" err="1">
                <a:latin typeface="Optima" charset="0"/>
                <a:ea typeface="Optima" charset="0"/>
                <a:cs typeface="Optima" charset="0"/>
                <a:sym typeface="Optima" charset="0"/>
              </a:rPr>
              <a:t>neurofibrillary</a:t>
            </a:r>
            <a:r>
              <a:rPr lang="en-US" sz="2300" b="1" dirty="0">
                <a:latin typeface="Optima" charset="0"/>
                <a:ea typeface="Optima" charset="0"/>
                <a:cs typeface="Optima" charset="0"/>
                <a:sym typeface="Optima" charset="0"/>
              </a:rPr>
              <a:t> tangles, and </a:t>
            </a:r>
            <a:r>
              <a:rPr lang="en-US" sz="2300" b="1" dirty="0" err="1">
                <a:latin typeface="Optima" charset="0"/>
                <a:ea typeface="Optima" charset="0"/>
                <a:cs typeface="Optima" charset="0"/>
                <a:sym typeface="Optima" charset="0"/>
              </a:rPr>
              <a:t>amyloid</a:t>
            </a:r>
            <a:r>
              <a:rPr lang="en-US" sz="2300" b="1" dirty="0">
                <a:latin typeface="Optima" charset="0"/>
                <a:ea typeface="Optima" charset="0"/>
                <a:cs typeface="Optima" charset="0"/>
                <a:sym typeface="Optima" charset="0"/>
              </a:rPr>
              <a:t> </a:t>
            </a:r>
            <a:r>
              <a:rPr lang="en-US" sz="2300" b="1" dirty="0" err="1">
                <a:latin typeface="Optima" charset="0"/>
                <a:ea typeface="Optima" charset="0"/>
                <a:cs typeface="Optima" charset="0"/>
                <a:sym typeface="Optima" charset="0"/>
              </a:rPr>
              <a:t>angiopathy</a:t>
            </a:r>
            <a:endParaRPr lang="en-US" sz="2300" b="1" dirty="0">
              <a:latin typeface="Optima" charset="0"/>
              <a:ea typeface="ヒラギノ角ゴ Pro W6" charset="0"/>
              <a:cs typeface="ヒラギノ角ゴ Pro W6" charset="0"/>
              <a:sym typeface="Optima" charset="0"/>
            </a:endParaRPr>
          </a:p>
        </p:txBody>
      </p:sp>
      <p:sp>
        <p:nvSpPr>
          <p:cNvPr id="107523" name="Rectangle 3"/>
          <p:cNvSpPr>
            <a:spLocks/>
          </p:cNvSpPr>
          <p:nvPr/>
        </p:nvSpPr>
        <p:spPr bwMode="auto">
          <a:xfrm>
            <a:off x="3215640" y="1565910"/>
            <a:ext cx="5760720" cy="674370"/>
          </a:xfrm>
          <a:prstGeom prst="rect">
            <a:avLst/>
          </a:prstGeom>
          <a:noFill/>
          <a:ln w="9525">
            <a:noFill/>
            <a:miter lim="800000"/>
            <a:headEnd type="none" w="med" len="med"/>
            <a:tailEnd type="none" w="med" len="med"/>
          </a:ln>
          <a:effectLst>
            <a:outerShdw dist="76199" dir="2700000" algn="ctr" rotWithShape="0">
              <a:schemeClr val="bg2">
                <a:alpha val="75000"/>
              </a:schemeClr>
            </a:outerShdw>
          </a:effectLst>
        </p:spPr>
        <p:txBody>
          <a:bodyPr lIns="0" tIns="0" rIns="0" bIns="0" anchor="ctr"/>
          <a:lstStyle/>
          <a:p>
            <a:endParaRPr lang="en-US" sz="2500" dirty="0">
              <a:solidFill>
                <a:srgbClr val="15008B"/>
              </a:solidFill>
              <a:latin typeface="Optima" charset="0"/>
              <a:ea typeface="Optima" charset="0"/>
              <a:cs typeface="Optima" charset="0"/>
              <a:sym typeface="Optima" charset="0"/>
            </a:endParaRPr>
          </a:p>
        </p:txBody>
      </p:sp>
    </p:spTree>
    <p:extLst>
      <p:ext uri="{BB962C8B-B14F-4D97-AF65-F5344CB8AC3E}">
        <p14:creationId xmlns:p14="http://schemas.microsoft.com/office/powerpoint/2010/main" val="167649589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952704" presetClass="entr" presetSubtype="55741008" fill="hold" grpId="0" nodeType="afterEffect" nodePh="1">
                                  <p:stCondLst>
                                    <p:cond delay="0"/>
                                  </p:stCondLst>
                                  <p:endCondLst>
                                    <p:cond evt="begin" delay="0">
                                      <p:tn val="5"/>
                                    </p:cond>
                                  </p:endCondLst>
                                  <p:childTnLst>
                                    <p:set>
                                      <p:cBhvr>
                                        <p:cTn id="6" dur="1" fill="hold">
                                          <p:stCondLst>
                                            <p:cond delay="499"/>
                                          </p:stCondLst>
                                        </p:cTn>
                                        <p:tgtEl>
                                          <p:spTgt spid="107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8952704" presetClass="entr" presetSubtype="55956008" fill="hold" grpId="0" nodeType="clickEffect">
                                  <p:stCondLst>
                                    <p:cond delay="0"/>
                                  </p:stCondLst>
                                  <p:childTnLst>
                                    <p:set>
                                      <p:cBhvr>
                                        <p:cTn id="10" dur="1" fill="hold">
                                          <p:stCondLst>
                                            <p:cond delay="499"/>
                                          </p:stCondLst>
                                        </p:cTn>
                                        <p:tgtEl>
                                          <p:spTgt spid="1075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8952704" presetClass="entr" presetSubtype="55956008" fill="hold" grpId="0" nodeType="clickEffect">
                                  <p:stCondLst>
                                    <p:cond delay="0"/>
                                  </p:stCondLst>
                                  <p:childTnLst>
                                    <p:set>
                                      <p:cBhvr>
                                        <p:cTn id="14" dur="1" fill="hold">
                                          <p:stCondLst>
                                            <p:cond delay="499"/>
                                          </p:stCondLst>
                                        </p:cTn>
                                        <p:tgtEl>
                                          <p:spTgt spid="1075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bldLvl="5" autoUpdateAnimBg="0"/>
      <p:bldP spid="10752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776" y="2708920"/>
            <a:ext cx="3816424" cy="1143000"/>
          </a:xfrm>
        </p:spPr>
        <p:txBody>
          <a:bodyPr>
            <a:normAutofit/>
          </a:bodyPr>
          <a:lstStyle/>
          <a:p>
            <a:pPr algn="ctr"/>
            <a:r>
              <a:rPr lang="en-US" sz="4800" b="1" i="1" dirty="0">
                <a:solidFill>
                  <a:srgbClr val="000099"/>
                </a:solidFill>
                <a:effectLst>
                  <a:outerShdw blurRad="38100" dist="38100" dir="2700000" algn="tl">
                    <a:srgbClr val="000000">
                      <a:alpha val="43137"/>
                    </a:srgbClr>
                  </a:outerShdw>
                </a:effectLst>
              </a:rPr>
              <a:t>THE END</a:t>
            </a:r>
          </a:p>
        </p:txBody>
      </p:sp>
    </p:spTree>
    <p:extLst>
      <p:ext uri="{BB962C8B-B14F-4D97-AF65-F5344CB8AC3E}">
        <p14:creationId xmlns:p14="http://schemas.microsoft.com/office/powerpoint/2010/main" val="11278352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schrf.org/images/hydrocephalus/images/hydrocephalus1_JPG.jpg">
            <a:hlinkClick r:id="rId2"/>
          </p:cNvPr>
          <p:cNvPicPr>
            <a:picLocks noChangeAspect="1" noChangeArrowheads="1"/>
          </p:cNvPicPr>
          <p:nvPr/>
        </p:nvPicPr>
        <p:blipFill>
          <a:blip r:embed="rId3" cstate="print"/>
          <a:srcRect/>
          <a:stretch>
            <a:fillRect/>
          </a:stretch>
        </p:blipFill>
        <p:spPr bwMode="auto">
          <a:xfrm>
            <a:off x="4799856" y="1556792"/>
            <a:ext cx="2720772" cy="2952328"/>
          </a:xfrm>
          <a:prstGeom prst="rect">
            <a:avLst/>
          </a:prstGeom>
          <a:noFill/>
        </p:spPr>
      </p:pic>
      <p:pic>
        <p:nvPicPr>
          <p:cNvPr id="123908" name="Picture 4" descr="http://3.bp.blogspot.com/_fcysetNa1YU/TCjd4eq_dHI/AAAAAAAAAEw/ztC_Kmu_W_w/s1600/DSC_0373.JPG">
            <a:hlinkClick r:id="rId4"/>
          </p:cNvPr>
          <p:cNvPicPr>
            <a:picLocks noChangeAspect="1" noChangeArrowheads="1"/>
          </p:cNvPicPr>
          <p:nvPr/>
        </p:nvPicPr>
        <p:blipFill>
          <a:blip r:embed="rId5" cstate="print"/>
          <a:srcRect/>
          <a:stretch>
            <a:fillRect/>
          </a:stretch>
        </p:blipFill>
        <p:spPr bwMode="auto">
          <a:xfrm>
            <a:off x="1703512" y="1556793"/>
            <a:ext cx="2952328" cy="2960229"/>
          </a:xfrm>
          <a:prstGeom prst="rect">
            <a:avLst/>
          </a:prstGeom>
          <a:noFill/>
        </p:spPr>
      </p:pic>
      <p:pic>
        <p:nvPicPr>
          <p:cNvPr id="123910" name="Picture 6" descr="http://byebyedoctor.com/wp-content/uploads/2011/08/hydrocephalus-pictures.jpg">
            <a:hlinkClick r:id="rId6"/>
          </p:cNvPr>
          <p:cNvPicPr>
            <a:picLocks noChangeAspect="1" noChangeArrowheads="1"/>
          </p:cNvPicPr>
          <p:nvPr/>
        </p:nvPicPr>
        <p:blipFill>
          <a:blip r:embed="rId7" cstate="print"/>
          <a:srcRect/>
          <a:stretch>
            <a:fillRect/>
          </a:stretch>
        </p:blipFill>
        <p:spPr bwMode="auto">
          <a:xfrm>
            <a:off x="7680176" y="1556793"/>
            <a:ext cx="2455234" cy="2952327"/>
          </a:xfrm>
          <a:prstGeom prst="rect">
            <a:avLst/>
          </a:prstGeom>
          <a:noFill/>
        </p:spPr>
      </p:pic>
      <p:sp>
        <p:nvSpPr>
          <p:cNvPr id="7" name="Rounded Rectangle 6"/>
          <p:cNvSpPr/>
          <p:nvPr/>
        </p:nvSpPr>
        <p:spPr>
          <a:xfrm>
            <a:off x="4367808" y="548680"/>
            <a:ext cx="345638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a typeface="LM Typewriter Proportional 10pt" charset="0"/>
                <a:cs typeface="LM Typewriter Proportional 10pt" charset="0"/>
                <a:sym typeface="LM Typewriter Proportional 10pt" charset="0"/>
              </a:rPr>
              <a:t>Hydrocephalus </a:t>
            </a:r>
            <a:endParaRPr lang="en-US" sz="2400" dirty="0"/>
          </a:p>
        </p:txBody>
      </p:sp>
      <p:sp>
        <p:nvSpPr>
          <p:cNvPr id="6" name="TextBox 5"/>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32134072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91744" y="332656"/>
            <a:ext cx="446449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a typeface="LM Typewriter Proportional 10pt" charset="0"/>
                <a:cs typeface="LM Typewriter Proportional 10pt" charset="0"/>
                <a:sym typeface="LM Typewriter Proportional 10pt" charset="0"/>
              </a:rPr>
              <a:t>Hydrocephalus – Gross</a:t>
            </a:r>
            <a:endParaRPr lang="en-US" sz="2400" dirty="0"/>
          </a:p>
        </p:txBody>
      </p:sp>
      <p:pic>
        <p:nvPicPr>
          <p:cNvPr id="120834" name="Picture 2" descr="http://library.med.utah.edu/WebPath/jpeg5/CNS072.jpg"/>
          <p:cNvPicPr>
            <a:picLocks noChangeAspect="1" noChangeArrowheads="1"/>
          </p:cNvPicPr>
          <p:nvPr/>
        </p:nvPicPr>
        <p:blipFill>
          <a:blip r:embed="rId2" cstate="print"/>
          <a:srcRect/>
          <a:stretch>
            <a:fillRect/>
          </a:stretch>
        </p:blipFill>
        <p:spPr bwMode="auto">
          <a:xfrm>
            <a:off x="2971792" y="1124744"/>
            <a:ext cx="6268624" cy="4248472"/>
          </a:xfrm>
          <a:prstGeom prst="rect">
            <a:avLst/>
          </a:prstGeom>
          <a:noFill/>
        </p:spPr>
      </p:pic>
      <p:sp>
        <p:nvSpPr>
          <p:cNvPr id="6" name="Rectangle 5"/>
          <p:cNvSpPr/>
          <p:nvPr/>
        </p:nvSpPr>
        <p:spPr>
          <a:xfrm>
            <a:off x="2999656" y="5541039"/>
            <a:ext cx="6264696" cy="923330"/>
          </a:xfrm>
          <a:prstGeom prst="rect">
            <a:avLst/>
          </a:prstGeom>
        </p:spPr>
        <p:txBody>
          <a:bodyPr wrap="square">
            <a:spAutoFit/>
          </a:bodyPr>
          <a:lstStyle/>
          <a:p>
            <a:pPr algn="ctr"/>
            <a:r>
              <a:rPr lang="en-US" b="1" i="1" dirty="0"/>
              <a:t>This is hydrocephalus. Note the marked dilation of the cerebral ventricles. Hydrocephalus can be due to lack of absorption of CSF or due to an obstruction to flow of CSF.</a:t>
            </a:r>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7" name="TextBox 6"/>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31957446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4" name="Picture 6" descr="Hydrocephalus normal, non-normal MRI scans"/>
          <p:cNvPicPr>
            <a:picLocks noChangeAspect="1" noChangeArrowheads="1"/>
          </p:cNvPicPr>
          <p:nvPr/>
        </p:nvPicPr>
        <p:blipFill>
          <a:blip r:embed="rId2" cstate="print"/>
          <a:srcRect/>
          <a:stretch>
            <a:fillRect/>
          </a:stretch>
        </p:blipFill>
        <p:spPr bwMode="auto">
          <a:xfrm>
            <a:off x="2690288" y="1124744"/>
            <a:ext cx="6718081" cy="4453754"/>
          </a:xfrm>
          <a:prstGeom prst="rect">
            <a:avLst/>
          </a:prstGeom>
          <a:noFill/>
        </p:spPr>
      </p:pic>
      <p:sp>
        <p:nvSpPr>
          <p:cNvPr id="8" name="Rectangle 7"/>
          <p:cNvSpPr/>
          <p:nvPr/>
        </p:nvSpPr>
        <p:spPr>
          <a:xfrm>
            <a:off x="2639616" y="5674022"/>
            <a:ext cx="6768752" cy="923330"/>
          </a:xfrm>
          <a:prstGeom prst="rect">
            <a:avLst/>
          </a:prstGeom>
        </p:spPr>
        <p:txBody>
          <a:bodyPr wrap="square">
            <a:spAutoFit/>
          </a:bodyPr>
          <a:lstStyle/>
          <a:p>
            <a:pPr algn="ctr"/>
            <a:r>
              <a:rPr lang="en-US" b="1" i="1" dirty="0"/>
              <a:t>An MRI scan of a brain with hydrocephalus (left) and </a:t>
            </a:r>
          </a:p>
          <a:p>
            <a:pPr algn="ctr"/>
            <a:r>
              <a:rPr lang="en-US" b="1" i="1" dirty="0"/>
              <a:t>a normal MRI scan (right). The large dark area on the left is the ventricles, made bigger by a build-up of CSF</a:t>
            </a:r>
          </a:p>
        </p:txBody>
      </p:sp>
      <p:sp>
        <p:nvSpPr>
          <p:cNvPr id="9" name="Rounded Rectangle 8"/>
          <p:cNvSpPr/>
          <p:nvPr/>
        </p:nvSpPr>
        <p:spPr>
          <a:xfrm>
            <a:off x="2711624" y="332656"/>
            <a:ext cx="662473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a typeface="LM Typewriter Proportional 10pt" charset="0"/>
                <a:cs typeface="LM Typewriter Proportional 10pt" charset="0"/>
                <a:sym typeface="LM Typewriter Proportional 10pt" charset="0"/>
              </a:rPr>
              <a:t>Hydrocephalus </a:t>
            </a:r>
            <a:r>
              <a:rPr lang="en-US" sz="2400" b="1" i="1" dirty="0" err="1">
                <a:ea typeface="LM Typewriter Proportional 10pt" charset="0"/>
                <a:cs typeface="LM Typewriter Proportional 10pt" charset="0"/>
                <a:sym typeface="LM Typewriter Proportional 10pt" charset="0"/>
              </a:rPr>
              <a:t>vs</a:t>
            </a:r>
            <a:r>
              <a:rPr lang="en-US" sz="2400" b="1" i="1" dirty="0">
                <a:ea typeface="LM Typewriter Proportional 10pt" charset="0"/>
                <a:cs typeface="LM Typewriter Proportional 10pt" charset="0"/>
                <a:sym typeface="LM Typewriter Proportional 10pt" charset="0"/>
              </a:rPr>
              <a:t> Normal  – MRI view</a:t>
            </a:r>
            <a:endParaRPr lang="en-US" sz="2400" dirty="0"/>
          </a:p>
        </p:txBody>
      </p:sp>
      <p:sp>
        <p:nvSpPr>
          <p:cNvPr id="5" name="TextBox 4"/>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6" name="TextBox 5"/>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17276812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cstate="print"/>
          <a:srcRect/>
          <a:stretch>
            <a:fillRect/>
          </a:stretch>
        </p:blipFill>
        <p:spPr bwMode="auto">
          <a:xfrm>
            <a:off x="3935760" y="1124744"/>
            <a:ext cx="4248472" cy="4464496"/>
          </a:xfrm>
          <a:prstGeom prst="rect">
            <a:avLst/>
          </a:prstGeom>
          <a:noFill/>
          <a:ln w="9525">
            <a:noFill/>
            <a:miter lim="800000"/>
            <a:headEnd/>
            <a:tailEnd/>
          </a:ln>
        </p:spPr>
      </p:pic>
      <p:sp>
        <p:nvSpPr>
          <p:cNvPr id="5" name="Rectangle 4"/>
          <p:cNvSpPr/>
          <p:nvPr/>
        </p:nvSpPr>
        <p:spPr>
          <a:xfrm>
            <a:off x="3935760" y="5674022"/>
            <a:ext cx="4248472" cy="923330"/>
          </a:xfrm>
          <a:prstGeom prst="rect">
            <a:avLst/>
          </a:prstGeom>
        </p:spPr>
        <p:txBody>
          <a:bodyPr wrap="square">
            <a:spAutoFit/>
          </a:bodyPr>
          <a:lstStyle/>
          <a:p>
            <a:pPr algn="ctr"/>
            <a:r>
              <a:rPr lang="en-US" b="1" i="1" dirty="0">
                <a:ea typeface="LM Typewriter Proportional 10pt" charset="0"/>
                <a:cs typeface="LM Typewriter Proportional 10pt" charset="0"/>
                <a:sym typeface="LM Typewriter Proportional 10pt" charset="0"/>
              </a:rPr>
              <a:t>Mid Sagittal MRI of a child with communicating hydrocephalus,</a:t>
            </a:r>
          </a:p>
          <a:p>
            <a:pPr algn="ctr"/>
            <a:r>
              <a:rPr lang="en-US" b="1" i="1" dirty="0">
                <a:ea typeface="LM Typewriter Proportional 10pt" charset="0"/>
                <a:cs typeface="LM Typewriter Proportional 10pt" charset="0"/>
                <a:sym typeface="LM Typewriter Proportional 10pt" charset="0"/>
              </a:rPr>
              <a:t> involving all ventricles</a:t>
            </a:r>
            <a:r>
              <a:rPr lang="en-US" b="1" i="1" dirty="0">
                <a:solidFill>
                  <a:srgbClr val="FFCF49"/>
                </a:solidFill>
                <a:ea typeface="LM Typewriter Proportional 10pt" charset="0"/>
                <a:cs typeface="LM Typewriter Proportional 10pt" charset="0"/>
                <a:sym typeface="LM Typewriter Proportional 10pt" charset="0"/>
              </a:rPr>
              <a:t>.</a:t>
            </a:r>
          </a:p>
        </p:txBody>
      </p:sp>
      <p:sp>
        <p:nvSpPr>
          <p:cNvPr id="6" name="Rounded Rectangle 5"/>
          <p:cNvSpPr/>
          <p:nvPr/>
        </p:nvSpPr>
        <p:spPr>
          <a:xfrm>
            <a:off x="3791744" y="332656"/>
            <a:ext cx="446449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a typeface="LM Typewriter Proportional 10pt" charset="0"/>
                <a:cs typeface="LM Typewriter Proportional 10pt" charset="0"/>
                <a:sym typeface="LM Typewriter Proportional 10pt" charset="0"/>
              </a:rPr>
              <a:t>Hydrocephalus – MRI view</a:t>
            </a:r>
            <a:endParaRPr lang="en-US" sz="2400" dirty="0"/>
          </a:p>
        </p:txBody>
      </p:sp>
      <p:sp>
        <p:nvSpPr>
          <p:cNvPr id="7" name="TextBox 6"/>
          <p:cNvSpPr txBox="1"/>
          <p:nvPr/>
        </p:nvSpPr>
        <p:spPr>
          <a:xfrm>
            <a:off x="9667900" y="6572272"/>
            <a:ext cx="1000100" cy="285728"/>
          </a:xfrm>
          <a:prstGeom prst="rect">
            <a:avLst/>
          </a:prstGeom>
          <a:noFill/>
        </p:spPr>
        <p:txBody>
          <a:bodyPr wrap="square" rtlCol="0">
            <a:spAutoFit/>
          </a:bodyPr>
          <a:lstStyle/>
          <a:p>
            <a:r>
              <a:rPr lang="en-US" sz="1200" b="1" i="1" dirty="0">
                <a:solidFill>
                  <a:srgbClr val="0000FF"/>
                </a:solidFill>
                <a:latin typeface="Goudy Old Style" pitchFamily="18" charset="0"/>
              </a:rPr>
              <a:t>CNS  Block</a:t>
            </a:r>
          </a:p>
        </p:txBody>
      </p:sp>
      <p:sp>
        <p:nvSpPr>
          <p:cNvPr id="8" name="TextBox 7"/>
          <p:cNvSpPr txBox="1"/>
          <p:nvPr/>
        </p:nvSpPr>
        <p:spPr>
          <a:xfrm>
            <a:off x="1524000" y="6581002"/>
            <a:ext cx="1571604" cy="276999"/>
          </a:xfrm>
          <a:prstGeom prst="rect">
            <a:avLst/>
          </a:prstGeom>
          <a:noFill/>
        </p:spPr>
        <p:txBody>
          <a:bodyPr wrap="square" rtlCol="0">
            <a:spAutoFit/>
          </a:bodyPr>
          <a:lstStyle/>
          <a:p>
            <a:r>
              <a:rPr lang="en-US" sz="1200" b="1" i="1" dirty="0">
                <a:solidFill>
                  <a:srgbClr val="0000FF"/>
                </a:solidFill>
                <a:latin typeface="Goudy Old Style" pitchFamily="18" charset="0"/>
              </a:rPr>
              <a:t>Pathology Dept, KSU</a:t>
            </a:r>
          </a:p>
        </p:txBody>
      </p:sp>
    </p:spTree>
    <p:extLst>
      <p:ext uri="{BB962C8B-B14F-4D97-AF65-F5344CB8AC3E}">
        <p14:creationId xmlns:p14="http://schemas.microsoft.com/office/powerpoint/2010/main" val="1952365481"/>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168" y="2819400"/>
            <a:ext cx="8159312" cy="1876436"/>
          </a:xfrm>
        </p:spPr>
        <p:txBody>
          <a:bodyPr>
            <a:no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Pyogenic (Bacterial ) Meningitis</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9667900" y="6572272"/>
            <a:ext cx="1000100" cy="285728"/>
          </a:xfrm>
          <a:prstGeom prst="rect">
            <a:avLst/>
          </a:prstGeom>
          <a:noFill/>
        </p:spPr>
        <p:txBody>
          <a:bodyPr wrap="square" rtlCol="0">
            <a:spAutoFit/>
          </a:bodyPr>
          <a:lstStyle/>
          <a:p>
            <a:r>
              <a:rPr lang="en-US" sz="1200" b="1" i="1" dirty="0">
                <a:latin typeface="Goudy Old Style" pitchFamily="18" charset="0"/>
              </a:rPr>
              <a:t>CNS  Block</a:t>
            </a:r>
          </a:p>
        </p:txBody>
      </p:sp>
      <p:sp>
        <p:nvSpPr>
          <p:cNvPr id="4" name="TextBox 3"/>
          <p:cNvSpPr txBox="1"/>
          <p:nvPr/>
        </p:nvSpPr>
        <p:spPr>
          <a:xfrm>
            <a:off x="1524000" y="6581002"/>
            <a:ext cx="1571604" cy="276999"/>
          </a:xfrm>
          <a:prstGeom prst="rect">
            <a:avLst/>
          </a:prstGeom>
          <a:noFill/>
        </p:spPr>
        <p:txBody>
          <a:bodyPr wrap="square" rtlCol="0">
            <a:spAutoFit/>
          </a:bodyPr>
          <a:lstStyle/>
          <a:p>
            <a:r>
              <a:rPr lang="en-US" sz="1200" b="1" i="1" dirty="0">
                <a:latin typeface="Goudy Old Style" pitchFamily="18" charset="0"/>
              </a:rPr>
              <a:t>Pathology Dept, KSU</a:t>
            </a:r>
          </a:p>
        </p:txBody>
      </p:sp>
    </p:spTree>
    <p:extLst>
      <p:ext uri="{BB962C8B-B14F-4D97-AF65-F5344CB8AC3E}">
        <p14:creationId xmlns:p14="http://schemas.microsoft.com/office/powerpoint/2010/main" val="6214370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TotalTime>
  <Words>1528</Words>
  <Application>Microsoft Office PowerPoint</Application>
  <PresentationFormat>Custom</PresentationFormat>
  <Paragraphs>174</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Facet</vt:lpstr>
      <vt:lpstr>Second  Practical Session Dr Shaesta Naseem Zaidi</vt:lpstr>
      <vt:lpstr>     Second  CNS Practical Session</vt:lpstr>
      <vt:lpstr> Hydrocephalus</vt:lpstr>
      <vt:lpstr>PowerPoint Presentation</vt:lpstr>
      <vt:lpstr>PowerPoint Presentation</vt:lpstr>
      <vt:lpstr>PowerPoint Presentation</vt:lpstr>
      <vt:lpstr>PowerPoint Presentation</vt:lpstr>
      <vt:lpstr>PowerPoint Presentation</vt:lpstr>
      <vt:lpstr>Pyogenic (Bacterial ) Meningitis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Cerebral Abscess</vt:lpstr>
      <vt:lpstr>PowerPoint Presentation</vt:lpstr>
      <vt:lpstr>PowerPoint Presentation</vt:lpstr>
      <vt:lpstr>PowerPoint Presentation</vt:lpstr>
      <vt:lpstr>PowerPoint Presentation</vt:lpstr>
      <vt:lpstr>PowerPoint Presentation</vt:lpstr>
      <vt:lpstr>PowerPoint Presentation</vt:lpstr>
      <vt:lpstr>Ruptured Berry Aneurysm causing subarachnoid hemorrhage</vt:lpstr>
      <vt:lpstr>PowerPoint Presentation</vt:lpstr>
      <vt:lpstr>PowerPoint Presentation</vt:lpstr>
      <vt:lpstr>PowerPoint Presentation</vt:lpstr>
      <vt:lpstr>PowerPoint Presentation</vt:lpstr>
      <vt:lpstr>PowerPoint Presentation</vt:lpstr>
      <vt:lpstr>PowerPoint Presentation</vt:lpstr>
      <vt:lpstr> Alzheimer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Alzheimer Disease</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Naseem Zaidi Shaesta</dc:creator>
  <cp:lastModifiedBy>dr-sashtah</cp:lastModifiedBy>
  <cp:revision>5</cp:revision>
  <dcterms:created xsi:type="dcterms:W3CDTF">2016-10-10T08:08:43Z</dcterms:created>
  <dcterms:modified xsi:type="dcterms:W3CDTF">2016-10-27T07:42:36Z</dcterms:modified>
</cp:coreProperties>
</file>