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6" r:id="rId3"/>
    <p:sldId id="271" r:id="rId4"/>
    <p:sldId id="270" r:id="rId5"/>
    <p:sldId id="278" r:id="rId6"/>
    <p:sldId id="262" r:id="rId7"/>
    <p:sldId id="263" r:id="rId8"/>
    <p:sldId id="264" r:id="rId9"/>
    <p:sldId id="257" r:id="rId10"/>
    <p:sldId id="258" r:id="rId11"/>
    <p:sldId id="265" r:id="rId12"/>
    <p:sldId id="266" r:id="rId13"/>
    <p:sldId id="267" r:id="rId14"/>
    <p:sldId id="268" r:id="rId15"/>
    <p:sldId id="260" r:id="rId16"/>
    <p:sldId id="259" r:id="rId17"/>
    <p:sldId id="273" r:id="rId18"/>
    <p:sldId id="26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dirty="0" smtClean="0"/>
            <a:t>Symptomatic</a:t>
          </a:r>
          <a:endParaRPr lang="en-US" sz="900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dirty="0" smtClean="0"/>
            <a:t>Prophylactic</a:t>
          </a:r>
          <a:endParaRPr lang="en-US" sz="900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err="1" smtClean="0"/>
            <a:t>Duretics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dirty="0" smtClean="0"/>
            <a:t>Calcium antagonists</a:t>
          </a:r>
          <a:endParaRPr lang="en-US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388777" y="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88777" y="0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483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63301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122775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1227757" y="1512966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58729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122775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1227757" y="2269450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3167806" y="1296828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80826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Symptomatic</a:t>
          </a:r>
          <a:endParaRPr lang="en-US" sz="900" kern="1200" dirty="0"/>
        </a:p>
      </dsp:txBody>
      <dsp:txXfrm>
        <a:off x="2808267" y="1512966"/>
        <a:ext cx="810517" cy="540345"/>
      </dsp:txXfrm>
    </dsp:sp>
    <dsp:sp modelId="{3CBEF913-AED0-417F-A539-0BBB4BB5487B}">
      <dsp:nvSpPr>
        <dsp:cNvPr id="0" name=""/>
        <dsp:cNvSpPr/>
      </dsp:nvSpPr>
      <dsp:spPr>
        <a:xfrm>
          <a:off x="2686689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281430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281430" y="2269450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640969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281430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281430" y="3025933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640969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281430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281430" y="3782417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640969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281430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281430" y="4538900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3213526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335104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335104" y="2269450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694643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335104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335104" y="3025933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694643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335104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335104" y="3782417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694643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335104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335104" y="4538900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38877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Prophylactic</a:t>
          </a:r>
          <a:endParaRPr lang="en-US" sz="900" kern="1200" dirty="0"/>
        </a:p>
      </dsp:txBody>
      <dsp:txXfrm>
        <a:off x="4388777" y="1512966"/>
        <a:ext cx="810517" cy="540345"/>
      </dsp:txXfrm>
    </dsp:sp>
    <dsp:sp modelId="{21196D24-B481-4149-B5BE-302CE4762F02}">
      <dsp:nvSpPr>
        <dsp:cNvPr id="0" name=""/>
        <dsp:cNvSpPr/>
      </dsp:nvSpPr>
      <dsp:spPr>
        <a:xfrm>
          <a:off x="474831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8877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Duretics</a:t>
          </a:r>
          <a:endParaRPr lang="en-US" sz="1200" kern="1200" dirty="0"/>
        </a:p>
      </dsp:txBody>
      <dsp:txXfrm>
        <a:off x="4388777" y="2269450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748316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88777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388777" y="3025933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748316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88777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Calcium antagonists</a:t>
          </a:r>
          <a:endParaRPr lang="en-US" sz="1000" kern="1200" dirty="0"/>
        </a:p>
      </dsp:txBody>
      <dsp:txXfrm>
        <a:off x="4388777" y="3782417"/>
        <a:ext cx="810517" cy="540345"/>
      </dsp:txXfrm>
    </dsp:sp>
    <dsp:sp modelId="{68587D94-95E7-43C6-A58B-C697E9CCB271}">
      <dsp:nvSpPr>
        <dsp:cNvPr id="0" name=""/>
        <dsp:cNvSpPr/>
      </dsp:nvSpPr>
      <dsp:spPr>
        <a:xfrm>
          <a:off x="479403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596928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5969287" y="756483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5847710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442451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442451" y="1512966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374546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496124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496124" y="1512966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5AAE-2D1C-4E67-BA3C-6E73DA6F06E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2F3D-0037-4D33-96BC-99F540380A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137F18-A16E-4489-853F-96C0712F25F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eg/url?sa=i&amp;rct=j&amp;q=&amp;esrc=s&amp;source=images&amp;cd=&amp;cad=rja&amp;uact=8&amp;ved=0CAcQjRxqFQoTCMPWvom488cCFUNVGgod1fAPCg&amp;url=http://nethealthbook.com/hormones/adrenal-gland-hormones/pheochromocytoma/&amp;psig=AFQjCNExdVMLVo6OQPoJaGJ7c8WKp17HAQ&amp;ust=14422139172374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.eg/url?sa=i&amp;rct=j&amp;q=&amp;esrc=s&amp;source=images&amp;cd=&amp;cad=rja&amp;uact=8&amp;ved=0CAcQjRxqFQoTCP7tqf_-5scCFQQ7FAodWZ4KwA&amp;url=https://balancechicago.wordpress.com/tag/vestibular-disorder/page/6/&amp;psig=AFQjCNHzKjUe-DmxfoAs3y2mpU6O9DDvfg&amp;ust=144178636406052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inenet.com/balance_disorders_pictures_slideshow/artic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Optokinetic_nystagmus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61591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2865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72562"/>
            <a:ext cx="525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</a:t>
            </a:r>
            <a:r>
              <a:rPr lang="en-US" sz="2400" dirty="0" smtClean="0"/>
              <a:t>due to imbalance is </a:t>
            </a:r>
            <a:r>
              <a:rPr lang="en-US" sz="2400" dirty="0" smtClean="0"/>
              <a:t>25% in subjects older than 65 years.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093527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34189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vertigo, and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Hypersensitivity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 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and completely absorbed.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of peptic ulcer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Bronchial asthma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Phaeochromocytoma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health-pictures.com/images/Pheochromocyt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563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metoclopramide</a:t>
            </a:r>
            <a:r>
              <a:rPr lang="en-US" sz="2400" dirty="0" smtClean="0"/>
              <a:t> and </a:t>
            </a:r>
            <a:r>
              <a:rPr lang="en-US" sz="2400" dirty="0" err="1" smtClean="0"/>
              <a:t>domperidone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dirty="0" err="1" smtClean="0"/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dirty="0" err="1" smtClean="0"/>
              <a:t>diminhydrinate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and nausea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err="1" smtClean="0"/>
              <a:t>Diziness</a:t>
            </a:r>
            <a:endParaRPr lang="en-US" sz="2400" dirty="0" smtClean="0"/>
          </a:p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side effects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</a:t>
            </a:r>
            <a:r>
              <a:rPr lang="en-US" sz="2400" b="1" dirty="0" err="1" smtClean="0">
                <a:latin typeface="Arial Narrow" pitchFamily="34" charset="0"/>
              </a:rPr>
              <a:t>cerebellar</a:t>
            </a:r>
            <a:r>
              <a:rPr lang="en-US" sz="2400" b="1" dirty="0" smtClean="0">
                <a:latin typeface="Arial Narrow" pitchFamily="34" charset="0"/>
              </a:rPr>
              <a:t>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sickness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Weak </a:t>
            </a:r>
            <a:r>
              <a:rPr lang="en-US" sz="2400" b="1" dirty="0" err="1" smtClean="0">
                <a:latin typeface="Arial Narrow" pitchFamily="34" charset="0"/>
              </a:rPr>
              <a:t>anticholinergic</a:t>
            </a:r>
            <a:r>
              <a:rPr lang="en-US" sz="2400" b="1" dirty="0" smtClean="0">
                <a:latin typeface="Arial Narrow" pitchFamily="34" charset="0"/>
              </a:rPr>
              <a:t>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 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Extrapyramidal</a:t>
            </a:r>
            <a:r>
              <a:rPr lang="en-US" sz="2400" b="1" dirty="0" smtClean="0">
                <a:latin typeface="Arial Narrow" pitchFamily="34" charset="0"/>
              </a:rPr>
              <a:t> manifestations  on prolonged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potent central antiemetic  acting on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Metoclopramide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Inhibition of K+ currents lessen the vertigo and motion-induced nausea by dampening the over-reactivity of the vestibular hair cells.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Cinnarizine</a:t>
            </a:r>
            <a:r>
              <a:rPr lang="en-US" sz="2400" dirty="0" smtClean="0"/>
              <a:t> inhibits K+ currents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calcium  &amp; potassium channels blocker,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Drowsiness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administered IV in lipid emulsion, it has better bioavailability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oral bioavailability due to hepatic first pass metabolism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absorbed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orally in tablet form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rigidity and tremor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Parkinsonism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drivers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treat nausea and vomiting associated with motion sickness, vertigo, </a:t>
            </a:r>
            <a:r>
              <a:rPr lang="en-US" sz="2400" dirty="0" err="1" smtClean="0"/>
              <a:t>Meniere’s</a:t>
            </a:r>
            <a:r>
              <a:rPr lang="en-US" sz="2400" dirty="0" smtClean="0"/>
              <a:t>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52158"/>
            <a:ext cx="3886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984013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Vesibular</a:t>
            </a:r>
            <a:r>
              <a:rPr lang="en-US" sz="2800" dirty="0" smtClean="0"/>
              <a:t>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</a:t>
            </a:r>
            <a:r>
              <a:rPr lang="en-US" sz="2400" dirty="0" err="1" smtClean="0">
                <a:solidFill>
                  <a:schemeClr val="accent1"/>
                </a:solidFill>
              </a:rPr>
              <a:t>lter</a:t>
            </a:r>
            <a:r>
              <a:rPr lang="en-US" sz="2400" dirty="0" smtClean="0">
                <a:solidFill>
                  <a:schemeClr val="accent1"/>
                </a:solidFill>
              </a:rPr>
              <a:t>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098232" y="5179368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Alter structures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Quinine, 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Aminoglycoside</a:t>
            </a:r>
            <a:r>
              <a:rPr lang="en-US" sz="2400" b="1" dirty="0" smtClean="0">
                <a:latin typeface="Arial Narrow" pitchFamily="34" charset="0"/>
              </a:rPr>
              <a:t> antibiotics; </a:t>
            </a:r>
            <a:r>
              <a:rPr lang="en-US" sz="2400" b="1" i="1" dirty="0" err="1" smtClean="0">
                <a:latin typeface="Arial Narrow" pitchFamily="34" charset="0"/>
              </a:rPr>
              <a:t>gentamycin</a:t>
            </a:r>
            <a:r>
              <a:rPr lang="en-US" sz="2400" b="1" i="1" dirty="0" smtClean="0">
                <a:latin typeface="Arial Narrow" pitchFamily="34" charset="0"/>
              </a:rPr>
              <a:t>, </a:t>
            </a:r>
            <a:r>
              <a:rPr lang="en-US" sz="2400" b="1" i="1" dirty="0" err="1" smtClean="0">
                <a:latin typeface="Arial Narrow" pitchFamily="34" charset="0"/>
              </a:rPr>
              <a:t>kanamycin</a:t>
            </a:r>
            <a:r>
              <a:rPr lang="en-US" sz="2400" b="1" i="1" dirty="0" smtClean="0">
                <a:latin typeface="Arial Narrow" pitchFamily="34" charset="0"/>
              </a:rPr>
              <a:t>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electromechanical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Death Receptor Pathway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Mitochondrial Pathway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14800"/>
            <a:ext cx="4772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4" descr="https://balancechicago.files.wordpress.com/2009/08/cartoon1.jpg?w=300&amp;h=18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752600"/>
            <a:ext cx="6629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057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detail on some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hint on some disorders of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Balance Disorders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86200"/>
            <a:ext cx="137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Terms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505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334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Abnormal eye </a:t>
            </a:r>
            <a:r>
              <a:rPr lang="en-US" sz="2400" dirty="0" err="1" smtClean="0"/>
              <a:t>movemet</a:t>
            </a:r>
            <a:r>
              <a:rPr lang="en-US" sz="2400" dirty="0" smtClean="0"/>
              <a:t> (</a:t>
            </a:r>
            <a:r>
              <a:rPr lang="en-US" sz="2400" dirty="0" err="1" smtClean="0"/>
              <a:t>nystagmus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 or vomiting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Confusion or disorientation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Falling or feeling as if one is going to fall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2954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Benign paroxysmal positional vertigo</a:t>
            </a:r>
            <a:r>
              <a:rPr lang="en-US" sz="2400" dirty="0" smtClean="0"/>
              <a:t>:-A change in head position causes a sudden sensation of spinning.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8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Balance disorders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labyrinthitis</a:t>
            </a:r>
            <a:r>
              <a:rPr lang="en-US" sz="2400" b="1" dirty="0" smtClean="0"/>
              <a:t>:-</a:t>
            </a:r>
            <a:r>
              <a:rPr lang="en-US" sz="2400" dirty="0" smtClean="0"/>
              <a:t>Inflammation of the balance apparatus of the inner ear, probably caused by a viral infection. </a:t>
            </a:r>
          </a:p>
          <a:p>
            <a:pPr lvl="0"/>
            <a:endParaRPr lang="en-US" sz="2400" dirty="0"/>
          </a:p>
        </p:txBody>
      </p:sp>
      <p:pic>
        <p:nvPicPr>
          <p:cNvPr id="12" name="Picture 11" descr="Verti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648200"/>
            <a:ext cx="5791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Ménière's</a:t>
            </a:r>
            <a:r>
              <a:rPr lang="en-US" sz="2400" b="1" dirty="0" smtClean="0"/>
              <a:t> disease:-</a:t>
            </a:r>
            <a:r>
              <a:rPr lang="en-US" sz="2400" dirty="0" smtClean="0"/>
              <a:t>This causes repeat episodes of dizziness, usually with ringing in the ear and progressive low-frequency hearing loss. </a:t>
            </a:r>
          </a:p>
          <a:p>
            <a:r>
              <a:rPr lang="en-US" sz="2400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 Channel Blockers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Corticosteroids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Vestibular suppressants are drugs that reduce the intensity of vertigo and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and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small dosages 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350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411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dry mouth, blurred vision, sedation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403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dirty="0" err="1" smtClean="0"/>
              <a:t>hyoscine</a:t>
            </a:r>
            <a:r>
              <a:rPr lang="en-US" sz="2400" dirty="0" smtClean="0"/>
              <a:t>, also useful in motion sickness, sedation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the velocity of vestibular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Anticholinergics</a:t>
            </a:r>
            <a:r>
              <a:rPr lang="en-US" sz="2400" dirty="0" smtClean="0"/>
              <a:t> inhibit firing in vestibular nucleus neurons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8382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343400"/>
            <a:ext cx="38862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Clonzepam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334000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falling.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weak histamine H1 receptor agonist and more potent </a:t>
            </a:r>
            <a:r>
              <a:rPr lang="pt-BR" sz="2400" dirty="0" smtClean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Mehanism</a:t>
            </a:r>
            <a:r>
              <a:rPr lang="en-US" sz="2800" dirty="0" smtClean="0"/>
              <a:t>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7124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2111</TotalTime>
  <Words>893</Words>
  <Application>Microsoft Office PowerPoint</Application>
  <PresentationFormat>On-screen Show (4:3)</PresentationFormat>
  <Paragraphs>183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 Narrow</vt:lpstr>
      <vt:lpstr>Bernard MT Condensed</vt:lpstr>
      <vt:lpstr>Calibri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salah osama</cp:lastModifiedBy>
  <cp:revision>164</cp:revision>
  <dcterms:created xsi:type="dcterms:W3CDTF">2015-09-06T08:58:29Z</dcterms:created>
  <dcterms:modified xsi:type="dcterms:W3CDTF">2016-10-10T02:23:21Z</dcterms:modified>
</cp:coreProperties>
</file>