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4" r:id="rId2"/>
    <p:sldId id="283" r:id="rId3"/>
    <p:sldId id="271" r:id="rId4"/>
    <p:sldId id="282" r:id="rId5"/>
    <p:sldId id="256" r:id="rId6"/>
    <p:sldId id="259" r:id="rId7"/>
    <p:sldId id="260" r:id="rId8"/>
    <p:sldId id="258" r:id="rId9"/>
    <p:sldId id="257" r:id="rId10"/>
    <p:sldId id="273" r:id="rId11"/>
    <p:sldId id="280" r:id="rId12"/>
    <p:sldId id="281" r:id="rId13"/>
    <p:sldId id="277" r:id="rId14"/>
    <p:sldId id="278" r:id="rId15"/>
    <p:sldId id="279" r:id="rId16"/>
    <p:sldId id="274" r:id="rId17"/>
    <p:sldId id="275" r:id="rId18"/>
    <p:sldId id="276" r:id="rId19"/>
    <p:sldId id="268" r:id="rId20"/>
    <p:sldId id="262" r:id="rId21"/>
    <p:sldId id="266" r:id="rId22"/>
    <p:sldId id="263" r:id="rId23"/>
    <p:sldId id="264" r:id="rId24"/>
    <p:sldId id="265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eg/url?sa=i&amp;rct=j&amp;q=&amp;esrc=s&amp;source=images&amp;cd=&amp;ved=0ahUKEwjjsrv-vvDPAhWCUxoKHRU5DIQQjRwIBw&amp;url=http%3A%2F%2Fwww.globalresearch.ca%2Fthe-opium-wars-in-afghanistan%2F18523&amp;psig=AFQjCNFOLGAFB1n0AUwlq0YWIVqMHX3hZA&amp;ust=147729544734368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hdrawal-ease.com/wp-content/uploads/2009/05/receptors_hires.jpg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.eg/url?sa=i&amp;rct=j&amp;q=&amp;esrc=s&amp;source=images&amp;cd=&amp;cad=rja&amp;uact=8&amp;ved=0ahUKEwj6tpLrt_DPAhVIvRoKHYetDw8QjRwIBw&amp;url=http%3A%2F%2Fwww.greendragonsociety.com%2FMilitary_History%2FOpium_Wars_page.htm&amp;psig=AFQjCNEEvQSjIjy0m4yWqWrPPFjGHeg-8Q&amp;ust=147729524653843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iPloLOuvDPAhWD1xoKHRuWBUoQjRwIBw&amp;url=http%3A%2F%2Fneurobonkers.com%2F2011%2F02%2F13%2Fhigh-tea-and-the-opium-wars%2F&amp;psig=AFQjCNFOLGAFB1n0AUwlq0YWIVqMHX3hZA&amp;ust=1477295447343683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om.eg/url?sa=i&amp;rct=j&amp;q=&amp;esrc=s&amp;source=images&amp;cd=&amp;cad=rja&amp;uact=8&amp;ved=0ahUKEwjUuojWuPDPAhXItRoKHc_tAPUQjRwIBw&amp;url=https%3A%2F%2Fwww.youtube.com%2Fwatch%3Fv%3DHlGvH4kxx0g&amp;psig=AFQjCNFOLGAFB1n0AUwlq0YWIVqMHX3hZA&amp;ust=147729544734368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99060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1839-1842,  1856-1860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28600"/>
            <a:ext cx="7772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Did you hear of The opium wars?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012983"/>
            <a:ext cx="457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47624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724400"/>
            <a:ext cx="130884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96000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Antagonizes dopamine transport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1"/>
            <a:ext cx="556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165" y="4039210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Pure antagonist;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Mixed agonists /antagonists;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429000"/>
            <a:ext cx="419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Agonists; Morphine, Codeine,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6019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agonistic/antagonistic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352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17122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Morphine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,codeine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heroin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 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-receptors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4267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receptors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opening of K channels neuronal excitability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4267200" cy="209288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6002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048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04800"/>
            <a:ext cx="594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48005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6400"/>
            <a:ext cx="8476130" cy="111825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Effects 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motility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severe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constipation.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Contraction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of gall bladder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pressure in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tract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=""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1722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534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5814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and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362200"/>
            <a:ext cx="534240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Tolerance occurs rapidly with </a:t>
            </a:r>
            <a:r>
              <a:rPr lang="en-GB" sz="2800" dirty="0" err="1" smtClean="0">
                <a:solidFill>
                  <a:srgbClr val="FF0000"/>
                </a:solidFill>
              </a:rPr>
              <a:t>opioids</a:t>
            </a:r>
            <a:r>
              <a:rPr lang="en-GB" sz="2800" dirty="0" smtClean="0">
                <a:solidFill>
                  <a:srgbClr val="FF0000"/>
                </a:solidFill>
              </a:rPr>
              <a:t> (with morphine 12–24 hours)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5867400" cy="120802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2800" dirty="0" smtClean="0">
                <a:solidFill>
                  <a:srgbClr val="FF0000"/>
                </a:solidFill>
              </a:rPr>
              <a:t>orally (bioavailability 20-40%). </a:t>
            </a:r>
            <a:endParaRPr lang="en-US" sz="28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-Medically  </a:t>
            </a:r>
            <a:r>
              <a:rPr lang="en-US" sz="2800" dirty="0">
                <a:solidFill>
                  <a:srgbClr val="FF0000"/>
                </a:solidFill>
              </a:rPr>
              <a:t>given by </a:t>
            </a:r>
            <a:r>
              <a:rPr lang="en-US" sz="2800" dirty="0" smtClean="0">
                <a:solidFill>
                  <a:srgbClr val="FF0000"/>
                </a:solidFill>
              </a:rPr>
              <a:t>SC, IM </a:t>
            </a:r>
            <a:r>
              <a:rPr lang="en-US" sz="2800" dirty="0">
                <a:solidFill>
                  <a:srgbClr val="FF0000"/>
                </a:solidFill>
              </a:rPr>
              <a:t>or IV injection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5994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638800" cy="122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Undergoes </a:t>
            </a:r>
            <a:r>
              <a:rPr lang="en-US" sz="2800" dirty="0" err="1">
                <a:solidFill>
                  <a:srgbClr val="FF0000"/>
                </a:solidFill>
              </a:rPr>
              <a:t>enterohepatic</a:t>
            </a:r>
            <a:r>
              <a:rPr lang="en-US" sz="2800" dirty="0">
                <a:solidFill>
                  <a:srgbClr val="FF0000"/>
                </a:solidFill>
              </a:rPr>
              <a:t> recycling,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crosses </a:t>
            </a:r>
            <a:r>
              <a:rPr lang="en-US" sz="2800" dirty="0">
                <a:solidFill>
                  <a:srgbClr val="FF0000"/>
                </a:solidFill>
              </a:rPr>
              <a:t>placenta.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2800" dirty="0" err="1" smtClean="0">
                <a:solidFill>
                  <a:srgbClr val="FF0000"/>
                </a:solidFill>
              </a:rPr>
              <a:t>glucuronic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9782" y="4020881"/>
            <a:ext cx="4867835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Non painful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conditions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e.g. heart failure (to relieve distress)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Myocardial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infarction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4800600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718" y="1163051"/>
            <a:ext cx="6024282" cy="152862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Severe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visceral pain (not renal/</a:t>
            </a:r>
            <a:r>
              <a:rPr lang="en-US" sz="2800" dirty="0" err="1">
                <a:solidFill>
                  <a:srgbClr val="FF0000"/>
                </a:solidFill>
                <a:latin typeface="Arial Narrow" pitchFamily="34" charset="0"/>
              </a:rPr>
              <a:t>biliary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colic,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acute pancreatitis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0564" y="274635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5407959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Preanesthetic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medication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8678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ausia,vomiting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953" y="237945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6544236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Elderly are </a:t>
            </a:r>
            <a:r>
              <a:rPr lang="en-US" sz="2800" dirty="0" smtClean="0">
                <a:solidFill>
                  <a:srgbClr val="FF0000"/>
                </a:solidFill>
              </a:rPr>
              <a:t>more sensitive;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>
                <a:solidFill>
                  <a:srgbClr val="FF0000"/>
                </a:solidFill>
              </a:rPr>
              <a:t>metabolism, lean </a:t>
            </a:r>
            <a:r>
              <a:rPr lang="en-US" sz="2800" dirty="0" smtClean="0">
                <a:solidFill>
                  <a:srgbClr val="FF0000"/>
                </a:solidFill>
              </a:rPr>
              <a:t>body </a:t>
            </a:r>
            <a:r>
              <a:rPr lang="en-US" sz="2800" dirty="0">
                <a:solidFill>
                  <a:srgbClr val="FF0000"/>
                </a:solidFill>
              </a:rPr>
              <a:t>mass &amp; 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5181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</a:rPr>
              <a:t> colic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51142"/>
            <a:ext cx="48006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659940"/>
            <a:ext cx="4953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4800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655107"/>
            <a:ext cx="83820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Not given infants, neonates or during child birth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 smtClean="0">
                <a:solidFill>
                  <a:srgbClr val="FF0000"/>
                </a:solidFill>
              </a:rPr>
              <a:t>conjugating </a:t>
            </a:r>
            <a:r>
              <a:rPr lang="en-US" sz="2800" dirty="0">
                <a:solidFill>
                  <a:srgbClr val="FF0000"/>
                </a:solidFill>
              </a:rPr>
              <a:t>capacity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479611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Used in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mild &amp; 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moderate pain, cough,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95800"/>
            <a:ext cx="1981200" cy="23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Britain smuggled opium from India into the territory of China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China was self- satisfied, traded on tea, silver &amp; silk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143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balance of trade was in favor of China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نتيجة بحث الصور عن ‪the opium war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78486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4816288" cy="17594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adverse  effects 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19812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5172635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depressant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59940"/>
            <a:ext cx="5029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[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meperidine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]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 cough  suppressant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861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8674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biliary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886200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724400"/>
            <a:ext cx="5172635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  <a:endParaRPr lang="en-US" sz="2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10" y="3852608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(IV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1" y="3733800"/>
            <a:ext cx="4953000" cy="12721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depression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(most serious) </a:t>
            </a: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effects are less.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Bradycardia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may still occur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562600"/>
            <a:ext cx="53340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(transdermal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patch changed every 72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8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6" grpId="1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3" tooltip="How Suboxone Works"/>
          </p:cNvPr>
          <p:cNvPicPr>
            <a:picLocks noChangeAspect="1" noChangeArrowheads="1"/>
          </p:cNvPicPr>
          <p:nvPr/>
        </p:nvPicPr>
        <p:blipFill>
          <a:blip r:embed="rId4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00200"/>
            <a:ext cx="6324600" cy="48768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7696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10h]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708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48006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</p:spTree>
    <p:extLst>
      <p:ext uri="{BB962C8B-B14F-4D97-AF65-F5344CB8AC3E}">
        <p14:creationId xmlns=""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533400"/>
            <a:ext cx="6400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By 1835 as many as 12 million Chinese were addicted to smoking opium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8" name="Picture 2" descr="نتيجة بحث الصور عن ‪the opium war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77200" cy="4876800"/>
          </a:xfrm>
          <a:prstGeom prst="rect">
            <a:avLst/>
          </a:prstGeom>
          <a:noFill/>
        </p:spPr>
      </p:pic>
      <p:pic>
        <p:nvPicPr>
          <p:cNvPr id="4100" name="Picture 4" descr="نتيجة بحث الصور عن ‪the opium war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00200"/>
            <a:ext cx="8153400" cy="4876800"/>
          </a:xfrm>
          <a:prstGeom prst="rect">
            <a:avLst/>
          </a:prstGeom>
          <a:noFill/>
        </p:spPr>
      </p:pic>
      <p:pic>
        <p:nvPicPr>
          <p:cNvPr id="4104" name="Picture 8" descr="نتيجة بحث الصور عن ‪the opium war‬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600200"/>
            <a:ext cx="78486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and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morphine and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370811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classes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60242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and clinical uses of morphine antagonists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2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572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3" descr="who_lad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819400"/>
            <a:ext cx="5341938" cy="38862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p:oleObj spid="_x0000_s1041" name="Clip" r:id="rId6" imgW="4762500" imgH="3505200" progId="">
                <p:embed/>
              </p:oleObj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ffects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1600200"/>
            <a:ext cx="754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2800" dirty="0" err="1" smtClean="0">
                <a:solidFill>
                  <a:srgbClr val="FF0000"/>
                </a:solidFill>
              </a:rPr>
              <a:t>nociceptive</a:t>
            </a:r>
            <a:r>
              <a:rPr lang="en-US" sz="2800" dirty="0" smtClean="0">
                <a:solidFill>
                  <a:srgbClr val="FF0000"/>
                </a:solidFill>
              </a:rPr>
              <a:t> mediators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4770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as a </a:t>
            </a:r>
            <a:r>
              <a:rPr lang="en-US" sz="3200" dirty="0" err="1" smtClean="0">
                <a:solidFill>
                  <a:srgbClr val="FF0000"/>
                </a:solidFill>
                <a:latin typeface="Perpetua" pitchFamily="18" charset="0"/>
              </a:rPr>
              <a:t>ceilling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 effect to analgesia</a:t>
            </a:r>
            <a:endParaRPr lang="en-US" sz="32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itchFamily="18" charset="0"/>
              </a:rPr>
              <a:t>Generally the first class of drugs used for controlling pain</a:t>
            </a:r>
            <a:endParaRPr lang="en-US" sz="28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647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57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27432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Antidepressants,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10000"/>
            <a:ext cx="5029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pain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5029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Useful in neuropathic pain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Drugs primarily indicated for clinical conditions other than pain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remove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the concomitants of pain such as anxiety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fear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Opioids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105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Opioids</a:t>
            </a:r>
            <a:r>
              <a:rPr lang="en-US" sz="2800" dirty="0" smtClean="0">
                <a:solidFill>
                  <a:srgbClr val="FF0000"/>
                </a:solidFill>
              </a:rPr>
              <a:t> refer to opiates and endogenous opioid peptides, e.g.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srgbClr val="FF0000"/>
                </a:solidFill>
              </a:rPr>
              <a:t> endorphin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/>
              <a:t>Opiates</a:t>
            </a:r>
            <a:r>
              <a:rPr lang="en-US" sz="2800" b="1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and </a:t>
            </a:r>
            <a:r>
              <a:rPr lang="en-US" sz="2800" dirty="0" err="1" smtClean="0">
                <a:solidFill>
                  <a:srgbClr val="FF0000"/>
                </a:solidFill>
              </a:rPr>
              <a:t>semisynthetic</a:t>
            </a:r>
            <a:r>
              <a:rPr lang="en-US" sz="2800" dirty="0" smtClean="0">
                <a:solidFill>
                  <a:srgbClr val="FF0000"/>
                </a:solidFill>
              </a:rPr>
              <a:t> and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natural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codeine,papaverine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4779</TotalTime>
  <Words>1052</Words>
  <Application>Microsoft Office PowerPoint</Application>
  <PresentationFormat>On-screen Show (4:3)</PresentationFormat>
  <Paragraphs>186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Equity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190</cp:revision>
  <dcterms:created xsi:type="dcterms:W3CDTF">2015-09-17T06:43:38Z</dcterms:created>
  <dcterms:modified xsi:type="dcterms:W3CDTF">2016-10-24T07:46:24Z</dcterms:modified>
</cp:coreProperties>
</file>