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3"/>
  </p:handoutMasterIdLst>
  <p:sldIdLst>
    <p:sldId id="256" r:id="rId2"/>
    <p:sldId id="262" r:id="rId3"/>
    <p:sldId id="314" r:id="rId4"/>
    <p:sldId id="315" r:id="rId5"/>
    <p:sldId id="257" r:id="rId6"/>
    <p:sldId id="258" r:id="rId7"/>
    <p:sldId id="259" r:id="rId8"/>
    <p:sldId id="263" r:id="rId9"/>
    <p:sldId id="264" r:id="rId10"/>
    <p:sldId id="269" r:id="rId11"/>
    <p:sldId id="307" r:id="rId12"/>
    <p:sldId id="260" r:id="rId13"/>
    <p:sldId id="270" r:id="rId14"/>
    <p:sldId id="271" r:id="rId15"/>
    <p:sldId id="267" r:id="rId16"/>
    <p:sldId id="275" r:id="rId17"/>
    <p:sldId id="277" r:id="rId18"/>
    <p:sldId id="276" r:id="rId19"/>
    <p:sldId id="268" r:id="rId20"/>
    <p:sldId id="281" r:id="rId21"/>
    <p:sldId id="272" r:id="rId22"/>
    <p:sldId id="282" r:id="rId23"/>
    <p:sldId id="293" r:id="rId24"/>
    <p:sldId id="313" r:id="rId25"/>
    <p:sldId id="283" r:id="rId26"/>
    <p:sldId id="284" r:id="rId27"/>
    <p:sldId id="309" r:id="rId28"/>
    <p:sldId id="312" r:id="rId29"/>
    <p:sldId id="285" r:id="rId30"/>
    <p:sldId id="286" r:id="rId31"/>
    <p:sldId id="287" r:id="rId32"/>
    <p:sldId id="288" r:id="rId33"/>
    <p:sldId id="289" r:id="rId34"/>
    <p:sldId id="290" r:id="rId35"/>
    <p:sldId id="302" r:id="rId36"/>
    <p:sldId id="306" r:id="rId37"/>
    <p:sldId id="305" r:id="rId38"/>
    <p:sldId id="297" r:id="rId39"/>
    <p:sldId id="291" r:id="rId40"/>
    <p:sldId id="280" r:id="rId41"/>
    <p:sldId id="261" r:id="rId4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87" autoAdjust="0"/>
  </p:normalViewPr>
  <p:slideViewPr>
    <p:cSldViewPr>
      <p:cViewPr>
        <p:scale>
          <a:sx n="74" d="100"/>
          <a:sy n="74" d="100"/>
        </p:scale>
        <p:origin x="-948" y="108"/>
      </p:cViewPr>
      <p:guideLst>
        <p:guide orient="horz" pos="216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8BBDF5C-1ACC-40C4-9B34-30032334A366}" type="datetimeFigureOut">
              <a:rPr lang="en-US" smtClean="0"/>
              <a:t>10/8/2016</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6F46E4D7-ADA5-4F68-912F-929128C178BC}" type="slidenum">
              <a:rPr lang="en-US" smtClean="0"/>
              <a:t>‹#›</a:t>
            </a:fld>
            <a:endParaRPr lang="en-US"/>
          </a:p>
        </p:txBody>
      </p:sp>
    </p:spTree>
    <p:extLst>
      <p:ext uri="{BB962C8B-B14F-4D97-AF65-F5344CB8AC3E}">
        <p14:creationId xmlns:p14="http://schemas.microsoft.com/office/powerpoint/2010/main" val="17215880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10/8/2016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10/8/2016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cholarpedia.org/article/Image:BRASFigure6.jp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bg2">
                    <a:lumMod val="20000"/>
                    <a:lumOff val="80000"/>
                  </a:schemeClr>
                </a:solidFill>
                <a:latin typeface="Comic Sans MS" pitchFamily="66" charset="0"/>
              </a:rPr>
              <a:t>Physiology of </a:t>
            </a:r>
            <a:r>
              <a:rPr kumimoji="0" lang="en-US" sz="5600" b="1" kern="1200" dirty="0" smtClean="0">
                <a:ln>
                  <a:noFill/>
                </a:ln>
                <a:solidFill>
                  <a:schemeClr val="bg2">
                    <a:lumMod val="20000"/>
                    <a:lumOff val="80000"/>
                  </a:schemeClr>
                </a:solidFill>
                <a:effectLst/>
                <a:latin typeface="Comic Sans MS" pitchFamily="66" charset="0"/>
              </a:rPr>
              <a:t>Consciousness</a:t>
            </a:r>
            <a:endParaRPr lang="en-US" dirty="0">
              <a:solidFill>
                <a:schemeClr val="bg2">
                  <a:lumMod val="20000"/>
                  <a:lumOff val="80000"/>
                </a:schemeClr>
              </a:solidFill>
              <a:latin typeface="Comic Sans MS" pitchFamily="66"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058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09600"/>
            <a:ext cx="8229600" cy="781050"/>
          </a:xfrm>
        </p:spPr>
        <p:txBody>
          <a:bodyPr>
            <a:normAutofit fontScale="90000"/>
          </a:bodyPr>
          <a:lstStyle/>
          <a:p>
            <a:pPr eaLnBrk="1" fontAlgn="auto" hangingPunct="1">
              <a:spcAft>
                <a:spcPts val="0"/>
              </a:spcAft>
              <a:defRPr/>
            </a:pPr>
            <a:r>
              <a:rPr lang="en-US" sz="5400" dirty="0" smtClean="0">
                <a:latin typeface="Comic Sans MS" pitchFamily="66" charset="0"/>
              </a:rPr>
              <a:t/>
            </a:r>
            <a:br>
              <a:rPr lang="en-US" sz="5400" dirty="0" smtClean="0">
                <a:latin typeface="Comic Sans MS" pitchFamily="66" charset="0"/>
              </a:rPr>
            </a:br>
            <a:r>
              <a:rPr lang="en-GB" sz="4800" b="1" dirty="0" smtClean="0">
                <a:latin typeface="Comic Sans MS" pitchFamily="66" charset="0"/>
              </a:rPr>
              <a:t> Reticular formation</a:t>
            </a:r>
            <a:endParaRPr lang="en-US" dirty="0" smtClean="0">
              <a:latin typeface="Comic Sans MS" pitchFamily="66" charset="0"/>
            </a:endParaRPr>
          </a:p>
        </p:txBody>
      </p:sp>
      <p:sp>
        <p:nvSpPr>
          <p:cNvPr id="11267" name="Content Placeholder 2"/>
          <p:cNvSpPr>
            <a:spLocks noGrp="1"/>
          </p:cNvSpPr>
          <p:nvPr>
            <p:ph idx="1"/>
          </p:nvPr>
        </p:nvSpPr>
        <p:spPr>
          <a:xfrm>
            <a:off x="304800" y="1524000"/>
            <a:ext cx="6477000" cy="4389437"/>
          </a:xfrm>
        </p:spPr>
        <p:txBody>
          <a:bodyPr>
            <a:normAutofit/>
          </a:bodyPr>
          <a:lstStyle/>
          <a:p>
            <a:pPr marL="402336" lvl="1" indent="0">
              <a:buNone/>
              <a:defRPr/>
            </a:pPr>
            <a:r>
              <a:rPr kumimoji="0" lang="en-US" sz="2600" b="1" i="0" kern="1200" dirty="0" smtClean="0">
                <a:solidFill>
                  <a:schemeClr val="accent1"/>
                </a:solidFill>
                <a:effectLst/>
                <a:latin typeface="Comic Sans MS" pitchFamily="66" charset="0"/>
              </a:rPr>
              <a:t>Set of interconnected nuclei that are located throughout the </a:t>
            </a:r>
            <a:r>
              <a:rPr kumimoji="0" lang="en-US" sz="2600" b="1" i="0" u="none" strike="noStrike" kern="1200" dirty="0" smtClean="0">
                <a:solidFill>
                  <a:schemeClr val="accent1"/>
                </a:solidFill>
                <a:effectLst/>
                <a:latin typeface="Comic Sans MS" pitchFamily="66" charset="0"/>
              </a:rPr>
              <a:t>brainstem </a:t>
            </a:r>
            <a:r>
              <a:rPr kumimoji="0" lang="en-US" sz="2600" b="1" i="0" u="none" strike="noStrike" kern="1200" dirty="0" smtClean="0">
                <a:solidFill>
                  <a:schemeClr val="accent2">
                    <a:lumMod val="75000"/>
                  </a:schemeClr>
                </a:solidFill>
                <a:effectLst/>
                <a:latin typeface="Comic Sans MS" pitchFamily="66" charset="0"/>
              </a:rPr>
              <a:t>(</a:t>
            </a:r>
            <a:r>
              <a:rPr lang="en-GB" sz="1600" b="1" dirty="0" smtClean="0">
                <a:solidFill>
                  <a:schemeClr val="accent2">
                    <a:lumMod val="75000"/>
                  </a:schemeClr>
                </a:solidFill>
                <a:latin typeface="Comic Sans MS" pitchFamily="66" charset="0"/>
              </a:rPr>
              <a:t>Pons, Midbrain, Upper medulla</a:t>
            </a:r>
            <a:r>
              <a:rPr kumimoji="0" lang="en-US" sz="2600" b="1" i="0" u="none" strike="noStrike" kern="1200" dirty="0" smtClean="0">
                <a:solidFill>
                  <a:schemeClr val="accent1"/>
                </a:solidFill>
                <a:effectLst/>
                <a:latin typeface="Comic Sans MS" pitchFamily="66" charset="0"/>
              </a:rPr>
              <a:t>), and the thalamus</a:t>
            </a:r>
            <a:endParaRPr lang="en-GB" sz="1800" b="1" dirty="0" smtClean="0">
              <a:solidFill>
                <a:schemeClr val="accent1"/>
              </a:solidFill>
              <a:latin typeface="Comic Sans MS" pitchFamily="66" charset="0"/>
            </a:endParaRP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a:t>
            </a:r>
            <a:r>
              <a:rPr kumimoji="0" lang="en-US" sz="2200" b="1" i="0" kern="1200" baseline="0" dirty="0" smtClean="0">
                <a:solidFill>
                  <a:schemeClr val="accent1"/>
                </a:solidFill>
                <a:effectLst/>
                <a:latin typeface="Comic Sans MS" pitchFamily="66" charset="0"/>
              </a:rPr>
              <a:t> in </a:t>
            </a:r>
            <a:r>
              <a:rPr kumimoji="0" lang="en-US" sz="2200" b="1" i="0" kern="1200" dirty="0" smtClean="0">
                <a:solidFill>
                  <a:schemeClr val="accent1"/>
                </a:solidFill>
                <a:effectLst/>
                <a:latin typeface="Comic Sans MS" pitchFamily="66" charset="0"/>
              </a:rPr>
              <a:t> behavioral arousal</a:t>
            </a: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 in  consciousness</a:t>
            </a:r>
            <a:r>
              <a:rPr lang="en-GB" sz="2200" b="1" dirty="0" smtClean="0">
                <a:solidFill>
                  <a:schemeClr val="accent1"/>
                </a:solidFill>
                <a:latin typeface="Comic Sans MS" pitchFamily="66" charset="0"/>
              </a:rPr>
              <a:t> </a:t>
            </a:r>
            <a:r>
              <a:rPr lang="en-GB" sz="2200" b="1" dirty="0" smtClean="0">
                <a:solidFill>
                  <a:schemeClr val="accent2">
                    <a:lumMod val="75000"/>
                  </a:schemeClr>
                </a:solidFill>
                <a:latin typeface="Comic Sans MS" pitchFamily="66" charset="0"/>
              </a:rPr>
              <a:t>(sleep/awake </a:t>
            </a:r>
            <a:r>
              <a:rPr lang="en-GB" sz="1800" b="1" dirty="0" smtClean="0">
                <a:solidFill>
                  <a:schemeClr val="accent2">
                    <a:lumMod val="75000"/>
                  </a:schemeClr>
                </a:solidFill>
                <a:latin typeface="Comic Sans MS" pitchFamily="66" charset="0"/>
              </a:rPr>
              <a:t>cycle</a:t>
            </a:r>
            <a:r>
              <a:rPr lang="en-GB" sz="1800" b="1" dirty="0" smtClean="0">
                <a:solidFill>
                  <a:schemeClr val="accent1"/>
                </a:solidFill>
                <a:latin typeface="Comic Sans MS" pitchFamily="66" charset="0"/>
              </a:rPr>
              <a:t>)</a:t>
            </a:r>
          </a:p>
          <a:p>
            <a:pPr marL="36576" indent="0" algn="just" eaLnBrk="1" fontAlgn="auto" hangingPunct="1">
              <a:spcAft>
                <a:spcPts val="0"/>
              </a:spcAft>
              <a:buNone/>
              <a:defRPr/>
            </a:pPr>
            <a:r>
              <a:rPr lang="en-GB" sz="1800" b="1" dirty="0" smtClean="0">
                <a:solidFill>
                  <a:schemeClr val="accent1"/>
                </a:solidFill>
                <a:latin typeface="Comic Sans MS" pitchFamily="66" charset="0"/>
              </a:rPr>
              <a:t>Connect the brain stem to the CC</a:t>
            </a:r>
          </a:p>
          <a:p>
            <a:pPr marL="36576" indent="0" eaLnBrk="1" fontAlgn="auto" hangingPunct="1">
              <a:spcAft>
                <a:spcPts val="0"/>
              </a:spcAft>
              <a:buNone/>
              <a:defRPr/>
            </a:pPr>
            <a:endParaRPr lang="en-GB" sz="1800" dirty="0" smtClean="0">
              <a:solidFill>
                <a:schemeClr val="accent1">
                  <a:lumMod val="60000"/>
                  <a:lumOff val="40000"/>
                </a:schemeClr>
              </a:solidFill>
              <a:latin typeface="Comic Sans MS" pitchFamily="66" charset="0"/>
            </a:endParaRPr>
          </a:p>
        </p:txBody>
      </p:sp>
      <p:pic>
        <p:nvPicPr>
          <p:cNvPr id="13316"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743200"/>
            <a:ext cx="312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41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User\Desktop\CNSblock lectures\Exam\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839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7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229600" cy="1143000"/>
          </a:xfrm>
        </p:spPr>
        <p:txBody>
          <a:bodyPr>
            <a:normAutofit/>
          </a:bodyPr>
          <a:lstStyle/>
          <a:p>
            <a:pPr rtl="0" eaLnBrk="1" fontAlgn="auto" hangingPunct="1"/>
            <a:r>
              <a:rPr kumimoji="0" lang="en-GB" sz="5000" b="0" kern="1200" dirty="0" smtClean="0">
                <a:ln>
                  <a:noFill/>
                </a:ln>
                <a:solidFill>
                  <a:schemeClr val="tx2"/>
                </a:solidFill>
                <a:effectLst/>
                <a:latin typeface="Comic Sans MS" pitchFamily="66" charset="0"/>
                <a:ea typeface="+mj-ea"/>
                <a:cs typeface="+mj-cs"/>
              </a:rPr>
              <a:t>consists of 3 parts:</a:t>
            </a:r>
            <a:endParaRPr lang="en-US" dirty="0">
              <a:latin typeface="Comic Sans MS" pitchFamily="66" charset="0"/>
            </a:endParaRPr>
          </a:p>
        </p:txBody>
      </p:sp>
      <p:sp>
        <p:nvSpPr>
          <p:cNvPr id="3" name="Content Placeholder 2"/>
          <p:cNvSpPr>
            <a:spLocks noGrp="1"/>
          </p:cNvSpPr>
          <p:nvPr>
            <p:ph idx="1"/>
          </p:nvPr>
        </p:nvSpPr>
        <p:spPr>
          <a:xfrm>
            <a:off x="228600" y="1935480"/>
            <a:ext cx="5257800" cy="4389120"/>
          </a:xfrm>
        </p:spPr>
        <p:txBody>
          <a:bodyPr>
            <a:normAutofit/>
          </a:bodyPr>
          <a:lstStyle/>
          <a:p>
            <a:pPr marL="0" lvl="0" indent="0" rtl="0" eaLnBrk="1" fontAlgn="auto" hangingPunct="1">
              <a:buNone/>
            </a:pPr>
            <a:r>
              <a:rPr kumimoji="0" lang="en-GB" b="1" kern="1200" dirty="0" smtClean="0">
                <a:ln>
                  <a:noFill/>
                </a:ln>
                <a:solidFill>
                  <a:schemeClr val="accent2"/>
                </a:solidFill>
                <a:effectLst/>
                <a:latin typeface="Comic Sans MS" pitchFamily="66" charset="0"/>
                <a:ea typeface="+mj-ea"/>
                <a:cs typeface="+mj-cs"/>
              </a:rPr>
              <a:t>Lateral Reticular Formation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err="1" smtClean="0">
                <a:solidFill>
                  <a:schemeClr val="accent2"/>
                </a:solidFill>
                <a:effectLst/>
                <a:latin typeface="Comic Sans MS" pitchFamily="66" charset="0"/>
              </a:rPr>
              <a:t>Paramedian</a:t>
            </a:r>
            <a:r>
              <a:rPr kumimoji="0" lang="en-GB" b="1" kern="1200" dirty="0" smtClean="0">
                <a:solidFill>
                  <a:schemeClr val="accent2"/>
                </a:solidFill>
                <a:effectLst/>
                <a:latin typeface="Comic Sans MS" pitchFamily="66" charset="0"/>
              </a:rPr>
              <a:t> Reticular Formation</a:t>
            </a:r>
            <a:endParaRPr lang="en-US" dirty="0" smtClean="0">
              <a:solidFill>
                <a:schemeClr val="accent2"/>
              </a:solidFill>
              <a:effectLst/>
              <a:latin typeface="Comic Sans MS" pitchFamily="66"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smtClean="0">
                <a:solidFill>
                  <a:schemeClr val="accent2"/>
                </a:solidFill>
                <a:effectLst/>
                <a:latin typeface="Comic Sans MS" pitchFamily="66" charset="0"/>
              </a:rPr>
              <a:t>Raphe nuclei (Median RF)</a:t>
            </a:r>
            <a:endParaRPr lang="en-US" dirty="0" smtClean="0">
              <a:solidFill>
                <a:schemeClr val="accent2"/>
              </a:solidFill>
              <a:effectLst/>
              <a:latin typeface="Comic Sans MS" pitchFamily="66" charset="0"/>
            </a:endParaRPr>
          </a:p>
        </p:txBody>
      </p:sp>
      <p:pic>
        <p:nvPicPr>
          <p:cNvPr id="4"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11388"/>
            <a:ext cx="308768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111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pPr marL="420624" indent="-384048" eaLnBrk="1" fontAlgn="auto" hangingPunct="1">
              <a:spcAft>
                <a:spcPts val="0"/>
              </a:spcAft>
              <a:buFont typeface="Wingdings 2"/>
              <a:buChar char=""/>
              <a:defRPr/>
            </a:pPr>
            <a:endParaRPr lang="en-US" dirty="0"/>
          </a:p>
        </p:txBody>
      </p:sp>
      <p:pic>
        <p:nvPicPr>
          <p:cNvPr id="1026"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02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797934"/>
            <a:ext cx="4724400" cy="5408577"/>
          </a:xfrm>
        </p:spPr>
        <p:txBody>
          <a:bodyPr>
            <a:normAutofit lnSpcReduction="10000"/>
          </a:bodyPr>
          <a:lstStyle/>
          <a:p>
            <a:pPr marL="420624" indent="-384048" eaLnBrk="1" fontAlgn="auto" hangingPunct="1">
              <a:spcAft>
                <a:spcPts val="0"/>
              </a:spcAft>
              <a:buFont typeface="Wingdings 2"/>
              <a:buChar char=""/>
              <a:defRPr/>
            </a:pPr>
            <a:r>
              <a:rPr lang="en-GB" sz="2400" b="1" dirty="0" smtClean="0">
                <a:solidFill>
                  <a:srgbClr val="FF0000"/>
                </a:solidFill>
                <a:latin typeface="Comic Sans MS" pitchFamily="66" charset="0"/>
              </a:rPr>
              <a:t>Lateral Reticular Formation</a:t>
            </a:r>
            <a:endParaRPr lang="en-US" sz="2400" dirty="0">
              <a:solidFill>
                <a:srgbClr val="FF0000"/>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Has small neurones</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information from ascending tracts for touch and pain.</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vestibular</a:t>
            </a:r>
            <a:r>
              <a:rPr lang="en-GB" sz="1800" b="1" dirty="0" smtClean="0">
                <a:solidFill>
                  <a:schemeClr val="accent1">
                    <a:lumMod val="60000"/>
                    <a:lumOff val="40000"/>
                  </a:schemeClr>
                </a:solidFill>
                <a:latin typeface="Comic Sans MS" pitchFamily="66" charset="0"/>
              </a:rPr>
              <a:t> information from median vestibular nerve. </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auditory</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olivary</a:t>
            </a:r>
            <a:r>
              <a:rPr lang="en-GB" sz="1800" b="1" dirty="0" smtClean="0">
                <a:solidFill>
                  <a:schemeClr val="accent1">
                    <a:lumMod val="60000"/>
                    <a:lumOff val="40000"/>
                  </a:schemeClr>
                </a:solidFill>
                <a:latin typeface="Comic Sans MS" pitchFamily="66" charset="0"/>
              </a:rPr>
              <a:t> nucleus.</a:t>
            </a:r>
            <a:endParaRPr lang="en-US"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Visual</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colliculus</a:t>
            </a:r>
            <a:r>
              <a:rPr lang="en-GB" sz="1800" b="1" dirty="0" smtClean="0">
                <a:solidFill>
                  <a:schemeClr val="accent1">
                    <a:lumMod val="60000"/>
                    <a:lumOff val="40000"/>
                  </a:schemeClr>
                </a:solidFill>
                <a:latin typeface="Comic Sans MS" pitchFamily="66" charset="0"/>
              </a:rPr>
              <a:t>.</a:t>
            </a: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Olfactory</a:t>
            </a:r>
            <a:r>
              <a:rPr lang="en-GB" sz="1800" b="1" dirty="0" smtClean="0">
                <a:solidFill>
                  <a:schemeClr val="accent1">
                    <a:lumMod val="60000"/>
                    <a:lumOff val="40000"/>
                  </a:schemeClr>
                </a:solidFill>
                <a:latin typeface="Comic Sans MS" pitchFamily="66" charset="0"/>
              </a:rPr>
              <a:t> information via medial forebrain bundle</a:t>
            </a:r>
            <a:endParaRPr lang="en-US" b="1" dirty="0">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58" y="914400"/>
            <a:ext cx="441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6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039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533400"/>
            <a:ext cx="8229600" cy="533400"/>
          </a:xfrm>
        </p:spPr>
        <p:txBody>
          <a:bodyPr/>
          <a:lstStyle/>
          <a:p>
            <a:pPr eaLnBrk="1" hangingPunct="1"/>
            <a:r>
              <a:rPr lang="en-GB" sz="2800" b="1" dirty="0" err="1" smtClean="0">
                <a:solidFill>
                  <a:srgbClr val="FF0000"/>
                </a:solidFill>
                <a:latin typeface="Comic Sans MS" pitchFamily="66" charset="0"/>
              </a:rPr>
              <a:t>Paramedian</a:t>
            </a:r>
            <a:r>
              <a:rPr lang="en-GB" sz="2800" b="1" dirty="0" smtClean="0">
                <a:solidFill>
                  <a:srgbClr val="FF0000"/>
                </a:solidFill>
                <a:latin typeface="Comic Sans MS" pitchFamily="66" charset="0"/>
              </a:rPr>
              <a:t> Reticular Formation</a:t>
            </a:r>
            <a:endParaRPr lang="en-US" sz="2400" dirty="0" smtClean="0">
              <a:latin typeface="Comic Sans MS" pitchFamily="66" charset="0"/>
            </a:endParaRPr>
          </a:p>
        </p:txBody>
      </p:sp>
      <p:sp>
        <p:nvSpPr>
          <p:cNvPr id="12291" name="Content Placeholder 2"/>
          <p:cNvSpPr>
            <a:spLocks noGrp="1"/>
          </p:cNvSpPr>
          <p:nvPr>
            <p:ph idx="1"/>
          </p:nvPr>
        </p:nvSpPr>
        <p:spPr>
          <a:xfrm>
            <a:off x="0" y="1219200"/>
            <a:ext cx="5867400" cy="4876800"/>
          </a:xfrm>
        </p:spPr>
        <p:txBody>
          <a:bodyPr>
            <a:normAutofit/>
          </a:bodyPr>
          <a:lstStyle/>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Has large cells.</a:t>
            </a:r>
            <a:endParaRPr lang="en-US" sz="2200" dirty="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Receives signals from lateral reticular formation </a:t>
            </a:r>
          </a:p>
          <a:p>
            <a:pPr marL="448056" lvl="1" indent="0">
              <a:buNone/>
              <a:defRPr/>
            </a:pPr>
            <a:r>
              <a:rPr lang="en-GB" sz="2200" dirty="0">
                <a:solidFill>
                  <a:schemeClr val="accent1">
                    <a:lumMod val="60000"/>
                    <a:lumOff val="40000"/>
                  </a:schemeClr>
                </a:solidFill>
                <a:latin typeface="Comic Sans MS" pitchFamily="66" charset="0"/>
              </a:rPr>
              <a:t>Contains </a:t>
            </a:r>
            <a:r>
              <a:rPr lang="en-GB" sz="2200" b="1" dirty="0">
                <a:solidFill>
                  <a:schemeClr val="accent1">
                    <a:lumMod val="60000"/>
                    <a:lumOff val="40000"/>
                  </a:schemeClr>
                </a:solidFill>
                <a:latin typeface="Comic Sans MS" pitchFamily="66" charset="0"/>
              </a:rPr>
              <a:t>noradrenergic </a:t>
            </a:r>
            <a:r>
              <a:rPr lang="en-GB" sz="2200" b="1" dirty="0" smtClean="0">
                <a:solidFill>
                  <a:schemeClr val="accent1">
                    <a:lumMod val="60000"/>
                    <a:lumOff val="40000"/>
                  </a:schemeClr>
                </a:solidFill>
                <a:latin typeface="Comic Sans MS" pitchFamily="66" charset="0"/>
              </a:rPr>
              <a:t>(NA) &amp; </a:t>
            </a:r>
            <a:r>
              <a:rPr lang="en-GB" sz="2200" b="1" dirty="0">
                <a:solidFill>
                  <a:schemeClr val="accent1">
                    <a:lumMod val="60000"/>
                    <a:lumOff val="40000"/>
                  </a:schemeClr>
                </a:solidFill>
                <a:latin typeface="Comic Sans MS" pitchFamily="66" charset="0"/>
              </a:rPr>
              <a:t>Dopaminergic </a:t>
            </a:r>
            <a:r>
              <a:rPr lang="en-GB" sz="2200" b="1" dirty="0" smtClean="0">
                <a:solidFill>
                  <a:schemeClr val="accent1">
                    <a:lumMod val="60000"/>
                    <a:lumOff val="40000"/>
                  </a:schemeClr>
                </a:solidFill>
                <a:latin typeface="Comic Sans MS" pitchFamily="66" charset="0"/>
              </a:rPr>
              <a:t>(DA) neurones, projects onto cerebral hemispheres</a:t>
            </a:r>
            <a:r>
              <a:rPr lang="en-GB" sz="2200" dirty="0" smtClean="0">
                <a:solidFill>
                  <a:schemeClr val="accent1">
                    <a:lumMod val="60000"/>
                    <a:lumOff val="40000"/>
                  </a:schemeClr>
                </a:solidFill>
                <a:latin typeface="Comic Sans MS" pitchFamily="66" charset="0"/>
              </a:rPr>
              <a:t>.</a:t>
            </a:r>
            <a:endParaRPr lang="en-US"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b="1" dirty="0" smtClean="0">
                <a:solidFill>
                  <a:schemeClr val="accent1">
                    <a:lumMod val="60000"/>
                    <a:lumOff val="40000"/>
                  </a:schemeClr>
                </a:solidFill>
                <a:latin typeface="Comic Sans MS" pitchFamily="66" charset="0"/>
              </a:rPr>
              <a:t>Cholinergic (</a:t>
            </a:r>
            <a:r>
              <a:rPr lang="en-GB" sz="2200" b="1" dirty="0" err="1" smtClean="0">
                <a:solidFill>
                  <a:schemeClr val="accent1">
                    <a:lumMod val="60000"/>
                    <a:lumOff val="40000"/>
                  </a:schemeClr>
                </a:solidFill>
                <a:latin typeface="Comic Sans MS" pitchFamily="66" charset="0"/>
              </a:rPr>
              <a:t>Chl</a:t>
            </a:r>
            <a:r>
              <a:rPr lang="en-GB" sz="2200" b="1" dirty="0" smtClean="0">
                <a:solidFill>
                  <a:schemeClr val="accent1">
                    <a:lumMod val="60000"/>
                    <a:lumOff val="40000"/>
                  </a:schemeClr>
                </a:solidFill>
                <a:latin typeface="Comic Sans MS" pitchFamily="66" charset="0"/>
              </a:rPr>
              <a:t>) neurones project onto the thalamus</a:t>
            </a:r>
            <a:endParaRPr lang="en-US" sz="2200" b="1" dirty="0" smtClean="0">
              <a:solidFill>
                <a:schemeClr val="accent1">
                  <a:lumMod val="60000"/>
                  <a:lumOff val="40000"/>
                </a:schemeClr>
              </a:solidFill>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
            <a:ext cx="32766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54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666750"/>
          </a:xfrm>
        </p:spPr>
        <p:txBody>
          <a:bodyPr/>
          <a:lstStyle/>
          <a:p>
            <a:pPr eaLnBrk="1" hangingPunct="1"/>
            <a:r>
              <a:rPr lang="en-GB" sz="2800" b="1" dirty="0" smtClean="0">
                <a:solidFill>
                  <a:srgbClr val="FF0000"/>
                </a:solidFill>
                <a:latin typeface="Comic Sans MS" pitchFamily="66" charset="0"/>
              </a:rPr>
              <a:t>Raphe nuclei (Median RF)</a:t>
            </a:r>
            <a:endParaRPr lang="en-US" sz="2000" dirty="0" smtClean="0">
              <a:latin typeface="Comic Sans MS" pitchFamily="66" charset="0"/>
            </a:endParaRPr>
          </a:p>
        </p:txBody>
      </p:sp>
      <p:sp>
        <p:nvSpPr>
          <p:cNvPr id="13315" name="Content Placeholder 2"/>
          <p:cNvSpPr>
            <a:spLocks noGrp="1"/>
          </p:cNvSpPr>
          <p:nvPr>
            <p:ph idx="1"/>
          </p:nvPr>
        </p:nvSpPr>
        <p:spPr>
          <a:xfrm>
            <a:off x="0" y="1600200"/>
            <a:ext cx="4876800" cy="4389437"/>
          </a:xfrm>
        </p:spPr>
        <p:txBody>
          <a:bodyPr>
            <a:normAutofit/>
          </a:bodyPr>
          <a:lstStyle/>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In the midline of the reticular formation</a:t>
            </a:r>
            <a:endParaRPr lang="en-US"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Contain </a:t>
            </a:r>
            <a:r>
              <a:rPr lang="en-GB" b="1" dirty="0" smtClean="0">
                <a:solidFill>
                  <a:schemeClr val="accent1">
                    <a:lumMod val="60000"/>
                    <a:lumOff val="40000"/>
                  </a:schemeClr>
                </a:solidFill>
                <a:latin typeface="Comic Sans MS" pitchFamily="66" charset="0"/>
              </a:rPr>
              <a:t>serotonergic projections </a:t>
            </a:r>
            <a:r>
              <a:rPr lang="en-GB" dirty="0" smtClean="0">
                <a:solidFill>
                  <a:schemeClr val="accent1">
                    <a:lumMod val="60000"/>
                    <a:lumOff val="40000"/>
                  </a:schemeClr>
                </a:solidFill>
                <a:latin typeface="Comic Sans MS" pitchFamily="66" charset="0"/>
              </a:rPr>
              <a:t>to the brain and spinal cord.</a:t>
            </a:r>
            <a:endParaRPr lang="en-US" dirty="0" smtClean="0">
              <a:solidFill>
                <a:schemeClr val="accent1">
                  <a:lumMod val="60000"/>
                  <a:lumOff val="40000"/>
                </a:schemeClr>
              </a:solidFill>
              <a:latin typeface="Comic Sans MS" pitchFamily="66" charset="0"/>
            </a:endParaRPr>
          </a:p>
        </p:txBody>
      </p:sp>
      <p:pic>
        <p:nvPicPr>
          <p:cNvPr id="15364" name="Picture 2"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1828800"/>
            <a:ext cx="30749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05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82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Is the brain state in which a person is  being aware of the self and surroundings</a:t>
            </a:r>
            <a:endParaRPr lang="en-US" sz="2600" b="1" dirty="0" smtClean="0">
              <a:solidFill>
                <a:schemeClr val="accent1"/>
              </a:solidFill>
              <a:effectLst/>
              <a:latin typeface="Comic Sans MS" pitchFamily="66" charset="0"/>
            </a:endParaRPr>
          </a:p>
          <a:p>
            <a:pPr rtl="0" eaLnBrk="1" fontAlgn="auto" hangingPunct="1"/>
            <a:r>
              <a:rPr kumimoji="0" lang="en-US" sz="2600" b="1" kern="1200" dirty="0" smtClean="0">
                <a:solidFill>
                  <a:schemeClr val="accent1"/>
                </a:solidFill>
                <a:effectLst/>
                <a:latin typeface="Comic Sans MS" pitchFamily="66" charset="0"/>
                <a:ea typeface="+mn-ea"/>
                <a:cs typeface="+mn-cs"/>
              </a:rPr>
              <a:t>It is a product of electrical activity of the brain</a:t>
            </a:r>
            <a:endParaRPr lang="en-US" b="1" dirty="0" smtClean="0">
              <a:solidFill>
                <a:schemeClr val="accent1"/>
              </a:solidFill>
              <a:effectLst/>
              <a:latin typeface="Comic Sans MS" pitchFamily="66" charset="0"/>
            </a:endParaRPr>
          </a:p>
          <a:p>
            <a:pPr rtl="0" eaLnBrk="1" fontAlgn="auto" hangingPunct="1"/>
            <a:r>
              <a:rPr kumimoji="0" lang="en-US" sz="2600" b="1" i="1" kern="1200" dirty="0" smtClean="0">
                <a:solidFill>
                  <a:schemeClr val="accent1"/>
                </a:solidFill>
                <a:effectLst/>
                <a:latin typeface="Comic Sans MS" pitchFamily="66" charset="0"/>
                <a:ea typeface="+mn-ea"/>
                <a:cs typeface="+mn-cs"/>
              </a:rPr>
              <a:t>(flat EEG =</a:t>
            </a:r>
            <a:r>
              <a:rPr kumimoji="0" lang="en-US" sz="2600" b="1" i="1" kern="1200" baseline="0" dirty="0" smtClean="0">
                <a:solidFill>
                  <a:schemeClr val="accent1"/>
                </a:solidFill>
                <a:effectLst/>
                <a:latin typeface="Comic Sans MS" pitchFamily="66" charset="0"/>
                <a:ea typeface="+mn-ea"/>
                <a:cs typeface="+mn-cs"/>
              </a:rPr>
              <a:t> un</a:t>
            </a:r>
            <a:r>
              <a:rPr kumimoji="0" lang="en-US" sz="2600" b="1" i="1" kern="1200" dirty="0" smtClean="0">
                <a:solidFill>
                  <a:schemeClr val="accent1"/>
                </a:solidFill>
                <a:effectLst/>
                <a:latin typeface="Comic Sans MS" pitchFamily="66" charset="0"/>
                <a:ea typeface="+mn-ea"/>
                <a:cs typeface="+mn-cs"/>
              </a:rPr>
              <a:t>conscious)</a:t>
            </a:r>
            <a:endParaRPr lang="en-US" b="1" dirty="0" smtClean="0">
              <a:solidFill>
                <a:schemeClr val="accent1"/>
              </a:solidFill>
              <a:effectLst/>
              <a:latin typeface="Comic Sans MS" pitchFamily="66" charset="0"/>
            </a:endParaRPr>
          </a:p>
          <a:p>
            <a:endParaRPr lang="en-US" dirty="0"/>
          </a:p>
        </p:txBody>
      </p:sp>
    </p:spTree>
    <p:extLst>
      <p:ext uri="{BB962C8B-B14F-4D97-AF65-F5344CB8AC3E}">
        <p14:creationId xmlns:p14="http://schemas.microsoft.com/office/powerpoint/2010/main" val="902110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762000"/>
          </a:xfrm>
        </p:spPr>
        <p:txBody>
          <a:bodyPr>
            <a:normAutofit fontScale="90000"/>
          </a:bodyPr>
          <a:lstStyle/>
          <a:p>
            <a:pPr eaLnBrk="1" hangingPunct="1"/>
            <a:r>
              <a:rPr lang="en-US" sz="4400" dirty="0" smtClean="0">
                <a:latin typeface="Comic Sans MS" pitchFamily="66" charset="0"/>
              </a:rPr>
              <a:t>Functions of reticular formation:</a:t>
            </a:r>
          </a:p>
        </p:txBody>
      </p:sp>
      <p:sp>
        <p:nvSpPr>
          <p:cNvPr id="14339" name="Content Placeholder 2"/>
          <p:cNvSpPr>
            <a:spLocks noGrp="1"/>
          </p:cNvSpPr>
          <p:nvPr>
            <p:ph idx="1"/>
          </p:nvPr>
        </p:nvSpPr>
        <p:spPr>
          <a:xfrm>
            <a:off x="0" y="1752600"/>
            <a:ext cx="8991600" cy="4343400"/>
          </a:xfrm>
        </p:spPr>
        <p:txBody>
          <a:bodyPr>
            <a:normAutofit fontScale="92500" lnSpcReduction="20000"/>
          </a:bodyPr>
          <a:lstStyle/>
          <a:p>
            <a:pPr marL="420624" indent="-384048" eaLnBrk="1" fontAlgn="auto" hangingPunct="1">
              <a:spcAft>
                <a:spcPts val="0"/>
              </a:spcAft>
              <a:buFont typeface="Arial" pitchFamily="34" charset="0"/>
              <a:buChar char="•"/>
              <a:defRPr/>
            </a:pPr>
            <a:r>
              <a:rPr lang="en-US" sz="2800" b="1" dirty="0" smtClean="0">
                <a:latin typeface="Comic Sans MS" pitchFamily="66" charset="0"/>
              </a:rPr>
              <a:t>1. </a:t>
            </a:r>
            <a:r>
              <a:rPr lang="en-US" sz="2400" b="1" dirty="0" smtClean="0">
                <a:solidFill>
                  <a:srgbClr val="FF0000"/>
                </a:solidFill>
                <a:latin typeface="Comic Sans MS" pitchFamily="66" charset="0"/>
              </a:rPr>
              <a:t>Somatic motor control </a:t>
            </a:r>
            <a:r>
              <a:rPr lang="en-US" sz="2400" b="1" dirty="0" smtClean="0">
                <a:solidFill>
                  <a:schemeClr val="accent1">
                    <a:lumMod val="60000"/>
                    <a:lumOff val="40000"/>
                  </a:schemeClr>
                </a:solidFill>
                <a:latin typeface="Comic Sans MS" pitchFamily="66" charset="0"/>
              </a:rPr>
              <a:t>(</a:t>
            </a:r>
            <a:r>
              <a:rPr lang="en-US" sz="2400" b="1" dirty="0" err="1" smtClean="0">
                <a:solidFill>
                  <a:schemeClr val="accent1">
                    <a:lumMod val="60000"/>
                    <a:lumOff val="40000"/>
                  </a:schemeClr>
                </a:solidFill>
                <a:latin typeface="Comic Sans MS" pitchFamily="66" charset="0"/>
              </a:rPr>
              <a:t>Reticulospinal</a:t>
            </a:r>
            <a:r>
              <a:rPr lang="en-US" sz="2400" b="1" dirty="0" smtClean="0">
                <a:solidFill>
                  <a:schemeClr val="accent1">
                    <a:lumMod val="60000"/>
                    <a:lumOff val="40000"/>
                  </a:schemeClr>
                </a:solidFill>
                <a:latin typeface="Comic Sans MS" pitchFamily="66" charset="0"/>
              </a:rPr>
              <a:t> tracts)</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2. </a:t>
            </a:r>
            <a:r>
              <a:rPr lang="en-US" sz="2400" b="1" dirty="0" smtClean="0">
                <a:solidFill>
                  <a:srgbClr val="FF0000"/>
                </a:solidFill>
                <a:latin typeface="Comic Sans MS" pitchFamily="66" charset="0"/>
              </a:rPr>
              <a:t>Cardiovascular control </a:t>
            </a:r>
            <a:endParaRPr lang="en-US" sz="2400" b="1" dirty="0" smtClean="0">
              <a:latin typeface="Comic Sans MS" pitchFamily="66" charset="0"/>
            </a:endParaRPr>
          </a:p>
          <a:p>
            <a:pPr marL="786384" lvl="1" indent="-384048">
              <a:buFont typeface="Arial" pitchFamily="34" charset="0"/>
              <a:buChar char="•"/>
              <a:defRPr/>
            </a:pPr>
            <a:r>
              <a:rPr lang="en-US" sz="2200" b="1" dirty="0" smtClean="0">
                <a:solidFill>
                  <a:schemeClr val="accent1">
                    <a:lumMod val="60000"/>
                    <a:lumOff val="40000"/>
                  </a:schemeClr>
                </a:solidFill>
                <a:latin typeface="Comic Sans MS" pitchFamily="66" charset="0"/>
              </a:rPr>
              <a:t>Through  cardiac and vasomotor centers of the medulla oblongata</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3. </a:t>
            </a:r>
            <a:r>
              <a:rPr lang="en-US" sz="2400" b="1" dirty="0" smtClean="0">
                <a:solidFill>
                  <a:srgbClr val="FF0000"/>
                </a:solidFill>
                <a:latin typeface="Comic Sans MS" pitchFamily="66" charset="0"/>
              </a:rPr>
              <a:t>Pain modulation </a:t>
            </a:r>
            <a:endParaRPr lang="en-US" sz="2400" b="1" dirty="0" smtClean="0">
              <a:solidFill>
                <a:schemeClr val="accent1">
                  <a:lumMod val="60000"/>
                  <a:lumOff val="40000"/>
                </a:schemeClr>
              </a:solidFill>
              <a:latin typeface="Comic Sans MS" pitchFamily="66" charset="0"/>
            </a:endParaRP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Pain signals from the lower body </a:t>
            </a:r>
            <a:r>
              <a:rPr lang="en-US" sz="3300" b="1" dirty="0">
                <a:solidFill>
                  <a:schemeClr val="accent1">
                    <a:lumMod val="60000"/>
                    <a:lumOff val="40000"/>
                  </a:schemeClr>
                </a:solidFill>
                <a:latin typeface="Comic Sans MS" pitchFamily="66" charset="0"/>
                <a:cs typeface="Arabic Typesetting"/>
              </a:rPr>
              <a:t>&gt;&gt; &gt;&gt;</a:t>
            </a:r>
            <a:r>
              <a:rPr lang="en-US" sz="2400" b="1" dirty="0" smtClean="0">
                <a:solidFill>
                  <a:schemeClr val="accent1">
                    <a:lumMod val="60000"/>
                    <a:lumOff val="40000"/>
                  </a:schemeClr>
                </a:solidFill>
                <a:latin typeface="Comic Sans MS" pitchFamily="66" charset="0"/>
              </a:rPr>
              <a:t> RF </a:t>
            </a:r>
            <a:r>
              <a:rPr lang="en-US" sz="2400" b="1" dirty="0">
                <a:solidFill>
                  <a:schemeClr val="accent1">
                    <a:lumMod val="60000"/>
                    <a:lumOff val="40000"/>
                  </a:schemeClr>
                </a:solidFill>
                <a:latin typeface="Comic Sans MS" pitchFamily="66" charset="0"/>
                <a:cs typeface="Arabic Typesetting"/>
              </a:rPr>
              <a:t>&gt;&gt; &gt;&gt; </a:t>
            </a:r>
            <a:r>
              <a:rPr lang="en-US" sz="2400" b="1" dirty="0" smtClean="0">
                <a:solidFill>
                  <a:schemeClr val="accent1">
                    <a:lumMod val="60000"/>
                    <a:lumOff val="40000"/>
                  </a:schemeClr>
                </a:solidFill>
                <a:latin typeface="Comic Sans MS" pitchFamily="66" charset="0"/>
              </a:rPr>
              <a:t>cerebral cortex</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RF is origin of the descending analgesic pathways</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(act on the spinal cord to block the transmission of some pain signals to the brain)</a:t>
            </a:r>
          </a:p>
          <a:p>
            <a:pPr marL="420624" indent="-384048" eaLnBrk="1" fontAlgn="auto" hangingPunct="1">
              <a:spcAft>
                <a:spcPts val="0"/>
              </a:spcAft>
              <a:buFont typeface="Wingdings 2" pitchFamily="18" charset="2"/>
              <a:buNone/>
              <a:defRPr/>
            </a:pPr>
            <a:endParaRPr lang="en-US" sz="2800"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761031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0597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00050"/>
            <a:ext cx="8229600" cy="819150"/>
          </a:xfrm>
        </p:spPr>
        <p:txBody>
          <a:bodyPr/>
          <a:lstStyle/>
          <a:p>
            <a:pPr eaLnBrk="1" hangingPunct="1"/>
            <a:r>
              <a:rPr lang="en-US" b="1" dirty="0" smtClean="0">
                <a:solidFill>
                  <a:schemeClr val="accent1"/>
                </a:solidFill>
                <a:latin typeface="Comic Sans MS" pitchFamily="66" charset="0"/>
              </a:rPr>
              <a:t>Thalamus:</a:t>
            </a:r>
          </a:p>
        </p:txBody>
      </p:sp>
      <p:sp>
        <p:nvSpPr>
          <p:cNvPr id="3" name="Content Placeholder 2"/>
          <p:cNvSpPr>
            <a:spLocks noGrp="1"/>
          </p:cNvSpPr>
          <p:nvPr>
            <p:ph idx="1"/>
          </p:nvPr>
        </p:nvSpPr>
        <p:spPr>
          <a:xfrm>
            <a:off x="152400" y="1371600"/>
            <a:ext cx="8229600" cy="4648200"/>
          </a:xfrm>
        </p:spPr>
        <p:txBody>
          <a:bodyPr>
            <a:normAutofit/>
          </a:bodyPr>
          <a:lstStyle/>
          <a:p>
            <a:pPr marL="420624" indent="-384048" eaLnBrk="1" fontAlgn="auto" hangingPunct="1">
              <a:spcAft>
                <a:spcPts val="0"/>
              </a:spcAft>
              <a:buFont typeface="Wingdings 2" pitchFamily="18" charset="2"/>
              <a:buNone/>
              <a:defRPr/>
            </a:pPr>
            <a:r>
              <a:rPr lang="en-US" sz="2200" b="1" dirty="0" smtClean="0">
                <a:latin typeface="Comic Sans MS" pitchFamily="66" charset="0"/>
              </a:rPr>
              <a:t>   </a:t>
            </a:r>
            <a:r>
              <a:rPr lang="en-GB" sz="2200" b="1" dirty="0" smtClean="0">
                <a:solidFill>
                  <a:schemeClr val="accent1">
                    <a:lumMod val="60000"/>
                    <a:lumOff val="40000"/>
                  </a:schemeClr>
                </a:solidFill>
                <a:latin typeface="Comic Sans MS" pitchFamily="66" charset="0"/>
              </a:rPr>
              <a:t>Located n the mid-part of the diencephalon </a:t>
            </a:r>
          </a:p>
          <a:p>
            <a:pPr marL="420624" indent="-384048" eaLnBrk="1" fontAlgn="auto" hangingPunct="1">
              <a:spcAft>
                <a:spcPts val="0"/>
              </a:spcAft>
              <a:buFont typeface="Wingdings 2" pitchFamily="18" charset="2"/>
              <a:buNone/>
              <a:defRPr/>
            </a:pPr>
            <a:endParaRPr lang="en-GB"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pitchFamily="18" charset="2"/>
              <a:buNone/>
              <a:defRPr/>
            </a:pPr>
            <a:r>
              <a:rPr lang="en-GB" sz="2200" b="1" dirty="0" smtClean="0">
                <a:solidFill>
                  <a:schemeClr val="accent1">
                    <a:lumMod val="60000"/>
                    <a:lumOff val="40000"/>
                  </a:schemeClr>
                </a:solidFill>
                <a:latin typeface="Comic Sans MS" pitchFamily="66" charset="0"/>
              </a:rPr>
              <a:t>Cholinergic projections from the thalamus are responsible for:</a:t>
            </a:r>
            <a:endParaRPr lang="en-US" sz="2200" b="1" dirty="0" smtClean="0">
              <a:solidFill>
                <a:srgbClr val="0A02AE"/>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Activation of the cerebral cortex.</a:t>
            </a:r>
            <a:endParaRPr lang="en-US"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Regulation of flow of information through other thalamic nuclei to the cortex via projections into reticular nuclei.</a:t>
            </a:r>
            <a:endParaRPr lang="en-US" sz="2200" b="1"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359907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CNSblock lectures\consciousnes\histamine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343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4294967295"/>
          </p:nvPr>
        </p:nvSpPr>
        <p:spPr>
          <a:xfrm>
            <a:off x="228600" y="1828800"/>
            <a:ext cx="4572000" cy="3962400"/>
          </a:xfrm>
        </p:spPr>
        <p:txBody>
          <a:bodyPr>
            <a:normAutofit/>
          </a:bodyPr>
          <a:lstStyle/>
          <a:p>
            <a:pPr rtl="0" eaLnBrk="1" fontAlgn="auto" latinLnBrk="0" hangingPunct="1"/>
            <a:r>
              <a:rPr kumimoji="0" lang="en-GB" sz="2400" b="1" kern="1200" dirty="0" err="1" smtClean="0">
                <a:solidFill>
                  <a:schemeClr val="accent1"/>
                </a:solidFill>
                <a:effectLst/>
                <a:latin typeface="Comic Sans MS" pitchFamily="66" charset="0"/>
              </a:rPr>
              <a:t>Tuberomammillary</a:t>
            </a:r>
            <a:r>
              <a:rPr kumimoji="0" lang="en-GB" sz="2400" b="1" kern="1200" dirty="0" smtClean="0">
                <a:solidFill>
                  <a:schemeClr val="accent1"/>
                </a:solidFill>
                <a:effectLst/>
                <a:latin typeface="Comic Sans MS" pitchFamily="66" charset="0"/>
              </a:rPr>
              <a:t> nucleus in the hypothalamus projects to the cortex and is involved in maintaining the awake state</a:t>
            </a:r>
            <a:endParaRPr lang="en-US" sz="2400" dirty="0" smtClean="0">
              <a:solidFill>
                <a:schemeClr val="accent1"/>
              </a:solidFill>
              <a:effectLst/>
              <a:latin typeface="Comic Sans MS" pitchFamily="66" charset="0"/>
            </a:endParaRPr>
          </a:p>
        </p:txBody>
      </p:sp>
      <p:sp>
        <p:nvSpPr>
          <p:cNvPr id="5" name="Title 4"/>
          <p:cNvSpPr>
            <a:spLocks noGrp="1"/>
          </p:cNvSpPr>
          <p:nvPr>
            <p:ph type="title"/>
          </p:nvPr>
        </p:nvSpPr>
        <p:spPr>
          <a:xfrm>
            <a:off x="457200" y="152400"/>
            <a:ext cx="8229600" cy="1143000"/>
          </a:xfrm>
        </p:spPr>
        <p:txBody>
          <a:bodyPr/>
          <a:lstStyle/>
          <a:p>
            <a:r>
              <a:rPr lang="en-US" b="1" dirty="0" smtClean="0">
                <a:solidFill>
                  <a:schemeClr val="accent1"/>
                </a:solidFill>
                <a:latin typeface="Comic Sans MS" pitchFamily="66" charset="0"/>
              </a:rPr>
              <a:t>Hypothalamus </a:t>
            </a:r>
            <a:endParaRPr lang="en-US" b="1" dirty="0">
              <a:solidFill>
                <a:schemeClr val="accent1"/>
              </a:solidFill>
              <a:latin typeface="Comic Sans MS" pitchFamily="66" charset="0"/>
            </a:endParaRPr>
          </a:p>
        </p:txBody>
      </p:sp>
    </p:spTree>
    <p:extLst>
      <p:ext uri="{BB962C8B-B14F-4D97-AF65-F5344CB8AC3E}">
        <p14:creationId xmlns:p14="http://schemas.microsoft.com/office/powerpoint/2010/main" val="1579505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370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47650"/>
            <a:ext cx="8229600" cy="819150"/>
          </a:xfrm>
        </p:spPr>
        <p:txBody>
          <a:bodyPr/>
          <a:lstStyle/>
          <a:p>
            <a:pPr eaLnBrk="1" hangingPunct="1"/>
            <a:r>
              <a:rPr lang="en-US" sz="4400" dirty="0" smtClean="0">
                <a:latin typeface="Comic Sans MS" pitchFamily="66" charset="0"/>
              </a:rPr>
              <a:t>Anatomical components of RAS</a:t>
            </a:r>
          </a:p>
        </p:txBody>
      </p:sp>
      <p:sp>
        <p:nvSpPr>
          <p:cNvPr id="3" name="Content Placeholder 2"/>
          <p:cNvSpPr>
            <a:spLocks noGrp="1"/>
          </p:cNvSpPr>
          <p:nvPr>
            <p:ph idx="1"/>
          </p:nvPr>
        </p:nvSpPr>
        <p:spPr>
          <a:xfrm>
            <a:off x="-76200" y="1066800"/>
            <a:ext cx="5791200" cy="6019800"/>
          </a:xfrm>
        </p:spPr>
        <p:txBody>
          <a:bodyPr rtlCol="0">
            <a:normAutofit/>
          </a:bodyPr>
          <a:lstStyle/>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The RAS is composed of several neuronal circuits connecting the brainstem  to the cortex</a:t>
            </a:r>
          </a:p>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Originate in the </a:t>
            </a:r>
            <a:r>
              <a:rPr lang="en-US" b="1" dirty="0" smtClean="0">
                <a:solidFill>
                  <a:schemeClr val="accent1">
                    <a:lumMod val="60000"/>
                    <a:lumOff val="40000"/>
                  </a:schemeClr>
                </a:solidFill>
                <a:latin typeface="Comic Sans MS" pitchFamily="66" charset="0"/>
              </a:rPr>
              <a:t>upper brainstem reticular core</a:t>
            </a:r>
            <a:r>
              <a:rPr lang="en-US" dirty="0" smtClean="0">
                <a:solidFill>
                  <a:schemeClr val="accent1">
                    <a:lumMod val="60000"/>
                    <a:lumOff val="40000"/>
                  </a:schemeClr>
                </a:solidFill>
                <a:latin typeface="Comic Sans MS" pitchFamily="66" charset="0"/>
              </a:rPr>
              <a:t> and project through synaptic relays in the </a:t>
            </a:r>
            <a:r>
              <a:rPr lang="en-US" b="1" dirty="0" smtClean="0">
                <a:solidFill>
                  <a:schemeClr val="accent1">
                    <a:lumMod val="60000"/>
                    <a:lumOff val="40000"/>
                  </a:schemeClr>
                </a:solidFill>
                <a:latin typeface="Comic Sans MS" pitchFamily="66" charset="0"/>
              </a:rPr>
              <a:t>thalamic nuclei </a:t>
            </a:r>
            <a:r>
              <a:rPr lang="en-US" dirty="0" smtClean="0">
                <a:solidFill>
                  <a:schemeClr val="accent1">
                    <a:lumMod val="60000"/>
                    <a:lumOff val="40000"/>
                  </a:schemeClr>
                </a:solidFill>
                <a:latin typeface="Comic Sans MS" pitchFamily="66" charset="0"/>
              </a:rPr>
              <a:t>to the </a:t>
            </a:r>
            <a:r>
              <a:rPr lang="en-US" b="1" dirty="0" smtClean="0">
                <a:solidFill>
                  <a:schemeClr val="accent1">
                    <a:lumMod val="60000"/>
                    <a:lumOff val="40000"/>
                  </a:schemeClr>
                </a:solidFill>
                <a:latin typeface="Comic Sans MS" pitchFamily="66" charset="0"/>
              </a:rPr>
              <a:t>cerebral cortex</a:t>
            </a:r>
          </a:p>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As a result, individuals with bilateral lesions of thalamic </a:t>
            </a:r>
            <a:r>
              <a:rPr lang="en-US" dirty="0" err="1" smtClean="0">
                <a:solidFill>
                  <a:schemeClr val="accent1">
                    <a:lumMod val="60000"/>
                    <a:lumOff val="40000"/>
                  </a:schemeClr>
                </a:solidFill>
                <a:latin typeface="Comic Sans MS" pitchFamily="66" charset="0"/>
              </a:rPr>
              <a:t>intralaminar</a:t>
            </a:r>
            <a:r>
              <a:rPr lang="en-US" dirty="0" smtClean="0">
                <a:solidFill>
                  <a:schemeClr val="accent1">
                    <a:lumMod val="60000"/>
                    <a:lumOff val="40000"/>
                  </a:schemeClr>
                </a:solidFill>
                <a:latin typeface="Comic Sans MS" pitchFamily="66" charset="0"/>
              </a:rPr>
              <a:t> nuclei are lethargic or drowsy</a:t>
            </a:r>
            <a:r>
              <a:rPr lang="en-US" baseline="30000" dirty="0" smtClean="0">
                <a:solidFill>
                  <a:schemeClr val="accent1">
                    <a:lumMod val="60000"/>
                    <a:lumOff val="40000"/>
                  </a:schemeClr>
                </a:solidFill>
                <a:latin typeface="Comic Sans MS" pitchFamily="66" charset="0"/>
              </a:rPr>
              <a:t> </a:t>
            </a:r>
          </a:p>
          <a:p>
            <a:pPr marL="274320" indent="-274320" algn="just" eaLnBrk="1" fontAlgn="auto" hangingPunct="1">
              <a:spcAft>
                <a:spcPts val="0"/>
              </a:spcAft>
              <a:buClr>
                <a:schemeClr val="accent3"/>
              </a:buClr>
              <a:buFont typeface="Arial" pitchFamily="34" charset="0"/>
              <a:buChar char="•"/>
              <a:defRPr/>
            </a:pPr>
            <a:endParaRPr lang="en-US" baseline="30000"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endParaRPr lang="en-US"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dirty="0" smtClean="0">
              <a:solidFill>
                <a:srgbClr val="0A02AE"/>
              </a:solidFill>
              <a:latin typeface="Comic Sans MS" pitchFamily="66" charset="0"/>
            </a:endParaRPr>
          </a:p>
        </p:txBody>
      </p:sp>
      <p:pic>
        <p:nvPicPr>
          <p:cNvPr id="19460" name="Picture 7" descr="http://people.eku.edu/ritchisong/301images/Sleep_regu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43000"/>
            <a:ext cx="3429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3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438150"/>
          </a:xfrm>
        </p:spPr>
        <p:txBody>
          <a:bodyPr>
            <a:normAutofit fontScale="90000"/>
          </a:bodyPr>
          <a:lstStyle/>
          <a:p>
            <a:pPr eaLnBrk="1" fontAlgn="auto" hangingPunct="1">
              <a:spcAft>
                <a:spcPts val="0"/>
              </a:spcAft>
              <a:defRPr/>
            </a:pPr>
            <a:r>
              <a:rPr lang="en-US" dirty="0" smtClean="0">
                <a:latin typeface="Comic Sans MS" pitchFamily="66" charset="0"/>
              </a:rPr>
              <a:t>RAS</a:t>
            </a:r>
            <a:endParaRPr lang="en-US" dirty="0">
              <a:latin typeface="Comic Sans MS" pitchFamily="66" charset="0"/>
            </a:endParaRPr>
          </a:p>
        </p:txBody>
      </p:sp>
      <p:sp>
        <p:nvSpPr>
          <p:cNvPr id="3" name="Content Placeholder 2"/>
          <p:cNvSpPr>
            <a:spLocks noGrp="1"/>
          </p:cNvSpPr>
          <p:nvPr>
            <p:ph idx="1"/>
          </p:nvPr>
        </p:nvSpPr>
        <p:spPr>
          <a:xfrm>
            <a:off x="228600" y="1066800"/>
            <a:ext cx="5105400" cy="5105400"/>
          </a:xfrm>
        </p:spPr>
        <p:txBody>
          <a:bodyPr>
            <a:normAutofit/>
          </a:bodyPr>
          <a:lstStyle/>
          <a:p>
            <a:pPr marL="0" indent="0">
              <a:lnSpc>
                <a:spcPct val="90000"/>
              </a:lnSpc>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-Lesion in the mid-pons </a:t>
            </a:r>
            <a:r>
              <a:rPr lang="en-US" sz="2800" dirty="0" smtClean="0">
                <a:solidFill>
                  <a:schemeClr val="accent1">
                    <a:lumMod val="60000"/>
                    <a:lumOff val="40000"/>
                  </a:schemeClr>
                </a:solidFill>
                <a:latin typeface="Comic Sans MS" pitchFamily="66" charset="0"/>
                <a:sym typeface="Wingdings" pitchFamily="2" charset="2"/>
              </a:rPr>
              <a:t>&gt;</a:t>
            </a:r>
            <a:r>
              <a:rPr lang="en-US" sz="2800" dirty="0" smtClean="0">
                <a:solidFill>
                  <a:schemeClr val="accent1">
                    <a:lumMod val="60000"/>
                    <a:lumOff val="40000"/>
                  </a:schemeClr>
                </a:solidFill>
                <a:latin typeface="Comic Sans MS" pitchFamily="66" charset="0"/>
                <a:cs typeface="Arabic Typesetting"/>
                <a:sym typeface="Wingdings" pitchFamily="2" charset="2"/>
              </a:rPr>
              <a:t>&gt;&gt;&gt;&gt;&gt;&gt;</a:t>
            </a:r>
            <a:r>
              <a:rPr lang="en-US" sz="2800" b="1" dirty="0" smtClean="0">
                <a:solidFill>
                  <a:schemeClr val="accent1">
                    <a:lumMod val="60000"/>
                    <a:lumOff val="40000"/>
                  </a:schemeClr>
                </a:solidFill>
                <a:latin typeface="Comic Sans MS" pitchFamily="66" charset="0"/>
                <a:cs typeface="Arial" charset="0"/>
                <a:sym typeface="Wingdings" pitchFamily="2" charset="2"/>
              </a:rPr>
              <a:t>unconsciousness </a:t>
            </a:r>
          </a:p>
          <a:p>
            <a:pPr marL="0" indent="0" eaLnBrk="1" fontAlgn="auto" hangingPunct="1">
              <a:lnSpc>
                <a:spcPct val="90000"/>
              </a:lnSpc>
              <a:spcAft>
                <a:spcPts val="0"/>
              </a:spcAft>
              <a:buClr>
                <a:schemeClr val="accent3"/>
              </a:buClr>
              <a:buNone/>
              <a:defRPr/>
            </a:pPr>
            <a:r>
              <a:rPr lang="en-US" b="1" dirty="0" smtClean="0">
                <a:solidFill>
                  <a:schemeClr val="accent1">
                    <a:lumMod val="60000"/>
                    <a:lumOff val="40000"/>
                  </a:schemeClr>
                </a:solidFill>
                <a:latin typeface="Comic Sans MS" pitchFamily="66" charset="0"/>
                <a:cs typeface="Arial" charset="0"/>
                <a:sym typeface="Wingdings" pitchFamily="2" charset="2"/>
              </a:rPr>
              <a:t>-Pons (uppers &amp; middle) and midbrain are essential for wakefulness .</a:t>
            </a:r>
          </a:p>
          <a:p>
            <a:pPr marL="0" indent="0" eaLnBrk="1" fontAlgn="auto" hangingPunct="1">
              <a:lnSpc>
                <a:spcPct val="90000"/>
              </a:lnSpc>
              <a:spcAft>
                <a:spcPts val="0"/>
              </a:spcAft>
              <a:buClr>
                <a:schemeClr val="accent3"/>
              </a:buClr>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 </a:t>
            </a:r>
            <a:endParaRPr lang="en-US" sz="2800" b="1" i="0" u="none" dirty="0">
              <a:solidFill>
                <a:schemeClr val="accent1"/>
              </a:solidFill>
              <a:latin typeface="Comic Sans MS" pitchFamily="66" charset="0"/>
              <a:cs typeface="Arial" charset="0"/>
              <a:sym typeface="Wingdings" pitchFamily="2" charset="2"/>
            </a:endParaRPr>
          </a:p>
        </p:txBody>
      </p:sp>
      <p:sp>
        <p:nvSpPr>
          <p:cNvPr id="20484" name="TextBox 3"/>
          <p:cNvSpPr txBox="1">
            <a:spLocks noChangeArrowheads="1"/>
          </p:cNvSpPr>
          <p:nvPr/>
        </p:nvSpPr>
        <p:spPr bwMode="auto">
          <a:xfrm>
            <a:off x="5486400" y="205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pic>
        <p:nvPicPr>
          <p:cNvPr id="20485" name="Picture 4" descr="New 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457200"/>
            <a:ext cx="45529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3" descr="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
            <a:hlinkClick r:id="rId3" tooltip="&quot;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quo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506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4800" y="838200"/>
            <a:ext cx="4343400" cy="7086600"/>
          </a:xfrm>
          <a:prstGeom prst="rect">
            <a:avLst/>
          </a:prstGeom>
          <a:blipFill>
            <a:blip r:embed="rId2" cstate="print"/>
            <a:stretch>
              <a:fillRect/>
            </a:stretch>
          </a:blipFill>
        </p:spPr>
        <p:txBody>
          <a:bodyPr wrap="square" lIns="0" tIns="0" rIns="0" bIns="0" rtlCol="0"/>
          <a:lstStyle/>
          <a:p>
            <a:endParaRPr/>
          </a:p>
        </p:txBody>
      </p:sp>
      <p:sp>
        <p:nvSpPr>
          <p:cNvPr id="5" name="Text Placeholder 4"/>
          <p:cNvSpPr>
            <a:spLocks noGrp="1"/>
          </p:cNvSpPr>
          <p:nvPr>
            <p:ph type="body" idx="4294967295"/>
          </p:nvPr>
        </p:nvSpPr>
        <p:spPr>
          <a:xfrm>
            <a:off x="3810000" y="821028"/>
            <a:ext cx="5334000" cy="5732172"/>
          </a:xfrm>
        </p:spPr>
        <p:txBody>
          <a:bodyPr>
            <a:normAutofit/>
          </a:bodyPr>
          <a:lstStyle/>
          <a:p>
            <a:pPr>
              <a:lnSpc>
                <a:spcPts val="3000"/>
              </a:lnSpc>
              <a:spcBef>
                <a:spcPts val="0"/>
              </a:spcBef>
            </a:pPr>
            <a:r>
              <a:rPr lang="en-US" sz="2200" b="1" dirty="0" err="1">
                <a:solidFill>
                  <a:schemeClr val="accent1"/>
                </a:solidFill>
                <a:latin typeface="Comic Sans MS" pitchFamily="66" charset="0"/>
                <a:cs typeface="Arial" charset="0"/>
              </a:rPr>
              <a:t>Bulboreticular</a:t>
            </a:r>
            <a:r>
              <a:rPr lang="en-US" sz="2200" b="1" dirty="0">
                <a:solidFill>
                  <a:schemeClr val="accent1"/>
                </a:solidFill>
                <a:latin typeface="Comic Sans MS" pitchFamily="66" charset="0"/>
                <a:cs typeface="Arial" charset="0"/>
              </a:rPr>
              <a:t>  </a:t>
            </a:r>
            <a:r>
              <a:rPr lang="en-US" sz="2200" b="1" dirty="0" err="1">
                <a:solidFill>
                  <a:schemeClr val="accent1"/>
                </a:solidFill>
                <a:latin typeface="Comic Sans MS" pitchFamily="66" charset="0"/>
                <a:cs typeface="Arial" charset="0"/>
              </a:rPr>
              <a:t>Facilitory</a:t>
            </a:r>
            <a:r>
              <a:rPr lang="en-US" sz="2200" b="1" dirty="0">
                <a:solidFill>
                  <a:schemeClr val="accent1"/>
                </a:solidFill>
                <a:latin typeface="Comic Sans MS" pitchFamily="66" charset="0"/>
                <a:cs typeface="Arial" charset="0"/>
              </a:rPr>
              <a:t> ( Excitatory ) = </a:t>
            </a:r>
            <a:r>
              <a:rPr lang="en-US" sz="2200" b="1" dirty="0">
                <a:solidFill>
                  <a:schemeClr val="accent1"/>
                </a:solidFill>
                <a:latin typeface="Comic Sans MS" pitchFamily="66" charset="0"/>
              </a:rPr>
              <a:t>Reticular Excitatory Area of the Brain Stem</a:t>
            </a:r>
            <a:r>
              <a:rPr lang="en-US" sz="2200" b="1" dirty="0">
                <a:solidFill>
                  <a:schemeClr val="accent1"/>
                </a:solidFill>
                <a:latin typeface="Comic Sans MS" pitchFamily="66" charset="0"/>
                <a:cs typeface="Arial" charset="0"/>
              </a:rPr>
              <a:t> </a:t>
            </a:r>
            <a:endParaRPr lang="en-US" sz="2200" b="1" dirty="0" smtClean="0">
              <a:solidFill>
                <a:schemeClr val="accent1"/>
              </a:solidFill>
              <a:latin typeface="Comic Sans MS" pitchFamily="66" charset="0"/>
              <a:cs typeface="Arial" charset="0"/>
            </a:endParaRPr>
          </a:p>
          <a:p>
            <a:pPr>
              <a:lnSpc>
                <a:spcPts val="3000"/>
              </a:lnSpc>
              <a:spcBef>
                <a:spcPts val="0"/>
              </a:spcBef>
            </a:pPr>
            <a:r>
              <a:rPr lang="en-US" sz="2200" b="1" dirty="0" smtClean="0">
                <a:solidFill>
                  <a:schemeClr val="accent1"/>
                </a:solidFill>
                <a:latin typeface="Comic Sans MS" pitchFamily="66" charset="0"/>
                <a:cs typeface="Arial" charset="0"/>
              </a:rPr>
              <a:t>Sends </a:t>
            </a:r>
            <a:r>
              <a:rPr lang="en-US" sz="2200" b="1" dirty="0">
                <a:solidFill>
                  <a:schemeClr val="accent1"/>
                </a:solidFill>
                <a:latin typeface="Comic Sans MS" pitchFamily="66" charset="0"/>
                <a:cs typeface="Arial" charset="0"/>
                <a:sym typeface="Wingdings" pitchFamily="2" charset="2"/>
              </a:rPr>
              <a:t>excitatory </a:t>
            </a:r>
            <a:r>
              <a:rPr lang="en-US" sz="2200" b="1" dirty="0">
                <a:solidFill>
                  <a:schemeClr val="accent1"/>
                </a:solidFill>
                <a:latin typeface="Comic Sans MS" pitchFamily="66" charset="0"/>
                <a:cs typeface="Arial" charset="0"/>
              </a:rPr>
              <a:t>signals into Thalamus </a:t>
            </a:r>
            <a:endParaRPr lang="en-US" sz="2200" b="1" dirty="0" smtClean="0">
              <a:solidFill>
                <a:schemeClr val="accent1"/>
              </a:solidFill>
              <a:latin typeface="Comic Sans MS" pitchFamily="66" charset="0"/>
              <a:cs typeface="Arial" charset="0"/>
            </a:endParaRPr>
          </a:p>
          <a:p>
            <a:pPr>
              <a:lnSpc>
                <a:spcPts val="3000"/>
              </a:lnSpc>
              <a:spcBef>
                <a:spcPts val="0"/>
              </a:spcBef>
            </a:pPr>
            <a:r>
              <a:rPr lang="en-US" sz="2200" b="1" dirty="0" smtClean="0">
                <a:solidFill>
                  <a:schemeClr val="accent1"/>
                </a:solidFill>
                <a:latin typeface="Comic Sans MS" pitchFamily="66" charset="0"/>
                <a:cs typeface="Arabic Typesetting"/>
              </a:rPr>
              <a:t>&gt;&gt;&gt;&gt;</a:t>
            </a:r>
            <a:r>
              <a:rPr lang="en-US" sz="2200" b="1" dirty="0" smtClean="0">
                <a:solidFill>
                  <a:schemeClr val="accent1"/>
                </a:solidFill>
                <a:latin typeface="Comic Sans MS" pitchFamily="66" charset="0"/>
                <a:cs typeface="Arial" charset="0"/>
              </a:rPr>
              <a:t>  thalamus </a:t>
            </a:r>
            <a:r>
              <a:rPr lang="en-US" sz="2200" b="1" dirty="0">
                <a:solidFill>
                  <a:schemeClr val="accent1"/>
                </a:solidFill>
                <a:latin typeface="Comic Sans MS" pitchFamily="66" charset="0"/>
                <a:cs typeface="Arial" charset="0"/>
              </a:rPr>
              <a:t>excites almost all areas of the cortex . </a:t>
            </a:r>
          </a:p>
          <a:p>
            <a:pPr>
              <a:lnSpc>
                <a:spcPts val="3000"/>
              </a:lnSpc>
              <a:spcBef>
                <a:spcPts val="0"/>
              </a:spcBef>
            </a:pPr>
            <a:r>
              <a:rPr lang="en-US" sz="2200" b="1" dirty="0">
                <a:solidFill>
                  <a:schemeClr val="accent1"/>
                </a:solidFill>
                <a:latin typeface="Comic Sans MS" pitchFamily="66" charset="0"/>
                <a:cs typeface="Arial" charset="0"/>
                <a:sym typeface="Wingdings" pitchFamily="2" charset="2"/>
              </a:rPr>
              <a:t>The </a:t>
            </a:r>
            <a:r>
              <a:rPr lang="en-US" sz="2200" b="1" dirty="0" err="1">
                <a:solidFill>
                  <a:schemeClr val="accent1"/>
                </a:solidFill>
                <a:latin typeface="Comic Sans MS" pitchFamily="66" charset="0"/>
                <a:cs typeface="Arial" charset="0"/>
              </a:rPr>
              <a:t>Bulboreticular</a:t>
            </a:r>
            <a:r>
              <a:rPr lang="en-US" sz="2200" b="1" dirty="0">
                <a:solidFill>
                  <a:schemeClr val="accent1"/>
                </a:solidFill>
                <a:latin typeface="Comic Sans MS" pitchFamily="66" charset="0"/>
                <a:cs typeface="Arial" charset="0"/>
              </a:rPr>
              <a:t> </a:t>
            </a:r>
            <a:r>
              <a:rPr lang="en-US" sz="2200" b="1" dirty="0" err="1">
                <a:solidFill>
                  <a:schemeClr val="accent1"/>
                </a:solidFill>
                <a:latin typeface="Comic Sans MS" pitchFamily="66" charset="0"/>
                <a:cs typeface="Arial" charset="0"/>
              </a:rPr>
              <a:t>Facilitory</a:t>
            </a:r>
            <a:r>
              <a:rPr lang="en-US" sz="2200" b="1" dirty="0">
                <a:solidFill>
                  <a:schemeClr val="accent1"/>
                </a:solidFill>
                <a:latin typeface="Comic Sans MS" pitchFamily="66" charset="0"/>
                <a:cs typeface="Arial" charset="0"/>
              </a:rPr>
              <a:t> ( Excitatory ) Area + Thalamus </a:t>
            </a:r>
            <a:r>
              <a:rPr lang="en-US" sz="2200" b="1" dirty="0" smtClean="0">
                <a:solidFill>
                  <a:schemeClr val="accent1"/>
                </a:solidFill>
                <a:latin typeface="Comic Sans MS" pitchFamily="66" charset="0"/>
                <a:cs typeface="Arial" charset="0"/>
              </a:rPr>
              <a:t>=</a:t>
            </a:r>
            <a:r>
              <a:rPr lang="en-US" sz="2200" b="1" dirty="0" smtClean="0">
                <a:solidFill>
                  <a:schemeClr val="accent1"/>
                </a:solidFill>
                <a:latin typeface="Comic Sans MS" pitchFamily="66" charset="0"/>
                <a:cs typeface="Arial" charset="0"/>
                <a:sym typeface="Wingdings" pitchFamily="2" charset="2"/>
              </a:rPr>
              <a:t>Reticular </a:t>
            </a:r>
            <a:r>
              <a:rPr lang="en-US" sz="2200" b="1" dirty="0">
                <a:solidFill>
                  <a:schemeClr val="accent1"/>
                </a:solidFill>
                <a:latin typeface="Comic Sans MS" pitchFamily="66" charset="0"/>
                <a:cs typeface="Arial" charset="0"/>
                <a:sym typeface="Wingdings" pitchFamily="2" charset="2"/>
              </a:rPr>
              <a:t>Activating System ( RAS) </a:t>
            </a:r>
          </a:p>
          <a:p>
            <a:pPr>
              <a:lnSpc>
                <a:spcPts val="3000"/>
              </a:lnSpc>
              <a:spcBef>
                <a:spcPts val="0"/>
              </a:spcBef>
            </a:pPr>
            <a:r>
              <a:rPr lang="en-US" sz="2200" b="1" dirty="0">
                <a:solidFill>
                  <a:schemeClr val="accent1"/>
                </a:solidFill>
                <a:latin typeface="Comic Sans MS" pitchFamily="66" charset="0"/>
                <a:cs typeface="Arial" charset="0"/>
                <a:sym typeface="Wingdings" pitchFamily="2" charset="2"/>
              </a:rPr>
              <a:t>The RAS is the system which keeps our cortex awake and conscious </a:t>
            </a:r>
            <a:endParaRPr lang="en-US" sz="2200" dirty="0">
              <a:solidFill>
                <a:schemeClr val="accent1"/>
              </a:solidFill>
              <a:latin typeface="Comic Sans MS" pitchFamily="66" charset="0"/>
              <a:cs typeface="Arial" charset="0"/>
              <a:sym typeface="Wingdings" pitchFamily="2" charset="2"/>
            </a:endParaRPr>
          </a:p>
        </p:txBody>
      </p:sp>
    </p:spTree>
    <p:extLst>
      <p:ext uri="{BB962C8B-B14F-4D97-AF65-F5344CB8AC3E}">
        <p14:creationId xmlns:p14="http://schemas.microsoft.com/office/powerpoint/2010/main" val="986422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653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229600" cy="762000"/>
          </a:xfrm>
        </p:spPr>
        <p:txBody>
          <a:bodyPr>
            <a:normAutofit fontScale="90000"/>
          </a:bodyPr>
          <a:lstStyle/>
          <a:p>
            <a:pPr eaLnBrk="1" fontAlgn="auto" hangingPunct="1">
              <a:spcAft>
                <a:spcPts val="0"/>
              </a:spcAft>
              <a:defRPr/>
            </a:pPr>
            <a:r>
              <a:rPr lang="en-US" dirty="0" smtClean="0">
                <a:latin typeface="Comic Sans MS" pitchFamily="66" charset="0"/>
              </a:rPr>
              <a:t>Sensory inputs to RAS</a:t>
            </a:r>
          </a:p>
        </p:txBody>
      </p:sp>
      <p:pic>
        <p:nvPicPr>
          <p:cNvPr id="21507" name="Content Placeholder 3" descr="the reticular activating syste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610600" cy="5715000"/>
          </a:xfrm>
        </p:spPr>
      </p:pic>
    </p:spTree>
    <p:extLst>
      <p:ext uri="{BB962C8B-B14F-4D97-AF65-F5344CB8AC3E}">
        <p14:creationId xmlns:p14="http://schemas.microsoft.com/office/powerpoint/2010/main" val="2915378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levels of consciousness</a:t>
            </a:r>
            <a:endParaRPr lang="en-US" dirty="0"/>
          </a:p>
        </p:txBody>
      </p:sp>
      <p:sp>
        <p:nvSpPr>
          <p:cNvPr id="3" name="Content Placeholder 2"/>
          <p:cNvSpPr>
            <a:spLocks noGrp="1"/>
          </p:cNvSpPr>
          <p:nvPr>
            <p:ph idx="1"/>
          </p:nvPr>
        </p:nvSpPr>
        <p:spPr/>
        <p:txBody>
          <a:bodyPr/>
          <a:lstStyle/>
          <a:p>
            <a:r>
              <a:rPr lang="en-US" dirty="0" smtClean="0"/>
              <a:t>1- Normal consciousness </a:t>
            </a:r>
          </a:p>
          <a:p>
            <a:r>
              <a:rPr lang="en-US" dirty="0" smtClean="0"/>
              <a:t>2- Clouded</a:t>
            </a:r>
            <a:r>
              <a:rPr lang="en-US" baseline="0" dirty="0" smtClean="0"/>
              <a:t> </a:t>
            </a:r>
            <a:r>
              <a:rPr kumimoji="0" lang="en-US" sz="2600" kern="1200" dirty="0" smtClean="0">
                <a:solidFill>
                  <a:schemeClr val="tx1"/>
                </a:solidFill>
                <a:effectLst/>
                <a:latin typeface="+mn-lt"/>
                <a:ea typeface="+mn-ea"/>
                <a:cs typeface="+mn-cs"/>
              </a:rPr>
              <a:t>consciousness</a:t>
            </a:r>
            <a:endParaRPr lang="en-US" dirty="0" smtClean="0"/>
          </a:p>
          <a:p>
            <a:r>
              <a:rPr lang="en-US" dirty="0" smtClean="0"/>
              <a:t>3-</a:t>
            </a:r>
            <a:r>
              <a:rPr lang="en-US" baseline="0" dirty="0" smtClean="0"/>
              <a:t> Sleep</a:t>
            </a:r>
          </a:p>
          <a:p>
            <a:r>
              <a:rPr lang="en-US" baseline="0" dirty="0" smtClean="0"/>
              <a:t>4- Coma</a:t>
            </a:r>
            <a:endParaRPr lang="en-US" dirty="0"/>
          </a:p>
        </p:txBody>
      </p:sp>
    </p:spTree>
    <p:extLst>
      <p:ext uri="{BB962C8B-B14F-4D97-AF65-F5344CB8AC3E}">
        <p14:creationId xmlns:p14="http://schemas.microsoft.com/office/powerpoint/2010/main" val="2872557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1200150"/>
          </a:xfrm>
        </p:spPr>
        <p:txBody>
          <a:bodyPr>
            <a:normAutofit fontScale="90000"/>
          </a:bodyPr>
          <a:lstStyle/>
          <a:p>
            <a:pPr eaLnBrk="1" fontAlgn="auto" hangingPunct="1">
              <a:spcAft>
                <a:spcPts val="0"/>
              </a:spcAft>
              <a:defRPr/>
            </a:pPr>
            <a:r>
              <a:rPr lang="en-US" dirty="0" smtClean="0">
                <a:latin typeface="Comic Sans MS" pitchFamily="66" charset="0"/>
              </a:rPr>
              <a:t>Functions of RAS:</a:t>
            </a:r>
            <a:br>
              <a:rPr lang="en-US" dirty="0" smtClean="0">
                <a:latin typeface="Comic Sans MS" pitchFamily="66" charset="0"/>
              </a:rPr>
            </a:br>
            <a:endParaRPr lang="en-US" sz="3600" dirty="0" smtClean="0">
              <a:solidFill>
                <a:schemeClr val="accent1">
                  <a:lumMod val="60000"/>
                  <a:lumOff val="40000"/>
                </a:schemeClr>
              </a:solidFill>
              <a:latin typeface="Comic Sans MS" pitchFamily="66" charset="0"/>
            </a:endParaRPr>
          </a:p>
        </p:txBody>
      </p:sp>
      <p:sp>
        <p:nvSpPr>
          <p:cNvPr id="3" name="Content Placeholder 2"/>
          <p:cNvSpPr>
            <a:spLocks noGrp="1"/>
          </p:cNvSpPr>
          <p:nvPr>
            <p:ph idx="1"/>
          </p:nvPr>
        </p:nvSpPr>
        <p:spPr>
          <a:xfrm>
            <a:off x="381000" y="1981200"/>
            <a:ext cx="8229600" cy="4191000"/>
          </a:xfrm>
        </p:spPr>
        <p:txBody>
          <a:bodyPr rtlCol="0">
            <a:normAutofit/>
          </a:bodyPr>
          <a:lstStyle/>
          <a:p>
            <a:pPr marL="0" indent="0" algn="just" eaLnBrk="1" fontAlgn="auto" hangingPunct="1">
              <a:spcAft>
                <a:spcPts val="0"/>
              </a:spcAft>
              <a:buClr>
                <a:schemeClr val="accent3"/>
              </a:buClr>
              <a:buNone/>
              <a:defRPr/>
            </a:pPr>
            <a:endParaRPr lang="en-US" sz="2700" b="1" dirty="0" smtClean="0">
              <a:solidFill>
                <a:schemeClr val="accent1"/>
              </a:solidFill>
              <a:latin typeface="Comic Sans MS" pitchFamily="66" charset="0"/>
            </a:endParaRPr>
          </a:p>
          <a:p>
            <a:pPr algn="just">
              <a:buFont typeface="Arial" pitchFamily="34" charset="0"/>
              <a:buChar char="•"/>
              <a:defRPr/>
            </a:pPr>
            <a:r>
              <a:rPr lang="en-US" sz="2800" b="1" dirty="0">
                <a:solidFill>
                  <a:schemeClr val="accent1"/>
                </a:solidFill>
                <a:latin typeface="Comic Sans MS" pitchFamily="66" charset="0"/>
              </a:rPr>
              <a:t>1- Regulating sleep-wake transitions</a:t>
            </a:r>
            <a:endParaRPr lang="en-US" sz="2700" b="1" dirty="0" smtClean="0">
              <a:solidFill>
                <a:schemeClr val="accent1"/>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r>
              <a:rPr lang="en-US" sz="2700" b="1" dirty="0" smtClean="0">
                <a:solidFill>
                  <a:schemeClr val="accent1"/>
                </a:solidFill>
                <a:latin typeface="Comic Sans MS" pitchFamily="66" charset="0"/>
              </a:rPr>
              <a:t>RAS suppress ascending afferent activity to the CC </a:t>
            </a:r>
            <a:r>
              <a:rPr lang="en-US" sz="2700" b="1" dirty="0" smtClean="0">
                <a:solidFill>
                  <a:schemeClr val="accent1"/>
                </a:solidFill>
                <a:latin typeface="Comic Sans MS" pitchFamily="66" charset="0"/>
                <a:cs typeface="Arabic Typesetting"/>
              </a:rPr>
              <a:t>&gt;&gt;&gt;&gt;&gt; sleep</a:t>
            </a:r>
            <a:endParaRPr lang="en-US" sz="2700" b="1" dirty="0" smtClean="0">
              <a:solidFill>
                <a:schemeClr val="accent1"/>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endParaRPr lang="en-US" sz="8000" dirty="0" smtClean="0">
              <a:latin typeface="Comic Sans MS" pitchFamily="66" charset="0"/>
            </a:endParaRPr>
          </a:p>
        </p:txBody>
      </p:sp>
    </p:spTree>
    <p:extLst>
      <p:ext uri="{BB962C8B-B14F-4D97-AF65-F5344CB8AC3E}">
        <p14:creationId xmlns:p14="http://schemas.microsoft.com/office/powerpoint/2010/main" val="1594997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60000"/>
                    <a:lumOff val="40000"/>
                  </a:schemeClr>
                </a:solidFill>
                <a:latin typeface="Comic Sans MS" pitchFamily="66" charset="0"/>
              </a:rPr>
              <a:t>2-Attention</a:t>
            </a:r>
          </a:p>
        </p:txBody>
      </p:sp>
      <p:sp>
        <p:nvSpPr>
          <p:cNvPr id="21507" name="Content Placeholder 2"/>
          <p:cNvSpPr>
            <a:spLocks noGrp="1"/>
          </p:cNvSpPr>
          <p:nvPr>
            <p:ph idx="1"/>
          </p:nvPr>
        </p:nvSpPr>
        <p:spPr/>
        <p:txBody>
          <a:bodyPr>
            <a:normAutofit/>
          </a:bodyPr>
          <a:lstStyle/>
          <a:p>
            <a:pPr marL="420624" indent="-384048" eaLnBrk="1" fontAlgn="auto" hangingPunct="1">
              <a:spcAft>
                <a:spcPts val="0"/>
              </a:spcAft>
              <a:buFont typeface="Wingdings 2" pitchFamily="18" charset="2"/>
              <a:buNone/>
              <a:defRPr/>
            </a:pPr>
            <a:endParaRPr lang="en-US" b="1" dirty="0" smtClean="0">
              <a:latin typeface="Comic Sans MS" pitchFamily="66" charset="0"/>
            </a:endParaRPr>
          </a:p>
          <a:p>
            <a:pPr marL="420624" indent="-384048" eaLnBrk="1" fontAlgn="auto" hangingPunct="1">
              <a:spcAft>
                <a:spcPts val="0"/>
              </a:spcAft>
              <a:buFont typeface="Arial" pitchFamily="34" charset="0"/>
              <a:buChar char="•"/>
              <a:defRPr/>
            </a:pPr>
            <a:r>
              <a:rPr lang="en-US" dirty="0" smtClean="0">
                <a:solidFill>
                  <a:schemeClr val="accent1">
                    <a:lumMod val="60000"/>
                    <a:lumOff val="40000"/>
                  </a:schemeClr>
                </a:solidFill>
                <a:latin typeface="Comic Sans MS" pitchFamily="66" charset="0"/>
              </a:rPr>
              <a:t>RAS mediate transitions from relaxed wakefulness to  of high attention</a:t>
            </a:r>
            <a:r>
              <a:rPr lang="en-US" dirty="0" smtClean="0">
                <a:solidFill>
                  <a:srgbClr val="0A02AE"/>
                </a:solidFill>
                <a:latin typeface="Comic Sans MS" pitchFamily="66" charset="0"/>
              </a:rPr>
              <a:t>. </a:t>
            </a:r>
          </a:p>
        </p:txBody>
      </p:sp>
    </p:spTree>
    <p:extLst>
      <p:ext uri="{BB962C8B-B14F-4D97-AF65-F5344CB8AC3E}">
        <p14:creationId xmlns:p14="http://schemas.microsoft.com/office/powerpoint/2010/main" val="275132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60000"/>
                    <a:lumOff val="40000"/>
                  </a:schemeClr>
                </a:solidFill>
                <a:latin typeface="Comic Sans MS" pitchFamily="66" charset="0"/>
              </a:rPr>
              <a:t>3-RAS and learning</a:t>
            </a:r>
          </a:p>
        </p:txBody>
      </p:sp>
      <p:sp>
        <p:nvSpPr>
          <p:cNvPr id="3" name="Content Placeholder 2"/>
          <p:cNvSpPr>
            <a:spLocks noGrp="1"/>
          </p:cNvSpPr>
          <p:nvPr>
            <p:ph idx="1"/>
          </p:nvPr>
        </p:nvSpPr>
        <p:spPr>
          <a:xfrm>
            <a:off x="457200" y="2209800"/>
            <a:ext cx="8229600" cy="4114800"/>
          </a:xfrm>
        </p:spPr>
        <p:txBody>
          <a:bodyPr rtlCol="0">
            <a:normAutofit/>
          </a:bodyPr>
          <a:lstStyle/>
          <a:p>
            <a:pPr marL="274320" indent="-274320" eaLnBrk="1" fontAlgn="auto" hangingPunct="1">
              <a:spcAft>
                <a:spcPts val="0"/>
              </a:spcAft>
              <a:buClr>
                <a:schemeClr val="accent3"/>
              </a:buClr>
              <a:buFont typeface="Arial" pitchFamily="34" charset="0"/>
              <a:buChar char="•"/>
              <a:defRPr/>
            </a:pPr>
            <a:r>
              <a:rPr lang="en-US" sz="2400" dirty="0" smtClean="0">
                <a:solidFill>
                  <a:schemeClr val="accent1">
                    <a:lumMod val="60000"/>
                    <a:lumOff val="40000"/>
                  </a:schemeClr>
                </a:solidFill>
                <a:latin typeface="Comic Sans MS" pitchFamily="66" charset="0"/>
              </a:rPr>
              <a:t>The RAS is the center of balance for the other systems involved in </a:t>
            </a:r>
            <a:r>
              <a:rPr lang="en-US" sz="2400" b="1" dirty="0" smtClean="0">
                <a:solidFill>
                  <a:schemeClr val="accent1">
                    <a:lumMod val="60000"/>
                    <a:lumOff val="40000"/>
                  </a:schemeClr>
                </a:solidFill>
                <a:latin typeface="Comic Sans MS" pitchFamily="66" charset="0"/>
              </a:rPr>
              <a:t>learning, self-control or inhibition, and motivation.</a:t>
            </a:r>
            <a:r>
              <a:rPr lang="en-US" sz="2400" dirty="0" smtClean="0">
                <a:solidFill>
                  <a:schemeClr val="accent1">
                    <a:lumMod val="60000"/>
                    <a:lumOff val="40000"/>
                  </a:schemeClr>
                </a:solidFill>
                <a:latin typeface="Comic Sans MS" pitchFamily="66" charset="0"/>
              </a:rPr>
              <a:t> </a:t>
            </a:r>
          </a:p>
          <a:p>
            <a:pPr marL="274320" indent="-274320" eaLnBrk="1" fontAlgn="auto" hangingPunct="1">
              <a:spcAft>
                <a:spcPts val="0"/>
              </a:spcAft>
              <a:buClr>
                <a:schemeClr val="accent3"/>
              </a:buClr>
              <a:buFont typeface="Arial" pitchFamily="34" charset="0"/>
              <a:buChar char="•"/>
              <a:defRPr/>
            </a:pPr>
            <a:r>
              <a:rPr lang="en-US" sz="2400" dirty="0">
                <a:solidFill>
                  <a:schemeClr val="accent1">
                    <a:lumMod val="60000"/>
                    <a:lumOff val="40000"/>
                  </a:schemeClr>
                </a:solidFill>
                <a:latin typeface="Comic Sans MS" pitchFamily="66" charset="0"/>
              </a:rPr>
              <a:t>P</a:t>
            </a:r>
            <a:r>
              <a:rPr lang="en-US" sz="2400" dirty="0" smtClean="0">
                <a:solidFill>
                  <a:schemeClr val="accent1">
                    <a:lumMod val="60000"/>
                    <a:lumOff val="40000"/>
                  </a:schemeClr>
                </a:solidFill>
                <a:latin typeface="Comic Sans MS" pitchFamily="66" charset="0"/>
              </a:rPr>
              <a:t>rovides the neural connections for </a:t>
            </a:r>
            <a:r>
              <a:rPr lang="en-US" sz="2400" b="1" dirty="0" smtClean="0">
                <a:solidFill>
                  <a:schemeClr val="accent1">
                    <a:lumMod val="60000"/>
                    <a:lumOff val="40000"/>
                  </a:schemeClr>
                </a:solidFill>
                <a:latin typeface="Comic Sans MS" pitchFamily="66" charset="0"/>
              </a:rPr>
              <a:t>processing and learning of information</a:t>
            </a:r>
            <a:r>
              <a:rPr lang="en-US" sz="2400" dirty="0" smtClean="0">
                <a:solidFill>
                  <a:schemeClr val="accent1">
                    <a:lumMod val="60000"/>
                    <a:lumOff val="40000"/>
                  </a:schemeClr>
                </a:solidFill>
                <a:latin typeface="Comic Sans MS" pitchFamily="66" charset="0"/>
              </a:rPr>
              <a:t>, </a:t>
            </a:r>
          </a:p>
          <a:p>
            <a:pPr marL="274320" indent="-274320" eaLnBrk="1" fontAlgn="auto" hangingPunct="1">
              <a:spcAft>
                <a:spcPts val="0"/>
              </a:spcAft>
              <a:buClr>
                <a:schemeClr val="accent3"/>
              </a:buClr>
              <a:buFont typeface="Arial" pitchFamily="34" charset="0"/>
              <a:buChar char="•"/>
              <a:defRPr/>
            </a:pPr>
            <a:r>
              <a:rPr lang="en-US" sz="2400" b="1" dirty="0" smtClean="0">
                <a:solidFill>
                  <a:schemeClr val="accent1">
                    <a:lumMod val="60000"/>
                    <a:lumOff val="40000"/>
                  </a:schemeClr>
                </a:solidFill>
                <a:latin typeface="Comic Sans MS" pitchFamily="66" charset="0"/>
              </a:rPr>
              <a:t>Selective  attention </a:t>
            </a:r>
            <a:r>
              <a:rPr lang="en-US" sz="2400" dirty="0" smtClean="0">
                <a:solidFill>
                  <a:schemeClr val="accent1">
                    <a:lumMod val="60000"/>
                    <a:lumOff val="40000"/>
                  </a:schemeClr>
                </a:solidFill>
                <a:latin typeface="Comic Sans MS" pitchFamily="66" charset="0"/>
              </a:rPr>
              <a:t>(to the correct task) </a:t>
            </a:r>
          </a:p>
        </p:txBody>
      </p:sp>
    </p:spTree>
    <p:extLst>
      <p:ext uri="{BB962C8B-B14F-4D97-AF65-F5344CB8AC3E}">
        <p14:creationId xmlns:p14="http://schemas.microsoft.com/office/powerpoint/2010/main" val="1292193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sz="4400" dirty="0" smtClean="0">
                <a:solidFill>
                  <a:schemeClr val="accent2"/>
                </a:solidFill>
                <a:latin typeface="Comic Sans MS" pitchFamily="66" charset="0"/>
              </a:rPr>
              <a:t>RAS </a:t>
            </a:r>
            <a:r>
              <a:rPr lang="en-US" sz="4400" dirty="0" err="1" smtClean="0">
                <a:solidFill>
                  <a:schemeClr val="accent2"/>
                </a:solidFill>
                <a:latin typeface="Comic Sans MS" pitchFamily="66" charset="0"/>
              </a:rPr>
              <a:t>dysfucntion</a:t>
            </a:r>
            <a:r>
              <a:rPr lang="en-US" sz="4400" dirty="0" smtClean="0">
                <a:latin typeface="Comic Sans MS" pitchFamily="66" charset="0"/>
              </a:rPr>
              <a:t/>
            </a:r>
            <a:br>
              <a:rPr lang="en-US" sz="4400" dirty="0" smtClean="0">
                <a:latin typeface="Comic Sans MS" pitchFamily="66" charset="0"/>
              </a:rPr>
            </a:br>
            <a:endParaRPr lang="en-US" sz="4400" dirty="0" smtClean="0">
              <a:latin typeface="Comic Sans MS" pitchFamily="66" charset="0"/>
            </a:endParaRPr>
          </a:p>
        </p:txBody>
      </p:sp>
      <p:sp>
        <p:nvSpPr>
          <p:cNvPr id="3" name="Content Placeholder 2"/>
          <p:cNvSpPr>
            <a:spLocks noGrp="1"/>
          </p:cNvSpPr>
          <p:nvPr>
            <p:ph idx="1"/>
          </p:nvPr>
        </p:nvSpPr>
        <p:spPr>
          <a:xfrm>
            <a:off x="152400" y="1066800"/>
            <a:ext cx="8229600" cy="5181600"/>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2000" dirty="0" smtClean="0">
                <a:solidFill>
                  <a:schemeClr val="accent1">
                    <a:lumMod val="60000"/>
                    <a:lumOff val="40000"/>
                  </a:schemeClr>
                </a:solidFill>
                <a:latin typeface="Comic Sans MS" pitchFamily="66" charset="0"/>
              </a:rPr>
              <a:t>	</a:t>
            </a:r>
            <a:r>
              <a:rPr lang="en-US" sz="2400" b="1" dirty="0" smtClean="0">
                <a:solidFill>
                  <a:schemeClr val="accent1">
                    <a:lumMod val="60000"/>
                    <a:lumOff val="40000"/>
                  </a:schemeClr>
                </a:solidFill>
                <a:latin typeface="Comic Sans MS" pitchFamily="66" charset="0"/>
              </a:rPr>
              <a:t>If RAS is depressed:</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An under-aroused cortex</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Difficulty in learning</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Poor memory</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Little self-control</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lack of consciousness or even coma. </a:t>
            </a:r>
          </a:p>
          <a:p>
            <a:pPr marL="274320" indent="-274320" eaLnBrk="1" fontAlgn="auto" hangingPunct="1">
              <a:spcAft>
                <a:spcPts val="0"/>
              </a:spcAft>
              <a:buClr>
                <a:schemeClr val="accent3"/>
              </a:buClr>
              <a:buFont typeface="Wingdings 2" pitchFamily="18" charset="2"/>
              <a:buNone/>
              <a:defRPr/>
            </a:pPr>
            <a:endParaRPr lang="en-US" sz="2400" b="1"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sz="2400" b="1"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r>
              <a:rPr lang="en-US" sz="2400" b="1" dirty="0" smtClean="0">
                <a:solidFill>
                  <a:schemeClr val="accent1">
                    <a:lumMod val="60000"/>
                    <a:lumOff val="40000"/>
                  </a:schemeClr>
                </a:solidFill>
                <a:latin typeface="Comic Sans MS" pitchFamily="66" charset="0"/>
              </a:rPr>
              <a:t>If the RAS is too excited,</a:t>
            </a:r>
          </a:p>
          <a:p>
            <a:pPr marL="0" indent="0" eaLnBrk="1" fontAlgn="auto" hangingPunct="1">
              <a:spcAft>
                <a:spcPts val="0"/>
              </a:spcAft>
              <a:buClr>
                <a:schemeClr val="accent3"/>
              </a:buClr>
              <a:buNone/>
              <a:defRPr/>
            </a:pPr>
            <a:r>
              <a:rPr lang="en-US" sz="2200" b="1" dirty="0" smtClean="0">
                <a:solidFill>
                  <a:schemeClr val="accent1">
                    <a:lumMod val="60000"/>
                    <a:lumOff val="40000"/>
                  </a:schemeClr>
                </a:solidFill>
                <a:latin typeface="Comic Sans MS" pitchFamily="66" charset="0"/>
              </a:rPr>
              <a:t>Over aroused  cortex </a:t>
            </a:r>
            <a:endParaRPr lang="en-US" sz="2400" b="1" dirty="0" smtClean="0">
              <a:solidFill>
                <a:schemeClr val="accent2"/>
              </a:solidFill>
              <a:latin typeface="Comic Sans MS" pitchFamily="66" charset="0"/>
            </a:endParaRPr>
          </a:p>
          <a:p>
            <a:pPr>
              <a:buNone/>
              <a:defRPr/>
            </a:pPr>
            <a:r>
              <a:rPr lang="en-US" sz="2400" b="1" dirty="0" smtClean="0">
                <a:solidFill>
                  <a:schemeClr val="accent2"/>
                </a:solidFill>
                <a:latin typeface="Comic Sans MS" pitchFamily="66" charset="0"/>
              </a:rPr>
              <a:t>Hyper-vigilance (</a:t>
            </a:r>
            <a:r>
              <a:rPr lang="en-US" sz="2400" dirty="0">
                <a:solidFill>
                  <a:schemeClr val="accent2"/>
                </a:solidFill>
                <a:latin typeface="Comic Sans MS" pitchFamily="66" charset="0"/>
              </a:rPr>
              <a:t>sensory sensitivity </a:t>
            </a:r>
            <a:r>
              <a:rPr lang="en-US" sz="2400" dirty="0" smtClean="0">
                <a:solidFill>
                  <a:schemeClr val="accent2"/>
                </a:solidFill>
                <a:latin typeface="Comic Sans MS" pitchFamily="66" charset="0"/>
              </a:rPr>
              <a:t>)</a:t>
            </a:r>
            <a:endParaRPr lang="en-US" sz="2400" b="1" dirty="0" smtClean="0">
              <a:solidFill>
                <a:schemeClr val="accent2"/>
              </a:solidFill>
              <a:latin typeface="Comic Sans MS" pitchFamily="66" charset="0"/>
            </a:endParaRP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Touching everything</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Talking too much</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Restless</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Hyperactive</a:t>
            </a:r>
          </a:p>
          <a:p>
            <a:pPr marL="420624" indent="-384048" eaLnBrk="1" fontAlgn="auto" hangingPunct="1">
              <a:spcAft>
                <a:spcPts val="0"/>
              </a:spcAft>
              <a:buFont typeface="Wingdings 2"/>
              <a:buChar char=""/>
              <a:defRPr/>
            </a:pPr>
            <a:endParaRPr lang="en-US" dirty="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2427782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077200" cy="685800"/>
          </a:xfrm>
        </p:spPr>
        <p:txBody>
          <a:bodyPr>
            <a:normAutofit/>
          </a:bodyPr>
          <a:lstStyle/>
          <a:p>
            <a:pPr eaLnBrk="1" hangingPunct="1"/>
            <a:r>
              <a:rPr lang="en-US" sz="3200" b="1" dirty="0" smtClean="0">
                <a:latin typeface="Comic Sans MS" pitchFamily="66" charset="0"/>
                <a:cs typeface="Times New Roman" pitchFamily="18" charset="0"/>
              </a:rPr>
              <a:t>Indices  of Level of Consciousness</a:t>
            </a:r>
          </a:p>
        </p:txBody>
      </p:sp>
      <p:sp>
        <p:nvSpPr>
          <p:cNvPr id="3" name="Content Placeholder 2"/>
          <p:cNvSpPr>
            <a:spLocks noGrp="1"/>
          </p:cNvSpPr>
          <p:nvPr>
            <p:ph idx="1"/>
          </p:nvPr>
        </p:nvSpPr>
        <p:spPr>
          <a:xfrm>
            <a:off x="152400" y="990600"/>
            <a:ext cx="8258175" cy="5257800"/>
          </a:xfrm>
        </p:spPr>
        <p:txBody>
          <a:bodyPr rtlCol="0">
            <a:normAutofit lnSpcReduction="10000"/>
          </a:bodyPr>
          <a:lstStyle/>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Appearance &amp; Behavior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 Posture ( sitting , standing ?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Open eyes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Facial expression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Responds to stimuli ( including the examiner’s questions about name , orientation in time &amp; place ? &amp; other general Qs like who is the president ? )  </a:t>
            </a:r>
          </a:p>
          <a:p>
            <a:pPr marL="609600" indent="-609600" eaLnBrk="1" fontAlgn="auto" hangingPunct="1">
              <a:lnSpc>
                <a:spcPct val="90000"/>
              </a:lnSpc>
              <a:spcAft>
                <a:spcPts val="0"/>
              </a:spcAft>
              <a:buClr>
                <a:schemeClr val="accent3"/>
              </a:buClr>
              <a:buFont typeface="Arial" pitchFamily="34" charset="0"/>
              <a:buChar char="•"/>
              <a:defRPr/>
            </a:pPr>
            <a:endParaRPr lang="en-US" altLang="ja-JP" sz="2400" u="sng"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Vital signs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Pulse , BP, respiration , pupils , reflexes , particularly brainstem reflexes , etc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EEG</a:t>
            </a:r>
            <a:r>
              <a:rPr lang="en-US" altLang="ja-JP" sz="2400" dirty="0" smtClean="0">
                <a:solidFill>
                  <a:schemeClr val="accent1"/>
                </a:solidFill>
                <a:latin typeface="Comic Sans MS" pitchFamily="66" charset="0"/>
                <a:sym typeface="Wingdings" pitchFamily="2" charset="2"/>
              </a:rPr>
              <a:t>  </a:t>
            </a:r>
            <a:r>
              <a:rPr lang="en-US" sz="2400" dirty="0" smtClean="0">
                <a:solidFill>
                  <a:schemeClr val="accent1"/>
                </a:solidFill>
                <a:latin typeface="Comic Sans MS" pitchFamily="66" charset="0"/>
              </a:rPr>
              <a:t>Each of these states ( wakefulness , sleep , coma and death ) has specific EEG patterns </a:t>
            </a:r>
            <a:endParaRPr lang="en-US" altLang="ja-JP" sz="2400"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Evoked potentials </a:t>
            </a:r>
            <a:r>
              <a:rPr lang="en-US" altLang="ja-JP" sz="2400" dirty="0" smtClean="0">
                <a:solidFill>
                  <a:schemeClr val="accent1"/>
                </a:solidFill>
                <a:latin typeface="Comic Sans MS" pitchFamily="66" charset="0"/>
                <a:sym typeface="Wingdings" pitchFamily="2" charset="2"/>
              </a:rPr>
              <a:t>( in cases of Brain Death ).</a:t>
            </a:r>
          </a:p>
        </p:txBody>
      </p:sp>
      <p:sp>
        <p:nvSpPr>
          <p:cNvPr id="4" name="Slide Number Placeholder 3"/>
          <p:cNvSpPr>
            <a:spLocks noGrp="1"/>
          </p:cNvSpPr>
          <p:nvPr>
            <p:ph type="sldNum" sz="quarter" idx="12"/>
          </p:nvPr>
        </p:nvSpPr>
        <p:spPr/>
        <p:txBody>
          <a:bodyPr/>
          <a:lstStyle/>
          <a:p>
            <a:pPr>
              <a:defRPr/>
            </a:pPr>
            <a:fld id="{26470460-2BC6-4EA1-BD75-B323E2AA946F}" type="slidenum">
              <a:rPr lang="ar-SA"/>
              <a:pPr>
                <a:defRPr/>
              </a:pPr>
              <a:t>34</a:t>
            </a:fld>
            <a:endParaRPr lang="en-US"/>
          </a:p>
        </p:txBody>
      </p:sp>
    </p:spTree>
    <p:extLst>
      <p:ext uri="{BB962C8B-B14F-4D97-AF65-F5344CB8AC3E}">
        <p14:creationId xmlns:p14="http://schemas.microsoft.com/office/powerpoint/2010/main" val="3360593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153400" cy="50869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0"/>
            <a:ext cx="8305800" cy="1143000"/>
          </a:xfrm>
          <a:prstGeom prst="rect">
            <a:avLst/>
          </a:prstGeom>
        </p:spPr>
        <p:txBody>
          <a:bodyPr vert="horz" wrap="square" lIns="0" tIns="0" rIns="0" bIns="0" rtlCol="0">
            <a:spAutoFit/>
          </a:bodyPr>
          <a:lstStyle/>
          <a:p>
            <a:pPr marL="945515">
              <a:lnSpc>
                <a:spcPct val="100000"/>
              </a:lnSpc>
            </a:pPr>
            <a:r>
              <a:rPr b="1" i="1" dirty="0">
                <a:latin typeface="Comic Sans MS" pitchFamily="66" charset="0"/>
                <a:cs typeface="Arial"/>
              </a:rPr>
              <a:t>Electroe</a:t>
            </a:r>
            <a:r>
              <a:rPr b="1" i="1" spc="-20" dirty="0">
                <a:latin typeface="Comic Sans MS" pitchFamily="66" charset="0"/>
                <a:cs typeface="Arial"/>
              </a:rPr>
              <a:t>n</a:t>
            </a:r>
            <a:r>
              <a:rPr b="1" i="1" dirty="0">
                <a:latin typeface="Comic Sans MS" pitchFamily="66" charset="0"/>
                <a:cs typeface="Arial"/>
              </a:rPr>
              <a:t>ceph</a:t>
            </a:r>
            <a:r>
              <a:rPr b="1" i="1" spc="-15" dirty="0">
                <a:latin typeface="Comic Sans MS" pitchFamily="66" charset="0"/>
                <a:cs typeface="Arial"/>
              </a:rPr>
              <a:t>a</a:t>
            </a:r>
            <a:r>
              <a:rPr b="1" i="1" dirty="0">
                <a:latin typeface="Comic Sans MS" pitchFamily="66" charset="0"/>
                <a:cs typeface="Arial"/>
              </a:rPr>
              <a:t>logram</a:t>
            </a:r>
          </a:p>
        </p:txBody>
      </p:sp>
    </p:spTree>
    <p:extLst>
      <p:ext uri="{BB962C8B-B14F-4D97-AF65-F5344CB8AC3E}">
        <p14:creationId xmlns:p14="http://schemas.microsoft.com/office/powerpoint/2010/main" val="1556538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533400"/>
            <a:ext cx="4724400" cy="5638800"/>
          </a:xfrm>
        </p:spPr>
        <p:txBody>
          <a:bodyPr>
            <a:normAutofit/>
          </a:bodyPr>
          <a:lstStyle/>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Alpha waves:</a:t>
            </a:r>
          </a:p>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Recorded from the parietal</a:t>
            </a:r>
            <a:r>
              <a:rPr lang="en-US" sz="2200" dirty="0">
                <a:latin typeface="Comic Sans MS" pitchFamily="66" charset="0"/>
              </a:rPr>
              <a:t> </a:t>
            </a:r>
            <a:r>
              <a:rPr lang="en-US" sz="2200" dirty="0" smtClean="0">
                <a:latin typeface="Comic Sans MS" pitchFamily="66" charset="0"/>
              </a:rPr>
              <a:t>&amp;</a:t>
            </a:r>
            <a:r>
              <a:rPr kumimoji="0" lang="en-US" sz="2200" b="1" kern="1200" dirty="0" smtClean="0">
                <a:ln>
                  <a:noFill/>
                </a:ln>
                <a:solidFill>
                  <a:schemeClr val="tx2"/>
                </a:solidFill>
                <a:effectLst/>
                <a:latin typeface="Comic Sans MS" pitchFamily="66" charset="0"/>
                <a:ea typeface="+mj-ea"/>
                <a:cs typeface="+mj-cs"/>
              </a:rPr>
              <a:t>occipital regions</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Awake and relaxed+ eyes closed</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10 to 12 cycles/second.</a:t>
            </a:r>
            <a:endParaRPr lang="en-US" sz="2200" dirty="0" smtClean="0">
              <a:effectLst/>
              <a:latin typeface="Comic Sans MS" pitchFamily="66" charset="0"/>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lang="en-US" sz="2200" b="1" dirty="0">
              <a:solidFill>
                <a:schemeClr val="tx2"/>
              </a:solidFill>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Beta waves:</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Frontal lobes</a:t>
            </a:r>
            <a:endParaRPr lang="en-US" sz="2200" dirty="0" smtClean="0">
              <a:effectLst/>
              <a:latin typeface="Comic Sans MS" pitchFamily="66" charset="0"/>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Produced by visual stimuli and mental activity</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13 to 25 cycles per second</a:t>
            </a:r>
            <a:r>
              <a:rPr kumimoji="0" lang="en-US" sz="5000" b="1" kern="1200" dirty="0" smtClean="0">
                <a:ln>
                  <a:noFill/>
                </a:ln>
                <a:solidFill>
                  <a:schemeClr val="tx2"/>
                </a:solidFill>
                <a:effectLst/>
                <a:latin typeface="Comic Sans MS" pitchFamily="66" charset="0"/>
                <a:ea typeface="+mj-ea"/>
                <a:cs typeface="+mj-cs"/>
              </a:rPr>
              <a:t>.</a:t>
            </a:r>
            <a:endParaRPr lang="en-US" dirty="0" smtClean="0">
              <a:effectLst/>
              <a:latin typeface="Comic Sans MS" pitchFamily="66" charset="0"/>
            </a:endParaRPr>
          </a:p>
          <a:p>
            <a:endParaRPr lang="en-US" dirty="0">
              <a:latin typeface="Comic Sans MS" pitchFamily="66" charset="0"/>
            </a:endParaRPr>
          </a:p>
        </p:txBody>
      </p:sp>
      <p:sp>
        <p:nvSpPr>
          <p:cNvPr id="4" name="object 2"/>
          <p:cNvSpPr/>
          <p:nvPr/>
        </p:nvSpPr>
        <p:spPr>
          <a:xfrm>
            <a:off x="5105400" y="609600"/>
            <a:ext cx="3810000" cy="541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3511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52400" y="609600"/>
            <a:ext cx="4419600" cy="5486400"/>
          </a:xfrm>
        </p:spPr>
        <p:txBody>
          <a:bodyPr>
            <a:normAutofit/>
          </a:bodyPr>
          <a:lstStyle/>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Temporal and occipital</a:t>
            </a:r>
            <a:endParaRPr lang="en-US" sz="2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5 to 8 cycles/second</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(newborn)</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 waves in adults indicates severe emotional stress</a:t>
            </a:r>
          </a:p>
          <a:p>
            <a:pPr rtl="0" eaLnBrk="1" latinLnBrk="0" hangingPunct="1">
              <a:lnSpc>
                <a:spcPts val="2640"/>
              </a:lnSpc>
              <a:spcBef>
                <a:spcPts val="0"/>
              </a:spcBef>
            </a:pPr>
            <a:endParaRPr kumimoji="0" lang="en-US" sz="2200" b="1" kern="1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Delta: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From the cerebral cortex</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 1 to 5 cycles/second </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Sleep and in an awake infant</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In an awake adult indicates brain damage.</a:t>
            </a:r>
            <a:endParaRPr lang="en-US" sz="2200" dirty="0" smtClean="0">
              <a:solidFill>
                <a:schemeClr val="accent1"/>
              </a:solidFill>
              <a:effectLst/>
              <a:latin typeface="Comic Sans MS" pitchFamily="66" charset="0"/>
            </a:endParaRPr>
          </a:p>
          <a:p>
            <a:pPr>
              <a:lnSpc>
                <a:spcPts val="2640"/>
              </a:lnSpc>
              <a:spcBef>
                <a:spcPts val="0"/>
              </a:spcBef>
            </a:pPr>
            <a:endParaRPr lang="en-US" sz="2200" dirty="0">
              <a:solidFill>
                <a:schemeClr val="accent1"/>
              </a:solidFill>
              <a:latin typeface="Comic Sans MS" pitchFamily="66" charset="0"/>
            </a:endParaRPr>
          </a:p>
        </p:txBody>
      </p:sp>
      <p:sp>
        <p:nvSpPr>
          <p:cNvPr id="4" name="object 2"/>
          <p:cNvSpPr/>
          <p:nvPr/>
        </p:nvSpPr>
        <p:spPr>
          <a:xfrm>
            <a:off x="4572000" y="94631"/>
            <a:ext cx="4419600" cy="60013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5737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6294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smtClean="0">
                <a:latin typeface="Comic Sans MS" pitchFamily="66" charset="0"/>
                <a:cs typeface="Times New Roman" pitchFamily="18" charset="0"/>
              </a:rPr>
              <a:t>Brain Death Confirmatory Testing with EEG</a:t>
            </a:r>
          </a:p>
        </p:txBody>
      </p:sp>
      <p:pic>
        <p:nvPicPr>
          <p:cNvPr id="27651" name="Picture 5" descr="normal e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28750"/>
            <a:ext cx="4503738" cy="4643438"/>
          </a:xfrm>
          <a:noFill/>
        </p:spPr>
      </p:pic>
      <p:pic>
        <p:nvPicPr>
          <p:cNvPr id="27652" name="Picture 7" descr="E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1700" y="1357313"/>
            <a:ext cx="4432300" cy="4714875"/>
          </a:xfrm>
          <a:noFill/>
        </p:spPr>
      </p:pic>
      <p:sp>
        <p:nvSpPr>
          <p:cNvPr id="27653" name="Text Box 9"/>
          <p:cNvSpPr txBox="1">
            <a:spLocks noChangeArrowheads="1"/>
          </p:cNvSpPr>
          <p:nvPr/>
        </p:nvSpPr>
        <p:spPr bwMode="auto">
          <a:xfrm>
            <a:off x="1357313" y="5842000"/>
            <a:ext cx="2071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Normal EEG ( at normal magnification ) </a:t>
            </a:r>
          </a:p>
        </p:txBody>
      </p:sp>
      <p:sp>
        <p:nvSpPr>
          <p:cNvPr id="27654" name="Text Box 10"/>
          <p:cNvSpPr txBox="1">
            <a:spLocks noChangeArrowheads="1"/>
          </p:cNvSpPr>
          <p:nvPr/>
        </p:nvSpPr>
        <p:spPr bwMode="auto">
          <a:xfrm>
            <a:off x="4429125" y="6143625"/>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Brain Death ( Flat EEG ,at very high magnification ) </a:t>
            </a:r>
          </a:p>
        </p:txBody>
      </p:sp>
    </p:spTree>
    <p:extLst>
      <p:ext uri="{BB962C8B-B14F-4D97-AF65-F5344CB8AC3E}">
        <p14:creationId xmlns:p14="http://schemas.microsoft.com/office/powerpoint/2010/main" val="3515367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8758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2050" name="Picture 2" descr="C:\Users\User\Desktop\CNSblock lectures\consciousn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8458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96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795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chemeClr val="accent1"/>
                </a:solidFill>
                <a:latin typeface="Comic Sans MS" pitchFamily="66" charset="0"/>
              </a:rPr>
              <a:t>Level of consciousness</a:t>
            </a:r>
            <a:endParaRPr lang="en-US" b="1" dirty="0">
              <a:solidFill>
                <a:schemeClr val="accent1"/>
              </a:solidFill>
              <a:latin typeface="Comic Sans MS" pitchFamily="66" charset="0"/>
            </a:endParaRPr>
          </a:p>
        </p:txBody>
      </p:sp>
      <p:sp>
        <p:nvSpPr>
          <p:cNvPr id="3" name="Content Placeholder 2"/>
          <p:cNvSpPr>
            <a:spLocks noGrp="1"/>
          </p:cNvSpPr>
          <p:nvPr>
            <p:ph idx="1"/>
          </p:nvPr>
        </p:nvSpPr>
        <p:spPr/>
        <p:txBody>
          <a:bodyPr>
            <a:normAutofit/>
          </a:bodyPr>
          <a:lstStyle/>
          <a:p>
            <a:pPr rtl="0" eaLnBrk="1" fontAlgn="auto" hangingPunct="1"/>
            <a:r>
              <a:rPr kumimoji="0" lang="en-US" sz="2600" b="1" kern="1200" dirty="0" smtClean="0">
                <a:solidFill>
                  <a:schemeClr val="accent1"/>
                </a:solidFill>
                <a:effectLst/>
                <a:latin typeface="Comic Sans MS" pitchFamily="66" charset="0"/>
                <a:ea typeface="+mn-ea"/>
                <a:cs typeface="+mn-cs"/>
              </a:rPr>
              <a:t>(1) Normal Consciousness</a:t>
            </a:r>
            <a:endParaRPr lang="en-US" sz="2600" b="1" dirty="0" smtClean="0">
              <a:solidFill>
                <a:schemeClr val="accent1"/>
              </a:solidFill>
              <a:effectLst/>
              <a:latin typeface="Comic Sans MS" pitchFamily="66" charset="0"/>
            </a:endParaRPr>
          </a:p>
          <a:p>
            <a:pPr rtl="0" eaLnBrk="1" fontAlgn="auto" hangingPunct="1"/>
            <a:r>
              <a:rPr kumimoji="0" lang="en-US" sz="2600" b="1" kern="1200" dirty="0" smtClean="0">
                <a:solidFill>
                  <a:schemeClr val="accent1"/>
                </a:solidFill>
                <a:effectLst/>
                <a:latin typeface="Comic Sans MS" pitchFamily="66" charset="0"/>
                <a:ea typeface="+mn-ea"/>
                <a:cs typeface="+mn-cs"/>
              </a:rPr>
              <a:t>  (state of normal arousal , being fully awake and aware of the self and surroundings ) </a:t>
            </a:r>
            <a:endParaRPr lang="en-US" b="1" dirty="0" smtClean="0">
              <a:solidFill>
                <a:schemeClr val="accent1"/>
              </a:solidFill>
              <a:effectLst/>
              <a:latin typeface="Comic Sans MS" pitchFamily="66" charset="0"/>
            </a:endParaRPr>
          </a:p>
        </p:txBody>
      </p:sp>
    </p:spTree>
    <p:extLst>
      <p:ext uri="{BB962C8B-B14F-4D97-AF65-F5344CB8AC3E}">
        <p14:creationId xmlns:p14="http://schemas.microsoft.com/office/powerpoint/2010/main" val="15507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(2) Clouded consciousness : person conscious but mentally confused </a:t>
            </a:r>
          </a:p>
          <a:p>
            <a:pPr rtl="0" eaLnBrk="1" fontAlgn="auto" hangingPunct="1"/>
            <a:r>
              <a:rPr kumimoji="0" lang="en-US" sz="2600" b="1" kern="1200" dirty="0" smtClean="0">
                <a:solidFill>
                  <a:schemeClr val="accent1"/>
                </a:solidFill>
                <a:effectLst/>
                <a:latin typeface="Comic Sans MS" pitchFamily="66" charset="0"/>
                <a:ea typeface="+mn-ea"/>
                <a:cs typeface="+mn-cs"/>
              </a:rPr>
              <a:t>e.g., in cases of drug or alcohol intoxication</a:t>
            </a:r>
          </a:p>
          <a:p>
            <a:pPr rtl="0" eaLnBrk="1" fontAlgn="auto" hangingPunct="1"/>
            <a:r>
              <a:rPr kumimoji="0" lang="en-US" sz="2600" b="1" kern="1200" dirty="0" smtClean="0">
                <a:solidFill>
                  <a:schemeClr val="accent1"/>
                </a:solidFill>
                <a:effectLst/>
                <a:latin typeface="Comic Sans MS" pitchFamily="66" charset="0"/>
                <a:ea typeface="+mn-ea"/>
                <a:cs typeface="+mn-cs"/>
              </a:rPr>
              <a:t>High fever associated </a:t>
            </a:r>
            <a:r>
              <a:rPr lang="en-US" b="1" dirty="0">
                <a:solidFill>
                  <a:schemeClr val="accent1"/>
                </a:solidFill>
                <a:latin typeface="Comic Sans MS" pitchFamily="66" charset="0"/>
              </a:rPr>
              <a:t>(</a:t>
            </a:r>
            <a:r>
              <a:rPr kumimoji="0" lang="en-US" sz="2600" b="1" kern="1200" dirty="0" smtClean="0">
                <a:solidFill>
                  <a:schemeClr val="accent1"/>
                </a:solidFill>
                <a:effectLst/>
                <a:latin typeface="Comic Sans MS" pitchFamily="66" charset="0"/>
                <a:ea typeface="+mn-ea"/>
                <a:cs typeface="+mn-cs"/>
              </a:rPr>
              <a:t>malaria or septicemia , dementia , </a:t>
            </a:r>
            <a:r>
              <a:rPr kumimoji="0" lang="en-US" sz="2600" b="1" kern="1200" dirty="0" err="1" smtClean="0">
                <a:solidFill>
                  <a:schemeClr val="accent1"/>
                </a:solidFill>
                <a:effectLst/>
                <a:latin typeface="Comic Sans MS" pitchFamily="66" charset="0"/>
                <a:ea typeface="+mn-ea"/>
                <a:cs typeface="+mn-cs"/>
              </a:rPr>
              <a:t>etc</a:t>
            </a:r>
            <a:r>
              <a:rPr kumimoji="0" lang="en-US" sz="2600" b="1" kern="1200" dirty="0" smtClean="0">
                <a:solidFill>
                  <a:schemeClr val="accent1"/>
                </a:solidFill>
                <a:effectLst/>
                <a:latin typeface="Comic Sans MS" pitchFamily="66" charset="0"/>
                <a:ea typeface="+mn-ea"/>
                <a:cs typeface="+mn-cs"/>
              </a:rPr>
              <a:t> ) . </a:t>
            </a:r>
            <a:endParaRPr lang="en-US" b="1" dirty="0" smtClean="0">
              <a:solidFill>
                <a:schemeClr val="accent1"/>
              </a:solidFill>
              <a:effectLst/>
              <a:latin typeface="Comic Sans MS" pitchFamily="66" charset="0"/>
            </a:endParaRPr>
          </a:p>
        </p:txBody>
      </p:sp>
      <p:pic>
        <p:nvPicPr>
          <p:cNvPr id="1026" name="Picture 2" descr="C:\Users\User\Desktop\CNSblock lectures\consciousnes\Consciousness-Not-Brain-1-3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7620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19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63880"/>
            <a:ext cx="82296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(3) Sleep : person unconscious ( in relation to the external world &amp; surroundings)</a:t>
            </a:r>
          </a:p>
          <a:p>
            <a:pPr rtl="0" eaLnBrk="1" fontAlgn="auto" hangingPunct="1"/>
            <a:r>
              <a:rPr kumimoji="0" lang="en-US" sz="2600" b="1" kern="1200" dirty="0" smtClean="0">
                <a:solidFill>
                  <a:schemeClr val="accent1"/>
                </a:solidFill>
                <a:effectLst/>
                <a:latin typeface="Comic Sans MS" pitchFamily="66" charset="0"/>
                <a:ea typeface="+mn-ea"/>
                <a:cs typeface="+mn-cs"/>
              </a:rPr>
              <a:t>but is </a:t>
            </a:r>
            <a:r>
              <a:rPr kumimoji="0" lang="en-US" sz="2600" b="1" kern="1200" dirty="0" err="1" smtClean="0">
                <a:solidFill>
                  <a:schemeClr val="accent1"/>
                </a:solidFill>
                <a:effectLst/>
                <a:latin typeface="Comic Sans MS" pitchFamily="66" charset="0"/>
                <a:ea typeface="+mn-ea"/>
                <a:cs typeface="+mn-cs"/>
              </a:rPr>
              <a:t>arousable</a:t>
            </a:r>
            <a:r>
              <a:rPr kumimoji="0" lang="en-US" sz="2600" b="1" kern="1200" dirty="0" smtClean="0">
                <a:solidFill>
                  <a:schemeClr val="accent1"/>
                </a:solidFill>
                <a:effectLst/>
                <a:latin typeface="Comic Sans MS" pitchFamily="66" charset="0"/>
                <a:ea typeface="+mn-ea"/>
                <a:cs typeface="+mn-cs"/>
              </a:rPr>
              <a:t>   ( can be aroused ) . </a:t>
            </a:r>
            <a:endParaRPr lang="en-US" b="1" dirty="0" smtClean="0">
              <a:solidFill>
                <a:schemeClr val="accent1"/>
              </a:solidFill>
              <a:effectLst/>
              <a:latin typeface="Comic Sans MS" pitchFamily="66" charset="0"/>
            </a:endParaRPr>
          </a:p>
        </p:txBody>
      </p:sp>
      <p:pic>
        <p:nvPicPr>
          <p:cNvPr id="2050" name="Picture 2" descr="C:\Users\User\Desktop\CNSblock lectures\consciousnes\sle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57400"/>
            <a:ext cx="8458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93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5344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(4) Coma : person unconscious and not </a:t>
            </a:r>
            <a:r>
              <a:rPr kumimoji="0" lang="en-US" sz="2600" b="1" kern="1200" dirty="0" err="1" smtClean="0">
                <a:solidFill>
                  <a:schemeClr val="accent1"/>
                </a:solidFill>
                <a:effectLst/>
                <a:latin typeface="Comic Sans MS" pitchFamily="66" charset="0"/>
                <a:ea typeface="+mn-ea"/>
                <a:cs typeface="+mn-cs"/>
              </a:rPr>
              <a:t>arausable</a:t>
            </a:r>
            <a:endParaRPr lang="en-US" b="1" dirty="0" smtClean="0">
              <a:solidFill>
                <a:schemeClr val="accent1"/>
              </a:solidFill>
              <a:effectLst/>
              <a:latin typeface="Comic Sans MS" pitchFamily="66" charset="0"/>
            </a:endParaRPr>
          </a:p>
          <a:p>
            <a:endParaRPr lang="en-US" dirty="0" smtClean="0">
              <a:latin typeface="Comic Sans MS" pitchFamily="66" charset="0"/>
            </a:endParaRPr>
          </a:p>
        </p:txBody>
      </p:sp>
      <p:pic>
        <p:nvPicPr>
          <p:cNvPr id="3074" name="Picture 2" descr="C:\Users\User\Desktop\CNSblock lectures\consciousnes\c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7162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13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sz="5000" b="1" kern="1200" dirty="0" smtClean="0">
                <a:ln>
                  <a:noFill/>
                </a:ln>
                <a:solidFill>
                  <a:schemeClr val="accent1"/>
                </a:solidFill>
                <a:effectLst/>
                <a:latin typeface="Comic Sans MS" pitchFamily="66" charset="0"/>
                <a:ea typeface="+mj-ea"/>
                <a:cs typeface="+mj-cs"/>
              </a:rPr>
              <a:t>brain Structures involved in the conscious state:</a:t>
            </a:r>
            <a:endParaRPr lang="en-US" dirty="0">
              <a:solidFill>
                <a:schemeClr val="accent1"/>
              </a:solidFill>
              <a:latin typeface="Comic Sans MS" pitchFamily="66" charset="0"/>
            </a:endParaRPr>
          </a:p>
        </p:txBody>
      </p:sp>
      <p:sp>
        <p:nvSpPr>
          <p:cNvPr id="3" name="Content Placeholder 2"/>
          <p:cNvSpPr>
            <a:spLocks noGrp="1"/>
          </p:cNvSpPr>
          <p:nvPr>
            <p:ph idx="1"/>
          </p:nvPr>
        </p:nvSpPr>
        <p:spPr/>
        <p:txBody>
          <a:bodyPr/>
          <a:lstStyle/>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1" kern="1200" dirty="0" smtClean="0">
                <a:solidFill>
                  <a:schemeClr val="accent1"/>
                </a:solidFill>
                <a:effectLst/>
                <a:latin typeface="Comic Sans MS" pitchFamily="66" charset="0"/>
              </a:rPr>
              <a:t>Brain stem Reticular formation</a:t>
            </a:r>
            <a:endParaRPr lang="en-US" b="1" dirty="0" smtClean="0">
              <a:solidFill>
                <a:schemeClr val="accent1"/>
              </a:solidFill>
              <a:latin typeface="Comic Sans MS" pitchFamily="66" charset="0"/>
            </a:endParaRPr>
          </a:p>
          <a:p>
            <a:r>
              <a:rPr lang="en-US" b="1" dirty="0" smtClean="0">
                <a:solidFill>
                  <a:schemeClr val="accent1"/>
                </a:solidFill>
                <a:latin typeface="Comic Sans MS" pitchFamily="66" charset="0"/>
              </a:rPr>
              <a:t>Thalamus</a:t>
            </a:r>
          </a:p>
          <a:p>
            <a:r>
              <a:rPr lang="en-US" b="1" dirty="0" smtClean="0">
                <a:solidFill>
                  <a:schemeClr val="accent1"/>
                </a:solidFill>
                <a:latin typeface="Comic Sans MS" pitchFamily="66" charset="0"/>
              </a:rPr>
              <a:t>Hypothalamus</a:t>
            </a:r>
          </a:p>
          <a:p>
            <a:r>
              <a:rPr lang="en-US" b="1" dirty="0" smtClean="0">
                <a:solidFill>
                  <a:schemeClr val="accent1"/>
                </a:solidFill>
                <a:latin typeface="Comic Sans MS" pitchFamily="66" charset="0"/>
              </a:rPr>
              <a:t>Ascending projection pathways </a:t>
            </a:r>
          </a:p>
          <a:p>
            <a:r>
              <a:rPr lang="en-US" b="1" dirty="0" smtClean="0">
                <a:solidFill>
                  <a:schemeClr val="accent1"/>
                </a:solidFill>
                <a:latin typeface="Comic Sans MS" pitchFamily="66" charset="0"/>
              </a:rPr>
              <a:t>Wide spread area in the cerebral cortex</a:t>
            </a:r>
          </a:p>
          <a:p>
            <a:endParaRPr lang="en-US" dirty="0" smtClean="0">
              <a:latin typeface="Comic Sans MS" pitchFamily="66" charset="0"/>
            </a:endParaRPr>
          </a:p>
        </p:txBody>
      </p:sp>
    </p:spTree>
    <p:extLst>
      <p:ext uri="{BB962C8B-B14F-4D97-AF65-F5344CB8AC3E}">
        <p14:creationId xmlns:p14="http://schemas.microsoft.com/office/powerpoint/2010/main" val="4240462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2145</TotalTime>
  <Words>883</Words>
  <Application>Microsoft Office PowerPoint</Application>
  <PresentationFormat>On-screen Show (4:3)</PresentationFormat>
  <Paragraphs>156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Physiology of Consciousness</vt:lpstr>
      <vt:lpstr>PowerPoint Presentation</vt:lpstr>
      <vt:lpstr>4 levels of consciousness</vt:lpstr>
      <vt:lpstr>PowerPoint Presentation</vt:lpstr>
      <vt:lpstr>Level of consciousness</vt:lpstr>
      <vt:lpstr>PowerPoint Presentation</vt:lpstr>
      <vt:lpstr>PowerPoint Presentation</vt:lpstr>
      <vt:lpstr>PowerPoint Presentation</vt:lpstr>
      <vt:lpstr>brain Structures involved in the conscious state:</vt:lpstr>
      <vt:lpstr>  Reticular formation</vt:lpstr>
      <vt:lpstr>PowerPoint Presentation</vt:lpstr>
      <vt:lpstr>consists of 3 parts:</vt:lpstr>
      <vt:lpstr>PowerPoint Presentation</vt:lpstr>
      <vt:lpstr>PowerPoint Presentation</vt:lpstr>
      <vt:lpstr>PowerPoint Presentation</vt:lpstr>
      <vt:lpstr>Paramedian Reticular Formation</vt:lpstr>
      <vt:lpstr>PowerPoint Presentation</vt:lpstr>
      <vt:lpstr>Raphe nuclei (Median RF)</vt:lpstr>
      <vt:lpstr>PowerPoint Presentation</vt:lpstr>
      <vt:lpstr>Functions of reticular formation:</vt:lpstr>
      <vt:lpstr>PowerPoint Presentation</vt:lpstr>
      <vt:lpstr>Thalamus:</vt:lpstr>
      <vt:lpstr>Hypothalamus </vt:lpstr>
      <vt:lpstr>PowerPoint Presentation</vt:lpstr>
      <vt:lpstr>Anatomical components of RAS</vt:lpstr>
      <vt:lpstr>RAS</vt:lpstr>
      <vt:lpstr>PowerPoint Presentation</vt:lpstr>
      <vt:lpstr>PowerPoint Presentation</vt:lpstr>
      <vt:lpstr>Sensory inputs to RAS</vt:lpstr>
      <vt:lpstr>Functions of RAS: </vt:lpstr>
      <vt:lpstr>2-Attention</vt:lpstr>
      <vt:lpstr>3-RAS and learning</vt:lpstr>
      <vt:lpstr>RAS dysfucntion </vt:lpstr>
      <vt:lpstr>Indices  of Level of Consciousness</vt:lpstr>
      <vt:lpstr>Electroencephalogram</vt:lpstr>
      <vt:lpstr>PowerPoint Presentation</vt:lpstr>
      <vt:lpstr>PowerPoint Presentation</vt:lpstr>
      <vt:lpstr>PowerPoint Presentation</vt:lpstr>
      <vt:lpstr>Brain Death Confirmatory Testing with EEG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Consciousness</dc:title>
  <dc:creator>User</dc:creator>
  <cp:lastModifiedBy>user</cp:lastModifiedBy>
  <cp:revision>56</cp:revision>
  <cp:lastPrinted>2015-09-08T11:08:31Z</cp:lastPrinted>
  <dcterms:created xsi:type="dcterms:W3CDTF">2015-08-24T15:42:46Z</dcterms:created>
  <dcterms:modified xsi:type="dcterms:W3CDTF">2016-10-08T19:06:14Z</dcterms:modified>
</cp:coreProperties>
</file>