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72" r:id="rId1"/>
    <p:sldMasterId id="2147485184" r:id="rId2"/>
    <p:sldMasterId id="2147485196" r:id="rId3"/>
  </p:sldMasterIdLst>
  <p:notesMasterIdLst>
    <p:notesMasterId r:id="rId53"/>
  </p:notesMasterIdLst>
  <p:handoutMasterIdLst>
    <p:handoutMasterId r:id="rId54"/>
  </p:handoutMasterIdLst>
  <p:sldIdLst>
    <p:sldId id="668" r:id="rId4"/>
    <p:sldId id="655" r:id="rId5"/>
    <p:sldId id="660" r:id="rId6"/>
    <p:sldId id="622" r:id="rId7"/>
    <p:sldId id="520" r:id="rId8"/>
    <p:sldId id="676" r:id="rId9"/>
    <p:sldId id="600" r:id="rId10"/>
    <p:sldId id="673" r:id="rId11"/>
    <p:sldId id="658" r:id="rId12"/>
    <p:sldId id="601" r:id="rId13"/>
    <p:sldId id="621" r:id="rId14"/>
    <p:sldId id="602" r:id="rId15"/>
    <p:sldId id="603" r:id="rId16"/>
    <p:sldId id="604" r:id="rId17"/>
    <p:sldId id="675" r:id="rId18"/>
    <p:sldId id="624" r:id="rId19"/>
    <p:sldId id="594" r:id="rId20"/>
    <p:sldId id="592" r:id="rId21"/>
    <p:sldId id="593" r:id="rId22"/>
    <p:sldId id="595" r:id="rId23"/>
    <p:sldId id="596" r:id="rId24"/>
    <p:sldId id="564" r:id="rId25"/>
    <p:sldId id="651" r:id="rId26"/>
    <p:sldId id="615" r:id="rId27"/>
    <p:sldId id="565" r:id="rId28"/>
    <p:sldId id="566" r:id="rId29"/>
    <p:sldId id="616" r:id="rId30"/>
    <p:sldId id="649" r:id="rId31"/>
    <p:sldId id="617" r:id="rId32"/>
    <p:sldId id="644" r:id="rId33"/>
    <p:sldId id="534" r:id="rId34"/>
    <p:sldId id="652" r:id="rId35"/>
    <p:sldId id="653" r:id="rId36"/>
    <p:sldId id="618" r:id="rId37"/>
    <p:sldId id="634" r:id="rId38"/>
    <p:sldId id="636" r:id="rId39"/>
    <p:sldId id="635" r:id="rId40"/>
    <p:sldId id="645" r:id="rId41"/>
    <p:sldId id="661" r:id="rId42"/>
    <p:sldId id="662" r:id="rId43"/>
    <p:sldId id="663" r:id="rId44"/>
    <p:sldId id="664" r:id="rId45"/>
    <p:sldId id="665" r:id="rId46"/>
    <p:sldId id="666" r:id="rId47"/>
    <p:sldId id="667" r:id="rId48"/>
    <p:sldId id="641" r:id="rId49"/>
    <p:sldId id="642" r:id="rId50"/>
    <p:sldId id="669" r:id="rId51"/>
    <p:sldId id="659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9999FF"/>
    <a:srgbClr val="FFFF00"/>
    <a:srgbClr val="66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81" autoAdjust="0"/>
  </p:normalViewPr>
  <p:slideViewPr>
    <p:cSldViewPr>
      <p:cViewPr>
        <p:scale>
          <a:sx n="104" d="100"/>
          <a:sy n="104" d="100"/>
        </p:scale>
        <p:origin x="-90" y="90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6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8D923FAC-9C86-4BCC-8D75-4DDACEC54755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8BF76EA2-739E-49F2-952F-11FAD55AA97A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25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76EA2-739E-49F2-952F-11FAD55AA97A}" type="slidenum">
              <a:rPr lang="ar-EG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78612C-0BA1-4614-AE1B-72F45E9143EE}" type="slidenum">
              <a:rPr lang="en-US" smtClean="0"/>
              <a:pPr eaLnBrk="1" hangingPunct="1"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853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9812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3C5F-9165-43B1-B383-7246CF393327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0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D01D-16D1-434B-A508-461BA2C674A8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676400"/>
            <a:ext cx="1695450" cy="444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1676400"/>
            <a:ext cx="493395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2714-48C8-4E49-905D-35DA5D7F1FF4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3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CEBE8-EBDC-471A-899B-7FCE8C217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1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63646-D967-4527-9201-2F72BD875A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0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227C9-5402-45F8-99BC-6DABD0116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A5D1E-F42F-4761-8DE6-737E08560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88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D817-5F5D-4C76-93C7-6CBA76ADE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61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E4E40-A302-4FE6-94B2-9296FB377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097A4-5B78-43DE-B0D7-1BA63C945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767A4-080C-4441-AD1D-91802CBB0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4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2274-01EF-4537-8DCD-435821F2A97A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65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1ECEE-E175-4E4F-B688-CDCE2BE46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92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5B727-6E0F-4285-8A6E-7F9C8F1A6F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2A7C3-63D2-4C40-B5CE-19DB2533F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1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2132856"/>
            <a:ext cx="6408712" cy="158417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3861048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63C5F-9165-43B1-B383-7246CF393327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69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F2274-01EF-4537-8DCD-435821F2A97A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5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D3081-C079-490C-949C-EFF5D99FF85D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28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34646-D240-4D4E-970E-149166A06E33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46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61703-061E-422E-ADDA-C7DE8E9C5087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68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ADBE3-4C09-4517-A1B6-79A4D7F9EF7B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5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54A6B-9EBB-4986-8A9B-45906C18CC44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D3081-C079-490C-949C-EFF5D99FF85D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10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8DE07-8E11-45D0-B10F-84B7984DA5FA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9B0-7787-4327-8910-2BD4D98F56B2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AD01D-16D1-434B-A508-461BA2C674A8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87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D2714-48C8-4E49-905D-35DA5D7F1FF4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34646-D240-4D4E-970E-149166A06E33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1703-061E-422E-ADDA-C7DE8E9C5087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9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DBE3-4C09-4517-A1B6-79A4D7F9EF7B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9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4A6B-9EBB-4986-8A9B-45906C18CC44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9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DE07-8E11-45D0-B10F-84B7984DA5FA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D9B0-7787-4327-8910-2BD4D98F56B2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676400"/>
            <a:ext cx="67818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819400"/>
            <a:ext cx="67818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C2363C5F-9165-43B1-B383-7246CF393327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74" r:id="rId2"/>
    <p:sldLayoutId id="2147485175" r:id="rId3"/>
    <p:sldLayoutId id="2147485176" r:id="rId4"/>
    <p:sldLayoutId id="2147485177" r:id="rId5"/>
    <p:sldLayoutId id="2147485178" r:id="rId6"/>
    <p:sldLayoutId id="2147485179" r:id="rId7"/>
    <p:sldLayoutId id="2147485180" r:id="rId8"/>
    <p:sldLayoutId id="2147485181" r:id="rId9"/>
    <p:sldLayoutId id="2147485182" r:id="rId10"/>
    <p:sldLayoutId id="21474851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619F9B4-16BF-40C4-AD21-8655A72AE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99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363C5F-9165-43B1-B383-7246CF393327}" type="slidenum">
              <a:rPr lang="ar-EG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5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200" r:id="rId4"/>
    <p:sldLayoutId id="2147485201" r:id="rId5"/>
    <p:sldLayoutId id="2147485202" r:id="rId6"/>
    <p:sldLayoutId id="2147485203" r:id="rId7"/>
    <p:sldLayoutId id="2147485204" r:id="rId8"/>
    <p:sldLayoutId id="2147485205" r:id="rId9"/>
    <p:sldLayoutId id="2147485206" r:id="rId10"/>
    <p:sldLayoutId id="21474852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Reticular_formation" TargetMode="Externa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10" Type="http://schemas.openxmlformats.org/officeDocument/2006/relationships/image" Target="../media/image39.gif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:\Desktops\Islam\sala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4969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87525" y="944724"/>
            <a:ext cx="5616623" cy="522058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b) The inferior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colliculus</a:t>
            </a:r>
            <a:endParaRPr lang="en-US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marL="622300" indent="-350838" eaLnBrk="1" hangingPunct="1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Garamond" pitchFamily="18" charset="0"/>
              </a:rPr>
              <a:t>It is associated with auditory pathway</a:t>
            </a:r>
          </a:p>
          <a:p>
            <a:pPr marL="622300" indent="-350838" eaLnBrk="1" hangingPunct="1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Garamond" pitchFamily="18" charset="0"/>
              </a:rPr>
              <a:t>It sends its inferior brachium to the 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medial geniculate body </a:t>
            </a:r>
            <a:r>
              <a:rPr lang="en-US" sz="3600" dirty="0" smtClean="0">
                <a:latin typeface="Garamond" pitchFamily="18" charset="0"/>
              </a:rPr>
              <a:t>of the thalamus.</a:t>
            </a:r>
          </a:p>
          <a:p>
            <a:pPr marL="622300" indent="-350838" eaLnBrk="1" hangingPunct="1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Garamond" pitchFamily="18" charset="0"/>
              </a:rPr>
              <a:t>The cerebral aqueduct runs through the midbrain, beneath the </a:t>
            </a:r>
            <a:r>
              <a:rPr lang="en-US" sz="3600" dirty="0" err="1" smtClean="0">
                <a:latin typeface="Garamond" pitchFamily="18" charset="0"/>
              </a:rPr>
              <a:t>colloculi</a:t>
            </a:r>
            <a:r>
              <a:rPr lang="en-US" sz="3600" dirty="0" smtClean="0">
                <a:latin typeface="Garamond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704348" y="80628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Midbrain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71" y="1268760"/>
            <a:ext cx="323691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59531" y="872715"/>
            <a:ext cx="8136905" cy="5076565"/>
          </a:xfrm>
        </p:spPr>
        <p:txBody>
          <a:bodyPr rtlCol="0"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Garamond" pitchFamily="18" charset="0"/>
              </a:rPr>
              <a:t>2- 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Garamond" pitchFamily="18" charset="0"/>
              </a:rPr>
              <a:t>Tegmentum</a:t>
            </a:r>
            <a:endParaRPr lang="en-US" sz="40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Garamond" pitchFamily="18" charset="0"/>
            </a:endParaRPr>
          </a:p>
          <a:p>
            <a:pPr marL="62865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>
                <a:latin typeface="Garamond" pitchFamily="18" charset="0"/>
              </a:rPr>
              <a:t>Ventral to the cerebral aqueduct. Several nuclei, tracts and the reticular formation is contained here.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4348" y="80628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Midbrain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4" name="Picture 2" descr="http://higheredbcs.wiley.com/legacy/college/tortora/0470565101/hearthis_ill/pap13e_ch14_illustr_audio_mp3_am/simulations/figures/midbrai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b="49730"/>
          <a:stretch/>
        </p:blipFill>
        <p:spPr bwMode="auto">
          <a:xfrm>
            <a:off x="5004048" y="2744924"/>
            <a:ext cx="4127512" cy="39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680" y="3429000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lvl="0" indent="-444500" fontAlgn="auto">
              <a:spcBef>
                <a:spcPts val="3000"/>
              </a:spcBef>
              <a:spcAft>
                <a:spcPts val="0"/>
              </a:spcAft>
              <a:defRPr/>
            </a:pPr>
            <a:r>
              <a:rPr lang="en-US" sz="3600" b="1" dirty="0">
                <a:ln w="18000">
                  <a:solidFill>
                    <a:srgbClr val="DCE9E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3-</a:t>
            </a:r>
            <a:r>
              <a:rPr lang="en-US" sz="3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3600" dirty="0">
                <a:latin typeface="Garamond" pitchFamily="18" charset="0"/>
              </a:rPr>
              <a:t>The ventral side is comprised of paired </a:t>
            </a:r>
            <a:r>
              <a:rPr lang="en-US" sz="3600" b="1" u="sng" dirty="0">
                <a:ln w="18000">
                  <a:solidFill>
                    <a:srgbClr val="DCE9E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Garamond" pitchFamily="18" charset="0"/>
              </a:rPr>
              <a:t>Cerebral Peduncles</a:t>
            </a:r>
            <a:r>
              <a:rPr lang="en-US" sz="3600" b="1" dirty="0">
                <a:ln w="18000">
                  <a:solidFill>
                    <a:srgbClr val="DCE9E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DCE9EC"/>
                </a:solidFill>
                <a:latin typeface="Garamond" pitchFamily="18" charset="0"/>
              </a:rPr>
              <a:t>.</a:t>
            </a:r>
            <a:r>
              <a:rPr lang="en-US" sz="3600" dirty="0">
                <a:solidFill>
                  <a:srgbClr val="0C0600">
                    <a:lumMod val="50000"/>
                    <a:lumOff val="50000"/>
                  </a:srgbClr>
                </a:solidFill>
                <a:latin typeface="Garamond" pitchFamily="18" charset="0"/>
              </a:rPr>
              <a:t> </a:t>
            </a:r>
            <a:r>
              <a:rPr lang="en-US" sz="3600" dirty="0">
                <a:latin typeface="Garamond" pitchFamily="18" charset="0"/>
              </a:rPr>
              <a:t>These transmit axons of UMN.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36096" y="5265204"/>
            <a:ext cx="4320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92614" y="872716"/>
            <a:ext cx="8379774" cy="2448272"/>
          </a:xfrm>
        </p:spPr>
        <p:txBody>
          <a:bodyPr>
            <a:normAutofit lnSpcReduction="10000"/>
          </a:bodyPr>
          <a:lstStyle/>
          <a:p>
            <a:pPr marL="444500" indent="-444500" eaLnBrk="1" hangingPunct="1">
              <a:buClrTx/>
              <a:buSzPct val="80000"/>
              <a:buFont typeface="Wingdings" pitchFamily="2" charset="2"/>
              <a:buChar char=""/>
            </a:pP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Periaqueductal Gray:</a:t>
            </a:r>
            <a:r>
              <a:rPr lang="en-US" sz="40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Around the cerebral aqueduct, contains neurons involved in the</a:t>
            </a:r>
            <a:r>
              <a:rPr lang="en-US" sz="4000" dirty="0" smtClean="0">
                <a:latin typeface="Garamond" pitchFamily="18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Garamond" pitchFamily="18" charset="0"/>
              </a:rPr>
              <a:t>pain desensitization </a:t>
            </a: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pathway.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04348" y="80628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Midbrain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9851" y="-1"/>
            <a:ext cx="71647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Midbrain internal structures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4098" name="Picture 2" descr="C:\Users\hgad\Desktop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76" y="2573337"/>
            <a:ext cx="6259513" cy="4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3284984"/>
            <a:ext cx="9216516" cy="3492388"/>
          </a:xfrm>
        </p:spPr>
        <p:txBody>
          <a:bodyPr rtlCol="0">
            <a:normAutofit lnSpcReduction="10000"/>
          </a:bodyPr>
          <a:lstStyle/>
          <a:p>
            <a:pPr marL="444500" indent="-444500" eaLnBrk="1" fontAlgn="auto" hangingPunct="1">
              <a:spcAft>
                <a:spcPts val="0"/>
              </a:spcAft>
              <a:buClrTx/>
              <a:buSzPct val="80000"/>
              <a:buFont typeface="Wingdings" pitchFamily="2" charset="2"/>
              <a:buChar char=""/>
              <a:defRPr/>
            </a:pP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Occulomotor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Nerve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(CN III) nucleus.</a:t>
            </a:r>
          </a:p>
          <a:p>
            <a:pPr marL="444500" indent="-444500" eaLnBrk="1" fontAlgn="auto" hangingPunct="1">
              <a:spcBef>
                <a:spcPts val="3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"/>
              <a:defRPr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Trochlear Nerve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(CN IV) nucleus.</a:t>
            </a:r>
          </a:p>
          <a:p>
            <a:pPr marL="444500" indent="-444500" eaLnBrk="1" fontAlgn="auto" hangingPunct="1">
              <a:spcBef>
                <a:spcPts val="3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"/>
              <a:defRPr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Red Nucleus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: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This is a motor nucleus that sends a 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descending tract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to the lower motor neurons.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4348" y="80628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Midbrain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5122" name="Picture 2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56"/>
            <a:ext cx="7439025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87524" y="872716"/>
            <a:ext cx="8460940" cy="5400600"/>
          </a:xfrm>
        </p:spPr>
        <p:txBody>
          <a:bodyPr>
            <a:normAutofit/>
          </a:bodyPr>
          <a:lstStyle/>
          <a:p>
            <a:pPr marL="444500" indent="-444500" eaLnBrk="1" hangingPunct="1">
              <a:buClrTx/>
              <a:buSzPct val="80000"/>
              <a:buFont typeface="Wingdings" pitchFamily="2" charset="2"/>
              <a:buChar char=""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Substantia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Nigra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: </a:t>
            </a:r>
            <a:r>
              <a:rPr lang="en-US" sz="3600" dirty="0" smtClean="0">
                <a:latin typeface="Garamond" pitchFamily="18" charset="0"/>
              </a:rPr>
              <a:t>a concentration of neurons in the ventral portion of midbrain that is involved in 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motor function</a:t>
            </a:r>
            <a:r>
              <a:rPr lang="en-US" sz="3600" dirty="0" smtClean="0">
                <a:latin typeface="Garamond" pitchFamily="18" charset="0"/>
              </a:rPr>
              <a:t>. </a:t>
            </a:r>
            <a:endParaRPr lang="en-US" sz="3600" dirty="0" smtClean="0">
              <a:latin typeface="Garamond" pitchFamily="18" charset="0"/>
              <a:hlinkClick r:id="rId2" action="ppaction://hlinkfile" tooltip="Reticular formatio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4348" y="80628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Midbrain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6146" name="Picture 2" descr="C:\Users\hgad\Desktop\Pictur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14" y="2615357"/>
            <a:ext cx="6667500" cy="42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87524" y="872716"/>
            <a:ext cx="8460940" cy="5400600"/>
          </a:xfrm>
        </p:spPr>
        <p:txBody>
          <a:bodyPr>
            <a:normAutofit/>
          </a:bodyPr>
          <a:lstStyle/>
          <a:p>
            <a:pPr marL="444500" indent="-444500" eaLnBrk="1" hangingPunct="1">
              <a:spcBef>
                <a:spcPts val="3600"/>
              </a:spcBef>
              <a:buClrTx/>
              <a:buSzPct val="80000"/>
              <a:buFont typeface="Wingdings" pitchFamily="2" charset="2"/>
              <a:buChar char=""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Central 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T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egmental Tract: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  <a:r>
              <a:rPr lang="en-US" sz="3600" dirty="0" smtClean="0">
                <a:latin typeface="Garamond" pitchFamily="18" charset="0"/>
              </a:rPr>
              <a:t>Directly anterior to the floor of the 4th ventricle, this is a pathway by which many tracts project up to the cortex and down to the spinal cord.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7704348" y="80628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Midbrain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7170" name="Picture 2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29" y="3097213"/>
            <a:ext cx="6049963" cy="37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6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3340650"/>
            <a:ext cx="9144000" cy="3517349"/>
          </a:xfrm>
        </p:spPr>
        <p:txBody>
          <a:bodyPr rtlCol="0">
            <a:normAutofit fontScale="92500" lnSpcReduction="20000"/>
          </a:bodyPr>
          <a:lstStyle/>
          <a:p>
            <a:pPr marL="444500" indent="-444500" eaLnBrk="1" fontAlgn="auto" hangingPunct="1">
              <a:spcAft>
                <a:spcPts val="0"/>
              </a:spcAft>
              <a:buClrTx/>
              <a:buSzPct val="80000"/>
              <a:buFont typeface="Wingdings" pitchFamily="2" charset="2"/>
              <a:buChar char=""/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Reticular Formation: 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A large area that is involved in </a:t>
            </a:r>
            <a:r>
              <a:rPr lang="en-US" sz="3200" dirty="0" smtClean="0">
                <a:latin typeface="Garamond" pitchFamily="18" charset="0"/>
              </a:rPr>
              <a:t>various important functions of the midbrain:</a:t>
            </a:r>
          </a:p>
          <a:p>
            <a:pPr marL="803275" indent="-260350" eaLnBrk="1" fontAlgn="auto" hangingPunct="1"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R"/>
              <a:defRPr/>
            </a:pPr>
            <a:r>
              <a:rPr lang="en-US" sz="3200" dirty="0" smtClean="0">
                <a:latin typeface="Garamond" pitchFamily="18" charset="0"/>
              </a:rPr>
              <a:t>It contains LMN</a:t>
            </a:r>
            <a:endParaRPr lang="en-US" sz="3200" dirty="0">
              <a:latin typeface="Garamond" pitchFamily="18" charset="0"/>
            </a:endParaRPr>
          </a:p>
          <a:p>
            <a:pPr marL="803275" indent="-260350" eaLnBrk="1" fontAlgn="auto" hangingPunct="1"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R"/>
              <a:defRPr/>
            </a:pPr>
            <a:r>
              <a:rPr lang="en-US" sz="3200" dirty="0" smtClean="0">
                <a:latin typeface="Garamond" pitchFamily="18" charset="0"/>
              </a:rPr>
              <a:t>It is involved in the pain desensitization pathway</a:t>
            </a:r>
          </a:p>
          <a:p>
            <a:pPr marL="803275" indent="-260350" eaLnBrk="1" fontAlgn="auto" hangingPunct="1"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R"/>
              <a:defRPr/>
            </a:pPr>
            <a:r>
              <a:rPr lang="en-US" sz="3200" dirty="0" smtClean="0">
                <a:latin typeface="Garamond" pitchFamily="18" charset="0"/>
              </a:rPr>
              <a:t>It is involved in the arousal and consciousness systems</a:t>
            </a:r>
          </a:p>
          <a:p>
            <a:pPr marL="803275" indent="-260350" eaLnBrk="1" fontAlgn="auto" hangingPunct="1"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R"/>
              <a:defRPr/>
            </a:pPr>
            <a:r>
              <a:rPr lang="en-US" sz="3200" dirty="0" smtClean="0">
                <a:latin typeface="Garamond" pitchFamily="18" charset="0"/>
              </a:rPr>
              <a:t>It contains the locus </a:t>
            </a:r>
            <a:r>
              <a:rPr lang="en-US" sz="3200" dirty="0" err="1" smtClean="0">
                <a:latin typeface="Garamond" pitchFamily="18" charset="0"/>
              </a:rPr>
              <a:t>ceruleus</a:t>
            </a:r>
            <a:r>
              <a:rPr lang="en-US" sz="3200" dirty="0" smtClean="0">
                <a:latin typeface="Garamond" pitchFamily="18" charset="0"/>
              </a:rPr>
              <a:t>, which is involved in intensive alertness modulation and in autonomic reflexes.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704348" y="80628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Midbrain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8194" name="Picture 2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048375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43509" y="1268760"/>
            <a:ext cx="4069235" cy="5589239"/>
          </a:xfrm>
        </p:spPr>
        <p:txBody>
          <a:bodyPr>
            <a:normAutofit fontScale="92500"/>
          </a:bodyPr>
          <a:lstStyle/>
          <a:p>
            <a:pPr marL="365125" indent="-365125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3600" dirty="0">
                <a:latin typeface="Garamond" pitchFamily="18" charset="0"/>
              </a:rPr>
              <a:t>At the level of the </a:t>
            </a:r>
            <a:r>
              <a:rPr lang="en-US" sz="3600" dirty="0" err="1">
                <a:latin typeface="Garamond" pitchFamily="18" charset="0"/>
              </a:rPr>
              <a:t>midpons</a:t>
            </a:r>
            <a:r>
              <a:rPr lang="en-US" sz="3600" dirty="0">
                <a:latin typeface="Garamond" pitchFamily="18" charset="0"/>
              </a:rPr>
              <a:t>, </a:t>
            </a:r>
            <a:r>
              <a:rPr lang="en-US" sz="3600" dirty="0" smtClean="0">
                <a:latin typeface="Garamond" pitchFamily="18" charset="0"/>
              </a:rPr>
              <a:t>trigeminal </a:t>
            </a:r>
            <a:r>
              <a:rPr lang="en-US" sz="3600" dirty="0">
                <a:latin typeface="Garamond" pitchFamily="18" charset="0"/>
              </a:rPr>
              <a:t>nerve (CN V) emerges. </a:t>
            </a:r>
          </a:p>
          <a:p>
            <a:pPr marL="365125" indent="-365125" eaLnBrk="1" hangingPunct="1">
              <a:buClr>
                <a:srgbClr val="FF0000"/>
              </a:buClr>
              <a:buFont typeface="Courier New" pitchFamily="49" charset="0"/>
              <a:buChar char="o"/>
            </a:pPr>
            <a:r>
              <a:rPr lang="en-US" sz="3600" dirty="0" smtClean="0">
                <a:latin typeface="Garamond" pitchFamily="18" charset="0"/>
              </a:rPr>
              <a:t>Between the basal pons, cranial nerve 6 (</a:t>
            </a:r>
            <a:r>
              <a:rPr lang="en-US" sz="3600" dirty="0" err="1" smtClean="0">
                <a:latin typeface="Garamond" pitchFamily="18" charset="0"/>
              </a:rPr>
              <a:t>abducens</a:t>
            </a:r>
            <a:r>
              <a:rPr lang="en-US" sz="3600" dirty="0" smtClean="0">
                <a:latin typeface="Garamond" pitchFamily="18" charset="0"/>
              </a:rPr>
              <a:t>), 7 (facial) &amp; 8 (</a:t>
            </a:r>
            <a:r>
              <a:rPr lang="en-US" sz="3600" dirty="0" err="1" smtClean="0">
                <a:latin typeface="Garamond" pitchFamily="18" charset="0"/>
              </a:rPr>
              <a:t>vestibulo</a:t>
            </a:r>
            <a:r>
              <a:rPr lang="en-US" sz="3600" dirty="0" smtClean="0">
                <a:latin typeface="Garamond" pitchFamily="18" charset="0"/>
              </a:rPr>
              <a:t>-cochlear) emerge (medial to lateral). 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sz="3600" dirty="0" smtClean="0">
              <a:latin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7844" y="-126687"/>
            <a:ext cx="2392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rush Script MT" pitchFamily="66" charset="0"/>
              </a:rPr>
              <a:t>Pons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Brush Script MT" pitchFamily="66" charset="0"/>
            </a:endParaRPr>
          </a:p>
        </p:txBody>
      </p:sp>
      <p:pic>
        <p:nvPicPr>
          <p:cNvPr id="9218" name="Picture 2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7" y="1391841"/>
            <a:ext cx="4932363" cy="54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016732"/>
            <a:ext cx="5616116" cy="584126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Ventral view</a:t>
            </a:r>
          </a:p>
          <a:p>
            <a:pPr marL="365125" indent="-365125" eaLnBrk="1" hangingPunct="1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3400" dirty="0" smtClean="0">
                <a:latin typeface="Garamond" pitchFamily="18" charset="0"/>
              </a:rPr>
              <a:t>The most medial part of the medulla is the anterior median fissure.</a:t>
            </a:r>
          </a:p>
          <a:p>
            <a:pPr marL="365125" indent="-365125" eaLnBrk="1" hangingPunct="1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3400" dirty="0" smtClean="0">
                <a:latin typeface="Garamond" pitchFamily="18" charset="0"/>
              </a:rPr>
              <a:t>Moving laterally on each side are the pyramids. They contain the fibers of the </a:t>
            </a:r>
            <a:r>
              <a:rPr lang="en-US" sz="3400" b="1" dirty="0" err="1" smtClean="0">
                <a:solidFill>
                  <a:srgbClr val="0070C0"/>
                </a:solidFill>
                <a:latin typeface="Garamond" pitchFamily="18" charset="0"/>
              </a:rPr>
              <a:t>corticospinal</a:t>
            </a:r>
            <a:r>
              <a:rPr lang="en-US" sz="3400" b="1" dirty="0" smtClean="0">
                <a:solidFill>
                  <a:srgbClr val="0070C0"/>
                </a:solidFill>
                <a:latin typeface="Garamond" pitchFamily="18" charset="0"/>
              </a:rPr>
              <a:t> (pyramidal) tract </a:t>
            </a:r>
            <a:r>
              <a:rPr lang="en-US" sz="3400" dirty="0" smtClean="0">
                <a:latin typeface="Garamond" pitchFamily="18" charset="0"/>
              </a:rPr>
              <a:t>as they head inferiorly to synapse on lower motor neuronal cell bodies within the ventral horn of the spinal cord.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7864" y="-8568"/>
            <a:ext cx="27622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rush Script MT" pitchFamily="66" charset="0"/>
              </a:rPr>
              <a:t>Medulla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Brush Script MT" pitchFamily="66" charset="0"/>
            </a:endParaRPr>
          </a:p>
        </p:txBody>
      </p:sp>
      <p:pic>
        <p:nvPicPr>
          <p:cNvPr id="4" name="Picture 2" descr="http://antranik.org/wp-content/uploads/2011/11/ventral-view-of-medulla-oblongata-pyramind-decussation.jpg?e002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 r="37435"/>
          <a:stretch/>
        </p:blipFill>
        <p:spPr bwMode="auto">
          <a:xfrm>
            <a:off x="5508104" y="1366790"/>
            <a:ext cx="3635896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4471886" cy="5949280"/>
          </a:xfrm>
        </p:spPr>
        <p:txBody>
          <a:bodyPr rtlCol="0">
            <a:normAutofit fontScale="77500" lnSpcReduction="20000"/>
          </a:bodyPr>
          <a:lstStyle/>
          <a:p>
            <a:pPr marL="365125" indent="-365125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3600" dirty="0">
                <a:latin typeface="Garamond" pitchFamily="18" charset="0"/>
              </a:rPr>
              <a:t>The anterolateral sulcus is lateral to the pyramids. </a:t>
            </a:r>
          </a:p>
          <a:p>
            <a:pPr marL="365125" indent="-365125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Garamond" pitchFamily="18" charset="0"/>
              </a:rPr>
              <a:t>Emerging from the anterolateral sulci are the </a:t>
            </a:r>
            <a:r>
              <a:rPr lang="en-US" sz="3600" b="1" dirty="0" smtClean="0">
                <a:solidFill>
                  <a:srgbClr val="0070C0"/>
                </a:solidFill>
                <a:latin typeface="Garamond" pitchFamily="18" charset="0"/>
              </a:rPr>
              <a:t>hypoglossal nerve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latin typeface="Garamond" pitchFamily="18" charset="0"/>
              </a:rPr>
              <a:t>(CN XII) rootlets.</a:t>
            </a:r>
          </a:p>
          <a:p>
            <a:pPr marL="365125" indent="-365125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Garamond" pitchFamily="18" charset="0"/>
              </a:rPr>
              <a:t>Lateral to the anterolateral sulci are the </a:t>
            </a:r>
            <a:r>
              <a:rPr lang="en-US" sz="3600" b="1" dirty="0" smtClean="0">
                <a:solidFill>
                  <a:srgbClr val="0070C0"/>
                </a:solidFill>
                <a:latin typeface="Garamond" pitchFamily="18" charset="0"/>
              </a:rPr>
              <a:t>olives</a:t>
            </a:r>
            <a:r>
              <a:rPr lang="en-US" sz="3600" dirty="0" smtClean="0">
                <a:latin typeface="Garamond" pitchFamily="18" charset="0"/>
              </a:rPr>
              <a:t> containing underlying inferior </a:t>
            </a:r>
            <a:r>
              <a:rPr lang="en-US" sz="3600" dirty="0" err="1" smtClean="0">
                <a:latin typeface="Garamond" pitchFamily="18" charset="0"/>
              </a:rPr>
              <a:t>olivary</a:t>
            </a:r>
            <a:r>
              <a:rPr lang="en-US" sz="3600" dirty="0" smtClean="0">
                <a:latin typeface="Garamond" pitchFamily="18" charset="0"/>
              </a:rPr>
              <a:t> nuclei and afferent fibers).</a:t>
            </a:r>
          </a:p>
          <a:p>
            <a:pPr marL="365125" indent="-365125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Garamond" pitchFamily="18" charset="0"/>
              </a:rPr>
              <a:t>Lateral (and dorsal) to the olives are the rootlets for </a:t>
            </a:r>
            <a:r>
              <a:rPr lang="en-US" sz="3600" b="1" dirty="0" smtClean="0">
                <a:solidFill>
                  <a:srgbClr val="0070C0"/>
                </a:solidFill>
                <a:latin typeface="Garamond" pitchFamily="18" charset="0"/>
              </a:rPr>
              <a:t>glossopharyngeal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latin typeface="Garamond" pitchFamily="18" charset="0"/>
              </a:rPr>
              <a:t>(IX) &amp;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Garamond" pitchFamily="18" charset="0"/>
              </a:rPr>
              <a:t>vagus</a:t>
            </a:r>
            <a:r>
              <a:rPr lang="en-US" sz="3600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latin typeface="Garamond" pitchFamily="18" charset="0"/>
              </a:rPr>
              <a:t>(X) cranial nerves.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884368" y="51011"/>
            <a:ext cx="122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Medulla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10242" name="Picture 2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13" y="339725"/>
            <a:ext cx="4713287" cy="65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088232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 smtClean="0">
                <a:solidFill>
                  <a:srgbClr val="002060"/>
                </a:solidFill>
                <a:latin typeface="Algerian" pitchFamily="82" charset="0"/>
              </a:rPr>
              <a:t>PHYSIOLOHY </a:t>
            </a:r>
            <a:r>
              <a:rPr lang="en-US" sz="6600" i="1" dirty="0">
                <a:solidFill>
                  <a:srgbClr val="002060"/>
                </a:solidFill>
                <a:latin typeface="Algerian" pitchFamily="82" charset="0"/>
              </a:rPr>
              <a:t>OF BRAIN </a:t>
            </a:r>
            <a:r>
              <a:rPr lang="en-US" sz="6600" i="1" dirty="0" smtClean="0">
                <a:solidFill>
                  <a:srgbClr val="002060"/>
                </a:solidFill>
                <a:latin typeface="Algerian" pitchFamily="82" charset="0"/>
              </a:rPr>
              <a:t>STEM</a:t>
            </a:r>
            <a:endParaRPr lang="en-US" sz="6000" i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508" y="3933056"/>
            <a:ext cx="8712968" cy="18056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65760" lvl="0" indent="-256032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en-US" sz="3600" b="1" i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Verdana" pitchFamily="34" charset="0"/>
                <a:cs typeface="Angsana New" pitchFamily="18" charset="-34"/>
              </a:rPr>
              <a:t>Dr. </a:t>
            </a:r>
            <a:r>
              <a:rPr lang="en-US" sz="3600" b="1" i="1" spc="150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Verdana" pitchFamily="34" charset="0"/>
                <a:cs typeface="Angsana New" pitchFamily="18" charset="-34"/>
              </a:rPr>
              <a:t>Hayam</a:t>
            </a:r>
            <a:r>
              <a:rPr lang="en-US" sz="3600" b="1" i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Verdana" pitchFamily="34" charset="0"/>
                <a:cs typeface="Angsana New" pitchFamily="18" charset="-34"/>
              </a:rPr>
              <a:t> Gad</a:t>
            </a:r>
          </a:p>
          <a:p>
            <a:pPr marL="365760" lvl="0" indent="-256032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en-US" sz="3600" b="1" i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Verdana" pitchFamily="34" charset="0"/>
                <a:cs typeface="Angsana New" pitchFamily="18" charset="-34"/>
              </a:rPr>
              <a:t>Associate </a:t>
            </a:r>
            <a:r>
              <a:rPr lang="en-US" sz="3600" b="1" i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Verdana" pitchFamily="34" charset="0"/>
                <a:cs typeface="Angsana New" pitchFamily="18" charset="-34"/>
              </a:rPr>
              <a:t>Professor of </a:t>
            </a:r>
            <a:r>
              <a:rPr lang="en-US" sz="3600" b="1" i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Verdana" pitchFamily="34" charset="0"/>
                <a:cs typeface="Angsana New" pitchFamily="18" charset="-34"/>
              </a:rPr>
              <a:t>Physiology, College of Medicine, KSU</a:t>
            </a:r>
            <a:endParaRPr lang="en-US" sz="3600" b="1" i="1" spc="1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Verdan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85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-1" y="908720"/>
            <a:ext cx="5110943" cy="594928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Garamond" pitchFamily="18" charset="0"/>
              </a:rPr>
              <a:t>Dorsal view</a:t>
            </a:r>
          </a:p>
          <a:p>
            <a:pPr marL="365125" indent="-365125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The most medial part of the medulla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is the 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posterior median fissure.</a:t>
            </a:r>
          </a:p>
          <a:p>
            <a:pPr marL="365125" indent="-365125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Moving laterally on each side is 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the fasciculus </a:t>
            </a:r>
            <a:r>
              <a:rPr lang="en-US" sz="3600" b="1" dirty="0" err="1" smtClean="0">
                <a:solidFill>
                  <a:srgbClr val="FF00FF"/>
                </a:solidFill>
                <a:latin typeface="Garamond" pitchFamily="18" charset="0"/>
              </a:rPr>
              <a:t>gracilis</a:t>
            </a:r>
            <a:r>
              <a:rPr lang="en-US" sz="3600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Garamond" pitchFamily="18" charset="0"/>
            </a:endParaRPr>
          </a:p>
          <a:p>
            <a:pPr marL="365125" indent="-365125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3600" dirty="0">
                <a:latin typeface="Garamond" pitchFamily="18" charset="0"/>
              </a:rPr>
              <a:t>L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ateral to that is </a:t>
            </a:r>
            <a:r>
              <a:rPr lang="en-US" sz="3600" dirty="0" smtClean="0">
                <a:solidFill>
                  <a:srgbClr val="002060"/>
                </a:solidFill>
                <a:latin typeface="Garamond" pitchFamily="18" charset="0"/>
              </a:rPr>
              <a:t>the 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fasciculus </a:t>
            </a:r>
            <a:r>
              <a:rPr lang="en-US" sz="3600" b="1" dirty="0" err="1" smtClean="0">
                <a:solidFill>
                  <a:srgbClr val="FF00FF"/>
                </a:solidFill>
                <a:latin typeface="Garamond" pitchFamily="18" charset="0"/>
              </a:rPr>
              <a:t>cuneatus</a:t>
            </a:r>
            <a:r>
              <a:rPr lang="en-US" sz="3600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</a:p>
          <a:p>
            <a:pPr marL="365125" indent="-365125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Superior to each of these, are the </a:t>
            </a:r>
            <a:r>
              <a:rPr lang="en-US" sz="3600" b="1" dirty="0" err="1" smtClean="0">
                <a:solidFill>
                  <a:srgbClr val="FF00FF"/>
                </a:solidFill>
                <a:latin typeface="Garamond" pitchFamily="18" charset="0"/>
              </a:rPr>
              <a:t>gracile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 and </a:t>
            </a:r>
            <a:r>
              <a:rPr lang="en-US" sz="3600" b="1" dirty="0" err="1" smtClean="0">
                <a:solidFill>
                  <a:srgbClr val="FF00FF"/>
                </a:solidFill>
                <a:latin typeface="Garamond" pitchFamily="18" charset="0"/>
              </a:rPr>
              <a:t>cuneate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 tubercles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, respectively. Underlying these are their respective nuclei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884368" y="51011"/>
            <a:ext cx="122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Medulla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11266" name="Picture 2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58" y="117475"/>
            <a:ext cx="4071937" cy="674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95536" y="800708"/>
            <a:ext cx="7884876" cy="3168352"/>
          </a:xfrm>
        </p:spPr>
        <p:txBody>
          <a:bodyPr>
            <a:normAutofit/>
          </a:bodyPr>
          <a:lstStyle/>
          <a:p>
            <a:pPr marL="365125" indent="-365125" eaLnBrk="1" hangingPunct="1"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In the midline is 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the vagal </a:t>
            </a:r>
            <a:r>
              <a:rPr lang="en-US" sz="3600" b="1" dirty="0" err="1" smtClean="0">
                <a:solidFill>
                  <a:srgbClr val="FF00FF"/>
                </a:solidFill>
                <a:latin typeface="Garamond" pitchFamily="18" charset="0"/>
              </a:rPr>
              <a:t>trigone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and superior to that is 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the hypoglossal </a:t>
            </a:r>
            <a:r>
              <a:rPr lang="en-US" sz="3600" b="1" dirty="0" err="1" smtClean="0">
                <a:solidFill>
                  <a:srgbClr val="FF00FF"/>
                </a:solidFill>
                <a:latin typeface="Garamond" pitchFamily="18" charset="0"/>
              </a:rPr>
              <a:t>trigone</a:t>
            </a:r>
            <a:r>
              <a:rPr lang="en-US" sz="3600" dirty="0" smtClean="0">
                <a:latin typeface="Garamond" pitchFamily="18" charset="0"/>
              </a:rPr>
              <a:t>.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Underlying each of these are motor nuclei for the respective cranial nerves.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884368" y="51011"/>
            <a:ext cx="122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Medulla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19459" name="Picture 3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420864"/>
            <a:ext cx="4786313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55404" y="5489128"/>
            <a:ext cx="1116124" cy="784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0111" y="6058979"/>
            <a:ext cx="1764197" cy="540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62802" y="1484784"/>
            <a:ext cx="8496944" cy="424847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latin typeface="Garamond" pitchFamily="18" charset="0"/>
              </a:rPr>
              <a:t>Though small, brain stem is an extremely important part of the brain:</a:t>
            </a:r>
          </a:p>
          <a:p>
            <a:pPr marL="542925" indent="-358775" eaLnBrk="1" fontAlgn="auto" hangingPunct="1"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200" dirty="0" smtClean="0">
                <a:latin typeface="Garamond" pitchFamily="18" charset="0"/>
              </a:rPr>
              <a:t>Conduct functions. </a:t>
            </a:r>
          </a:p>
          <a:p>
            <a:pPr marL="542925" indent="-358775" eaLnBrk="1" fontAlgn="auto" hangingPunct="1"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200" dirty="0" smtClean="0">
                <a:latin typeface="Garamond" pitchFamily="18" charset="0"/>
              </a:rPr>
              <a:t>Provides the origin of the cranial nerves (CN III-XII).</a:t>
            </a:r>
          </a:p>
          <a:p>
            <a:pPr marL="542925" indent="-358775" eaLnBrk="1" fontAlgn="auto" hangingPunct="1"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200" dirty="0" smtClean="0">
                <a:latin typeface="Garamond" pitchFamily="18" charset="0"/>
              </a:rPr>
              <a:t>Conjugate eye movement.</a:t>
            </a:r>
          </a:p>
          <a:p>
            <a:pPr marL="542925" indent="-358775" eaLnBrk="1" fontAlgn="auto" hangingPunct="1"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  <a:defRPr/>
            </a:pPr>
            <a:r>
              <a:rPr lang="en-US" sz="3200" dirty="0" smtClean="0">
                <a:latin typeface="Garamond" pitchFamily="18" charset="0"/>
              </a:rPr>
              <a:t>Integrative functions.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35991" y="-99392"/>
            <a:ext cx="67505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Functions of the Brain Stem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87524" y="1232756"/>
            <a:ext cx="8676964" cy="3384376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1. </a:t>
            </a:r>
            <a:r>
              <a:rPr lang="en-US" sz="3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Conduct functions</a:t>
            </a:r>
          </a:p>
          <a:p>
            <a:pPr marL="358775" indent="0" eaLnBrk="1" hangingPunct="1">
              <a:buFont typeface="Wingdings" pitchFamily="2" charset="2"/>
              <a:buNone/>
              <a:tabLst>
                <a:tab pos="358775" algn="l"/>
              </a:tabLst>
            </a:pPr>
            <a:r>
              <a:rPr lang="en-US" sz="3600" dirty="0" smtClean="0">
                <a:latin typeface="Garamond" pitchFamily="18" charset="0"/>
              </a:rPr>
              <a:t>All information related from the body to the cerebrum and cerebellum and vice versa, must traverse the brain stem.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87524" y="800708"/>
            <a:ext cx="8856476" cy="5400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FF00FF"/>
                </a:solidFill>
                <a:latin typeface="Garamond" pitchFamily="18" charset="0"/>
              </a:rPr>
              <a:t>a) </a:t>
            </a:r>
            <a:r>
              <a:rPr lang="en-US" sz="3600" u="sng" dirty="0" smtClean="0">
                <a:solidFill>
                  <a:srgbClr val="FF00FF"/>
                </a:solidFill>
                <a:latin typeface="Garamond" pitchFamily="18" charset="0"/>
              </a:rPr>
              <a:t>The ascending sensory pathways</a:t>
            </a:r>
            <a:r>
              <a:rPr lang="en-US" sz="3600" dirty="0" smtClean="0">
                <a:solidFill>
                  <a:srgbClr val="FF00FF"/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coming from the body to the brain includes:</a:t>
            </a:r>
          </a:p>
          <a:p>
            <a:pPr marL="715963" indent="-334963" eaLnBrk="1" hangingPunct="1">
              <a:buFont typeface="Wingdings" pitchFamily="2" charset="2"/>
              <a:buChar char="§"/>
            </a:pPr>
            <a:r>
              <a:rPr lang="en-US" sz="3600" dirty="0" smtClean="0">
                <a:latin typeface="Garamond" pitchFamily="18" charset="0"/>
              </a:rPr>
              <a:t>The </a:t>
            </a:r>
            <a:r>
              <a:rPr lang="en-US" sz="3600" dirty="0" err="1" smtClean="0">
                <a:latin typeface="Garamond" pitchFamily="18" charset="0"/>
              </a:rPr>
              <a:t>spinothalamin</a:t>
            </a:r>
            <a:r>
              <a:rPr lang="en-US" sz="3600" dirty="0" smtClean="0">
                <a:latin typeface="Garamond" pitchFamily="18" charset="0"/>
              </a:rPr>
              <a:t> tract for pain and temperature sensation.</a:t>
            </a:r>
          </a:p>
          <a:p>
            <a:pPr marL="715963" indent="-334963" eaLnBrk="1" hangingPunct="1">
              <a:buFont typeface="Wingdings" pitchFamily="2" charset="2"/>
              <a:buChar char="§"/>
            </a:pPr>
            <a:r>
              <a:rPr lang="en-US" sz="3600" dirty="0" smtClean="0">
                <a:latin typeface="Garamond" pitchFamily="18" charset="0"/>
              </a:rPr>
              <a:t>The dorsal column, fasciculus </a:t>
            </a:r>
            <a:r>
              <a:rPr lang="en-US" sz="3600" dirty="0" err="1" smtClean="0">
                <a:latin typeface="Garamond" pitchFamily="18" charset="0"/>
              </a:rPr>
              <a:t>gracilis</a:t>
            </a:r>
            <a:r>
              <a:rPr lang="en-US" sz="3600" dirty="0" smtClean="0">
                <a:latin typeface="Garamond" pitchFamily="18" charset="0"/>
              </a:rPr>
              <a:t>, and </a:t>
            </a:r>
            <a:r>
              <a:rPr lang="en-US" sz="3600" dirty="0" err="1" smtClean="0">
                <a:latin typeface="Garamond" pitchFamily="18" charset="0"/>
              </a:rPr>
              <a:t>cuneatus</a:t>
            </a:r>
            <a:r>
              <a:rPr lang="en-US" sz="3600" dirty="0" smtClean="0">
                <a:latin typeface="Garamond" pitchFamily="18" charset="0"/>
              </a:rPr>
              <a:t> for touch, proprioceptive and pressure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sensation.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808" y="32532"/>
            <a:ext cx="6332388" cy="6084676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b) </a:t>
            </a:r>
            <a:r>
              <a:rPr lang="en-US" sz="3600" b="1" u="sng" dirty="0" smtClean="0">
                <a:solidFill>
                  <a:srgbClr val="FF00FF"/>
                </a:solidFill>
                <a:latin typeface="Garamond" pitchFamily="18" charset="0"/>
              </a:rPr>
              <a:t>Descending tracts</a:t>
            </a:r>
          </a:p>
          <a:p>
            <a:pPr marL="444500" indent="-355600" eaLnBrk="1" hangingPunct="1">
              <a:buFont typeface="Wingdings" pitchFamily="2" charset="2"/>
              <a:buChar char="§"/>
            </a:pPr>
            <a:r>
              <a:rPr lang="en-US" dirty="0" err="1">
                <a:latin typeface="Garamond" pitchFamily="18" charset="0"/>
              </a:rPr>
              <a:t>C</a:t>
            </a:r>
            <a:r>
              <a:rPr lang="en-US" dirty="0" err="1" smtClean="0">
                <a:latin typeface="Garamond" pitchFamily="18" charset="0"/>
              </a:rPr>
              <a:t>orticospinal</a:t>
            </a:r>
            <a:r>
              <a:rPr lang="en-US" dirty="0" smtClean="0">
                <a:latin typeface="Garamond" pitchFamily="18" charset="0"/>
              </a:rPr>
              <a:t> tract (UMN): runs through crus </a:t>
            </a:r>
            <a:r>
              <a:rPr lang="en-US" dirty="0" err="1" smtClean="0">
                <a:latin typeface="Garamond" pitchFamily="18" charset="0"/>
              </a:rPr>
              <a:t>cerebri</a:t>
            </a:r>
            <a:r>
              <a:rPr lang="en-US" dirty="0" smtClean="0">
                <a:latin typeface="Garamond" pitchFamily="18" charset="0"/>
              </a:rPr>
              <a:t>, basal part of  pons and medullary pyramids; 70-90 % of fibers cross in pyramidal decussation to form the lateral </a:t>
            </a:r>
            <a:r>
              <a:rPr lang="en-US" dirty="0" err="1" smtClean="0">
                <a:latin typeface="Garamond" pitchFamily="18" charset="0"/>
              </a:rPr>
              <a:t>corticospinal</a:t>
            </a:r>
            <a:r>
              <a:rPr lang="en-US" dirty="0" smtClean="0">
                <a:latin typeface="Garamond" pitchFamily="18" charset="0"/>
              </a:rPr>
              <a:t> tract, synapse on LMN in ventral horn of spinal cord.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12290" name="Picture 2" descr="C:\Users\hgad\Desktop\Pictur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"/>
          <a:stretch/>
        </p:blipFill>
        <p:spPr bwMode="auto">
          <a:xfrm>
            <a:off x="6156846" y="74450"/>
            <a:ext cx="3005137" cy="45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52512" y="4768490"/>
            <a:ext cx="8964488" cy="208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>
                <a:latin typeface="Garamond" pitchFamily="18" charset="0"/>
              </a:rPr>
              <a:t>Upper motor neurons that originate in brain stem's vestibular, red, and reticular nuclei, which also descend and synapse in the spinal cord.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59532" y="764704"/>
            <a:ext cx="8568952" cy="5184576"/>
          </a:xfrm>
        </p:spPr>
        <p:txBody>
          <a:bodyPr>
            <a:normAutofit/>
          </a:bodyPr>
          <a:lstStyle/>
          <a:p>
            <a:pPr marL="109728" indent="0" eaLnBrk="1" hangingPunct="1">
              <a:buNone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2.</a:t>
            </a:r>
            <a:r>
              <a:rPr lang="en-US" sz="36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The brain stem provides the main motor and sensory innervation to the face and neck via the cranial nerves (CN III-XII).</a:t>
            </a:r>
          </a:p>
          <a:p>
            <a:pPr marL="109728" indent="0" eaLnBrk="1" hangingPunct="1">
              <a:buNone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The fibers of cranial nerve nuclei except for</a:t>
            </a:r>
            <a:r>
              <a:rPr lang="en-US" sz="3600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olfactory &amp; optic nerve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either originating from, or terminating in, the cranial nerve nuclei in brain stem.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700213"/>
            <a:ext cx="8280400" cy="3960812"/>
          </a:xfrm>
        </p:spPr>
        <p:txBody>
          <a:bodyPr>
            <a:normAutofit/>
          </a:bodyPr>
          <a:lstStyle/>
          <a:p>
            <a:pPr marL="109728" indent="0" algn="l" eaLnBrk="1" hangingPunct="1">
              <a:buNone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From midbrain</a:t>
            </a:r>
          </a:p>
          <a:p>
            <a:pPr marL="623888" indent="-255588" algn="l" eaLnBrk="1" hangingPunct="1"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III (</a:t>
            </a: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oculomotor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</a:p>
          <a:p>
            <a:pPr marL="623888" indent="-255588" algn="l" eaLnBrk="1" hangingPunct="1"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IV (trochlear)</a:t>
            </a:r>
          </a:p>
          <a:p>
            <a:pPr marL="628650" indent="0" algn="l" eaLnBrk="1" hangingPunct="1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Both moves eyes; CN III constricts the pupils, accommodates. 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580" y="800708"/>
            <a:ext cx="7717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Origin &amp; functions of the cranial nerves 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728663"/>
            <a:ext cx="8243888" cy="5329237"/>
          </a:xfrm>
        </p:spPr>
        <p:txBody>
          <a:bodyPr>
            <a:normAutofit/>
          </a:bodyPr>
          <a:lstStyle/>
          <a:p>
            <a:pPr marL="85725" indent="0" eaLnBrk="1" hangingPunct="1">
              <a:buFont typeface="Wingdings" pitchFamily="2" charset="2"/>
              <a:buNone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From pons</a:t>
            </a:r>
          </a:p>
          <a:p>
            <a:pPr marL="636588" indent="-255588" eaLnBrk="1" hangingPunct="1"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V (trigeminal): Chews and feels front of the head.</a:t>
            </a:r>
          </a:p>
          <a:p>
            <a:pPr marL="636588" indent="-255588" eaLnBrk="1" hangingPunct="1"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VI (</a:t>
            </a: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abducens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): Moves eyes.</a:t>
            </a:r>
          </a:p>
          <a:p>
            <a:pPr marL="636588" indent="-255588" eaLnBrk="1" hangingPunct="1"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VII (facial): Moves the face, tastes, salivates, cries.</a:t>
            </a:r>
          </a:p>
          <a:p>
            <a:pPr marL="636588" indent="-255588" eaLnBrk="1" hangingPunct="1"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VIII (acoustic): Hears, regulates balance.</a:t>
            </a:r>
          </a:p>
          <a:p>
            <a:pPr eaLnBrk="1" hangingPunct="1"/>
            <a:endParaRPr lang="en-US" sz="3600" dirty="0" smtClean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224056"/>
            <a:ext cx="8712200" cy="5688012"/>
          </a:xfrm>
        </p:spPr>
        <p:txBody>
          <a:bodyPr rtlCol="0">
            <a:normAutofit/>
          </a:bodyPr>
          <a:lstStyle/>
          <a:p>
            <a:pPr marL="0"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From medulla</a:t>
            </a:r>
          </a:p>
          <a:p>
            <a:pPr marL="636588" indent="-255588" algn="l" eaLnBrk="1" fontAlgn="auto" hangingPunct="1">
              <a:spcBef>
                <a:spcPts val="12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IX (glossopharyngeal): Tastes, salivates, swallows, monitors carotid body and sinus.</a:t>
            </a:r>
          </a:p>
          <a:p>
            <a:pPr marL="636588" indent="-255588" algn="l" eaLnBrk="1" fontAlgn="auto" hangingPunct="1">
              <a:spcBef>
                <a:spcPts val="12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X (</a:t>
            </a: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vagus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): Tastes, swallows, lifts palate, talks, communication to and from </a:t>
            </a: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thoraco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-abdominal viscera.</a:t>
            </a:r>
          </a:p>
          <a:p>
            <a:pPr marL="636588" indent="-255588" algn="l" eaLnBrk="1" fontAlgn="auto" hangingPunct="1">
              <a:spcBef>
                <a:spcPts val="12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XI (accessory): Turns head, lifts shoulder.</a:t>
            </a:r>
          </a:p>
          <a:p>
            <a:pPr marL="636588" indent="-255588" algn="l" eaLnBrk="1" fontAlgn="auto" hangingPunct="1">
              <a:spcBef>
                <a:spcPts val="12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XII (hypoglossal): Moves tongue.</a:t>
            </a:r>
            <a:endParaRPr lang="en-US" sz="3600" dirty="0" smtClean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59532" y="2060848"/>
            <a:ext cx="8424936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4400" dirty="0">
                <a:latin typeface="Vijaya" pitchFamily="34" charset="0"/>
                <a:cs typeface="Vijaya" pitchFamily="34" charset="0"/>
              </a:rPr>
              <a:t>Components of Brain </a:t>
            </a:r>
            <a:r>
              <a:rPr lang="en-US" sz="4400" dirty="0" smtClean="0">
                <a:latin typeface="Vijaya" pitchFamily="34" charset="0"/>
                <a:cs typeface="Vijaya" pitchFamily="34" charset="0"/>
              </a:rPr>
              <a:t>stem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4400" dirty="0" smtClean="0">
                <a:latin typeface="Vijaya" pitchFamily="34" charset="0"/>
                <a:cs typeface="Vijaya" pitchFamily="34" charset="0"/>
              </a:rPr>
              <a:t>Important structures in brain stem</a:t>
            </a:r>
            <a:endParaRPr lang="en-US" sz="4400" dirty="0">
              <a:latin typeface="Vijaya" pitchFamily="34" charset="0"/>
              <a:cs typeface="Vijay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4400" dirty="0" smtClean="0">
                <a:latin typeface="Vijaya" pitchFamily="34" charset="0"/>
                <a:cs typeface="Vijaya" pitchFamily="34" charset="0"/>
              </a:rPr>
              <a:t>Functions </a:t>
            </a:r>
            <a:r>
              <a:rPr lang="en-US" sz="4400" dirty="0">
                <a:latin typeface="Vijaya" pitchFamily="34" charset="0"/>
                <a:cs typeface="Vijaya" pitchFamily="34" charset="0"/>
              </a:rPr>
              <a:t>of the Brain </a:t>
            </a:r>
            <a:r>
              <a:rPr lang="en-US" sz="4400" dirty="0" smtClean="0">
                <a:latin typeface="Vijaya" pitchFamily="34" charset="0"/>
                <a:cs typeface="Vijaya" pitchFamily="34" charset="0"/>
              </a:rPr>
              <a:t>Stem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4400" dirty="0">
                <a:latin typeface="Vijaya" pitchFamily="34" charset="0"/>
                <a:cs typeface="Vijaya" pitchFamily="34" charset="0"/>
              </a:rPr>
              <a:t>Signs &amp; Symptoms of </a:t>
            </a:r>
            <a:r>
              <a:rPr lang="en-US" sz="4400" dirty="0" smtClean="0">
                <a:latin typeface="Vijaya" pitchFamily="34" charset="0"/>
                <a:cs typeface="Vijaya" pitchFamily="34" charset="0"/>
              </a:rPr>
              <a:t>brain stem lesion</a:t>
            </a:r>
            <a:endParaRPr lang="en-US" sz="4400" dirty="0">
              <a:latin typeface="Vijaya" pitchFamily="34" charset="0"/>
              <a:cs typeface="Vijay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4400" dirty="0" smtClean="0">
                <a:latin typeface="Vijaya" pitchFamily="34" charset="0"/>
                <a:cs typeface="Vijaya" pitchFamily="34" charset="0"/>
              </a:rPr>
              <a:t>Brain stem function tests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280" y="836712"/>
            <a:ext cx="774086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  <a:cs typeface="Vijaya" pitchFamily="34" charset="0"/>
              </a:rPr>
              <a:t>Learning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185387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39552" y="1736812"/>
            <a:ext cx="8352928" cy="4644516"/>
          </a:xfrm>
        </p:spPr>
        <p:txBody>
          <a:bodyPr>
            <a:normAutofit/>
          </a:bodyPr>
          <a:lstStyle/>
          <a:p>
            <a:pPr eaLnBrk="1" hangingPunct="1">
              <a:buClrTx/>
            </a:pP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Sensory</a:t>
            </a:r>
          </a:p>
          <a:p>
            <a:pPr marL="720725" indent="-6350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I, CN II, CN VIII</a:t>
            </a:r>
          </a:p>
          <a:p>
            <a:pPr eaLnBrk="1" hangingPunct="1">
              <a:spcBef>
                <a:spcPts val="1800"/>
              </a:spcBef>
              <a:buClrTx/>
            </a:pPr>
            <a:r>
              <a:rPr lang="en-US" sz="3600" b="1" dirty="0" smtClean="0">
                <a:solidFill>
                  <a:srgbClr val="9999FF"/>
                </a:solidFill>
                <a:latin typeface="Garamond" pitchFamily="18" charset="0"/>
              </a:rPr>
              <a:t>Motor</a:t>
            </a:r>
          </a:p>
          <a:p>
            <a:pPr marL="720725" indent="-6350" eaLnBrk="1" hangingPunct="1">
              <a:buFont typeface="Wingdings" pitchFamily="2" charset="2"/>
              <a:buNone/>
            </a:pPr>
            <a:r>
              <a:rPr lang="en-US" sz="3600" dirty="0" smtClean="0">
                <a:latin typeface="Garamond" pitchFamily="18" charset="0"/>
              </a:rPr>
              <a:t>CN III, CN IV, CN VI, CN XI, CN XII</a:t>
            </a:r>
          </a:p>
          <a:p>
            <a:pPr eaLnBrk="1" hangingPunct="1">
              <a:spcBef>
                <a:spcPts val="1800"/>
              </a:spcBef>
              <a:buClrTx/>
            </a:pPr>
            <a:r>
              <a:rPr lang="en-US" sz="3600" b="1" dirty="0" smtClean="0">
                <a:solidFill>
                  <a:srgbClr val="66FF33"/>
                </a:solidFill>
                <a:latin typeface="Garamond" pitchFamily="18" charset="0"/>
              </a:rPr>
              <a:t>Mixed</a:t>
            </a:r>
          </a:p>
          <a:p>
            <a:pPr marL="720725" indent="-6350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CN V, CN VII, CN IX, CN X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916" y="836712"/>
            <a:ext cx="8246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Classification of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the cranial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nerves according to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functions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819150"/>
            <a:ext cx="5620098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251520" y="83663"/>
            <a:ext cx="6042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 Conjugate eye movement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5273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refers </a:t>
            </a:r>
            <a:r>
              <a:rPr lang="en-US" dirty="0"/>
              <a:t>to motor coordination of the eyes that allows for bilateral fixation on a single object</a:t>
            </a:r>
          </a:p>
        </p:txBody>
      </p:sp>
      <p:pic>
        <p:nvPicPr>
          <p:cNvPr id="1026" name="Picture 2" descr="http://www.neurology.org/content/70/17/e57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852"/>
            <a:ext cx="8736905" cy="33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5719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dirty="0" smtClean="0">
                <a:solidFill>
                  <a:srgbClr val="FF00FF"/>
                </a:solidFill>
              </a:rPr>
              <a:t>The </a:t>
            </a:r>
            <a:r>
              <a:rPr lang="en-US" sz="1800" b="1" u="sng" dirty="0">
                <a:solidFill>
                  <a:srgbClr val="FF00FF"/>
                </a:solidFill>
              </a:rPr>
              <a:t>frontal eye field (</a:t>
            </a:r>
            <a:r>
              <a:rPr lang="en-US" sz="1800" b="1" u="sng" dirty="0" smtClean="0">
                <a:solidFill>
                  <a:srgbClr val="FF00FF"/>
                </a:solidFill>
              </a:rPr>
              <a:t>FEF)</a:t>
            </a:r>
            <a:r>
              <a:rPr lang="en-US" sz="1800" b="1" u="sng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projects </a:t>
            </a:r>
            <a:r>
              <a:rPr lang="en-US" sz="1800" dirty="0" smtClean="0">
                <a:solidFill>
                  <a:srgbClr val="002060"/>
                </a:solidFill>
              </a:rPr>
              <a:t>to </a:t>
            </a:r>
            <a:r>
              <a:rPr lang="en-US" sz="1800" dirty="0">
                <a:solidFill>
                  <a:srgbClr val="002060"/>
                </a:solidFill>
              </a:rPr>
              <a:t>the opposite side at the midbrain-</a:t>
            </a:r>
            <a:r>
              <a:rPr lang="en-US" sz="1800" dirty="0" err="1">
                <a:solidFill>
                  <a:srgbClr val="002060"/>
                </a:solidFill>
              </a:rPr>
              <a:t>pontine</a:t>
            </a:r>
            <a:r>
              <a:rPr lang="en-US" sz="1800" dirty="0">
                <a:solidFill>
                  <a:srgbClr val="002060"/>
                </a:solidFill>
              </a:rPr>
              <a:t> junction, and then innervates </a:t>
            </a:r>
            <a:r>
              <a:rPr lang="en-US" sz="1800" b="1" dirty="0">
                <a:solidFill>
                  <a:srgbClr val="FF00FF"/>
                </a:solidFill>
              </a:rPr>
              <a:t>the </a:t>
            </a:r>
            <a:r>
              <a:rPr lang="en-US" sz="1800" b="1" dirty="0" err="1">
                <a:solidFill>
                  <a:srgbClr val="FF00FF"/>
                </a:solidFill>
              </a:rPr>
              <a:t>paramedian</a:t>
            </a:r>
            <a:r>
              <a:rPr lang="en-US" sz="1800" b="1" dirty="0">
                <a:solidFill>
                  <a:srgbClr val="FF00FF"/>
                </a:solidFill>
              </a:rPr>
              <a:t> </a:t>
            </a:r>
            <a:r>
              <a:rPr lang="en-US" sz="1800" b="1" dirty="0" err="1">
                <a:solidFill>
                  <a:srgbClr val="FF00FF"/>
                </a:solidFill>
              </a:rPr>
              <a:t>pontine</a:t>
            </a:r>
            <a:r>
              <a:rPr lang="en-US" sz="1800" b="1" dirty="0">
                <a:solidFill>
                  <a:srgbClr val="FF00FF"/>
                </a:solidFill>
              </a:rPr>
              <a:t> reticular formation (PPRF)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From </a:t>
            </a:r>
            <a:r>
              <a:rPr lang="en-US" sz="1800" dirty="0">
                <a:solidFill>
                  <a:srgbClr val="002060"/>
                </a:solidFill>
              </a:rPr>
              <a:t>there, projections directly innervate </a:t>
            </a:r>
            <a:r>
              <a:rPr lang="en-US" sz="1800" b="1" dirty="0">
                <a:solidFill>
                  <a:srgbClr val="FF00FF"/>
                </a:solidFill>
              </a:rPr>
              <a:t>the lateral rectus </a:t>
            </a:r>
            <a:r>
              <a:rPr lang="en-US" sz="1800" dirty="0" smtClean="0">
                <a:solidFill>
                  <a:srgbClr val="002060"/>
                </a:solidFill>
              </a:rPr>
              <a:t>(contralateral </a:t>
            </a:r>
            <a:r>
              <a:rPr lang="en-US" sz="1800" dirty="0">
                <a:solidFill>
                  <a:srgbClr val="002060"/>
                </a:solidFill>
              </a:rPr>
              <a:t>to </a:t>
            </a:r>
            <a:r>
              <a:rPr lang="en-US" sz="1800" dirty="0" smtClean="0">
                <a:solidFill>
                  <a:srgbClr val="002060"/>
                </a:solidFill>
              </a:rPr>
              <a:t>FEF) and </a:t>
            </a:r>
            <a:r>
              <a:rPr lang="en-US" sz="1800" dirty="0">
                <a:solidFill>
                  <a:srgbClr val="002060"/>
                </a:solidFill>
              </a:rPr>
              <a:t>the </a:t>
            </a:r>
            <a:r>
              <a:rPr lang="en-US" sz="1800" b="1" dirty="0">
                <a:solidFill>
                  <a:srgbClr val="FF00FF"/>
                </a:solidFill>
              </a:rPr>
              <a:t>medial rectus </a:t>
            </a:r>
            <a:r>
              <a:rPr lang="en-US" sz="1800" dirty="0" smtClean="0">
                <a:solidFill>
                  <a:srgbClr val="002060"/>
                </a:solidFill>
              </a:rPr>
              <a:t>muscle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</a:rPr>
              <a:t>ipsilateral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to FEF)</a:t>
            </a:r>
            <a:r>
              <a:rPr lang="en-US" sz="18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1800" b="1" u="sng" dirty="0" smtClean="0">
                <a:solidFill>
                  <a:srgbClr val="FF00FF"/>
                </a:solidFill>
              </a:rPr>
              <a:t>The left </a:t>
            </a:r>
            <a:r>
              <a:rPr lang="en-US" sz="1800" b="1" u="sng" dirty="0">
                <a:solidFill>
                  <a:srgbClr val="FF00FF"/>
                </a:solidFill>
              </a:rPr>
              <a:t>FEF </a:t>
            </a:r>
            <a:r>
              <a:rPr lang="en-US" sz="1800" dirty="0">
                <a:solidFill>
                  <a:srgbClr val="002060"/>
                </a:solidFill>
              </a:rPr>
              <a:t>command to trigger </a:t>
            </a:r>
            <a:r>
              <a:rPr lang="en-US" sz="1800" dirty="0" smtClean="0">
                <a:solidFill>
                  <a:srgbClr val="002060"/>
                </a:solidFill>
              </a:rPr>
              <a:t>conjugate </a:t>
            </a:r>
            <a:r>
              <a:rPr lang="en-US" sz="1800" dirty="0">
                <a:solidFill>
                  <a:srgbClr val="002060"/>
                </a:solidFill>
              </a:rPr>
              <a:t>eye movements to the </a:t>
            </a:r>
            <a:r>
              <a:rPr lang="en-US" sz="1800" dirty="0" smtClean="0">
                <a:solidFill>
                  <a:srgbClr val="002060"/>
                </a:solidFill>
              </a:rPr>
              <a:t>right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5719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dirty="0" smtClean="0">
                <a:solidFill>
                  <a:srgbClr val="FF0000"/>
                </a:solidFill>
              </a:rPr>
              <a:t>The </a:t>
            </a:r>
            <a:r>
              <a:rPr lang="en-US" sz="1800" b="1" u="sng" dirty="0">
                <a:solidFill>
                  <a:srgbClr val="FF0000"/>
                </a:solidFill>
              </a:rPr>
              <a:t>frontal eye field (</a:t>
            </a:r>
            <a:r>
              <a:rPr lang="en-US" sz="1800" b="1" u="sng" dirty="0" smtClean="0">
                <a:solidFill>
                  <a:srgbClr val="FF0000"/>
                </a:solidFill>
              </a:rPr>
              <a:t>FEF) </a:t>
            </a:r>
            <a:r>
              <a:rPr lang="en-US" sz="1800" dirty="0">
                <a:solidFill>
                  <a:srgbClr val="002060"/>
                </a:solidFill>
              </a:rPr>
              <a:t>projects </a:t>
            </a:r>
            <a:r>
              <a:rPr lang="en-US" sz="1800" dirty="0" smtClean="0">
                <a:solidFill>
                  <a:srgbClr val="002060"/>
                </a:solidFill>
              </a:rPr>
              <a:t>to </a:t>
            </a:r>
            <a:r>
              <a:rPr lang="en-US" sz="1800" dirty="0">
                <a:solidFill>
                  <a:srgbClr val="002060"/>
                </a:solidFill>
              </a:rPr>
              <a:t>the opposite side at the midbrain-</a:t>
            </a:r>
            <a:r>
              <a:rPr lang="en-US" sz="1800" dirty="0" err="1">
                <a:solidFill>
                  <a:srgbClr val="002060"/>
                </a:solidFill>
              </a:rPr>
              <a:t>pontine</a:t>
            </a:r>
            <a:r>
              <a:rPr lang="en-US" sz="1800" dirty="0">
                <a:solidFill>
                  <a:srgbClr val="002060"/>
                </a:solidFill>
              </a:rPr>
              <a:t> junction, and then innervates the </a:t>
            </a:r>
            <a:r>
              <a:rPr lang="en-US" sz="1800" dirty="0" err="1">
                <a:solidFill>
                  <a:srgbClr val="002060"/>
                </a:solidFill>
              </a:rPr>
              <a:t>paramedian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pontine</a:t>
            </a:r>
            <a:r>
              <a:rPr lang="en-US" sz="1800" dirty="0">
                <a:solidFill>
                  <a:srgbClr val="002060"/>
                </a:solidFill>
              </a:rPr>
              <a:t> reticular formation (PPRF). 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From </a:t>
            </a:r>
            <a:r>
              <a:rPr lang="en-US" sz="1800" dirty="0">
                <a:solidFill>
                  <a:srgbClr val="002060"/>
                </a:solidFill>
              </a:rPr>
              <a:t>there, projections directly innervate the lateral rectus </a:t>
            </a:r>
            <a:r>
              <a:rPr lang="en-US" sz="1800" b="1" dirty="0" smtClean="0">
                <a:solidFill>
                  <a:srgbClr val="FF0000"/>
                </a:solidFill>
              </a:rPr>
              <a:t>(contralateral </a:t>
            </a:r>
            <a:r>
              <a:rPr lang="en-US" sz="1800" b="1" dirty="0">
                <a:solidFill>
                  <a:srgbClr val="FF0000"/>
                </a:solidFill>
              </a:rPr>
              <a:t>to </a:t>
            </a:r>
            <a:r>
              <a:rPr lang="en-US" sz="1800" b="1" dirty="0" smtClean="0">
                <a:solidFill>
                  <a:srgbClr val="FF0000"/>
                </a:solidFill>
              </a:rPr>
              <a:t>FEF) </a:t>
            </a:r>
            <a:r>
              <a:rPr lang="en-US" sz="1800" dirty="0" smtClean="0">
                <a:solidFill>
                  <a:srgbClr val="002060"/>
                </a:solidFill>
              </a:rPr>
              <a:t>and </a:t>
            </a:r>
            <a:r>
              <a:rPr lang="en-US" sz="1800" dirty="0">
                <a:solidFill>
                  <a:srgbClr val="002060"/>
                </a:solidFill>
              </a:rPr>
              <a:t>the medial rectus </a:t>
            </a:r>
            <a:r>
              <a:rPr lang="en-US" sz="1800" dirty="0" smtClean="0">
                <a:solidFill>
                  <a:srgbClr val="002060"/>
                </a:solidFill>
              </a:rPr>
              <a:t>muscle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err="1" smtClean="0">
                <a:solidFill>
                  <a:srgbClr val="FF0000"/>
                </a:solidFill>
              </a:rPr>
              <a:t>ipsilateral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to FEF)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1800" b="1" u="sng" dirty="0" smtClean="0">
                <a:solidFill>
                  <a:srgbClr val="FF0000"/>
                </a:solidFill>
              </a:rPr>
              <a:t>The left </a:t>
            </a:r>
            <a:r>
              <a:rPr lang="en-US" sz="1800" b="1" u="sng" dirty="0">
                <a:solidFill>
                  <a:srgbClr val="FF0000"/>
                </a:solidFill>
              </a:rPr>
              <a:t>FEF </a:t>
            </a:r>
            <a:r>
              <a:rPr lang="en-US" sz="1800" dirty="0">
                <a:solidFill>
                  <a:srgbClr val="002060"/>
                </a:solidFill>
              </a:rPr>
              <a:t>command to trigger a saccade culminates in conjugate eye movements to the </a:t>
            </a:r>
            <a:r>
              <a:rPr lang="en-US" sz="1800" dirty="0" smtClean="0">
                <a:solidFill>
                  <a:srgbClr val="002060"/>
                </a:solidFill>
              </a:rPr>
              <a:t>right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4338" name="Picture 2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0"/>
            <a:ext cx="6315075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87524" y="692696"/>
            <a:ext cx="8604956" cy="550861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4. Integrative functions</a:t>
            </a:r>
          </a:p>
          <a:p>
            <a:pPr marL="865187" indent="-57150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It controls consciousness &amp; sleep cycle (alertness and arousal) through reticular formation.</a:t>
            </a:r>
          </a:p>
          <a:p>
            <a:pPr marL="865187" indent="-57150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It has got center for cardiovascular, respiratory &amp; autonomic nervous system.  </a:t>
            </a:r>
          </a:p>
          <a:p>
            <a:pPr marL="865187" indent="-57150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It has centers for cough, gag, swallow, and vomit.</a:t>
            </a:r>
          </a:p>
          <a:p>
            <a:pPr marL="865187" indent="-57150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Sense of body balance (Vestibular functions)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23528" y="1016732"/>
            <a:ext cx="8568952" cy="453336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4000" dirty="0" err="1" smtClean="0">
                <a:solidFill>
                  <a:srgbClr val="0070C0"/>
                </a:solidFill>
                <a:latin typeface="Garamond" pitchFamily="18" charset="0"/>
              </a:rPr>
              <a:t>Substantia</a:t>
            </a:r>
            <a:r>
              <a:rPr lang="en-US" sz="4000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which is a part of the basal ganglia is present in midbrain and is involved in control of movement.</a:t>
            </a:r>
          </a:p>
          <a:p>
            <a:pPr eaLnBrk="1" hangingPunct="1">
              <a:spcBef>
                <a:spcPts val="1800"/>
              </a:spcBef>
              <a:buClrTx/>
              <a:buFont typeface="Courier New" pitchFamily="49" charset="0"/>
              <a:buChar char="o"/>
            </a:pP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Midbrain also contain </a:t>
            </a:r>
            <a:r>
              <a:rPr lang="en-US" sz="4000" dirty="0" smtClean="0">
                <a:solidFill>
                  <a:srgbClr val="0070C0"/>
                </a:solidFill>
                <a:latin typeface="Garamond" pitchFamily="18" charset="0"/>
              </a:rPr>
              <a:t>red nucleus </a:t>
            </a: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which regulate the motor activity through cerebellum.</a:t>
            </a:r>
          </a:p>
          <a:p>
            <a:pPr eaLnBrk="1" hangingPunct="1"/>
            <a:endParaRPr lang="en-US" sz="3600" dirty="0" smtClean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43508" y="872716"/>
            <a:ext cx="8748972" cy="525344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Inferior and superior </a:t>
            </a: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colliculi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 are situated on the dorsal surface of the midbrain and is involved in auditory &amp; visual processing required for head movements.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Pain sensitivity control: 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Periaqueductal grey matter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 of mesencephalon is an area which is rich in endogenous opioid and is important in modulation of painful stimuli.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43508" y="1839891"/>
            <a:ext cx="4288792" cy="4721457"/>
          </a:xfrm>
        </p:spPr>
        <p:txBody>
          <a:bodyPr>
            <a:normAutofit fontScale="92500" lnSpcReduction="20000"/>
          </a:bodyPr>
          <a:lstStyle/>
          <a:p>
            <a:pPr marL="271463" indent="-271463" eaLnBrk="1" hangingPunct="1">
              <a:buClrTx/>
              <a:buFont typeface="Courier New" pitchFamily="49" charset="0"/>
              <a:buChar char="o"/>
            </a:pP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Ventral layer of brainstem is </a:t>
            </a:r>
            <a:r>
              <a:rPr lang="en-US" sz="4000" b="1" dirty="0" smtClean="0">
                <a:solidFill>
                  <a:srgbClr val="FF00FF"/>
                </a:solidFill>
                <a:latin typeface="Garamond" pitchFamily="18" charset="0"/>
              </a:rPr>
              <a:t>motor </a:t>
            </a: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in function.</a:t>
            </a:r>
          </a:p>
          <a:p>
            <a:pPr marL="271463" indent="-271463" eaLnBrk="1" hangingPunct="1">
              <a:buClrTx/>
              <a:buFont typeface="Courier New" pitchFamily="49" charset="0"/>
              <a:buChar char="o"/>
            </a:pP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Middle layer is </a:t>
            </a:r>
            <a:r>
              <a:rPr lang="en-US" sz="4000" b="1" dirty="0" smtClean="0">
                <a:solidFill>
                  <a:srgbClr val="FF00FF"/>
                </a:solidFill>
                <a:latin typeface="Garamond" pitchFamily="18" charset="0"/>
              </a:rPr>
              <a:t>sensory</a:t>
            </a: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 in function &amp; contains medial </a:t>
            </a:r>
            <a:r>
              <a:rPr lang="en-US" sz="4000" dirty="0" err="1" smtClean="0">
                <a:solidFill>
                  <a:schemeClr val="tx1"/>
                </a:solidFill>
                <a:latin typeface="Garamond" pitchFamily="18" charset="0"/>
              </a:rPr>
              <a:t>lemniscus</a:t>
            </a: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 which conveys sensory information from dorsal column.</a:t>
            </a:r>
          </a:p>
          <a:p>
            <a:pPr eaLnBrk="1" hangingPunct="1">
              <a:buClrTx/>
              <a:buFont typeface="Courier New" pitchFamily="49" charset="0"/>
              <a:buChar char="o"/>
            </a:pPr>
            <a:endParaRPr lang="en-US" sz="40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6196" y="8620"/>
            <a:ext cx="2807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Functions of the brain stem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832" y="208675"/>
            <a:ext cx="44441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abriola" pitchFamily="82" charset="0"/>
              </a:rPr>
              <a:t>Functional organization of the Brain Stem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5" name="Picture 2" descr="C:\Users\hgad\Desktop\Pictur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2191" r="4141" b="1845"/>
          <a:stretch/>
        </p:blipFill>
        <p:spPr bwMode="auto">
          <a:xfrm>
            <a:off x="4432299" y="63759"/>
            <a:ext cx="4711701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8149" y="6273316"/>
            <a:ext cx="844191" cy="394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68044" y="6273316"/>
            <a:ext cx="684076" cy="394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16732"/>
            <a:ext cx="6833794" cy="52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00185" y="5135"/>
            <a:ext cx="8858250" cy="6429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Gabriola" pitchFamily="82" charset="0"/>
              </a:rPr>
              <a:t>Function of Midbrain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Nerve pathway to cerebral hemispheres.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Auditory and Visual reflex centers.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Cranial Nerves:</a:t>
            </a:r>
          </a:p>
          <a:p>
            <a:pPr algn="l" rtl="0" eaLnBrk="1" hangingPunct="1"/>
            <a:r>
              <a:rPr lang="en-US" sz="3600" dirty="0" smtClean="0">
                <a:solidFill>
                  <a:srgbClr val="FF0000"/>
                </a:solidFill>
                <a:latin typeface="Garamond" pitchFamily="18" charset="0"/>
              </a:rPr>
              <a:t>CN III - </a:t>
            </a:r>
            <a:r>
              <a:rPr lang="en-US" sz="3600" dirty="0" err="1" smtClean="0">
                <a:solidFill>
                  <a:srgbClr val="FF0000"/>
                </a:solidFill>
                <a:latin typeface="Garamond" pitchFamily="18" charset="0"/>
              </a:rPr>
              <a:t>Oculomotor</a:t>
            </a:r>
            <a:r>
              <a:rPr lang="en-US" sz="3600" dirty="0" smtClean="0">
                <a:solidFill>
                  <a:srgbClr val="FF0000"/>
                </a:solidFill>
                <a:latin typeface="Garamond" pitchFamily="18" charset="0"/>
              </a:rPr>
              <a:t> [motor].</a:t>
            </a:r>
            <a:r>
              <a:rPr lang="en-US" sz="3600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latin typeface="Garamond" pitchFamily="18" charset="0"/>
              </a:rPr>
              <a:t>(Related to eye movement).</a:t>
            </a:r>
          </a:p>
          <a:p>
            <a:pPr algn="l" rtl="0" eaLnBrk="1" hangingPunct="1"/>
            <a:r>
              <a:rPr lang="en-US" sz="3600" dirty="0" smtClean="0">
                <a:solidFill>
                  <a:srgbClr val="FF0000"/>
                </a:solidFill>
                <a:latin typeface="Garamond" pitchFamily="18" charset="0"/>
              </a:rPr>
              <a:t>CN IV - Trochlear [motor].</a:t>
            </a:r>
            <a:r>
              <a:rPr lang="en-US" sz="3600" dirty="0" smtClean="0">
                <a:solidFill>
                  <a:srgbClr val="002060"/>
                </a:solidFill>
                <a:latin typeface="Garamond" pitchFamily="18" charset="0"/>
              </a:rPr>
              <a:t>  </a:t>
            </a:r>
            <a:r>
              <a:rPr lang="en-US" sz="3600" dirty="0" smtClean="0">
                <a:latin typeface="Garamond" pitchFamily="18" charset="0"/>
              </a:rPr>
              <a:t>(Superior oblique muscle of the eye which rotates the eye down and out).</a:t>
            </a:r>
          </a:p>
          <a:p>
            <a:pPr algn="l" rtl="0" eaLnBrk="1" hangingPunct="1"/>
            <a:endParaRPr lang="en-US" sz="3600" dirty="0" smtClean="0">
              <a:solidFill>
                <a:srgbClr val="002060"/>
              </a:solidFill>
              <a:latin typeface="Garamond" pitchFamily="18" charset="0"/>
            </a:endParaRPr>
          </a:p>
          <a:p>
            <a:pPr algn="l" rtl="0" eaLnBrk="1" hangingPunct="1"/>
            <a:endParaRPr lang="en-US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28700"/>
            <a:ext cx="77724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aramond" pitchFamily="18" charset="0"/>
              </a:rPr>
              <a:t>THE BRAIN STEM</a:t>
            </a:r>
            <a:endParaRPr lang="en-US" sz="4800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5616624" cy="2827784"/>
          </a:xfrm>
        </p:spPr>
        <p:txBody>
          <a:bodyPr>
            <a:normAutofit fontScale="92500"/>
          </a:bodyPr>
          <a:lstStyle/>
          <a:p>
            <a:pPr marL="109728" indent="0" eaLnBrk="1" hangingPunct="1">
              <a:buNone/>
            </a:pPr>
            <a:r>
              <a:rPr lang="en-US" sz="4000" dirty="0" smtClean="0">
                <a:latin typeface="Garamond" pitchFamily="18" charset="0"/>
              </a:rPr>
              <a:t>The brain stem is the lower part of the brain, adjoining and structurally continuous with the spinal cord. </a:t>
            </a:r>
          </a:p>
        </p:txBody>
      </p:sp>
      <p:pic>
        <p:nvPicPr>
          <p:cNvPr id="1026" name="Picture 2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69" y="2060848"/>
            <a:ext cx="28384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15516" y="116632"/>
            <a:ext cx="8143875" cy="620130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Gabriola" pitchFamily="82" charset="0"/>
              </a:rPr>
              <a:t>Signs &amp; Symptoms of midbrain lesion</a:t>
            </a:r>
          </a:p>
          <a:p>
            <a:r>
              <a:rPr lang="en-US" dirty="0" smtClean="0">
                <a:latin typeface="Garamond" pitchFamily="18" charset="0"/>
              </a:rPr>
              <a:t>Cranial </a:t>
            </a:r>
            <a:r>
              <a:rPr lang="en-US" dirty="0">
                <a:latin typeface="Garamond" pitchFamily="18" charset="0"/>
              </a:rPr>
              <a:t>Nerve </a:t>
            </a:r>
            <a:r>
              <a:rPr lang="en-US" dirty="0" smtClean="0">
                <a:latin typeface="Garamond" pitchFamily="18" charset="0"/>
              </a:rPr>
              <a:t>(CN</a:t>
            </a:r>
            <a:r>
              <a:rPr lang="en-US" sz="3200" dirty="0" smtClean="0">
                <a:latin typeface="Garamond" pitchFamily="18" charset="0"/>
              </a:rPr>
              <a:t>) deficits</a:t>
            </a:r>
            <a:r>
              <a:rPr lang="en-US" sz="3200" dirty="0" smtClean="0">
                <a:latin typeface="Garamond" pitchFamily="18" charset="0"/>
              </a:rPr>
              <a:t>: </a:t>
            </a:r>
            <a:r>
              <a:rPr lang="en-US" sz="3200" dirty="0" err="1" smtClean="0">
                <a:latin typeface="Garamond" pitchFamily="18" charset="0"/>
              </a:rPr>
              <a:t>Ipsilateral</a:t>
            </a:r>
            <a:r>
              <a:rPr lang="en-US" sz="3200" dirty="0" smtClean="0">
                <a:latin typeface="Garamond" pitchFamily="18" charset="0"/>
              </a:rPr>
              <a:t> CN III, CN IV palsy and ptosis (drooping). </a:t>
            </a:r>
          </a:p>
          <a:p>
            <a:pPr algn="l" rtl="0" eaLnBrk="1" hangingPunct="1"/>
            <a:r>
              <a:rPr lang="en-US" sz="3200" dirty="0" smtClean="0">
                <a:latin typeface="Garamond" pitchFamily="18" charset="0"/>
              </a:rPr>
              <a:t>Pupils: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3200" dirty="0" smtClean="0">
                <a:latin typeface="Garamond" pitchFamily="18" charset="0"/>
              </a:rPr>
              <a:t>         Size: </a:t>
            </a:r>
            <a:r>
              <a:rPr lang="en-US" sz="3200" dirty="0" err="1" smtClean="0">
                <a:latin typeface="Garamond" pitchFamily="18" charset="0"/>
              </a:rPr>
              <a:t>Midposition</a:t>
            </a:r>
            <a:r>
              <a:rPr lang="en-US" sz="3200" dirty="0" smtClean="0">
                <a:latin typeface="Garamond" pitchFamily="18" charset="0"/>
              </a:rPr>
              <a:t> to dilated. 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3200" dirty="0" smtClean="0">
                <a:latin typeface="Garamond" pitchFamily="18" charset="0"/>
              </a:rPr>
              <a:t>         Reactivity: Sluggish to fixed. </a:t>
            </a:r>
          </a:p>
          <a:p>
            <a:pPr algn="l" rtl="0" eaLnBrk="1" hangingPunct="1"/>
            <a:r>
              <a:rPr lang="en-US" sz="3200" dirty="0" smtClean="0">
                <a:latin typeface="Garamond" pitchFamily="18" charset="0"/>
              </a:rPr>
              <a:t>Movement: Abnormal extensor. </a:t>
            </a:r>
          </a:p>
          <a:p>
            <a:pPr algn="l" rtl="0" eaLnBrk="1" hangingPunct="1"/>
            <a:r>
              <a:rPr lang="en-US" sz="3200" dirty="0" smtClean="0">
                <a:latin typeface="Garamond" pitchFamily="18" charset="0"/>
              </a:rPr>
              <a:t>Respiratory: Hyperventilating. </a:t>
            </a:r>
          </a:p>
          <a:p>
            <a:pPr algn="l" rtl="0" eaLnBrk="1" hangingPunct="1"/>
            <a:r>
              <a:rPr lang="en-US" sz="3200" dirty="0" smtClean="0">
                <a:latin typeface="Garamond" pitchFamily="18" charset="0"/>
              </a:rPr>
              <a:t>Loss of consciousness (LOC): Varies</a:t>
            </a:r>
          </a:p>
          <a:p>
            <a:pPr algn="l" rtl="0" eaLnBrk="1" hangingPunct="1"/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28625" y="0"/>
            <a:ext cx="8715375" cy="6858000"/>
          </a:xfrm>
        </p:spPr>
        <p:txBody>
          <a:bodyPr/>
          <a:lstStyle/>
          <a:p>
            <a:pPr marL="109728" indent="0" algn="ctr" rtl="0" eaLnBrk="1" hangingPunct="1"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Gabriola" pitchFamily="82" charset="0"/>
              </a:rPr>
              <a:t>Functions of pons</a:t>
            </a:r>
          </a:p>
          <a:p>
            <a:pPr algn="l" rtl="0" eaLnBrk="1" hangingPunct="1"/>
            <a:r>
              <a:rPr lang="en-US" sz="3200" dirty="0" smtClean="0">
                <a:latin typeface="Garamond" pitchFamily="18" charset="0"/>
              </a:rPr>
              <a:t>Respiratory Center.</a:t>
            </a:r>
          </a:p>
          <a:p>
            <a:pPr algn="l" rtl="0" eaLnBrk="1" hangingPunct="1"/>
            <a:r>
              <a:rPr lang="en-US" sz="3200" dirty="0" smtClean="0">
                <a:latin typeface="Garamond" pitchFamily="18" charset="0"/>
              </a:rPr>
              <a:t>Cranial Nerves:</a:t>
            </a:r>
          </a:p>
          <a:p>
            <a:pPr marL="822325" indent="-457200" algn="l" rtl="0"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0000"/>
                </a:solidFill>
                <a:latin typeface="Garamond" pitchFamily="18" charset="0"/>
              </a:rPr>
              <a:t>CN V - Trigeminal </a:t>
            </a:r>
            <a:r>
              <a:rPr lang="en-US" sz="3200" dirty="0" smtClean="0">
                <a:latin typeface="Garamond" pitchFamily="18" charset="0"/>
              </a:rPr>
              <a:t>[motor and sensory]. (Skin of face, tongue, teeth; muscle of mastication). </a:t>
            </a:r>
          </a:p>
          <a:p>
            <a:pPr marL="822325" indent="-457200" algn="l" rtl="0"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0000"/>
                </a:solidFill>
                <a:latin typeface="Garamond" pitchFamily="18" charset="0"/>
              </a:rPr>
              <a:t>CN VI - </a:t>
            </a:r>
            <a:r>
              <a:rPr lang="en-US" sz="3200" dirty="0" err="1" smtClean="0">
                <a:solidFill>
                  <a:srgbClr val="FF0000"/>
                </a:solidFill>
                <a:latin typeface="Garamond" pitchFamily="18" charset="0"/>
              </a:rPr>
              <a:t>Abducens</a:t>
            </a:r>
            <a:r>
              <a:rPr lang="en-US" sz="32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3200" dirty="0" smtClean="0">
                <a:latin typeface="Garamond" pitchFamily="18" charset="0"/>
              </a:rPr>
              <a:t>[motor]. (Lateral rectus muscle of eye which rotates eye outward).</a:t>
            </a:r>
          </a:p>
          <a:p>
            <a:pPr marL="822325" indent="-457200" algn="l" rtl="0"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0000"/>
                </a:solidFill>
                <a:latin typeface="Garamond" pitchFamily="18" charset="0"/>
              </a:rPr>
              <a:t>CN VII - Facial </a:t>
            </a:r>
            <a:r>
              <a:rPr lang="en-US" sz="3200" dirty="0" smtClean="0">
                <a:latin typeface="Garamond" pitchFamily="18" charset="0"/>
              </a:rPr>
              <a:t>[motor and sensory]. (Muscles of facial expression). </a:t>
            </a:r>
          </a:p>
          <a:p>
            <a:pPr marL="822325" indent="-457200" algn="l" rtl="0"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0000"/>
                </a:solidFill>
                <a:latin typeface="Garamond" pitchFamily="18" charset="0"/>
              </a:rPr>
              <a:t>CN VIII - Acoustic </a:t>
            </a:r>
            <a:r>
              <a:rPr lang="en-US" sz="3200" dirty="0" smtClean="0">
                <a:latin typeface="Garamond" pitchFamily="18" charset="0"/>
              </a:rPr>
              <a:t>[sensory].  (Hearing)</a:t>
            </a:r>
          </a:p>
        </p:txBody>
      </p:sp>
    </p:spTree>
    <p:extLst>
      <p:ext uri="{BB962C8B-B14F-4D97-AF65-F5344CB8AC3E}">
        <p14:creationId xmlns:p14="http://schemas.microsoft.com/office/powerpoint/2010/main" val="36378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71500" y="0"/>
            <a:ext cx="85725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Gabriola" pitchFamily="82" charset="0"/>
              </a:rPr>
              <a:t>Symptoms and signs of lesion in pons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Pupils size: Pinpoint 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LOC: Semi-coma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Movement</a:t>
            </a:r>
            <a:r>
              <a:rPr lang="en-US" sz="3600" dirty="0" smtClean="0">
                <a:latin typeface="Garamond" pitchFamily="18" charset="0"/>
              </a:rPr>
              <a:t>: Abnormal extensor. 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Respiratory: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3600" dirty="0" smtClean="0">
                <a:latin typeface="Garamond" pitchFamily="18" charset="0"/>
              </a:rPr>
              <a:t>   -</a:t>
            </a:r>
            <a:r>
              <a:rPr lang="en-US" sz="3600" dirty="0" err="1" smtClean="0">
                <a:latin typeface="Garamond" pitchFamily="18" charset="0"/>
              </a:rPr>
              <a:t>Apneustic</a:t>
            </a:r>
            <a:r>
              <a:rPr lang="en-US" sz="3600" dirty="0" smtClean="0">
                <a:latin typeface="Garamond" pitchFamily="18" charset="0"/>
              </a:rPr>
              <a:t> (Abnormal respiration marked by sustained inhalation).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3600" dirty="0" smtClean="0">
                <a:latin typeface="Garamond" pitchFamily="18" charset="0"/>
              </a:rPr>
              <a:t>   -Hyperventilation.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CN Deficits: CN V, CN VI, CN VII, CN VIII. </a:t>
            </a:r>
          </a:p>
        </p:txBody>
      </p:sp>
    </p:spTree>
    <p:extLst>
      <p:ext uri="{BB962C8B-B14F-4D97-AF65-F5344CB8AC3E}">
        <p14:creationId xmlns:p14="http://schemas.microsoft.com/office/powerpoint/2010/main" val="31929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571500" y="0"/>
            <a:ext cx="85725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Gabriola" pitchFamily="82" charset="0"/>
              </a:rPr>
              <a:t>Functions of medulla oblongata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Crossing of motor tracts.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Cardiac Center.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Respiratory Center.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Vasomotor Center (nerves having muscular control of the blood vessel walls)  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Centers for cough, gag, swallow, and vomit.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Cranial Nerves:</a:t>
            </a:r>
          </a:p>
        </p:txBody>
      </p:sp>
    </p:spTree>
    <p:extLst>
      <p:ext uri="{BB962C8B-B14F-4D97-AF65-F5344CB8AC3E}">
        <p14:creationId xmlns:p14="http://schemas.microsoft.com/office/powerpoint/2010/main" val="41988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57188" y="944724"/>
            <a:ext cx="8501062" cy="5624351"/>
          </a:xfrm>
        </p:spPr>
        <p:txBody>
          <a:bodyPr>
            <a:normAutofit fontScale="92500"/>
          </a:bodyPr>
          <a:lstStyle/>
          <a:p>
            <a:pPr algn="l" rtl="0" eaLnBrk="1" hangingPunct="1"/>
            <a:r>
              <a:rPr lang="en-US" sz="3600" dirty="0" smtClean="0">
                <a:solidFill>
                  <a:srgbClr val="FF0000"/>
                </a:solidFill>
                <a:latin typeface="Garamond" pitchFamily="18" charset="0"/>
              </a:rPr>
              <a:t>CN IX - </a:t>
            </a:r>
            <a:r>
              <a:rPr lang="en-US" sz="3600" dirty="0" err="1" smtClean="0">
                <a:solidFill>
                  <a:srgbClr val="FF0000"/>
                </a:solidFill>
                <a:latin typeface="Garamond" pitchFamily="18" charset="0"/>
              </a:rPr>
              <a:t>Glossopharyneal</a:t>
            </a:r>
            <a:r>
              <a:rPr lang="en-US" sz="36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latin typeface="Garamond" pitchFamily="18" charset="0"/>
              </a:rPr>
              <a:t>[mixed]. (Muscles &amp; mucous membranes of pharynx, the constricted openings from the mouth &amp; the oral pharynx and the posterior third of tongue). </a:t>
            </a:r>
          </a:p>
          <a:p>
            <a:pPr algn="l" rtl="0" eaLnBrk="1" hangingPunct="1"/>
            <a:r>
              <a:rPr lang="en-US" sz="3600" dirty="0" smtClean="0">
                <a:solidFill>
                  <a:srgbClr val="FF0000"/>
                </a:solidFill>
                <a:latin typeface="Garamond" pitchFamily="18" charset="0"/>
              </a:rPr>
              <a:t>CN X - </a:t>
            </a:r>
            <a:r>
              <a:rPr lang="en-US" sz="3600" dirty="0" err="1" smtClean="0">
                <a:solidFill>
                  <a:srgbClr val="FF0000"/>
                </a:solidFill>
                <a:latin typeface="Garamond" pitchFamily="18" charset="0"/>
              </a:rPr>
              <a:t>Vagus</a:t>
            </a:r>
            <a:r>
              <a:rPr lang="en-US" sz="36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latin typeface="Garamond" pitchFamily="18" charset="0"/>
              </a:rPr>
              <a:t>[mixed]. (Pharynx, larynx, heart, lungs, stomach). </a:t>
            </a:r>
          </a:p>
          <a:p>
            <a:pPr algn="l" rtl="0" eaLnBrk="1" hangingPunct="1"/>
            <a:r>
              <a:rPr lang="en-US" sz="3600" dirty="0" smtClean="0">
                <a:solidFill>
                  <a:srgbClr val="FF0000"/>
                </a:solidFill>
                <a:latin typeface="Garamond" pitchFamily="18" charset="0"/>
              </a:rPr>
              <a:t>CN XI - Accessory </a:t>
            </a:r>
            <a:r>
              <a:rPr lang="en-US" sz="3600" dirty="0" smtClean="0">
                <a:latin typeface="Garamond" pitchFamily="18" charset="0"/>
              </a:rPr>
              <a:t>[motor]. (Rotation of the head and shoulder). </a:t>
            </a:r>
          </a:p>
          <a:p>
            <a:pPr algn="l" rtl="0" eaLnBrk="1" hangingPunct="1"/>
            <a:r>
              <a:rPr lang="en-US" sz="3600" dirty="0" smtClean="0">
                <a:solidFill>
                  <a:srgbClr val="FF0000"/>
                </a:solidFill>
                <a:latin typeface="Garamond" pitchFamily="18" charset="0"/>
              </a:rPr>
              <a:t>CN XII - Hypoglossal </a:t>
            </a:r>
            <a:r>
              <a:rPr lang="en-US" sz="3600" dirty="0" smtClean="0">
                <a:latin typeface="Garamond" pitchFamily="18" charset="0"/>
              </a:rPr>
              <a:t>[motor]. (Intrinsic muscles of the tongue). 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23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03548" y="152636"/>
            <a:ext cx="8358187" cy="650081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Gabriola" pitchFamily="82" charset="0"/>
              </a:rPr>
              <a:t>Signs and symptoms of lesion in medulla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Movement: </a:t>
            </a:r>
            <a:r>
              <a:rPr lang="en-US" sz="3600" dirty="0" err="1" smtClean="0">
                <a:latin typeface="Garamond" pitchFamily="18" charset="0"/>
              </a:rPr>
              <a:t>Ipsilateral</a:t>
            </a:r>
            <a:r>
              <a:rPr lang="en-US" sz="3600" dirty="0" smtClean="0">
                <a:latin typeface="Garamond" pitchFamily="18" charset="0"/>
              </a:rPr>
              <a:t> paralysis. 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Pupils: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3600" dirty="0" smtClean="0">
                <a:latin typeface="Garamond" pitchFamily="18" charset="0"/>
              </a:rPr>
              <a:t>            Size: Dilated.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3600" dirty="0" smtClean="0">
                <a:latin typeface="Garamond" pitchFamily="18" charset="0"/>
              </a:rPr>
              <a:t>            Reactivity: Fixed. 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Respiratory: Abnormal breathing patterns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CN Palsies: Inability to control movement. Absent cough, gag.  </a:t>
            </a:r>
          </a:p>
          <a:p>
            <a:pPr algn="l" rtl="0" eaLnBrk="1" hangingPunct="1"/>
            <a:r>
              <a:rPr lang="en-US" sz="3600" dirty="0" smtClean="0">
                <a:latin typeface="Garamond" pitchFamily="18" charset="0"/>
              </a:rPr>
              <a:t>LOC: Comatose. </a:t>
            </a:r>
          </a:p>
          <a:p>
            <a:pPr eaLnBrk="1" hangingPunct="1"/>
            <a:endParaRPr lang="en-US" sz="36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727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Gabriola" pitchFamily="82" charset="0"/>
              </a:rPr>
              <a:t>Brain Stem Function Tests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87524" y="980728"/>
            <a:ext cx="8568952" cy="5043264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F"/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To test reticular formation  </a:t>
            </a:r>
          </a:p>
          <a:p>
            <a:pPr marL="444500" lvl="3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Garamond" pitchFamily="18" charset="0"/>
              </a:rPr>
              <a:t>Alertness, Consciousness &amp; Sleep.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F"/>
              <a:defRPr/>
            </a:pP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Corticospinal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tract</a:t>
            </a:r>
          </a:p>
          <a:p>
            <a:pPr marL="444500" lvl="3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Garamond" pitchFamily="18" charset="0"/>
              </a:rPr>
              <a:t>Motor power, reflexes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F"/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Pain response</a:t>
            </a:r>
          </a:p>
          <a:p>
            <a:pPr marL="444500" lvl="3" indent="0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2335213" algn="l"/>
              </a:tabLst>
              <a:defRPr/>
            </a:pPr>
            <a:r>
              <a:rPr lang="en-US" sz="3200" dirty="0" smtClean="0">
                <a:latin typeface="Garamond" pitchFamily="18" charset="0"/>
              </a:rPr>
              <a:t>Facial grimacing on firm pressure over the supra orbital ridge.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F"/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To test respiratory center </a:t>
            </a:r>
          </a:p>
          <a:p>
            <a:pPr marL="444500" lvl="3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Garamond" pitchFamily="18" charset="0"/>
              </a:rPr>
              <a:t>look for the normal pattern of respiration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95536" y="944724"/>
            <a:ext cx="8424936" cy="561662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ClrTx/>
              <a:buSzPct val="85000"/>
              <a:buFont typeface="Wingdings" pitchFamily="2" charset="2"/>
              <a:buChar char="F"/>
              <a:tabLst>
                <a:tab pos="0" algn="l"/>
              </a:tabLst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To test cardiovascular center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marL="444500" indent="0" eaLnBrk="1" hangingPunct="1">
              <a:buNone/>
              <a:defRPr/>
            </a:pPr>
            <a:r>
              <a:rPr lang="en-US" sz="3200" dirty="0" smtClean="0">
                <a:latin typeface="Garamond" pitchFamily="18" charset="0"/>
              </a:rPr>
              <a:t>Look for normal circulatory function </a:t>
            </a:r>
          </a:p>
          <a:p>
            <a:pPr marL="0" indent="0" eaLnBrk="1" hangingPunct="1">
              <a:spcBef>
                <a:spcPts val="1800"/>
              </a:spcBef>
              <a:buClrTx/>
              <a:buSzPct val="85000"/>
              <a:buFont typeface="Wingdings" pitchFamily="2" charset="2"/>
              <a:buChar char="F"/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To test brainstem reflexes:</a:t>
            </a:r>
          </a:p>
          <a:p>
            <a:pPr marL="715963" indent="-271463" eaLnBrk="1" hangingPunct="1"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Garamond" pitchFamily="18" charset="0"/>
              </a:rPr>
              <a:t>Pupilary</a:t>
            </a:r>
            <a:r>
              <a:rPr lang="en-US" sz="3200" dirty="0" smtClean="0">
                <a:latin typeface="Garamond" pitchFamily="18" charset="0"/>
              </a:rPr>
              <a:t> and corneal reflexes.</a:t>
            </a:r>
          </a:p>
          <a:p>
            <a:pPr marL="715963" indent="-271463" eaLnBrk="1" hangingPunct="1"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Garamond" pitchFamily="18" charset="0"/>
              </a:rPr>
              <a:t>Vestibulo</a:t>
            </a:r>
            <a:r>
              <a:rPr lang="en-US" sz="3200" dirty="0" smtClean="0">
                <a:latin typeface="Garamond" pitchFamily="18" charset="0"/>
              </a:rPr>
              <a:t>-ocular reflex: Injection of iced water into the ear will produce eyes movement.</a:t>
            </a:r>
          </a:p>
          <a:p>
            <a:pPr marL="715963" indent="-271463" eaLnBrk="1" hangingPunct="1"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Garamond" pitchFamily="18" charset="0"/>
              </a:rPr>
              <a:t>Oculo</a:t>
            </a:r>
            <a:r>
              <a:rPr lang="en-US" sz="3200" dirty="0" smtClean="0">
                <a:latin typeface="Garamond" pitchFamily="18" charset="0"/>
              </a:rPr>
              <a:t>-cephalic reflex: Eyes will be fixed when head is moved in one or another directions.</a:t>
            </a:r>
          </a:p>
          <a:p>
            <a:pPr marL="715963" indent="-271463" eaLnBrk="1" hangingPunct="1"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latin typeface="Garamond" pitchFamily="18" charset="0"/>
              </a:rPr>
              <a:t>Gag reflex.</a:t>
            </a:r>
          </a:p>
          <a:p>
            <a:pPr marL="715963" indent="-271463" eaLnBrk="1" hangingPunct="1"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latin typeface="Garamond" pitchFamily="18" charset="0"/>
              </a:rPr>
              <a:t>Cough reflex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" y="116633"/>
            <a:ext cx="9118427" cy="6704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95234" name="Picture 2" descr="http://sig.graphicsfactory.com/Mothers_Day/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83" y="609347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http://sig.graphicsfactory.com/Mothers_Day/h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67" y="6129098"/>
            <a:ext cx="457200" cy="4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0" name="Picture 8" descr="http://sig.graphicsfactory.com/Mothers_Day/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32" y="610114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0" name="Picture 18" descr="http://sig.graphicsfactory.com/Mothers_Day/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94" y="609347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2" name="Picture 20" descr="http://sig.graphicsfactory.com/Mothers_Day/k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46" y="607454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4" name="Picture 22" descr="http://sig.graphicsfactory.com/Mothers_Day/y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58" y="607035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6" name="Picture 24" descr="http://sig.graphicsfactory.com/Mothers_Day/o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692" y="608433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8" name="Picture 26" descr="http://sig.graphicsfactory.com/Mothers_Day/u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210" y="609347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:\Desktops\Animated\thanks\thank-you-0909-blue-flow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62" y="12406"/>
            <a:ext cx="6084676" cy="683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2" y="566552"/>
            <a:ext cx="8043044" cy="9542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Gabriola" pitchFamily="82" charset="0"/>
              </a:rPr>
              <a:t>Components of Brain 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31540" y="1736812"/>
            <a:ext cx="3924436" cy="4176464"/>
          </a:xfrm>
        </p:spPr>
        <p:txBody>
          <a:bodyPr>
            <a:normAutofit/>
          </a:bodyPr>
          <a:lstStyle/>
          <a:p>
            <a:pPr marL="358775" lvl="2" indent="-273050" eaLnBrk="1" hangingPunct="1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3600" dirty="0" smtClean="0">
                <a:latin typeface="Garamond" pitchFamily="18" charset="0"/>
              </a:rPr>
              <a:t>Mid Brain</a:t>
            </a:r>
          </a:p>
          <a:p>
            <a:pPr marL="358775" lvl="2" indent="-273050" eaLnBrk="1" hangingPunct="1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3600" dirty="0" smtClean="0">
                <a:latin typeface="Garamond" pitchFamily="18" charset="0"/>
              </a:rPr>
              <a:t>Pons</a:t>
            </a:r>
          </a:p>
          <a:p>
            <a:pPr marL="358775" lvl="2" indent="-273050" eaLnBrk="1" hangingPunct="1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3600" dirty="0" smtClean="0">
                <a:latin typeface="Garamond" pitchFamily="18" charset="0"/>
              </a:rPr>
              <a:t>Medulla Oblongata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2050" name="Picture 2" descr="C:\Users\hgad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6" y="1450193"/>
            <a:ext cx="6342063" cy="54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3508" y="1268760"/>
            <a:ext cx="4538612" cy="4965068"/>
          </a:xfrm>
        </p:spPr>
        <p:txBody>
          <a:bodyPr>
            <a:normAutofit/>
          </a:bodyPr>
          <a:lstStyle/>
          <a:p>
            <a:pPr marL="358775" lvl="2" indent="-27305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3600" dirty="0" smtClean="0">
                <a:latin typeface="Garamond" pitchFamily="18" charset="0"/>
              </a:rPr>
              <a:t>The midbrain</a:t>
            </a:r>
            <a:r>
              <a:rPr lang="en-US" sz="3600" dirty="0">
                <a:latin typeface="Garamond" pitchFamily="18" charset="0"/>
              </a:rPr>
              <a:t>, pons and medulla connect </a:t>
            </a:r>
            <a:r>
              <a:rPr lang="en-US" sz="3600" dirty="0" smtClean="0">
                <a:latin typeface="Garamond" pitchFamily="18" charset="0"/>
              </a:rPr>
              <a:t>to the </a:t>
            </a:r>
            <a:r>
              <a:rPr lang="en-US" sz="3600" dirty="0">
                <a:latin typeface="Garamond" pitchFamily="18" charset="0"/>
              </a:rPr>
              <a:t>cerebellum </a:t>
            </a:r>
            <a:r>
              <a:rPr lang="en-US" sz="3600" dirty="0" smtClean="0">
                <a:latin typeface="Garamond" pitchFamily="18" charset="0"/>
              </a:rPr>
              <a:t>via the superior, middle and inferior peduncles respectively.</a:t>
            </a:r>
          </a:p>
        </p:txBody>
      </p:sp>
      <p:pic>
        <p:nvPicPr>
          <p:cNvPr id="5" name="Picture 2" descr="http://classconnection.s3.amazonaws.com/62/flashcards/545124/jpg/pedun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20" y="1088740"/>
            <a:ext cx="446188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04148" y="2636912"/>
            <a:ext cx="540060" cy="1024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47564" y="2132856"/>
            <a:ext cx="4320480" cy="3187240"/>
          </a:xfrm>
        </p:spPr>
        <p:txBody>
          <a:bodyPr>
            <a:normAutofit fontScale="92500"/>
          </a:bodyPr>
          <a:lstStyle/>
          <a:p>
            <a:pPr marL="109728" indent="0" eaLnBrk="1" hangingPunct="1">
              <a:buNone/>
            </a:pPr>
            <a:r>
              <a:rPr lang="en-US" sz="3600" dirty="0" smtClean="0">
                <a:latin typeface="Garamond" pitchFamily="18" charset="0"/>
              </a:rPr>
              <a:t>The midbrain is divided into three parts:</a:t>
            </a:r>
          </a:p>
          <a:p>
            <a:pPr marL="109728" indent="0" eaLnBrk="1" hangingPunct="1">
              <a:buNone/>
            </a:pPr>
            <a:r>
              <a:rPr lang="en-US" sz="3600" dirty="0" smtClean="0">
                <a:latin typeface="Garamond" pitchFamily="18" charset="0"/>
              </a:rPr>
              <a:t>1- The Tectum </a:t>
            </a:r>
          </a:p>
          <a:p>
            <a:pPr marL="109728" indent="0">
              <a:buNone/>
            </a:pPr>
            <a:r>
              <a:rPr lang="en-US" sz="3600" dirty="0">
                <a:latin typeface="Garamond" pitchFamily="18" charset="0"/>
              </a:rPr>
              <a:t>2- The </a:t>
            </a:r>
            <a:r>
              <a:rPr lang="en-US" sz="3600" dirty="0" err="1" smtClean="0">
                <a:latin typeface="Garamond" pitchFamily="18" charset="0"/>
              </a:rPr>
              <a:t>Tegmentum</a:t>
            </a:r>
            <a:endParaRPr lang="en-US" sz="3600" dirty="0" smtClean="0">
              <a:latin typeface="Garamond" pitchFamily="18" charset="0"/>
            </a:endParaRPr>
          </a:p>
          <a:p>
            <a:pPr marL="109728" indent="0">
              <a:buNone/>
            </a:pPr>
            <a:r>
              <a:rPr lang="en-US" sz="3600" dirty="0">
                <a:latin typeface="Garamond" pitchFamily="18" charset="0"/>
              </a:rPr>
              <a:t>3- </a:t>
            </a:r>
            <a:r>
              <a:rPr lang="en-US" sz="3600" dirty="0" smtClean="0">
                <a:latin typeface="Garamond" pitchFamily="18" charset="0"/>
              </a:rPr>
              <a:t>Cerebral Peduncles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3748" y="-135396"/>
            <a:ext cx="4788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rush Script MT" pitchFamily="66" charset="0"/>
              </a:rPr>
              <a:t>Midbrain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Brush Script MT" pitchFamily="66" charset="0"/>
            </a:endParaRPr>
          </a:p>
        </p:txBody>
      </p:sp>
      <p:pic>
        <p:nvPicPr>
          <p:cNvPr id="3074" name="Picture 2" descr="C:\Users\hga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12876"/>
            <a:ext cx="3863975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170" name="Picture 2" descr="http://higheredbcs.wiley.com/legacy/college/tortora/0470565101/hearthis_ill/pap13e_ch14_illustr_audio_mp3_am/simulations/figures/midbrain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0"/>
          <a:stretch/>
        </p:blipFill>
        <p:spPr bwMode="auto">
          <a:xfrm>
            <a:off x="15664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9952" y="576660"/>
            <a:ext cx="540060" cy="324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0312" y="1052736"/>
            <a:ext cx="1656184" cy="388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59532" y="1052737"/>
            <a:ext cx="5580620" cy="44284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1- </a:t>
            </a:r>
            <a:r>
              <a:rPr lang="en-US" sz="4000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The </a:t>
            </a:r>
            <a:r>
              <a:rPr lang="en-US" sz="4000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Tectum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("roof" </a:t>
            </a:r>
            <a:r>
              <a:rPr lang="en-US" sz="3600" dirty="0" smtClean="0">
                <a:latin typeface="Garamond" pitchFamily="18" charset="0"/>
              </a:rPr>
              <a:t>in </a:t>
            </a:r>
            <a:r>
              <a:rPr lang="en-US" sz="3600" dirty="0" err="1" smtClean="0">
                <a:latin typeface="Garamond" pitchFamily="18" charset="0"/>
              </a:rPr>
              <a:t>latin</a:t>
            </a:r>
            <a:r>
              <a:rPr lang="en-US" sz="3600" dirty="0" smtClean="0">
                <a:latin typeface="Garamond" pitchFamily="18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includes:</a:t>
            </a:r>
          </a:p>
          <a:p>
            <a:pPr marL="444500" indent="-266700">
              <a:spcBef>
                <a:spcPts val="1800"/>
              </a:spcBef>
              <a:buNone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a) The superior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colliculus</a:t>
            </a:r>
            <a:endParaRPr lang="en-US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marL="1114425" indent="-212725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Garamond" pitchFamily="18" charset="0"/>
              </a:rPr>
              <a:t>It constitutes center for visual reflexes</a:t>
            </a:r>
          </a:p>
          <a:p>
            <a:pPr marL="1114425" indent="-212725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Garamond" pitchFamily="18" charset="0"/>
              </a:rPr>
              <a:t>It sends its superior brachium to the </a:t>
            </a:r>
            <a:r>
              <a:rPr lang="en-US" sz="3600" b="1" dirty="0" smtClean="0">
                <a:solidFill>
                  <a:srgbClr val="FF00FF"/>
                </a:solidFill>
                <a:latin typeface="Garamond" pitchFamily="18" charset="0"/>
              </a:rPr>
              <a:t>lateral geniculate body </a:t>
            </a:r>
            <a:r>
              <a:rPr lang="en-US" sz="3600" dirty="0" smtClean="0">
                <a:latin typeface="Garamond" pitchFamily="18" charset="0"/>
              </a:rPr>
              <a:t>of the thalamus.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704348" y="80628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Midbrain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7" y="1088740"/>
            <a:ext cx="323691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trands design template">
  <a:themeElements>
    <a:clrScheme name="Office Them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CC"/>
        </a:dk1>
        <a:lt1>
          <a:srgbClr val="008080"/>
        </a:lt1>
        <a:dk2>
          <a:srgbClr val="3399FF"/>
        </a:dk2>
        <a:lt2>
          <a:srgbClr val="005A58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 077">
  <a:themeElements>
    <a:clrScheme name="Custom 142">
      <a:dk1>
        <a:srgbClr val="0C0600"/>
      </a:dk1>
      <a:lt1>
        <a:srgbClr val="FFFFFF"/>
      </a:lt1>
      <a:dk2>
        <a:srgbClr val="03B0B9"/>
      </a:dk2>
      <a:lt2>
        <a:srgbClr val="7BDEFD"/>
      </a:lt2>
      <a:accent1>
        <a:srgbClr val="9CBCC4"/>
      </a:accent1>
      <a:accent2>
        <a:srgbClr val="DCE9EC"/>
      </a:accent2>
      <a:accent3>
        <a:srgbClr val="9AA5A8"/>
      </a:accent3>
      <a:accent4>
        <a:srgbClr val="005658"/>
      </a:accent4>
      <a:accent5>
        <a:srgbClr val="14CECE"/>
      </a:accent5>
      <a:accent6>
        <a:srgbClr val="ECF6F8"/>
      </a:accent6>
      <a:hlink>
        <a:srgbClr val="FF0000"/>
      </a:hlink>
      <a:folHlink>
        <a:srgbClr val="0051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strands design template</Template>
  <TotalTime>7059</TotalTime>
  <Words>1878</Words>
  <Application>Microsoft Office PowerPoint</Application>
  <PresentationFormat>On-screen Show (4:3)</PresentationFormat>
  <Paragraphs>209</Paragraphs>
  <Slides>49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Blue strands design template</vt:lpstr>
      <vt:lpstr>1_Custom Design</vt:lpstr>
      <vt:lpstr>Theme 077</vt:lpstr>
      <vt:lpstr>PowerPoint Presentation</vt:lpstr>
      <vt:lpstr>PHYSIOLOHY OF BRAIN STEM</vt:lpstr>
      <vt:lpstr>PowerPoint Presentation</vt:lpstr>
      <vt:lpstr>THE BRAIN STEM</vt:lpstr>
      <vt:lpstr>Components of Brain 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 Stem Function Tests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Hayam</dc:creator>
  <cp:lastModifiedBy>DR.HAYAM</cp:lastModifiedBy>
  <cp:revision>304</cp:revision>
  <cp:lastPrinted>1601-01-01T00:00:00Z</cp:lastPrinted>
  <dcterms:created xsi:type="dcterms:W3CDTF">1601-01-01T00:00:00Z</dcterms:created>
  <dcterms:modified xsi:type="dcterms:W3CDTF">2016-09-25T05:25:08Z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