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0D1"/>
    <a:srgbClr val="C45074"/>
    <a:srgbClr val="000000"/>
    <a:srgbClr val="2F74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07D246-5053-4A96-9C9A-E4B65A4CBE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79F178-806F-4F3B-989C-997534675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182BC58-2443-473A-B077-FBE3BBC94FF8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D12174-6813-45C7-8A01-24904FD5F4FF}" type="slidenum">
              <a:rPr lang="en-US" altLang="en-US" smtClean="0">
                <a:latin typeface="Times New Roman" pitchFamily="18" charset="0"/>
              </a:rPr>
              <a:pPr eaLnBrk="1" hangingPunct="1"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50BF835-006C-4C65-91CF-43D2594536F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2ABB-D02B-44FC-ADB7-61585FD4C23A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9A80-921C-4EFA-8112-00E157FCB36E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CFD6B5-2E3F-49B3-A308-927249EBF99A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B0B-9D00-42A5-A26C-53D399C6965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7419-F1AC-4D1D-A6A8-F01F9D86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B740-1FA8-4F91-9E0B-6F06F599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339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B6A0-4DC1-4178-AD5C-15BAA5ADA84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005EA-AE6D-4FEB-BA40-D48A4396262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8B518-69C2-4110-B144-27ECEF7747D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33634-434D-47EB-974D-2ABF5D6DD8F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F9B0D-AA85-46D0-925E-D28CD8BFD81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DE5E6-278A-44EE-BB46-B969EF5EE6F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BB3B0-1CA9-4329-B52A-30A9BF10F61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24F2C-EFBB-4AAE-A5BB-1460EAACF98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67F653C-F09D-4CE5-9A6B-932EC63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68" r:id="rId13"/>
    <p:sldLayoutId id="214748418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ABED1-6D18-4753-8F29-A1F2F073D398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626171" y="1785394"/>
            <a:ext cx="6042174" cy="49559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u="sng"/>
              <a:t>The mucosal lining of these sinuses </a:t>
            </a:r>
            <a:r>
              <a:rPr lang="en-US" altLang="en-US" sz="2400"/>
              <a:t>is continuous with that in the nose  and the throat.</a:t>
            </a:r>
          </a:p>
          <a:p>
            <a:pPr eaLnBrk="1" hangingPunct="1"/>
            <a:r>
              <a:rPr lang="en-US" altLang="en-US" sz="2400" u="sng"/>
              <a:t>So infection in this  area </a:t>
            </a:r>
            <a:r>
              <a:rPr lang="en-US" altLang="en-US" sz="2400"/>
              <a:t>tends to </a:t>
            </a:r>
            <a:r>
              <a:rPr lang="en-US" altLang="en-US" sz="2400" u="sng"/>
              <a:t>migrate into the sinuses causing sinusitis.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178" y="20769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1000126"/>
            <a:ext cx="4143375" cy="497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44450" indent="0" eaLnBrk="1" hangingPunct="1">
              <a:buNone/>
              <a:defRPr/>
            </a:pPr>
            <a:r>
              <a:rPr lang="en-US" sz="2800" b="1" u="sng" dirty="0" smtClean="0">
                <a:solidFill>
                  <a:srgbClr val="CC00CC"/>
                </a:solidFill>
              </a:rPr>
              <a:t>Olfactory</a:t>
            </a:r>
            <a:r>
              <a:rPr lang="en-US" sz="2800" b="1" dirty="0" smtClean="0">
                <a:solidFill>
                  <a:srgbClr val="CC00CC"/>
                </a:solidFill>
              </a:rPr>
              <a:t>: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It is </a:t>
            </a:r>
            <a:r>
              <a:rPr lang="en-US" sz="2400" b="1" u="sng" dirty="0" smtClean="0">
                <a:solidFill>
                  <a:schemeClr val="tx1"/>
                </a:solidFill>
              </a:rPr>
              <a:t>delicate</a:t>
            </a:r>
            <a:r>
              <a:rPr lang="en-US" sz="2400" b="1" dirty="0" smtClean="0">
                <a:solidFill>
                  <a:schemeClr val="tx1"/>
                </a:solidFill>
              </a:rPr>
              <a:t> and contains olfactory nerve cells.</a:t>
            </a:r>
          </a:p>
          <a:p>
            <a:pPr lvl="1" eaLnBrk="1" hangingPunct="1"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It is present in </a:t>
            </a:r>
            <a:r>
              <a:rPr lang="en-US" sz="2100" b="1" u="sng" dirty="0" smtClean="0">
                <a:solidFill>
                  <a:schemeClr val="tx1"/>
                </a:solidFill>
              </a:rPr>
              <a:t>the roof,</a:t>
            </a:r>
            <a:r>
              <a:rPr lang="en-US" sz="2100" b="1" dirty="0" smtClean="0">
                <a:solidFill>
                  <a:schemeClr val="tx1"/>
                </a:solidFill>
              </a:rPr>
              <a:t> lateral wall and </a:t>
            </a:r>
            <a:r>
              <a:rPr lang="en-US" sz="2100" b="1" u="sng" dirty="0" smtClean="0">
                <a:solidFill>
                  <a:schemeClr val="tx1"/>
                </a:solidFill>
              </a:rPr>
              <a:t>upper part of nasal cavity</a:t>
            </a:r>
            <a:r>
              <a:rPr lang="en-US" sz="2100" b="1" dirty="0" smtClean="0">
                <a:solidFill>
                  <a:schemeClr val="tx1"/>
                </a:solidFill>
              </a:rPr>
              <a:t>.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u="sng" dirty="0" smtClean="0">
                <a:solidFill>
                  <a:srgbClr val="FF3300"/>
                </a:solidFill>
              </a:rPr>
              <a:t>On the lateral wall</a:t>
            </a:r>
            <a:r>
              <a:rPr lang="en-US" sz="2100" b="1" dirty="0" smtClean="0">
                <a:solidFill>
                  <a:schemeClr val="tx1"/>
                </a:solidFill>
              </a:rPr>
              <a:t>, it lines the upper surface of the </a:t>
            </a:r>
            <a:r>
              <a:rPr lang="en-US" sz="2100" b="1" u="sng" dirty="0" smtClean="0">
                <a:solidFill>
                  <a:schemeClr val="tx1"/>
                </a:solidFill>
              </a:rPr>
              <a:t>superior </a:t>
            </a:r>
            <a:r>
              <a:rPr lang="en-US" sz="2100" b="1" u="sng" dirty="0" err="1" smtClean="0">
                <a:solidFill>
                  <a:schemeClr val="tx1"/>
                </a:solidFill>
              </a:rPr>
              <a:t>concha</a:t>
            </a:r>
            <a:r>
              <a:rPr lang="en-US" sz="2100" b="1" u="sng" dirty="0" smtClean="0">
                <a:solidFill>
                  <a:schemeClr val="tx1"/>
                </a:solidFill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</a:rPr>
              <a:t>and the </a:t>
            </a:r>
            <a:r>
              <a:rPr lang="en-US" sz="2100" b="1" u="sng" dirty="0" err="1" smtClean="0">
                <a:solidFill>
                  <a:schemeClr val="tx1"/>
                </a:solidFill>
              </a:rPr>
              <a:t>sphenoethmoidal</a:t>
            </a:r>
            <a:r>
              <a:rPr lang="en-US" sz="2100" b="1" u="sng" dirty="0" smtClean="0">
                <a:solidFill>
                  <a:schemeClr val="tx1"/>
                </a:solidFill>
              </a:rPr>
              <a:t> recess.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u="sng" dirty="0" smtClean="0">
                <a:solidFill>
                  <a:srgbClr val="FF0000"/>
                </a:solidFill>
              </a:rPr>
              <a:t>On the medial wall</a:t>
            </a:r>
            <a:r>
              <a:rPr lang="en-US" sz="2100" b="1" dirty="0" smtClean="0">
                <a:solidFill>
                  <a:schemeClr val="tx1"/>
                </a:solidFill>
              </a:rPr>
              <a:t>, it lines the </a:t>
            </a:r>
            <a:r>
              <a:rPr lang="en-US" sz="2100" b="1" u="sng" dirty="0" smtClean="0">
                <a:solidFill>
                  <a:schemeClr val="tx1"/>
                </a:solidFill>
              </a:rPr>
              <a:t>superior part </a:t>
            </a:r>
            <a:r>
              <a:rPr lang="en-US" sz="2100" b="1" dirty="0" smtClean="0">
                <a:solidFill>
                  <a:schemeClr val="tx1"/>
                </a:solidFill>
              </a:rPr>
              <a:t>of the nasal septum.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4E3F-BE5A-494E-9FF9-F8B18C6E0665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246563" y="3398838"/>
            <a:ext cx="467836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249738" y="176213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81FE23-0D5D-4B62-9C8E-6471D7685F8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3881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nerves of General Sensation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 </a:t>
            </a:r>
            <a:r>
              <a:rPr lang="en-US" sz="2300" b="1" i="1" dirty="0" smtClean="0"/>
              <a:t>trigeminal 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i="1" dirty="0" smtClean="0">
                <a:solidFill>
                  <a:srgbClr val="0070C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0070C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2F74FF"/>
                </a:solidFill>
              </a:rPr>
              <a:t>The </a:t>
            </a:r>
            <a:r>
              <a:rPr lang="en-US" sz="2300" b="1" i="1" dirty="0" smtClean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err="1" smtClean="0">
                <a:solidFill>
                  <a:srgbClr val="C00000"/>
                </a:solidFill>
              </a:rPr>
              <a:t>pterygopalatine</a:t>
            </a:r>
            <a:r>
              <a:rPr lang="en-US" sz="2300" b="1" dirty="0" smtClean="0">
                <a:solidFill>
                  <a:srgbClr val="C00000"/>
                </a:solidFill>
              </a:rPr>
              <a:t> ganglion</a:t>
            </a:r>
            <a:r>
              <a:rPr lang="en-US" sz="2300" dirty="0" smtClean="0">
                <a:solidFill>
                  <a:srgbClr val="C00000"/>
                </a:solidFill>
              </a:rPr>
              <a:t>: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2- Nasal, and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3- Palatine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3A80-CFA8-4B65-96FD-93E01C7F6162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43021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Olfactory receptors are specialized, </a:t>
            </a:r>
            <a:r>
              <a:rPr lang="en-US" sz="20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nerve cells </a:t>
            </a:r>
            <a:r>
              <a:rPr lang="en-US" sz="2000" dirty="0" smtClean="0">
                <a:solidFill>
                  <a:schemeClr val="tx1"/>
                </a:solidFill>
              </a:rPr>
              <a:t>that lie in the olfactory epithelium.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The axons </a:t>
            </a:r>
            <a:r>
              <a:rPr lang="en-US" sz="2000" dirty="0" smtClean="0">
                <a:solidFill>
                  <a:schemeClr val="tx1"/>
                </a:solidFill>
              </a:rPr>
              <a:t>of these bipolar cells 12-20 fibers form </a:t>
            </a:r>
            <a:r>
              <a:rPr lang="en-US" sz="2000" u="sng" dirty="0" smtClean="0">
                <a:solidFill>
                  <a:schemeClr val="tx1"/>
                </a:solidFill>
              </a:rPr>
              <a:t>the true olfactory nerve fibers.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Which passes </a:t>
            </a:r>
            <a:r>
              <a:rPr lang="en-US" sz="2000" dirty="0" smtClean="0">
                <a:solidFill>
                  <a:schemeClr val="tx1"/>
                </a:solidFill>
              </a:rPr>
              <a:t>through the </a:t>
            </a:r>
            <a:r>
              <a:rPr lang="en-US" sz="2000" u="sng" dirty="0" smtClean="0">
                <a:solidFill>
                  <a:schemeClr val="tx1"/>
                </a:solidFill>
              </a:rPr>
              <a:t>cribriform plate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of ethmoid.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They join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D8CF-39B4-4A08-800E-274606F1FEF1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BC6175E-9E7E-483D-BC5A-AA9923AA6C7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r>
              <a:rPr lang="en-US" sz="2400" b="1" dirty="0" smtClean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6"/>
          <a:stretch>
            <a:fillRect/>
          </a:stretch>
        </p:blipFill>
        <p:spPr>
          <a:xfrm>
            <a:off x="539750" y="3357563"/>
            <a:ext cx="2808114" cy="3311525"/>
          </a:xfrm>
          <a:noFill/>
        </p:spPr>
      </p:pic>
      <p:sp>
        <p:nvSpPr>
          <p:cNvPr id="6" name="Oval 5"/>
          <p:cNvSpPr/>
          <p:nvPr/>
        </p:nvSpPr>
        <p:spPr>
          <a:xfrm>
            <a:off x="8101013" y="765175"/>
            <a:ext cx="2873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536504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32358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neurone</a:t>
            </a:r>
            <a:r>
              <a:rPr lang="en-US" sz="2400" b="1" u="sng" dirty="0" smtClean="0">
                <a:solidFill>
                  <a:srgbClr val="FF3300"/>
                </a:solidFill>
              </a:rPr>
              <a:t>:</a:t>
            </a:r>
            <a:r>
              <a:rPr lang="en-US" sz="2400" u="sng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It is formed by the </a:t>
            </a:r>
            <a:r>
              <a:rPr lang="en-US" sz="20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axons of these cells form the </a:t>
            </a:r>
            <a:r>
              <a:rPr lang="en-US" sz="2000" u="sng" dirty="0" smtClean="0">
                <a:solidFill>
                  <a:schemeClr val="tx1"/>
                </a:solidFill>
              </a:rPr>
              <a:t>olfactory tract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000" dirty="0" smtClean="0">
                <a:solidFill>
                  <a:schemeClr val="tx1"/>
                </a:solidFill>
              </a:rPr>
              <a:t>into 2 roots at the </a:t>
            </a:r>
            <a:r>
              <a:rPr lang="en-US" sz="2000" u="sng" dirty="0" smtClean="0">
                <a:solidFill>
                  <a:schemeClr val="tx1"/>
                </a:solidFill>
              </a:rPr>
              <a:t>anterior perforated substance:</a:t>
            </a:r>
          </a:p>
          <a:p>
            <a:pPr marL="292100" lvl="1" indent="0" eaLnBrk="1" hangingPunct="1">
              <a:lnSpc>
                <a:spcPct val="80000"/>
              </a:lnSpc>
              <a:buNone/>
              <a:defRPr/>
            </a:pPr>
            <a:endParaRPr lang="en-US" sz="2000" b="1" u="sng" dirty="0">
              <a:solidFill>
                <a:schemeClr val="tx1"/>
              </a:solidFill>
            </a:endParaRPr>
          </a:p>
          <a:p>
            <a:pPr marL="292100" lvl="1" indent="0" eaLnBrk="1" hangingPunct="1">
              <a:lnSpc>
                <a:spcPct val="80000"/>
              </a:lnSpc>
              <a:buNone/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Carries olfactory fibers to </a:t>
            </a:r>
            <a:r>
              <a:rPr lang="en-US" sz="1600" u="sng" dirty="0" smtClean="0">
                <a:solidFill>
                  <a:schemeClr val="tx1"/>
                </a:solidFill>
              </a:rPr>
              <a:t>end in</a:t>
            </a:r>
            <a:r>
              <a:rPr lang="en-US" sz="1600" dirty="0" smtClean="0">
                <a:solidFill>
                  <a:schemeClr val="tx1"/>
                </a:solidFill>
              </a:rPr>
              <a:t> cortex of the </a:t>
            </a:r>
            <a:r>
              <a:rPr lang="en-US" sz="1600" b="1" dirty="0" smtClean="0">
                <a:solidFill>
                  <a:srgbClr val="00B050"/>
                </a:solidFill>
              </a:rPr>
              <a:t>Uncus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&amp; adjacent part of </a:t>
            </a:r>
            <a:r>
              <a:rPr lang="en-US" sz="1600" b="1" dirty="0" smtClean="0">
                <a:solidFill>
                  <a:srgbClr val="00B050"/>
                </a:solidFill>
              </a:rPr>
              <a:t>Hippocampal </a:t>
            </a:r>
            <a:r>
              <a:rPr lang="en-US" sz="1600" b="1" dirty="0" err="1" smtClean="0">
                <a:solidFill>
                  <a:srgbClr val="00B050"/>
                </a:solidFill>
              </a:rPr>
              <a:t>gyrus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(center of smell)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9572-AE9A-4296-8264-39DE6629DB40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912938"/>
            <a:ext cx="3798887" cy="41830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None/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Medial root: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Crosses midline through </a:t>
            </a:r>
            <a:r>
              <a:rPr lang="en-US" sz="1600" dirty="0" smtClean="0">
                <a:solidFill>
                  <a:srgbClr val="2F74FF"/>
                </a:solidFill>
              </a:rPr>
              <a:t>anterior commissure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joins the uncrossed lateral root of opposite side.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It connects olfactory centers of 2 cerebral hemispheres.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 each olfactory centre receives smell sensation from both halves of nasal cavity.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NB: </a:t>
            </a:r>
            <a:r>
              <a:rPr lang="en-US" sz="2000" b="1" dirty="0" smtClean="0">
                <a:solidFill>
                  <a:srgbClr val="FF3300"/>
                </a:solidFill>
              </a:rPr>
              <a:t>Olfactory pathway is the only sensory pathway which reaches the cerebral cortex without passing through the </a:t>
            </a:r>
            <a:r>
              <a:rPr lang="en-US" sz="2000" b="1" dirty="0" smtClean="0">
                <a:solidFill>
                  <a:srgbClr val="2F74FF"/>
                </a:solidFill>
              </a:rPr>
              <a:t>Thalamus</a:t>
            </a:r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38BB-83B9-4239-AD68-0C3705215576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DFA19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 bwMode="auto">
          <a:xfrm>
            <a:off x="4068438" y="1124744"/>
            <a:ext cx="4896050" cy="4896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09789" y="503914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6349" y="5055021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4008"/>
            <a:ext cx="8172400" cy="60419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162925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913" y="1443038"/>
            <a:ext cx="3492500" cy="38338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000" b="1" dirty="0" smtClean="0">
                <a:solidFill>
                  <a:srgbClr val="FF0000"/>
                </a:solidFill>
              </a:rPr>
              <a:t> artery </a:t>
            </a:r>
            <a:r>
              <a:rPr lang="en-US" sz="2000" b="1" dirty="0" smtClean="0"/>
              <a:t>(maxillary)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000" b="1" dirty="0" smtClean="0"/>
              <a:t>(ophthalmic)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000" b="1" dirty="0" smtClean="0"/>
              <a:t>(facial)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u="sng" dirty="0" smtClean="0"/>
              <a:t>Applied anatomy:</a:t>
            </a:r>
            <a:r>
              <a:rPr lang="en-US" sz="20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Rich arterial anastomosis on </a:t>
            </a:r>
            <a:r>
              <a:rPr lang="en-US" sz="20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000" b="1" u="sng" dirty="0" smtClean="0">
                <a:solidFill>
                  <a:srgbClr val="C00000"/>
                </a:solidFill>
              </a:rPr>
              <a:t>(Little’s area) </a:t>
            </a:r>
            <a:r>
              <a:rPr lang="en-US" sz="2000" dirty="0" smtClean="0"/>
              <a:t>is the most common site for </a:t>
            </a:r>
            <a:r>
              <a:rPr lang="en-US" sz="2000" b="1" dirty="0" smtClean="0"/>
              <a:t>epistaxis</a:t>
            </a:r>
          </a:p>
        </p:txBody>
      </p:sp>
      <p:pic>
        <p:nvPicPr>
          <p:cNvPr id="32774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1DF-5C59-4444-9F51-9A51F2D86768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0650" y="5373688"/>
            <a:ext cx="11525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7" y="582930"/>
            <a:ext cx="8169402" cy="617220"/>
          </a:xfr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2F74FF"/>
                </a:solidFill>
              </a:rPr>
              <a:t>Venous drainage</a:t>
            </a:r>
            <a:endParaRPr lang="en-US" dirty="0">
              <a:solidFill>
                <a:srgbClr val="2F74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301" y="2896344"/>
            <a:ext cx="3521075" cy="20448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Venous plexus in the sub mucosa formed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7023-15E6-42C1-BE03-D17C880E6FB4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692" y="260648"/>
            <a:ext cx="7202561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43508" y="1484313"/>
            <a:ext cx="7704534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0928-DC40-4D58-822D-F9AFF7F6E0C3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57800"/>
            <a:ext cx="8143874" cy="1800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1500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2320" y="6525344"/>
            <a:ext cx="588963" cy="228600"/>
          </a:xfrm>
        </p:spPr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21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0688"/>
            <a:ext cx="8153400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2F74FF"/>
                </a:solidFill>
              </a:rPr>
              <a:t>Nasal cavity</a:t>
            </a:r>
            <a:endParaRPr lang="en-US" sz="3600" dirty="0" smtClean="0">
              <a:solidFill>
                <a:srgbClr val="2F74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C00000"/>
                </a:solidFill>
              </a:rPr>
              <a:t>nasal septum</a:t>
            </a:r>
            <a:endParaRPr lang="en-GB" sz="2000" u="sng" dirty="0" smtClean="0">
              <a:solidFill>
                <a:srgbClr val="2F74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7719-17B9-4045-80BD-2B5739BA945B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09428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2F74FF"/>
                </a:solidFill>
              </a:rPr>
              <a:t>Floor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lvl="1" eaLnBrk="1" hangingPunct="1"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Palatine process of maxilla</a:t>
            </a:r>
            <a:r>
              <a:rPr lang="en-GB" sz="2100" dirty="0" smtClean="0"/>
              <a:t>, </a:t>
            </a:r>
            <a:r>
              <a:rPr lang="en-GB" sz="21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100" b="1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Horizontal plate of the palatine bone</a:t>
            </a:r>
            <a:r>
              <a:rPr lang="en-GB" sz="2100" dirty="0" smtClean="0"/>
              <a:t>, </a:t>
            </a:r>
            <a:r>
              <a:rPr lang="en-GB" sz="2100" b="1" dirty="0" smtClean="0">
                <a:solidFill>
                  <a:srgbClr val="FF0000"/>
                </a:solidFill>
              </a:rPr>
              <a:t>posteriorly</a:t>
            </a:r>
            <a:endParaRPr lang="en-US" sz="21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418-5930-419F-AE41-93675E5B35D0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206084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4328" y="50131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</a:t>
            </a:r>
            <a:r>
              <a:rPr lang="en-GB" sz="2800" b="1" dirty="0" smtClean="0"/>
              <a:t>:</a:t>
            </a:r>
            <a:r>
              <a:rPr lang="en-GB" sz="2800" b="1" u="sng" dirty="0" smtClean="0"/>
              <a:t> 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Body of sphenoid, </a:t>
            </a:r>
            <a:r>
              <a:rPr lang="en-GB" sz="2100" dirty="0" smtClean="0">
                <a:solidFill>
                  <a:srgbClr val="FF0000"/>
                </a:solidFill>
              </a:rPr>
              <a:t>posteriorly 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Cribriform plate of </a:t>
            </a:r>
            <a:r>
              <a:rPr lang="en-GB" sz="2100" dirty="0" err="1" smtClean="0">
                <a:solidFill>
                  <a:schemeClr val="tx1"/>
                </a:solidFill>
              </a:rPr>
              <a:t>ethmoid</a:t>
            </a:r>
            <a:r>
              <a:rPr lang="en-GB" sz="2100" dirty="0" smtClean="0">
                <a:solidFill>
                  <a:schemeClr val="tx1"/>
                </a:solidFill>
              </a:rPr>
              <a:t>, in the </a:t>
            </a:r>
            <a:r>
              <a:rPr lang="en-GB" sz="2100" dirty="0" smtClean="0">
                <a:solidFill>
                  <a:srgbClr val="FF0000"/>
                </a:solidFill>
              </a:rPr>
              <a:t>middle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Frontal, and nasal bones, </a:t>
            </a:r>
            <a:r>
              <a:rPr lang="en-GB" sz="2100" dirty="0" smtClean="0">
                <a:solidFill>
                  <a:srgbClr val="FF0000"/>
                </a:solidFill>
              </a:rPr>
              <a:t>Anteriorly </a:t>
            </a:r>
            <a:endParaRPr lang="en-US" sz="21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AA39-D4B0-422A-A01A-686DFA872402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206084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105273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177281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septum: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dirty="0" smtClean="0">
                <a:solidFill>
                  <a:srgbClr val="00B050"/>
                </a:solidFill>
              </a:rPr>
              <a:t>Vertical plate of ethmoid.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dirty="0" smtClean="0">
                <a:solidFill>
                  <a:srgbClr val="3FA0D1"/>
                </a:solidFill>
              </a:rPr>
              <a:t>Septal cartilage</a:t>
            </a:r>
            <a:r>
              <a:rPr lang="en-US" sz="2100" dirty="0" smtClean="0"/>
              <a:t>.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dirty="0" smtClean="0">
                <a:solidFill>
                  <a:srgbClr val="C45074"/>
                </a:solidFill>
              </a:rPr>
              <a:t>Vomer</a:t>
            </a:r>
            <a:r>
              <a:rPr lang="en-US" sz="2100" b="1" dirty="0" smtClean="0">
                <a:solidFill>
                  <a:srgbClr val="CC00CC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6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F2B7-2D1F-4D85-8542-36364FF5FBA3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6381328"/>
            <a:ext cx="648072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1844824"/>
            <a:ext cx="3024336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140968"/>
            <a:ext cx="792088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790951" y="476671"/>
            <a:ext cx="53530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4"/>
            <a:ext cx="3600450" cy="549116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3200" b="1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Three projections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Conchae).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(fossa) above the superior concha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</a:t>
            </a:r>
          </a:p>
        </p:txBody>
      </p:sp>
      <p:pic>
        <p:nvPicPr>
          <p:cNvPr id="21510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5831B-5E96-4929-A97A-1934C739A338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D4B59B-B723-4ED4-9AD5-6B8917F2329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dirty="0" smtClean="0">
                <a:solidFill>
                  <a:schemeClr val="tx1"/>
                </a:solidFill>
              </a:rPr>
              <a:t> 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33375"/>
            <a:ext cx="8172449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b="1" dirty="0"/>
              <a:t>PARANASAL </a:t>
            </a:r>
            <a:r>
              <a:rPr lang="en-US" sz="3200" b="1" dirty="0" smtClean="0"/>
              <a:t>(AIR) SINUSES</a:t>
            </a:r>
            <a:endParaRPr lang="en-US" sz="3200" b="1" dirty="0"/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70C0"/>
                </a:solidFill>
              </a:rPr>
              <a:t>opening of </a:t>
            </a:r>
            <a:r>
              <a:rPr lang="en-GB" sz="2200" b="1" dirty="0" smtClean="0">
                <a:solidFill>
                  <a:srgbClr val="0070C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70C0"/>
                </a:solidFill>
              </a:rPr>
              <a:t>ethmoidal</a:t>
            </a:r>
            <a:r>
              <a:rPr lang="en-GB" sz="2200" b="1" dirty="0" smtClean="0">
                <a:solidFill>
                  <a:srgbClr val="0070C0"/>
                </a:solidFill>
              </a:rPr>
              <a:t> sinus.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anterior , 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206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2060"/>
                </a:solidFill>
              </a:rPr>
              <a:t>nasolacrimal</a:t>
            </a:r>
            <a:r>
              <a:rPr lang="en-GB" sz="2200" b="1" dirty="0" smtClean="0">
                <a:solidFill>
                  <a:srgbClr val="002060"/>
                </a:solidFill>
              </a:rPr>
              <a:t> duct</a:t>
            </a:r>
            <a:r>
              <a:rPr lang="en-GB" sz="2200" dirty="0" smtClean="0">
                <a:solidFill>
                  <a:srgbClr val="002060"/>
                </a:solidFill>
              </a:rPr>
              <a:t>. 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3557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DF78-8529-4351-A6F6-EA242C1C3054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4441" y="72008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16832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5157192"/>
            <a:ext cx="1296144" cy="504056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2276872"/>
            <a:ext cx="1512168" cy="720080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4941168"/>
            <a:ext cx="1296144" cy="2880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894</Words>
  <Application>Microsoft Office PowerPoint</Application>
  <PresentationFormat>On-screen Show (4:3)</PresentationFormat>
  <Paragraphs>142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PowerPoint Presentation</vt:lpstr>
      <vt:lpstr>SINUSES opening in lateral wall</vt:lpstr>
      <vt:lpstr>PowerPoint Presentation</vt:lpstr>
      <vt:lpstr>Nasal mucosa</vt:lpstr>
      <vt:lpstr>RESPIRATORY MUCOSA</vt:lpstr>
      <vt:lpstr>Nerve supply</vt:lpstr>
      <vt:lpstr>Olfactory pathway</vt:lpstr>
      <vt:lpstr>PowerPoint Presentation</vt:lpstr>
      <vt:lpstr>Olfactory pathway</vt:lpstr>
      <vt:lpstr>Olfactory pathway</vt:lpstr>
      <vt:lpstr>Arterial supply</vt:lpstr>
      <vt:lpstr>Venous drainage</vt:lpstr>
      <vt:lpstr>Lymph drainage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2016-10-02T07:59:08Z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