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8"/>
  </p:notesMasterIdLst>
  <p:sldIdLst>
    <p:sldId id="256" r:id="rId2"/>
    <p:sldId id="344" r:id="rId3"/>
    <p:sldId id="393" r:id="rId4"/>
    <p:sldId id="350" r:id="rId5"/>
    <p:sldId id="351" r:id="rId6"/>
    <p:sldId id="396" r:id="rId7"/>
    <p:sldId id="397" r:id="rId8"/>
    <p:sldId id="398" r:id="rId9"/>
    <p:sldId id="390" r:id="rId10"/>
    <p:sldId id="365" r:id="rId11"/>
    <p:sldId id="367" r:id="rId12"/>
    <p:sldId id="369" r:id="rId13"/>
    <p:sldId id="368" r:id="rId14"/>
    <p:sldId id="370" r:id="rId15"/>
    <p:sldId id="371" r:id="rId16"/>
    <p:sldId id="372" r:id="rId17"/>
    <p:sldId id="395" r:id="rId18"/>
    <p:sldId id="373" r:id="rId19"/>
    <p:sldId id="391" r:id="rId20"/>
    <p:sldId id="374" r:id="rId21"/>
    <p:sldId id="375" r:id="rId22"/>
    <p:sldId id="376" r:id="rId23"/>
    <p:sldId id="377" r:id="rId24"/>
    <p:sldId id="388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399" r:id="rId33"/>
    <p:sldId id="394" r:id="rId34"/>
    <p:sldId id="385" r:id="rId35"/>
    <p:sldId id="389" r:id="rId36"/>
    <p:sldId id="392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6pPr>
    <a:lvl7pPr marL="2743200" algn="r" defTabSz="914400" rtl="1" eaLnBrk="1" latinLnBrk="0" hangingPunct="1"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7pPr>
    <a:lvl8pPr marL="3200400" algn="r" defTabSz="914400" rtl="1" eaLnBrk="1" latinLnBrk="0" hangingPunct="1"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8pPr>
    <a:lvl9pPr marL="3657600" algn="r" defTabSz="914400" rtl="1" eaLnBrk="1" latinLnBrk="0" hangingPunct="1"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0000CC"/>
    <a:srgbClr val="3333FF"/>
    <a:srgbClr val="FF9900"/>
    <a:srgbClr val="6699FF"/>
    <a:srgbClr val="009900"/>
    <a:srgbClr val="F40CCD"/>
    <a:srgbClr val="0066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677EB69-8FCD-4913-AEF0-CA1E816E9EDA}" type="datetimeFigureOut">
              <a:rPr lang="en-US"/>
              <a:pPr>
                <a:defRPr/>
              </a:pPr>
              <a:t>10/12/2016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28154492-D4BC-4ECB-962F-F2AFC481C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59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21EB05-4E97-4030-AA0C-826AF21A044B}" type="slidenum">
              <a:rPr lang="en-US" smtClean="0">
                <a:cs typeface="Arial" pitchFamily="34" charset="0"/>
              </a:rPr>
              <a:pPr/>
              <a:t>1</a:t>
            </a:fld>
            <a:endParaRPr 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39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65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07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5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8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02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66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5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16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50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6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EBCA38-0D20-456D-9C75-0F545BB4435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00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56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46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52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55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37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25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169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30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07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13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ADF182-D7BA-4978-B150-3E131BEA4B4C}" type="slidenum">
              <a:rPr lang="en-US" smtClean="0"/>
              <a:pPr/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862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2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54492-D4BC-4ECB-962F-F2AFC481CBB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07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54492-D4BC-4ECB-962F-F2AFC481CBB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03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28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41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45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718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FDAA3-6A61-474C-AEEF-DBC0D844190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E0DD8-C082-4351-B251-DCCC67A5BE3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12D6-644A-47E2-BB29-665AF1B85A0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3CD3-750C-4832-85B9-E5E81B448C2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ADB88-E77D-4643-B79D-175C1944849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4C493-0893-4C90-8191-57F6B3DBA5F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AEDB9-AF3E-418E-8EAA-BF3AB014C86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1D9F9-7890-423C-886E-F292D155309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B38F3-2A00-45F2-9651-B72C59843DB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4F914-D1A9-47BC-94C2-5809A992E97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A05EA-B199-4DCE-B0F5-5DFAADD9A11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5DF92-631F-48C5-949D-9A36A292BA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614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48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49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1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2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3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4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5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7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6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61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616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6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fld id="{267F9945-BA73-4FEB-86B7-8730A7720BB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5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2/2e/Circle_of_Willis_en.sv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8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anose="02070A03080606020203" pitchFamily="18" charset="0"/>
                <a:ea typeface="+mj-ea"/>
                <a:cs typeface="+mj-cs"/>
              </a:rPr>
              <a:t>Cerebral Blood Circulation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3820" y="4905740"/>
            <a:ext cx="3352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Khaleel Alyahya, PhD, MEd</a:t>
            </a:r>
          </a:p>
          <a:p>
            <a:pPr>
              <a:defRPr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King Saud University</a:t>
            </a:r>
          </a:p>
          <a:p>
            <a:pPr>
              <a:defRPr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School of Medicine</a:t>
            </a:r>
          </a:p>
          <a:p>
            <a:pPr>
              <a:defRPr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@khaleelya</a:t>
            </a:r>
          </a:p>
        </p:txBody>
      </p:sp>
      <p:pic>
        <p:nvPicPr>
          <p:cNvPr id="2" name="Picture 2" descr="Image result for Cerebral Bl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2" y="1170709"/>
            <a:ext cx="66484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CEREBRAL ARTERIAL SUPPLY</a:t>
            </a: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>
          <a:xfrm>
            <a:off x="50798" y="933662"/>
            <a:ext cx="9093201" cy="580150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arterial cerebral circulation is divided into anterior and posterior cerebral circulations.</a:t>
            </a: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anterior and posterior cerebral circulations are </a:t>
            </a:r>
            <a:r>
              <a:rPr lang="en-US" sz="1800" dirty="0">
                <a:solidFill>
                  <a:srgbClr val="00B0F0"/>
                </a:solidFill>
                <a:latin typeface="Bodoni MT Black" pitchFamily="18" charset="0"/>
                <a:cs typeface="+mn-cs"/>
              </a:rPr>
              <a:t>interconnected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 via </a:t>
            </a:r>
            <a:r>
              <a:rPr lang="en-US" sz="1800" dirty="0">
                <a:solidFill>
                  <a:srgbClr val="00B050"/>
                </a:solidFill>
                <a:latin typeface="Bodoni MT Black" pitchFamily="18" charset="0"/>
                <a:cs typeface="+mn-cs"/>
              </a:rPr>
              <a:t>bilateral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 </a:t>
            </a:r>
            <a:r>
              <a:rPr lang="en-US" sz="1800" dirty="0">
                <a:solidFill>
                  <a:srgbClr val="C00000"/>
                </a:solidFill>
                <a:latin typeface="Bodoni MT Black" pitchFamily="18" charset="0"/>
                <a:cs typeface="+mn-cs"/>
              </a:rPr>
              <a:t>posterior communicating arteries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. </a:t>
            </a:r>
          </a:p>
          <a:p>
            <a:pPr marL="800100" lvl="1" indent="-342900" algn="just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Posterior communicating arteries are part of Circle of Willis.</a:t>
            </a:r>
          </a:p>
          <a:p>
            <a:pPr marL="1257300" lvl="2" indent="-3429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Located on the base of the </a:t>
            </a:r>
            <a:r>
              <a:rPr lang="en-US" sz="1600" b="1" dirty="0" smtClean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brain.</a:t>
            </a:r>
            <a:endParaRPr lang="en-US" sz="1600" b="1" dirty="0">
              <a:solidFill>
                <a:schemeClr val="accent4">
                  <a:lumMod val="25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1257300" lvl="2" indent="-3429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 It Encircles: </a:t>
            </a:r>
          </a:p>
          <a:p>
            <a:pPr marL="1714500" lvl="3" indent="-342900" algn="just" fontAlgn="auto"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Optic </a:t>
            </a:r>
            <a:r>
              <a:rPr lang="en-US" sz="1400" b="1" dirty="0" err="1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chiasma</a:t>
            </a:r>
            <a:endParaRPr lang="en-US" sz="1400" b="1" dirty="0">
              <a:solidFill>
                <a:schemeClr val="accent4">
                  <a:lumMod val="50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1714500" lvl="3" indent="-342900" algn="just" fontAlgn="auto"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Hypothalamus</a:t>
            </a:r>
          </a:p>
          <a:p>
            <a:pPr marL="1714500" lvl="3" indent="-342900" algn="just" fontAlgn="auto"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Midbrain</a:t>
            </a: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cerebral arterial supply is provided by two systems:</a:t>
            </a:r>
          </a:p>
          <a:p>
            <a:pPr marL="800100" lvl="1" indent="-342900" algn="just" eaLnBrk="1" hangingPunct="1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FF6600"/>
                </a:solidFill>
                <a:latin typeface="Calibri" pitchFamily="34" charset="0"/>
              </a:rPr>
              <a:t> </a:t>
            </a: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Carotid System</a:t>
            </a:r>
          </a:p>
          <a:p>
            <a:pPr marL="1714500" lvl="3" indent="-342900" algn="just" fontAlgn="auto"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Supply anterior portion of the brain.</a:t>
            </a:r>
          </a:p>
          <a:p>
            <a:pPr marL="800100" lvl="1" indent="-342900" algn="just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FF6600"/>
                </a:solidFill>
                <a:latin typeface="Calibri" pitchFamily="34" charset="0"/>
              </a:rPr>
              <a:t> </a:t>
            </a:r>
            <a:r>
              <a:rPr lang="en-US" sz="1600" b="1" dirty="0" err="1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Vertebro</a:t>
            </a: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-Basilar System</a:t>
            </a:r>
          </a:p>
          <a:p>
            <a:pPr marL="1714500" lvl="3" indent="-342900" algn="just" fontAlgn="auto"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Supply posterior portion of the brain.</a:t>
            </a:r>
          </a:p>
          <a:p>
            <a:pPr marL="1200150" lvl="2" indent="-285750" algn="just">
              <a:buClr>
                <a:srgbClr val="FF6600"/>
              </a:buClr>
              <a:buFont typeface="Wingdings" panose="05000000000000000000" pitchFamily="2" charset="2"/>
              <a:buChar char="Ø"/>
              <a:defRPr/>
            </a:pPr>
            <a:endParaRPr lang="en-US" sz="2000" dirty="0" smtClean="0">
              <a:solidFill>
                <a:srgbClr val="FF6600"/>
              </a:solidFill>
              <a:latin typeface="Calibri" pitchFamily="34" charset="0"/>
            </a:endParaRPr>
          </a:p>
          <a:p>
            <a:pPr marL="1200150" lvl="2" indent="-285750" algn="just">
              <a:buClr>
                <a:srgbClr val="FF6600"/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rgbClr val="FF6600"/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10000"/>
                </a:schemeClr>
              </a:buClr>
              <a:buFont typeface="Wingdings" pitchFamily="2" charset="2"/>
              <a:buChar char="v"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10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5" name="Content Placeholder 7" descr="C:\Documents and Settings\jfridrik\My Documents\My Pictures\Circle of Willis.jpg"/>
          <p:cNvPicPr>
            <a:picLocks noChangeAspect="1" noChangeArrowheads="1"/>
          </p:cNvPicPr>
          <p:nvPr/>
        </p:nvPicPr>
        <p:blipFill>
          <a:blip r:embed="rId3" cstate="print"/>
          <a:srcRect b="6667"/>
          <a:stretch>
            <a:fillRect/>
          </a:stretch>
        </p:blipFill>
        <p:spPr>
          <a:xfrm>
            <a:off x="6327036" y="4064523"/>
            <a:ext cx="2703148" cy="2322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799"/>
            <a:ext cx="9144000" cy="137374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CIRCULUS ARTERIOSUS 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(CIRCLE OF 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WILLIS)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-1" y="1606494"/>
            <a:ext cx="5611091" cy="38937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It is Formed by: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Two Anterior cerebral arteries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3333FF"/>
                </a:solidFill>
                <a:latin typeface="Bodoni MT Black" pitchFamily="18" charset="0"/>
                <a:cs typeface="Adobe Arabic" pitchFamily="18" charset="-78"/>
              </a:rPr>
              <a:t>Two Internal carotid arteries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Two Posterior cerebral arteries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Two  Posterior communicating arteries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009900"/>
                </a:solidFill>
                <a:latin typeface="Bodoni MT Black" pitchFamily="18" charset="0"/>
                <a:cs typeface="Adobe Arabic" pitchFamily="18" charset="-78"/>
              </a:rPr>
              <a:t>One Anterior communicating artery</a:t>
            </a:r>
            <a:endParaRPr lang="en-US" sz="1800" b="1" dirty="0" smtClean="0">
              <a:solidFill>
                <a:schemeClr val="accent4">
                  <a:lumMod val="25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It Gives numerous small vessels that penetrate the surface of the brain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Perforating arteries </a:t>
            </a:r>
          </a:p>
          <a:p>
            <a:pPr marL="457200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They are divided into: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Anterior perforating arteries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Posterior perforating arteries</a:t>
            </a: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10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10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98133" y="1991614"/>
            <a:ext cx="480141" cy="492721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644407" y="1085993"/>
            <a:ext cx="53954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</a:rPr>
              <a:t>Named after Thomas Willis (1621–1675), an English physician</a:t>
            </a:r>
            <a:endParaRPr lang="ar-SA" sz="1600" i="1" dirty="0">
              <a:solidFill>
                <a:schemeClr val="tx1">
                  <a:lumMod val="7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16600" y="1976605"/>
            <a:ext cx="2921000" cy="4504815"/>
            <a:chOff x="5816600" y="1270000"/>
            <a:chExt cx="2921000" cy="4504815"/>
          </a:xfrm>
        </p:grpSpPr>
        <p:sp>
          <p:nvSpPr>
            <p:cNvPr id="24" name="Rectangle 23"/>
            <p:cNvSpPr/>
            <p:nvPr/>
          </p:nvSpPr>
          <p:spPr>
            <a:xfrm>
              <a:off x="8059318" y="3060700"/>
              <a:ext cx="678282" cy="3784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816600" y="2692400"/>
              <a:ext cx="843260" cy="378421"/>
            </a:xfrm>
            <a:prstGeom prst="rect">
              <a:avLst/>
            </a:prstGeom>
            <a:noFill/>
            <a:ln>
              <a:solidFill>
                <a:srgbClr val="F40CC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33718" y="1270000"/>
              <a:ext cx="784942" cy="469900"/>
            </a:xfrm>
            <a:prstGeom prst="rect">
              <a:avLst/>
            </a:prstGeom>
            <a:noFill/>
            <a:ln>
              <a:solidFill>
                <a:srgbClr val="0099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8914" name="Picture 2" descr="File:Circle of Willis en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05500" y="1341437"/>
              <a:ext cx="2782888" cy="4433378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>
              <a:off x="6929018" y="2273300"/>
              <a:ext cx="652882" cy="403821"/>
            </a:xfrm>
            <a:prstGeom prst="rect">
              <a:avLst/>
            </a:prstGeom>
            <a:noFill/>
            <a:ln>
              <a:solidFill>
                <a:srgbClr val="3333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ANTERIOR PERFORATING ARTERIES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27710" y="1289199"/>
            <a:ext cx="5308600" cy="43080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Arise from: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Anterior cerebral </a:t>
            </a:r>
            <a:r>
              <a:rPr lang="en-US" sz="16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artery</a:t>
            </a:r>
            <a:endParaRPr lang="en-US" sz="1600" b="1" dirty="0">
              <a:solidFill>
                <a:srgbClr val="C00000"/>
              </a:solidFill>
              <a:latin typeface="Bodoni MT Black" pitchFamily="18" charset="0"/>
              <a:cs typeface="Adobe Arabic" pitchFamily="18" charset="-78"/>
            </a:endParaRP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Anterior communicating artery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Middle cerebral </a:t>
            </a:r>
            <a:r>
              <a:rPr lang="en-US" sz="16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artery</a:t>
            </a:r>
            <a:endParaRPr lang="en-US" sz="1600" dirty="0" smtClean="0">
              <a:solidFill>
                <a:schemeClr val="accent4">
                  <a:lumMod val="25000"/>
                </a:schemeClr>
              </a:solidFill>
              <a:latin typeface="Bodoni MT Black" pitchFamily="18" charset="0"/>
            </a:endParaRPr>
          </a:p>
          <a:p>
            <a:pPr marL="457200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Enter brain through: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00B0F0"/>
              </a:buClr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B0F0"/>
                </a:solidFill>
                <a:latin typeface="Bodoni MT Black" pitchFamily="18" charset="0"/>
                <a:cs typeface="Adobe Arabic" pitchFamily="18" charset="-78"/>
              </a:rPr>
              <a:t>Anterior </a:t>
            </a:r>
            <a:r>
              <a:rPr lang="en-US" sz="1600" b="1" dirty="0">
                <a:solidFill>
                  <a:srgbClr val="00B0F0"/>
                </a:solidFill>
                <a:latin typeface="Bodoni MT Black" pitchFamily="18" charset="0"/>
                <a:cs typeface="Adobe Arabic" pitchFamily="18" charset="-78"/>
              </a:rPr>
              <a:t>perforated substance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7030A0"/>
                </a:solidFill>
                <a:latin typeface="Bodoni MT Black" pitchFamily="18" charset="0"/>
                <a:cs typeface="Adobe Arabic" pitchFamily="18" charset="-78"/>
              </a:rPr>
              <a:t>irregularly quadrilateral area in front of the optic tract and behind the olfactory trigone.</a:t>
            </a:r>
          </a:p>
          <a:p>
            <a:pPr marL="457200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Supply: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Large part of basal ganglia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Optic chiasma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Internal capsule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Hypothalamus </a:t>
            </a: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0" name="Picture 4" descr="b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16402" y="1457045"/>
            <a:ext cx="3676798" cy="267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Documents and Settings\Jamila\My Documents\My Pictures\Pictur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8200" y="4047844"/>
            <a:ext cx="2976525" cy="228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POSTERIOR PERFORATING ARTERIES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50800" y="1370013"/>
            <a:ext cx="5308600" cy="28556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Arise from: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Posterior cerebral artery 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Posterior communicating artery</a:t>
            </a:r>
          </a:p>
          <a:p>
            <a:pPr marL="457200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Enter brain through: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00B0F0"/>
              </a:buClr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B0F0"/>
                </a:solidFill>
                <a:latin typeface="Bodoni MT Black" pitchFamily="18" charset="0"/>
                <a:cs typeface="Adobe Arabic" pitchFamily="18" charset="-78"/>
              </a:rPr>
              <a:t>Posterior </a:t>
            </a:r>
            <a:r>
              <a:rPr lang="en-US" sz="1600" b="1" dirty="0">
                <a:solidFill>
                  <a:srgbClr val="00B0F0"/>
                </a:solidFill>
                <a:latin typeface="Bodoni MT Black" pitchFamily="18" charset="0"/>
                <a:cs typeface="Adobe Arabic" pitchFamily="18" charset="-78"/>
              </a:rPr>
              <a:t>Perforated substance</a:t>
            </a:r>
          </a:p>
          <a:p>
            <a:pPr marL="457200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Supply: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Ventral portion of Midbrain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Parts of Subthalamus and Hypothalamus</a:t>
            </a: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0" name="Picture 4" descr="b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67202" y="1282700"/>
            <a:ext cx="3676798" cy="267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Documents and Settings\Jamila\My Documents\My Pictures\Pictur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9000" y="3873499"/>
            <a:ext cx="2976525" cy="228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7035800" y="5359400"/>
            <a:ext cx="254000" cy="22860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ANTERIOR CEREBRAL ARTERY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138545" y="1204913"/>
            <a:ext cx="8865755" cy="8397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Supplies: </a:t>
            </a:r>
            <a:r>
              <a:rPr lang="en-US" sz="1800" b="1" dirty="0" smtClean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Orbital and medial surfaces of frontal and parietal lobes</a:t>
            </a: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3200" b="1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32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8" name="Picture 2" descr="C:\Documents and Settings\user\My Documents\My Pictures\CerArtDistBlum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3419910"/>
            <a:ext cx="4263736" cy="24508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AutoShape 2" descr="Image result for ANTERIOR CEREBRAL ART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ANTERIOR CEREBRAL ARTE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Image result for POSTERIOR CEREBRAL ART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6" y="3822487"/>
            <a:ext cx="4056206" cy="199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MIDDLE CEREBRAL ARTERY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317500" y="874713"/>
            <a:ext cx="7835900" cy="28971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571500" indent="-5715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400" b="1" dirty="0" smtClean="0"/>
              <a:t> 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Supplies: </a:t>
            </a:r>
            <a:r>
              <a:rPr lang="en-US" sz="18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Entire Superolateral surface:</a:t>
            </a:r>
          </a:p>
          <a:p>
            <a:pPr marL="736092" lvl="1" indent="-3429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Somatosensory Cortex</a:t>
            </a:r>
          </a:p>
          <a:p>
            <a:pPr marL="736092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Motor Cortex</a:t>
            </a:r>
          </a:p>
          <a:p>
            <a:pPr marL="736092" lvl="1" indent="-3429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Broca's Area</a:t>
            </a:r>
          </a:p>
          <a:p>
            <a:pPr marL="1193292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rgbClr val="7030A0"/>
                </a:solidFill>
                <a:latin typeface="Bodoni MT Black" pitchFamily="18" charset="0"/>
              </a:rPr>
              <a:t>linked to speech production</a:t>
            </a:r>
            <a:r>
              <a:rPr lang="en-US" sz="2000" b="1" dirty="0" smtClean="0">
                <a:solidFill>
                  <a:srgbClr val="7030A0"/>
                </a:solidFill>
                <a:latin typeface="Adobe Arabic" pitchFamily="18" charset="-78"/>
                <a:cs typeface="Adobe Arabic" pitchFamily="18" charset="-78"/>
              </a:rPr>
              <a:t>.</a:t>
            </a:r>
          </a:p>
          <a:p>
            <a:pPr marL="736092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Heschl’s </a:t>
            </a:r>
            <a:r>
              <a:rPr lang="en-US" sz="1600" b="1" dirty="0" err="1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Gyrus</a:t>
            </a:r>
            <a:endParaRPr lang="en-US" sz="1600" b="1" dirty="0">
              <a:solidFill>
                <a:srgbClr val="006600"/>
              </a:solidFill>
              <a:latin typeface="Bodoni MT Black" pitchFamily="18" charset="0"/>
              <a:cs typeface="Adobe Arabic" pitchFamily="18" charset="-78"/>
            </a:endParaRPr>
          </a:p>
          <a:p>
            <a:pPr marL="1136142" lvl="2" indent="-28575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rgbClr val="7030A0"/>
                </a:solidFill>
                <a:latin typeface="Adobe Arabic" pitchFamily="18" charset="-78"/>
                <a:cs typeface="Adobe Arabic" pitchFamily="18" charset="-78"/>
              </a:rPr>
              <a:t> </a:t>
            </a:r>
            <a:r>
              <a:rPr lang="en-US" sz="1400" dirty="0">
                <a:solidFill>
                  <a:srgbClr val="7030A0"/>
                </a:solidFill>
                <a:latin typeface="Bodoni MT Black" pitchFamily="18" charset="0"/>
              </a:rPr>
              <a:t>to process incoming auditory information</a:t>
            </a:r>
          </a:p>
          <a:p>
            <a:pPr marL="736092" lvl="1" indent="-3429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Wernicke’s Area </a:t>
            </a:r>
          </a:p>
          <a:p>
            <a:pPr marL="1136142" lvl="2" indent="-28575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7030A0"/>
                </a:solidFill>
                <a:latin typeface="Bodoni MT Black" pitchFamily="18" charset="0"/>
              </a:rPr>
              <a:t> </a:t>
            </a:r>
            <a:r>
              <a:rPr lang="en-US" sz="1400" b="1" dirty="0">
                <a:solidFill>
                  <a:srgbClr val="7030A0"/>
                </a:solidFill>
                <a:latin typeface="Bodoni MT Black" pitchFamily="18" charset="0"/>
                <a:cs typeface="Adobe Arabic" pitchFamily="18" charset="-78"/>
              </a:rPr>
              <a:t>It is involved in the understanding of written and spoken language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8" name="Picture 2" descr="C:\Documents and Settings\user\My Documents\My Pictures\CerArtDistBlum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3827320"/>
            <a:ext cx="4263736" cy="24508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2" name="Picture 6" descr="Image result for MIDDLE CEREBRAL ART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7" y="4021319"/>
            <a:ext cx="4126923" cy="214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Broca's Ar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96" y="1042556"/>
            <a:ext cx="2568744" cy="190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POSTERIOR CEREBRAL ARTERY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114299" y="696913"/>
            <a:ext cx="6923809" cy="26939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Supplies: </a:t>
            </a:r>
          </a:p>
          <a:p>
            <a:pPr marL="800100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Anterior and inferior temporal lobes</a:t>
            </a:r>
          </a:p>
          <a:p>
            <a:pPr marL="800100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Uncus</a:t>
            </a:r>
          </a:p>
          <a:p>
            <a:pPr marL="1200150" lvl="2" indent="-28575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400" b="1" dirty="0" smtClean="0">
                <a:latin typeface="Bodoni MT Black" pitchFamily="18" charset="0"/>
                <a:cs typeface="Adobe Arabic" pitchFamily="18" charset="-78"/>
              </a:rPr>
              <a:t>Located on the tip end of the medial surface of the </a:t>
            </a:r>
            <a:r>
              <a:rPr lang="en-US" sz="1400" b="1" dirty="0" err="1" smtClean="0">
                <a:latin typeface="Bodoni MT Black" pitchFamily="18" charset="0"/>
                <a:cs typeface="Adobe Arabic" pitchFamily="18" charset="-78"/>
              </a:rPr>
              <a:t>parahippocampal</a:t>
            </a:r>
            <a:r>
              <a:rPr lang="en-US" sz="1400" b="1" dirty="0" smtClean="0">
                <a:latin typeface="Bodoni MT Black" pitchFamily="18" charset="0"/>
                <a:cs typeface="Adobe Arabic" pitchFamily="18" charset="-78"/>
              </a:rPr>
              <a:t> </a:t>
            </a:r>
            <a:r>
              <a:rPr lang="en-US" sz="1400" b="1" dirty="0" err="1" smtClean="0">
                <a:latin typeface="Bodoni MT Black" pitchFamily="18" charset="0"/>
                <a:cs typeface="Adobe Arabic" pitchFamily="18" charset="-78"/>
              </a:rPr>
              <a:t>gyrus</a:t>
            </a:r>
            <a:r>
              <a:rPr lang="en-US" sz="1400" b="1" dirty="0" smtClean="0">
                <a:latin typeface="Bodoni MT Black" pitchFamily="18" charset="0"/>
                <a:cs typeface="Adobe Arabic" pitchFamily="18" charset="-78"/>
              </a:rPr>
              <a:t>.</a:t>
            </a:r>
          </a:p>
          <a:p>
            <a:pPr marL="1200150" lvl="2" indent="-28575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400" b="1" dirty="0" smtClean="0">
                <a:latin typeface="Bodoni MT Black" pitchFamily="18" charset="0"/>
                <a:cs typeface="Adobe Arabic" pitchFamily="18" charset="-78"/>
              </a:rPr>
              <a:t>Part of the olfactory cortex that processes information from the sense of smell.</a:t>
            </a:r>
          </a:p>
          <a:p>
            <a:pPr marL="800100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Inferior temporal gyri</a:t>
            </a:r>
          </a:p>
          <a:p>
            <a:pPr marL="800100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Inferior and Medial Occipital lobe</a:t>
            </a: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3074" name="Picture 2" descr="Image result for POSTERIOR CEREBRAL ART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97" y="3996603"/>
            <a:ext cx="4056206" cy="199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user\My Documents\My Pictures\CerArtDistBlu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3715119"/>
            <a:ext cx="4263736" cy="24508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MIDDLE CEREBRAL AR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" y="2022661"/>
            <a:ext cx="3588328" cy="268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MIDDLE CEREBRAL ART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6" y="1754993"/>
            <a:ext cx="4298082" cy="330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33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CEREBRAL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ARTERIES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46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799"/>
            <a:ext cx="9144000" cy="102985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DISTRIBUTION OF CEREBRAL ARTERIES</a:t>
            </a:r>
          </a:p>
        </p:txBody>
      </p:sp>
      <p:pic>
        <p:nvPicPr>
          <p:cNvPr id="32770" name="Picture 2" descr="http://upload.wikimedia.org/wikipedia/commons/thumb/4/4a/Cerebral_vascular_territories.jpg/640px-Cerebral_vascular_territori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291" y="1540170"/>
            <a:ext cx="4272410" cy="4165600"/>
          </a:xfrm>
          <a:prstGeom prst="rect">
            <a:avLst/>
          </a:prstGeom>
          <a:noFill/>
        </p:spPr>
      </p:pic>
      <p:pic>
        <p:nvPicPr>
          <p:cNvPr id="32772" name="Picture 4" descr="http://upload.wikimedia.org/wikipedia/commons/thumb/e/ed/Cerebral_vascular_territories_midline.jpg/640px-Cerebral_vascular_territories_midli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2244" y="1446507"/>
            <a:ext cx="4511756" cy="439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17463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BASILAR ARTERY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109675" y="1204913"/>
            <a:ext cx="5390573" cy="23141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 smtClean="0">
                <a:latin typeface="Bodoni MT Black" pitchFamily="18" charset="0"/>
                <a:cs typeface="Adobe Arabic" pitchFamily="18" charset="-78"/>
              </a:rPr>
              <a:t>Supplies</a:t>
            </a:r>
            <a:r>
              <a:rPr lang="en-US" sz="2000" b="1" dirty="0">
                <a:latin typeface="Bodoni MT Black" pitchFamily="18" charset="0"/>
                <a:cs typeface="Adobe Arabic" pitchFamily="18" charset="-78"/>
              </a:rPr>
              <a:t>: </a:t>
            </a:r>
            <a:r>
              <a:rPr lang="en-US" sz="18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Midbrain and Cerebellum.</a:t>
            </a:r>
          </a:p>
          <a:p>
            <a:pPr marL="457200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latin typeface="Bodoni MT Black" pitchFamily="18" charset="0"/>
                <a:cs typeface="Adobe Arabic" pitchFamily="18" charset="-78"/>
              </a:rPr>
              <a:t>Branches: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18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Anterior inferior cerebellar artery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18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Pontine branches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18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Superior cerebellar artery</a:t>
            </a: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000" dirty="0">
              <a:solidFill>
                <a:srgbClr val="C00000"/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026" name="Picture 2" descr="http://upload.wikimedia.org/wikipedia/commons/thumb/2/2e/Circle_of_Willis_en.svg/471px-Circle_of_Willis_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14" y="1204913"/>
            <a:ext cx="3284036" cy="522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kern="1200" dirty="0">
                <a:solidFill>
                  <a:srgbClr val="FF0000"/>
                </a:solidFill>
                <a:latin typeface="Bodoni MT Black" pitchFamily="18" charset="0"/>
              </a:rPr>
              <a:t>OBJECTIVES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163639"/>
            <a:ext cx="8866909" cy="4267343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en-US" sz="2600" b="1" i="1" dirty="0" smtClean="0"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2200" b="1" i="1" kern="1200" dirty="0">
                <a:solidFill>
                  <a:srgbClr val="C00000"/>
                </a:solidFill>
                <a:effectLst/>
                <a:latin typeface="Adobe Arabic" pitchFamily="18" charset="-78"/>
                <a:cs typeface="Adobe Arabic" pitchFamily="18" charset="-78"/>
              </a:rPr>
              <a:t> </a:t>
            </a:r>
            <a:r>
              <a:rPr lang="en-US" sz="2200" b="1" i="1" kern="1200" dirty="0" smtClean="0">
                <a:solidFill>
                  <a:srgbClr val="C00000"/>
                </a:solidFill>
                <a:effectLst/>
                <a:latin typeface="Adobe Arabic" pitchFamily="18" charset="-78"/>
                <a:cs typeface="Adobe Arabic" pitchFamily="18" charset="-78"/>
              </a:rPr>
              <a:t>     </a:t>
            </a:r>
            <a:r>
              <a:rPr lang="en-US" sz="2000" i="1" dirty="0">
                <a:solidFill>
                  <a:srgbClr val="C00000"/>
                </a:solidFill>
                <a:effectLst/>
                <a:latin typeface="Bodoni MT Black" pitchFamily="18" charset="0"/>
              </a:rPr>
              <a:t>At the end of the lecture, students should be able to:</a:t>
            </a:r>
          </a:p>
          <a:p>
            <a:pPr marL="342900" lvl="1" indent="-342900" algn="just">
              <a:buClr>
                <a:srgbClr val="313A4F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  <a:ea typeface="+mn-ea"/>
              </a:rPr>
              <a:t>List the cerebral arteries.</a:t>
            </a:r>
          </a:p>
          <a:p>
            <a:pPr marL="342900" lvl="1" indent="-342900" algn="just">
              <a:buClr>
                <a:srgbClr val="313A4F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  <a:ea typeface="+mn-ea"/>
              </a:rPr>
              <a:t>Describe the cerebral arterial supply regarding the origin, distribution and branches.</a:t>
            </a:r>
          </a:p>
          <a:p>
            <a:pPr marL="342900" lvl="1" indent="-342900" algn="just">
              <a:buClr>
                <a:srgbClr val="313A4F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  <a:ea typeface="+mn-ea"/>
              </a:rPr>
              <a:t>Describe the arterial Circle of Willis .</a:t>
            </a:r>
          </a:p>
          <a:p>
            <a:pPr marL="342900" lvl="1" indent="-342900" algn="just">
              <a:buClr>
                <a:srgbClr val="313A4F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  <a:ea typeface="+mn-ea"/>
              </a:rPr>
              <a:t>Describe the cerebral venous drainage and its termination.</a:t>
            </a:r>
          </a:p>
          <a:p>
            <a:pPr marL="342900" lvl="1" indent="-342900" algn="just">
              <a:buClr>
                <a:srgbClr val="313A4F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  <a:ea typeface="+mn-ea"/>
              </a:rPr>
              <a:t>Describe arterial &amp; venous vascular disorders and their clinical manifestations.  </a:t>
            </a:r>
          </a:p>
          <a:p>
            <a:pPr lvl="1">
              <a:buFont typeface="Wingdings" pitchFamily="2" charset="2"/>
              <a:buChar char="v"/>
              <a:defRPr/>
            </a:pPr>
            <a:endParaRPr lang="en-US" sz="2600" dirty="0"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ARTERIAL DISORDER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165100" y="1410422"/>
            <a:ext cx="4813300" cy="44916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800" b="1" dirty="0">
                <a:solidFill>
                  <a:srgbClr val="FF9900"/>
                </a:solidFill>
                <a:latin typeface="Adobe Arabic" pitchFamily="18" charset="-78"/>
                <a:cs typeface="Adobe Arabic" pitchFamily="18" charset="-78"/>
              </a:rPr>
              <a:t> </a:t>
            </a:r>
            <a:r>
              <a:rPr lang="en-US" sz="2000" b="1" dirty="0">
                <a:solidFill>
                  <a:srgbClr val="FF9900"/>
                </a:solidFill>
                <a:latin typeface="Bodoni MT Black" pitchFamily="18" charset="0"/>
                <a:cs typeface="Adobe Arabic" pitchFamily="18" charset="-78"/>
              </a:rPr>
              <a:t>Stroke</a:t>
            </a:r>
          </a:p>
          <a:p>
            <a:pPr marL="736092" lvl="1" indent="-3429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latin typeface="Bodoni MT Black" pitchFamily="18" charset="0"/>
                <a:cs typeface="Adobe Arabic" pitchFamily="18" charset="-78"/>
              </a:rPr>
              <a:t>Sudden occlusion</a:t>
            </a:r>
          </a:p>
          <a:p>
            <a:pPr marL="736092" lvl="1" indent="-3429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latin typeface="Bodoni MT Black" pitchFamily="18" charset="0"/>
                <a:cs typeface="Adobe Arabic" pitchFamily="18" charset="-78"/>
              </a:rPr>
              <a:t>Hemorrhage</a:t>
            </a:r>
          </a:p>
          <a:p>
            <a:pPr marL="457200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rgbClr val="FF9900"/>
                </a:solidFill>
                <a:latin typeface="Bodoni MT Black" pitchFamily="18" charset="0"/>
                <a:cs typeface="Adobe Arabic" pitchFamily="18" charset="-78"/>
              </a:rPr>
              <a:t>Aneurysm</a:t>
            </a:r>
          </a:p>
          <a:p>
            <a:pPr marL="736092" lvl="1" indent="-3429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latin typeface="Bodoni MT Black" pitchFamily="18" charset="0"/>
                <a:cs typeface="Adobe Arabic" pitchFamily="18" charset="-78"/>
              </a:rPr>
              <a:t>localized, blood-filled balloon-like bulge in the wall of a blood vessel.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rgbClr val="FF9900"/>
                </a:solidFill>
                <a:latin typeface="Bodoni MT Black" pitchFamily="18" charset="0"/>
                <a:cs typeface="Adobe Arabic" pitchFamily="18" charset="-78"/>
              </a:rPr>
              <a:t>Angioma</a:t>
            </a:r>
          </a:p>
          <a:p>
            <a:pPr marL="736092" lvl="1" indent="-3429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latin typeface="Bodoni MT Black" pitchFamily="18" charset="0"/>
                <a:cs typeface="Adobe Arabic" pitchFamily="18" charset="-78"/>
              </a:rPr>
              <a:t>is benign tumors derived from cells of the vascular or lymphatic vessel walls (epithelium) or derived from cells of the tissues surrounding these vessels.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0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0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0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7" name="Picture 7" descr="D4843261"/>
          <p:cNvPicPr>
            <a:picLocks noChangeAspect="1" noChangeArrowheads="1"/>
          </p:cNvPicPr>
          <p:nvPr/>
        </p:nvPicPr>
        <p:blipFill>
          <a:blip r:embed="rId3" cstate="print"/>
          <a:srcRect l="70059" t="3117" r="812" b="64873"/>
          <a:stretch>
            <a:fillRect/>
          </a:stretch>
        </p:blipFill>
        <p:spPr>
          <a:xfrm>
            <a:off x="5059362" y="1410422"/>
            <a:ext cx="4008438" cy="277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www.neuroendomke.com/wp-content/uploads/2014/06/SciSource_BX33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2" y="4186523"/>
            <a:ext cx="3980728" cy="2602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635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ACCLUSION OF ACA</a:t>
            </a:r>
          </a:p>
        </p:txBody>
      </p:sp>
      <p:pic>
        <p:nvPicPr>
          <p:cNvPr id="5" name="Content Placeholder 4" descr="ap04_003"/>
          <p:cNvPicPr>
            <a:picLocks noChangeAspect="1" noChangeArrowheads="1"/>
          </p:cNvPicPr>
          <p:nvPr/>
        </p:nvPicPr>
        <p:blipFill>
          <a:blip r:embed="rId3" cstate="print"/>
          <a:srcRect l="3160" t="1247" r="4323" b="18361"/>
          <a:stretch>
            <a:fillRect/>
          </a:stretch>
        </p:blipFill>
        <p:spPr>
          <a:xfrm>
            <a:off x="4953000" y="1346200"/>
            <a:ext cx="4191000" cy="248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ap04_004"/>
          <p:cNvPicPr>
            <a:picLocks noChangeAspect="1" noChangeArrowheads="1"/>
          </p:cNvPicPr>
          <p:nvPr/>
        </p:nvPicPr>
        <p:blipFill>
          <a:blip r:embed="rId4" cstate="print"/>
          <a:srcRect l="3470" t="4222" r="1744" b="12848"/>
          <a:stretch>
            <a:fillRect/>
          </a:stretch>
        </p:blipFill>
        <p:spPr bwMode="auto">
          <a:xfrm>
            <a:off x="4940300" y="3949700"/>
            <a:ext cx="4191000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38100" y="1606695"/>
            <a:ext cx="4902200" cy="37861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latin typeface="Bodoni MT Black" pitchFamily="18" charset="0"/>
                <a:cs typeface="Adobe Arabic" pitchFamily="18" charset="-78"/>
              </a:rPr>
              <a:t>Manifestations: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Motor disturbance in contralateral distal leg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Difficulty in Prefrontal lobe Functions: 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Cognitive thinking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Judgment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Motor initiation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Self monitoring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ACCLUSION OF MCA</a:t>
            </a:r>
          </a:p>
        </p:txBody>
      </p:sp>
      <p:pic>
        <p:nvPicPr>
          <p:cNvPr id="5" name="Content Placeholder 4" descr="ap04_003"/>
          <p:cNvPicPr>
            <a:picLocks noChangeAspect="1" noChangeArrowheads="1"/>
          </p:cNvPicPr>
          <p:nvPr/>
        </p:nvPicPr>
        <p:blipFill>
          <a:blip r:embed="rId3" cstate="print"/>
          <a:srcRect l="3160" t="1247" r="4323" b="18361"/>
          <a:stretch>
            <a:fillRect/>
          </a:stretch>
        </p:blipFill>
        <p:spPr>
          <a:xfrm>
            <a:off x="4940300" y="1224973"/>
            <a:ext cx="4191000" cy="248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ap04_004"/>
          <p:cNvPicPr>
            <a:picLocks noChangeAspect="1" noChangeArrowheads="1"/>
          </p:cNvPicPr>
          <p:nvPr/>
        </p:nvPicPr>
        <p:blipFill>
          <a:blip r:embed="rId4" cstate="print"/>
          <a:srcRect l="3470" t="4222" r="1744" b="12848"/>
          <a:stretch>
            <a:fillRect/>
          </a:stretch>
        </p:blipFill>
        <p:spPr bwMode="auto">
          <a:xfrm>
            <a:off x="4940300" y="3949700"/>
            <a:ext cx="4191000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24245" y="1457759"/>
            <a:ext cx="5365173" cy="40736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latin typeface="Bodoni MT Black" pitchFamily="18" charset="0"/>
                <a:cs typeface="Adobe Arabic" pitchFamily="18" charset="-78"/>
              </a:rPr>
              <a:t>Manifestations: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Contralateral weakness of: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face, arm, and hand more than legs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Contralateral sensory loss of: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face, arm, and hand more than legs 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visual field cut (damage to optic radiation)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Aphasia: language disturbances 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Broca's: production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Wernicke's: comprehension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ACCLUSION OF PCA</a:t>
            </a:r>
          </a:p>
        </p:txBody>
      </p:sp>
      <p:pic>
        <p:nvPicPr>
          <p:cNvPr id="5" name="Content Placeholder 4" descr="ap04_003"/>
          <p:cNvPicPr>
            <a:picLocks noChangeAspect="1" noChangeArrowheads="1"/>
          </p:cNvPicPr>
          <p:nvPr/>
        </p:nvPicPr>
        <p:blipFill>
          <a:blip r:embed="rId3" cstate="print"/>
          <a:srcRect l="3160" t="1247" r="4323" b="18361"/>
          <a:stretch>
            <a:fillRect/>
          </a:stretch>
        </p:blipFill>
        <p:spPr>
          <a:xfrm>
            <a:off x="4816186" y="4259127"/>
            <a:ext cx="4191000" cy="248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ap04_004"/>
          <p:cNvPicPr>
            <a:picLocks noChangeAspect="1" noChangeArrowheads="1"/>
          </p:cNvPicPr>
          <p:nvPr/>
        </p:nvPicPr>
        <p:blipFill>
          <a:blip r:embed="rId4" cstate="print"/>
          <a:srcRect l="3470" t="4222" r="1744" b="12848"/>
          <a:stretch>
            <a:fillRect/>
          </a:stretch>
        </p:blipFill>
        <p:spPr bwMode="auto">
          <a:xfrm>
            <a:off x="625186" y="4156364"/>
            <a:ext cx="4191000" cy="2541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38098" y="1208377"/>
            <a:ext cx="7304811" cy="25462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latin typeface="Bodoni MT Black" pitchFamily="18" charset="0"/>
                <a:cs typeface="Adobe Arabic" pitchFamily="18" charset="-78"/>
              </a:rPr>
              <a:t>Manifestations: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Visual disturbances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Contralateral homonymous hemianopsia 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Bilateral lesions: cortical blindness </a:t>
            </a:r>
          </a:p>
          <a:p>
            <a:pPr marL="1924812" lvl="4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en-US" sz="1400" b="1" dirty="0" smtClean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patients unaware they cannot see (Anton's syndrome)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Memory impairment 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If temporal lobe is affected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HOW WE ARE DOING ..?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8900" y="1175327"/>
            <a:ext cx="8699500" cy="508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571500" marR="0" lvl="0" indent="-5715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uLnTx/>
                <a:uFillTx/>
                <a:latin typeface="Bodoni MT Black" pitchFamily="18" charset="0"/>
                <a:cs typeface="Adobe Arabic" pitchFamily="18" charset="-78"/>
              </a:rPr>
              <a:t>Which statement(s) of the following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6600"/>
                </a:solidFill>
                <a:uLnTx/>
                <a:uFillTx/>
                <a:latin typeface="Bodoni MT Black" pitchFamily="18" charset="0"/>
                <a:cs typeface="Adobe Arabic" pitchFamily="18" charset="-78"/>
              </a:rPr>
              <a:t> is NOT Wrong?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uLnTx/>
              <a:uFillTx/>
              <a:latin typeface="Bodoni MT Black" pitchFamily="18" charset="0"/>
              <a:cs typeface="Adobe Arabic" pitchFamily="18" charset="-78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lang="en-US" sz="2400" kern="0" dirty="0" smtClean="0">
              <a:solidFill>
                <a:srgbClr val="FF6600"/>
              </a:solidFill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1143000" marR="0" lvl="2" indent="-2286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8899" y="1706419"/>
            <a:ext cx="8930409" cy="28563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lvl="1" indent="-457200" algn="just" fontAlgn="auto">
              <a:lnSpc>
                <a:spcPct val="15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Anterior cerebral arteries supply Broca's and Wernicke’s Area..!!</a:t>
            </a:r>
          </a:p>
          <a:p>
            <a:pPr lvl="1" indent="-457200" algn="just" fontAlgn="auto">
              <a:lnSpc>
                <a:spcPct val="15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Occlusion of MCA causes difficulty in Prefrontal lobe’s functions..!!</a:t>
            </a:r>
          </a:p>
          <a:p>
            <a:pPr lvl="1" indent="-457200" algn="just" fontAlgn="auto">
              <a:lnSpc>
                <a:spcPct val="15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Middle cerebral arteries are part of Willis Circle..!!</a:t>
            </a:r>
          </a:p>
          <a:p>
            <a:pPr lvl="1" indent="-457200" algn="just" fontAlgn="auto">
              <a:lnSpc>
                <a:spcPct val="15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Aneurysm is benign tumors derived from cells of the vascular or lymphatic vessel walls..!! </a:t>
            </a:r>
          </a:p>
          <a:p>
            <a:pPr lvl="1" indent="-457200" algn="just" fontAlgn="auto">
              <a:lnSpc>
                <a:spcPct val="15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Posterior cerebral arteries supply anterior and inferior temporal lobes..!!</a:t>
            </a:r>
          </a:p>
          <a:p>
            <a:pPr lvl="1" indent="-457200" algn="just">
              <a:buFont typeface="+mj-lt"/>
              <a:buAutoNum type="arabicPeriod"/>
              <a:defRPr/>
            </a:pPr>
            <a:endParaRPr lang="en-US" sz="1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indent="-457200" algn="just">
              <a:buFontTx/>
              <a:buAutoNum type="arabicPeriod"/>
              <a:defRPr/>
            </a:pPr>
            <a:endParaRPr lang="en-US" sz="2000" kern="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indent="-457200" algn="just">
              <a:buAutoNum type="arabicPeriod"/>
              <a:defRPr/>
            </a:pPr>
            <a:endParaRPr lang="en-US" sz="20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  <a:cs typeface="Arial" charset="0"/>
            </a:endParaRPr>
          </a:p>
          <a:p>
            <a:pPr marL="342900" marR="0" lvl="0" indent="-34290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1143000" marR="0" lvl="2" indent="-22860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CEREBRAL VENOUS DRAINAGE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38100" y="1471614"/>
            <a:ext cx="5170488" cy="32666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 smtClean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It involves:</a:t>
            </a:r>
          </a:p>
          <a:p>
            <a:pPr marL="850392" lvl="1" indent="-457200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Superficial (cortical) veins:</a:t>
            </a:r>
          </a:p>
          <a:p>
            <a:pPr marL="1193292" lvl="2" indent="-342900" fontAlgn="auto">
              <a:spcAft>
                <a:spcPts val="0"/>
              </a:spcAft>
              <a:buClr>
                <a:srgbClr val="3333FF"/>
              </a:buClr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3333FF"/>
                </a:solidFill>
                <a:latin typeface="Adobe Arabic" pitchFamily="18" charset="-78"/>
                <a:cs typeface="Adobe Arabic" pitchFamily="18" charset="-78"/>
              </a:rPr>
              <a:t> </a:t>
            </a:r>
            <a:r>
              <a:rPr lang="en-US" sz="1600" b="1" dirty="0">
                <a:solidFill>
                  <a:srgbClr val="3333FF"/>
                </a:solidFill>
                <a:latin typeface="Bodoni MT Black" pitchFamily="18" charset="0"/>
                <a:cs typeface="Adobe Arabic" pitchFamily="18" charset="-78"/>
              </a:rPr>
              <a:t>Drain the cortical surface</a:t>
            </a:r>
          </a:p>
          <a:p>
            <a:pPr marL="850392" lvl="1" indent="-457200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Deep veins: </a:t>
            </a:r>
          </a:p>
          <a:p>
            <a:pPr marL="1193292" lvl="2" indent="-342900" fontAlgn="auto">
              <a:spcAft>
                <a:spcPts val="0"/>
              </a:spcAft>
              <a:buClr>
                <a:srgbClr val="3333FF"/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3333FF"/>
                </a:solidFill>
                <a:latin typeface="Bodoni MT Black" pitchFamily="18" charset="0"/>
                <a:cs typeface="Adobe Arabic" pitchFamily="18" charset="-78"/>
              </a:rPr>
              <a:t>Drain the deep structures</a:t>
            </a:r>
          </a:p>
          <a:p>
            <a:pPr marL="393192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These veins ultimately drain into: </a:t>
            </a:r>
          </a:p>
          <a:p>
            <a:pPr marL="850392" lvl="1" indent="-457200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Dural Venous Sinuses</a:t>
            </a:r>
          </a:p>
          <a:p>
            <a:pPr marL="393192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The Veins  are thin walled and are devoid of valves.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04" y="1747602"/>
            <a:ext cx="3224303" cy="2782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SUPERFICIAL CORTICAL VEINS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38100" y="1471614"/>
            <a:ext cx="7609610" cy="1867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Lie on the brain surface, in the Subarchnoid space.</a:t>
            </a:r>
          </a:p>
          <a:p>
            <a:pPr marL="393192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They are divided into:</a:t>
            </a:r>
          </a:p>
          <a:p>
            <a:pPr lvl="2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Superior cerebral veins</a:t>
            </a:r>
          </a:p>
          <a:p>
            <a:pPr lvl="2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3333FF"/>
                </a:solidFill>
                <a:latin typeface="Bodoni MT Black" pitchFamily="18" charset="0"/>
                <a:cs typeface="Adobe Arabic" pitchFamily="18" charset="-78"/>
              </a:rPr>
              <a:t>Inferior cerebral veins</a:t>
            </a:r>
          </a:p>
          <a:p>
            <a:pPr lvl="2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Superficial middle cerebral vein</a:t>
            </a:r>
          </a:p>
          <a:p>
            <a:pPr marL="731520" lvl="2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Ø"/>
              <a:defRPr/>
            </a:pPr>
            <a:endParaRPr lang="en-US" sz="24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76535" y="1275687"/>
            <a:ext cx="1084649" cy="2259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660900" y="2530490"/>
            <a:ext cx="4292600" cy="3517900"/>
            <a:chOff x="4787900" y="1435100"/>
            <a:chExt cx="4292600" cy="3517900"/>
          </a:xfrm>
        </p:grpSpPr>
        <p:pic>
          <p:nvPicPr>
            <p:cNvPr id="5" name="Picture 2" descr="C:\Documents and Settings\Free User\My Documents\My Pictures\zz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831036" y="1435100"/>
              <a:ext cx="4233203" cy="3517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7670800" y="1854200"/>
              <a:ext cx="1409700" cy="24622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7200" y="4686300"/>
              <a:ext cx="1409700" cy="246221"/>
            </a:xfrm>
            <a:prstGeom prst="rect">
              <a:avLst/>
            </a:prstGeom>
            <a:noFill/>
            <a:ln w="19050">
              <a:solidFill>
                <a:srgbClr val="3333FF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900" y="4660901"/>
              <a:ext cx="1866900" cy="246221"/>
            </a:xfrm>
            <a:prstGeom prst="rect">
              <a:avLst/>
            </a:prstGeom>
            <a:noFill/>
            <a:ln w="19050">
              <a:solidFill>
                <a:srgbClr val="00660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SUPERFICIAL CORTICAL VEINS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38100" y="1093662"/>
            <a:ext cx="8496300" cy="2401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rgbClr val="6699FF"/>
                </a:solidFill>
                <a:latin typeface="Bodoni MT Black" pitchFamily="18" charset="0"/>
                <a:cs typeface="Adobe Arabic" pitchFamily="18" charset="-78"/>
              </a:rPr>
              <a:t>Superior Cerebral Veins </a:t>
            </a:r>
            <a:endParaRPr lang="en-US" sz="2000" b="1" dirty="0" smtClean="0">
              <a:solidFill>
                <a:srgbClr val="C00000"/>
              </a:solidFill>
              <a:latin typeface="Bodoni MT Black" pitchFamily="18" charset="0"/>
            </a:endParaRP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6 to 12 veins</a:t>
            </a: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Drain lateral surface of brain above the lateral sulcus</a:t>
            </a: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Terminate mainly into the Superior Sagittal sinus, and partly into superficial middle cerebral vein.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133127" y="3677493"/>
            <a:ext cx="564866" cy="5423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5FF04F5D"/>
          <p:cNvPicPr>
            <a:picLocks noChangeAspect="1" noChangeArrowheads="1"/>
          </p:cNvPicPr>
          <p:nvPr/>
        </p:nvPicPr>
        <p:blipFill>
          <a:blip r:embed="rId3" cstate="print"/>
          <a:srcRect l="31987" r="20528" b="59529"/>
          <a:stretch>
            <a:fillRect/>
          </a:stretch>
        </p:blipFill>
        <p:spPr>
          <a:xfrm>
            <a:off x="7377056" y="3478663"/>
            <a:ext cx="1614544" cy="152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6876535" y="1275687"/>
            <a:ext cx="1084649" cy="2259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932098" y="3274899"/>
            <a:ext cx="3806439" cy="3163248"/>
            <a:chOff x="4978400" y="1219200"/>
            <a:chExt cx="3806439" cy="3163248"/>
          </a:xfrm>
        </p:grpSpPr>
        <p:pic>
          <p:nvPicPr>
            <p:cNvPr id="5" name="Picture 2" descr="C:\Documents and Settings\Free User\My Documents\My Pictures\zz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4978400" y="1219200"/>
              <a:ext cx="3806439" cy="31632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7594600" y="1574801"/>
              <a:ext cx="1155700" cy="24622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45300" y="1308101"/>
              <a:ext cx="1155700" cy="246221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6500" y="4076701"/>
              <a:ext cx="1587500" cy="246221"/>
            </a:xfrm>
            <a:prstGeom prst="rect">
              <a:avLst/>
            </a:prstGeom>
            <a:noFill/>
            <a:ln w="19050">
              <a:solidFill>
                <a:srgbClr val="FF990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pic>
        <p:nvPicPr>
          <p:cNvPr id="2050" name="Picture 2" descr="https://dw9r2us9jo9xp.cloudfront.net/images/library/1317/content_Superficial_veins_of_the_brain_lateral_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0" y="3704609"/>
            <a:ext cx="3048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SUPERFICIAL CORTICAL VEINS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38100" y="1152960"/>
            <a:ext cx="8440882" cy="19227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lvl="1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rgbClr val="6699FF"/>
                </a:solidFill>
                <a:latin typeface="Bodoni MT Black" pitchFamily="18" charset="0"/>
                <a:cs typeface="Adobe Arabic" pitchFamily="18" charset="-78"/>
              </a:rPr>
              <a:t>Inferior Cerebral Veins </a:t>
            </a:r>
            <a:endParaRPr lang="en-US" sz="2000" b="1" dirty="0" smtClean="0">
              <a:solidFill>
                <a:srgbClr val="C00000"/>
              </a:solidFill>
              <a:latin typeface="Bodoni MT Black" pitchFamily="18" charset="0"/>
            </a:endParaRPr>
          </a:p>
          <a:p>
            <a:pPr lvl="2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Run below  the lateral sulcus</a:t>
            </a:r>
          </a:p>
          <a:p>
            <a:pPr lvl="2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Drain the lateral surface of the temporal lobe</a:t>
            </a:r>
          </a:p>
          <a:p>
            <a:pPr lvl="2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Terminate partly into superficial middle cerebral vein &amp; partly into Transverse sinus.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2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0" y="3235785"/>
            <a:ext cx="4178300" cy="3141822"/>
            <a:chOff x="4762500" y="1498600"/>
            <a:chExt cx="4178300" cy="3141822"/>
          </a:xfrm>
        </p:grpSpPr>
        <p:grpSp>
          <p:nvGrpSpPr>
            <p:cNvPr id="19" name="Group 18"/>
            <p:cNvGrpSpPr/>
            <p:nvPr/>
          </p:nvGrpSpPr>
          <p:grpSpPr>
            <a:xfrm>
              <a:off x="4813300" y="1498600"/>
              <a:ext cx="4127500" cy="3136900"/>
              <a:chOff x="3505200" y="1295400"/>
              <a:chExt cx="5257800" cy="3429000"/>
            </a:xfrm>
          </p:grpSpPr>
          <p:pic>
            <p:nvPicPr>
              <p:cNvPr id="14" name="ClipArt Placeholder 5" descr="b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003" r="48000" b="5075"/>
              <a:stretch>
                <a:fillRect/>
              </a:stretch>
            </p:blipFill>
            <p:spPr>
              <a:xfrm>
                <a:off x="3505200" y="1295400"/>
                <a:ext cx="5257800" cy="3429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cxnSp>
            <p:nvCxnSpPr>
              <p:cNvPr id="15" name="Straight Arrow Connector 14"/>
              <p:cNvCxnSpPr/>
              <p:nvPr/>
            </p:nvCxnSpPr>
            <p:spPr>
              <a:xfrm rot="5400000" flipH="1" flipV="1">
                <a:off x="6325394" y="3885406"/>
                <a:ext cx="609600" cy="158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5400000" flipH="1" flipV="1">
                <a:off x="5486400" y="3048000"/>
                <a:ext cx="1143000" cy="1143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5400000" flipH="1" flipV="1">
                <a:off x="6210301" y="4076700"/>
                <a:ext cx="990600" cy="317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6794500" y="4394201"/>
              <a:ext cx="1155700" cy="246221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2500" y="3568701"/>
              <a:ext cx="1358900" cy="400110"/>
            </a:xfrm>
            <a:prstGeom prst="rect">
              <a:avLst/>
            </a:prstGeom>
            <a:noFill/>
            <a:ln w="19050">
              <a:solidFill>
                <a:srgbClr val="FF9900"/>
              </a:solidFill>
            </a:ln>
          </p:spPr>
          <p:txBody>
            <a:bodyPr wrap="square" rtlCol="1">
              <a:spAutoFit/>
            </a:bodyPr>
            <a:lstStyle/>
            <a:p>
              <a:endParaRPr lang="en-US" dirty="0" smtClean="0"/>
            </a:p>
            <a:p>
              <a:endParaRPr lang="ar-SA" dirty="0"/>
            </a:p>
          </p:txBody>
        </p:sp>
      </p:grpSp>
      <p:pic>
        <p:nvPicPr>
          <p:cNvPr id="3074" name="Picture 2" descr="https://dw9r2us9jo9xp.cloudfront.net/images/library/1317/content_Superficial_veins_of_the_brain_lateral_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2" y="3986673"/>
            <a:ext cx="3048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SUPERFICIAL CORTICAL VEINS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38099" y="1125250"/>
            <a:ext cx="8662555" cy="20474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rgbClr val="6699FF"/>
                </a:solidFill>
                <a:latin typeface="Bodoni MT Black" pitchFamily="18" charset="0"/>
                <a:cs typeface="Adobe Arabic" pitchFamily="18" charset="-78"/>
              </a:rPr>
              <a:t>Superficial Middle Cerebral Vein </a:t>
            </a: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Runs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along  the lateral sulcus</a:t>
            </a: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Terminates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into the Cavernous sinus</a:t>
            </a: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Connected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posteriorly by Superior &amp; Inferior anastomotic veins to Superior Sagittal &amp; Transverse sinuses respectively.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2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0" y="3403660"/>
            <a:ext cx="4330700" cy="3060699"/>
            <a:chOff x="4813300" y="1282701"/>
            <a:chExt cx="4330700" cy="3060699"/>
          </a:xfrm>
        </p:grpSpPr>
        <p:grpSp>
          <p:nvGrpSpPr>
            <p:cNvPr id="13" name="Group 12"/>
            <p:cNvGrpSpPr/>
            <p:nvPr/>
          </p:nvGrpSpPr>
          <p:grpSpPr>
            <a:xfrm>
              <a:off x="4813300" y="1371600"/>
              <a:ext cx="4330700" cy="2971800"/>
              <a:chOff x="4191000" y="1371600"/>
              <a:chExt cx="4953000" cy="3429000"/>
            </a:xfrm>
          </p:grpSpPr>
          <p:pic>
            <p:nvPicPr>
              <p:cNvPr id="9" name="ClipArt Placeholder 5" descr="b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003" r="48000" b="5075"/>
              <a:stretch>
                <a:fillRect/>
              </a:stretch>
            </p:blipFill>
            <p:spPr>
              <a:xfrm>
                <a:off x="4191000" y="1371600"/>
                <a:ext cx="4953000" cy="3429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cxnSp>
            <p:nvCxnSpPr>
              <p:cNvPr id="10" name="Straight Arrow Connector 9"/>
              <p:cNvCxnSpPr/>
              <p:nvPr/>
            </p:nvCxnSpPr>
            <p:spPr>
              <a:xfrm rot="10800000" flipV="1">
                <a:off x="5486400" y="3276600"/>
                <a:ext cx="609600" cy="533400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7696200" y="1447800"/>
                <a:ext cx="1219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705600" y="4648200"/>
                <a:ext cx="1066800" cy="152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826000" y="3327401"/>
              <a:ext cx="1231900" cy="40011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1">
              <a:spAutoFit/>
            </a:bodyPr>
            <a:lstStyle/>
            <a:p>
              <a:endParaRPr lang="en-US" dirty="0" smtClean="0"/>
            </a:p>
            <a:p>
              <a:endParaRPr lang="ar-SA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94300" y="3746501"/>
              <a:ext cx="1397000" cy="400110"/>
            </a:xfrm>
            <a:prstGeom prst="rect">
              <a:avLst/>
            </a:prstGeom>
            <a:noFill/>
            <a:ln w="19050">
              <a:solidFill>
                <a:srgbClr val="FF9900"/>
              </a:solidFill>
            </a:ln>
          </p:spPr>
          <p:txBody>
            <a:bodyPr wrap="square" rtlCol="1">
              <a:spAutoFit/>
            </a:bodyPr>
            <a:lstStyle/>
            <a:p>
              <a:endParaRPr lang="en-US" dirty="0" smtClean="0"/>
            </a:p>
            <a:p>
              <a:endParaRPr lang="ar-SA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80000" y="1282701"/>
              <a:ext cx="1587500" cy="400110"/>
            </a:xfrm>
            <a:prstGeom prst="rect">
              <a:avLst/>
            </a:prstGeom>
            <a:noFill/>
            <a:ln w="19050">
              <a:solidFill>
                <a:srgbClr val="FF9900"/>
              </a:solidFill>
            </a:ln>
          </p:spPr>
          <p:txBody>
            <a:bodyPr wrap="square" rtlCol="1">
              <a:spAutoFit/>
            </a:bodyPr>
            <a:lstStyle/>
            <a:p>
              <a:endParaRPr lang="en-US" dirty="0" smtClean="0"/>
            </a:p>
            <a:p>
              <a:endParaRPr lang="ar-SA" dirty="0"/>
            </a:p>
          </p:txBody>
        </p:sp>
      </p:grpSp>
      <p:pic>
        <p:nvPicPr>
          <p:cNvPr id="14" name="Picture 2" descr="https://dw9r2us9jo9xp.cloudfront.net/images/library/1317/content_Superficial_veins_of_the_brain_lateral_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2" y="3986673"/>
            <a:ext cx="3048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kern="1200" dirty="0" smtClean="0">
                <a:solidFill>
                  <a:srgbClr val="FF0000"/>
                </a:solidFill>
                <a:latin typeface="Bodoni MT Black" pitchFamily="18" charset="0"/>
              </a:rPr>
              <a:t>WATCH</a:t>
            </a:r>
            <a:endParaRPr lang="en-US" kern="1200" dirty="0">
              <a:solidFill>
                <a:srgbClr val="FF0000"/>
              </a:solidFill>
              <a:latin typeface="Bodoni MT Black" pitchFamily="18" charset="0"/>
            </a:endParaRPr>
          </a:p>
        </p:txBody>
      </p:sp>
      <p:pic>
        <p:nvPicPr>
          <p:cNvPr id="7" name="Blood Flow Through the B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231" y="1583745"/>
            <a:ext cx="7909406" cy="44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DEEP CEREBRAL VEINS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38100" y="967069"/>
            <a:ext cx="8623300" cy="22748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They drain the internal structures;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Basal </a:t>
            </a: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ganglia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Internal capsule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Thalamus</a:t>
            </a:r>
          </a:p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They merge to form the </a:t>
            </a:r>
            <a:r>
              <a:rPr lang="en-US" sz="18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Internal Cerebral Veins</a:t>
            </a: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.</a:t>
            </a:r>
          </a:p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The two veins unite in the midline to form the </a:t>
            </a:r>
            <a:r>
              <a:rPr lang="en-US" sz="18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Great Cerebral vein</a:t>
            </a: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.</a:t>
            </a:r>
          </a:p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This short vessel is continuous with the Straight Sinus. 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2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78582" y="3986187"/>
            <a:ext cx="3378951" cy="2705570"/>
            <a:chOff x="4622800" y="1447800"/>
            <a:chExt cx="4343400" cy="3581400"/>
          </a:xfrm>
        </p:grpSpPr>
        <p:pic>
          <p:nvPicPr>
            <p:cNvPr id="13" name="Picture 5" descr="b4"/>
            <p:cNvPicPr>
              <a:picLocks noChangeAspect="1" noChangeArrowheads="1"/>
            </p:cNvPicPr>
            <p:nvPr/>
          </p:nvPicPr>
          <p:blipFill>
            <a:blip r:embed="rId3" cstate="print"/>
            <a:srcRect l="50977" t="10492" b="5075"/>
            <a:stretch>
              <a:fillRect/>
            </a:stretch>
          </p:blipFill>
          <p:spPr bwMode="auto">
            <a:xfrm>
              <a:off x="4622800" y="1447800"/>
              <a:ext cx="4343400" cy="3581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7734300" y="2095500"/>
              <a:ext cx="1079500" cy="457200"/>
            </a:xfrm>
            <a:prstGeom prst="rect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78800" y="2717800"/>
              <a:ext cx="673100" cy="3810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1266" name="Picture 2" descr="Image result for Internal Cerebral Vei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163" y="3689568"/>
            <a:ext cx="3656770" cy="2910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DURAL VENOUS SINUSES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71595" y="2156508"/>
            <a:ext cx="1969791" cy="267765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indent="-342900" algn="l"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Superior </a:t>
            </a:r>
            <a:r>
              <a:rPr lang="en-GB" sz="2000" b="1" dirty="0" smtClean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sagittal</a:t>
            </a:r>
            <a:endParaRPr lang="en-GB" sz="2000" b="1" dirty="0">
              <a:solidFill>
                <a:schemeClr val="tx2">
                  <a:lumMod val="10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342900" indent="-342900" algn="l"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Inferior </a:t>
            </a:r>
            <a:r>
              <a:rPr lang="en-GB" sz="2000" b="1" dirty="0" smtClean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sagittal</a:t>
            </a:r>
            <a:endParaRPr lang="en-GB" sz="2000" b="1" dirty="0">
              <a:solidFill>
                <a:schemeClr val="tx2">
                  <a:lumMod val="10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342900" indent="-342900" algn="l">
              <a:buFont typeface="Wingdings" pitchFamily="2" charset="2"/>
              <a:buChar char="§"/>
              <a:defRPr/>
            </a:pPr>
            <a:r>
              <a:rPr lang="en-GB" sz="2000" b="1" dirty="0" smtClean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Straight</a:t>
            </a:r>
            <a:endParaRPr lang="en-GB" sz="2000" b="1" dirty="0">
              <a:solidFill>
                <a:schemeClr val="tx2">
                  <a:lumMod val="10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342900" indent="-342900" algn="l">
              <a:buFont typeface="Wingdings" pitchFamily="2" charset="2"/>
              <a:buChar char="§"/>
              <a:defRPr/>
            </a:pPr>
            <a:r>
              <a:rPr lang="en-GB" sz="2000" b="1" dirty="0" smtClean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Occipital</a:t>
            </a:r>
          </a:p>
          <a:p>
            <a:pPr marL="342900" indent="-342900" algn="l">
              <a:buFont typeface="Wingdings" pitchFamily="2" charset="2"/>
              <a:buChar char="§"/>
              <a:defRPr/>
            </a:pPr>
            <a:endParaRPr lang="en-GB" sz="2400" b="1" dirty="0">
              <a:solidFill>
                <a:schemeClr val="tx2">
                  <a:lumMod val="10000"/>
                </a:schemeClr>
              </a:solidFill>
              <a:latin typeface="Adobe Arabic" pitchFamily="18" charset="-78"/>
              <a:cs typeface="Adobe Arabic" pitchFamily="18" charset="-78"/>
            </a:endParaRPr>
          </a:p>
          <a:p>
            <a:pPr marL="342900" indent="-342900" algn="l">
              <a:buFont typeface="Wingdings" pitchFamily="2" charset="2"/>
              <a:buChar char="§"/>
              <a:defRPr/>
            </a:pPr>
            <a:endParaRPr lang="en-GB" sz="2400" b="1" dirty="0">
              <a:solidFill>
                <a:schemeClr val="tx2">
                  <a:lumMod val="10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7071595" y="1345818"/>
            <a:ext cx="1969791" cy="400110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Single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00" y="2156508"/>
            <a:ext cx="1969791" cy="2800767"/>
          </a:xfrm>
          <a:prstGeom prst="rect">
            <a:avLst/>
          </a:prstGeom>
          <a:solidFill>
            <a:srgbClr val="3333FF"/>
          </a:solidFill>
          <a:ln w="19050"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Transverse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Sigmoid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Cavernous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GB" sz="2000" b="1" dirty="0" err="1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Petrosal</a:t>
            </a:r>
            <a:r>
              <a:rPr lang="en-GB" sz="2000" b="1" dirty="0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 </a:t>
            </a:r>
            <a:endParaRPr lang="en-GB" sz="2000" b="1" dirty="0" smtClean="0">
              <a:solidFill>
                <a:schemeClr val="tx1"/>
              </a:solidFill>
              <a:latin typeface="Bodoni MT Black" pitchFamily="18" charset="0"/>
              <a:cs typeface="Adobe Arabic" pitchFamily="18" charset="-7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GB" sz="2400" b="1" dirty="0">
              <a:solidFill>
                <a:schemeClr val="tx1"/>
              </a:solidFill>
              <a:latin typeface="Adobe Arabic" pitchFamily="18" charset="-78"/>
              <a:cs typeface="Adobe Arabic" pitchFamily="18" charset="-7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GB" sz="2400" b="1" dirty="0" smtClean="0">
              <a:solidFill>
                <a:schemeClr val="tx1"/>
              </a:solidFill>
              <a:latin typeface="Adobe Arabic" pitchFamily="18" charset="-78"/>
              <a:cs typeface="Adobe Arabic" pitchFamily="18" charset="-7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GB" sz="2400" b="1" dirty="0">
              <a:solidFill>
                <a:schemeClr val="tx1"/>
              </a:solidFill>
              <a:latin typeface="Adobe Arabic" pitchFamily="18" charset="-78"/>
              <a:cs typeface="Adobe Arabic" pitchFamily="18" charset="-7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GB" sz="2400" b="1" dirty="0" smtClean="0">
              <a:solidFill>
                <a:schemeClr val="tx1"/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83200" y="1345819"/>
            <a:ext cx="1969791" cy="400110"/>
          </a:xfrm>
          <a:prstGeom prst="rect">
            <a:avLst/>
          </a:prstGeom>
          <a:solidFill>
            <a:srgbClr val="3333FF"/>
          </a:solidFill>
          <a:ln w="19050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Paired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200" y="5287600"/>
            <a:ext cx="8958186" cy="400110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Blood flows from transverse </a:t>
            </a:r>
            <a:r>
              <a:rPr lang="en-US" sz="20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&amp; sigmoid </a:t>
            </a:r>
            <a:r>
              <a:rPr lang="en-US" sz="20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sinuses into IJV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79" y="1345819"/>
            <a:ext cx="4469661" cy="3857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 result for Cerebral sinus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2" y="1783275"/>
            <a:ext cx="4330342" cy="436430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15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DURAL VENOUS SINUSES</a:t>
            </a:r>
            <a:endParaRPr lang="en-US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</a:endParaRPr>
          </a:p>
        </p:txBody>
      </p:sp>
      <p:pic>
        <p:nvPicPr>
          <p:cNvPr id="83972" name="Picture 4" descr="Image result for Cerebral sinus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5149" y="2057774"/>
            <a:ext cx="3846143" cy="4103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kern="1200" dirty="0" smtClean="0">
                <a:solidFill>
                  <a:srgbClr val="3333FF"/>
                </a:solidFill>
                <a:latin typeface="Bodoni MT Black" pitchFamily="18" charset="0"/>
              </a:rPr>
              <a:t>WATCH</a:t>
            </a:r>
            <a:endParaRPr lang="en-US" kern="1200" dirty="0">
              <a:solidFill>
                <a:srgbClr val="3333FF"/>
              </a:solidFill>
              <a:latin typeface="Bodoni MT Black" pitchFamily="18" charset="0"/>
            </a:endParaRPr>
          </a:p>
        </p:txBody>
      </p:sp>
      <p:pic>
        <p:nvPicPr>
          <p:cNvPr id="3" name="Dural venous sinus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782" y="1378528"/>
            <a:ext cx="5444836" cy="4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VENOUS DISORDER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38099" y="958978"/>
            <a:ext cx="5507616" cy="55942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lvl="1" indent="-457200" fontAlgn="auto">
              <a:lnSpc>
                <a:spcPct val="9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2000" b="1" dirty="0" smtClean="0">
                <a:latin typeface="Bodoni MT Black" pitchFamily="18" charset="0"/>
                <a:cs typeface="Adobe Arabic" pitchFamily="18" charset="-78"/>
              </a:rPr>
              <a:t>Infarction</a:t>
            </a:r>
            <a:endParaRPr lang="en-US" sz="2000" b="1" dirty="0">
              <a:latin typeface="Bodoni MT Black" pitchFamily="18" charset="0"/>
              <a:cs typeface="Adobe Arabic" pitchFamily="18" charset="-78"/>
            </a:endParaRPr>
          </a:p>
          <a:p>
            <a:pPr marL="800100" lvl="1" indent="-342900" algn="just"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refers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to tissue death (necrosis) that is caused by a local lack of oxygen due to obstruction of the tissue's blood supply</a:t>
            </a:r>
          </a:p>
          <a:p>
            <a:pPr marL="393192" lvl="1" indent="-457200" fontAlgn="auto">
              <a:lnSpc>
                <a:spcPct val="9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2000" b="1" dirty="0" smtClean="0">
                <a:latin typeface="Bodoni MT Black" pitchFamily="18" charset="0"/>
              </a:rPr>
              <a:t>Sinus </a:t>
            </a:r>
            <a:r>
              <a:rPr lang="en-US" sz="2000" b="1" dirty="0">
                <a:latin typeface="Bodoni MT Black" pitchFamily="18" charset="0"/>
              </a:rPr>
              <a:t>thrombosis: 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SSS thrombosis</a:t>
            </a:r>
          </a:p>
          <a:p>
            <a:pPr marL="1200150" lvl="2" indent="-285750" algn="just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Superior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Sagittal Sinus </a:t>
            </a:r>
          </a:p>
          <a:p>
            <a:pPr marL="1200150" lvl="2" indent="-285750" algn="just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Can complicates ear infection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Cavernous Sinus thrombosis</a:t>
            </a:r>
          </a:p>
          <a:p>
            <a:pPr marL="1200150" lvl="2" indent="-285750" algn="just"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As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a complication of infection in the dangerous area of the face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</a:rPr>
              <a:t>Obstruction of venous drainage of the brain leads to Cerebral swelling (edema) and raised Intracranial Pressure.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3" name="Content Placeholder 4" descr="662C116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45715" y="1400175"/>
            <a:ext cx="3400425" cy="443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ALSO, HOW WE ARE DOING ..?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8900" y="1051795"/>
            <a:ext cx="8699500" cy="508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571500" indent="-571500" algn="just">
              <a:lnSpc>
                <a:spcPct val="70000"/>
              </a:lnSpc>
              <a:spcBef>
                <a:spcPct val="20000"/>
              </a:spcBef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en-US" sz="2000" b="1" kern="0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Which statement(s) of the following is Wrong?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lang="en-US" sz="2400" kern="0" dirty="0" smtClean="0">
              <a:solidFill>
                <a:srgbClr val="FF6600"/>
              </a:solidFill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1143000" marR="0" lvl="2" indent="-2286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00" y="1660245"/>
            <a:ext cx="8750300" cy="40616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Superior Cerebral Veins terminate mainly into the Superior Sagittal sinus, and partly into superficial middle cerebral vein..!!</a:t>
            </a: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Infarction refers to tissue death (necrosis)..!!</a:t>
            </a: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Superior Cerebral Veins drain lateral surface of brain above the lateral sulcus..!!</a:t>
            </a: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Inferior Cerebral Veins terminate partly into superficial middle cerebral vein &amp; partly into Transverse sinus..!! </a:t>
            </a: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Superficial Middle Cerebral Vein drains the lateral surface of the temporal lobe..!!</a:t>
            </a: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endParaRPr lang="en-US" sz="1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AutoNum type="arabicPeriod"/>
              <a:defRPr/>
            </a:pPr>
            <a:endParaRPr lang="en-US" sz="2000" kern="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indent="-457200" algn="just">
              <a:lnSpc>
                <a:spcPct val="150000"/>
              </a:lnSpc>
              <a:buAutoNum type="arabicPeriod"/>
              <a:defRPr/>
            </a:pPr>
            <a:endParaRPr lang="en-US" sz="20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  <a:cs typeface="Arial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1143000" marR="0" lvl="2" indent="-2286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0" y="247684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QUESTION?</a:t>
            </a:r>
          </a:p>
        </p:txBody>
      </p:sp>
    </p:spTree>
    <p:extLst>
      <p:ext uri="{BB962C8B-B14F-4D97-AF65-F5344CB8AC3E}">
        <p14:creationId xmlns:p14="http://schemas.microsoft.com/office/powerpoint/2010/main" val="361803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55676"/>
            <a:ext cx="8963891" cy="1094798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Clr>
                <a:schemeClr val="accent4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Large mass of nervous tissue located in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cranial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cavity.</a:t>
            </a:r>
          </a:p>
          <a:p>
            <a:pPr>
              <a:buClr>
                <a:schemeClr val="accent4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Has four major regions.</a:t>
            </a:r>
          </a:p>
          <a:p>
            <a:pPr eaLnBrk="1" hangingPunct="1"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11268" name="TextBox 8"/>
          <p:cNvSpPr txBox="1">
            <a:spLocks noChangeArrowheads="1"/>
          </p:cNvSpPr>
          <p:nvPr/>
        </p:nvSpPr>
        <p:spPr bwMode="auto">
          <a:xfrm>
            <a:off x="5740401" y="1814513"/>
            <a:ext cx="284480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Cerebrum </a:t>
            </a:r>
            <a:endParaRPr lang="en-US" sz="2000" b="1" dirty="0" smtClean="0">
              <a:solidFill>
                <a:srgbClr val="C00000"/>
              </a:solidFill>
              <a:latin typeface="Calibri" pitchFamily="34" charset="0"/>
              <a:cs typeface="Arial" charset="0"/>
            </a:endParaRPr>
          </a:p>
          <a:p>
            <a:pPr algn="ctr"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(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Cerebral hemispheres)</a:t>
            </a:r>
          </a:p>
        </p:txBody>
      </p:sp>
      <p:sp>
        <p:nvSpPr>
          <p:cNvPr id="11269" name="TextBox 9"/>
          <p:cNvSpPr txBox="1">
            <a:spLocks noChangeArrowheads="1"/>
          </p:cNvSpPr>
          <p:nvPr/>
        </p:nvSpPr>
        <p:spPr bwMode="auto">
          <a:xfrm>
            <a:off x="6392863" y="5084763"/>
            <a:ext cx="1443037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Calibri" pitchFamily="34" charset="0"/>
                <a:cs typeface="Arial" charset="0"/>
              </a:rPr>
              <a:t>Cerebellum</a:t>
            </a:r>
          </a:p>
        </p:txBody>
      </p:sp>
      <p:sp>
        <p:nvSpPr>
          <p:cNvPr id="13318" name="TextBox 10"/>
          <p:cNvSpPr txBox="1">
            <a:spLocks noChangeArrowheads="1"/>
          </p:cNvSpPr>
          <p:nvPr/>
        </p:nvSpPr>
        <p:spPr bwMode="auto">
          <a:xfrm>
            <a:off x="344488" y="5876925"/>
            <a:ext cx="63373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Brainstem: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Midbrain, Pons &amp; Medulla oblongata</a:t>
            </a:r>
          </a:p>
        </p:txBody>
      </p:sp>
      <p:sp>
        <p:nvSpPr>
          <p:cNvPr id="11271" name="TextBox 11"/>
          <p:cNvSpPr txBox="1">
            <a:spLocks noChangeArrowheads="1"/>
          </p:cNvSpPr>
          <p:nvPr/>
        </p:nvSpPr>
        <p:spPr bwMode="auto">
          <a:xfrm>
            <a:off x="6392863" y="3182938"/>
            <a:ext cx="2305050" cy="163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  <a:latin typeface="Calibri" pitchFamily="34" charset="0"/>
                <a:cs typeface="Arial" charset="0"/>
              </a:rPr>
              <a:t>Diencephalon: </a:t>
            </a:r>
            <a:r>
              <a:rPr lang="en-US" sz="2000" dirty="0" smtClean="0">
                <a:solidFill>
                  <a:srgbClr val="0000CC"/>
                </a:solidFill>
                <a:latin typeface="Calibri" pitchFamily="34" charset="0"/>
                <a:cs typeface="Arial" charset="0"/>
              </a:rPr>
              <a:t>Thalamus, Hypothalamus, Subthalamus &amp; </a:t>
            </a:r>
            <a:r>
              <a:rPr lang="en-US" sz="2000" dirty="0" err="1" smtClean="0">
                <a:solidFill>
                  <a:srgbClr val="0000CC"/>
                </a:solidFill>
                <a:latin typeface="Calibri" pitchFamily="34" charset="0"/>
                <a:cs typeface="Arial" charset="0"/>
              </a:rPr>
              <a:t>Epithalamus</a:t>
            </a:r>
            <a:endParaRPr lang="en-US" sz="2000" dirty="0">
              <a:solidFill>
                <a:srgbClr val="0000CC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3320" name="Picture 5" descr="C:\Users\user\Pictures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975" y="2497138"/>
            <a:ext cx="3409950" cy="305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Connector 13"/>
          <p:cNvCxnSpPr/>
          <p:nvPr/>
        </p:nvCxnSpPr>
        <p:spPr>
          <a:xfrm flipV="1">
            <a:off x="5241925" y="2459038"/>
            <a:ext cx="1079500" cy="576262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92638" y="3683000"/>
            <a:ext cx="1728787" cy="71438"/>
          </a:xfrm>
          <a:prstGeom prst="line">
            <a:avLst/>
          </a:prstGeom>
          <a:ln w="28575">
            <a:solidFill>
              <a:srgbClr val="0000CC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5457825" y="4402138"/>
            <a:ext cx="935038" cy="792162"/>
          </a:xfrm>
          <a:prstGeom prst="line">
            <a:avLst/>
          </a:prstGeom>
          <a:ln w="28575">
            <a:solidFill>
              <a:srgbClr val="FF66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 flipV="1">
            <a:off x="4089400" y="5338763"/>
            <a:ext cx="1079500" cy="21590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3153569" y="4690269"/>
            <a:ext cx="1584325" cy="1008063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505075" y="4043363"/>
            <a:ext cx="2016125" cy="194310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Review: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THE BRAIN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Review: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CEREBRUM</a:t>
            </a: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>
          <a:xfrm>
            <a:off x="0" y="1236078"/>
            <a:ext cx="4559300" cy="36961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marR="0" lvl="0" indent="-457200" algn="just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4">
                  <a:lumMod val="25000"/>
                </a:schemeClr>
              </a:buClr>
              <a:buSzTx/>
              <a:buFont typeface="Courier New" pitchFamily="49" charset="0"/>
              <a:buChar char="o"/>
              <a:tabLst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largest part of the brain, and has two </a:t>
            </a:r>
            <a:r>
              <a:rPr lang="en-US" sz="2000" dirty="0">
                <a:solidFill>
                  <a:srgbClr val="FF6600"/>
                </a:solidFill>
                <a:latin typeface="Bodoni MT Black" pitchFamily="18" charset="0"/>
                <a:cs typeface="+mn-cs"/>
              </a:rPr>
              <a:t>hemispheres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. </a:t>
            </a:r>
          </a:p>
          <a:p>
            <a:pPr marL="457200" marR="0" lvl="0" indent="-457200" algn="just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4">
                  <a:lumMod val="25000"/>
                </a:schemeClr>
              </a:buClr>
              <a:buSzTx/>
              <a:buFont typeface="Courier New" pitchFamily="49" charset="0"/>
              <a:buChar char="o"/>
              <a:tabLst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surface shows elevations called </a:t>
            </a:r>
            <a:r>
              <a:rPr lang="en-US" sz="2000" dirty="0">
                <a:solidFill>
                  <a:srgbClr val="FF6600"/>
                </a:solidFill>
                <a:latin typeface="Bodoni MT Black" pitchFamily="18" charset="0"/>
                <a:cs typeface="+mn-cs"/>
              </a:rPr>
              <a:t>gyri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, separated by depressions called </a:t>
            </a:r>
            <a:r>
              <a:rPr lang="en-US" sz="2000" dirty="0">
                <a:solidFill>
                  <a:srgbClr val="FF6600"/>
                </a:solidFill>
                <a:latin typeface="Bodoni MT Black" pitchFamily="18" charset="0"/>
                <a:cs typeface="+mn-cs"/>
              </a:rPr>
              <a:t>sulci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.</a:t>
            </a: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Each hemispheres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di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vided into  four </a:t>
            </a:r>
            <a:r>
              <a:rPr lang="en-US" sz="2000" dirty="0">
                <a:solidFill>
                  <a:srgbClr val="FF6600"/>
                </a:solidFill>
                <a:latin typeface="Bodoni MT Black" pitchFamily="18" charset="0"/>
                <a:cs typeface="+mn-cs"/>
              </a:rPr>
              <a:t>lobes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 by deeper grooves.</a:t>
            </a: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Lobs are separated by deep grooves called </a:t>
            </a:r>
            <a:r>
              <a:rPr lang="en-US" sz="2000" dirty="0">
                <a:solidFill>
                  <a:srgbClr val="FF6600"/>
                </a:solidFill>
                <a:latin typeface="Bodoni MT Black" pitchFamily="18" charset="0"/>
                <a:cs typeface="+mn-cs"/>
              </a:rPr>
              <a:t>fissures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10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8" name="Picture 7" descr="File05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524" y="1236078"/>
            <a:ext cx="4470476" cy="3463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2085" y="1124744"/>
            <a:ext cx="5448168" cy="547260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lvl="1" indent="-342900" algn="just">
              <a:lnSpc>
                <a:spcPct val="110000"/>
              </a:lnSpc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Blood vessels are the part of the circulatory system that transports blood throughout the human body. </a:t>
            </a:r>
          </a:p>
          <a:p>
            <a:pPr marL="342900" lvl="1" indent="-342900" algn="just">
              <a:lnSpc>
                <a:spcPct val="110000"/>
              </a:lnSpc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There are three major types of blood vessels: </a:t>
            </a:r>
          </a:p>
          <a:p>
            <a:pPr lvl="1" algn="just">
              <a:lnSpc>
                <a:spcPct val="120000"/>
              </a:lnSpc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1600" b="1" kern="1200" dirty="0">
                <a:solidFill>
                  <a:srgbClr val="C00000"/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Arteries</a:t>
            </a:r>
            <a:r>
              <a:rPr lang="en-US" sz="1600" b="1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, which carry the blood away from the heart.</a:t>
            </a:r>
          </a:p>
          <a:p>
            <a:pPr lvl="1" algn="just">
              <a:lnSpc>
                <a:spcPct val="120000"/>
              </a:lnSpc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1600" b="1" kern="1200" dirty="0">
                <a:solidFill>
                  <a:schemeClr val="tx2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Capillaries</a:t>
            </a:r>
            <a:r>
              <a:rPr lang="en-US" sz="1600" b="1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, which enable the actual exchange of water and chemicals between the blood and the tissues.</a:t>
            </a:r>
          </a:p>
          <a:p>
            <a:pPr lvl="1" algn="just">
              <a:lnSpc>
                <a:spcPct val="120000"/>
              </a:lnSpc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1600" b="1" kern="1200" dirty="0">
                <a:solidFill>
                  <a:srgbClr val="0000CC"/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Veins</a:t>
            </a:r>
            <a:r>
              <a:rPr lang="en-US" sz="1600" b="1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, which carry blood from the capillaries back toward the heart. </a:t>
            </a:r>
          </a:p>
          <a:p>
            <a:pPr marL="342900" lvl="1" indent="-342900" algn="just">
              <a:lnSpc>
                <a:spcPct val="110000"/>
              </a:lnSpc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The word vascular, meaning relating to the blood vessels, is derived from the Latin vas, meaning vessel. </a:t>
            </a:r>
          </a:p>
          <a:p>
            <a:pPr lvl="1" algn="just" rtl="0">
              <a:lnSpc>
                <a:spcPct val="110000"/>
              </a:lnSpc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1600" b="1" kern="1200" dirty="0">
                <a:solidFill>
                  <a:srgbClr val="C00000"/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Avascular refers to being without (blood) vessels. </a:t>
            </a:r>
            <a:endParaRPr lang="ar-SA" sz="1600" b="1" kern="1200" dirty="0">
              <a:solidFill>
                <a:srgbClr val="C00000"/>
              </a:solidFill>
              <a:effectLst/>
              <a:latin typeface="Bodoni MT Black" pitchFamily="18" charset="0"/>
              <a:ea typeface="+mn-ea"/>
              <a:cs typeface="Adobe Arabic" pitchFamily="18" charset="-7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27136" y="0"/>
            <a:ext cx="9144000" cy="62071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3200" b="1" cap="none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Review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BLOOD VESSELS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</a:endParaRPr>
          </a:p>
        </p:txBody>
      </p:sp>
      <p:pic>
        <p:nvPicPr>
          <p:cNvPr id="6" name="Picture 2" descr="http://www.primepantrystuff.info/wp-content/uploads/2014/09/hd-overview-blood-vessel-diagram-what-are-the-blood-vessels-of-the-brain---with-pictures-p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526" y="1124744"/>
            <a:ext cx="330596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5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505" y="1124744"/>
            <a:ext cx="5112567" cy="43204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1" indent="-342900" algn="just"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kern="12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The arteries and veins have three layers, but the middle layer is thicker in the arteries than it is in the veins:</a:t>
            </a:r>
          </a:p>
          <a:p>
            <a:pPr lvl="1" algn="just" rtl="0">
              <a:buClr>
                <a:schemeClr val="accent4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600" kern="1200" dirty="0">
                <a:solidFill>
                  <a:srgbClr val="0070C0"/>
                </a:solidFill>
                <a:effectLst/>
                <a:latin typeface="Bodoni MT Black" pitchFamily="18" charset="0"/>
                <a:ea typeface="+mn-ea"/>
              </a:rPr>
              <a:t>Tunica Intima</a:t>
            </a:r>
            <a:r>
              <a:rPr lang="en-US" sz="1600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 (the thinnest layer): a single layer of simple squamous endothelial cells.</a:t>
            </a:r>
          </a:p>
          <a:p>
            <a:pPr lvl="1" algn="just" rtl="0">
              <a:buClr>
                <a:schemeClr val="accent4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600" kern="1200" dirty="0">
                <a:solidFill>
                  <a:srgbClr val="0070C0"/>
                </a:solidFill>
                <a:effectLst/>
                <a:latin typeface="Bodoni MT Black" pitchFamily="18" charset="0"/>
                <a:ea typeface="+mn-ea"/>
              </a:rPr>
              <a:t>Tunica Media</a:t>
            </a:r>
            <a:r>
              <a:rPr lang="en-US" sz="1600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 (the thickest layer in arteries):  is made up of smooth muscle cells and elastic tissue.</a:t>
            </a:r>
          </a:p>
          <a:p>
            <a:pPr lvl="1" algn="just" rtl="0">
              <a:buClr>
                <a:schemeClr val="accent4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600" kern="1200" dirty="0">
                <a:solidFill>
                  <a:srgbClr val="0070C0"/>
                </a:solidFill>
                <a:effectLst/>
                <a:latin typeface="Bodoni MT Black" pitchFamily="18" charset="0"/>
                <a:ea typeface="+mn-ea"/>
              </a:rPr>
              <a:t>Tunica </a:t>
            </a:r>
            <a:r>
              <a:rPr lang="en-US" sz="1600" kern="1200" dirty="0" smtClean="0">
                <a:solidFill>
                  <a:srgbClr val="0070C0"/>
                </a:solidFill>
                <a:effectLst/>
                <a:latin typeface="Bodoni MT Black" pitchFamily="18" charset="0"/>
                <a:ea typeface="+mn-ea"/>
              </a:rPr>
              <a:t>Adventitia</a:t>
            </a:r>
            <a:r>
              <a:rPr lang="en-US" sz="1600" kern="1200" dirty="0" smtClean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 </a:t>
            </a:r>
            <a:r>
              <a:rPr lang="en-US" sz="1600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(the thickest layer in veins) entirely made of connective tissue. </a:t>
            </a:r>
          </a:p>
          <a:p>
            <a:pPr marL="342900" lvl="1" indent="-342900" algn="just"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kern="12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Capillaries consist of little more than a layer of endothelium and occasional connective tissue.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27136" y="260648"/>
            <a:ext cx="9144000" cy="62071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3200" b="1" cap="none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R</a:t>
            </a:r>
            <a:r>
              <a:rPr lang="en-US" sz="3200" b="1" cap="none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eview: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histology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</a:endParaRPr>
          </a:p>
        </p:txBody>
      </p:sp>
      <p:pic>
        <p:nvPicPr>
          <p:cNvPr id="3074" name="Picture 2" descr="http://www.phschool.com/science/biology_place/biocoach/images/cardio2/BlVesSt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20" y="1227583"/>
            <a:ext cx="38100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9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1873" y="1053633"/>
            <a:ext cx="5390671" cy="5070083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Clr>
                <a:srgbClr val="313A4F"/>
              </a:buClr>
              <a:buFont typeface="Courier New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B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lood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is the actual carrier of the oxygen and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nutrients into arteries.</a:t>
            </a:r>
            <a:endParaRPr lang="en-US" sz="2000" dirty="0">
              <a:solidFill>
                <a:srgbClr val="000000"/>
              </a:solidFill>
            </a:endParaRPr>
          </a:p>
          <a:p>
            <a:pPr algn="just">
              <a:buClr>
                <a:srgbClr val="313A4F"/>
              </a:buClr>
              <a:buFont typeface="Courier New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Blood is made mostly of plasma, which is a yellowish liquid that is 90% water. </a:t>
            </a:r>
            <a:endParaRPr lang="en-US" sz="2000" dirty="0" smtClean="0">
              <a:solidFill>
                <a:srgbClr val="000000"/>
              </a:solidFill>
              <a:effectLst/>
              <a:latin typeface="Bodoni MT Black" pitchFamily="18" charset="0"/>
            </a:endParaRPr>
          </a:p>
          <a:p>
            <a:pPr algn="just">
              <a:buClr>
                <a:srgbClr val="313A4F"/>
              </a:buClr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Plasma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contains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also salts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glucose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and other substances. </a:t>
            </a:r>
            <a:endParaRPr lang="en-US" sz="2000" dirty="0" smtClean="0">
              <a:solidFill>
                <a:srgbClr val="000000"/>
              </a:solidFill>
              <a:effectLst/>
              <a:latin typeface="Bodoni MT Black" pitchFamily="18" charset="0"/>
            </a:endParaRPr>
          </a:p>
          <a:p>
            <a:pPr algn="just">
              <a:buClr>
                <a:srgbClr val="313A4F"/>
              </a:buClr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Most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important, plasma contains proteins that carry important nutrients to the body’s cells and strengthen the body’s immune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system.</a:t>
            </a:r>
          </a:p>
          <a:p>
            <a:pPr algn="just">
              <a:buClr>
                <a:srgbClr val="313A4F"/>
              </a:buClr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Blood has main 3 types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of blood cells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that circulate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with the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plasma.</a:t>
            </a:r>
            <a:endParaRPr lang="en-US" sz="2000" dirty="0">
              <a:solidFill>
                <a:srgbClr val="000000"/>
              </a:solidFill>
              <a:effectLst/>
              <a:latin typeface="Bodoni MT Black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Review: </a:t>
            </a:r>
            <a:r>
              <a:rPr lang="en-US" sz="3200" b="1" cap="all" spc="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BLOOD</a:t>
            </a:r>
            <a:endParaRPr lang="en-US" sz="3200" b="1" cap="all" spc="5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  <a:ea typeface="+mj-ea"/>
              <a:cs typeface="+mj-cs"/>
            </a:endParaRPr>
          </a:p>
        </p:txBody>
      </p:sp>
      <p:pic>
        <p:nvPicPr>
          <p:cNvPr id="3074" name="Picture 2" descr="Image result for BL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85" y="1203041"/>
            <a:ext cx="2955799" cy="311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70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CEREBRAL CIRCULATION</a:t>
            </a: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>
          <a:xfrm>
            <a:off x="0" y="1547813"/>
            <a:ext cx="5207000" cy="20081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10000"/>
                </a:schemeClr>
              </a:buClr>
              <a:buFont typeface="Wingdings" pitchFamily="2" charset="2"/>
              <a:buChar char="v"/>
              <a:defRPr/>
            </a:pP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10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67192"/>
            <a:ext cx="479136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movement of blood through the network of blood vessels to supply the brain. </a:t>
            </a: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 arteries carry oxygenated blood and other nutrients to the brain.</a:t>
            </a: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veins carry deoxygenated blood back to the heart removing carbon dioxide and other metabolic products.</a:t>
            </a: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movement of blood in the cerebral circulation is called cerebral blood flow. </a:t>
            </a:r>
          </a:p>
        </p:txBody>
      </p:sp>
      <p:pic>
        <p:nvPicPr>
          <p:cNvPr id="6146" name="Picture 2" descr="Image result for CEREBRAL CIRCU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66" y="1267192"/>
            <a:ext cx="4120174" cy="30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1263" y="1267192"/>
            <a:ext cx="498764" cy="3477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91366" y="1267192"/>
            <a:ext cx="498764" cy="3477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amwork">
  <a:themeElements>
    <a:clrScheme name="Teamwork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Teamwork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Teamwork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6624</TotalTime>
  <Words>1119</Words>
  <Application>Microsoft Office PowerPoint</Application>
  <PresentationFormat>On-screen Show (4:3)</PresentationFormat>
  <Paragraphs>382</Paragraphs>
  <Slides>36</Slides>
  <Notes>32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Teamwork</vt:lpstr>
      <vt:lpstr>PowerPoint Presentation</vt:lpstr>
      <vt:lpstr>OBJECTIVES</vt:lpstr>
      <vt:lpstr>WATCH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NERVOUS SYSTEM I</dc:title>
  <dc:creator>Prof. Saeed Makarem</dc:creator>
  <cp:lastModifiedBy>3422</cp:lastModifiedBy>
  <cp:revision>192</cp:revision>
  <dcterms:created xsi:type="dcterms:W3CDTF">2005-03-12T06:42:31Z</dcterms:created>
  <dcterms:modified xsi:type="dcterms:W3CDTF">2016-10-12T07:11:52Z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ervous System">
    <vt:lpwstr>Prof. Saeed Makarem</vt:lpwstr>
  </property>
</Properties>
</file>