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9"/>
  </p:notesMasterIdLst>
  <p:sldIdLst>
    <p:sldId id="335" r:id="rId2"/>
    <p:sldId id="299" r:id="rId3"/>
    <p:sldId id="265" r:id="rId4"/>
    <p:sldId id="267" r:id="rId5"/>
    <p:sldId id="268" r:id="rId6"/>
    <p:sldId id="269" r:id="rId7"/>
    <p:sldId id="270" r:id="rId8"/>
    <p:sldId id="324" r:id="rId9"/>
    <p:sldId id="327" r:id="rId10"/>
    <p:sldId id="273" r:id="rId11"/>
    <p:sldId id="318" r:id="rId12"/>
    <p:sldId id="358" r:id="rId13"/>
    <p:sldId id="359" r:id="rId14"/>
    <p:sldId id="342" r:id="rId15"/>
    <p:sldId id="346" r:id="rId16"/>
    <p:sldId id="347" r:id="rId17"/>
    <p:sldId id="343" r:id="rId18"/>
    <p:sldId id="344" r:id="rId19"/>
    <p:sldId id="345" r:id="rId20"/>
    <p:sldId id="348" r:id="rId21"/>
    <p:sldId id="349" r:id="rId22"/>
    <p:sldId id="350" r:id="rId23"/>
    <p:sldId id="351" r:id="rId24"/>
    <p:sldId id="333" r:id="rId25"/>
    <p:sldId id="340" r:id="rId26"/>
    <p:sldId id="354" r:id="rId27"/>
    <p:sldId id="355" r:id="rId2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FF"/>
    <a:srgbClr val="0000FF"/>
    <a:srgbClr val="FF3300"/>
    <a:srgbClr val="FFCC00"/>
    <a:srgbClr val="FFFFFF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00" autoAdjust="0"/>
    <p:restoredTop sz="94574" autoAdjust="0"/>
  </p:normalViewPr>
  <p:slideViewPr>
    <p:cSldViewPr>
      <p:cViewPr>
        <p:scale>
          <a:sx n="100" d="100"/>
          <a:sy n="100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161299ED-918E-453C-A6B4-895F9D486C97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2F32ED1A-0AF1-41E8-921E-74AFD337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1C0DC99-7426-4DCF-9132-47719E8B7B13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B316-E8BF-4C26-AD48-D931640E8E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DF76-7330-4407-A92F-DA2201976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70B7-7251-4386-87FD-A1C3C66C9D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4866-B784-4E10-AB9F-EF0D1C7D70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102-C6B9-4C5E-BD0C-D911B05DCD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7262-9A8C-45EE-BD81-4594882E48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60D2-E8DF-4E4B-A3F0-849704A373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6A07-968B-456B-A392-31E7045D25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E401-033F-446C-8AB6-7BFED3BCCE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645F-9D72-4C1E-8646-FAFED4AB0F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38F9-4A9D-43CF-AFF4-085BAB5D6E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1942-026F-490F-95BC-C3BC2BE5E8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8AAFE91-90DE-4770-9C8B-73D36C1E10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upper+trunk+of+brachial+plexus+injury&amp;source=images&amp;cd=&amp;cad=rja&amp;docid=BiJHTROJngzN6M&amp;tbnid=kphzHWlcszc67M:&amp;ved=0CAUQjRw&amp;url=http://quizlet.com/16615694/daa-lesions-of-the-brachial-plexus-flash-cards/&amp;ei=_rYkUtrvOc3M0AXC9oHAAQ&amp;psig=AFQjCNEmACH43DTVbrj-ygU2lMaBbslThA&amp;ust=137822402561342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google.com.sa/url?sa=i&amp;rct=j&amp;q=partial+claw+hand-ulnar+nerve+injury&amp;source=images&amp;cd=&amp;cad=rja&amp;docid=VPFb31z3seTjPM&amp;tbnid=GiBWVNsWt-shiM:&amp;ved=0CAUQjRw&amp;url=http://everlastingelephants.blogspot.com/2009_09_01_archive.html&amp;ei=CMQgUoWlB-PS0QWQ9YHYBQ&amp;psig=AFQjCNHroDmZgNVicjK0jjhLh7f8g4Z2Tw&amp;ust=1377965295591216" TargetMode="External"/><Relationship Id="rId7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www.studyblue.com/notes/note/n/clinical-correlations/deck/3613020&amp;ei=srskUqmUGqTT0QXmmIHIDw&amp;psig=AFQjCNHIB1oTww2H41czgahtHYskVND28Q&amp;ust=13782254524012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medicalstudentsdiaries.blogspot.com/2012/09/nerve-injuries-of-upper-limb.html&amp;ei=17okUvbEM9LB0gW1goGgBw&amp;psig=AFQjCNFLFB7qe9EXh2hh_OlPOi8lCEMEhQ&amp;ust=1378225128205619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65802" y="1361893"/>
            <a:ext cx="7412396" cy="1282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Brachial Plexus &amp; Lumbosacral Plexus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9053" y="3643836"/>
            <a:ext cx="648589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Dr. Saeed Vohra </a:t>
            </a:r>
          </a:p>
          <a:p>
            <a:pPr algn="ctr" rtl="1">
              <a:defRPr/>
            </a:pP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&amp; </a:t>
            </a:r>
          </a:p>
          <a:p>
            <a:pPr algn="ctr" rtl="1">
              <a:defRPr/>
            </a:pP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Dr.Sanaa</a:t>
            </a:r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 </a:t>
            </a: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Alshaarawy</a:t>
            </a:r>
            <a:endParaRPr lang="en-US" sz="60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433885"/>
            <a:ext cx="3570287" cy="2500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1. </a:t>
            </a:r>
            <a:r>
              <a:rPr lang="en-US" sz="2000" b="1" dirty="0"/>
              <a:t>Nerve to</a:t>
            </a:r>
            <a:r>
              <a:rPr lang="en-US" sz="2000" dirty="0"/>
              <a:t> </a:t>
            </a:r>
            <a:r>
              <a:rPr lang="en-US" sz="2000" b="1" dirty="0"/>
              <a:t>rhomboids (</a:t>
            </a:r>
            <a:r>
              <a:rPr lang="en-US" sz="2000" b="1" dirty="0">
                <a:solidFill>
                  <a:srgbClr val="FFCC00"/>
                </a:solidFill>
              </a:rPr>
              <a:t>dorsal scapular </a:t>
            </a:r>
            <a:r>
              <a:rPr lang="en-US" sz="2000" b="1" dirty="0" smtClean="0">
                <a:solidFill>
                  <a:srgbClr val="FFCC00"/>
                </a:solidFill>
              </a:rPr>
              <a:t>nerve</a:t>
            </a:r>
            <a:r>
              <a:rPr lang="en-US" sz="2000" b="1" dirty="0" smtClean="0"/>
              <a:t>) </a:t>
            </a:r>
            <a:r>
              <a:rPr lang="en-US" sz="2000" b="1" dirty="0" smtClean="0">
                <a:solidFill>
                  <a:srgbClr val="FFFF00"/>
                </a:solidFill>
              </a:rPr>
              <a:t>C5</a:t>
            </a:r>
          </a:p>
          <a:p>
            <a:pPr algn="l" rtl="0" eaLnBrk="1" hangingPunct="1">
              <a:defRPr/>
            </a:pPr>
            <a:endParaRPr lang="en-US" sz="2000" dirty="0" smtClean="0"/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2. </a:t>
            </a:r>
            <a:r>
              <a:rPr lang="en-US" sz="2000" b="1" dirty="0"/>
              <a:t>Long thoracic </a:t>
            </a:r>
            <a:r>
              <a:rPr lang="en-US" sz="2000" b="1" dirty="0" smtClean="0"/>
              <a:t>nerve </a:t>
            </a:r>
            <a:r>
              <a:rPr lang="en-US" sz="2000" b="1" dirty="0" smtClean="0">
                <a:solidFill>
                  <a:srgbClr val="FFFF00"/>
                </a:solidFill>
              </a:rPr>
              <a:t>C5, 6 &amp; 7</a:t>
            </a:r>
            <a:endParaRPr lang="en-US" sz="2000" b="1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76056" y="4221088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 </a:t>
            </a:r>
            <a:r>
              <a:rPr lang="en-US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subclavius</a:t>
            </a:r>
            <a:endParaRPr lang="en-US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Suprascapular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(supplies supraspinatus &amp; </a:t>
            </a:r>
            <a:r>
              <a:rPr lang="en-US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infraspinatus)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112568" cy="42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20072" y="3429000"/>
            <a:ext cx="3888432" cy="7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B. Branches from Trunk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92080" y="764704"/>
            <a:ext cx="3888432" cy="7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A. Branches from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/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7"/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8"/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/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1" name="Oval 25"/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2" name="Oval 26"/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grpSp>
        <p:nvGrpSpPr>
          <p:cNvPr id="13325" name="Group 27"/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38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3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40"/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6104083 h 853"/>
                <a:gd name="T2" fmla="*/ 25307813 w 194"/>
                <a:gd name="T3" fmla="*/ 21579759 h 853"/>
                <a:gd name="T4" fmla="*/ 28788500 w 194"/>
                <a:gd name="T5" fmla="*/ 135445097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13328" name="Freeform 45"/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/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5508625" y="692150"/>
            <a:ext cx="3455988" cy="20621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00FF00"/>
                </a:solidFill>
              </a:rPr>
              <a:t>Lateral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(2LM)</a:t>
            </a:r>
            <a:r>
              <a:rPr lang="en-US" altLang="en-US" sz="2000" b="1">
                <a:solidFill>
                  <a:srgbClr val="993300"/>
                </a:solidFill>
              </a:rPr>
              <a:t> </a:t>
            </a:r>
            <a:endParaRPr lang="en-US" altLang="en-US" sz="2000" b="1">
              <a:solidFill>
                <a:srgbClr val="FFFF00"/>
              </a:solidFill>
            </a:endParaRPr>
          </a:p>
          <a:p>
            <a:pPr rtl="1" eaLnBrk="1" hangingPunct="1"/>
            <a:r>
              <a:rPr lang="en-US" altLang="en-US" sz="2000" b="1"/>
              <a:t>.Lateral pectoral n</a:t>
            </a:r>
          </a:p>
          <a:p>
            <a:pPr rtl="1" eaLnBrk="1" hangingPunct="1"/>
            <a:r>
              <a:rPr lang="en-US" altLang="en-US" sz="2000" b="1"/>
              <a:t>.Lateral root to median n</a:t>
            </a:r>
          </a:p>
          <a:p>
            <a:pPr rtl="1" eaLnBrk="1" hangingPunct="1"/>
            <a:r>
              <a:rPr lang="en-US" altLang="en-US" sz="2000" b="1"/>
              <a:t>.Musculocutaneous 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31840" y="1943148"/>
            <a:ext cx="2352675" cy="2493964"/>
            <a:chOff x="3947517" y="2204864"/>
            <a:chExt cx="2352675" cy="2493964"/>
          </a:xfrm>
        </p:grpSpPr>
        <p:sp>
          <p:nvSpPr>
            <p:cNvPr id="13348" name="Rectangle 35"/>
            <p:cNvSpPr>
              <a:spLocks noChangeArrowheads="1"/>
            </p:cNvSpPr>
            <p:nvPr/>
          </p:nvSpPr>
          <p:spPr bwMode="auto">
            <a:xfrm>
              <a:off x="6004566" y="3567288"/>
              <a:ext cx="295626" cy="11315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cxnSp>
          <p:nvCxnSpPr>
            <p:cNvPr id="13349" name="AutoShape 33"/>
            <p:cNvCxnSpPr>
              <a:cxnSpLocks noChangeShapeType="1"/>
            </p:cNvCxnSpPr>
            <p:nvPr/>
          </p:nvCxnSpPr>
          <p:spPr bwMode="auto">
            <a:xfrm>
              <a:off x="4132090" y="2775255"/>
              <a:ext cx="1996447" cy="879295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AutoShape 32"/>
            <p:cNvCxnSpPr>
              <a:cxnSpLocks noChangeShapeType="1"/>
            </p:cNvCxnSpPr>
            <p:nvPr/>
          </p:nvCxnSpPr>
          <p:spPr bwMode="auto">
            <a:xfrm>
              <a:off x="3947517" y="2204864"/>
              <a:ext cx="1624938" cy="1002408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1" name="Freeform 34"/>
            <p:cNvSpPr>
              <a:spLocks/>
            </p:cNvSpPr>
            <p:nvPr/>
          </p:nvSpPr>
          <p:spPr bwMode="auto">
            <a:xfrm>
              <a:off x="4011372" y="2852936"/>
              <a:ext cx="1633102" cy="632041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</p:grp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5364163" y="3805238"/>
            <a:ext cx="3455987" cy="2493962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FF0000"/>
                </a:solidFill>
              </a:rPr>
              <a:t>  Posterior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(ULTRA)</a:t>
            </a:r>
            <a:r>
              <a:rPr lang="en-US" altLang="en-US" sz="2800" b="1">
                <a:solidFill>
                  <a:srgbClr val="993300"/>
                </a:solidFill>
              </a:rPr>
              <a:t> </a:t>
            </a:r>
          </a:p>
          <a:p>
            <a:pPr rtl="1" eaLnBrk="1" hangingPunct="1"/>
            <a:r>
              <a:rPr lang="en-US" altLang="en-US" sz="2000" b="1"/>
              <a:t>.Upper subscapular n</a:t>
            </a:r>
          </a:p>
          <a:p>
            <a:pPr rtl="1" eaLnBrk="1" hangingPunct="1"/>
            <a:r>
              <a:rPr lang="en-US" altLang="en-US" sz="2000" b="1"/>
              <a:t>.Lower subscapular n</a:t>
            </a:r>
          </a:p>
          <a:p>
            <a:pPr rtl="1" eaLnBrk="1" hangingPunct="1"/>
            <a:r>
              <a:rPr lang="en-US" altLang="en-US" sz="2000" b="1"/>
              <a:t>.Thoracodorsal n</a:t>
            </a:r>
          </a:p>
          <a:p>
            <a:pPr rtl="1" eaLnBrk="1" hangingPunct="1"/>
            <a:r>
              <a:rPr lang="en-US" altLang="en-US" sz="2000" b="1"/>
              <a:t>.Radial n </a:t>
            </a:r>
          </a:p>
          <a:p>
            <a:pPr rtl="1" eaLnBrk="1" hangingPunct="1"/>
            <a:r>
              <a:rPr lang="en-US" altLang="en-US" sz="2000" b="1"/>
              <a:t>.Axillary n</a:t>
            </a:r>
          </a:p>
        </p:txBody>
      </p:sp>
      <p:sp>
        <p:nvSpPr>
          <p:cNvPr id="14356" name="Text Box 49"/>
          <p:cNvSpPr txBox="1">
            <a:spLocks noChangeArrowheads="1"/>
          </p:cNvSpPr>
          <p:nvPr/>
        </p:nvSpPr>
        <p:spPr bwMode="auto">
          <a:xfrm>
            <a:off x="287338" y="3573463"/>
            <a:ext cx="4789487" cy="2370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Medial cord</a:t>
            </a:r>
          </a:p>
          <a:p>
            <a:pPr rtl="1">
              <a:defRPr/>
            </a:pPr>
            <a:r>
              <a:rPr lang="en-US" sz="2000" b="1" dirty="0">
                <a:solidFill>
                  <a:srgbClr val="FFFF00"/>
                </a:solidFill>
              </a:rPr>
              <a:t>(4MU) </a:t>
            </a:r>
          </a:p>
          <a:p>
            <a:pPr>
              <a:defRPr/>
            </a:pPr>
            <a:r>
              <a:rPr lang="en-US" sz="2000" b="1" dirty="0"/>
              <a:t>.Medial pectoral n.</a:t>
            </a:r>
          </a:p>
          <a:p>
            <a:pPr>
              <a:defRPr/>
            </a:pPr>
            <a:r>
              <a:rPr lang="en-US" sz="2000" b="1" dirty="0"/>
              <a:t>.Medial root to median n.</a:t>
            </a:r>
          </a:p>
          <a:p>
            <a:pPr>
              <a:defRPr/>
            </a:pPr>
            <a:r>
              <a:rPr lang="en-US" sz="2000" b="1" dirty="0"/>
              <a:t>.Medial cutaneous n of arm.</a:t>
            </a:r>
          </a:p>
          <a:p>
            <a:pPr>
              <a:defRPr/>
            </a:pPr>
            <a:r>
              <a:rPr lang="en-US" sz="2000" b="1" dirty="0"/>
              <a:t>.Medial cutaneous n of forearm.</a:t>
            </a:r>
          </a:p>
          <a:p>
            <a:pPr>
              <a:defRPr/>
            </a:pPr>
            <a:r>
              <a:rPr lang="en-US" sz="2000" b="1" dirty="0"/>
              <a:t>.Ulnar n.</a:t>
            </a: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244475" y="13287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C5</a:t>
            </a: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257175" y="17049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C6</a:t>
            </a:r>
          </a:p>
        </p:txBody>
      </p:sp>
      <p:sp>
        <p:nvSpPr>
          <p:cNvPr id="13336" name="Text Box 52"/>
          <p:cNvSpPr txBox="1">
            <a:spLocks noChangeArrowheads="1"/>
          </p:cNvSpPr>
          <p:nvPr/>
        </p:nvSpPr>
        <p:spPr bwMode="auto">
          <a:xfrm>
            <a:off x="269875" y="21161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C7</a:t>
            </a: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266700" y="257968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C8</a:t>
            </a:r>
          </a:p>
        </p:txBody>
      </p:sp>
      <p:sp>
        <p:nvSpPr>
          <p:cNvPr id="13338" name="Text Box 54"/>
          <p:cNvSpPr txBox="1">
            <a:spLocks noChangeArrowheads="1"/>
          </p:cNvSpPr>
          <p:nvPr/>
        </p:nvSpPr>
        <p:spPr bwMode="auto">
          <a:xfrm>
            <a:off x="261938" y="29162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T1</a:t>
            </a:r>
          </a:p>
        </p:txBody>
      </p:sp>
      <p:sp>
        <p:nvSpPr>
          <p:cNvPr id="13339" name="TextBox 46"/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1000125" y="1428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(C)Branches from Cords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3341" name="Line 19"/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12"/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20"/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45"/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52736"/>
            <a:ext cx="6581860" cy="51398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Lesions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of the Brachial Plexus </a:t>
            </a: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Trunk 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C5,6 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Erb-Duchenne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”waiter's tip position”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sz="2400" b="1" i="1" dirty="0">
              <a:ln w="50800"/>
              <a:solidFill>
                <a:srgbClr val="FF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cs typeface="+mn-cs"/>
              </a:rPr>
              <a:t>Resulting from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excessive displacement </a:t>
            </a:r>
            <a:r>
              <a:rPr lang="en-US" sz="2000" b="1" dirty="0">
                <a:ln w="50800"/>
                <a:cs typeface="+mn-cs"/>
              </a:rPr>
              <a:t>of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head </a:t>
            </a:r>
            <a:r>
              <a:rPr lang="en-US" sz="2000" b="1" dirty="0">
                <a:ln w="50800"/>
                <a:cs typeface="+mn-cs"/>
              </a:rPr>
              <a:t>to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opposite side </a:t>
            </a:r>
            <a:r>
              <a:rPr lang="en-US" sz="2000" b="1" dirty="0">
                <a:ln w="50800"/>
                <a:cs typeface="+mn-cs"/>
              </a:rPr>
              <a:t>and 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depression of the shoulder </a:t>
            </a:r>
            <a:r>
              <a:rPr lang="en-US" sz="2000" b="1" dirty="0">
                <a:ln w="50800"/>
                <a:cs typeface="+mn-cs"/>
              </a:rPr>
              <a:t>on</a:t>
            </a:r>
            <a:r>
              <a:rPr lang="en-US" sz="2000" b="1" dirty="0">
                <a:ln w="50800"/>
              </a:rPr>
              <a:t> the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same</a:t>
            </a:r>
            <a:r>
              <a:rPr lang="en-US" sz="2000" b="1" dirty="0">
                <a:ln w="50800"/>
              </a:rPr>
              <a:t>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side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 </a:t>
            </a:r>
            <a:r>
              <a:rPr lang="en-US" sz="2000" b="1" dirty="0">
                <a:ln w="50800"/>
              </a:rPr>
              <a:t>(a blow or fall on shoulder).  </a:t>
            </a:r>
            <a:endParaRPr lang="en-US" sz="2000" b="1" dirty="0">
              <a:ln w="50800"/>
              <a:cs typeface="+mn-cs"/>
            </a:endParaRPr>
          </a:p>
          <a:p>
            <a:pPr>
              <a:defRPr/>
            </a:pPr>
            <a:endParaRPr lang="en-US" b="1" dirty="0">
              <a:ln w="5080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00FF00"/>
                </a:solidFill>
                <a:cs typeface="+mn-cs"/>
              </a:rPr>
              <a:t>The position of the upper limb </a:t>
            </a:r>
            <a:r>
              <a:rPr lang="en-US" sz="2000" b="1" dirty="0">
                <a:ln w="50800"/>
                <a:cs typeface="+mn-cs"/>
              </a:rPr>
              <a:t>in this condition  has been likened to that of a porter or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waiter hinting for a tip </a:t>
            </a:r>
            <a:r>
              <a:rPr lang="en-US" sz="2000" b="1" dirty="0">
                <a:ln w="50800"/>
                <a:cs typeface="+mn-cs"/>
              </a:rPr>
              <a:t>or </a:t>
            </a:r>
            <a:r>
              <a:rPr lang="en-US" sz="2000" b="1" dirty="0">
                <a:ln w="50800"/>
                <a:solidFill>
                  <a:srgbClr val="FF00FF"/>
                </a:solidFill>
                <a:cs typeface="+mn-cs"/>
              </a:rPr>
              <a:t>policeman’s tip </a:t>
            </a:r>
            <a:r>
              <a:rPr lang="en-US" b="1" dirty="0">
                <a:ln w="50800"/>
                <a:solidFill>
                  <a:srgbClr val="FF00FF"/>
                </a:solidFill>
                <a:cs typeface="+mn-cs"/>
              </a:rPr>
              <a:t>hand.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hangs by the side and is rotated medially.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forearm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is extended and </a:t>
            </a:r>
            <a:r>
              <a:rPr lang="en-US" b="1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pronated</a:t>
            </a: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88640"/>
            <a:ext cx="648072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FF00"/>
                </a:solidFill>
                <a:cs typeface="+mn-cs"/>
              </a:rPr>
              <a:t>Brachial Plexus Injuries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786563" y="58578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2"/>
                </a:solidFill>
              </a:rPr>
              <a:t>Erb-Duchenne’s paralysis due to injury of</a:t>
            </a:r>
            <a:r>
              <a:rPr lang="en-US" altLang="en-US" sz="1100" b="1" u="sng">
                <a:solidFill>
                  <a:schemeClr val="bg2"/>
                </a:solidFill>
              </a:rPr>
              <a:t> Upper Trunk </a:t>
            </a:r>
            <a:r>
              <a:rPr lang="en-US" altLang="en-US" sz="1100" b="1">
                <a:solidFill>
                  <a:schemeClr val="bg2"/>
                </a:solidFill>
              </a:rPr>
              <a:t>of Brachial Plexus.</a:t>
            </a:r>
          </a:p>
        </p:txBody>
      </p:sp>
      <p:pic>
        <p:nvPicPr>
          <p:cNvPr id="14341" name="Picture 7" descr="http://t3.gstatic.com/images?q=tbn:ANd9GcR4j2HPMhlPQBMYRVqLW6hxNDEZwfxI2QJSEuhTtmVR3g0jsJ3Le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9FF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228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103" y="714356"/>
            <a:ext cx="580422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i="1" u="sng" dirty="0">
                <a:ln w="50800"/>
                <a:solidFill>
                  <a:srgbClr val="FFFF00"/>
                </a:solidFill>
                <a:cs typeface="+mn-cs"/>
              </a:rPr>
              <a:t>Lower Lesions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 of the Brachial 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Plexus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, (</a:t>
            </a:r>
            <a:r>
              <a:rPr lang="en-US" b="1" i="1" dirty="0" err="1">
                <a:ln w="50800"/>
                <a:solidFill>
                  <a:srgbClr val="FFFF00"/>
                </a:solidFill>
                <a:cs typeface="+mn-cs"/>
              </a:rPr>
              <a:t>Klumpke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 Palsy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)/</a:t>
            </a:r>
            <a:r>
              <a:rPr lang="en-US" b="1" i="1" u="sng" dirty="0" err="1" smtClean="0">
                <a:ln w="50800"/>
                <a:solidFill>
                  <a:srgbClr val="00FF00"/>
                </a:solidFill>
              </a:rPr>
              <a:t>LowerTrunk</a:t>
            </a:r>
            <a:r>
              <a:rPr lang="en-US" b="1" i="1" dirty="0" smtClean="0">
                <a:ln w="50800"/>
                <a:solidFill>
                  <a:srgbClr val="00FF00"/>
                </a:solidFill>
              </a:rPr>
              <a:t> </a:t>
            </a:r>
            <a:r>
              <a:rPr lang="en-US" b="1" i="1" dirty="0">
                <a:ln w="50800"/>
                <a:solidFill>
                  <a:srgbClr val="00FF00"/>
                </a:solidFill>
              </a:rPr>
              <a:t>(C8,T1)Lesion </a:t>
            </a:r>
            <a:endParaRPr lang="en-US" b="1" i="1" dirty="0">
              <a:ln w="50800"/>
              <a:solidFill>
                <a:srgbClr val="00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Lower lesions of the brachial plexus are usually </a:t>
            </a:r>
            <a:r>
              <a:rPr lang="en-US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traction injuries </a:t>
            </a:r>
            <a:r>
              <a:rPr lang="en-US" b="1" u="sng" dirty="0">
                <a:ln w="50800"/>
                <a:cs typeface="+mn-cs"/>
              </a:rPr>
              <a:t>caused by </a:t>
            </a:r>
            <a:r>
              <a:rPr lang="en-US" b="1" dirty="0">
                <a:ln w="50800"/>
                <a:cs typeface="+mn-cs"/>
              </a:rPr>
              <a:t>a person falling from a height clutching at an object to save himself.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The first thoracic nerve </a:t>
            </a:r>
            <a:r>
              <a:rPr lang="en-US" b="1" dirty="0">
                <a:ln w="50800"/>
                <a:cs typeface="+mn-cs"/>
              </a:rPr>
              <a:t>is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usually torn.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The nerve fibers from this segment run in the </a:t>
            </a:r>
            <a:r>
              <a:rPr lang="en-US" b="1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and median nerves </a:t>
            </a:r>
            <a:r>
              <a:rPr lang="en-US" b="1" dirty="0">
                <a:ln w="50800"/>
                <a:cs typeface="+mn-cs"/>
              </a:rPr>
              <a:t>to supply all the small muscles of the hand.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hand has a </a:t>
            </a:r>
            <a:r>
              <a:rPr lang="en-US" b="1" u="sng" dirty="0">
                <a:ln w="50800"/>
                <a:solidFill>
                  <a:srgbClr val="00FF00"/>
                </a:solidFill>
                <a:cs typeface="+mn-cs"/>
              </a:rPr>
              <a:t>clawed appearance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due to </a:t>
            </a:r>
            <a:r>
              <a:rPr lang="en-US" b="1" u="sng" dirty="0">
                <a:ln w="50800"/>
                <a:solidFill>
                  <a:srgbClr val="FFFF00"/>
                </a:solidFill>
                <a:cs typeface="+mn-cs"/>
              </a:rPr>
              <a:t>ulnar nerve </a:t>
            </a:r>
            <a:r>
              <a:rPr lang="en-US" b="1" u="sng" dirty="0" smtClean="0">
                <a:ln w="50800"/>
                <a:solidFill>
                  <a:srgbClr val="FFFF00"/>
                </a:solidFill>
                <a:cs typeface="+mn-cs"/>
              </a:rPr>
              <a:t>injury</a:t>
            </a:r>
            <a:endParaRPr lang="en-US" b="1" u="sng" dirty="0">
              <a:ln w="50800"/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66" y="35913"/>
            <a:ext cx="635795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FF00FF"/>
                </a:solidFill>
                <a:cs typeface="+mn-cs"/>
              </a:rPr>
              <a:t>Brachial Plexus Injuries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9120"/>
            <a:ext cx="2159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5776" y="4509120"/>
            <a:ext cx="33226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50800"/>
                <a:solidFill>
                  <a:srgbClr val="FF0000"/>
                </a:solidFill>
                <a:cs typeface="+mn-cs"/>
              </a:rPr>
              <a:t>Hand of Benediction  or Pop’s Blessings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FF00FF"/>
                </a:solidFill>
                <a:cs typeface="+mn-cs"/>
              </a:rPr>
              <a:t>(APE HAND) </a:t>
            </a:r>
            <a:r>
              <a:rPr lang="en-US" sz="2000" b="1" dirty="0">
                <a:ln w="50800"/>
                <a:cs typeface="+mn-cs"/>
              </a:rPr>
              <a:t>will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dirty="0">
                <a:ln w="50800"/>
                <a:cs typeface="+mn-cs"/>
              </a:rPr>
              <a:t>result from 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median nerve injury. </a:t>
            </a:r>
          </a:p>
        </p:txBody>
      </p:sp>
      <p:pic>
        <p:nvPicPr>
          <p:cNvPr id="15366" name="Picture 7" descr="http://4.bp.blogspot.com/_jD4Bw_xizAY/Sqg3iBp9SGI/AAAAAAAAAAU/aybqTS7wjFQ/s320/190px-Ulnar_cla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095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715125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/>
              <a:t>Claw Hand</a:t>
            </a:r>
          </a:p>
        </p:txBody>
      </p:sp>
      <p:pic>
        <p:nvPicPr>
          <p:cNvPr id="29706" name="Picture 10" descr="http://t2.gstatic.com/images?q=tbn:ANd9GcRAfIMNzAqb-nV3pG1kh4RdDhjzqXahidyzBEmrxiK3Wu043dD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60648"/>
            <a:ext cx="2547813" cy="27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6858000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dirty="0"/>
              <a:t>Claw Hand</a:t>
            </a:r>
          </a:p>
        </p:txBody>
      </p:sp>
      <p:pic>
        <p:nvPicPr>
          <p:cNvPr id="15370" name="Picture 12" descr="http://classconnection.s3.amazonaws.com/574/flashcards/598574/png/picture41311464890819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51987" b="6818"/>
          <a:stretch>
            <a:fillRect/>
          </a:stretch>
        </p:blipFill>
        <p:spPr bwMode="auto">
          <a:xfrm>
            <a:off x="6786563" y="3643313"/>
            <a:ext cx="1857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/>
          <a:stretch>
            <a:fillRect/>
          </a:stretch>
        </p:blipFill>
        <p:spPr bwMode="auto">
          <a:xfrm>
            <a:off x="6116638" y="4684713"/>
            <a:ext cx="30273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stepjourney.files.wordpress.com/2010/04/popesign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81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150"/>
            <a:ext cx="5148263" cy="5762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67200" cy="5256212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By ventral rami of L1, 	2, 3 and most of L4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In the substance of 	psoas major muscle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 smtClean="0"/>
              <a:t>	</a:t>
            </a:r>
            <a:r>
              <a:rPr lang="en-US" sz="1800" b="1" i="1" dirty="0" err="1" smtClean="0">
                <a:solidFill>
                  <a:srgbClr val="00FF00"/>
                </a:solidFill>
              </a:rPr>
              <a:t>Iliohypogastric</a:t>
            </a:r>
            <a:r>
              <a:rPr lang="en-US" sz="1800" b="1" i="1" dirty="0" smtClean="0">
                <a:solidFill>
                  <a:srgbClr val="00FF00"/>
                </a:solidFill>
              </a:rPr>
              <a:t> &amp; 	</a:t>
            </a:r>
            <a:r>
              <a:rPr lang="en-US" sz="1800" b="1" i="1" dirty="0" err="1" smtClean="0">
                <a:solidFill>
                  <a:srgbClr val="00FF00"/>
                </a:solidFill>
              </a:rPr>
              <a:t>ilioinguinal</a:t>
            </a:r>
            <a:r>
              <a:rPr lang="en-US" sz="1800" b="1" i="1" dirty="0" smtClean="0">
                <a:solidFill>
                  <a:srgbClr val="00FF00"/>
                </a:solidFill>
              </a:rPr>
              <a:t> (L1)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/>
              <a:t>	</a:t>
            </a:r>
            <a:r>
              <a:rPr lang="en-US" sz="1600" b="1" dirty="0" smtClean="0"/>
              <a:t>to anterior abdominal wall</a:t>
            </a:r>
            <a:endParaRPr lang="en-US" sz="1800" b="1" dirty="0" smtClean="0"/>
          </a:p>
          <a:p>
            <a:pPr marL="0" indent="0" algn="l" rtl="0">
              <a:buNone/>
              <a:defRPr/>
            </a:pPr>
            <a:r>
              <a:rPr lang="en-US" sz="1800" b="1" dirty="0" smtClean="0"/>
              <a:t>	</a:t>
            </a:r>
            <a:r>
              <a:rPr lang="en-US" sz="1800" b="1" i="1" dirty="0" smtClean="0">
                <a:solidFill>
                  <a:srgbClr val="00FF00"/>
                </a:solidFill>
              </a:rPr>
              <a:t>Obturator</a:t>
            </a:r>
            <a:r>
              <a:rPr lang="en-US" sz="1800" b="1" dirty="0" smtClean="0">
                <a:solidFill>
                  <a:srgbClr val="00FF00"/>
                </a:solidFill>
              </a:rPr>
              <a:t> </a:t>
            </a:r>
            <a:r>
              <a:rPr lang="en-US" sz="1800" b="1" i="1" dirty="0">
                <a:solidFill>
                  <a:srgbClr val="00FF00"/>
                </a:solidFill>
              </a:rPr>
              <a:t>(L2-L4</a:t>
            </a:r>
            <a:r>
              <a:rPr lang="en-US" sz="1800" b="1" i="1" dirty="0" smtClean="0">
                <a:solidFill>
                  <a:srgbClr val="00FF00"/>
                </a:solidFill>
              </a:rPr>
              <a:t>)</a:t>
            </a:r>
            <a:endParaRPr lang="en-US" sz="1800" b="1" dirty="0" smtClean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/>
              <a:t>	</a:t>
            </a:r>
            <a:r>
              <a:rPr lang="en-US" sz="1600" b="1" dirty="0" smtClean="0"/>
              <a:t>to medial compartment of 	thigh</a:t>
            </a:r>
            <a:endParaRPr lang="en-US" sz="1800" b="1" dirty="0" smtClean="0"/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</a:t>
            </a:r>
            <a:r>
              <a:rPr lang="en-US" sz="1800" b="1" i="1" dirty="0" smtClean="0">
                <a:solidFill>
                  <a:srgbClr val="00FF00"/>
                </a:solidFill>
              </a:rPr>
              <a:t>Femoral (L2-L4)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>
                <a:solidFill>
                  <a:srgbClr val="00FF00"/>
                </a:solidFill>
              </a:rPr>
              <a:t>	</a:t>
            </a:r>
            <a:r>
              <a:rPr lang="en-US" sz="1600" b="1" dirty="0" smtClean="0"/>
              <a:t>to anterior compartment of 	thigh</a:t>
            </a:r>
            <a:endParaRPr lang="en-US" sz="1600" b="1" dirty="0"/>
          </a:p>
        </p:txBody>
      </p:sp>
      <p:pic>
        <p:nvPicPr>
          <p:cNvPr id="16388" name="Picture 2" descr="C:\Documents and Settings\user1\Desktop\lumbosacral\F66122-004-f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810000" cy="3048000"/>
          </a:xfrm>
        </p:spPr>
      </p:pic>
      <p:pic>
        <p:nvPicPr>
          <p:cNvPr id="16389" name="Picture 3" descr="C:\Documents and Settings\user1\Desktop\lumbosacral\F66122-004-f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10200" y="5334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5400" y="990600"/>
            <a:ext cx="4572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43600" y="2743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34000" y="2514600"/>
            <a:ext cx="3810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655050" y="4175125"/>
            <a:ext cx="381000" cy="460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6873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3929063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A branch from lumbar plexus (L2,3,4)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Descends lateral to psoas major &amp; enters the thigh behind the inguinal ligament</a:t>
            </a:r>
            <a:endParaRPr lang="en-US" sz="1800" b="1" dirty="0"/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Passes lateral to femoral artery &amp; divides into anterior &amp; posterior divisions.</a:t>
            </a:r>
          </a:p>
          <a:p>
            <a:pPr algn="l" rtl="0">
              <a:defRPr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G:\Student Gray\6. Lower limb\F66122-006-f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3333" r="11111" b="2453"/>
          <a:stretch>
            <a:fillRect/>
          </a:stretch>
        </p:blipFill>
        <p:spPr>
          <a:xfrm>
            <a:off x="4724400" y="1600200"/>
            <a:ext cx="4038600" cy="5105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841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 INJURY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lvl="1" algn="l" rtl="0">
              <a:defRPr/>
            </a:pPr>
            <a:r>
              <a:rPr lang="en-US" sz="1800" b="1" dirty="0" smtClean="0"/>
              <a:t>Wasting of quadriceps </a:t>
            </a:r>
            <a:r>
              <a:rPr lang="en-US" sz="1800" b="1" dirty="0" err="1" smtClean="0"/>
              <a:t>femoris</a:t>
            </a: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Loss of extension of knee</a:t>
            </a:r>
          </a:p>
          <a:p>
            <a:pPr lvl="1" algn="l" rtl="0">
              <a:defRPr/>
            </a:pPr>
            <a:r>
              <a:rPr lang="en-US" sz="1800" b="1" dirty="0" smtClean="0"/>
              <a:t>Weak flexion of hip (psoas major is intact)</a:t>
            </a:r>
          </a:p>
          <a:p>
            <a:pPr lvl="1" algn="l" rtl="0">
              <a:defRPr/>
            </a:pPr>
            <a:endParaRPr lang="en-US" sz="19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effect:</a:t>
            </a:r>
          </a:p>
          <a:p>
            <a:pPr lvl="1" algn="l" rtl="0">
              <a:defRPr/>
            </a:pPr>
            <a:r>
              <a:rPr lang="en-US" sz="1800" b="1" dirty="0" smtClean="0"/>
              <a:t>loss of sensation over areas supplied </a:t>
            </a:r>
            <a:r>
              <a:rPr lang="en-US" sz="1800" b="1" dirty="0" err="1" smtClean="0"/>
              <a:t>antero</a:t>
            </a:r>
            <a:r>
              <a:rPr lang="en-US" sz="1800" b="1" dirty="0" smtClean="0"/>
              <a:t>-medial aspect of thigh &amp; medial side of leg &amp; foot</a:t>
            </a:r>
            <a:endParaRPr lang="en-US" sz="1800" b="1" dirty="0"/>
          </a:p>
        </p:txBody>
      </p:sp>
      <p:pic>
        <p:nvPicPr>
          <p:cNvPr id="7" name="Picture 4" descr="4AA6C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337" t="6801" r="19768" b="55362"/>
          <a:stretch>
            <a:fillRect/>
          </a:stretch>
        </p:blipFill>
        <p:spPr>
          <a:xfrm>
            <a:off x="5235298" y="1600200"/>
            <a:ext cx="3375302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2620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/>
              <a:t>B</a:t>
            </a:r>
            <a:r>
              <a:rPr lang="en-US" sz="1800" b="1" dirty="0" smtClean="0"/>
              <a:t>y ventral rami of a part of L4 &amp; whole L5 (lumbosacral trunk) + S1, 2, 3 and most of the S4</a:t>
            </a:r>
            <a:endParaRPr lang="en-US" sz="28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/>
              <a:t>In front of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msucle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500"/>
            <a:ext cx="4267200" cy="42973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28600"/>
            <a:ext cx="9132887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68525"/>
            <a:ext cx="4267200" cy="38528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splanchnic nerve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preganglionic parasympathetic to pelvic viscera &amp; hindgut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Pudendal</a:t>
            </a: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perineum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endParaRPr lang="en-US" sz="1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limb</a:t>
            </a:r>
          </a:p>
          <a:p>
            <a:pPr algn="l" rtl="0">
              <a:defRPr/>
            </a:pPr>
            <a:endParaRPr lang="en-US" sz="2400" dirty="0"/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343400" cy="4724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8458200" y="3733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315200" y="5638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029200" y="41910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umbosac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019800" cy="5410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1676400" y="4800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858000" y="6019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901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FF00"/>
                </a:solidFill>
              </a:rPr>
              <a:t>Objectives</a:t>
            </a:r>
            <a:endParaRPr lang="en-US" sz="3200" u="sng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2" y="2132856"/>
            <a:ext cx="8186737" cy="3583285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>
                <a:solidFill>
                  <a:srgbClr val="00FF00"/>
                </a:solidFill>
              </a:rPr>
              <a:t>At the end of this lecture, the students should be able to :</a:t>
            </a:r>
            <a:endParaRPr lang="ar-SA" sz="2000" b="1" u="sng" dirty="0" smtClean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smtClean="0"/>
              <a:t>Describe </a:t>
            </a:r>
            <a:r>
              <a:rPr lang="en-US" sz="2000" b="1" dirty="0" smtClean="0">
                <a:solidFill>
                  <a:srgbClr val="FFFF00"/>
                </a:solidFill>
              </a:rPr>
              <a:t>the formation </a:t>
            </a:r>
            <a:r>
              <a:rPr lang="en-US" sz="2000" b="1" dirty="0" smtClean="0"/>
              <a:t>of brachial plexus (site, roots)</a:t>
            </a:r>
          </a:p>
          <a:p>
            <a:pPr algn="l" rtl="0" eaLnBrk="1" hangingPunct="1">
              <a:defRPr/>
            </a:pPr>
            <a:r>
              <a:rPr lang="en-US" sz="2000" b="1" dirty="0" smtClean="0"/>
              <a:t>List the </a:t>
            </a:r>
            <a:r>
              <a:rPr lang="en-US" sz="2000" b="1" dirty="0" smtClean="0">
                <a:solidFill>
                  <a:srgbClr val="FFFF00"/>
                </a:solidFill>
              </a:rPr>
              <a:t>main branches </a:t>
            </a:r>
            <a:r>
              <a:rPr lang="en-US" sz="2000" b="1" dirty="0" smtClean="0"/>
              <a:t>of brachial plexus</a:t>
            </a:r>
          </a:p>
          <a:p>
            <a:pPr algn="l" rtl="0" eaLnBrk="1" hangingPunct="1">
              <a:defRPr/>
            </a:pPr>
            <a:r>
              <a:rPr lang="en-US" sz="2000" b="1" dirty="0"/>
              <a:t>Describe </a:t>
            </a:r>
            <a:r>
              <a:rPr lang="en-US" sz="2000" b="1" dirty="0">
                <a:solidFill>
                  <a:srgbClr val="FFFF00"/>
                </a:solidFill>
              </a:rPr>
              <a:t>the formation </a:t>
            </a:r>
            <a:r>
              <a:rPr lang="en-US" sz="2000" b="1" dirty="0"/>
              <a:t>of </a:t>
            </a:r>
            <a:r>
              <a:rPr lang="en-US" sz="2000" b="1" dirty="0" smtClean="0"/>
              <a:t>lumbosacral plexus (site</a:t>
            </a:r>
            <a:r>
              <a:rPr lang="en-US" sz="2000" b="1" dirty="0"/>
              <a:t>, roots)</a:t>
            </a:r>
          </a:p>
          <a:p>
            <a:pPr algn="l" rtl="0" eaLnBrk="1" hangingPunct="1">
              <a:defRPr/>
            </a:pPr>
            <a:r>
              <a:rPr lang="en-US" sz="2000" b="1" dirty="0"/>
              <a:t>List the </a:t>
            </a:r>
            <a:r>
              <a:rPr lang="en-US" sz="2000" b="1" dirty="0">
                <a:solidFill>
                  <a:srgbClr val="FFFF00"/>
                </a:solidFill>
              </a:rPr>
              <a:t>main branches </a:t>
            </a:r>
            <a:r>
              <a:rPr lang="en-US" sz="2000" b="1" dirty="0"/>
              <a:t>of </a:t>
            </a:r>
            <a:r>
              <a:rPr lang="en-US" sz="2000" b="1" dirty="0" err="1"/>
              <a:t>lumbosacral</a:t>
            </a:r>
            <a:r>
              <a:rPr lang="en-US" sz="2000" b="1" dirty="0" smtClean="0"/>
              <a:t> plexus</a:t>
            </a:r>
          </a:p>
          <a:p>
            <a:pPr algn="l" rtl="0" eaLnBrk="1" hangingPunct="1">
              <a:defRPr/>
            </a:pPr>
            <a:r>
              <a:rPr lang="en-US" sz="2000" b="1" dirty="0" smtClean="0"/>
              <a:t>Describe the important </a:t>
            </a:r>
            <a:r>
              <a:rPr lang="en-US" sz="2000" b="1" dirty="0" smtClean="0">
                <a:solidFill>
                  <a:srgbClr val="FFFF00"/>
                </a:solidFill>
              </a:rPr>
              <a:t>Applied Anatomy </a:t>
            </a:r>
            <a:r>
              <a:rPr lang="en-US" sz="2000" b="1" dirty="0" smtClean="0"/>
              <a:t>related to the brachial &amp; lumbosacral plexuses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4787900" cy="1039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nerve of the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1608" cy="5000625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from sacral plexus (L4, 5, S1, 2, &amp; 3)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Leaves the pelvis through greater sciatic foramen, below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&amp; passes in the gluteal region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ischial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tuberosity &amp; greater trochanter) </a:t>
            </a:r>
            <a:r>
              <a:rPr lang="en-US" sz="1800" b="1" dirty="0" smtClean="0"/>
              <a:t>then to posterior compartment of thigh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Divides into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common peroneal (fibular) nerves</a:t>
            </a:r>
          </a:p>
          <a:p>
            <a:pPr algn="l" rtl="0">
              <a:defRPr/>
            </a:pPr>
            <a:endParaRPr lang="en-US" sz="1800" dirty="0"/>
          </a:p>
        </p:txBody>
      </p:sp>
      <p:pic>
        <p:nvPicPr>
          <p:cNvPr id="7" name="Content Placeholder 6" descr="lumbosacral 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609600"/>
            <a:ext cx="41148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410200" y="61722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1534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534400" y="4876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1600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534400" y="2133600"/>
            <a:ext cx="228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716463" y="1828800"/>
            <a:ext cx="1300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1000">
                <a:solidFill>
                  <a:schemeClr val="bg2"/>
                </a:solidFill>
              </a:rPr>
              <a:t>Ischial tuberosity</a:t>
            </a:r>
          </a:p>
        </p:txBody>
      </p:sp>
      <p:cxnSp>
        <p:nvCxnSpPr>
          <p:cNvPr id="15" name="Straight Arrow Connector 14"/>
          <p:cNvCxnSpPr>
            <a:stCxn id="22538" idx="3"/>
          </p:cNvCxnSpPr>
          <p:nvPr/>
        </p:nvCxnSpPr>
        <p:spPr>
          <a:xfrm>
            <a:off x="6016625" y="1952625"/>
            <a:ext cx="454025" cy="48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575"/>
            <a:ext cx="9144000" cy="5540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370100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Descends through popliteal fossa to posterior compartment of leg, accompanied with posterior </a:t>
            </a:r>
            <a:r>
              <a:rPr lang="en-US" sz="1800" b="1" dirty="0" err="1" smtClean="0"/>
              <a:t>tibial</a:t>
            </a:r>
            <a:r>
              <a:rPr lang="en-US" sz="1800" b="1" dirty="0" smtClean="0"/>
              <a:t> vessels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b="1" dirty="0" smtClean="0"/>
              <a:t>Passes deep to flexor retinaculum to reach the sole of foot where it divides into 2 terminal branches</a:t>
            </a:r>
            <a:endParaRPr lang="en-US" sz="1800" b="1" dirty="0"/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962400" cy="5029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9144000" cy="590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(FIBULAR) NERVE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37004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b="1" dirty="0" smtClean="0"/>
              <a:t>Leaves popliteal fossa &amp; turns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lateral aspect of neck of fibula </a:t>
            </a:r>
            <a:r>
              <a:rPr lang="en-US" sz="1800" b="1" dirty="0" smtClean="0"/>
              <a:t>Then divides into</a:t>
            </a:r>
            <a:r>
              <a:rPr lang="en-US" b="1" dirty="0" smtClean="0"/>
              <a:t>: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/>
              <a:t>Superficial peroneal: </a:t>
            </a:r>
            <a:r>
              <a:rPr lang="en-US" sz="1600" b="1" dirty="0" smtClean="0"/>
              <a:t>descends into lateral compartment of leg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endParaRPr lang="en-US" sz="1600" b="1" dirty="0" smtClean="0"/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/>
              <a:t>Deep peroneal: </a:t>
            </a:r>
            <a:r>
              <a:rPr lang="en-US" sz="1600" b="1" dirty="0" smtClean="0"/>
              <a:t>descends into anterior compartment of leg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F66122-006-f0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6225" y="1447800"/>
            <a:ext cx="3559175" cy="5181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91200" y="205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733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50"/>
            <a:ext cx="9144000" cy="520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398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 </a:t>
            </a:r>
            <a:r>
              <a:rPr lang="en-US" sz="1800" b="1" dirty="0" smtClean="0"/>
              <a:t>is formed by ventral rami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L1,2,3 and most of L4</a:t>
            </a:r>
            <a:r>
              <a:rPr lang="en-US" sz="1800" b="1" dirty="0" smtClean="0"/>
              <a:t>, in substance of psoas major muscle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 </a:t>
            </a:r>
            <a:r>
              <a:rPr lang="en-US" sz="1800" b="1" dirty="0" smtClean="0"/>
              <a:t>is formed by ventral rami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L4 &amp; whole L5 </a:t>
            </a:r>
            <a:r>
              <a:rPr lang="en-US" sz="1800" b="1" dirty="0" smtClean="0"/>
              <a:t>(lumbosacral trunk) plus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S1,2,3 </a:t>
            </a:r>
            <a:r>
              <a:rPr lang="en-US" sz="1800" b="1" dirty="0" smtClean="0"/>
              <a:t>and most of S4, in front of </a:t>
            </a:r>
            <a:r>
              <a:rPr lang="en-US" sz="1800" b="1" dirty="0" err="1" smtClean="0"/>
              <a:t>piriformis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msucle</a:t>
            </a:r>
            <a:r>
              <a:rPr lang="en-US" sz="1800" b="1" dirty="0" smtClean="0"/>
              <a:t>.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</a:t>
            </a:r>
            <a:r>
              <a:rPr lang="en-US" sz="1800" b="1" dirty="0" smtClean="0"/>
              <a:t>, a branch of lumbar plexus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(L2,3,4).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injury will </a:t>
            </a:r>
            <a:r>
              <a:rPr lang="en-US" sz="1400" b="1" dirty="0" smtClean="0"/>
              <a:t>affect the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hip &amp; extension of knee</a:t>
            </a:r>
            <a:r>
              <a:rPr lang="en-US" sz="1400" b="1" dirty="0" smtClean="0"/>
              <a:t> as well as loss of sensation of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anteromedial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aspects of the thigh, medial side of knee, leg and foot</a:t>
            </a:r>
          </a:p>
          <a:p>
            <a:pPr lvl="1" algn="l" rtl="0">
              <a:buFont typeface="Wingdings" pitchFamily="2" charset="2"/>
              <a:buChar char="q"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</a:t>
            </a:r>
            <a:r>
              <a:rPr lang="en-US" sz="1800" b="1" dirty="0"/>
              <a:t>is a branch of sacral plexus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(L4,5, S1,2,3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1400" b="1" dirty="0" smtClean="0"/>
              <a:t>affect the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knee, extension of hip, all movements of leg &amp; foot</a:t>
            </a:r>
            <a:r>
              <a:rPr lang="en-US" sz="1400" b="1" dirty="0"/>
              <a:t>, as well as loss of sensation of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leg &amp; foot (except areas supplied by saphenous branch of femoral nerve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364457" y="2364581"/>
            <a:ext cx="6415087" cy="2128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428625"/>
            <a:ext cx="89296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cs typeface="Times New Roman" pitchFamily="18" charset="0"/>
              </a:rPr>
              <a:t>1. Lesion of the upper trunk of the brachial plexus leads to :</a:t>
            </a:r>
            <a:endParaRPr lang="en-US" altLang="en-US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Klumpke palsy.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Erb-Duchenne palsy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Drop wrist &amp; hand.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Ape hand.</a:t>
            </a:r>
          </a:p>
          <a:p>
            <a:endParaRPr lang="en-US" altLang="en-US" sz="2000"/>
          </a:p>
          <a:p>
            <a:r>
              <a:rPr lang="en-US" altLang="en-US" sz="2000" b="1">
                <a:solidFill>
                  <a:srgbClr val="FFFF00"/>
                </a:solidFill>
                <a:cs typeface="Times New Roman" pitchFamily="18" charset="0"/>
              </a:rPr>
              <a:t>2. Which one of the following nerves is a branch of posterior cord of brachial plexus?</a:t>
            </a:r>
            <a:endParaRPr lang="en-US" altLang="en-US" sz="200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Ulnar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0000"/>
                </a:solidFill>
                <a:cs typeface="Times New Roman" pitchFamily="18" charset="0"/>
              </a:rPr>
              <a:t>Radial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Median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itchFamily="18" charset="0"/>
              </a:rPr>
              <a:t>Musclocutanous</a:t>
            </a:r>
          </a:p>
          <a:p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 </a:t>
            </a:r>
            <a:r>
              <a:rPr lang="en-US" b="1" dirty="0" smtClean="0"/>
              <a:t>supplies: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Extensors of hip.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Skin of dorsum of foot.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Hamstrings.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Extensors of knee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/>
              <a:t>Injury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</a:t>
            </a:r>
            <a:r>
              <a:rPr lang="en-US" b="1" dirty="0" smtClean="0"/>
              <a:t>leads to: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Loss of dorsiflexion of ankle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inversion of foot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extension of knee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flexion of toes</a:t>
            </a:r>
          </a:p>
          <a:p>
            <a:pPr marL="1314450" lvl="2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Formation of Brachial Plexuses </a:t>
            </a:r>
            <a:endParaRPr lang="en-US" sz="3200" dirty="0" smtClean="0">
              <a:solidFill>
                <a:srgbClr val="00FF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438" y="1125538"/>
            <a:ext cx="8747125" cy="2016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/>
              <a:t>It is formed in 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posterior triangle</a:t>
            </a:r>
            <a:r>
              <a:rPr lang="en-US" sz="2400" dirty="0" smtClean="0"/>
              <a:t> </a:t>
            </a:r>
            <a:r>
              <a:rPr lang="en-US" sz="2400" b="1" dirty="0" smtClean="0"/>
              <a:t>of the neck.</a:t>
            </a:r>
            <a:r>
              <a:rPr lang="en-US" sz="2400" dirty="0" smtClean="0"/>
              <a:t> 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It is the union of</a:t>
            </a:r>
            <a:r>
              <a:rPr lang="en-US" sz="2400" dirty="0" smtClean="0"/>
              <a:t>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CC33"/>
                </a:solidFill>
              </a:rPr>
              <a:t>anterior rami</a:t>
            </a:r>
            <a:r>
              <a:rPr lang="en-US" sz="2400" dirty="0" smtClean="0"/>
              <a:t> </a:t>
            </a:r>
            <a:r>
              <a:rPr lang="en-US" sz="2400" b="1" dirty="0" smtClean="0"/>
              <a:t>of the </a:t>
            </a:r>
            <a:r>
              <a:rPr lang="en-US" sz="2400" b="1" dirty="0" smtClean="0">
                <a:solidFill>
                  <a:srgbClr val="FF00FF"/>
                </a:solidFill>
              </a:rPr>
              <a:t>5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,6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,7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,8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cervical </a:t>
            </a:r>
            <a:r>
              <a:rPr lang="en-US" sz="2400" b="1" dirty="0" smtClean="0"/>
              <a:t>and the </a:t>
            </a:r>
            <a:r>
              <a:rPr lang="en-US" sz="2400" b="1" dirty="0" smtClean="0">
                <a:solidFill>
                  <a:srgbClr val="FF00FF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st</a:t>
            </a:r>
            <a:r>
              <a:rPr lang="en-US" sz="2400" b="1" dirty="0" smtClean="0">
                <a:solidFill>
                  <a:srgbClr val="FF00FF"/>
                </a:solidFill>
              </a:rPr>
              <a:t> thoracic </a:t>
            </a:r>
            <a:r>
              <a:rPr lang="en-US" sz="2400" b="1" dirty="0" smtClean="0"/>
              <a:t>spinal nerves</a:t>
            </a:r>
            <a:endParaRPr lang="en-US" sz="2400" dirty="0" smtClean="0"/>
          </a:p>
        </p:txBody>
      </p:sp>
      <p:pic>
        <p:nvPicPr>
          <p:cNvPr id="5124" name="Picture 4" descr="Bracial Plex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27513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racial Plexus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927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857375"/>
            <a:ext cx="4391917" cy="33289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/>
              <a:t>The plexus is divided into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Roots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Trunks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Divisions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Cords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Terminal branches</a:t>
            </a:r>
          </a:p>
        </p:txBody>
      </p:sp>
      <p:pic>
        <p:nvPicPr>
          <p:cNvPr id="6148" name="Picture 5" descr="B772A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66566" b="54796"/>
          <a:stretch>
            <a:fillRect/>
          </a:stretch>
        </p:blipFill>
        <p:spPr bwMode="auto">
          <a:xfrm>
            <a:off x="395288" y="1700213"/>
            <a:ext cx="38877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3455988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Trunks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413247"/>
            <a:ext cx="3600450" cy="3959969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Upper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C5 &amp; 6</a:t>
            </a:r>
          </a:p>
          <a:p>
            <a:pPr lvl="1" algn="l" rtl="0" eaLnBrk="1" hangingPunct="1">
              <a:defRPr/>
            </a:pPr>
            <a:endParaRPr lang="en-US" sz="2000" b="1" dirty="0" smtClean="0"/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Middle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Continuation of the</a:t>
            </a:r>
            <a:r>
              <a:rPr lang="en-US" sz="2000" dirty="0" smtClean="0"/>
              <a:t> </a:t>
            </a:r>
            <a:r>
              <a:rPr lang="en-US" sz="2000" b="1" dirty="0" smtClean="0"/>
              <a:t>root 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C7</a:t>
            </a:r>
          </a:p>
          <a:p>
            <a:pPr lvl="1" algn="l" rtl="0" eaLnBrk="1" hangingPunct="1"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C8 &amp; T1</a:t>
            </a:r>
            <a:endParaRPr lang="en-US" sz="2000" b="1" dirty="0" smtClean="0"/>
          </a:p>
        </p:txBody>
      </p:sp>
      <p:pic>
        <p:nvPicPr>
          <p:cNvPr id="7172" name="Picture 7" descr="B772A1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5724" r="-3380" b="33365"/>
          <a:stretch>
            <a:fillRect/>
          </a:stretch>
        </p:blipFill>
        <p:spPr>
          <a:xfrm>
            <a:off x="179388" y="1052513"/>
            <a:ext cx="543560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 &amp; Cords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600200"/>
            <a:ext cx="4211265" cy="4530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Each trunk divides into </a:t>
            </a:r>
            <a:r>
              <a:rPr lang="en-US" sz="2000" b="1" dirty="0" smtClean="0">
                <a:solidFill>
                  <a:srgbClr val="33CC33"/>
                </a:solidFill>
              </a:rPr>
              <a:t>anterior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chemeClr val="accent1"/>
                </a:solidFill>
              </a:rPr>
              <a:t>posterior</a:t>
            </a:r>
            <a:r>
              <a:rPr lang="en-US" sz="2000" b="1" dirty="0" smtClean="0"/>
              <a:t> division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Posterior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FF00FF"/>
                </a:solidFill>
              </a:rPr>
              <a:t>three </a:t>
            </a:r>
            <a:r>
              <a:rPr lang="en-US" sz="2000" b="1" dirty="0" smtClean="0"/>
              <a:t>posterior divisions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Lateral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99FF33"/>
                </a:solidFill>
              </a:rPr>
              <a:t>anterior </a:t>
            </a:r>
            <a:r>
              <a:rPr lang="en-US" sz="2000" b="1" dirty="0" smtClean="0"/>
              <a:t>divisions of the </a:t>
            </a:r>
            <a:r>
              <a:rPr lang="en-US" sz="2000" b="1" dirty="0" smtClean="0">
                <a:solidFill>
                  <a:srgbClr val="FFFF00"/>
                </a:solidFill>
              </a:rPr>
              <a:t>upper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middle</a:t>
            </a:r>
            <a:r>
              <a:rPr lang="en-US" sz="2000" b="1" dirty="0" smtClean="0"/>
              <a:t> cords</a:t>
            </a:r>
            <a:r>
              <a:rPr lang="en-US" sz="2000" dirty="0" smtClean="0"/>
              <a:t>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" y="1412776"/>
            <a:ext cx="4609762" cy="49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CORDS &amp; BRANCHES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2476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Medial cord</a:t>
            </a:r>
            <a:r>
              <a:rPr lang="en-US" sz="2800" dirty="0" smtClean="0"/>
              <a:t> </a:t>
            </a:r>
          </a:p>
          <a:p>
            <a:pPr lvl="1" algn="l" rtl="0" eaLnBrk="1" hangingPunct="1">
              <a:defRPr/>
            </a:pPr>
            <a:r>
              <a:rPr lang="en-US" sz="2400" b="1" dirty="0" smtClean="0"/>
              <a:t>It is the continuation of the anterior division of the </a:t>
            </a:r>
            <a:r>
              <a:rPr lang="en-US" sz="2400" b="1" dirty="0" smtClean="0">
                <a:solidFill>
                  <a:srgbClr val="FF3399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endParaRPr lang="en-US" sz="2400" b="1" dirty="0" smtClean="0">
              <a:solidFill>
                <a:srgbClr val="FF3399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87900" y="4121150"/>
            <a:ext cx="41767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Branches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FFFFFF"/>
                </a:solidFill>
              </a:rPr>
              <a:t>All three cords will give branches, those will supply their respective regions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609762" cy="49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17700" y="92075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>
                <a:solidFill>
                  <a:srgbClr val="00FF00"/>
                </a:solidFill>
              </a:rPr>
              <a:t>The Brachial Plexus </a:t>
            </a:r>
          </a:p>
        </p:txBody>
      </p:sp>
      <p:grpSp>
        <p:nvGrpSpPr>
          <p:cNvPr id="10243" name="Group 73"/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927475" y="1241425"/>
            <a:ext cx="5014913" cy="2389188"/>
            <a:chOff x="2474" y="551"/>
            <a:chExt cx="3159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2 w 2083"/>
                  <a:gd name="T3" fmla="*/ 1 h 2221"/>
                  <a:gd name="T4" fmla="*/ 2 w 2083"/>
                  <a:gd name="T5" fmla="*/ 1 h 2221"/>
                  <a:gd name="T6" fmla="*/ 2 w 2083"/>
                  <a:gd name="T7" fmla="*/ 1 h 2221"/>
                  <a:gd name="T8" fmla="*/ 2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147483647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40" y="783"/>
              <a:ext cx="139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lateral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3079162 h 853"/>
                  <a:gd name="T2" fmla="*/ 12780060 w 194"/>
                  <a:gd name="T3" fmla="*/ 10885762 h 853"/>
                  <a:gd name="T4" fmla="*/ 14537763 w 194"/>
                  <a:gd name="T5" fmla="*/ 68324395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272" y="2803"/>
              <a:ext cx="14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medial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3910013" y="2581275"/>
            <a:ext cx="5033962" cy="3238500"/>
            <a:chOff x="2463" y="1395"/>
            <a:chExt cx="3171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11457 w 1271"/>
                  <a:gd name="T3" fmla="*/ 22 h 641"/>
                  <a:gd name="T4" fmla="*/ 14755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3954" y="2279"/>
              <a:ext cx="16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posterior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(ULTRA)</a:t>
              </a:r>
            </a:p>
          </p:txBody>
        </p:sp>
      </p:grp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0" name="Text Box 84"/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10261" name="Text Box 85"/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10262" name="Text Box 86"/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10263" name="Text Box 87"/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10264" name="Text Box 88"/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572882" y="1560513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roots</a:t>
            </a:r>
          </a:p>
        </p:txBody>
      </p:sp>
      <p:sp>
        <p:nvSpPr>
          <p:cNvPr id="10266" name="Line 7"/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0"/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91"/>
          <p:cNvSpPr txBox="1">
            <a:spLocks noChangeArrowheads="1"/>
          </p:cNvSpPr>
          <p:nvPr/>
        </p:nvSpPr>
        <p:spPr bwMode="auto">
          <a:xfrm>
            <a:off x="2387600" y="1385888"/>
            <a:ext cx="103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upper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0" name="Text Box 92"/>
          <p:cNvSpPr txBox="1">
            <a:spLocks noChangeArrowheads="1"/>
          </p:cNvSpPr>
          <p:nvPr/>
        </p:nvSpPr>
        <p:spPr bwMode="auto">
          <a:xfrm>
            <a:off x="2446338" y="2393950"/>
            <a:ext cx="116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middle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1" name="Text Box 93"/>
          <p:cNvSpPr txBox="1">
            <a:spLocks noChangeArrowheads="1"/>
          </p:cNvSpPr>
          <p:nvPr/>
        </p:nvSpPr>
        <p:spPr bwMode="auto">
          <a:xfrm>
            <a:off x="2492375" y="3489325"/>
            <a:ext cx="979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lower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430213" y="1316038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498475" y="1592263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430213" y="1522413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214282" y="622074"/>
            <a:ext cx="2143140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Thoracic (C5,6,7)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447675" y="1104900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22651" y="980728"/>
            <a:ext cx="2226892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Dorsal Scapular(C5)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987824" y="857232"/>
            <a:ext cx="2655746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Nerve to </a:t>
            </a:r>
            <a:r>
              <a:rPr lang="en-US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Subclavius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643306" y="1285860"/>
            <a:ext cx="2143140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Suprascapular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938" y="620688"/>
            <a:ext cx="760412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Roots: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∆ 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Trunks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posterior∆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Divisions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behind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clavicle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Cords: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Branches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254586"/>
            <a:ext cx="4104456" cy="34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2273</TotalTime>
  <Words>1172</Words>
  <Application>Microsoft Office PowerPoint</Application>
  <PresentationFormat>On-screen Show (4:3)</PresentationFormat>
  <Paragraphs>222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Globe</vt:lpstr>
      <vt:lpstr>PowerPoint Presentation</vt:lpstr>
      <vt:lpstr>Objectives</vt:lpstr>
      <vt:lpstr>Formation of Brachial Plexuses </vt:lpstr>
      <vt:lpstr>Divisions</vt:lpstr>
      <vt:lpstr>Trunks</vt:lpstr>
      <vt:lpstr>Divisions &amp; Cords</vt:lpstr>
      <vt:lpstr>CORDS &amp;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LUMBAR PLEXUS</vt:lpstr>
      <vt:lpstr>FEMORAL NERVE</vt:lpstr>
      <vt:lpstr>FEMORAL NERVE INJURY</vt:lpstr>
      <vt:lpstr>SACRAL PLEXUS</vt:lpstr>
      <vt:lpstr>SACRAL PLEXUS</vt:lpstr>
      <vt:lpstr>LUMBOSACRAL PLEXUS</vt:lpstr>
      <vt:lpstr>SCIATIC NERVE The largest nerve of the body</vt:lpstr>
      <vt:lpstr>TIBIAL NERVE</vt:lpstr>
      <vt:lpstr>COMMON PERONEAL (FIBULAR) NERVE</vt:lpstr>
      <vt:lpstr>SUMMARY</vt:lpstr>
      <vt:lpstr>PowerPoint Presentation</vt:lpstr>
      <vt:lpstr>PowerPoint Presentation</vt:lpstr>
      <vt:lpstr>QUESTION 1</vt:lpstr>
      <vt:lpstr>QUESTION 2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DTK</dc:creator>
  <cp:lastModifiedBy>VOHRA</cp:lastModifiedBy>
  <cp:revision>409</cp:revision>
  <dcterms:created xsi:type="dcterms:W3CDTF">2006-06-26T07:45:38Z</dcterms:created>
  <dcterms:modified xsi:type="dcterms:W3CDTF">2016-09-19T10:10:36Z</dcterms:modified>
</cp:coreProperties>
</file>