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4" r:id="rId1"/>
  </p:sldMasterIdLst>
  <p:notesMasterIdLst>
    <p:notesMasterId r:id="rId32"/>
  </p:notesMasterIdLst>
  <p:sldIdLst>
    <p:sldId id="256" r:id="rId2"/>
    <p:sldId id="296" r:id="rId3"/>
    <p:sldId id="314" r:id="rId4"/>
    <p:sldId id="319" r:id="rId5"/>
    <p:sldId id="320" r:id="rId6"/>
    <p:sldId id="297" r:id="rId7"/>
    <p:sldId id="318" r:id="rId8"/>
    <p:sldId id="305" r:id="rId9"/>
    <p:sldId id="301" r:id="rId10"/>
    <p:sldId id="264" r:id="rId11"/>
    <p:sldId id="309" r:id="rId12"/>
    <p:sldId id="259" r:id="rId13"/>
    <p:sldId id="311" r:id="rId14"/>
    <p:sldId id="261" r:id="rId15"/>
    <p:sldId id="266" r:id="rId16"/>
    <p:sldId id="312" r:id="rId17"/>
    <p:sldId id="310" r:id="rId18"/>
    <p:sldId id="299" r:id="rId19"/>
    <p:sldId id="263" r:id="rId20"/>
    <p:sldId id="307" r:id="rId21"/>
    <p:sldId id="300" r:id="rId22"/>
    <p:sldId id="293" r:id="rId23"/>
    <p:sldId id="316" r:id="rId24"/>
    <p:sldId id="306" r:id="rId25"/>
    <p:sldId id="282" r:id="rId26"/>
    <p:sldId id="304" r:id="rId27"/>
    <p:sldId id="260" r:id="rId28"/>
    <p:sldId id="271" r:id="rId29"/>
    <p:sldId id="303" r:id="rId30"/>
    <p:sldId id="321" r:id="rId31"/>
  </p:sldIdLst>
  <p:sldSz cx="9144000" cy="6858000" type="screen4x3"/>
  <p:notesSz cx="6858000" cy="9144000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933" autoAdjust="0"/>
    <p:restoredTop sz="87637" autoAdjust="0"/>
  </p:normalViewPr>
  <p:slideViewPr>
    <p:cSldViewPr>
      <p:cViewPr>
        <p:scale>
          <a:sx n="110" d="100"/>
          <a:sy n="110" d="100"/>
        </p:scale>
        <p:origin x="552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5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85FCF6-5665-4F0D-A35C-5B95CBA6DB9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B5965A-123D-4948-A266-D7D5EF28F340}">
      <dgm:prSet phldrT="[Text]"/>
      <dgm:spPr/>
      <dgm:t>
        <a:bodyPr/>
        <a:lstStyle/>
        <a:p>
          <a:r>
            <a:rPr lang="en-US" smtClean="0"/>
            <a:t>Stroke</a:t>
          </a:r>
          <a:endParaRPr lang="en-US" dirty="0"/>
        </a:p>
      </dgm:t>
    </dgm:pt>
    <dgm:pt modelId="{58B668CD-B362-49BD-9692-1F8F564F96DE}" type="parTrans" cxnId="{BC7CF8F6-5FB0-4544-A048-E521E733794D}">
      <dgm:prSet/>
      <dgm:spPr/>
      <dgm:t>
        <a:bodyPr/>
        <a:lstStyle/>
        <a:p>
          <a:endParaRPr lang="en-US"/>
        </a:p>
      </dgm:t>
    </dgm:pt>
    <dgm:pt modelId="{E5EBF133-8270-42BE-B21D-4BC55484EBB6}" type="sibTrans" cxnId="{BC7CF8F6-5FB0-4544-A048-E521E733794D}">
      <dgm:prSet/>
      <dgm:spPr/>
      <dgm:t>
        <a:bodyPr/>
        <a:lstStyle/>
        <a:p>
          <a:endParaRPr lang="en-US"/>
        </a:p>
      </dgm:t>
    </dgm:pt>
    <dgm:pt modelId="{CF7C295F-60CA-453C-8FD2-E392D4685C3B}">
      <dgm:prSet phldrT="[Text]"/>
      <dgm:spPr/>
      <dgm:t>
        <a:bodyPr/>
        <a:lstStyle/>
        <a:p>
          <a:r>
            <a:rPr lang="en-US" dirty="0" smtClean="0"/>
            <a:t>Hemorrhagic</a:t>
          </a:r>
          <a:endParaRPr lang="en-US" dirty="0"/>
        </a:p>
      </dgm:t>
    </dgm:pt>
    <dgm:pt modelId="{8AFC875D-842C-47A0-A70C-A8C6E62F10AE}" type="parTrans" cxnId="{E7215DEB-2119-4760-BAAF-7266542D8BD1}">
      <dgm:prSet/>
      <dgm:spPr/>
      <dgm:t>
        <a:bodyPr/>
        <a:lstStyle/>
        <a:p>
          <a:endParaRPr lang="en-US"/>
        </a:p>
      </dgm:t>
    </dgm:pt>
    <dgm:pt modelId="{B1CC2BEA-7083-48BD-A249-4D4B0411E9FB}" type="sibTrans" cxnId="{E7215DEB-2119-4760-BAAF-7266542D8BD1}">
      <dgm:prSet/>
      <dgm:spPr/>
      <dgm:t>
        <a:bodyPr/>
        <a:lstStyle/>
        <a:p>
          <a:endParaRPr lang="en-US"/>
        </a:p>
      </dgm:t>
    </dgm:pt>
    <dgm:pt modelId="{620449F1-9887-4A56-BEA2-5698DE9F3DEB}">
      <dgm:prSet phldrT="[Text]"/>
      <dgm:spPr/>
      <dgm:t>
        <a:bodyPr/>
        <a:lstStyle/>
        <a:p>
          <a:r>
            <a:rPr lang="en-US" dirty="0" err="1" smtClean="0"/>
            <a:t>Intracerebral</a:t>
          </a:r>
          <a:endParaRPr lang="en-US" dirty="0"/>
        </a:p>
      </dgm:t>
    </dgm:pt>
    <dgm:pt modelId="{9CC8B788-AB15-43CA-9EB5-A78FBA0EA6BF}" type="parTrans" cxnId="{ECA8B6F7-968B-4A9A-8A7F-2FDC59586759}">
      <dgm:prSet/>
      <dgm:spPr/>
      <dgm:t>
        <a:bodyPr/>
        <a:lstStyle/>
        <a:p>
          <a:endParaRPr lang="en-US"/>
        </a:p>
      </dgm:t>
    </dgm:pt>
    <dgm:pt modelId="{B67CD1F9-0E7B-466A-919D-4890C0F14BB2}" type="sibTrans" cxnId="{ECA8B6F7-968B-4A9A-8A7F-2FDC59586759}">
      <dgm:prSet/>
      <dgm:spPr/>
      <dgm:t>
        <a:bodyPr/>
        <a:lstStyle/>
        <a:p>
          <a:endParaRPr lang="en-US"/>
        </a:p>
      </dgm:t>
    </dgm:pt>
    <dgm:pt modelId="{E753CC84-D3A9-4FF9-B4A5-B80CF671E427}">
      <dgm:prSet phldrT="[Text]"/>
      <dgm:spPr/>
      <dgm:t>
        <a:bodyPr/>
        <a:lstStyle/>
        <a:p>
          <a:r>
            <a:rPr lang="en-US" dirty="0" smtClean="0"/>
            <a:t>Subarachnoid</a:t>
          </a:r>
          <a:endParaRPr lang="en-US" dirty="0"/>
        </a:p>
      </dgm:t>
    </dgm:pt>
    <dgm:pt modelId="{F31E8360-ABF9-48AD-830F-0DFF813CB73F}" type="parTrans" cxnId="{6B718C08-64E8-4CB1-AB8D-FE2DF90FE00D}">
      <dgm:prSet/>
      <dgm:spPr/>
      <dgm:t>
        <a:bodyPr/>
        <a:lstStyle/>
        <a:p>
          <a:endParaRPr lang="en-US"/>
        </a:p>
      </dgm:t>
    </dgm:pt>
    <dgm:pt modelId="{77CA879F-F512-4079-8918-A18B4F2B3DA4}" type="sibTrans" cxnId="{6B718C08-64E8-4CB1-AB8D-FE2DF90FE00D}">
      <dgm:prSet/>
      <dgm:spPr/>
      <dgm:t>
        <a:bodyPr/>
        <a:lstStyle/>
        <a:p>
          <a:endParaRPr lang="en-US"/>
        </a:p>
      </dgm:t>
    </dgm:pt>
    <dgm:pt modelId="{701811DD-87FC-4279-B353-495A8BBEE2C9}">
      <dgm:prSet phldrT="[Text]"/>
      <dgm:spPr/>
      <dgm:t>
        <a:bodyPr/>
        <a:lstStyle/>
        <a:p>
          <a:r>
            <a:rPr lang="en-US" dirty="0" smtClean="0"/>
            <a:t>Ischemic</a:t>
          </a:r>
          <a:endParaRPr lang="en-US" dirty="0"/>
        </a:p>
      </dgm:t>
    </dgm:pt>
    <dgm:pt modelId="{12313B5C-954A-46EA-BCAA-A95DE46303D3}" type="parTrans" cxnId="{B2E2F471-5BD9-4B8A-86A9-33B0F5F3C11B}">
      <dgm:prSet/>
      <dgm:spPr/>
      <dgm:t>
        <a:bodyPr/>
        <a:lstStyle/>
        <a:p>
          <a:endParaRPr lang="en-US"/>
        </a:p>
      </dgm:t>
    </dgm:pt>
    <dgm:pt modelId="{977C511D-F0A1-4C1B-AF20-717F6E3C2471}" type="sibTrans" cxnId="{B2E2F471-5BD9-4B8A-86A9-33B0F5F3C11B}">
      <dgm:prSet/>
      <dgm:spPr/>
      <dgm:t>
        <a:bodyPr/>
        <a:lstStyle/>
        <a:p>
          <a:endParaRPr lang="en-US"/>
        </a:p>
      </dgm:t>
    </dgm:pt>
    <dgm:pt modelId="{9FB0F436-7B0F-48D9-B1A7-E7DE475D8FBD}">
      <dgm:prSet phldrT="[Text]"/>
      <dgm:spPr/>
      <dgm:t>
        <a:bodyPr/>
        <a:lstStyle/>
        <a:p>
          <a:r>
            <a:rPr lang="en-US" dirty="0" smtClean="0"/>
            <a:t>Thrombotic</a:t>
          </a:r>
          <a:endParaRPr lang="en-US" dirty="0"/>
        </a:p>
      </dgm:t>
    </dgm:pt>
    <dgm:pt modelId="{2EA787D5-BF60-4680-A83B-849807BDF189}" type="parTrans" cxnId="{1AC76036-45A7-4AC6-90C3-2CF803760E9C}">
      <dgm:prSet/>
      <dgm:spPr/>
      <dgm:t>
        <a:bodyPr/>
        <a:lstStyle/>
        <a:p>
          <a:endParaRPr lang="en-US"/>
        </a:p>
      </dgm:t>
    </dgm:pt>
    <dgm:pt modelId="{CF962503-E886-4F86-A865-91DF9ADC2EA6}" type="sibTrans" cxnId="{1AC76036-45A7-4AC6-90C3-2CF803760E9C}">
      <dgm:prSet/>
      <dgm:spPr/>
      <dgm:t>
        <a:bodyPr/>
        <a:lstStyle/>
        <a:p>
          <a:endParaRPr lang="en-US"/>
        </a:p>
      </dgm:t>
    </dgm:pt>
    <dgm:pt modelId="{745A8998-5169-472F-BC52-2C16180080A5}">
      <dgm:prSet/>
      <dgm:spPr/>
      <dgm:t>
        <a:bodyPr/>
        <a:lstStyle/>
        <a:p>
          <a:r>
            <a:rPr lang="en-US" dirty="0" smtClean="0"/>
            <a:t>Embolic</a:t>
          </a:r>
          <a:endParaRPr lang="en-US" dirty="0"/>
        </a:p>
      </dgm:t>
    </dgm:pt>
    <dgm:pt modelId="{CA83315E-064D-41FE-8996-214D4ABF583C}" type="parTrans" cxnId="{E9513BB4-818B-4F80-B11B-AB4FFE845185}">
      <dgm:prSet/>
      <dgm:spPr/>
      <dgm:t>
        <a:bodyPr/>
        <a:lstStyle/>
        <a:p>
          <a:endParaRPr lang="en-US"/>
        </a:p>
      </dgm:t>
    </dgm:pt>
    <dgm:pt modelId="{A1D565D3-F752-4AFA-A304-F4E22A7D8FE9}" type="sibTrans" cxnId="{E9513BB4-818B-4F80-B11B-AB4FFE845185}">
      <dgm:prSet/>
      <dgm:spPr/>
      <dgm:t>
        <a:bodyPr/>
        <a:lstStyle/>
        <a:p>
          <a:endParaRPr lang="en-US"/>
        </a:p>
      </dgm:t>
    </dgm:pt>
    <dgm:pt modelId="{AAA1C79B-59B5-4DE9-962F-CAD72F9E2D2B}" type="pres">
      <dgm:prSet presAssocID="{7485FCF6-5665-4F0D-A35C-5B95CBA6DB9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CE4E772-A865-42AF-BE51-9583B6B48800}" type="pres">
      <dgm:prSet presAssocID="{6CB5965A-123D-4948-A266-D7D5EF28F340}" presName="hierRoot1" presStyleCnt="0">
        <dgm:presLayoutVars>
          <dgm:hierBranch val="init"/>
        </dgm:presLayoutVars>
      </dgm:prSet>
      <dgm:spPr/>
    </dgm:pt>
    <dgm:pt modelId="{BB55D6CB-4EA5-4E2F-85E5-51DE624EE519}" type="pres">
      <dgm:prSet presAssocID="{6CB5965A-123D-4948-A266-D7D5EF28F340}" presName="rootComposite1" presStyleCnt="0"/>
      <dgm:spPr/>
    </dgm:pt>
    <dgm:pt modelId="{E3124FF8-306B-4CD7-8D37-2EE9BFF232A4}" type="pres">
      <dgm:prSet presAssocID="{6CB5965A-123D-4948-A266-D7D5EF28F34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98F622-0FF9-45C3-A819-955665ED38B5}" type="pres">
      <dgm:prSet presAssocID="{6CB5965A-123D-4948-A266-D7D5EF28F34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06166EE-AC02-4056-A738-AFE0C25AA518}" type="pres">
      <dgm:prSet presAssocID="{6CB5965A-123D-4948-A266-D7D5EF28F340}" presName="hierChild2" presStyleCnt="0"/>
      <dgm:spPr/>
    </dgm:pt>
    <dgm:pt modelId="{AF161093-5C74-480F-87F1-A8E0EEE8FA07}" type="pres">
      <dgm:prSet presAssocID="{8AFC875D-842C-47A0-A70C-A8C6E62F10AE}" presName="Name37" presStyleLbl="parChTrans1D2" presStyleIdx="0" presStyleCnt="2"/>
      <dgm:spPr/>
      <dgm:t>
        <a:bodyPr/>
        <a:lstStyle/>
        <a:p>
          <a:endParaRPr lang="en-US"/>
        </a:p>
      </dgm:t>
    </dgm:pt>
    <dgm:pt modelId="{FA990C12-8779-4EF4-92D4-CF2E2037D8B2}" type="pres">
      <dgm:prSet presAssocID="{CF7C295F-60CA-453C-8FD2-E392D4685C3B}" presName="hierRoot2" presStyleCnt="0">
        <dgm:presLayoutVars>
          <dgm:hierBranch val="init"/>
        </dgm:presLayoutVars>
      </dgm:prSet>
      <dgm:spPr/>
    </dgm:pt>
    <dgm:pt modelId="{C6C4F46C-BA8D-47B4-915C-860E93F1C16C}" type="pres">
      <dgm:prSet presAssocID="{CF7C295F-60CA-453C-8FD2-E392D4685C3B}" presName="rootComposite" presStyleCnt="0"/>
      <dgm:spPr/>
    </dgm:pt>
    <dgm:pt modelId="{C10ECF17-BEAD-4190-AC90-86BE03DF586E}" type="pres">
      <dgm:prSet presAssocID="{CF7C295F-60CA-453C-8FD2-E392D4685C3B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3F98EF-93BF-4BE2-962C-B1DA966C6092}" type="pres">
      <dgm:prSet presAssocID="{CF7C295F-60CA-453C-8FD2-E392D4685C3B}" presName="rootConnector" presStyleLbl="node2" presStyleIdx="0" presStyleCnt="2"/>
      <dgm:spPr/>
      <dgm:t>
        <a:bodyPr/>
        <a:lstStyle/>
        <a:p>
          <a:endParaRPr lang="en-US"/>
        </a:p>
      </dgm:t>
    </dgm:pt>
    <dgm:pt modelId="{9EA75F7B-66F7-47DB-B3D5-56A9BB448FB5}" type="pres">
      <dgm:prSet presAssocID="{CF7C295F-60CA-453C-8FD2-E392D4685C3B}" presName="hierChild4" presStyleCnt="0"/>
      <dgm:spPr/>
    </dgm:pt>
    <dgm:pt modelId="{E1ED0B43-9EF9-4D4E-B5F3-18160CD20D1D}" type="pres">
      <dgm:prSet presAssocID="{9CC8B788-AB15-43CA-9EB5-A78FBA0EA6BF}" presName="Name37" presStyleLbl="parChTrans1D3" presStyleIdx="0" presStyleCnt="4"/>
      <dgm:spPr/>
      <dgm:t>
        <a:bodyPr/>
        <a:lstStyle/>
        <a:p>
          <a:endParaRPr lang="en-US"/>
        </a:p>
      </dgm:t>
    </dgm:pt>
    <dgm:pt modelId="{5392F82D-FD21-4DD1-B18D-67F9F2C00102}" type="pres">
      <dgm:prSet presAssocID="{620449F1-9887-4A56-BEA2-5698DE9F3DEB}" presName="hierRoot2" presStyleCnt="0">
        <dgm:presLayoutVars>
          <dgm:hierBranch val="init"/>
        </dgm:presLayoutVars>
      </dgm:prSet>
      <dgm:spPr/>
    </dgm:pt>
    <dgm:pt modelId="{37D8271B-835D-4BFE-AA12-9777FDE2C03F}" type="pres">
      <dgm:prSet presAssocID="{620449F1-9887-4A56-BEA2-5698DE9F3DEB}" presName="rootComposite" presStyleCnt="0"/>
      <dgm:spPr/>
    </dgm:pt>
    <dgm:pt modelId="{11D84DDB-D928-4556-A8C4-547C653162C9}" type="pres">
      <dgm:prSet presAssocID="{620449F1-9887-4A56-BEA2-5698DE9F3DEB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3A3547-AF3C-4018-80EF-AE1FDF7ED5D9}" type="pres">
      <dgm:prSet presAssocID="{620449F1-9887-4A56-BEA2-5698DE9F3DEB}" presName="rootConnector" presStyleLbl="node3" presStyleIdx="0" presStyleCnt="4"/>
      <dgm:spPr/>
      <dgm:t>
        <a:bodyPr/>
        <a:lstStyle/>
        <a:p>
          <a:endParaRPr lang="en-US"/>
        </a:p>
      </dgm:t>
    </dgm:pt>
    <dgm:pt modelId="{087961F9-D94A-4B64-B67C-3D1D49B7D624}" type="pres">
      <dgm:prSet presAssocID="{620449F1-9887-4A56-BEA2-5698DE9F3DEB}" presName="hierChild4" presStyleCnt="0"/>
      <dgm:spPr/>
    </dgm:pt>
    <dgm:pt modelId="{571ED462-903D-4CF9-9D57-CDE61CAC656B}" type="pres">
      <dgm:prSet presAssocID="{620449F1-9887-4A56-BEA2-5698DE9F3DEB}" presName="hierChild5" presStyleCnt="0"/>
      <dgm:spPr/>
    </dgm:pt>
    <dgm:pt modelId="{896C0D44-EAB8-4A9B-B80E-171F5702755A}" type="pres">
      <dgm:prSet presAssocID="{F31E8360-ABF9-48AD-830F-0DFF813CB73F}" presName="Name37" presStyleLbl="parChTrans1D3" presStyleIdx="1" presStyleCnt="4"/>
      <dgm:spPr/>
      <dgm:t>
        <a:bodyPr/>
        <a:lstStyle/>
        <a:p>
          <a:endParaRPr lang="en-US"/>
        </a:p>
      </dgm:t>
    </dgm:pt>
    <dgm:pt modelId="{06DC463F-6D52-4B1D-8F3E-FBEE4CB98788}" type="pres">
      <dgm:prSet presAssocID="{E753CC84-D3A9-4FF9-B4A5-B80CF671E427}" presName="hierRoot2" presStyleCnt="0">
        <dgm:presLayoutVars>
          <dgm:hierBranch val="init"/>
        </dgm:presLayoutVars>
      </dgm:prSet>
      <dgm:spPr/>
    </dgm:pt>
    <dgm:pt modelId="{E5351A2F-16EC-4752-8D9B-09377F788F71}" type="pres">
      <dgm:prSet presAssocID="{E753CC84-D3A9-4FF9-B4A5-B80CF671E427}" presName="rootComposite" presStyleCnt="0"/>
      <dgm:spPr/>
    </dgm:pt>
    <dgm:pt modelId="{A57B2D84-0EFD-46F1-A46B-8BBFB33A2765}" type="pres">
      <dgm:prSet presAssocID="{E753CC84-D3A9-4FF9-B4A5-B80CF671E427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D7A90C-B328-46FF-899C-7D9B4D4CBC63}" type="pres">
      <dgm:prSet presAssocID="{E753CC84-D3A9-4FF9-B4A5-B80CF671E427}" presName="rootConnector" presStyleLbl="node3" presStyleIdx="1" presStyleCnt="4"/>
      <dgm:spPr/>
      <dgm:t>
        <a:bodyPr/>
        <a:lstStyle/>
        <a:p>
          <a:endParaRPr lang="en-US"/>
        </a:p>
      </dgm:t>
    </dgm:pt>
    <dgm:pt modelId="{9BEE2D1D-3976-4AC8-8446-E4FC9F0E503D}" type="pres">
      <dgm:prSet presAssocID="{E753CC84-D3A9-4FF9-B4A5-B80CF671E427}" presName="hierChild4" presStyleCnt="0"/>
      <dgm:spPr/>
    </dgm:pt>
    <dgm:pt modelId="{1CD2261B-A290-4CF6-9B8E-84A0877A7C27}" type="pres">
      <dgm:prSet presAssocID="{E753CC84-D3A9-4FF9-B4A5-B80CF671E427}" presName="hierChild5" presStyleCnt="0"/>
      <dgm:spPr/>
    </dgm:pt>
    <dgm:pt modelId="{14D6CE37-BF8D-4455-A717-09EBD590AB84}" type="pres">
      <dgm:prSet presAssocID="{CF7C295F-60CA-453C-8FD2-E392D4685C3B}" presName="hierChild5" presStyleCnt="0"/>
      <dgm:spPr/>
    </dgm:pt>
    <dgm:pt modelId="{2F85651B-6B17-491E-B892-33A30754305B}" type="pres">
      <dgm:prSet presAssocID="{12313B5C-954A-46EA-BCAA-A95DE46303D3}" presName="Name37" presStyleLbl="parChTrans1D2" presStyleIdx="1" presStyleCnt="2"/>
      <dgm:spPr/>
      <dgm:t>
        <a:bodyPr/>
        <a:lstStyle/>
        <a:p>
          <a:endParaRPr lang="en-US"/>
        </a:p>
      </dgm:t>
    </dgm:pt>
    <dgm:pt modelId="{32B47844-2083-4EFD-AAB7-DE693F1CFD57}" type="pres">
      <dgm:prSet presAssocID="{701811DD-87FC-4279-B353-495A8BBEE2C9}" presName="hierRoot2" presStyleCnt="0">
        <dgm:presLayoutVars>
          <dgm:hierBranch val="init"/>
        </dgm:presLayoutVars>
      </dgm:prSet>
      <dgm:spPr/>
    </dgm:pt>
    <dgm:pt modelId="{48198185-2845-4FB5-BDD8-74559F7F3F60}" type="pres">
      <dgm:prSet presAssocID="{701811DD-87FC-4279-B353-495A8BBEE2C9}" presName="rootComposite" presStyleCnt="0"/>
      <dgm:spPr/>
    </dgm:pt>
    <dgm:pt modelId="{DE23082D-BAA0-4695-9AC7-8FAC8259AA82}" type="pres">
      <dgm:prSet presAssocID="{701811DD-87FC-4279-B353-495A8BBEE2C9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DC30F3-3A67-4BBE-AC58-B02471DF4F87}" type="pres">
      <dgm:prSet presAssocID="{701811DD-87FC-4279-B353-495A8BBEE2C9}" presName="rootConnector" presStyleLbl="node2" presStyleIdx="1" presStyleCnt="2"/>
      <dgm:spPr/>
      <dgm:t>
        <a:bodyPr/>
        <a:lstStyle/>
        <a:p>
          <a:endParaRPr lang="en-US"/>
        </a:p>
      </dgm:t>
    </dgm:pt>
    <dgm:pt modelId="{F277F3D7-271F-44E6-A8C4-2B026F9AC142}" type="pres">
      <dgm:prSet presAssocID="{701811DD-87FC-4279-B353-495A8BBEE2C9}" presName="hierChild4" presStyleCnt="0"/>
      <dgm:spPr/>
    </dgm:pt>
    <dgm:pt modelId="{D94B118F-F484-4C7E-9E86-BCB98885C766}" type="pres">
      <dgm:prSet presAssocID="{2EA787D5-BF60-4680-A83B-849807BDF189}" presName="Name37" presStyleLbl="parChTrans1D3" presStyleIdx="2" presStyleCnt="4"/>
      <dgm:spPr/>
      <dgm:t>
        <a:bodyPr/>
        <a:lstStyle/>
        <a:p>
          <a:endParaRPr lang="en-US"/>
        </a:p>
      </dgm:t>
    </dgm:pt>
    <dgm:pt modelId="{FEA9E88F-A27B-4D38-8D58-0239BF3E8405}" type="pres">
      <dgm:prSet presAssocID="{9FB0F436-7B0F-48D9-B1A7-E7DE475D8FBD}" presName="hierRoot2" presStyleCnt="0">
        <dgm:presLayoutVars>
          <dgm:hierBranch val="init"/>
        </dgm:presLayoutVars>
      </dgm:prSet>
      <dgm:spPr/>
    </dgm:pt>
    <dgm:pt modelId="{AED6396E-0F77-4116-98B7-003184559A2E}" type="pres">
      <dgm:prSet presAssocID="{9FB0F436-7B0F-48D9-B1A7-E7DE475D8FBD}" presName="rootComposite" presStyleCnt="0"/>
      <dgm:spPr/>
    </dgm:pt>
    <dgm:pt modelId="{14CD9A3E-9B35-4FC7-B613-F6781FC981C0}" type="pres">
      <dgm:prSet presAssocID="{9FB0F436-7B0F-48D9-B1A7-E7DE475D8FBD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74634F-3187-4DA6-8611-031C347C95BC}" type="pres">
      <dgm:prSet presAssocID="{9FB0F436-7B0F-48D9-B1A7-E7DE475D8FBD}" presName="rootConnector" presStyleLbl="node3" presStyleIdx="2" presStyleCnt="4"/>
      <dgm:spPr/>
      <dgm:t>
        <a:bodyPr/>
        <a:lstStyle/>
        <a:p>
          <a:endParaRPr lang="en-US"/>
        </a:p>
      </dgm:t>
    </dgm:pt>
    <dgm:pt modelId="{82F3ED8C-9259-4253-97D9-A42404AF5572}" type="pres">
      <dgm:prSet presAssocID="{9FB0F436-7B0F-48D9-B1A7-E7DE475D8FBD}" presName="hierChild4" presStyleCnt="0"/>
      <dgm:spPr/>
    </dgm:pt>
    <dgm:pt modelId="{A1C2FEFD-0243-4DD0-89F2-2CEACE52D1E6}" type="pres">
      <dgm:prSet presAssocID="{9FB0F436-7B0F-48D9-B1A7-E7DE475D8FBD}" presName="hierChild5" presStyleCnt="0"/>
      <dgm:spPr/>
    </dgm:pt>
    <dgm:pt modelId="{0C48C02B-BD62-447A-8EAD-73462664A6B9}" type="pres">
      <dgm:prSet presAssocID="{CA83315E-064D-41FE-8996-214D4ABF583C}" presName="Name37" presStyleLbl="parChTrans1D3" presStyleIdx="3" presStyleCnt="4"/>
      <dgm:spPr/>
      <dgm:t>
        <a:bodyPr/>
        <a:lstStyle/>
        <a:p>
          <a:endParaRPr lang="en-US"/>
        </a:p>
      </dgm:t>
    </dgm:pt>
    <dgm:pt modelId="{FC65154C-8E27-4552-9040-4DB705064490}" type="pres">
      <dgm:prSet presAssocID="{745A8998-5169-472F-BC52-2C16180080A5}" presName="hierRoot2" presStyleCnt="0">
        <dgm:presLayoutVars>
          <dgm:hierBranch val="init"/>
        </dgm:presLayoutVars>
      </dgm:prSet>
      <dgm:spPr/>
    </dgm:pt>
    <dgm:pt modelId="{A3870ADE-C245-4FD8-8719-D75B5DB9C5BD}" type="pres">
      <dgm:prSet presAssocID="{745A8998-5169-472F-BC52-2C16180080A5}" presName="rootComposite" presStyleCnt="0"/>
      <dgm:spPr/>
    </dgm:pt>
    <dgm:pt modelId="{6A08874E-431B-4551-9A25-51F684A28E9B}" type="pres">
      <dgm:prSet presAssocID="{745A8998-5169-472F-BC52-2C16180080A5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9DC4F5-5E4B-434B-9830-C3C260937D9E}" type="pres">
      <dgm:prSet presAssocID="{745A8998-5169-472F-BC52-2C16180080A5}" presName="rootConnector" presStyleLbl="node3" presStyleIdx="3" presStyleCnt="4"/>
      <dgm:spPr/>
      <dgm:t>
        <a:bodyPr/>
        <a:lstStyle/>
        <a:p>
          <a:endParaRPr lang="en-US"/>
        </a:p>
      </dgm:t>
    </dgm:pt>
    <dgm:pt modelId="{A56F378F-9B9F-4B39-9118-F83831A99FB7}" type="pres">
      <dgm:prSet presAssocID="{745A8998-5169-472F-BC52-2C16180080A5}" presName="hierChild4" presStyleCnt="0"/>
      <dgm:spPr/>
    </dgm:pt>
    <dgm:pt modelId="{C4C3106B-9B31-47F3-BB95-AB16D39F5C44}" type="pres">
      <dgm:prSet presAssocID="{745A8998-5169-472F-BC52-2C16180080A5}" presName="hierChild5" presStyleCnt="0"/>
      <dgm:spPr/>
    </dgm:pt>
    <dgm:pt modelId="{41A27644-53AE-41A9-8807-E6B2735E9F46}" type="pres">
      <dgm:prSet presAssocID="{701811DD-87FC-4279-B353-495A8BBEE2C9}" presName="hierChild5" presStyleCnt="0"/>
      <dgm:spPr/>
    </dgm:pt>
    <dgm:pt modelId="{338013CF-2BE8-48D3-B07E-C4402239F5B6}" type="pres">
      <dgm:prSet presAssocID="{6CB5965A-123D-4948-A266-D7D5EF28F340}" presName="hierChild3" presStyleCnt="0"/>
      <dgm:spPr/>
    </dgm:pt>
  </dgm:ptLst>
  <dgm:cxnLst>
    <dgm:cxn modelId="{E9513BB4-818B-4F80-B11B-AB4FFE845185}" srcId="{701811DD-87FC-4279-B353-495A8BBEE2C9}" destId="{745A8998-5169-472F-BC52-2C16180080A5}" srcOrd="1" destOrd="0" parTransId="{CA83315E-064D-41FE-8996-214D4ABF583C}" sibTransId="{A1D565D3-F752-4AFA-A304-F4E22A7D8FE9}"/>
    <dgm:cxn modelId="{B955F8F6-87C8-4F77-907F-47515AD5B094}" type="presOf" srcId="{7485FCF6-5665-4F0D-A35C-5B95CBA6DB95}" destId="{AAA1C79B-59B5-4DE9-962F-CAD72F9E2D2B}" srcOrd="0" destOrd="0" presId="urn:microsoft.com/office/officeart/2005/8/layout/orgChart1"/>
    <dgm:cxn modelId="{7F726E1F-A7B1-43E2-A12C-9C5C6DA02107}" type="presOf" srcId="{620449F1-9887-4A56-BEA2-5698DE9F3DEB}" destId="{B53A3547-AF3C-4018-80EF-AE1FDF7ED5D9}" srcOrd="1" destOrd="0" presId="urn:microsoft.com/office/officeart/2005/8/layout/orgChart1"/>
    <dgm:cxn modelId="{C5AD8E22-3B6B-4C55-B194-CE8579B52AA6}" type="presOf" srcId="{E753CC84-D3A9-4FF9-B4A5-B80CF671E427}" destId="{A57B2D84-0EFD-46F1-A46B-8BBFB33A2765}" srcOrd="0" destOrd="0" presId="urn:microsoft.com/office/officeart/2005/8/layout/orgChart1"/>
    <dgm:cxn modelId="{48DB0364-A074-4CCA-BF0C-B1F95C5B3091}" type="presOf" srcId="{6CB5965A-123D-4948-A266-D7D5EF28F340}" destId="{E3124FF8-306B-4CD7-8D37-2EE9BFF232A4}" srcOrd="0" destOrd="0" presId="urn:microsoft.com/office/officeart/2005/8/layout/orgChart1"/>
    <dgm:cxn modelId="{DC835A4A-0305-4C25-9ABC-21EBF7C68D0B}" type="presOf" srcId="{745A8998-5169-472F-BC52-2C16180080A5}" destId="{7C9DC4F5-5E4B-434B-9830-C3C260937D9E}" srcOrd="1" destOrd="0" presId="urn:microsoft.com/office/officeart/2005/8/layout/orgChart1"/>
    <dgm:cxn modelId="{DC5582FC-B7D9-4BDC-B968-EA0A06A404A0}" type="presOf" srcId="{CA83315E-064D-41FE-8996-214D4ABF583C}" destId="{0C48C02B-BD62-447A-8EAD-73462664A6B9}" srcOrd="0" destOrd="0" presId="urn:microsoft.com/office/officeart/2005/8/layout/orgChart1"/>
    <dgm:cxn modelId="{645B055C-70FB-45B1-B857-A592852FAB36}" type="presOf" srcId="{12313B5C-954A-46EA-BCAA-A95DE46303D3}" destId="{2F85651B-6B17-491E-B892-33A30754305B}" srcOrd="0" destOrd="0" presId="urn:microsoft.com/office/officeart/2005/8/layout/orgChart1"/>
    <dgm:cxn modelId="{A29DD4DB-1C4A-4BAD-8069-BC366F95DC0F}" type="presOf" srcId="{745A8998-5169-472F-BC52-2C16180080A5}" destId="{6A08874E-431B-4551-9A25-51F684A28E9B}" srcOrd="0" destOrd="0" presId="urn:microsoft.com/office/officeart/2005/8/layout/orgChart1"/>
    <dgm:cxn modelId="{4E3C39AA-723E-475F-A431-B283B798ED99}" type="presOf" srcId="{2EA787D5-BF60-4680-A83B-849807BDF189}" destId="{D94B118F-F484-4C7E-9E86-BCB98885C766}" srcOrd="0" destOrd="0" presId="urn:microsoft.com/office/officeart/2005/8/layout/orgChart1"/>
    <dgm:cxn modelId="{BC7CF8F6-5FB0-4544-A048-E521E733794D}" srcId="{7485FCF6-5665-4F0D-A35C-5B95CBA6DB95}" destId="{6CB5965A-123D-4948-A266-D7D5EF28F340}" srcOrd="0" destOrd="0" parTransId="{58B668CD-B362-49BD-9692-1F8F564F96DE}" sibTransId="{E5EBF133-8270-42BE-B21D-4BC55484EBB6}"/>
    <dgm:cxn modelId="{9F06F2D1-8BCB-4AA0-8583-14DECC8A9754}" type="presOf" srcId="{701811DD-87FC-4279-B353-495A8BBEE2C9}" destId="{D0DC30F3-3A67-4BBE-AC58-B02471DF4F87}" srcOrd="1" destOrd="0" presId="urn:microsoft.com/office/officeart/2005/8/layout/orgChart1"/>
    <dgm:cxn modelId="{2DE878DB-F8FA-4CE7-902B-46A82B734B51}" type="presOf" srcId="{F31E8360-ABF9-48AD-830F-0DFF813CB73F}" destId="{896C0D44-EAB8-4A9B-B80E-171F5702755A}" srcOrd="0" destOrd="0" presId="urn:microsoft.com/office/officeart/2005/8/layout/orgChart1"/>
    <dgm:cxn modelId="{34D1D4F2-F387-4064-BD9F-53F7B218EF61}" type="presOf" srcId="{9FB0F436-7B0F-48D9-B1A7-E7DE475D8FBD}" destId="{14CD9A3E-9B35-4FC7-B613-F6781FC981C0}" srcOrd="0" destOrd="0" presId="urn:microsoft.com/office/officeart/2005/8/layout/orgChart1"/>
    <dgm:cxn modelId="{ECA8B6F7-968B-4A9A-8A7F-2FDC59586759}" srcId="{CF7C295F-60CA-453C-8FD2-E392D4685C3B}" destId="{620449F1-9887-4A56-BEA2-5698DE9F3DEB}" srcOrd="0" destOrd="0" parTransId="{9CC8B788-AB15-43CA-9EB5-A78FBA0EA6BF}" sibTransId="{B67CD1F9-0E7B-466A-919D-4890C0F14BB2}"/>
    <dgm:cxn modelId="{00364441-9C8B-437B-BC78-DD547AEA6B0A}" type="presOf" srcId="{9CC8B788-AB15-43CA-9EB5-A78FBA0EA6BF}" destId="{E1ED0B43-9EF9-4D4E-B5F3-18160CD20D1D}" srcOrd="0" destOrd="0" presId="urn:microsoft.com/office/officeart/2005/8/layout/orgChart1"/>
    <dgm:cxn modelId="{01A8FDEC-C675-4783-8490-AC5D7109E2C9}" type="presOf" srcId="{E753CC84-D3A9-4FF9-B4A5-B80CF671E427}" destId="{A6D7A90C-B328-46FF-899C-7D9B4D4CBC63}" srcOrd="1" destOrd="0" presId="urn:microsoft.com/office/officeart/2005/8/layout/orgChart1"/>
    <dgm:cxn modelId="{FFF8AC49-9658-4B3A-BDA5-EE4E9E9AF053}" type="presOf" srcId="{701811DD-87FC-4279-B353-495A8BBEE2C9}" destId="{DE23082D-BAA0-4695-9AC7-8FAC8259AA82}" srcOrd="0" destOrd="0" presId="urn:microsoft.com/office/officeart/2005/8/layout/orgChart1"/>
    <dgm:cxn modelId="{1AC76036-45A7-4AC6-90C3-2CF803760E9C}" srcId="{701811DD-87FC-4279-B353-495A8BBEE2C9}" destId="{9FB0F436-7B0F-48D9-B1A7-E7DE475D8FBD}" srcOrd="0" destOrd="0" parTransId="{2EA787D5-BF60-4680-A83B-849807BDF189}" sibTransId="{CF962503-E886-4F86-A865-91DF9ADC2EA6}"/>
    <dgm:cxn modelId="{281A8B6F-4030-4905-8B30-E552E97E06D2}" type="presOf" srcId="{9FB0F436-7B0F-48D9-B1A7-E7DE475D8FBD}" destId="{1274634F-3187-4DA6-8611-031C347C95BC}" srcOrd="1" destOrd="0" presId="urn:microsoft.com/office/officeart/2005/8/layout/orgChart1"/>
    <dgm:cxn modelId="{61CFF284-DA86-4534-8289-696F251C1EBF}" type="presOf" srcId="{CF7C295F-60CA-453C-8FD2-E392D4685C3B}" destId="{A53F98EF-93BF-4BE2-962C-B1DA966C6092}" srcOrd="1" destOrd="0" presId="urn:microsoft.com/office/officeart/2005/8/layout/orgChart1"/>
    <dgm:cxn modelId="{084C0968-30F0-46FF-ABE3-7786D132ED0A}" type="presOf" srcId="{CF7C295F-60CA-453C-8FD2-E392D4685C3B}" destId="{C10ECF17-BEAD-4190-AC90-86BE03DF586E}" srcOrd="0" destOrd="0" presId="urn:microsoft.com/office/officeart/2005/8/layout/orgChart1"/>
    <dgm:cxn modelId="{E7215DEB-2119-4760-BAAF-7266542D8BD1}" srcId="{6CB5965A-123D-4948-A266-D7D5EF28F340}" destId="{CF7C295F-60CA-453C-8FD2-E392D4685C3B}" srcOrd="0" destOrd="0" parTransId="{8AFC875D-842C-47A0-A70C-A8C6E62F10AE}" sibTransId="{B1CC2BEA-7083-48BD-A249-4D4B0411E9FB}"/>
    <dgm:cxn modelId="{B2E2F471-5BD9-4B8A-86A9-33B0F5F3C11B}" srcId="{6CB5965A-123D-4948-A266-D7D5EF28F340}" destId="{701811DD-87FC-4279-B353-495A8BBEE2C9}" srcOrd="1" destOrd="0" parTransId="{12313B5C-954A-46EA-BCAA-A95DE46303D3}" sibTransId="{977C511D-F0A1-4C1B-AF20-717F6E3C2471}"/>
    <dgm:cxn modelId="{10560CBE-C361-4E0D-A920-73B625FE1096}" type="presOf" srcId="{620449F1-9887-4A56-BEA2-5698DE9F3DEB}" destId="{11D84DDB-D928-4556-A8C4-547C653162C9}" srcOrd="0" destOrd="0" presId="urn:microsoft.com/office/officeart/2005/8/layout/orgChart1"/>
    <dgm:cxn modelId="{6B718C08-64E8-4CB1-AB8D-FE2DF90FE00D}" srcId="{CF7C295F-60CA-453C-8FD2-E392D4685C3B}" destId="{E753CC84-D3A9-4FF9-B4A5-B80CF671E427}" srcOrd="1" destOrd="0" parTransId="{F31E8360-ABF9-48AD-830F-0DFF813CB73F}" sibTransId="{77CA879F-F512-4079-8918-A18B4F2B3DA4}"/>
    <dgm:cxn modelId="{536D55A0-BDA0-46B9-B1EB-E42EEE36BCD3}" type="presOf" srcId="{6CB5965A-123D-4948-A266-D7D5EF28F340}" destId="{DD98F622-0FF9-45C3-A819-955665ED38B5}" srcOrd="1" destOrd="0" presId="urn:microsoft.com/office/officeart/2005/8/layout/orgChart1"/>
    <dgm:cxn modelId="{37AB9126-5C98-49D6-BBC4-4A4818452C68}" type="presOf" srcId="{8AFC875D-842C-47A0-A70C-A8C6E62F10AE}" destId="{AF161093-5C74-480F-87F1-A8E0EEE8FA07}" srcOrd="0" destOrd="0" presId="urn:microsoft.com/office/officeart/2005/8/layout/orgChart1"/>
    <dgm:cxn modelId="{2D15DE45-A6BB-43C4-B345-E40D3240E32E}" type="presParOf" srcId="{AAA1C79B-59B5-4DE9-962F-CAD72F9E2D2B}" destId="{ACE4E772-A865-42AF-BE51-9583B6B48800}" srcOrd="0" destOrd="0" presId="urn:microsoft.com/office/officeart/2005/8/layout/orgChart1"/>
    <dgm:cxn modelId="{D1916017-1D86-4590-AD64-B0B7B9C760CD}" type="presParOf" srcId="{ACE4E772-A865-42AF-BE51-9583B6B48800}" destId="{BB55D6CB-4EA5-4E2F-85E5-51DE624EE519}" srcOrd="0" destOrd="0" presId="urn:microsoft.com/office/officeart/2005/8/layout/orgChart1"/>
    <dgm:cxn modelId="{03D5CD3C-5169-43F9-B9E6-D16E339E8311}" type="presParOf" srcId="{BB55D6CB-4EA5-4E2F-85E5-51DE624EE519}" destId="{E3124FF8-306B-4CD7-8D37-2EE9BFF232A4}" srcOrd="0" destOrd="0" presId="urn:microsoft.com/office/officeart/2005/8/layout/orgChart1"/>
    <dgm:cxn modelId="{12E040AE-AA67-40A8-B9F6-11F9823CB0D9}" type="presParOf" srcId="{BB55D6CB-4EA5-4E2F-85E5-51DE624EE519}" destId="{DD98F622-0FF9-45C3-A819-955665ED38B5}" srcOrd="1" destOrd="0" presId="urn:microsoft.com/office/officeart/2005/8/layout/orgChart1"/>
    <dgm:cxn modelId="{1830B211-1925-4F40-BF67-A5E2713EC32C}" type="presParOf" srcId="{ACE4E772-A865-42AF-BE51-9583B6B48800}" destId="{906166EE-AC02-4056-A738-AFE0C25AA518}" srcOrd="1" destOrd="0" presId="urn:microsoft.com/office/officeart/2005/8/layout/orgChart1"/>
    <dgm:cxn modelId="{A2F92506-E7F0-4347-BCF6-23CD2EF3E788}" type="presParOf" srcId="{906166EE-AC02-4056-A738-AFE0C25AA518}" destId="{AF161093-5C74-480F-87F1-A8E0EEE8FA07}" srcOrd="0" destOrd="0" presId="urn:microsoft.com/office/officeart/2005/8/layout/orgChart1"/>
    <dgm:cxn modelId="{CE3C9383-4D74-4175-B76F-199865006670}" type="presParOf" srcId="{906166EE-AC02-4056-A738-AFE0C25AA518}" destId="{FA990C12-8779-4EF4-92D4-CF2E2037D8B2}" srcOrd="1" destOrd="0" presId="urn:microsoft.com/office/officeart/2005/8/layout/orgChart1"/>
    <dgm:cxn modelId="{1B0DCB21-5450-4701-A40F-52803649ADDC}" type="presParOf" srcId="{FA990C12-8779-4EF4-92D4-CF2E2037D8B2}" destId="{C6C4F46C-BA8D-47B4-915C-860E93F1C16C}" srcOrd="0" destOrd="0" presId="urn:microsoft.com/office/officeart/2005/8/layout/orgChart1"/>
    <dgm:cxn modelId="{122E8C0D-80EC-4B46-B306-DAC42DDDEB9A}" type="presParOf" srcId="{C6C4F46C-BA8D-47B4-915C-860E93F1C16C}" destId="{C10ECF17-BEAD-4190-AC90-86BE03DF586E}" srcOrd="0" destOrd="0" presId="urn:microsoft.com/office/officeart/2005/8/layout/orgChart1"/>
    <dgm:cxn modelId="{224C639B-B2F0-43A2-9D32-BB8BEA505CA1}" type="presParOf" srcId="{C6C4F46C-BA8D-47B4-915C-860E93F1C16C}" destId="{A53F98EF-93BF-4BE2-962C-B1DA966C6092}" srcOrd="1" destOrd="0" presId="urn:microsoft.com/office/officeart/2005/8/layout/orgChart1"/>
    <dgm:cxn modelId="{5065B968-F72B-40BA-85BF-3C2EF633B66F}" type="presParOf" srcId="{FA990C12-8779-4EF4-92D4-CF2E2037D8B2}" destId="{9EA75F7B-66F7-47DB-B3D5-56A9BB448FB5}" srcOrd="1" destOrd="0" presId="urn:microsoft.com/office/officeart/2005/8/layout/orgChart1"/>
    <dgm:cxn modelId="{971BC61F-25C6-4529-A105-C972B6CBA572}" type="presParOf" srcId="{9EA75F7B-66F7-47DB-B3D5-56A9BB448FB5}" destId="{E1ED0B43-9EF9-4D4E-B5F3-18160CD20D1D}" srcOrd="0" destOrd="0" presId="urn:microsoft.com/office/officeart/2005/8/layout/orgChart1"/>
    <dgm:cxn modelId="{B14A7EF2-B0A8-4B45-9A45-1E0C3C9ECFC1}" type="presParOf" srcId="{9EA75F7B-66F7-47DB-B3D5-56A9BB448FB5}" destId="{5392F82D-FD21-4DD1-B18D-67F9F2C00102}" srcOrd="1" destOrd="0" presId="urn:microsoft.com/office/officeart/2005/8/layout/orgChart1"/>
    <dgm:cxn modelId="{C275E27E-CEF9-44B3-AC5D-CE6EAB2F05C4}" type="presParOf" srcId="{5392F82D-FD21-4DD1-B18D-67F9F2C00102}" destId="{37D8271B-835D-4BFE-AA12-9777FDE2C03F}" srcOrd="0" destOrd="0" presId="urn:microsoft.com/office/officeart/2005/8/layout/orgChart1"/>
    <dgm:cxn modelId="{5DD79272-6DEF-41B8-AE2C-E6F838F730FB}" type="presParOf" srcId="{37D8271B-835D-4BFE-AA12-9777FDE2C03F}" destId="{11D84DDB-D928-4556-A8C4-547C653162C9}" srcOrd="0" destOrd="0" presId="urn:microsoft.com/office/officeart/2005/8/layout/orgChart1"/>
    <dgm:cxn modelId="{B1BCB958-43D2-438B-9623-C1E8CED418DB}" type="presParOf" srcId="{37D8271B-835D-4BFE-AA12-9777FDE2C03F}" destId="{B53A3547-AF3C-4018-80EF-AE1FDF7ED5D9}" srcOrd="1" destOrd="0" presId="urn:microsoft.com/office/officeart/2005/8/layout/orgChart1"/>
    <dgm:cxn modelId="{0DDD677D-D01B-42E8-BAF0-08807DDD4135}" type="presParOf" srcId="{5392F82D-FD21-4DD1-B18D-67F9F2C00102}" destId="{087961F9-D94A-4B64-B67C-3D1D49B7D624}" srcOrd="1" destOrd="0" presId="urn:microsoft.com/office/officeart/2005/8/layout/orgChart1"/>
    <dgm:cxn modelId="{AED0F9DF-224D-4CC8-AC50-9FEBC097C4C7}" type="presParOf" srcId="{5392F82D-FD21-4DD1-B18D-67F9F2C00102}" destId="{571ED462-903D-4CF9-9D57-CDE61CAC656B}" srcOrd="2" destOrd="0" presId="urn:microsoft.com/office/officeart/2005/8/layout/orgChart1"/>
    <dgm:cxn modelId="{7B2D071D-AE3E-4CA8-9459-2C4A4047F314}" type="presParOf" srcId="{9EA75F7B-66F7-47DB-B3D5-56A9BB448FB5}" destId="{896C0D44-EAB8-4A9B-B80E-171F5702755A}" srcOrd="2" destOrd="0" presId="urn:microsoft.com/office/officeart/2005/8/layout/orgChart1"/>
    <dgm:cxn modelId="{452B3B94-C350-40C0-9FE1-7CD0C4AB0A7E}" type="presParOf" srcId="{9EA75F7B-66F7-47DB-B3D5-56A9BB448FB5}" destId="{06DC463F-6D52-4B1D-8F3E-FBEE4CB98788}" srcOrd="3" destOrd="0" presId="urn:microsoft.com/office/officeart/2005/8/layout/orgChart1"/>
    <dgm:cxn modelId="{030B0EC9-71CE-4564-B24C-45A59474FF63}" type="presParOf" srcId="{06DC463F-6D52-4B1D-8F3E-FBEE4CB98788}" destId="{E5351A2F-16EC-4752-8D9B-09377F788F71}" srcOrd="0" destOrd="0" presId="urn:microsoft.com/office/officeart/2005/8/layout/orgChart1"/>
    <dgm:cxn modelId="{44592E1A-0C1C-474B-8FDC-53B344BAF48B}" type="presParOf" srcId="{E5351A2F-16EC-4752-8D9B-09377F788F71}" destId="{A57B2D84-0EFD-46F1-A46B-8BBFB33A2765}" srcOrd="0" destOrd="0" presId="urn:microsoft.com/office/officeart/2005/8/layout/orgChart1"/>
    <dgm:cxn modelId="{48154926-2419-46E1-8894-22A8AF4A230C}" type="presParOf" srcId="{E5351A2F-16EC-4752-8D9B-09377F788F71}" destId="{A6D7A90C-B328-46FF-899C-7D9B4D4CBC63}" srcOrd="1" destOrd="0" presId="urn:microsoft.com/office/officeart/2005/8/layout/orgChart1"/>
    <dgm:cxn modelId="{944B7621-55ED-460C-BA49-9FA30B273858}" type="presParOf" srcId="{06DC463F-6D52-4B1D-8F3E-FBEE4CB98788}" destId="{9BEE2D1D-3976-4AC8-8446-E4FC9F0E503D}" srcOrd="1" destOrd="0" presId="urn:microsoft.com/office/officeart/2005/8/layout/orgChart1"/>
    <dgm:cxn modelId="{A03E6FA6-3C43-4A8E-82E3-410087E0DD54}" type="presParOf" srcId="{06DC463F-6D52-4B1D-8F3E-FBEE4CB98788}" destId="{1CD2261B-A290-4CF6-9B8E-84A0877A7C27}" srcOrd="2" destOrd="0" presId="urn:microsoft.com/office/officeart/2005/8/layout/orgChart1"/>
    <dgm:cxn modelId="{ADC6E691-1C4E-4E4C-86D2-2690A6369DDB}" type="presParOf" srcId="{FA990C12-8779-4EF4-92D4-CF2E2037D8B2}" destId="{14D6CE37-BF8D-4455-A717-09EBD590AB84}" srcOrd="2" destOrd="0" presId="urn:microsoft.com/office/officeart/2005/8/layout/orgChart1"/>
    <dgm:cxn modelId="{1A2B9C62-5C7E-408C-9D12-191E3561543F}" type="presParOf" srcId="{906166EE-AC02-4056-A738-AFE0C25AA518}" destId="{2F85651B-6B17-491E-B892-33A30754305B}" srcOrd="2" destOrd="0" presId="urn:microsoft.com/office/officeart/2005/8/layout/orgChart1"/>
    <dgm:cxn modelId="{87B3F79A-2927-4F7C-A533-0F77D180E6DC}" type="presParOf" srcId="{906166EE-AC02-4056-A738-AFE0C25AA518}" destId="{32B47844-2083-4EFD-AAB7-DE693F1CFD57}" srcOrd="3" destOrd="0" presId="urn:microsoft.com/office/officeart/2005/8/layout/orgChart1"/>
    <dgm:cxn modelId="{7814CD4F-8DEE-4C7B-B994-119B9B37C5A9}" type="presParOf" srcId="{32B47844-2083-4EFD-AAB7-DE693F1CFD57}" destId="{48198185-2845-4FB5-BDD8-74559F7F3F60}" srcOrd="0" destOrd="0" presId="urn:microsoft.com/office/officeart/2005/8/layout/orgChart1"/>
    <dgm:cxn modelId="{C0BD0BDA-36F0-4008-82DA-2C657FF0B854}" type="presParOf" srcId="{48198185-2845-4FB5-BDD8-74559F7F3F60}" destId="{DE23082D-BAA0-4695-9AC7-8FAC8259AA82}" srcOrd="0" destOrd="0" presId="urn:microsoft.com/office/officeart/2005/8/layout/orgChart1"/>
    <dgm:cxn modelId="{8B8BB592-C679-43D1-A0B6-A1D158470FCF}" type="presParOf" srcId="{48198185-2845-4FB5-BDD8-74559F7F3F60}" destId="{D0DC30F3-3A67-4BBE-AC58-B02471DF4F87}" srcOrd="1" destOrd="0" presId="urn:microsoft.com/office/officeart/2005/8/layout/orgChart1"/>
    <dgm:cxn modelId="{AF833D6B-3BEB-40B3-87FB-6047EE215628}" type="presParOf" srcId="{32B47844-2083-4EFD-AAB7-DE693F1CFD57}" destId="{F277F3D7-271F-44E6-A8C4-2B026F9AC142}" srcOrd="1" destOrd="0" presId="urn:microsoft.com/office/officeart/2005/8/layout/orgChart1"/>
    <dgm:cxn modelId="{F748FFDF-7A11-438C-A7FF-D39B627C3831}" type="presParOf" srcId="{F277F3D7-271F-44E6-A8C4-2B026F9AC142}" destId="{D94B118F-F484-4C7E-9E86-BCB98885C766}" srcOrd="0" destOrd="0" presId="urn:microsoft.com/office/officeart/2005/8/layout/orgChart1"/>
    <dgm:cxn modelId="{56DAA90A-A7E8-4874-AF07-4769FC8C63C7}" type="presParOf" srcId="{F277F3D7-271F-44E6-A8C4-2B026F9AC142}" destId="{FEA9E88F-A27B-4D38-8D58-0239BF3E8405}" srcOrd="1" destOrd="0" presId="urn:microsoft.com/office/officeart/2005/8/layout/orgChart1"/>
    <dgm:cxn modelId="{B8D19C1E-59BD-4B7B-955F-8B1A78FBC3D2}" type="presParOf" srcId="{FEA9E88F-A27B-4D38-8D58-0239BF3E8405}" destId="{AED6396E-0F77-4116-98B7-003184559A2E}" srcOrd="0" destOrd="0" presId="urn:microsoft.com/office/officeart/2005/8/layout/orgChart1"/>
    <dgm:cxn modelId="{ACCA6059-AEFB-4823-882C-C2688DB1156B}" type="presParOf" srcId="{AED6396E-0F77-4116-98B7-003184559A2E}" destId="{14CD9A3E-9B35-4FC7-B613-F6781FC981C0}" srcOrd="0" destOrd="0" presId="urn:microsoft.com/office/officeart/2005/8/layout/orgChart1"/>
    <dgm:cxn modelId="{1DAFEF5A-2135-4851-9249-BA77B9B66BEB}" type="presParOf" srcId="{AED6396E-0F77-4116-98B7-003184559A2E}" destId="{1274634F-3187-4DA6-8611-031C347C95BC}" srcOrd="1" destOrd="0" presId="urn:microsoft.com/office/officeart/2005/8/layout/orgChart1"/>
    <dgm:cxn modelId="{52DA5B45-2E1B-4DC5-943E-7C5F04C1D2A7}" type="presParOf" srcId="{FEA9E88F-A27B-4D38-8D58-0239BF3E8405}" destId="{82F3ED8C-9259-4253-97D9-A42404AF5572}" srcOrd="1" destOrd="0" presId="urn:microsoft.com/office/officeart/2005/8/layout/orgChart1"/>
    <dgm:cxn modelId="{B048DA58-DDA1-42A6-AA32-DC62D8046C9A}" type="presParOf" srcId="{FEA9E88F-A27B-4D38-8D58-0239BF3E8405}" destId="{A1C2FEFD-0243-4DD0-89F2-2CEACE52D1E6}" srcOrd="2" destOrd="0" presId="urn:microsoft.com/office/officeart/2005/8/layout/orgChart1"/>
    <dgm:cxn modelId="{A7D6A5B4-E260-471B-8E0F-A14D6F6875F7}" type="presParOf" srcId="{F277F3D7-271F-44E6-A8C4-2B026F9AC142}" destId="{0C48C02B-BD62-447A-8EAD-73462664A6B9}" srcOrd="2" destOrd="0" presId="urn:microsoft.com/office/officeart/2005/8/layout/orgChart1"/>
    <dgm:cxn modelId="{C4CA931E-6BE8-4108-8398-6C12BA7FB053}" type="presParOf" srcId="{F277F3D7-271F-44E6-A8C4-2B026F9AC142}" destId="{FC65154C-8E27-4552-9040-4DB705064490}" srcOrd="3" destOrd="0" presId="urn:microsoft.com/office/officeart/2005/8/layout/orgChart1"/>
    <dgm:cxn modelId="{39352AFA-1F1A-4B25-86F2-06370B272005}" type="presParOf" srcId="{FC65154C-8E27-4552-9040-4DB705064490}" destId="{A3870ADE-C245-4FD8-8719-D75B5DB9C5BD}" srcOrd="0" destOrd="0" presId="urn:microsoft.com/office/officeart/2005/8/layout/orgChart1"/>
    <dgm:cxn modelId="{25EA426E-7C9C-45B9-8F84-196F49D1B693}" type="presParOf" srcId="{A3870ADE-C245-4FD8-8719-D75B5DB9C5BD}" destId="{6A08874E-431B-4551-9A25-51F684A28E9B}" srcOrd="0" destOrd="0" presId="urn:microsoft.com/office/officeart/2005/8/layout/orgChart1"/>
    <dgm:cxn modelId="{F4774403-404A-4BB2-B1E1-4587084B3C7A}" type="presParOf" srcId="{A3870ADE-C245-4FD8-8719-D75B5DB9C5BD}" destId="{7C9DC4F5-5E4B-434B-9830-C3C260937D9E}" srcOrd="1" destOrd="0" presId="urn:microsoft.com/office/officeart/2005/8/layout/orgChart1"/>
    <dgm:cxn modelId="{0E342177-D0A3-4C91-A5D6-6F9B62D26833}" type="presParOf" srcId="{FC65154C-8E27-4552-9040-4DB705064490}" destId="{A56F378F-9B9F-4B39-9118-F83831A99FB7}" srcOrd="1" destOrd="0" presId="urn:microsoft.com/office/officeart/2005/8/layout/orgChart1"/>
    <dgm:cxn modelId="{BF28CAF7-03E1-4102-8FDE-2E7C0BD5FEEC}" type="presParOf" srcId="{FC65154C-8E27-4552-9040-4DB705064490}" destId="{C4C3106B-9B31-47F3-BB95-AB16D39F5C44}" srcOrd="2" destOrd="0" presId="urn:microsoft.com/office/officeart/2005/8/layout/orgChart1"/>
    <dgm:cxn modelId="{1725FD54-BE83-4913-B8BA-68EC3D2AF452}" type="presParOf" srcId="{32B47844-2083-4EFD-AAB7-DE693F1CFD57}" destId="{41A27644-53AE-41A9-8807-E6B2735E9F46}" srcOrd="2" destOrd="0" presId="urn:microsoft.com/office/officeart/2005/8/layout/orgChart1"/>
    <dgm:cxn modelId="{CBC64115-900A-49A1-BF4E-58ECC0B44B52}" type="presParOf" srcId="{ACE4E772-A865-42AF-BE51-9583B6B48800}" destId="{338013CF-2BE8-48D3-B07E-C4402239F5B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48C02B-BD62-447A-8EAD-73462664A6B9}">
      <dsp:nvSpPr>
        <dsp:cNvPr id="0" name=""/>
        <dsp:cNvSpPr/>
      </dsp:nvSpPr>
      <dsp:spPr>
        <a:xfrm>
          <a:off x="3171527" y="1869870"/>
          <a:ext cx="231613" cy="1806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6587"/>
              </a:lnTo>
              <a:lnTo>
                <a:pt x="231613" y="180658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4B118F-F484-4C7E-9E86-BCB98885C766}">
      <dsp:nvSpPr>
        <dsp:cNvPr id="0" name=""/>
        <dsp:cNvSpPr/>
      </dsp:nvSpPr>
      <dsp:spPr>
        <a:xfrm>
          <a:off x="3171527" y="1869870"/>
          <a:ext cx="231613" cy="7102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0282"/>
              </a:lnTo>
              <a:lnTo>
                <a:pt x="231613" y="710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85651B-6B17-491E-B892-33A30754305B}">
      <dsp:nvSpPr>
        <dsp:cNvPr id="0" name=""/>
        <dsp:cNvSpPr/>
      </dsp:nvSpPr>
      <dsp:spPr>
        <a:xfrm>
          <a:off x="2854988" y="773565"/>
          <a:ext cx="934175" cy="324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129"/>
              </a:lnTo>
              <a:lnTo>
                <a:pt x="934175" y="162129"/>
              </a:lnTo>
              <a:lnTo>
                <a:pt x="934175" y="3242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6C0D44-EAB8-4A9B-B80E-171F5702755A}">
      <dsp:nvSpPr>
        <dsp:cNvPr id="0" name=""/>
        <dsp:cNvSpPr/>
      </dsp:nvSpPr>
      <dsp:spPr>
        <a:xfrm>
          <a:off x="1303176" y="1869870"/>
          <a:ext cx="231613" cy="1806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6587"/>
              </a:lnTo>
              <a:lnTo>
                <a:pt x="231613" y="180658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ED0B43-9EF9-4D4E-B5F3-18160CD20D1D}">
      <dsp:nvSpPr>
        <dsp:cNvPr id="0" name=""/>
        <dsp:cNvSpPr/>
      </dsp:nvSpPr>
      <dsp:spPr>
        <a:xfrm>
          <a:off x="1303176" y="1869870"/>
          <a:ext cx="231613" cy="7102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0282"/>
              </a:lnTo>
              <a:lnTo>
                <a:pt x="231613" y="710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161093-5C74-480F-87F1-A8E0EEE8FA07}">
      <dsp:nvSpPr>
        <dsp:cNvPr id="0" name=""/>
        <dsp:cNvSpPr/>
      </dsp:nvSpPr>
      <dsp:spPr>
        <a:xfrm>
          <a:off x="1920812" y="773565"/>
          <a:ext cx="934175" cy="324259"/>
        </a:xfrm>
        <a:custGeom>
          <a:avLst/>
          <a:gdLst/>
          <a:ahLst/>
          <a:cxnLst/>
          <a:rect l="0" t="0" r="0" b="0"/>
          <a:pathLst>
            <a:path>
              <a:moveTo>
                <a:pt x="934175" y="0"/>
              </a:moveTo>
              <a:lnTo>
                <a:pt x="934175" y="162129"/>
              </a:lnTo>
              <a:lnTo>
                <a:pt x="0" y="162129"/>
              </a:lnTo>
              <a:lnTo>
                <a:pt x="0" y="3242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124FF8-306B-4CD7-8D37-2EE9BFF232A4}">
      <dsp:nvSpPr>
        <dsp:cNvPr id="0" name=""/>
        <dsp:cNvSpPr/>
      </dsp:nvSpPr>
      <dsp:spPr>
        <a:xfrm>
          <a:off x="2082942" y="1519"/>
          <a:ext cx="1544091" cy="772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Stroke</a:t>
          </a:r>
          <a:endParaRPr lang="en-US" sz="1900" kern="1200" dirty="0"/>
        </a:p>
      </dsp:txBody>
      <dsp:txXfrm>
        <a:off x="2082942" y="1519"/>
        <a:ext cx="1544091" cy="772045"/>
      </dsp:txXfrm>
    </dsp:sp>
    <dsp:sp modelId="{C10ECF17-BEAD-4190-AC90-86BE03DF586E}">
      <dsp:nvSpPr>
        <dsp:cNvPr id="0" name=""/>
        <dsp:cNvSpPr/>
      </dsp:nvSpPr>
      <dsp:spPr>
        <a:xfrm>
          <a:off x="1148767" y="1097824"/>
          <a:ext cx="1544091" cy="772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Hemorrhagic</a:t>
          </a:r>
          <a:endParaRPr lang="en-US" sz="1900" kern="1200" dirty="0"/>
        </a:p>
      </dsp:txBody>
      <dsp:txXfrm>
        <a:off x="1148767" y="1097824"/>
        <a:ext cx="1544091" cy="772045"/>
      </dsp:txXfrm>
    </dsp:sp>
    <dsp:sp modelId="{11D84DDB-D928-4556-A8C4-547C653162C9}">
      <dsp:nvSpPr>
        <dsp:cNvPr id="0" name=""/>
        <dsp:cNvSpPr/>
      </dsp:nvSpPr>
      <dsp:spPr>
        <a:xfrm>
          <a:off x="1534790" y="2194129"/>
          <a:ext cx="1544091" cy="772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Intracerebral</a:t>
          </a:r>
          <a:endParaRPr lang="en-US" sz="1900" kern="1200" dirty="0"/>
        </a:p>
      </dsp:txBody>
      <dsp:txXfrm>
        <a:off x="1534790" y="2194129"/>
        <a:ext cx="1544091" cy="772045"/>
      </dsp:txXfrm>
    </dsp:sp>
    <dsp:sp modelId="{A57B2D84-0EFD-46F1-A46B-8BBFB33A2765}">
      <dsp:nvSpPr>
        <dsp:cNvPr id="0" name=""/>
        <dsp:cNvSpPr/>
      </dsp:nvSpPr>
      <dsp:spPr>
        <a:xfrm>
          <a:off x="1534790" y="3290434"/>
          <a:ext cx="1544091" cy="772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Subarachnoid</a:t>
          </a:r>
          <a:endParaRPr lang="en-US" sz="1900" kern="1200" dirty="0"/>
        </a:p>
      </dsp:txBody>
      <dsp:txXfrm>
        <a:off x="1534790" y="3290434"/>
        <a:ext cx="1544091" cy="772045"/>
      </dsp:txXfrm>
    </dsp:sp>
    <dsp:sp modelId="{DE23082D-BAA0-4695-9AC7-8FAC8259AA82}">
      <dsp:nvSpPr>
        <dsp:cNvPr id="0" name=""/>
        <dsp:cNvSpPr/>
      </dsp:nvSpPr>
      <dsp:spPr>
        <a:xfrm>
          <a:off x="3017118" y="1097824"/>
          <a:ext cx="1544091" cy="772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Ischemic</a:t>
          </a:r>
          <a:endParaRPr lang="en-US" sz="1900" kern="1200" dirty="0"/>
        </a:p>
      </dsp:txBody>
      <dsp:txXfrm>
        <a:off x="3017118" y="1097824"/>
        <a:ext cx="1544091" cy="772045"/>
      </dsp:txXfrm>
    </dsp:sp>
    <dsp:sp modelId="{14CD9A3E-9B35-4FC7-B613-F6781FC981C0}">
      <dsp:nvSpPr>
        <dsp:cNvPr id="0" name=""/>
        <dsp:cNvSpPr/>
      </dsp:nvSpPr>
      <dsp:spPr>
        <a:xfrm>
          <a:off x="3403141" y="2194129"/>
          <a:ext cx="1544091" cy="772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Thrombotic</a:t>
          </a:r>
          <a:endParaRPr lang="en-US" sz="1900" kern="1200" dirty="0"/>
        </a:p>
      </dsp:txBody>
      <dsp:txXfrm>
        <a:off x="3403141" y="2194129"/>
        <a:ext cx="1544091" cy="772045"/>
      </dsp:txXfrm>
    </dsp:sp>
    <dsp:sp modelId="{6A08874E-431B-4551-9A25-51F684A28E9B}">
      <dsp:nvSpPr>
        <dsp:cNvPr id="0" name=""/>
        <dsp:cNvSpPr/>
      </dsp:nvSpPr>
      <dsp:spPr>
        <a:xfrm>
          <a:off x="3403141" y="3290434"/>
          <a:ext cx="1544091" cy="772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Embolic</a:t>
          </a:r>
          <a:endParaRPr lang="en-US" sz="1900" kern="1200" dirty="0"/>
        </a:p>
      </dsp:txBody>
      <dsp:txXfrm>
        <a:off x="3403141" y="3290434"/>
        <a:ext cx="1544091" cy="7720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/>
              <a:t>انقر لتحرير أنماط النص الرئيسي</a:t>
            </a:r>
            <a:endParaRPr lang="en-US" altLang="en-US"/>
          </a:p>
          <a:p>
            <a:pPr lvl="1"/>
            <a:r>
              <a:rPr lang="ar-SA" altLang="en-US"/>
              <a:t>المستوى الثاني</a:t>
            </a:r>
            <a:endParaRPr lang="en-US" altLang="en-US"/>
          </a:p>
          <a:p>
            <a:pPr lvl="2"/>
            <a:r>
              <a:rPr lang="ar-SA" altLang="en-US"/>
              <a:t>المستوى الثالث</a:t>
            </a:r>
            <a:endParaRPr lang="en-US" altLang="en-US"/>
          </a:p>
          <a:p>
            <a:pPr lvl="3"/>
            <a:r>
              <a:rPr lang="ar-SA" altLang="en-US"/>
              <a:t>المستوى الرابع</a:t>
            </a:r>
            <a:endParaRPr lang="en-US" altLang="en-US"/>
          </a:p>
          <a:p>
            <a:pPr lvl="4"/>
            <a:r>
              <a:rPr lang="ar-SA" altLang="en-US"/>
              <a:t>المستوى الخامس</a:t>
            </a:r>
            <a:endParaRPr lang="en-US" alt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/>
            </a:lvl1pPr>
          </a:lstStyle>
          <a:p>
            <a:fld id="{94843834-C23F-E240-A248-B3CAD222A1E7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4079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DCFB22E-FA38-0E49-A038-26A8973F18AC}" type="slidenum">
              <a:rPr lang="ar-SA" altLang="en-US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1289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0"/>
              </a:spcBef>
            </a:pPr>
            <a:fld id="{9B4E4EF7-48E8-D041-9B74-296EFFBB688C}" type="slidenum">
              <a:rPr lang="ar-SA" altLang="en-US"/>
              <a:pPr algn="l"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 eaLnBrk="1" hangingPunct="1"/>
            <a:r>
              <a:rPr lang="es-ES" altLang="en-US" dirty="0">
                <a:solidFill>
                  <a:srgbClr val="000000"/>
                </a:solidFill>
              </a:rPr>
              <a:t>SNX-111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presynaptic</a:t>
            </a:r>
            <a:r>
              <a:rPr lang="es-ES" altLang="en-US" dirty="0">
                <a:solidFill>
                  <a:srgbClr val="000000"/>
                </a:solidFill>
              </a:rPr>
              <a:t> Ca</a:t>
            </a:r>
            <a:r>
              <a:rPr lang="es-ES" altLang="en-US" baseline="30000" dirty="0">
                <a:solidFill>
                  <a:srgbClr val="000000"/>
                </a:solidFill>
              </a:rPr>
              <a:t>2+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channel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blocker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that</a:t>
            </a:r>
            <a:r>
              <a:rPr lang="es-ES" altLang="en-US" dirty="0">
                <a:solidFill>
                  <a:srgbClr val="000000"/>
                </a:solidFill>
              </a:rPr>
              <a:t> can reduce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influx</a:t>
            </a:r>
            <a:r>
              <a:rPr lang="es-ES" altLang="en-US" dirty="0">
                <a:solidFill>
                  <a:srgbClr val="000000"/>
                </a:solidFill>
              </a:rPr>
              <a:t> of Ca</a:t>
            </a:r>
            <a:r>
              <a:rPr lang="es-ES" altLang="en-US" baseline="30000" dirty="0">
                <a:solidFill>
                  <a:srgbClr val="000000"/>
                </a:solidFill>
              </a:rPr>
              <a:t>2+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subsequent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release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neurotransmitters</a:t>
            </a:r>
            <a:r>
              <a:rPr lang="es-ES" altLang="en-US" dirty="0">
                <a:solidFill>
                  <a:srgbClr val="000000"/>
                </a:solidFill>
              </a:rPr>
              <a:t> and has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in a </a:t>
            </a:r>
            <a:r>
              <a:rPr lang="es-ES" altLang="en-US" dirty="0" err="1">
                <a:solidFill>
                  <a:srgbClr val="000000"/>
                </a:solidFill>
              </a:rPr>
              <a:t>rabbit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 to be </a:t>
            </a:r>
            <a:r>
              <a:rPr lang="es-ES" altLang="en-US" dirty="0" err="1">
                <a:solidFill>
                  <a:srgbClr val="000000"/>
                </a:solidFill>
              </a:rPr>
              <a:t>neuroprotective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Perez-Pinzon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1997)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Lamotrigine</a:t>
            </a:r>
            <a:r>
              <a:rPr lang="es-ES" altLang="en-US" dirty="0">
                <a:solidFill>
                  <a:srgbClr val="000000"/>
                </a:solidFill>
              </a:rPr>
              <a:t> (3,5-diamino-6-(</a:t>
            </a:r>
            <a:r>
              <a:rPr lang="es-ES" altLang="en-US" dirty="0" err="1">
                <a:solidFill>
                  <a:srgbClr val="000000"/>
                </a:solidFill>
              </a:rPr>
              <a:t>dichlorophenol</a:t>
            </a:r>
            <a:r>
              <a:rPr lang="es-ES" altLang="en-US" dirty="0">
                <a:solidFill>
                  <a:srgbClr val="000000"/>
                </a:solidFill>
              </a:rPr>
              <a:t>)-1,2,4-triazine)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phenyltriazine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derivative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that</a:t>
            </a:r>
            <a:r>
              <a:rPr lang="es-ES" altLang="en-US" dirty="0">
                <a:solidFill>
                  <a:srgbClr val="000000"/>
                </a:solidFill>
              </a:rPr>
              <a:t> blocks </a:t>
            </a:r>
            <a:r>
              <a:rPr lang="es-ES" altLang="en-US" dirty="0" err="1">
                <a:solidFill>
                  <a:srgbClr val="000000"/>
                </a:solidFill>
              </a:rPr>
              <a:t>voltage-gated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Na</a:t>
            </a:r>
            <a:r>
              <a:rPr lang="es-ES" altLang="en-US" baseline="30000" dirty="0">
                <a:solidFill>
                  <a:srgbClr val="000000"/>
                </a:solidFill>
              </a:rPr>
              <a:t>+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channels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inhibits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ischaemia-induced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release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glutamate</a:t>
            </a:r>
            <a:r>
              <a:rPr lang="es-ES" altLang="en-US" dirty="0">
                <a:solidFill>
                  <a:srgbClr val="000000"/>
                </a:solidFill>
              </a:rPr>
              <a:t>. </a:t>
            </a:r>
            <a:r>
              <a:rPr lang="es-ES" altLang="en-US" dirty="0" err="1">
                <a:solidFill>
                  <a:srgbClr val="000000"/>
                </a:solidFill>
              </a:rPr>
              <a:t>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commercially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available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orally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administered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anticonvulsant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few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side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effects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although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rashes</a:t>
            </a:r>
            <a:r>
              <a:rPr lang="es-ES" altLang="en-US" dirty="0">
                <a:solidFill>
                  <a:srgbClr val="000000"/>
                </a:solidFill>
              </a:rPr>
              <a:t> and cases of Stevens-Johnson </a:t>
            </a:r>
            <a:r>
              <a:rPr lang="es-ES" altLang="en-US" dirty="0" err="1">
                <a:solidFill>
                  <a:srgbClr val="000000"/>
                </a:solidFill>
              </a:rPr>
              <a:t>syndrome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have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reported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Bourgeois</a:t>
            </a:r>
            <a:r>
              <a:rPr lang="es-ES" altLang="en-US" dirty="0">
                <a:solidFill>
                  <a:srgbClr val="000000"/>
                </a:solidFill>
              </a:rPr>
              <a:t> 1998, </a:t>
            </a:r>
            <a:r>
              <a:rPr lang="es-ES" altLang="en-US" dirty="0" err="1">
                <a:solidFill>
                  <a:srgbClr val="000000"/>
                </a:solidFill>
              </a:rPr>
              <a:t>Dunn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Riluzole</a:t>
            </a:r>
            <a:r>
              <a:rPr lang="es-ES" altLang="en-US" dirty="0">
                <a:solidFill>
                  <a:srgbClr val="000000"/>
                </a:solidFill>
              </a:rPr>
              <a:t> (2-amino-6-trigluoromethoxy </a:t>
            </a:r>
            <a:r>
              <a:rPr lang="es-ES" altLang="en-US" dirty="0" err="1">
                <a:solidFill>
                  <a:srgbClr val="000000"/>
                </a:solidFill>
              </a:rPr>
              <a:t>benzothiazole</a:t>
            </a:r>
            <a:r>
              <a:rPr lang="es-ES" altLang="en-US" dirty="0">
                <a:solidFill>
                  <a:srgbClr val="000000"/>
                </a:solidFill>
              </a:rPr>
              <a:t>)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voltage-gated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Na</a:t>
            </a:r>
            <a:r>
              <a:rPr lang="es-ES" altLang="en-US" baseline="30000" dirty="0">
                <a:solidFill>
                  <a:srgbClr val="000000"/>
                </a:solidFill>
              </a:rPr>
              <a:t>+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channel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blocker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also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used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clinically</a:t>
            </a:r>
            <a:r>
              <a:rPr lang="es-ES" altLang="en-US" dirty="0">
                <a:solidFill>
                  <a:srgbClr val="000000"/>
                </a:solidFill>
              </a:rPr>
              <a:t> in cases of </a:t>
            </a:r>
            <a:r>
              <a:rPr lang="es-ES" altLang="en-US" dirty="0" err="1">
                <a:solidFill>
                  <a:srgbClr val="000000"/>
                </a:solidFill>
              </a:rPr>
              <a:t>neurodegenerative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diseases</a:t>
            </a:r>
            <a:r>
              <a:rPr lang="es-ES" altLang="en-US" dirty="0">
                <a:solidFill>
                  <a:srgbClr val="000000"/>
                </a:solidFill>
              </a:rPr>
              <a:t>. </a:t>
            </a:r>
            <a:r>
              <a:rPr lang="es-ES" altLang="en-US" dirty="0" err="1">
                <a:solidFill>
                  <a:srgbClr val="000000"/>
                </a:solidFill>
              </a:rPr>
              <a:t>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prevented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spinal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cord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injury</a:t>
            </a:r>
            <a:r>
              <a:rPr lang="es-ES" altLang="en-US" dirty="0">
                <a:solidFill>
                  <a:srgbClr val="000000"/>
                </a:solidFill>
              </a:rPr>
              <a:t> in a </a:t>
            </a:r>
            <a:r>
              <a:rPr lang="es-ES" altLang="en-US" dirty="0" err="1">
                <a:solidFill>
                  <a:srgbClr val="000000"/>
                </a:solidFill>
              </a:rPr>
              <a:t>rabbit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Lang-Lazdunski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1999), in </a:t>
            </a:r>
            <a:r>
              <a:rPr lang="es-ES" altLang="en-US" dirty="0" err="1">
                <a:solidFill>
                  <a:srgbClr val="000000"/>
                </a:solidFill>
              </a:rPr>
              <a:t>another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experiment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animals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treated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had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better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histopathological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outcome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cardiac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arrest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Kanthasamy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Lubeluzole</a:t>
            </a:r>
            <a:r>
              <a:rPr lang="es-ES" altLang="en-US" dirty="0">
                <a:solidFill>
                  <a:srgbClr val="000000"/>
                </a:solidFill>
              </a:rPr>
              <a:t>, a </a:t>
            </a:r>
            <a:r>
              <a:rPr lang="es-ES" altLang="en-US" dirty="0" err="1">
                <a:solidFill>
                  <a:srgbClr val="000000"/>
                </a:solidFill>
              </a:rPr>
              <a:t>Na</a:t>
            </a:r>
            <a:r>
              <a:rPr lang="es-ES" altLang="en-US" baseline="30000" dirty="0">
                <a:solidFill>
                  <a:srgbClr val="000000"/>
                </a:solidFill>
              </a:rPr>
              <a:t>+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channel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blocker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that</a:t>
            </a:r>
            <a:r>
              <a:rPr lang="es-ES" altLang="en-US" dirty="0">
                <a:solidFill>
                  <a:srgbClr val="000000"/>
                </a:solidFill>
              </a:rPr>
              <a:t> can </a:t>
            </a:r>
            <a:r>
              <a:rPr lang="es-ES" altLang="en-US" dirty="0" err="1">
                <a:solidFill>
                  <a:srgbClr val="000000"/>
                </a:solidFill>
              </a:rPr>
              <a:t>inhibit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release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glutamate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from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neurons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reducing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postsynaptic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excitotoxicity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may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also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inhibit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postsynaptic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nitric</a:t>
            </a:r>
            <a:r>
              <a:rPr lang="es-ES" altLang="en-US" dirty="0">
                <a:solidFill>
                  <a:srgbClr val="000000"/>
                </a:solidFill>
              </a:rPr>
              <a:t> oxide </a:t>
            </a:r>
            <a:r>
              <a:rPr lang="es-ES" altLang="en-US" dirty="0" err="1">
                <a:solidFill>
                  <a:srgbClr val="000000"/>
                </a:solidFill>
              </a:rPr>
              <a:t>synthetase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activity</a:t>
            </a:r>
            <a:r>
              <a:rPr lang="es-ES" altLang="en-US" dirty="0">
                <a:solidFill>
                  <a:srgbClr val="000000"/>
                </a:solidFill>
              </a:rPr>
              <a:t>. </a:t>
            </a:r>
            <a:r>
              <a:rPr lang="es-ES" altLang="en-US" dirty="0" err="1">
                <a:solidFill>
                  <a:srgbClr val="000000"/>
                </a:solidFill>
              </a:rPr>
              <a:t>It</a:t>
            </a:r>
            <a:r>
              <a:rPr lang="es-ES" altLang="en-US" dirty="0">
                <a:solidFill>
                  <a:srgbClr val="000000"/>
                </a:solidFill>
              </a:rPr>
              <a:t> has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in a </a:t>
            </a:r>
            <a:r>
              <a:rPr lang="es-ES" altLang="en-US" dirty="0" err="1">
                <a:solidFill>
                  <a:srgbClr val="000000"/>
                </a:solidFill>
              </a:rPr>
              <a:t>rat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improve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structural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outcome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for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brain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cells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global cerebral </a:t>
            </a:r>
            <a:r>
              <a:rPr lang="es-ES" altLang="en-US" dirty="0" err="1">
                <a:solidFill>
                  <a:srgbClr val="000000"/>
                </a:solidFill>
              </a:rPr>
              <a:t>ischaemia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Haseldonckx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1997).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Lifarizine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a similar </a:t>
            </a:r>
            <a:r>
              <a:rPr lang="es-ES" altLang="en-US" dirty="0" err="1">
                <a:solidFill>
                  <a:srgbClr val="000000"/>
                </a:solidFill>
              </a:rPr>
              <a:t>substance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was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found</a:t>
            </a:r>
            <a:r>
              <a:rPr lang="es-ES" altLang="en-US" dirty="0">
                <a:solidFill>
                  <a:srgbClr val="000000"/>
                </a:solidFill>
              </a:rPr>
              <a:t> to be a </a:t>
            </a:r>
            <a:r>
              <a:rPr lang="es-ES" altLang="en-US" dirty="0" err="1">
                <a:solidFill>
                  <a:srgbClr val="000000"/>
                </a:solidFill>
              </a:rPr>
              <a:t>promising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neuroprotectant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an</a:t>
            </a:r>
            <a:r>
              <a:rPr lang="es-ES" altLang="en-US" dirty="0">
                <a:solidFill>
                  <a:srgbClr val="000000"/>
                </a:solidFill>
              </a:rPr>
              <a:t> experimental </a:t>
            </a:r>
            <a:r>
              <a:rPr lang="es-ES" altLang="en-US" dirty="0" err="1">
                <a:solidFill>
                  <a:srgbClr val="000000"/>
                </a:solidFill>
              </a:rPr>
              <a:t>setting</a:t>
            </a:r>
            <a:r>
              <a:rPr lang="es-ES" altLang="en-US" dirty="0">
                <a:solidFill>
                  <a:srgbClr val="000000"/>
                </a:solidFill>
              </a:rPr>
              <a:t> (Brown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1995), </a:t>
            </a:r>
            <a:r>
              <a:rPr lang="es-ES" altLang="en-US" dirty="0" err="1">
                <a:solidFill>
                  <a:srgbClr val="000000"/>
                </a:solidFill>
              </a:rPr>
              <a:t>but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clinical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trials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were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discontinued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account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cardiac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side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effects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such</a:t>
            </a:r>
            <a:r>
              <a:rPr lang="es-ES" altLang="en-US" dirty="0">
                <a:solidFill>
                  <a:srgbClr val="000000"/>
                </a:solidFill>
              </a:rPr>
              <a:t> as </a:t>
            </a:r>
            <a:r>
              <a:rPr lang="es-ES" altLang="en-US" dirty="0" err="1">
                <a:solidFill>
                  <a:srgbClr val="000000"/>
                </a:solidFill>
              </a:rPr>
              <a:t>hypotension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arrhythmia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Squire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1995).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voltage-dependent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Na</a:t>
            </a:r>
            <a:r>
              <a:rPr lang="es-ES" altLang="en-US" baseline="30000" dirty="0">
                <a:solidFill>
                  <a:srgbClr val="000000"/>
                </a:solidFill>
              </a:rPr>
              <a:t>+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channel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antagonist</a:t>
            </a:r>
            <a:r>
              <a:rPr lang="es-ES" altLang="en-US" dirty="0">
                <a:solidFill>
                  <a:srgbClr val="000000"/>
                </a:solidFill>
              </a:rPr>
              <a:t> BW619C87 [4-amino-2-(4-methyl-1-piperazinyl)-5-(2,3,5-trichlorophenyl) </a:t>
            </a:r>
            <a:r>
              <a:rPr lang="es-ES" altLang="en-US" dirty="0" err="1">
                <a:solidFill>
                  <a:srgbClr val="000000"/>
                </a:solidFill>
              </a:rPr>
              <a:t>pyrimidine</a:t>
            </a:r>
            <a:r>
              <a:rPr lang="es-ES" altLang="en-US" dirty="0">
                <a:solidFill>
                  <a:srgbClr val="000000"/>
                </a:solidFill>
              </a:rPr>
              <a:t>]; has </a:t>
            </a:r>
            <a:r>
              <a:rPr lang="es-ES" altLang="en-US" dirty="0" err="1">
                <a:solidFill>
                  <a:srgbClr val="000000"/>
                </a:solidFill>
              </a:rPr>
              <a:t>proved</a:t>
            </a:r>
            <a:r>
              <a:rPr lang="es-ES" altLang="en-US" dirty="0">
                <a:solidFill>
                  <a:srgbClr val="000000"/>
                </a:solidFill>
              </a:rPr>
              <a:t> to a </a:t>
            </a:r>
            <a:r>
              <a:rPr lang="es-ES" altLang="en-US" dirty="0" err="1">
                <a:solidFill>
                  <a:srgbClr val="000000"/>
                </a:solidFill>
              </a:rPr>
              <a:t>potent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neuroprotectant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reducing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volume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hemispheric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damage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by</a:t>
            </a:r>
            <a:r>
              <a:rPr lang="es-ES" altLang="en-US" dirty="0">
                <a:solidFill>
                  <a:srgbClr val="000000"/>
                </a:solidFill>
              </a:rPr>
              <a:t> 51% at a </a:t>
            </a:r>
            <a:r>
              <a:rPr lang="es-ES" altLang="en-US" dirty="0" err="1">
                <a:solidFill>
                  <a:srgbClr val="000000"/>
                </a:solidFill>
              </a:rPr>
              <a:t>dose</a:t>
            </a:r>
            <a:r>
              <a:rPr lang="es-ES" altLang="en-US" dirty="0">
                <a:solidFill>
                  <a:srgbClr val="000000"/>
                </a:solidFill>
              </a:rPr>
              <a:t> of 50 mg/kg in a </a:t>
            </a:r>
            <a:r>
              <a:rPr lang="es-ES" altLang="en-US" dirty="0" err="1">
                <a:solidFill>
                  <a:srgbClr val="000000"/>
                </a:solidFill>
              </a:rPr>
              <a:t>rat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Kawaguchi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1999).</a:t>
            </a:r>
          </a:p>
          <a:p>
            <a:pPr algn="l" rtl="0" eaLnBrk="1" hangingPunct="1"/>
            <a:r>
              <a:rPr lang="es-ES" altLang="en-US" i="1" dirty="0">
                <a:solidFill>
                  <a:srgbClr val="000000"/>
                </a:solidFill>
              </a:rPr>
              <a:t>Non-</a:t>
            </a:r>
            <a:r>
              <a:rPr lang="es-ES" altLang="en-US" i="1" dirty="0" err="1">
                <a:solidFill>
                  <a:srgbClr val="000000"/>
                </a:solidFill>
              </a:rPr>
              <a:t>competitive</a:t>
            </a:r>
            <a:r>
              <a:rPr lang="es-ES" altLang="en-US" i="1" dirty="0">
                <a:solidFill>
                  <a:srgbClr val="000000"/>
                </a:solidFill>
              </a:rPr>
              <a:t> NMDA receptor </a:t>
            </a:r>
            <a:r>
              <a:rPr lang="es-ES" altLang="en-US" i="1" dirty="0" err="1">
                <a:solidFill>
                  <a:srgbClr val="000000"/>
                </a:solidFill>
              </a:rPr>
              <a:t>antagonists</a:t>
            </a:r>
            <a:r>
              <a:rPr lang="es-ES" altLang="en-US" dirty="0">
                <a:solidFill>
                  <a:srgbClr val="000000"/>
                </a:solidFill>
              </a:rPr>
              <a:t>. In </a:t>
            </a:r>
            <a:r>
              <a:rPr lang="es-ES" altLang="en-US" dirty="0" err="1">
                <a:solidFill>
                  <a:srgbClr val="000000"/>
                </a:solidFill>
              </a:rPr>
              <a:t>order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reach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binding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site</a:t>
            </a:r>
            <a:r>
              <a:rPr lang="es-ES" altLang="en-US" dirty="0">
                <a:solidFill>
                  <a:srgbClr val="000000"/>
                </a:solidFill>
              </a:rPr>
              <a:t>, a non-</a:t>
            </a:r>
            <a:r>
              <a:rPr lang="es-ES" altLang="en-US" dirty="0" err="1">
                <a:solidFill>
                  <a:srgbClr val="000000"/>
                </a:solidFill>
              </a:rPr>
              <a:t>competitive</a:t>
            </a:r>
            <a:r>
              <a:rPr lang="es-ES" altLang="en-US" dirty="0">
                <a:solidFill>
                  <a:srgbClr val="000000"/>
                </a:solidFill>
              </a:rPr>
              <a:t> NMDA receptor </a:t>
            </a:r>
            <a:r>
              <a:rPr lang="es-ES" altLang="en-US" dirty="0" err="1">
                <a:solidFill>
                  <a:srgbClr val="000000"/>
                </a:solidFill>
              </a:rPr>
              <a:t>antagonist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requires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</a:t>
            </a:r>
            <a:r>
              <a:rPr lang="es-ES" altLang="en-US" dirty="0">
                <a:solidFill>
                  <a:srgbClr val="000000"/>
                </a:solidFill>
              </a:rPr>
              <a:t> ion </a:t>
            </a:r>
            <a:r>
              <a:rPr lang="es-ES" altLang="en-US" dirty="0" err="1">
                <a:solidFill>
                  <a:srgbClr val="000000"/>
                </a:solidFill>
              </a:rPr>
              <a:t>channel</a:t>
            </a:r>
            <a:r>
              <a:rPr lang="es-ES" altLang="en-US" dirty="0">
                <a:solidFill>
                  <a:srgbClr val="000000"/>
                </a:solidFill>
              </a:rPr>
              <a:t> to be </a:t>
            </a:r>
            <a:r>
              <a:rPr lang="es-ES" altLang="en-US" dirty="0" err="1">
                <a:solidFill>
                  <a:srgbClr val="000000"/>
                </a:solidFill>
              </a:rPr>
              <a:t>opened</a:t>
            </a:r>
            <a:r>
              <a:rPr lang="es-ES" altLang="en-US" dirty="0">
                <a:solidFill>
                  <a:srgbClr val="000000"/>
                </a:solidFill>
              </a:rPr>
              <a:t> up and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voltage-dependent</a:t>
            </a:r>
            <a:r>
              <a:rPr lang="es-ES" altLang="en-US" dirty="0">
                <a:solidFill>
                  <a:srgbClr val="000000"/>
                </a:solidFill>
              </a:rPr>
              <a:t> Mg</a:t>
            </a:r>
            <a:r>
              <a:rPr lang="es-ES" altLang="en-US" baseline="30000" dirty="0">
                <a:solidFill>
                  <a:srgbClr val="000000"/>
                </a:solidFill>
              </a:rPr>
              <a:t>2+</a:t>
            </a:r>
            <a:r>
              <a:rPr lang="es-ES" altLang="en-US" dirty="0">
                <a:solidFill>
                  <a:srgbClr val="000000"/>
                </a:solidFill>
              </a:rPr>
              <a:t> block to be </a:t>
            </a:r>
            <a:r>
              <a:rPr lang="es-ES" altLang="en-US" dirty="0" err="1">
                <a:solidFill>
                  <a:srgbClr val="000000"/>
                </a:solidFill>
              </a:rPr>
              <a:t>released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postsynaptic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membrane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depolarization</a:t>
            </a:r>
            <a:r>
              <a:rPr lang="es-ES" altLang="en-US" dirty="0">
                <a:solidFill>
                  <a:srgbClr val="000000"/>
                </a:solidFill>
              </a:rPr>
              <a:t>. </a:t>
            </a:r>
          </a:p>
          <a:p>
            <a:pPr algn="l" rtl="0" eaLnBrk="1" hangingPunct="1"/>
            <a:r>
              <a:rPr lang="es-ES" altLang="en-US" dirty="0">
                <a:solidFill>
                  <a:srgbClr val="000000"/>
                </a:solidFill>
              </a:rPr>
              <a:t>NPS-1506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a non-</a:t>
            </a:r>
            <a:r>
              <a:rPr lang="es-ES" altLang="en-US" dirty="0" err="1">
                <a:solidFill>
                  <a:srgbClr val="000000"/>
                </a:solidFill>
              </a:rPr>
              <a:t>competitive</a:t>
            </a:r>
            <a:r>
              <a:rPr lang="es-ES" altLang="en-US" dirty="0">
                <a:solidFill>
                  <a:srgbClr val="000000"/>
                </a:solidFill>
              </a:rPr>
              <a:t> NMDA receptor </a:t>
            </a:r>
            <a:r>
              <a:rPr lang="es-ES" altLang="en-US" dirty="0" err="1">
                <a:solidFill>
                  <a:srgbClr val="000000"/>
                </a:solidFill>
              </a:rPr>
              <a:t>antagonist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moderate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affinity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its</a:t>
            </a:r>
            <a:r>
              <a:rPr lang="es-ES" altLang="en-US" dirty="0">
                <a:solidFill>
                  <a:srgbClr val="000000"/>
                </a:solidFill>
              </a:rPr>
              <a:t> receptor. </a:t>
            </a:r>
            <a:r>
              <a:rPr lang="es-ES" altLang="en-US" dirty="0" err="1">
                <a:solidFill>
                  <a:srgbClr val="000000"/>
                </a:solidFill>
              </a:rPr>
              <a:t>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was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found</a:t>
            </a:r>
            <a:r>
              <a:rPr lang="es-ES" altLang="en-US" dirty="0">
                <a:solidFill>
                  <a:srgbClr val="000000"/>
                </a:solidFill>
              </a:rPr>
              <a:t> to be </a:t>
            </a:r>
            <a:r>
              <a:rPr lang="es-ES" altLang="en-US" dirty="0" err="1">
                <a:solidFill>
                  <a:srgbClr val="000000"/>
                </a:solidFill>
              </a:rPr>
              <a:t>neuroprotective</a:t>
            </a:r>
            <a:r>
              <a:rPr lang="es-ES" altLang="en-US" dirty="0">
                <a:solidFill>
                  <a:srgbClr val="000000"/>
                </a:solidFill>
              </a:rPr>
              <a:t> in a </a:t>
            </a:r>
            <a:r>
              <a:rPr lang="es-ES" altLang="en-US" dirty="0" err="1">
                <a:solidFill>
                  <a:srgbClr val="000000"/>
                </a:solidFill>
              </a:rPr>
              <a:t>rodent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for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stroke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haemorrhagic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stroke</a:t>
            </a:r>
            <a:r>
              <a:rPr lang="es-ES" altLang="en-US" dirty="0">
                <a:solidFill>
                  <a:srgbClr val="000000"/>
                </a:solidFill>
              </a:rPr>
              <a:t> and head trauma, </a:t>
            </a:r>
            <a:r>
              <a:rPr lang="es-ES" altLang="en-US" dirty="0" err="1">
                <a:solidFill>
                  <a:srgbClr val="000000"/>
                </a:solidFill>
              </a:rPr>
              <a:t>being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less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neurotoxic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than</a:t>
            </a:r>
            <a:r>
              <a:rPr lang="es-ES" altLang="en-US" dirty="0">
                <a:solidFill>
                  <a:srgbClr val="000000"/>
                </a:solidFill>
              </a:rPr>
              <a:t> MK-801 (</a:t>
            </a:r>
            <a:r>
              <a:rPr lang="es-ES" altLang="en-US" dirty="0" err="1">
                <a:solidFill>
                  <a:srgbClr val="000000"/>
                </a:solidFill>
              </a:rPr>
              <a:t>Mueller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Dextromethorphan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its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analogue</a:t>
            </a:r>
            <a:r>
              <a:rPr lang="es-ES" altLang="en-US" dirty="0">
                <a:solidFill>
                  <a:srgbClr val="000000"/>
                </a:solidFill>
              </a:rPr>
              <a:t> AHN649 are </a:t>
            </a:r>
            <a:r>
              <a:rPr lang="es-ES" altLang="en-US" dirty="0" err="1">
                <a:solidFill>
                  <a:srgbClr val="000000"/>
                </a:solidFill>
              </a:rPr>
              <a:t>relatively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selective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low-affinity</a:t>
            </a:r>
            <a:r>
              <a:rPr lang="es-ES" altLang="en-US" dirty="0">
                <a:solidFill>
                  <a:srgbClr val="000000"/>
                </a:solidFill>
              </a:rPr>
              <a:t> NMDA </a:t>
            </a:r>
            <a:r>
              <a:rPr lang="es-ES" altLang="en-US" dirty="0" err="1">
                <a:solidFill>
                  <a:srgbClr val="000000"/>
                </a:solidFill>
              </a:rPr>
              <a:t>antagonists</a:t>
            </a:r>
            <a:r>
              <a:rPr lang="es-ES" altLang="en-US" dirty="0">
                <a:solidFill>
                  <a:srgbClr val="000000"/>
                </a:solidFill>
              </a:rPr>
              <a:t>, and </a:t>
            </a:r>
            <a:r>
              <a:rPr lang="es-ES" altLang="en-US" dirty="0" err="1">
                <a:solidFill>
                  <a:srgbClr val="000000"/>
                </a:solidFill>
              </a:rPr>
              <a:t>have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have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neuroprotective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efficacy</a:t>
            </a:r>
            <a:r>
              <a:rPr lang="es-ES" altLang="en-US" dirty="0">
                <a:solidFill>
                  <a:srgbClr val="000000"/>
                </a:solidFill>
              </a:rPr>
              <a:t> in a </a:t>
            </a:r>
            <a:r>
              <a:rPr lang="es-ES" altLang="en-US" dirty="0" err="1">
                <a:solidFill>
                  <a:srgbClr val="000000"/>
                </a:solidFill>
              </a:rPr>
              <a:t>rat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utilizing</a:t>
            </a:r>
            <a:r>
              <a:rPr lang="es-ES" altLang="en-US" dirty="0">
                <a:solidFill>
                  <a:srgbClr val="000000"/>
                </a:solidFill>
              </a:rPr>
              <a:t> temporal </a:t>
            </a:r>
            <a:r>
              <a:rPr lang="es-ES" altLang="en-US" dirty="0" err="1">
                <a:solidFill>
                  <a:srgbClr val="000000"/>
                </a:solidFill>
              </a:rPr>
              <a:t>intraluminal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filament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occlusion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middle</a:t>
            </a:r>
            <a:r>
              <a:rPr lang="es-ES" altLang="en-US" dirty="0">
                <a:solidFill>
                  <a:srgbClr val="000000"/>
                </a:solidFill>
              </a:rPr>
              <a:t> cerebral </a:t>
            </a:r>
            <a:r>
              <a:rPr lang="es-ES" altLang="en-US" dirty="0" err="1">
                <a:solidFill>
                  <a:srgbClr val="000000"/>
                </a:solidFill>
              </a:rPr>
              <a:t>artery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Britton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1997, </a:t>
            </a:r>
            <a:r>
              <a:rPr lang="es-ES" altLang="en-US" dirty="0" err="1">
                <a:solidFill>
                  <a:srgbClr val="000000"/>
                </a:solidFill>
              </a:rPr>
              <a:t>Tortella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Aptiganel</a:t>
            </a:r>
            <a:r>
              <a:rPr lang="es-ES" altLang="en-US" dirty="0">
                <a:solidFill>
                  <a:srgbClr val="000000"/>
                </a:solidFill>
              </a:rPr>
              <a:t> (CNS 1102)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selective</a:t>
            </a:r>
            <a:r>
              <a:rPr lang="es-ES" altLang="en-US" dirty="0">
                <a:solidFill>
                  <a:srgbClr val="000000"/>
                </a:solidFill>
              </a:rPr>
              <a:t>, non-</a:t>
            </a:r>
            <a:r>
              <a:rPr lang="es-ES" altLang="en-US" dirty="0" err="1">
                <a:solidFill>
                  <a:srgbClr val="000000"/>
                </a:solidFill>
              </a:rPr>
              <a:t>competitive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antagonist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acts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ion </a:t>
            </a:r>
            <a:r>
              <a:rPr lang="es-ES" altLang="en-US" dirty="0" err="1">
                <a:solidFill>
                  <a:srgbClr val="000000"/>
                </a:solidFill>
              </a:rPr>
              <a:t>channel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associated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NMDA receptor and has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to be </a:t>
            </a:r>
            <a:r>
              <a:rPr lang="es-ES" altLang="en-US" dirty="0" err="1">
                <a:solidFill>
                  <a:srgbClr val="000000"/>
                </a:solidFill>
              </a:rPr>
              <a:t>neuroprotective</a:t>
            </a:r>
            <a:r>
              <a:rPr lang="es-ES" altLang="en-US" dirty="0">
                <a:solidFill>
                  <a:srgbClr val="000000"/>
                </a:solidFill>
              </a:rPr>
              <a:t> in neonatal </a:t>
            </a:r>
            <a:r>
              <a:rPr lang="es-ES" altLang="en-US" dirty="0" err="1">
                <a:solidFill>
                  <a:srgbClr val="000000"/>
                </a:solidFill>
              </a:rPr>
              <a:t>lambs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HCA (</a:t>
            </a:r>
            <a:r>
              <a:rPr lang="es-ES" altLang="en-US" dirty="0" err="1">
                <a:solidFill>
                  <a:srgbClr val="000000"/>
                </a:solidFill>
              </a:rPr>
              <a:t>Bokesch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1997). 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Remacemide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hydrochloride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its</a:t>
            </a:r>
            <a:r>
              <a:rPr lang="es-ES" altLang="en-US" dirty="0">
                <a:solidFill>
                  <a:srgbClr val="000000"/>
                </a:solidFill>
              </a:rPr>
              <a:t> principal active </a:t>
            </a:r>
            <a:r>
              <a:rPr lang="es-ES" altLang="en-US" dirty="0" err="1">
                <a:solidFill>
                  <a:srgbClr val="000000"/>
                </a:solidFill>
              </a:rPr>
              <a:t>desglycinyl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metabolite</a:t>
            </a:r>
            <a:r>
              <a:rPr lang="es-ES" altLang="en-US" dirty="0">
                <a:solidFill>
                  <a:srgbClr val="000000"/>
                </a:solidFill>
              </a:rPr>
              <a:t> are </a:t>
            </a:r>
            <a:r>
              <a:rPr lang="es-ES" altLang="en-US" dirty="0" err="1">
                <a:solidFill>
                  <a:srgbClr val="000000"/>
                </a:solidFill>
              </a:rPr>
              <a:t>low-affinity</a:t>
            </a:r>
            <a:r>
              <a:rPr lang="es-ES" altLang="en-US" dirty="0">
                <a:solidFill>
                  <a:srgbClr val="000000"/>
                </a:solidFill>
              </a:rPr>
              <a:t> non-</a:t>
            </a:r>
            <a:r>
              <a:rPr lang="es-ES" altLang="en-US" dirty="0" err="1">
                <a:solidFill>
                  <a:srgbClr val="000000"/>
                </a:solidFill>
              </a:rPr>
              <a:t>competitive</a:t>
            </a:r>
            <a:r>
              <a:rPr lang="es-ES" altLang="en-US" dirty="0">
                <a:solidFill>
                  <a:srgbClr val="000000"/>
                </a:solidFill>
              </a:rPr>
              <a:t> NMDA receptor </a:t>
            </a:r>
            <a:r>
              <a:rPr lang="es-ES" altLang="en-US" dirty="0" err="1">
                <a:solidFill>
                  <a:srgbClr val="000000"/>
                </a:solidFill>
              </a:rPr>
              <a:t>antagonists</a:t>
            </a:r>
            <a:r>
              <a:rPr lang="es-ES" altLang="en-US" dirty="0">
                <a:solidFill>
                  <a:srgbClr val="000000"/>
                </a:solidFill>
              </a:rPr>
              <a:t>. </a:t>
            </a:r>
            <a:r>
              <a:rPr lang="es-ES" altLang="en-US" dirty="0" err="1">
                <a:solidFill>
                  <a:srgbClr val="000000"/>
                </a:solidFill>
              </a:rPr>
              <a:t>Remacemide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hydrochloride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was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to be </a:t>
            </a:r>
            <a:r>
              <a:rPr lang="es-ES" altLang="en-US" dirty="0" err="1">
                <a:solidFill>
                  <a:srgbClr val="000000"/>
                </a:solidFill>
              </a:rPr>
              <a:t>neuroprotective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an</a:t>
            </a:r>
            <a:r>
              <a:rPr lang="es-ES" altLang="en-US" dirty="0">
                <a:solidFill>
                  <a:srgbClr val="000000"/>
                </a:solidFill>
              </a:rPr>
              <a:t> animal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hypoxia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stroke</a:t>
            </a:r>
            <a:r>
              <a:rPr lang="es-ES" altLang="en-US" dirty="0">
                <a:solidFill>
                  <a:srgbClr val="000000"/>
                </a:solidFill>
              </a:rPr>
              <a:t>, and </a:t>
            </a:r>
            <a:r>
              <a:rPr lang="es-ES" altLang="en-US" dirty="0" err="1">
                <a:solidFill>
                  <a:srgbClr val="000000"/>
                </a:solidFill>
              </a:rPr>
              <a:t>overall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postoperative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neurological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recovery</a:t>
            </a:r>
            <a:r>
              <a:rPr lang="es-ES" altLang="en-US" dirty="0">
                <a:solidFill>
                  <a:srgbClr val="000000"/>
                </a:solidFill>
              </a:rPr>
              <a:t> in a </a:t>
            </a:r>
            <a:r>
              <a:rPr lang="es-ES" altLang="en-US" dirty="0" err="1">
                <a:solidFill>
                  <a:srgbClr val="000000"/>
                </a:solidFill>
              </a:rPr>
              <a:t>clinical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prospective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study</a:t>
            </a:r>
            <a:r>
              <a:rPr lang="es-ES" altLang="en-US" dirty="0">
                <a:solidFill>
                  <a:srgbClr val="000000"/>
                </a:solidFill>
              </a:rPr>
              <a:t> of 171 </a:t>
            </a:r>
            <a:r>
              <a:rPr lang="es-ES" altLang="en-US" dirty="0" err="1">
                <a:solidFill>
                  <a:srgbClr val="000000"/>
                </a:solidFill>
              </a:rPr>
              <a:t>patients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undergoing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aortocoronary</a:t>
            </a:r>
            <a:r>
              <a:rPr lang="es-ES" altLang="en-US" dirty="0">
                <a:solidFill>
                  <a:srgbClr val="000000"/>
                </a:solidFill>
              </a:rPr>
              <a:t> bypass </a:t>
            </a:r>
            <a:r>
              <a:rPr lang="es-ES" altLang="en-US" dirty="0" err="1">
                <a:solidFill>
                  <a:srgbClr val="000000"/>
                </a:solidFill>
              </a:rPr>
              <a:t>grafting</a:t>
            </a:r>
            <a:r>
              <a:rPr lang="es-ES" altLang="en-US" dirty="0">
                <a:solidFill>
                  <a:srgbClr val="000000"/>
                </a:solidFill>
              </a:rPr>
              <a:t> (CABG)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CPB </a:t>
            </a:r>
            <a:r>
              <a:rPr lang="es-ES" altLang="en-US" dirty="0" err="1">
                <a:solidFill>
                  <a:srgbClr val="000000"/>
                </a:solidFill>
              </a:rPr>
              <a:t>was</a:t>
            </a:r>
            <a:r>
              <a:rPr lang="es-ES" altLang="en-US" dirty="0">
                <a:solidFill>
                  <a:srgbClr val="000000"/>
                </a:solidFill>
              </a:rPr>
              <a:t> more </a:t>
            </a:r>
            <a:r>
              <a:rPr lang="es-ES" altLang="en-US" dirty="0" err="1">
                <a:solidFill>
                  <a:srgbClr val="000000"/>
                </a:solidFill>
              </a:rPr>
              <a:t>favourable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remacemide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group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than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controls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Arrowsmith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1998).</a:t>
            </a:r>
          </a:p>
          <a:p>
            <a:pPr algn="l" rtl="0" eaLnBrk="1" hangingPunct="1"/>
            <a:r>
              <a:rPr lang="es-ES" altLang="en-US" i="1" dirty="0" err="1">
                <a:solidFill>
                  <a:srgbClr val="000000"/>
                </a:solidFill>
              </a:rPr>
              <a:t>Glycine</a:t>
            </a:r>
            <a:r>
              <a:rPr lang="es-ES" altLang="en-US" i="1" dirty="0">
                <a:solidFill>
                  <a:srgbClr val="000000"/>
                </a:solidFill>
              </a:rPr>
              <a:t> </a:t>
            </a:r>
            <a:r>
              <a:rPr lang="es-ES" altLang="en-US" i="1" dirty="0" err="1">
                <a:solidFill>
                  <a:srgbClr val="000000"/>
                </a:solidFill>
              </a:rPr>
              <a:t>site</a:t>
            </a:r>
            <a:r>
              <a:rPr lang="es-ES" altLang="en-US" i="1" dirty="0">
                <a:solidFill>
                  <a:srgbClr val="000000"/>
                </a:solidFill>
              </a:rPr>
              <a:t> </a:t>
            </a:r>
            <a:r>
              <a:rPr lang="es-ES" altLang="en-US" i="1" dirty="0" err="1">
                <a:solidFill>
                  <a:srgbClr val="000000"/>
                </a:solidFill>
              </a:rPr>
              <a:t>antagonists</a:t>
            </a:r>
            <a:r>
              <a:rPr lang="es-ES" altLang="en-US" i="1" dirty="0">
                <a:solidFill>
                  <a:srgbClr val="000000"/>
                </a:solidFill>
              </a:rPr>
              <a:t>.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Glycine</a:t>
            </a:r>
            <a:r>
              <a:rPr lang="es-ES" altLang="en-US" dirty="0">
                <a:solidFill>
                  <a:srgbClr val="000000"/>
                </a:solidFill>
              </a:rPr>
              <a:t>, a </a:t>
            </a:r>
            <a:r>
              <a:rPr lang="es-ES" altLang="en-US" dirty="0" err="1">
                <a:solidFill>
                  <a:srgbClr val="000000"/>
                </a:solidFill>
              </a:rPr>
              <a:t>major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inhibitory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neurotransmitter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spinal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cord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brainstem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vertebrates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collected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synaptic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vesicles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via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proton-coupled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transport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system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released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into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synaptic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cleft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depolarization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presynaptic</a:t>
            </a:r>
            <a:r>
              <a:rPr lang="es-ES" altLang="en-US" dirty="0">
                <a:solidFill>
                  <a:srgbClr val="000000"/>
                </a:solidFill>
              </a:rPr>
              <a:t> terminal. </a:t>
            </a:r>
            <a:r>
              <a:rPr lang="es-ES" altLang="en-US" dirty="0" err="1">
                <a:solidFill>
                  <a:srgbClr val="000000"/>
                </a:solidFill>
              </a:rPr>
              <a:t>It</a:t>
            </a:r>
            <a:r>
              <a:rPr lang="es-ES" altLang="en-US" dirty="0">
                <a:solidFill>
                  <a:srgbClr val="000000"/>
                </a:solidFill>
              </a:rPr>
              <a:t> can </a:t>
            </a:r>
            <a:r>
              <a:rPr lang="es-ES" altLang="en-US" dirty="0" err="1">
                <a:solidFill>
                  <a:srgbClr val="000000"/>
                </a:solidFill>
              </a:rPr>
              <a:t>participate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excitatory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neurotransmission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modulating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activity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NMDA </a:t>
            </a:r>
            <a:r>
              <a:rPr lang="es-ES" altLang="en-US" dirty="0" err="1">
                <a:solidFill>
                  <a:srgbClr val="000000"/>
                </a:solidFill>
              </a:rPr>
              <a:t>subtype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glutamate</a:t>
            </a:r>
            <a:r>
              <a:rPr lang="es-ES" altLang="en-US" dirty="0">
                <a:solidFill>
                  <a:srgbClr val="000000"/>
                </a:solidFill>
              </a:rPr>
              <a:t> receptor. </a:t>
            </a:r>
          </a:p>
          <a:p>
            <a:pPr algn="l" rtl="0" eaLnBrk="1" hangingPunct="1"/>
            <a:r>
              <a:rPr lang="es-ES" altLang="en-US" dirty="0">
                <a:solidFill>
                  <a:srgbClr val="000000"/>
                </a:solidFill>
              </a:rPr>
              <a:t>7-Chlorokynuretic </a:t>
            </a:r>
            <a:r>
              <a:rPr lang="es-ES" altLang="en-US" dirty="0" err="1">
                <a:solidFill>
                  <a:srgbClr val="000000"/>
                </a:solidFill>
              </a:rPr>
              <a:t>acid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its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derivatives</a:t>
            </a:r>
            <a:r>
              <a:rPr lang="es-ES" altLang="en-US" dirty="0">
                <a:solidFill>
                  <a:srgbClr val="000000"/>
                </a:solidFill>
              </a:rPr>
              <a:t> ACEA-1021 (</a:t>
            </a:r>
            <a:r>
              <a:rPr lang="es-ES" altLang="en-US" dirty="0" err="1">
                <a:solidFill>
                  <a:srgbClr val="000000"/>
                </a:solidFill>
              </a:rPr>
              <a:t>Licostinel</a:t>
            </a:r>
            <a:r>
              <a:rPr lang="es-ES" altLang="en-US" dirty="0">
                <a:solidFill>
                  <a:srgbClr val="000000"/>
                </a:solidFill>
              </a:rPr>
              <a:t>), ACEA-1031 and ACEA-1416 </a:t>
            </a:r>
            <a:r>
              <a:rPr lang="es-ES" altLang="en-US" dirty="0" err="1">
                <a:solidFill>
                  <a:srgbClr val="000000"/>
                </a:solidFill>
              </a:rPr>
              <a:t>have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also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found</a:t>
            </a:r>
            <a:r>
              <a:rPr lang="es-ES" altLang="en-US" dirty="0">
                <a:solidFill>
                  <a:srgbClr val="000000"/>
                </a:solidFill>
              </a:rPr>
              <a:t> to reduce </a:t>
            </a:r>
            <a:r>
              <a:rPr lang="es-ES" altLang="en-US" dirty="0" err="1">
                <a:solidFill>
                  <a:srgbClr val="000000"/>
                </a:solidFill>
              </a:rPr>
              <a:t>infarct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volume</a:t>
            </a:r>
            <a:r>
              <a:rPr lang="es-ES" altLang="en-US" dirty="0">
                <a:solidFill>
                  <a:srgbClr val="000000"/>
                </a:solidFill>
              </a:rPr>
              <a:t> in focal </a:t>
            </a:r>
            <a:r>
              <a:rPr lang="es-ES" altLang="en-US" dirty="0" err="1">
                <a:solidFill>
                  <a:srgbClr val="000000"/>
                </a:solidFill>
              </a:rPr>
              <a:t>ischaemia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models</a:t>
            </a:r>
            <a:r>
              <a:rPr lang="es-ES" altLang="en-US" dirty="0">
                <a:solidFill>
                  <a:srgbClr val="000000"/>
                </a:solidFill>
              </a:rPr>
              <a:t> (Warner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1995). </a:t>
            </a:r>
            <a:r>
              <a:rPr lang="es-ES" altLang="en-US" dirty="0" err="1">
                <a:solidFill>
                  <a:srgbClr val="000000"/>
                </a:solidFill>
              </a:rPr>
              <a:t>Licostinel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may</a:t>
            </a:r>
            <a:r>
              <a:rPr lang="es-ES" altLang="en-US" dirty="0">
                <a:solidFill>
                  <a:srgbClr val="000000"/>
                </a:solidFill>
              </a:rPr>
              <a:t> be a </a:t>
            </a:r>
            <a:r>
              <a:rPr lang="es-ES" altLang="en-US" dirty="0" err="1">
                <a:solidFill>
                  <a:srgbClr val="000000"/>
                </a:solidFill>
              </a:rPr>
              <a:t>safer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better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tolerated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neuroprotective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agent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many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previously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evaluated</a:t>
            </a:r>
            <a:r>
              <a:rPr lang="es-ES" altLang="en-US" dirty="0">
                <a:solidFill>
                  <a:srgbClr val="000000"/>
                </a:solidFill>
              </a:rPr>
              <a:t> NMDA </a:t>
            </a:r>
            <a:r>
              <a:rPr lang="es-ES" altLang="en-US" dirty="0" err="1">
                <a:solidFill>
                  <a:srgbClr val="000000"/>
                </a:solidFill>
              </a:rPr>
              <a:t>antagonists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Albers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Felbamate</a:t>
            </a:r>
            <a:r>
              <a:rPr lang="es-ES" altLang="en-US" dirty="0">
                <a:solidFill>
                  <a:srgbClr val="000000"/>
                </a:solidFill>
              </a:rPr>
              <a:t>, a novel </a:t>
            </a:r>
            <a:r>
              <a:rPr lang="es-ES" altLang="en-US" dirty="0" err="1">
                <a:solidFill>
                  <a:srgbClr val="000000"/>
                </a:solidFill>
              </a:rPr>
              <a:t>anticonvulsant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binds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glycine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site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NMDA receptor, has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have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neuroprotective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properties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in vitro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i="1" dirty="0">
                <a:solidFill>
                  <a:srgbClr val="000000"/>
                </a:solidFill>
              </a:rPr>
              <a:t>in vivo</a:t>
            </a:r>
            <a:r>
              <a:rPr lang="es-ES" altLang="en-US" dirty="0">
                <a:solidFill>
                  <a:srgbClr val="000000"/>
                </a:solidFill>
              </a:rPr>
              <a:t>. In a </a:t>
            </a:r>
            <a:r>
              <a:rPr lang="es-ES" altLang="en-US" dirty="0" err="1">
                <a:solidFill>
                  <a:srgbClr val="000000"/>
                </a:solidFill>
              </a:rPr>
              <a:t>gerbil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 of global </a:t>
            </a:r>
            <a:r>
              <a:rPr lang="es-ES" altLang="en-US" dirty="0" err="1">
                <a:solidFill>
                  <a:srgbClr val="000000"/>
                </a:solidFill>
              </a:rPr>
              <a:t>ischaemia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felbamate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given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carotid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occlusion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prevented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delayed</a:t>
            </a:r>
            <a:r>
              <a:rPr lang="es-ES" altLang="en-US" dirty="0">
                <a:solidFill>
                  <a:srgbClr val="000000"/>
                </a:solidFill>
              </a:rPr>
              <a:t> apoptosis, </a:t>
            </a:r>
            <a:r>
              <a:rPr lang="es-ES" altLang="en-US" dirty="0" err="1">
                <a:solidFill>
                  <a:srgbClr val="000000"/>
                </a:solidFill>
              </a:rPr>
              <a:t>but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doses </a:t>
            </a:r>
            <a:r>
              <a:rPr lang="es-ES" altLang="en-US" dirty="0" err="1">
                <a:solidFill>
                  <a:srgbClr val="000000"/>
                </a:solidFill>
              </a:rPr>
              <a:t>required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reach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this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effect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were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higher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those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used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for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anticonvulsant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treatment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Wasterlain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1996).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Monosialogangliosides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play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important</a:t>
            </a:r>
            <a:r>
              <a:rPr lang="es-ES" altLang="en-US" dirty="0">
                <a:solidFill>
                  <a:srgbClr val="000000"/>
                </a:solidFill>
              </a:rPr>
              <a:t> roles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physiological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pathways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nervous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system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particularly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brain</a:t>
            </a:r>
            <a:r>
              <a:rPr lang="es-ES" altLang="en-US" dirty="0">
                <a:solidFill>
                  <a:srgbClr val="000000"/>
                </a:solidFill>
              </a:rPr>
              <a:t>. </a:t>
            </a:r>
          </a:p>
          <a:p>
            <a:pPr algn="l" rtl="0" eaLnBrk="1" hangingPunct="1"/>
            <a:r>
              <a:rPr lang="es-ES" altLang="en-US" dirty="0">
                <a:solidFill>
                  <a:srgbClr val="000000"/>
                </a:solidFill>
              </a:rPr>
              <a:t>GM1 has </a:t>
            </a:r>
            <a:r>
              <a:rPr lang="es-ES" altLang="en-US" dirty="0" err="1">
                <a:solidFill>
                  <a:srgbClr val="000000"/>
                </a:solidFill>
              </a:rPr>
              <a:t>also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to reduce cerebral </a:t>
            </a:r>
            <a:r>
              <a:rPr lang="es-ES" altLang="en-US" dirty="0" err="1">
                <a:solidFill>
                  <a:srgbClr val="000000"/>
                </a:solidFill>
              </a:rPr>
              <a:t>injury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following</a:t>
            </a:r>
            <a:r>
              <a:rPr lang="es-ES" altLang="en-US" dirty="0">
                <a:solidFill>
                  <a:srgbClr val="000000"/>
                </a:solidFill>
              </a:rPr>
              <a:t> 2 </a:t>
            </a:r>
            <a:r>
              <a:rPr lang="es-ES" altLang="en-US" dirty="0" err="1">
                <a:solidFill>
                  <a:srgbClr val="000000"/>
                </a:solidFill>
              </a:rPr>
              <a:t>hours</a:t>
            </a:r>
            <a:r>
              <a:rPr lang="es-ES" altLang="en-US" dirty="0">
                <a:solidFill>
                  <a:srgbClr val="000000"/>
                </a:solidFill>
              </a:rPr>
              <a:t> of HCA at 18°C. In </a:t>
            </a:r>
            <a:r>
              <a:rPr lang="es-ES" altLang="en-US" dirty="0" err="1">
                <a:solidFill>
                  <a:srgbClr val="000000"/>
                </a:solidFill>
              </a:rPr>
              <a:t>an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experiment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adult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dogs</a:t>
            </a:r>
            <a:r>
              <a:rPr lang="es-ES" altLang="en-US" dirty="0">
                <a:solidFill>
                  <a:srgbClr val="000000"/>
                </a:solidFill>
              </a:rPr>
              <a:t>, a </a:t>
            </a:r>
            <a:r>
              <a:rPr lang="es-ES" altLang="en-US" dirty="0" err="1">
                <a:solidFill>
                  <a:srgbClr val="000000"/>
                </a:solidFill>
              </a:rPr>
              <a:t>better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behavioural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outcome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less</a:t>
            </a:r>
            <a:r>
              <a:rPr lang="es-ES" altLang="en-US" dirty="0">
                <a:solidFill>
                  <a:srgbClr val="000000"/>
                </a:solidFill>
              </a:rPr>
              <a:t> neuronal </a:t>
            </a:r>
            <a:r>
              <a:rPr lang="es-ES" altLang="en-US" dirty="0" err="1">
                <a:solidFill>
                  <a:srgbClr val="000000"/>
                </a:solidFill>
              </a:rPr>
              <a:t>injury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was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seen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dogs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pretreated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GM1 </a:t>
            </a:r>
            <a:r>
              <a:rPr lang="es-ES" altLang="en-US" dirty="0" err="1">
                <a:solidFill>
                  <a:srgbClr val="000000"/>
                </a:solidFill>
              </a:rPr>
              <a:t>than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controls</a:t>
            </a:r>
            <a:r>
              <a:rPr lang="es-ES" altLang="en-US" dirty="0">
                <a:solidFill>
                  <a:srgbClr val="000000"/>
                </a:solidFill>
              </a:rPr>
              <a:t> (Redmond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1993).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Calcium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channel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blockers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may</a:t>
            </a:r>
            <a:r>
              <a:rPr lang="es-ES" altLang="en-US" dirty="0">
                <a:solidFill>
                  <a:srgbClr val="000000"/>
                </a:solidFill>
              </a:rPr>
              <a:t> reduce Ca</a:t>
            </a:r>
            <a:r>
              <a:rPr lang="es-ES" altLang="en-US" baseline="30000" dirty="0">
                <a:solidFill>
                  <a:srgbClr val="000000"/>
                </a:solidFill>
              </a:rPr>
              <a:t>2+ </a:t>
            </a:r>
            <a:r>
              <a:rPr lang="es-ES" altLang="en-US" dirty="0" err="1">
                <a:solidFill>
                  <a:srgbClr val="000000"/>
                </a:solidFill>
              </a:rPr>
              <a:t>influx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into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cells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activation</a:t>
            </a:r>
            <a:r>
              <a:rPr lang="es-ES" altLang="en-US" dirty="0">
                <a:solidFill>
                  <a:srgbClr val="000000"/>
                </a:solidFill>
              </a:rPr>
              <a:t> of EAA </a:t>
            </a:r>
            <a:r>
              <a:rPr lang="es-ES" altLang="en-US" dirty="0" err="1">
                <a:solidFill>
                  <a:srgbClr val="000000"/>
                </a:solidFill>
              </a:rPr>
              <a:t>receptors</a:t>
            </a:r>
            <a:r>
              <a:rPr lang="es-ES" altLang="en-US" dirty="0">
                <a:solidFill>
                  <a:srgbClr val="000000"/>
                </a:solidFill>
              </a:rPr>
              <a:t>, and </a:t>
            </a:r>
            <a:r>
              <a:rPr lang="es-ES" altLang="en-US" dirty="0" err="1">
                <a:solidFill>
                  <a:srgbClr val="000000"/>
                </a:solidFill>
              </a:rPr>
              <a:t>they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also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inhibit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vasoconstriction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insult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Lipton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Rosenberg</a:t>
            </a:r>
            <a:r>
              <a:rPr lang="es-ES" altLang="en-US" dirty="0">
                <a:solidFill>
                  <a:srgbClr val="000000"/>
                </a:solidFill>
              </a:rPr>
              <a:t> 1994). </a:t>
            </a:r>
            <a:r>
              <a:rPr lang="es-ES" altLang="en-US" dirty="0" err="1">
                <a:solidFill>
                  <a:srgbClr val="000000"/>
                </a:solidFill>
              </a:rPr>
              <a:t>Calcium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antagonists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have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improve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neurological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outcome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aneurysmal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subarchnoidal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haemorrhage</a:t>
            </a:r>
            <a:r>
              <a:rPr lang="es-ES" altLang="en-US" dirty="0">
                <a:solidFill>
                  <a:srgbClr val="000000"/>
                </a:solidFill>
              </a:rPr>
              <a:t>. </a:t>
            </a:r>
          </a:p>
          <a:p>
            <a:pPr algn="l" rtl="0" eaLnBrk="1" hangingPunct="1"/>
            <a:r>
              <a:rPr lang="es-ES" altLang="en-US" dirty="0">
                <a:solidFill>
                  <a:srgbClr val="000000"/>
                </a:solidFill>
              </a:rPr>
              <a:t>NO has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mediate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glutamate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excitotoxicity</a:t>
            </a:r>
            <a:r>
              <a:rPr lang="es-ES" altLang="en-US" dirty="0">
                <a:solidFill>
                  <a:srgbClr val="000000"/>
                </a:solidFill>
              </a:rPr>
              <a:t>, and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therapeutic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potential</a:t>
            </a:r>
            <a:r>
              <a:rPr lang="es-ES" altLang="en-US" dirty="0">
                <a:solidFill>
                  <a:srgbClr val="000000"/>
                </a:solidFill>
              </a:rPr>
              <a:t> of NOS </a:t>
            </a:r>
            <a:r>
              <a:rPr lang="es-ES" altLang="en-US" dirty="0" err="1">
                <a:solidFill>
                  <a:srgbClr val="000000"/>
                </a:solidFill>
              </a:rPr>
              <a:t>inhibitors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have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emphasized</a:t>
            </a:r>
            <a:endParaRPr lang="es-ES" altLang="en-US" dirty="0">
              <a:solidFill>
                <a:srgbClr val="000000"/>
              </a:solidFill>
            </a:endParaRPr>
          </a:p>
          <a:p>
            <a:pPr algn="l" rtl="0" eaLnBrk="1" hangingPunct="1"/>
            <a:r>
              <a:rPr lang="es-ES" altLang="en-US" dirty="0">
                <a:solidFill>
                  <a:srgbClr val="000000"/>
                </a:solidFill>
              </a:rPr>
              <a:t>(</a:t>
            </a:r>
            <a:r>
              <a:rPr lang="es-ES" altLang="en-US" dirty="0" err="1">
                <a:solidFill>
                  <a:srgbClr val="000000"/>
                </a:solidFill>
              </a:rPr>
              <a:t>Barth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1997). ARL17477, a </a:t>
            </a:r>
            <a:r>
              <a:rPr lang="es-ES" altLang="en-US" dirty="0" err="1">
                <a:solidFill>
                  <a:srgbClr val="000000"/>
                </a:solidFill>
              </a:rPr>
              <a:t>selective</a:t>
            </a:r>
            <a:r>
              <a:rPr lang="es-ES" altLang="en-US" dirty="0">
                <a:solidFill>
                  <a:srgbClr val="000000"/>
                </a:solidFill>
              </a:rPr>
              <a:t> NOS </a:t>
            </a:r>
            <a:r>
              <a:rPr lang="es-ES" altLang="en-US" dirty="0" err="1">
                <a:solidFill>
                  <a:srgbClr val="000000"/>
                </a:solidFill>
              </a:rPr>
              <a:t>inhibitor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also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provided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some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neuroprotection</a:t>
            </a:r>
            <a:r>
              <a:rPr lang="es-ES" altLang="en-US" dirty="0">
                <a:solidFill>
                  <a:srgbClr val="000000"/>
                </a:solidFill>
              </a:rPr>
              <a:t> in a </a:t>
            </a:r>
            <a:r>
              <a:rPr lang="es-ES" altLang="en-US" dirty="0" err="1">
                <a:solidFill>
                  <a:srgbClr val="000000"/>
                </a:solidFill>
              </a:rPr>
              <a:t>gerbil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but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combination</a:t>
            </a:r>
            <a:r>
              <a:rPr lang="es-ES" altLang="en-US" dirty="0">
                <a:solidFill>
                  <a:srgbClr val="000000"/>
                </a:solidFill>
              </a:rPr>
              <a:t> of MK-801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ARL17477 </a:t>
            </a:r>
            <a:r>
              <a:rPr lang="es-ES" altLang="en-US" dirty="0" err="1">
                <a:solidFill>
                  <a:srgbClr val="000000"/>
                </a:solidFill>
              </a:rPr>
              <a:t>provided</a:t>
            </a:r>
            <a:r>
              <a:rPr lang="es-ES" altLang="en-US" dirty="0">
                <a:solidFill>
                  <a:srgbClr val="000000"/>
                </a:solidFill>
              </a:rPr>
              <a:t> 21% </a:t>
            </a:r>
            <a:r>
              <a:rPr lang="es-ES" altLang="en-US" dirty="0" err="1">
                <a:solidFill>
                  <a:srgbClr val="000000"/>
                </a:solidFill>
              </a:rPr>
              <a:t>or</a:t>
            </a:r>
            <a:r>
              <a:rPr lang="es-ES" altLang="en-US" dirty="0">
                <a:solidFill>
                  <a:srgbClr val="000000"/>
                </a:solidFill>
              </a:rPr>
              <a:t> 44% </a:t>
            </a:r>
            <a:r>
              <a:rPr lang="es-ES" altLang="en-US" dirty="0" err="1">
                <a:solidFill>
                  <a:srgbClr val="000000"/>
                </a:solidFill>
              </a:rPr>
              <a:t>higher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protection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either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alone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indicating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several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pathways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contribute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cell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death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several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agents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targeting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different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points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biochemical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cascade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may</a:t>
            </a:r>
            <a:r>
              <a:rPr lang="es-ES" altLang="en-US" dirty="0">
                <a:solidFill>
                  <a:srgbClr val="000000"/>
                </a:solidFill>
              </a:rPr>
              <a:t> be of </a:t>
            </a:r>
            <a:r>
              <a:rPr lang="es-ES" altLang="en-US" dirty="0" err="1">
                <a:solidFill>
                  <a:srgbClr val="000000"/>
                </a:solidFill>
              </a:rPr>
              <a:t>benefit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Hicks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One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possibility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for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pharmacologically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targeting</a:t>
            </a:r>
            <a:r>
              <a:rPr lang="es-ES" altLang="en-US" dirty="0">
                <a:solidFill>
                  <a:srgbClr val="000000"/>
                </a:solidFill>
              </a:rPr>
              <a:t> a "</a:t>
            </a:r>
            <a:r>
              <a:rPr lang="es-ES" altLang="en-US" dirty="0" err="1">
                <a:solidFill>
                  <a:srgbClr val="000000"/>
                </a:solidFill>
              </a:rPr>
              <a:t>downstream</a:t>
            </a:r>
            <a:r>
              <a:rPr lang="es-ES" altLang="en-US" dirty="0">
                <a:solidFill>
                  <a:srgbClr val="000000"/>
                </a:solidFill>
              </a:rPr>
              <a:t>" </a:t>
            </a:r>
            <a:r>
              <a:rPr lang="es-ES" altLang="en-US" dirty="0" err="1">
                <a:solidFill>
                  <a:srgbClr val="000000"/>
                </a:solidFill>
              </a:rPr>
              <a:t>event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cascade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inhibit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activated</a:t>
            </a:r>
            <a:r>
              <a:rPr lang="es-ES" altLang="en-US" dirty="0">
                <a:solidFill>
                  <a:srgbClr val="000000"/>
                </a:solidFill>
              </a:rPr>
              <a:t> calpain.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CNS-</a:t>
            </a:r>
            <a:r>
              <a:rPr lang="es-ES" altLang="en-US" dirty="0" err="1">
                <a:solidFill>
                  <a:srgbClr val="000000"/>
                </a:solidFill>
              </a:rPr>
              <a:t>penetrating</a:t>
            </a:r>
            <a:r>
              <a:rPr lang="es-ES" altLang="en-US" dirty="0">
                <a:solidFill>
                  <a:srgbClr val="000000"/>
                </a:solidFill>
              </a:rPr>
              <a:t> calpain </a:t>
            </a:r>
            <a:r>
              <a:rPr lang="es-ES" altLang="en-US" dirty="0" err="1">
                <a:solidFill>
                  <a:srgbClr val="000000"/>
                </a:solidFill>
              </a:rPr>
              <a:t>inhibitor</a:t>
            </a:r>
            <a:r>
              <a:rPr lang="es-ES" altLang="en-US" dirty="0">
                <a:solidFill>
                  <a:srgbClr val="000000"/>
                </a:solidFill>
              </a:rPr>
              <a:t> MDL 28,170 can reduce </a:t>
            </a:r>
            <a:r>
              <a:rPr lang="es-ES" altLang="en-US" dirty="0" err="1">
                <a:solidFill>
                  <a:srgbClr val="000000"/>
                </a:solidFill>
              </a:rPr>
              <a:t>infarct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volume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rodents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Markgraf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1998), as </a:t>
            </a:r>
            <a:r>
              <a:rPr lang="es-ES" altLang="en-US" dirty="0" err="1">
                <a:solidFill>
                  <a:srgbClr val="000000"/>
                </a:solidFill>
              </a:rPr>
              <a:t>also</a:t>
            </a:r>
            <a:r>
              <a:rPr lang="es-ES" altLang="en-US" dirty="0">
                <a:solidFill>
                  <a:srgbClr val="000000"/>
                </a:solidFill>
              </a:rPr>
              <a:t> can </a:t>
            </a:r>
            <a:r>
              <a:rPr lang="es-ES" altLang="en-US" dirty="0" err="1">
                <a:solidFill>
                  <a:srgbClr val="000000"/>
                </a:solidFill>
              </a:rPr>
              <a:t>another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inhibitor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Cbz</a:t>
            </a:r>
            <a:r>
              <a:rPr lang="es-ES" altLang="en-US" dirty="0">
                <a:solidFill>
                  <a:srgbClr val="000000"/>
                </a:solidFill>
              </a:rPr>
              <a:t>-Val-</a:t>
            </a:r>
            <a:r>
              <a:rPr lang="es-ES" altLang="en-US" dirty="0" err="1">
                <a:solidFill>
                  <a:srgbClr val="000000"/>
                </a:solidFill>
              </a:rPr>
              <a:t>Phe</a:t>
            </a:r>
            <a:r>
              <a:rPr lang="es-ES" altLang="en-US" dirty="0">
                <a:solidFill>
                  <a:srgbClr val="000000"/>
                </a:solidFill>
              </a:rPr>
              <a:t>-H (Hong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1994).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Gelsolin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expression</a:t>
            </a:r>
            <a:r>
              <a:rPr lang="es-ES" altLang="en-US" dirty="0">
                <a:solidFill>
                  <a:srgbClr val="000000"/>
                </a:solidFill>
              </a:rPr>
              <a:t> at normal </a:t>
            </a:r>
            <a:r>
              <a:rPr lang="es-ES" altLang="en-US" dirty="0" err="1">
                <a:solidFill>
                  <a:srgbClr val="000000"/>
                </a:solidFill>
              </a:rPr>
              <a:t>levels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protects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brain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from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acute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injury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ability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stabilize</a:t>
            </a:r>
            <a:r>
              <a:rPr lang="es-ES" altLang="en-US" dirty="0">
                <a:solidFill>
                  <a:srgbClr val="000000"/>
                </a:solidFill>
              </a:rPr>
              <a:t> CA</a:t>
            </a:r>
            <a:r>
              <a:rPr lang="es-ES" altLang="en-US" baseline="30000" dirty="0">
                <a:solidFill>
                  <a:srgbClr val="000000"/>
                </a:solidFill>
              </a:rPr>
              <a:t>2+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influx</a:t>
            </a:r>
            <a:r>
              <a:rPr lang="es-ES" altLang="en-US" dirty="0">
                <a:solidFill>
                  <a:srgbClr val="000000"/>
                </a:solidFill>
              </a:rPr>
              <a:t>. </a:t>
            </a:r>
            <a:r>
              <a:rPr lang="es-ES" altLang="en-US" dirty="0" err="1">
                <a:solidFill>
                  <a:srgbClr val="000000"/>
                </a:solidFill>
              </a:rPr>
              <a:t>Cytochalacin</a:t>
            </a:r>
            <a:r>
              <a:rPr lang="es-ES" altLang="en-US" dirty="0">
                <a:solidFill>
                  <a:srgbClr val="000000"/>
                </a:solidFill>
              </a:rPr>
              <a:t> D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partial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gelsolin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analogue</a:t>
            </a:r>
            <a:r>
              <a:rPr lang="es-ES" altLang="en-US" dirty="0">
                <a:solidFill>
                  <a:srgbClr val="000000"/>
                </a:solidFill>
              </a:rPr>
              <a:t> and can reduce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injury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although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this</a:t>
            </a:r>
            <a:r>
              <a:rPr lang="es-ES" altLang="en-US" dirty="0">
                <a:solidFill>
                  <a:srgbClr val="000000"/>
                </a:solidFill>
              </a:rPr>
              <a:t> can lead to apoptosis (</a:t>
            </a:r>
            <a:r>
              <a:rPr lang="es-ES" altLang="en-US" dirty="0" err="1">
                <a:solidFill>
                  <a:srgbClr val="000000"/>
                </a:solidFill>
              </a:rPr>
              <a:t>Endres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pan-</a:t>
            </a:r>
            <a:r>
              <a:rPr lang="es-ES" altLang="en-US" dirty="0" err="1">
                <a:solidFill>
                  <a:srgbClr val="000000"/>
                </a:solidFill>
              </a:rPr>
              <a:t>caspase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inhibitor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boc-aspartyl</a:t>
            </a:r>
            <a:r>
              <a:rPr lang="es-ES" altLang="en-US" dirty="0">
                <a:solidFill>
                  <a:srgbClr val="000000"/>
                </a:solidFill>
              </a:rPr>
              <a:t>(</a:t>
            </a:r>
            <a:r>
              <a:rPr lang="es-ES" altLang="en-US" dirty="0" err="1">
                <a:solidFill>
                  <a:srgbClr val="000000"/>
                </a:solidFill>
              </a:rPr>
              <a:t>OMe</a:t>
            </a:r>
            <a:r>
              <a:rPr lang="es-ES" altLang="en-US" dirty="0">
                <a:solidFill>
                  <a:srgbClr val="000000"/>
                </a:solidFill>
              </a:rPr>
              <a:t>)-</a:t>
            </a:r>
            <a:r>
              <a:rPr lang="es-ES" altLang="en-US" dirty="0" err="1">
                <a:solidFill>
                  <a:srgbClr val="000000"/>
                </a:solidFill>
              </a:rPr>
              <a:t>fluoromethylketone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significantly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improved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neuroprotection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when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injected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into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brain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ventriceles</a:t>
            </a:r>
            <a:r>
              <a:rPr lang="es-ES" altLang="en-US" dirty="0">
                <a:solidFill>
                  <a:srgbClr val="000000"/>
                </a:solidFill>
              </a:rPr>
              <a:t> 3 h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cerebral </a:t>
            </a:r>
            <a:r>
              <a:rPr lang="es-ES" altLang="en-US" dirty="0" err="1">
                <a:solidFill>
                  <a:srgbClr val="000000"/>
                </a:solidFill>
              </a:rPr>
              <a:t>hypoxic-ischaemia</a:t>
            </a:r>
            <a:r>
              <a:rPr lang="es-ES" altLang="en-US" dirty="0">
                <a:solidFill>
                  <a:srgbClr val="000000"/>
                </a:solidFill>
              </a:rPr>
              <a:t>, and </a:t>
            </a:r>
            <a:r>
              <a:rPr lang="es-ES" altLang="en-US" dirty="0" err="1">
                <a:solidFill>
                  <a:srgbClr val="000000"/>
                </a:solidFill>
              </a:rPr>
              <a:t>systemic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injections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this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molecule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given</a:t>
            </a:r>
            <a:r>
              <a:rPr lang="es-ES" altLang="en-US" dirty="0">
                <a:solidFill>
                  <a:srgbClr val="000000"/>
                </a:solidFill>
              </a:rPr>
              <a:t> in a </a:t>
            </a:r>
            <a:r>
              <a:rPr lang="es-ES" altLang="en-US" dirty="0" err="1">
                <a:solidFill>
                  <a:srgbClr val="000000"/>
                </a:solidFill>
              </a:rPr>
              <a:t>delayed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fashion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resulted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significant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neuroprotection</a:t>
            </a:r>
            <a:r>
              <a:rPr lang="es-ES" altLang="en-US" dirty="0">
                <a:solidFill>
                  <a:srgbClr val="000000"/>
                </a:solidFill>
              </a:rPr>
              <a:t>. (</a:t>
            </a:r>
            <a:r>
              <a:rPr lang="es-ES" altLang="en-US" dirty="0" err="1">
                <a:solidFill>
                  <a:srgbClr val="000000"/>
                </a:solidFill>
              </a:rPr>
              <a:t>Cheng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1998). </a:t>
            </a:r>
          </a:p>
          <a:p>
            <a:pPr algn="l" rtl="0" eaLnBrk="1" hangingPunct="1"/>
            <a:endParaRPr lang="es-ES" altLang="en-US" dirty="0">
              <a:solidFill>
                <a:srgbClr val="000000"/>
              </a:solidFill>
            </a:endParaRPr>
          </a:p>
          <a:p>
            <a:pPr algn="l" rtl="0" eaLnBrk="1" hangingPunct="1"/>
            <a:endParaRPr lang="es-ES" altLang="en-US" dirty="0">
              <a:solidFill>
                <a:srgbClr val="000000"/>
              </a:solidFill>
            </a:endParaRPr>
          </a:p>
          <a:p>
            <a:pPr algn="l" rtl="0" eaLnBrk="1" hangingPunct="1"/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441134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0"/>
              </a:spcBef>
            </a:pPr>
            <a:fld id="{E50F78CC-504C-3B42-A12D-4B121E708550}" type="slidenum">
              <a:rPr lang="ar-SA" altLang="en-US"/>
              <a:pPr algn="l">
                <a:spcBef>
                  <a:spcPct val="0"/>
                </a:spcBef>
              </a:pPr>
              <a:t>29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1028260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0"/>
              </a:spcBef>
            </a:pPr>
            <a:fld id="{E50F78CC-504C-3B42-A12D-4B121E708550}" type="slidenum">
              <a:rPr lang="ar-SA" altLang="en-US"/>
              <a:pPr algn="l">
                <a:spcBef>
                  <a:spcPct val="0"/>
                </a:spcBef>
              </a:pPr>
              <a:t>30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1444184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FA633-A730-7F4E-93AC-868469D0F085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86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96306B-4113-1C48-9707-4F388FDE22DF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9642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8C7F08-340F-574F-912B-D9408FAF202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4345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1AB99E-EE33-D04C-86C5-289A2B7298C8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5362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4C86DA-A041-F644-B0BC-E2F2941A8BF3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5216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6ED708-3DF7-9541-BF44-7065E4C63E7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376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DC8D4C-86AE-3B4D-9BF0-9DC1179050CD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8458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47DD50-5466-7E49-ADBD-21F636190C78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9371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9F92C0-B746-FA4F-9701-E9780E44E7CA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1138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E5485B-B52E-9B42-A00F-FA6C5ACCA8D2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4219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9A5F24-39D3-0645-B8FB-C85BB35C2B77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2938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68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hangingPunct="1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68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1" hangingPunct="1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6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charset="0"/>
              </a:defRPr>
            </a:lvl1pPr>
          </a:lstStyle>
          <a:p>
            <a:fld id="{598B52E2-B0F7-F14D-994D-FA31DFCF0898}" type="slidenum">
              <a:rPr lang="ar-SA" altLang="en-US"/>
              <a:pPr/>
              <a:t>‹#›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timing>
    <p:tnLst>
      <p:par>
        <p:cTn id="1" dur="indefinite" restart="never" nodeType="tmRoot"/>
      </p:par>
    </p:tnLst>
  </p:timing>
  <p:txStyles>
    <p:titleStyle>
      <a:lvl1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Arial" charset="0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Arial" charset="0"/>
          <a:cs typeface="Arial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Arial" charset="0"/>
          <a:cs typeface="Arial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Arial" charset="0"/>
          <a:cs typeface="Arial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Arial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3000">
          <a:solidFill>
            <a:schemeClr val="tx1"/>
          </a:solidFill>
          <a:latin typeface="+mn-lt"/>
          <a:ea typeface="Arial" charset="0"/>
          <a:cs typeface="+mn-cs"/>
        </a:defRPr>
      </a:lvl1pPr>
      <a:lvl2pPr marL="669925" indent="-325438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q"/>
        <a:defRPr sz="2600">
          <a:solidFill>
            <a:schemeClr val="tx1"/>
          </a:solidFill>
          <a:latin typeface="+mn-lt"/>
          <a:ea typeface="Arial" charset="0"/>
          <a:cs typeface="+mn-cs"/>
        </a:defRPr>
      </a:lvl2pPr>
      <a:lvl3pPr marL="1022350" indent="-350838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200">
          <a:solidFill>
            <a:schemeClr val="tx1"/>
          </a:solidFill>
          <a:latin typeface="+mn-lt"/>
          <a:ea typeface="Arial" charset="0"/>
          <a:cs typeface="+mn-cs"/>
        </a:defRPr>
      </a:lvl3pPr>
      <a:lvl4pPr marL="1339850" indent="-31591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q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1681163" indent="-339725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1383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books.google.com.sa/books?id=aqHNBQAAQBAJ&amp;pg=PA590&amp;dq=Brain+ROS-induced+damage+2014&amp;hl=ar&amp;sa=X&amp;ved=0ahUKEwifq-HQ_cfPAhXFPxoKHeHhDm4Q6wEIIzAB#v=onepage&amp;q=Brain%20ROS-induced%20damage%202014&amp;f=fals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ptodate.com/contents/stroke-symptoms-and-diagnosis-beyond-the-basics" TargetMode="External"/><Relationship Id="rId4" Type="http://schemas.openxmlformats.org/officeDocument/2006/relationships/hyperlink" Target="https://books.google.com.sa/books?id=JUfuBwAAQBAJ&amp;pg=PP5&amp;dq=The+Role+of+Neurotransmitters+in+Brain+Injury&amp;hl=ar&amp;sa=X&amp;ved=0ahUKEwiFqYWy-crPAhUBBBoKHRhsApAQ6AEIHDAA#v=onepage&amp;q=The%20Role%20of%20Neurotransmitters%20in%20Brain%20Injury&amp;f=fals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20764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Pathogenesis of Cerebral </a:t>
            </a:r>
            <a:r>
              <a:rPr lang="en-US" sz="40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Infarction</a:t>
            </a:r>
            <a:br>
              <a:rPr lang="en-US" sz="40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en-US" sz="40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at</a:t>
            </a:r>
            <a:br>
              <a:rPr lang="en-US" sz="40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en-US" sz="40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Cellular </a:t>
            </a:r>
            <a:r>
              <a:rPr 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&amp; Molecular Levels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77200" cy="1295400"/>
          </a:xfrm>
        </p:spPr>
        <p:txBody>
          <a:bodyPr/>
          <a:lstStyle/>
          <a:p>
            <a:pPr algn="ctr" rtl="0" eaLnBrk="1" hangingPunct="1"/>
            <a:r>
              <a:rPr lang="en-US" altLang="en-US" sz="2800" b="1" dirty="0">
                <a:latin typeface="Arial" charset="0"/>
                <a:cs typeface="Arial" charset="0"/>
              </a:rPr>
              <a:t>The Role of Reactive Oxygen Species (ROS) &amp; Reactive </a:t>
            </a:r>
            <a:r>
              <a:rPr lang="en-US" altLang="en-US" sz="2800" b="1" dirty="0" err="1">
                <a:latin typeface="Arial" charset="0"/>
                <a:cs typeface="Arial" charset="0"/>
              </a:rPr>
              <a:t>Nitrative</a:t>
            </a:r>
            <a:r>
              <a:rPr lang="en-US" altLang="en-US" sz="2800" b="1" dirty="0">
                <a:latin typeface="Arial" charset="0"/>
                <a:cs typeface="Arial" charset="0"/>
              </a:rPr>
              <a:t> Species (RNS) in Normal Brain Physiology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They are mainly generated by microglia &amp; astrocytes</a:t>
            </a:r>
          </a:p>
          <a:p>
            <a:pPr algn="l" rtl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They modulate synaptic transmission &amp; non-synaptic communication between neurons &amp; glia</a:t>
            </a:r>
          </a:p>
          <a:p>
            <a:pPr algn="l" rtl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During periods of increased neuronal activity, ROS &amp; RNS diffuse to the myelin sheath of oligodendrocytes activating Protein kinase C (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</a:rPr>
              <a:t>PKC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 posttranslational modification of myelin basic protein (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MBP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) by phosphorylation</a:t>
            </a:r>
          </a:p>
          <a:p>
            <a:pPr algn="l" rtl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200" dirty="0">
              <a:latin typeface="Times New Roman" charset="0"/>
              <a:ea typeface="Times New Roman" charset="0"/>
              <a:cs typeface="Times New Roman" charset="0"/>
              <a:sym typeface="Wingdings" charset="2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They regulate neuronal signaling in both central &amp; peripheral nervous systems</a:t>
            </a:r>
          </a:p>
          <a:p>
            <a:pPr algn="l" rtl="0" eaLnBrk="1" hangingPunct="1">
              <a:lnSpc>
                <a:spcPct val="80000"/>
              </a:lnSpc>
            </a:pPr>
            <a:endParaRPr lang="en-US" altLang="en-US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They are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required for essential processes as learning &amp; memory </a:t>
            </a:r>
            <a:r>
              <a:rPr lang="en-US" altLang="en-US" sz="2200" dirty="0" smtClean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formation</a:t>
            </a:r>
            <a:endParaRPr lang="en-US" altLang="en-US" sz="2200" dirty="0">
              <a:latin typeface="Times New Roman" charset="0"/>
              <a:ea typeface="Times New Roman" charset="0"/>
              <a:cs typeface="Times New Roman" charset="0"/>
              <a:sym typeface="Wingdings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57200"/>
            <a:ext cx="7555378" cy="597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50912"/>
          </a:xfrm>
        </p:spPr>
        <p:txBody>
          <a:bodyPr/>
          <a:lstStyle/>
          <a:p>
            <a:pPr algn="ctr" rtl="0" eaLnBrk="1" hangingPunct="1"/>
            <a:r>
              <a:rPr lang="en-US" altLang="en-US" sz="3600" b="1">
                <a:latin typeface="Arial" charset="0"/>
                <a:cs typeface="Arial" charset="0"/>
              </a:rPr>
              <a:t>Oxidative stress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229600" cy="43434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A condition in which cells are subjected to excessive levels of Reactive oxidizing species </a:t>
            </a:r>
            <a:r>
              <a:rPr lang="en-US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(ROS or RNS) </a:t>
            </a: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&amp; they are unable to counterbalance their deleterious effects with antioxidants.</a:t>
            </a:r>
          </a:p>
          <a:p>
            <a:pPr algn="l" rtl="0" eaLnBrk="1" hangingPunct="1">
              <a:lnSpc>
                <a:spcPct val="90000"/>
              </a:lnSpc>
              <a:buFont typeface="Wingdings" charset="2"/>
              <a:buNone/>
            </a:pPr>
            <a:endParaRPr lang="en-US" alt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It has been implicated in the ageing process &amp; in many diseases (e.g., atherosclerosis, cancer, neurodegenerative diseases, stroke)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4" y="560400"/>
            <a:ext cx="8140627" cy="568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pPr algn="ctr" rtl="0" eaLnBrk="1" hangingPunct="1"/>
            <a:r>
              <a:rPr lang="en-US" altLang="en-US" sz="3600" b="1">
                <a:latin typeface="Arial" charset="0"/>
                <a:cs typeface="Arial" charset="0"/>
              </a:rPr>
              <a:t>The brain and Oxidative stress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48006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The brain is highly susceptible to ROS-induced damage because of:</a:t>
            </a:r>
          </a:p>
          <a:p>
            <a:pPr algn="l" rtl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High concentrations of </a:t>
            </a:r>
            <a:r>
              <a:rPr lang="en-US" altLang="en-US" sz="2400" dirty="0" err="1">
                <a:latin typeface="Times New Roman" charset="0"/>
                <a:ea typeface="Times New Roman" charset="0"/>
                <a:cs typeface="Times New Roman" charset="0"/>
              </a:rPr>
              <a:t>peroxidisable</a:t>
            </a: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 lipids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Low levels of protective antioxidants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High oxygen consumption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High levels of iron (acts as pro-oxidants under pathological conditions)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The occurrence of reactions involving dopamine &amp; Glutamate oxidase in the brain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rtl="0" eaLnBrk="1" hangingPunct="1"/>
            <a:r>
              <a:rPr lang="en-US" altLang="en-US" sz="3600" b="1">
                <a:latin typeface="Arial" charset="0"/>
                <a:cs typeface="Arial" charset="0"/>
              </a:rPr>
              <a:t>Molecular &amp; Vascular effects of ROS in ischemic stroke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altLang="en-US" sz="2400" b="1" dirty="0">
                <a:latin typeface="Times New Roman" charset="0"/>
                <a:ea typeface="Times New Roman" charset="0"/>
                <a:cs typeface="Times New Roman" charset="0"/>
              </a:rPr>
              <a:t>Molecular effects:</a:t>
            </a:r>
            <a:endParaRPr lang="en-US" altLang="en-US" sz="2400" b="1" dirty="0">
              <a:latin typeface="Times New Roman" charset="0"/>
              <a:ea typeface="Times New Roman" charset="0"/>
              <a:cs typeface="Times New Roman" charset="0"/>
              <a:sym typeface="Wingdings" charset="2"/>
            </a:endParaRP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DNA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 damage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Lipid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 peroxidation of </a:t>
            </a:r>
            <a:r>
              <a:rPr lang="en-US" altLang="en-US" sz="2200" b="1" i="1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unsaturated fatty acids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Protein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 denaturation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Inactivation of 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enzymes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Cell 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</a:rPr>
              <a:t>signaling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effects (e.g., r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elease of Ca</a:t>
            </a:r>
            <a:r>
              <a:rPr lang="en-US" altLang="en-US" sz="2200" baseline="300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2+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 from intracellular stores)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Cytoskeletal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 damage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Chemotaxis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400" b="1" dirty="0">
                <a:latin typeface="Times New Roman" charset="0"/>
                <a:ea typeface="Times New Roman" charset="0"/>
                <a:cs typeface="Times New Roman" charset="0"/>
              </a:rPr>
              <a:t>Vascular effects: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Altered vascular tone and cerebral blood flow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Increased platelet </a:t>
            </a:r>
            <a:r>
              <a:rPr lang="en-US" altLang="en-US" sz="2200" dirty="0" err="1">
                <a:latin typeface="Times New Roman" charset="0"/>
                <a:ea typeface="Times New Roman" charset="0"/>
                <a:cs typeface="Times New Roman" charset="0"/>
              </a:rPr>
              <a:t>aggregability</a:t>
            </a:r>
            <a:endParaRPr lang="en-US" altLang="en-US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Increased endothelial cell permeability</a:t>
            </a:r>
            <a:endParaRPr lang="en-US" altLang="en-US" sz="2200" dirty="0">
              <a:latin typeface="Times New Roman" charset="0"/>
              <a:ea typeface="Times New Roman" charset="0"/>
              <a:cs typeface="Times New Roman" charset="0"/>
              <a:sym typeface="Wingdings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458200" cy="1143000"/>
          </a:xfrm>
        </p:spPr>
        <p:txBody>
          <a:bodyPr/>
          <a:lstStyle/>
          <a:p>
            <a:pPr algn="ctr" rtl="0" eaLnBrk="1" hangingPunct="1">
              <a:defRPr/>
            </a:pPr>
            <a:r>
              <a:rPr lang="en-US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The role of NO in the pathophysiology of cerebral ischemia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0075"/>
            <a:ext cx="8229600" cy="4530725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Ischemia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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abnormal NO production</a:t>
            </a:r>
          </a:p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This may be both 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</a:rPr>
              <a:t>beneficial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and 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</a:rPr>
              <a:t>detrimental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, depending upon when and where NO is released</a:t>
            </a:r>
            <a:r>
              <a:rPr lang="ar-SA" altLang="en-US" sz="2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NO produced by endothelial NOS</a:t>
            </a:r>
            <a:r>
              <a:rPr lang="ar-SA" altLang="en-US" sz="2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altLang="en-US" sz="2200" dirty="0" err="1">
                <a:solidFill>
                  <a:srgbClr val="FF3300"/>
                </a:solidFill>
                <a:latin typeface="Times New Roman" charset="0"/>
                <a:ea typeface="Times New Roman" charset="0"/>
                <a:cs typeface="Times New Roman" charset="0"/>
              </a:rPr>
              <a:t>eNOS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)</a:t>
            </a:r>
            <a:r>
              <a:rPr lang="ar-SA" altLang="en-US" sz="2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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improving vascular dilation and perfusion</a:t>
            </a:r>
            <a:r>
              <a:rPr lang="ar-SA" altLang="en-US" sz="2200" dirty="0">
                <a:latin typeface="Times New Roman" charset="0"/>
                <a:ea typeface="Times New Roman" charset="0"/>
                <a:cs typeface="Times New Roman" charset="0"/>
              </a:rPr>
              <a:t> 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(i.e. </a:t>
            </a:r>
            <a:r>
              <a:rPr lang="en-US" altLang="en-US" sz="2200" b="1" dirty="0">
                <a:solidFill>
                  <a:srgbClr val="FF3300"/>
                </a:solidFill>
                <a:latin typeface="Times New Roman" charset="0"/>
                <a:ea typeface="Times New Roman" charset="0"/>
                <a:cs typeface="Times New Roman" charset="0"/>
              </a:rPr>
              <a:t>beneficial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).</a:t>
            </a:r>
          </a:p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In contrast, NO production by neuronal NOS</a:t>
            </a:r>
            <a:r>
              <a:rPr lang="ar-SA" altLang="en-US" sz="2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altLang="en-US" sz="2200" dirty="0" err="1">
                <a:solidFill>
                  <a:srgbClr val="FF3300"/>
                </a:solidFill>
                <a:latin typeface="Times New Roman" charset="0"/>
                <a:ea typeface="Times New Roman" charset="0"/>
                <a:cs typeface="Times New Roman" charset="0"/>
              </a:rPr>
              <a:t>nNOS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) or by </a:t>
            </a:r>
            <a:b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the inducible form of NOS</a:t>
            </a:r>
            <a:r>
              <a:rPr lang="ar-SA" altLang="en-US" sz="2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altLang="en-US" sz="2200" dirty="0" err="1">
                <a:solidFill>
                  <a:srgbClr val="FF3300"/>
                </a:solidFill>
                <a:latin typeface="Times New Roman" charset="0"/>
                <a:ea typeface="Times New Roman" charset="0"/>
                <a:cs typeface="Times New Roman" charset="0"/>
              </a:rPr>
              <a:t>iNOS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) has </a:t>
            </a:r>
            <a:r>
              <a:rPr lang="en-US" altLang="en-US" sz="2200" b="1" dirty="0">
                <a:solidFill>
                  <a:srgbClr val="FF3300"/>
                </a:solidFill>
                <a:latin typeface="Times New Roman" charset="0"/>
                <a:ea typeface="Times New Roman" charset="0"/>
                <a:cs typeface="Times New Roman" charset="0"/>
              </a:rPr>
              <a:t>detrimental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(harmful) effects.</a:t>
            </a:r>
          </a:p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Increased </a:t>
            </a:r>
            <a:r>
              <a:rPr lang="en-US" altLang="en-US" sz="2200" dirty="0" err="1">
                <a:latin typeface="Times New Roman" charset="0"/>
                <a:ea typeface="Times New Roman" charset="0"/>
                <a:cs typeface="Times New Roman" charset="0"/>
              </a:rPr>
              <a:t>iNOS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activity generally occurs in a delayed fashion after brain ischemia and trauma and is associated with inflammatory processes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107200"/>
            <a:ext cx="3627000" cy="216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21000"/>
            <a:ext cx="3959006" cy="568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848600" cy="2365375"/>
          </a:xfrm>
        </p:spPr>
        <p:txBody>
          <a:bodyPr/>
          <a:lstStyle/>
          <a:p>
            <a:pPr algn="ctr" rtl="0" eaLnBrk="1" hangingPunct="1">
              <a:defRPr/>
            </a:pPr>
            <a:r>
              <a:rPr lang="en-US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Metabolic stress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rtl="0" eaLnBrk="1" hangingPunct="1"/>
            <a:r>
              <a:rPr lang="en-US" altLang="en-US" sz="3600" b="1">
                <a:latin typeface="Arial" charset="0"/>
                <a:cs typeface="Arial" charset="0"/>
              </a:rPr>
              <a:t>Biochemical changes in The brain during ischemia</a:t>
            </a:r>
          </a:p>
        </p:txBody>
      </p:sp>
      <p:sp>
        <p:nvSpPr>
          <p:cNvPr id="26630" name="Rectangle 8"/>
          <p:cNvSpPr>
            <a:spLocks noChangeArrowheads="1"/>
          </p:cNvSpPr>
          <p:nvPr/>
        </p:nvSpPr>
        <p:spPr bwMode="auto">
          <a:xfrm>
            <a:off x="228600" y="2895600"/>
            <a:ext cx="43434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algn="r" rtl="1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Inhibition of ATP-dependent ion pumps</a:t>
            </a:r>
          </a:p>
          <a:p>
            <a:pPr lvl="1" algn="l" rtl="0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Membranes depolarization</a:t>
            </a:r>
          </a:p>
          <a:p>
            <a:pPr lvl="1" algn="l" rtl="0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dirty="0" err="1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Perturbance</a:t>
            </a:r>
            <a:r>
              <a:rPr lang="en-US" altLang="en-US" sz="20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 of transmembrane ion gradients</a:t>
            </a:r>
          </a:p>
        </p:txBody>
      </p:sp>
      <p:sp>
        <p:nvSpPr>
          <p:cNvPr id="26632" name="AutoShape 10"/>
          <p:cNvSpPr>
            <a:spLocks noChangeArrowheads="1"/>
          </p:cNvSpPr>
          <p:nvPr/>
        </p:nvSpPr>
        <p:spPr bwMode="auto">
          <a:xfrm>
            <a:off x="2286000" y="39624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6631" name="AutoShape 9"/>
          <p:cNvSpPr>
            <a:spLocks noChangeArrowheads="1"/>
          </p:cNvSpPr>
          <p:nvPr/>
        </p:nvSpPr>
        <p:spPr bwMode="auto">
          <a:xfrm rot="3628186">
            <a:off x="3980657" y="2161381"/>
            <a:ext cx="385762" cy="828675"/>
          </a:xfrm>
          <a:prstGeom prst="downArrow">
            <a:avLst>
              <a:gd name="adj1" fmla="val 50000"/>
              <a:gd name="adj2" fmla="val 5370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6633" name="AutoShape 11"/>
          <p:cNvSpPr>
            <a:spLocks noChangeArrowheads="1"/>
          </p:cNvSpPr>
          <p:nvPr/>
        </p:nvSpPr>
        <p:spPr bwMode="auto">
          <a:xfrm rot="-3180529">
            <a:off x="4822825" y="2166938"/>
            <a:ext cx="381000" cy="952500"/>
          </a:xfrm>
          <a:prstGeom prst="down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pSp>
        <p:nvGrpSpPr>
          <p:cNvPr id="2" name="Group 1"/>
          <p:cNvGrpSpPr/>
          <p:nvPr/>
        </p:nvGrpSpPr>
        <p:grpSpPr>
          <a:xfrm>
            <a:off x="990600" y="1371600"/>
            <a:ext cx="7010400" cy="1015663"/>
            <a:chOff x="990600" y="1371600"/>
            <a:chExt cx="7010400" cy="1015663"/>
          </a:xfrm>
        </p:grpSpPr>
        <p:sp>
          <p:nvSpPr>
            <p:cNvPr id="26628" name="Rectangle 6"/>
            <p:cNvSpPr>
              <a:spLocks noChangeArrowheads="1"/>
            </p:cNvSpPr>
            <p:nvPr/>
          </p:nvSpPr>
          <p:spPr bwMode="auto">
            <a:xfrm>
              <a:off x="990600" y="1371600"/>
              <a:ext cx="7010400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3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charset="2"/>
                <a:buChar char="q"/>
                <a:defRPr sz="2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2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q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Ischemia 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 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interruption or severe reduction of blood flow, O</a:t>
              </a:r>
              <a:r>
                <a:rPr lang="en-US" altLang="en-US" sz="2000" baseline="-25000" dirty="0"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&amp; nutrients in cerebral arteries 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 energy depletion (depletion of ATP &amp; </a:t>
              </a:r>
              <a:r>
                <a:rPr lang="en-US" altLang="en-US" sz="2000" dirty="0" err="1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creatine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 phosphate)</a:t>
              </a:r>
            </a:p>
          </p:txBody>
        </p:sp>
        <p:sp>
          <p:nvSpPr>
            <p:cNvPr id="26634" name="Oval 11"/>
            <p:cNvSpPr>
              <a:spLocks noChangeArrowheads="1"/>
            </p:cNvSpPr>
            <p:nvPr/>
          </p:nvSpPr>
          <p:spPr bwMode="auto">
            <a:xfrm>
              <a:off x="4191000" y="1722437"/>
              <a:ext cx="1854200" cy="411163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3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charset="2"/>
                <a:buChar char="q"/>
                <a:defRPr sz="2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2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q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486400" y="2286000"/>
            <a:ext cx="3359150" cy="1707416"/>
            <a:chOff x="5486400" y="2286000"/>
            <a:chExt cx="3359150" cy="1707416"/>
          </a:xfrm>
        </p:grpSpPr>
        <p:sp>
          <p:nvSpPr>
            <p:cNvPr id="26629" name="Rectangle 7"/>
            <p:cNvSpPr>
              <a:spLocks noChangeArrowheads="1"/>
            </p:cNvSpPr>
            <p:nvPr/>
          </p:nvSpPr>
          <p:spPr bwMode="auto">
            <a:xfrm>
              <a:off x="5486400" y="2362200"/>
              <a:ext cx="3359150" cy="1631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3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charset="2"/>
                <a:buChar char="q"/>
                <a:defRPr sz="2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2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q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Symbol" charset="2"/>
                </a:rPr>
                <a:t>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 </a:t>
              </a: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Lactic acid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 in neurons  acidosis  promotes the pro-oxidant effect  ↑ the rate of conversion of O</a:t>
              </a:r>
              <a:r>
                <a:rPr lang="en-US" altLang="en-US" sz="2000" baseline="-25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2</a:t>
              </a:r>
              <a:r>
                <a:rPr lang="en-US" altLang="en-US" sz="2000" baseline="30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.-</a:t>
              </a:r>
              <a:r>
                <a:rPr lang="ar-SA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 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 to H</a:t>
              </a:r>
              <a:r>
                <a:rPr lang="en-US" altLang="en-US" sz="2000" baseline="-25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2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O</a:t>
              </a:r>
              <a:r>
                <a:rPr lang="en-US" altLang="en-US" sz="2000" baseline="-25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2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 or to </a:t>
              </a:r>
              <a:r>
                <a:rPr lang="en-US" altLang="en-US" sz="2000" dirty="0" err="1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hydroxyperoxyl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 radical</a:t>
              </a:r>
            </a:p>
          </p:txBody>
        </p:sp>
        <p:sp>
          <p:nvSpPr>
            <p:cNvPr id="26635" name="Oval 11"/>
            <p:cNvSpPr>
              <a:spLocks noChangeArrowheads="1"/>
            </p:cNvSpPr>
            <p:nvPr/>
          </p:nvSpPr>
          <p:spPr bwMode="auto">
            <a:xfrm>
              <a:off x="5486400" y="2286000"/>
              <a:ext cx="1524000" cy="510837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3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charset="2"/>
                <a:buChar char="q"/>
                <a:defRPr sz="2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2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q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52400" y="4418013"/>
            <a:ext cx="8661400" cy="2554545"/>
            <a:chOff x="152400" y="4418013"/>
            <a:chExt cx="8661400" cy="2554545"/>
          </a:xfrm>
        </p:grpSpPr>
        <p:sp>
          <p:nvSpPr>
            <p:cNvPr id="26627" name="Text Box 5"/>
            <p:cNvSpPr txBox="1">
              <a:spLocks noChangeArrowheads="1"/>
            </p:cNvSpPr>
            <p:nvPr/>
          </p:nvSpPr>
          <p:spPr bwMode="auto">
            <a:xfrm>
              <a:off x="203200" y="4418013"/>
              <a:ext cx="8610600" cy="2554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3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algn="r" rtl="1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charset="2"/>
                <a:buChar char="q"/>
                <a:defRPr sz="2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2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q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Char char="•"/>
              </a:pP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Ca</a:t>
              </a:r>
              <a:r>
                <a:rPr lang="en-US" altLang="en-US" sz="2000" b="1" baseline="30000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2+</a:t>
              </a: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 Influx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   (translocation from extracellular to intracellular spaces) 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 activation of cellular proteases (</a:t>
              </a:r>
              <a:r>
                <a:rPr lang="en-US" altLang="en-US" sz="2000" dirty="0" err="1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Calpains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) &amp; lipases  breakdown of cerebral </a:t>
              </a:r>
              <a:r>
                <a:rPr lang="en-US" altLang="en-US" sz="2000" dirty="0" smtClean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tissue</a:t>
              </a:r>
              <a:endParaRPr lang="en-US" altLang="en-US" sz="2000" b="1" dirty="0">
                <a:solidFill>
                  <a:srgbClr val="FF3300"/>
                </a:solidFill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Char char="•"/>
              </a:pP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Na</a:t>
              </a:r>
              <a:r>
                <a:rPr lang="en-US" altLang="en-US" sz="2000" b="1" baseline="30000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+</a:t>
              </a: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 influx</a:t>
              </a:r>
            </a:p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Char char="•"/>
              </a:pP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K</a:t>
              </a:r>
              <a:r>
                <a:rPr lang="en-US" altLang="en-US" sz="2000" b="1" baseline="30000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+</a:t>
              </a: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 </a:t>
              </a: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efflux</a:t>
              </a:r>
              <a:endParaRPr lang="en-US" altLang="en-US" sz="2000" b="1" dirty="0">
                <a:solidFill>
                  <a:srgbClr val="FF3300"/>
                </a:solidFill>
                <a:latin typeface="Times New Roman" charset="0"/>
                <a:ea typeface="Times New Roman" charset="0"/>
                <a:cs typeface="Times New Roman" charset="0"/>
                <a:sym typeface="Wingdings" charset="2"/>
              </a:endParaRPr>
            </a:p>
            <a:p>
              <a:pPr lvl="1" algn="l" rtl="0" eaLnBrk="1" hangingPunct="1">
                <a:spcBef>
                  <a:spcPct val="0"/>
                </a:spcBef>
                <a:buClrTx/>
                <a:buSzTx/>
                <a:buFontTx/>
                <a:buChar char="•"/>
              </a:pPr>
              <a:endParaRPr lang="en-US" altLang="en-US" sz="20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endParaRPr>
            </a:p>
            <a:p>
              <a:pPr lvl="1" algn="l" rtl="0" eaLnBrk="1" hangingPunct="1">
                <a:spcBef>
                  <a:spcPct val="0"/>
                </a:spcBef>
                <a:buClrTx/>
                <a:buSzTx/>
                <a:buFontTx/>
                <a:buChar char="•"/>
              </a:pP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K</a:t>
              </a:r>
              <a:r>
                <a:rPr lang="en-US" altLang="en-US" sz="2000" baseline="30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+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-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induced </a:t>
              </a: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release of excitatory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amino acids</a:t>
              </a:r>
            </a:p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6636" name="Oval 11"/>
            <p:cNvSpPr>
              <a:spLocks noChangeArrowheads="1"/>
            </p:cNvSpPr>
            <p:nvPr/>
          </p:nvSpPr>
          <p:spPr bwMode="auto">
            <a:xfrm>
              <a:off x="228600" y="4419600"/>
              <a:ext cx="1447800" cy="457200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3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charset="2"/>
                <a:buChar char="q"/>
                <a:defRPr sz="2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2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q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6637" name="Oval 12"/>
            <p:cNvSpPr>
              <a:spLocks noChangeArrowheads="1"/>
            </p:cNvSpPr>
            <p:nvPr/>
          </p:nvSpPr>
          <p:spPr bwMode="auto">
            <a:xfrm>
              <a:off x="152400" y="5301396"/>
              <a:ext cx="1524000" cy="870803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3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charset="2"/>
                <a:buChar char="q"/>
                <a:defRPr sz="2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2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q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25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5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/>
      <p:bldP spid="26632" grpId="0" animBg="1"/>
      <p:bldP spid="26631" grpId="0" animBg="1"/>
      <p:bldP spid="266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z="3600" b="1">
                <a:latin typeface="Arial" charset="0"/>
                <a:cs typeface="Arial" charset="0"/>
              </a:rPr>
              <a:t>Objectives:</a:t>
            </a:r>
            <a:endParaRPr lang="en-US" altLang="en-US" sz="3600"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buNone/>
            </a:pPr>
            <a:r>
              <a:rPr lang="en-US" altLang="en-US" sz="2400" b="1" dirty="0" smtClean="0">
                <a:latin typeface="Times New Roman" charset="0"/>
                <a:ea typeface="Times New Roman" charset="0"/>
                <a:cs typeface="Times New Roman" charset="0"/>
              </a:rPr>
              <a:t>By the end of this lecture, the students should be able to:</a:t>
            </a:r>
          </a:p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</a:pPr>
            <a:r>
              <a:rPr lang="en-US" altLang="en-US" sz="2200" dirty="0" smtClean="0">
                <a:latin typeface="Times New Roman" charset="0"/>
                <a:ea typeface="Times New Roman" charset="0"/>
                <a:cs typeface="Times New Roman" charset="0"/>
              </a:rPr>
              <a:t>Identify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the possible 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</a:rPr>
              <a:t>cell death mechanisms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implicated in the pathogenesis of ischemic brain injury</a:t>
            </a:r>
          </a:p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Acquire the knowledge of the important role played by 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</a:rPr>
              <a:t>oxidative stress and free radicals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in the pathogenesis of cerebral infarction</a:t>
            </a:r>
          </a:p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Understand the various factors involved in 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</a:rPr>
              <a:t>ischemia-induced metabolic stress</a:t>
            </a:r>
          </a:p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Identify the Neurochemical changes involved in cerebral ischemia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763000" cy="1169987"/>
          </a:xfrm>
        </p:spPr>
        <p:txBody>
          <a:bodyPr/>
          <a:lstStyle/>
          <a:p>
            <a:pPr algn="ctr"/>
            <a:r>
              <a:rPr lang="en-US" altLang="en-US" sz="3600" b="1">
                <a:latin typeface="Arial" charset="0"/>
                <a:cs typeface="Arial" charset="0"/>
              </a:rPr>
              <a:t>Sources &amp; consequences of increased cytosolic Calcium in cell injury</a:t>
            </a:r>
          </a:p>
        </p:txBody>
      </p:sp>
      <p:pic>
        <p:nvPicPr>
          <p:cNvPr id="6" name="Picture 4" descr="S01871-001-f013"/>
          <p:cNvPicPr>
            <a:picLocks noChangeAspect="1" noChangeArrowheads="1"/>
          </p:cNvPicPr>
          <p:nvPr/>
        </p:nvPicPr>
        <p:blipFill>
          <a:blip r:embed="rId2">
            <a:lum bright="-18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8992" y="1676400"/>
            <a:ext cx="4369008" cy="514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848600" cy="2365375"/>
          </a:xfrm>
        </p:spPr>
        <p:txBody>
          <a:bodyPr/>
          <a:lstStyle/>
          <a:p>
            <a:pPr algn="ctr" rtl="0" eaLnBrk="1" hangingPunct="1">
              <a:defRPr/>
            </a:pPr>
            <a:r>
              <a:rPr lang="es-ES_tradnl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Neurochemical</a:t>
            </a:r>
            <a:r>
              <a:rPr lang="es-ES_tradnl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response</a:t>
            </a:r>
            <a:endParaRPr lang="en-U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b="1">
                <a:latin typeface="Arial" charset="0"/>
                <a:cs typeface="Arial" charset="0"/>
              </a:rPr>
              <a:t>The neurochemical response to cerebral ischemia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22475"/>
            <a:ext cx="8229600" cy="4530725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Following cerebral ischemia, extracellular levels of various neurotransmitters are increased e.g.,</a:t>
            </a:r>
          </a:p>
          <a:p>
            <a:pPr algn="l" rtl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Glutamate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Glycine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GABA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Dopamine</a:t>
            </a:r>
          </a:p>
          <a:p>
            <a:pPr algn="l" rtl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b="1">
                <a:latin typeface="Arial" charset="0"/>
                <a:cs typeface="Arial" charset="0"/>
              </a:rPr>
              <a:t>The Blood tests in patients with brain ischemia or hemorrhage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93875"/>
            <a:ext cx="8229600" cy="4530725"/>
          </a:xfrm>
        </p:spPr>
        <p:txBody>
          <a:bodyPr/>
          <a:lstStyle/>
          <a:p>
            <a:pPr algn="l" rtl="0"/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Complete blood count, including hemoglobin, hematocrit, white blood cell count, and platelet count</a:t>
            </a:r>
          </a:p>
          <a:p>
            <a:pPr algn="l" rtl="0"/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Prothrombin time, international normalized ratio (INR), and activated partial thromboplastin time</a:t>
            </a:r>
          </a:p>
          <a:p>
            <a:pPr algn="l" rtl="0"/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Thrombin time and/or </a:t>
            </a:r>
            <a:r>
              <a:rPr lang="en-US" altLang="en-US" sz="2200" dirty="0" err="1">
                <a:latin typeface="Times New Roman" charset="0"/>
                <a:ea typeface="Times New Roman" charset="0"/>
                <a:cs typeface="Times New Roman" charset="0"/>
              </a:rPr>
              <a:t>ecarin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clotting time if patient is known or suspected to be taking a direct thrombin inhibitor or a direct factor </a:t>
            </a:r>
            <a:r>
              <a:rPr lang="en-US" altLang="en-US" sz="2200" dirty="0" err="1">
                <a:latin typeface="Times New Roman" charset="0"/>
                <a:ea typeface="Times New Roman" charset="0"/>
                <a:cs typeface="Times New Roman" charset="0"/>
              </a:rPr>
              <a:t>Xa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inhibitor</a:t>
            </a:r>
          </a:p>
          <a:p>
            <a:pPr algn="l" rtl="0"/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Blood lipids, including total, high-density lipoprotein (HDL), and low-density lipoprotein (LDL) cholesterol, and triglycerides.</a:t>
            </a:r>
          </a:p>
          <a:p>
            <a:pPr algn="l" rtl="0"/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Cardiac enzymes and troponin</a:t>
            </a:r>
          </a:p>
          <a:p>
            <a:pPr algn="l" rtl="0" eaLnBrk="1" hangingPunct="1">
              <a:lnSpc>
                <a:spcPct val="80000"/>
              </a:lnSpc>
            </a:pPr>
            <a:endParaRPr lang="en-US" altLang="en-US" sz="2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3200400" y="6400800"/>
            <a:ext cx="5943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/>
              <a:t>http://www.uptodate.com/contents/overview-of-the-evaluation-of-stroke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848600" cy="1524000"/>
          </a:xfrm>
        </p:spPr>
        <p:txBody>
          <a:bodyPr/>
          <a:lstStyle/>
          <a:p>
            <a:pPr algn="ctr" rtl="0" eaLnBrk="1" hangingPunct="1">
              <a:defRPr/>
            </a:pPr>
            <a:r>
              <a:rPr lang="es-ES_tradnl" sz="36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Biochemical</a:t>
            </a:r>
            <a:r>
              <a:rPr lang="es-ES_tradnl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s-ES_tradnl" sz="36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basis</a:t>
            </a:r>
            <a:r>
              <a:rPr lang="es-ES_tradnl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of </a:t>
            </a: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pharmacological</a:t>
            </a:r>
            <a:r>
              <a:rPr lang="es-ES_tradnl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intervention</a:t>
            </a:r>
            <a:endParaRPr lang="en-U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Examples</a:t>
            </a:r>
            <a:r>
              <a:rPr lang="es-ES_tradnl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of </a:t>
            </a: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Potential</a:t>
            </a:r>
            <a:r>
              <a:rPr lang="es-ES_tradnl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Biochemical</a:t>
            </a:r>
            <a:r>
              <a:rPr lang="es-ES_tradnl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Intervention</a:t>
            </a:r>
            <a:r>
              <a:rPr lang="es-ES_tradnl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in Cerebral </a:t>
            </a: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Ischemia</a:t>
            </a:r>
            <a:endParaRPr lang="es-E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5625" y="1922463"/>
            <a:ext cx="8445500" cy="2649537"/>
          </a:xfrm>
        </p:spPr>
        <p:txBody>
          <a:bodyPr/>
          <a:lstStyle/>
          <a:p>
            <a:pPr algn="l" rtl="0" eaLnBrk="1" hangingPunct="1">
              <a:lnSpc>
                <a:spcPct val="150000"/>
              </a:lnSpc>
              <a:buFont typeface="Wingdings" panose="05000000000000000000" pitchFamily="2" charset="2"/>
              <a:buChar char="n"/>
              <a:defRPr/>
            </a:pPr>
            <a:r>
              <a:rPr lang="es-ES_tradnl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Inhibitors</a:t>
            </a: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of </a:t>
            </a:r>
            <a:r>
              <a:rPr lang="es-ES_tradnl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glutamate</a:t>
            </a: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2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release</a:t>
            </a:r>
            <a:endParaRPr lang="es-ES_tradnl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150000"/>
              </a:lnSpc>
              <a:buFont typeface="Wingdings" panose="05000000000000000000" pitchFamily="2" charset="2"/>
              <a:buChar char="n"/>
              <a:defRPr/>
            </a:pP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Ca</a:t>
            </a:r>
            <a:r>
              <a:rPr lang="es-ES_tradnl" sz="24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2+</a:t>
            </a: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channel</a:t>
            </a: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2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blockers</a:t>
            </a:r>
            <a:endParaRPr lang="es-ES_tradnl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150000"/>
              </a:lnSpc>
              <a:buFont typeface="Wingdings" panose="05000000000000000000" pitchFamily="2" charset="2"/>
              <a:buChar char="n"/>
              <a:defRPr/>
            </a:pPr>
            <a:r>
              <a:rPr lang="es-ES_tradnl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Nitric</a:t>
            </a: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oxide </a:t>
            </a:r>
            <a:r>
              <a:rPr lang="es-ES_tradnl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synthase</a:t>
            </a: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inhibitors</a:t>
            </a: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&amp; free radical </a:t>
            </a:r>
            <a:r>
              <a:rPr lang="es-ES_tradnl" sz="2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inhibition</a:t>
            </a:r>
            <a:endParaRPr lang="es-ES_tradnl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150000"/>
              </a:lnSpc>
              <a:buFont typeface="Wingdings" panose="05000000000000000000" pitchFamily="2" charset="2"/>
              <a:buChar char="n"/>
              <a:defRPr/>
            </a:pPr>
            <a:r>
              <a:rPr lang="es-ES_tradnl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Calpain</a:t>
            </a: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2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inhibitors</a:t>
            </a:r>
            <a:endParaRPr lang="es-ES_tradnl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71600" y="2052638"/>
            <a:ext cx="6400800" cy="995362"/>
          </a:xfrm>
        </p:spPr>
        <p:txBody>
          <a:bodyPr/>
          <a:lstStyle/>
          <a:p>
            <a:pPr algn="ctr" eaLnBrk="1" hangingPunct="1"/>
            <a:r>
              <a:rPr lang="en-US" altLang="en-US" sz="3600" b="1">
                <a:latin typeface="Arial" charset="0"/>
                <a:cs typeface="Arial" charset="0"/>
              </a:rPr>
              <a:t>To Summarize: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738438" y="242888"/>
            <a:ext cx="410881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k-SK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Ischemic</a:t>
            </a:r>
            <a:r>
              <a:rPr lang="sk-SK" sz="3600" b="1" dirty="0"/>
              <a:t> </a:t>
            </a:r>
            <a:r>
              <a:rPr lang="sk-SK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cascade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381000" y="1447800"/>
            <a:ext cx="8229599" cy="6863417"/>
            <a:chOff x="381000" y="1447800"/>
            <a:chExt cx="8229599" cy="6863417"/>
          </a:xfrm>
        </p:grpSpPr>
        <p:sp>
          <p:nvSpPr>
            <p:cNvPr id="23" name="Text Box 5"/>
            <p:cNvSpPr txBox="1">
              <a:spLocks noChangeArrowheads="1"/>
            </p:cNvSpPr>
            <p:nvPr/>
          </p:nvSpPr>
          <p:spPr bwMode="auto">
            <a:xfrm>
              <a:off x="381000" y="1447800"/>
              <a:ext cx="8229599" cy="6863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3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charset="2"/>
                <a:buChar char="q"/>
                <a:defRPr sz="2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2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q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Lack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of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oxygen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supply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to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ischemic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neurone</a:t>
              </a:r>
              <a:r>
                <a:rPr lang="en-US" altLang="en-US" sz="2000" dirty="0" smtClean="0">
                  <a:latin typeface="Times New Roman" charset="0"/>
                  <a:ea typeface="Times New Roman" charset="0"/>
                  <a:cs typeface="Times New Roman" charset="0"/>
                </a:rPr>
                <a:t>s</a:t>
              </a: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 dirty="0" smtClean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ATP </a:t>
              </a:r>
              <a:r>
                <a:rPr lang="sk-SK" altLang="en-US" sz="2000" dirty="0" err="1" smtClean="0">
                  <a:latin typeface="Times New Roman" charset="0"/>
                  <a:ea typeface="Times New Roman" charset="0"/>
                  <a:cs typeface="Times New Roman" charset="0"/>
                </a:rPr>
                <a:t>depletion</a:t>
              </a:r>
              <a:endParaRPr lang="sk-SK" altLang="en-US" sz="2000" dirty="0" smtClean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 smtClean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Malfunctioning of m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embrane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ion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sk-SK" altLang="en-US" sz="2000" dirty="0" err="1" smtClean="0">
                  <a:latin typeface="Times New Roman" charset="0"/>
                  <a:ea typeface="Times New Roman" charset="0"/>
                  <a:cs typeface="Times New Roman" charset="0"/>
                </a:rPr>
                <a:t>system</a:t>
              </a:r>
              <a:endParaRPr lang="sk-SK" altLang="en-US" sz="2000" dirty="0" smtClean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 smtClean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Dep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o</a:t>
              </a:r>
              <a:r>
                <a:rPr lang="sk-SK" altLang="en-US" sz="2000" dirty="0" err="1" smtClean="0">
                  <a:latin typeface="Times New Roman" charset="0"/>
                  <a:ea typeface="Times New Roman" charset="0"/>
                  <a:cs typeface="Times New Roman" charset="0"/>
                </a:rPr>
                <a:t>larisation</a:t>
              </a:r>
              <a:r>
                <a:rPr lang="sk-SK" altLang="en-US" sz="2000" dirty="0" smtClean="0"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of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neurone</a:t>
              </a:r>
              <a:r>
                <a:rPr lang="en-US" altLang="en-US" sz="2000" dirty="0" smtClean="0">
                  <a:latin typeface="Times New Roman" charset="0"/>
                  <a:ea typeface="Times New Roman" charset="0"/>
                  <a:cs typeface="Times New Roman" charset="0"/>
                </a:rPr>
                <a:t>s</a:t>
              </a: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en-US" altLang="en-US" sz="2000" dirty="0" smtClean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Influx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of </a:t>
              </a:r>
              <a:r>
                <a:rPr lang="sk-SK" altLang="en-US" sz="2000" dirty="0" err="1" smtClean="0">
                  <a:latin typeface="Times New Roman" charset="0"/>
                  <a:ea typeface="Times New Roman" charset="0"/>
                  <a:cs typeface="Times New Roman" charset="0"/>
                </a:rPr>
                <a:t>calcium</a:t>
              </a:r>
              <a:endParaRPr lang="sk-SK" altLang="en-US" sz="2000" dirty="0" smtClean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 smtClean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Release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of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neurotransmitters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, activation of </a:t>
              </a:r>
              <a:r>
                <a:rPr lang="en-US" altLang="en-US" sz="2000" dirty="0" smtClean="0">
                  <a:latin typeface="Times New Roman" charset="0"/>
                  <a:ea typeface="Times New Roman" charset="0"/>
                  <a:cs typeface="Times New Roman" charset="0"/>
                </a:rPr>
                <a:t>proteases</a:t>
              </a: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en-US" altLang="en-US" sz="2000" dirty="0" smtClean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Further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depolarisation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of </a:t>
              </a:r>
              <a:r>
                <a:rPr lang="sk-SK" altLang="en-US" sz="2000" dirty="0" err="1" smtClean="0">
                  <a:latin typeface="Times New Roman" charset="0"/>
                  <a:ea typeface="Times New Roman" charset="0"/>
                  <a:cs typeface="Times New Roman" charset="0"/>
                </a:rPr>
                <a:t>cells</a:t>
              </a:r>
              <a:endParaRPr lang="sk-SK" altLang="en-US" sz="2000" dirty="0" smtClean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 smtClean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Further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calcium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influx</a:t>
              </a: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4400549" y="1844675"/>
              <a:ext cx="19051" cy="3930650"/>
              <a:chOff x="4400549" y="1844675"/>
              <a:chExt cx="19051" cy="3930650"/>
            </a:xfrm>
          </p:grpSpPr>
          <p:sp>
            <p:nvSpPr>
              <p:cNvPr id="25" name="Line 19"/>
              <p:cNvSpPr>
                <a:spLocks noChangeShapeType="1"/>
              </p:cNvSpPr>
              <p:nvPr/>
            </p:nvSpPr>
            <p:spPr bwMode="auto">
              <a:xfrm>
                <a:off x="4414836" y="4876800"/>
                <a:ext cx="0" cy="28800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" name="Line 20"/>
              <p:cNvSpPr>
                <a:spLocks noChangeShapeType="1"/>
              </p:cNvSpPr>
              <p:nvPr/>
            </p:nvSpPr>
            <p:spPr bwMode="auto">
              <a:xfrm>
                <a:off x="4419600" y="5486400"/>
                <a:ext cx="0" cy="288925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" name="Line 22"/>
              <p:cNvSpPr>
                <a:spLocks noChangeShapeType="1"/>
              </p:cNvSpPr>
              <p:nvPr/>
            </p:nvSpPr>
            <p:spPr bwMode="auto">
              <a:xfrm>
                <a:off x="4419600" y="1844675"/>
                <a:ext cx="0" cy="28800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" name="Line 23"/>
              <p:cNvSpPr>
                <a:spLocks noChangeShapeType="1"/>
              </p:cNvSpPr>
              <p:nvPr/>
            </p:nvSpPr>
            <p:spPr bwMode="auto">
              <a:xfrm flipH="1">
                <a:off x="4400549" y="2438400"/>
                <a:ext cx="0" cy="28800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9" name="Line 24"/>
              <p:cNvSpPr>
                <a:spLocks noChangeShapeType="1"/>
              </p:cNvSpPr>
              <p:nvPr/>
            </p:nvSpPr>
            <p:spPr bwMode="auto">
              <a:xfrm>
                <a:off x="4414837" y="3063875"/>
                <a:ext cx="0" cy="288925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0" name="Line 25"/>
              <p:cNvSpPr>
                <a:spLocks noChangeShapeType="1"/>
              </p:cNvSpPr>
              <p:nvPr/>
            </p:nvSpPr>
            <p:spPr bwMode="auto">
              <a:xfrm>
                <a:off x="4419600" y="3675063"/>
                <a:ext cx="0" cy="287337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" name="Line 25"/>
              <p:cNvSpPr>
                <a:spLocks noChangeShapeType="1"/>
              </p:cNvSpPr>
              <p:nvPr/>
            </p:nvSpPr>
            <p:spPr bwMode="auto">
              <a:xfrm>
                <a:off x="4419600" y="4267200"/>
                <a:ext cx="0" cy="287337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6" name="Text Box 36"/>
          <p:cNvSpPr txBox="1">
            <a:spLocks noChangeArrowheads="1"/>
          </p:cNvSpPr>
          <p:nvPr/>
        </p:nvSpPr>
        <p:spPr bwMode="auto">
          <a:xfrm>
            <a:off x="1066800" y="228600"/>
            <a:ext cx="710963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Cosequences of brain ischemia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3400" y="1219200"/>
            <a:ext cx="8313274" cy="4876800"/>
            <a:chOff x="533400" y="762000"/>
            <a:chExt cx="8313274" cy="4876800"/>
          </a:xfrm>
        </p:grpSpPr>
        <p:sp>
          <p:nvSpPr>
            <p:cNvPr id="20484" name="Text Box 4"/>
            <p:cNvSpPr txBox="1">
              <a:spLocks noChangeArrowheads="1"/>
            </p:cNvSpPr>
            <p:nvPr/>
          </p:nvSpPr>
          <p:spPr bwMode="auto">
            <a:xfrm>
              <a:off x="1709538" y="762000"/>
              <a:ext cx="552946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cs-CZ" sz="2000" b="1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Energy</a:t>
              </a:r>
              <a:r>
                <a:rPr lang="cs-CZ" sz="20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  </a:t>
              </a:r>
              <a:r>
                <a:rPr lang="cs-CZ" sz="2000" b="1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failure</a:t>
              </a:r>
              <a:r>
                <a:rPr lang="cs-CZ" sz="20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 / </a:t>
              </a:r>
              <a:r>
                <a:rPr lang="cs-CZ" sz="2000" b="1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depolarisation</a:t>
              </a:r>
              <a:r>
                <a:rPr lang="en-US" sz="20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 / Oxidative stress</a:t>
              </a:r>
              <a:endParaRPr lang="sk-SK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36867" name="Line 5"/>
            <p:cNvSpPr>
              <a:spLocks noChangeShapeType="1"/>
            </p:cNvSpPr>
            <p:nvPr/>
          </p:nvSpPr>
          <p:spPr bwMode="auto">
            <a:xfrm flipH="1">
              <a:off x="2379663" y="1143000"/>
              <a:ext cx="1143000" cy="762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68" name="Line 6"/>
            <p:cNvSpPr>
              <a:spLocks noChangeShapeType="1"/>
            </p:cNvSpPr>
            <p:nvPr/>
          </p:nvSpPr>
          <p:spPr bwMode="auto">
            <a:xfrm>
              <a:off x="5199063" y="1143000"/>
              <a:ext cx="1219200" cy="8382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7" name="Text Box 7"/>
            <p:cNvSpPr txBox="1">
              <a:spLocks noChangeArrowheads="1"/>
            </p:cNvSpPr>
            <p:nvPr/>
          </p:nvSpPr>
          <p:spPr bwMode="auto">
            <a:xfrm>
              <a:off x="875210" y="1882914"/>
              <a:ext cx="270619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Neurot</a:t>
              </a:r>
              <a:r>
                <a:rPr lang="sk-SK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ransmitter</a:t>
              </a: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sk-SK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release</a:t>
              </a:r>
              <a:endParaRPr lang="sk-SK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>
                <a:defRPr/>
              </a:pP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and receptor </a:t>
              </a:r>
              <a:r>
                <a:rPr lang="sk-SK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activation</a:t>
              </a:r>
              <a:endParaRPr lang="sk-SK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0488" name="Text Box 8"/>
            <p:cNvSpPr txBox="1">
              <a:spLocks noChangeArrowheads="1"/>
            </p:cNvSpPr>
            <p:nvPr/>
          </p:nvSpPr>
          <p:spPr bwMode="auto">
            <a:xfrm>
              <a:off x="6248400" y="2032000"/>
              <a:ext cx="65114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sk-SK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Ca</a:t>
              </a:r>
              <a:r>
                <a:rPr lang="sk-SK" sz="2000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2+</a:t>
              </a:r>
              <a:endParaRPr lang="sk-SK" sz="2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36871" name="Line 9"/>
            <p:cNvSpPr>
              <a:spLocks noChangeShapeType="1"/>
            </p:cNvSpPr>
            <p:nvPr/>
          </p:nvSpPr>
          <p:spPr bwMode="auto">
            <a:xfrm>
              <a:off x="3522663" y="2286000"/>
              <a:ext cx="266700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6" name="Text Box 16"/>
            <p:cNvSpPr txBox="1">
              <a:spLocks noChangeArrowheads="1"/>
            </p:cNvSpPr>
            <p:nvPr/>
          </p:nvSpPr>
          <p:spPr bwMode="auto">
            <a:xfrm>
              <a:off x="1378238" y="3962400"/>
              <a:ext cx="106016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sk-SK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(</a:t>
              </a:r>
              <a:r>
                <a:rPr lang="sk-SK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FFAs</a:t>
              </a: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)</a:t>
              </a:r>
              <a:endParaRPr lang="sk-SK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  <a:sym typeface="Symbol" pitchFamily="18" charset="2"/>
              </a:endParaRPr>
            </a:p>
          </p:txBody>
        </p:sp>
        <p:sp>
          <p:nvSpPr>
            <p:cNvPr id="20499" name="Text Box 19"/>
            <p:cNvSpPr txBox="1">
              <a:spLocks noChangeArrowheads="1"/>
            </p:cNvSpPr>
            <p:nvPr/>
          </p:nvSpPr>
          <p:spPr bwMode="auto">
            <a:xfrm>
              <a:off x="6740525" y="3870325"/>
              <a:ext cx="1920875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Breakdown of</a:t>
              </a:r>
            </a:p>
            <a:p>
              <a:pPr algn="ctr">
                <a:defRPr/>
              </a:pP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cytoskeleton</a:t>
              </a:r>
              <a:endParaRPr lang="sk-SK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  <a:sym typeface="Symbol" pitchFamily="18" charset="2"/>
              </a:endParaRPr>
            </a:p>
          </p:txBody>
        </p:sp>
        <p:sp>
          <p:nvSpPr>
            <p:cNvPr id="36874" name="Line 25"/>
            <p:cNvSpPr>
              <a:spLocks noChangeShapeType="1"/>
            </p:cNvSpPr>
            <p:nvPr/>
          </p:nvSpPr>
          <p:spPr bwMode="auto">
            <a:xfrm>
              <a:off x="4741863" y="3962400"/>
              <a:ext cx="0" cy="612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5" name="Line 26"/>
            <p:cNvSpPr>
              <a:spLocks noChangeShapeType="1"/>
            </p:cNvSpPr>
            <p:nvPr/>
          </p:nvSpPr>
          <p:spPr bwMode="auto">
            <a:xfrm>
              <a:off x="1833563" y="4368600"/>
              <a:ext cx="0" cy="432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6" name="Line 27"/>
            <p:cNvSpPr>
              <a:spLocks noChangeShapeType="1"/>
            </p:cNvSpPr>
            <p:nvPr/>
          </p:nvSpPr>
          <p:spPr bwMode="auto">
            <a:xfrm>
              <a:off x="3048000" y="2895600"/>
              <a:ext cx="4665663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7" name="Line 28"/>
            <p:cNvSpPr>
              <a:spLocks noChangeShapeType="1"/>
            </p:cNvSpPr>
            <p:nvPr/>
          </p:nvSpPr>
          <p:spPr bwMode="auto">
            <a:xfrm>
              <a:off x="3048000" y="2895600"/>
              <a:ext cx="0" cy="381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8" name="Line 29"/>
            <p:cNvSpPr>
              <a:spLocks noChangeShapeType="1"/>
            </p:cNvSpPr>
            <p:nvPr/>
          </p:nvSpPr>
          <p:spPr bwMode="auto">
            <a:xfrm>
              <a:off x="4741863" y="2895600"/>
              <a:ext cx="0" cy="3048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9" name="Line 30"/>
            <p:cNvSpPr>
              <a:spLocks noChangeShapeType="1"/>
            </p:cNvSpPr>
            <p:nvPr/>
          </p:nvSpPr>
          <p:spPr bwMode="auto">
            <a:xfrm>
              <a:off x="7696200" y="2895600"/>
              <a:ext cx="0" cy="3048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2" name="Text Box 32"/>
            <p:cNvSpPr txBox="1">
              <a:spLocks noChangeArrowheads="1"/>
            </p:cNvSpPr>
            <p:nvPr/>
          </p:nvSpPr>
          <p:spPr bwMode="auto">
            <a:xfrm>
              <a:off x="838200" y="4724400"/>
              <a:ext cx="221887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M</a:t>
              </a: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embrane </a:t>
              </a:r>
              <a:r>
                <a:rPr lang="en-US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d</a:t>
              </a: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amage </a:t>
              </a:r>
            </a:p>
          </p:txBody>
        </p:sp>
        <p:sp>
          <p:nvSpPr>
            <p:cNvPr id="20513" name="Text Box 33"/>
            <p:cNvSpPr txBox="1">
              <a:spLocks noChangeArrowheads="1"/>
            </p:cNvSpPr>
            <p:nvPr/>
          </p:nvSpPr>
          <p:spPr bwMode="auto">
            <a:xfrm>
              <a:off x="3505200" y="4470737"/>
              <a:ext cx="27432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sk-SK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Dysfunction</a:t>
              </a: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 </a:t>
              </a:r>
              <a:r>
                <a:rPr lang="sk-SK" sz="20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of </a:t>
              </a:r>
              <a:r>
                <a:rPr lang="sk-SK" sz="2000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receptors</a:t>
              </a:r>
              <a:r>
                <a:rPr lang="sk-SK" sz="20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 and </a:t>
              </a:r>
              <a:r>
                <a:rPr lang="sk-SK" sz="2000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ion</a:t>
              </a:r>
              <a:r>
                <a:rPr lang="sk-SK" sz="20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 </a:t>
              </a: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channels</a:t>
              </a:r>
            </a:p>
          </p:txBody>
        </p:sp>
        <p:sp>
          <p:nvSpPr>
            <p:cNvPr id="36883" name="Line 37"/>
            <p:cNvSpPr>
              <a:spLocks noChangeShapeType="1"/>
            </p:cNvSpPr>
            <p:nvPr/>
          </p:nvSpPr>
          <p:spPr bwMode="auto">
            <a:xfrm>
              <a:off x="1905000" y="2590800"/>
              <a:ext cx="0" cy="6096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4" name="Line 38"/>
            <p:cNvSpPr>
              <a:spLocks noChangeShapeType="1"/>
            </p:cNvSpPr>
            <p:nvPr/>
          </p:nvSpPr>
          <p:spPr bwMode="auto">
            <a:xfrm flipV="1">
              <a:off x="7027863" y="2057400"/>
              <a:ext cx="0" cy="3048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0" name="Text Box 40"/>
            <p:cNvSpPr txBox="1">
              <a:spLocks noChangeArrowheads="1"/>
            </p:cNvSpPr>
            <p:nvPr/>
          </p:nvSpPr>
          <p:spPr bwMode="auto">
            <a:xfrm>
              <a:off x="533400" y="3200400"/>
              <a:ext cx="305404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sk-SK" sz="2000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Lipolysis</a:t>
              </a:r>
              <a:r>
                <a:rPr lang="sk-SK" sz="20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 (DAG </a:t>
              </a: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PKC)</a:t>
              </a:r>
              <a:endParaRPr lang="sk-SK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  <a:sym typeface="Symbol" pitchFamily="18" charset="2"/>
              </a:endParaRPr>
            </a:p>
          </p:txBody>
        </p:sp>
        <p:sp>
          <p:nvSpPr>
            <p:cNvPr id="20521" name="Text Box 41"/>
            <p:cNvSpPr txBox="1">
              <a:spLocks noChangeArrowheads="1"/>
            </p:cNvSpPr>
            <p:nvPr/>
          </p:nvSpPr>
          <p:spPr bwMode="auto">
            <a:xfrm>
              <a:off x="3942617" y="3124200"/>
              <a:ext cx="184858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      Protein</a:t>
              </a:r>
            </a:p>
            <a:p>
              <a:pPr>
                <a:defRPr/>
              </a:pP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phosphorylation</a:t>
              </a:r>
              <a:endParaRPr lang="sk-SK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  <a:sym typeface="Symbol" pitchFamily="18" charset="2"/>
              </a:endParaRPr>
            </a:p>
          </p:txBody>
        </p:sp>
        <p:sp>
          <p:nvSpPr>
            <p:cNvPr id="20523" name="Text Box 43"/>
            <p:cNvSpPr txBox="1">
              <a:spLocks noChangeArrowheads="1"/>
            </p:cNvSpPr>
            <p:nvPr/>
          </p:nvSpPr>
          <p:spPr bwMode="auto">
            <a:xfrm>
              <a:off x="6629400" y="4930914"/>
              <a:ext cx="221727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Inhibition of axonal</a:t>
              </a:r>
            </a:p>
            <a:p>
              <a:pPr algn="ctr">
                <a:defRPr/>
              </a:pP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transport, blebbing</a:t>
              </a:r>
            </a:p>
          </p:txBody>
        </p:sp>
        <p:sp>
          <p:nvSpPr>
            <p:cNvPr id="37" name="Text Box 13"/>
            <p:cNvSpPr txBox="1">
              <a:spLocks noChangeArrowheads="1"/>
            </p:cNvSpPr>
            <p:nvPr/>
          </p:nvSpPr>
          <p:spPr bwMode="auto">
            <a:xfrm>
              <a:off x="7060804" y="3159125"/>
              <a:ext cx="13211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Proteolysis</a:t>
              </a:r>
              <a:endParaRPr lang="sk-SK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  <a:sym typeface="Symbol" pitchFamily="18" charset="2"/>
              </a:endParaRPr>
            </a:p>
          </p:txBody>
        </p:sp>
        <p:sp>
          <p:nvSpPr>
            <p:cNvPr id="36890" name="Line 26"/>
            <p:cNvSpPr>
              <a:spLocks noChangeShapeType="1"/>
            </p:cNvSpPr>
            <p:nvPr/>
          </p:nvSpPr>
          <p:spPr bwMode="auto">
            <a:xfrm>
              <a:off x="7696200" y="3505200"/>
              <a:ext cx="0" cy="396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1" name="Line 26"/>
            <p:cNvSpPr>
              <a:spLocks noChangeShapeType="1"/>
            </p:cNvSpPr>
            <p:nvPr/>
          </p:nvSpPr>
          <p:spPr bwMode="auto">
            <a:xfrm>
              <a:off x="7696200" y="4572000"/>
              <a:ext cx="0" cy="396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2" name="Line 15"/>
            <p:cNvSpPr>
              <a:spLocks noChangeShapeType="1"/>
            </p:cNvSpPr>
            <p:nvPr/>
          </p:nvSpPr>
          <p:spPr bwMode="auto">
            <a:xfrm>
              <a:off x="6570663" y="2438400"/>
              <a:ext cx="0" cy="4699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6893" name="Straight Arrow Connector 41"/>
            <p:cNvCxnSpPr>
              <a:cxnSpLocks noChangeShapeType="1"/>
            </p:cNvCxnSpPr>
            <p:nvPr/>
          </p:nvCxnSpPr>
          <p:spPr bwMode="auto">
            <a:xfrm>
              <a:off x="3535363" y="3414713"/>
              <a:ext cx="762000" cy="1587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894" name="Line 26"/>
            <p:cNvSpPr>
              <a:spLocks noChangeShapeType="1"/>
            </p:cNvSpPr>
            <p:nvPr/>
          </p:nvSpPr>
          <p:spPr bwMode="auto">
            <a:xfrm>
              <a:off x="1858963" y="3581400"/>
              <a:ext cx="0" cy="432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93713" y="277813"/>
            <a:ext cx="7994650" cy="1071562"/>
          </a:xfrm>
        </p:spPr>
        <p:txBody>
          <a:bodyPr/>
          <a:lstStyle/>
          <a:p>
            <a:pPr algn="ctr" eaLnBrk="1" hangingPunct="1">
              <a:defRPr/>
            </a:pPr>
            <a:r>
              <a:rPr lang="es-ES_tradnl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Take</a:t>
            </a:r>
            <a:r>
              <a:rPr lang="es-ES_tradnl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Home </a:t>
            </a: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Message</a:t>
            </a:r>
            <a:endParaRPr lang="es-E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30375"/>
            <a:ext cx="8715375" cy="5127625"/>
          </a:xfrm>
        </p:spPr>
        <p:txBody>
          <a:bodyPr/>
          <a:lstStyle/>
          <a:p>
            <a:pPr marL="63500" indent="-63500" algn="l" rtl="0"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Severe cerebral ischemic insults lead to a complex cascade of biochemical and molecular events, including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:</a:t>
            </a:r>
          </a:p>
          <a:p>
            <a:pPr marL="63500" indent="-63500" algn="l" rtl="0" eaLnBrk="1" hangingPunct="1">
              <a:buFont typeface="Wingdings" panose="05000000000000000000" pitchFamily="2" charset="2"/>
              <a:buNone/>
              <a:defRPr/>
            </a:pPr>
            <a:endParaRPr lang="en-US" sz="24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marL="1295400" lvl="2" indent="-623888" algn="l" rtl="0" eaLnBrk="1" hangingPunct="1">
              <a:lnSpc>
                <a:spcPct val="150000"/>
              </a:lnSpc>
              <a:buClr>
                <a:srgbClr val="C00000"/>
              </a:buClr>
              <a:buSzPct val="100000"/>
              <a:buFontTx/>
              <a:buAutoNum type="arabicPeriod"/>
              <a:defRPr/>
            </a:pP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Cell death</a:t>
            </a:r>
          </a:p>
          <a:p>
            <a:pPr marL="1295400" lvl="2" indent="-623888" algn="l" rtl="0" eaLnBrk="1" hangingPunct="1">
              <a:lnSpc>
                <a:spcPct val="150000"/>
              </a:lnSpc>
              <a:buClr>
                <a:srgbClr val="C00000"/>
              </a:buClr>
              <a:buSzPct val="100000"/>
              <a:buFontTx/>
              <a:buAutoNum type="arabicPeriod"/>
              <a:defRPr/>
            </a:pP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Oxidative stress</a:t>
            </a:r>
          </a:p>
          <a:p>
            <a:pPr marL="1295400" lvl="2" indent="-623888" algn="l" rtl="0" eaLnBrk="1" hangingPunct="1">
              <a:lnSpc>
                <a:spcPct val="150000"/>
              </a:lnSpc>
              <a:buClr>
                <a:srgbClr val="C00000"/>
              </a:buClr>
              <a:buSzPct val="100000"/>
              <a:buFontTx/>
              <a:buAutoNum type="arabicPeriod"/>
              <a:defRPr/>
            </a:pP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Metabolic stress and </a:t>
            </a:r>
            <a:r>
              <a:rPr lang="en-US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neurochemical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changes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63525"/>
            <a:ext cx="8229600" cy="1139825"/>
          </a:xfrm>
        </p:spPr>
        <p:txBody>
          <a:bodyPr/>
          <a:lstStyle/>
          <a:p>
            <a:pPr algn="ctr"/>
            <a:r>
              <a:rPr lang="en-US" altLang="en-US" sz="3600">
                <a:latin typeface="Arial" charset="0"/>
                <a:cs typeface="Arial" charset="0"/>
              </a:rPr>
              <a:t>Cerebral Ischemia (Strokes) subtypes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200400" y="6400800"/>
            <a:ext cx="5943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 dirty="0"/>
              <a:t>http://</a:t>
            </a:r>
            <a:r>
              <a:rPr lang="en-US" altLang="en-US" sz="1400" dirty="0" err="1"/>
              <a:t>www.uptodate.com</a:t>
            </a:r>
            <a:r>
              <a:rPr lang="en-US" altLang="en-US" sz="1400" dirty="0"/>
              <a:t>/contents/overview-of-the-evaluation-of-stroke</a:t>
            </a:r>
          </a:p>
        </p:txBody>
      </p:sp>
      <p:sp>
        <p:nvSpPr>
          <p:cNvPr id="6149" name="TextBox 5"/>
          <p:cNvSpPr txBox="1">
            <a:spLocks noChangeArrowheads="1"/>
          </p:cNvSpPr>
          <p:nvPr/>
        </p:nvSpPr>
        <p:spPr bwMode="auto">
          <a:xfrm>
            <a:off x="234950" y="2316163"/>
            <a:ext cx="1981200" cy="120015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400" b="1"/>
              <a:t>Global incidence: 32%</a:t>
            </a:r>
          </a:p>
        </p:txBody>
      </p:sp>
      <p:sp>
        <p:nvSpPr>
          <p:cNvPr id="6150" name="Right Arrow 6"/>
          <p:cNvSpPr>
            <a:spLocks noChangeArrowheads="1"/>
          </p:cNvSpPr>
          <p:nvPr/>
        </p:nvSpPr>
        <p:spPr bwMode="auto">
          <a:xfrm>
            <a:off x="2209800" y="2819400"/>
            <a:ext cx="457200" cy="176213"/>
          </a:xfrm>
          <a:prstGeom prst="rightArrow">
            <a:avLst>
              <a:gd name="adj1" fmla="val 50000"/>
              <a:gd name="adj2" fmla="val 49982"/>
            </a:avLst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1" eaLnBrk="1" hangingPunct="1"/>
            <a:endParaRPr lang="en-US" altLang="en-US"/>
          </a:p>
        </p:txBody>
      </p:sp>
      <p:sp>
        <p:nvSpPr>
          <p:cNvPr id="6151" name="TextBox 7"/>
          <p:cNvSpPr txBox="1">
            <a:spLocks noChangeArrowheads="1"/>
          </p:cNvSpPr>
          <p:nvPr/>
        </p:nvSpPr>
        <p:spPr bwMode="auto">
          <a:xfrm>
            <a:off x="6705600" y="2306638"/>
            <a:ext cx="1981200" cy="1201737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400" b="1"/>
              <a:t>Global incidence: 68%</a:t>
            </a:r>
          </a:p>
        </p:txBody>
      </p:sp>
      <p:sp>
        <p:nvSpPr>
          <p:cNvPr id="6152" name="Right Arrow 8"/>
          <p:cNvSpPr>
            <a:spLocks noChangeArrowheads="1"/>
          </p:cNvSpPr>
          <p:nvPr/>
        </p:nvSpPr>
        <p:spPr bwMode="auto">
          <a:xfrm rot="10800000">
            <a:off x="6232525" y="2803525"/>
            <a:ext cx="457200" cy="176213"/>
          </a:xfrm>
          <a:prstGeom prst="rightArrow">
            <a:avLst>
              <a:gd name="adj1" fmla="val 50000"/>
              <a:gd name="adj2" fmla="val 49982"/>
            </a:avLst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1"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93713" y="277813"/>
            <a:ext cx="7994650" cy="1071562"/>
          </a:xfrm>
        </p:spPr>
        <p:txBody>
          <a:bodyPr/>
          <a:lstStyle/>
          <a:p>
            <a:pPr algn="ctr" eaLnBrk="1" hangingPunct="1">
              <a:defRPr/>
            </a:pPr>
            <a:r>
              <a:rPr lang="es-ES_tradnl" sz="36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References</a:t>
            </a:r>
            <a:endParaRPr lang="es-E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30375"/>
            <a:ext cx="8715375" cy="5127625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Lippincott’s Illustrated reviews: Biochemistry 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6</a:t>
            </a:r>
            <a:r>
              <a:rPr lang="en-US" sz="2000" baseline="30000" dirty="0" smtClean="0">
                <a:latin typeface="Times New Roman" charset="0"/>
                <a:ea typeface="Times New Roman" charset="0"/>
                <a:cs typeface="Times New Roman" charset="0"/>
              </a:rPr>
              <a:t>th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edition, Unit 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2, 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Chapter 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13, 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Pages 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145-156.</a:t>
            </a:r>
            <a:endParaRPr lang="en-US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defRPr/>
            </a:pP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‪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Role of Oxidative Stress in Chronic 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Diseases (Book).‏‬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(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  <a:hlinkClick r:id="rId3"/>
              </a:rPr>
              <a:t>Link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  <a:p>
            <a:pPr algn="l" rtl="0" eaLnBrk="1" hangingPunct="1">
              <a:defRPr/>
            </a:pP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The Role of Neurotransmitters in Brain 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Injury (Book, Page 36). (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  <a:hlinkClick r:id="rId4"/>
              </a:rPr>
              <a:t>Link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  <a:p>
            <a:pPr algn="l" rtl="0" eaLnBrk="1" hangingPunct="1"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  <a:hlinkClick r:id="rId5"/>
              </a:rPr>
              <a:t>http://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  <a:hlinkClick r:id="rId5"/>
              </a:rPr>
              <a:t>www.uptodate.com/contents/stroke-symptoms-and-diagnosis-beyond-the-basics</a:t>
            </a: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l" rtl="0" eaLnBrk="1" hangingPunct="1">
              <a:buNone/>
              <a:defRPr/>
            </a:pP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l" rtl="0" eaLnBrk="1" hangingPunct="1">
              <a:buNone/>
              <a:defRPr/>
            </a:pP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l" rtl="0" eaLnBrk="1" hangingPunct="1">
              <a:buNone/>
              <a:defRPr/>
            </a:pP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l" rtl="0" eaLnBrk="1" hangingPunct="1">
              <a:buNone/>
              <a:defRPr/>
            </a:pP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defRPr/>
            </a:pPr>
            <a:r>
              <a:rPr lang="en-US" altLang="en-US" sz="1200" dirty="0" err="1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Bramlett</a:t>
            </a:r>
            <a:r>
              <a:rPr lang="en-US" altLang="en-US" sz="1200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12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and Dietrich, Pathophysiology of Cerebral Ischemia and Brain Trauma: Similarities and Differences, Journal of Cerebral Blood Flow and Metabolism, 2004, 24: 133-150 </a:t>
            </a:r>
            <a:endParaRPr lang="en-US" altLang="en-US" sz="1200" dirty="0" smtClean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defRPr/>
            </a:pPr>
            <a:r>
              <a:rPr lang="en-US" altLang="en-US" sz="1200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Allen </a:t>
            </a:r>
            <a:r>
              <a:rPr lang="en-US" altLang="en-US" sz="12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and </a:t>
            </a:r>
            <a:r>
              <a:rPr lang="en-US" altLang="en-US" sz="1200" dirty="0" err="1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Bayraktutan</a:t>
            </a:r>
            <a:r>
              <a:rPr lang="en-US" altLang="en-US" sz="12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, Oxidative Stress and its Role in the Pathogenesis of Ischemic Stroke, World Stroke Organization International Journal of Stroke, 2009, </a:t>
            </a:r>
            <a:r>
              <a:rPr lang="en-US" altLang="en-US" sz="1200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4:461–470</a:t>
            </a:r>
            <a:endParaRPr lang="en-US" sz="12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2559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z="3600" b="1" dirty="0" smtClean="0">
                <a:latin typeface="Arial" charset="0"/>
                <a:cs typeface="Arial" charset="0"/>
              </a:rPr>
              <a:t>Risk factors of strokes</a:t>
            </a:r>
            <a:endParaRPr lang="en-US" altLang="en-US" sz="3600" dirty="0"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There are a number of risk factors for stroke:</a:t>
            </a:r>
          </a:p>
          <a:p>
            <a:pPr marL="344487" lvl="1" indent="0" algn="l" rtl="0">
              <a:buNone/>
            </a:pPr>
            <a:endParaRPr lang="en-US" sz="2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lvl="1" algn="l" rtl="0">
              <a:lnSpc>
                <a:spcPct val="150000"/>
              </a:lnSpc>
            </a:pP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Some increase 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the risk of one type of stroke (hemorrhagic or 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ischemic).</a:t>
            </a:r>
          </a:p>
          <a:p>
            <a:pPr lvl="1" algn="l" rtl="0">
              <a:lnSpc>
                <a:spcPct val="150000"/>
              </a:lnSpc>
            </a:pP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Some increase 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the 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risk 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of both types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lvl="1" algn="l" rtl="0">
              <a:lnSpc>
                <a:spcPct val="150000"/>
              </a:lnSpc>
            </a:pP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Occasionally, 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strokes occur in people who have no risk factors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en-US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ctr" rtl="0">
              <a:lnSpc>
                <a:spcPct val="150000"/>
              </a:lnSpc>
              <a:buNone/>
            </a:pPr>
            <a:r>
              <a:rPr lang="en-US" sz="2400" i="1" dirty="0" smtClean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rPr>
              <a:t>Continued </a:t>
            </a:r>
            <a:r>
              <a:rPr lang="is-IS" sz="2400" i="1" dirty="0" smtClean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rPr>
              <a:t>…...</a:t>
            </a:r>
            <a:endParaRPr lang="en-US" sz="2400" i="1" dirty="0" smtClean="0">
              <a:solidFill>
                <a:schemeClr val="accent2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Striped Right Arrow 1"/>
          <p:cNvSpPr/>
          <p:nvPr/>
        </p:nvSpPr>
        <p:spPr bwMode="auto">
          <a:xfrm rot="5400000">
            <a:off x="4076700" y="4838700"/>
            <a:ext cx="990600" cy="457200"/>
          </a:xfrm>
          <a:prstGeom prst="stripedRightArrow">
            <a:avLst>
              <a:gd name="adj1" fmla="val 64634"/>
              <a:gd name="adj2" fmla="val 81708"/>
            </a:avLst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5746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17638"/>
            <a:ext cx="8839200" cy="4754562"/>
          </a:xfrm>
        </p:spPr>
        <p:txBody>
          <a:bodyPr numCol="2"/>
          <a:lstStyle/>
          <a:p>
            <a:pPr marL="0" indent="0" algn="l" rtl="0">
              <a:buNone/>
            </a:pPr>
            <a:r>
              <a:rPr lang="en-US" sz="2000" b="1" u="sng" dirty="0">
                <a:latin typeface="Times New Roman" charset="0"/>
                <a:ea typeface="Times New Roman" charset="0"/>
                <a:cs typeface="Times New Roman" charset="0"/>
              </a:rPr>
              <a:t>Ischemic stroke risk factors</a:t>
            </a:r>
            <a:endParaRPr lang="en-US" sz="2000" u="sng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Age older than 40 years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Heart disease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High blood pressure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Smoking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Diabetes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High blood cholesterol levels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Illegal drug use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Recent childbirth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Previous history of transient ischemic attack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Inactive lifestyle and lack of exercise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Obesity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Current or past history of blood clots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Family history of cardiac disease and/or stroke</a:t>
            </a:r>
          </a:p>
          <a:p>
            <a:pPr marL="0" indent="0" algn="l" rtl="0">
              <a:buNone/>
            </a:pPr>
            <a:r>
              <a:rPr lang="en-US" sz="2000" b="1" u="sng" dirty="0" smtClean="0">
                <a:latin typeface="Times New Roman" charset="0"/>
                <a:ea typeface="Times New Roman" charset="0"/>
                <a:cs typeface="Times New Roman" charset="0"/>
              </a:rPr>
              <a:t>Hemorrhagic </a:t>
            </a:r>
            <a:r>
              <a:rPr lang="en-US" sz="2000" b="1" u="sng" dirty="0">
                <a:latin typeface="Times New Roman" charset="0"/>
                <a:ea typeface="Times New Roman" charset="0"/>
                <a:cs typeface="Times New Roman" charset="0"/>
              </a:rPr>
              <a:t>stroke risk factors</a:t>
            </a:r>
            <a:endParaRPr lang="en-US" sz="2000" u="sng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High blood pressure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Smoking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Illegal drug use </a:t>
            </a:r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(especially cocaine and "crystal meth")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Use of warfarin or other blood thinning medicines</a:t>
            </a:r>
          </a:p>
          <a:p>
            <a:pPr marL="0" indent="0" algn="l" rtl="0">
              <a:buNone/>
            </a:pPr>
            <a:endParaRPr lang="en-US" altLang="en-US" sz="1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rtl="0" eaLnBrk="1" hangingPunct="1"/>
            <a:r>
              <a:rPr lang="en-US" altLang="en-US" sz="3600" b="1" dirty="0" smtClean="0">
                <a:latin typeface="Arial" charset="0"/>
                <a:cs typeface="Arial" charset="0"/>
              </a:rPr>
              <a:t>Risk factors of strokes</a:t>
            </a:r>
            <a:endParaRPr lang="en-US" altLang="en-US" sz="36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24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1597025"/>
            <a:ext cx="7848600" cy="2365375"/>
          </a:xfrm>
        </p:spPr>
        <p:txBody>
          <a:bodyPr/>
          <a:lstStyle/>
          <a:p>
            <a:pPr algn="ctr" rtl="0" eaLnBrk="1" hangingPunct="1"/>
            <a:r>
              <a:rPr lang="en-US" altLang="en-US" sz="3600">
                <a:latin typeface="Arial" charset="0"/>
                <a:cs typeface="Arial" charset="0"/>
              </a:rPr>
              <a:t>The </a:t>
            </a:r>
            <a:r>
              <a:rPr lang="en-US" altLang="en-US" sz="3600" b="1">
                <a:latin typeface="Arial" charset="0"/>
                <a:cs typeface="Arial" charset="0"/>
              </a:rPr>
              <a:t>cell death mechanisms</a:t>
            </a:r>
            <a:r>
              <a:rPr lang="en-US" altLang="en-US" sz="3600">
                <a:latin typeface="Arial" charset="0"/>
                <a:cs typeface="Arial" charset="0"/>
              </a:rPr>
              <a:t> implicated in the pathogenesis of ischemic brain injury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4175"/>
            <a:ext cx="8229600" cy="1139825"/>
          </a:xfrm>
        </p:spPr>
        <p:txBody>
          <a:bodyPr/>
          <a:lstStyle/>
          <a:p>
            <a:pPr algn="ctr" rtl="0" eaLnBrk="1" hangingPunct="1"/>
            <a:r>
              <a:rPr lang="en-US" altLang="en-US" sz="3600" b="1">
                <a:latin typeface="Arial" charset="0"/>
                <a:cs typeface="Arial" charset="0"/>
              </a:rPr>
              <a:t>Cell death mechanisms in cerebral ischemia: Necrosis and Apoptosis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9600" cy="4648200"/>
          </a:xfrm>
        </p:spPr>
        <p:txBody>
          <a:bodyPr/>
          <a:lstStyle/>
          <a:p>
            <a:pPr lvl="1" algn="l" rtl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400" b="1" dirty="0" smtClean="0">
                <a:latin typeface="Times New Roman" charset="0"/>
                <a:ea typeface="Times New Roman" charset="0"/>
                <a:cs typeface="Times New Roman" charset="0"/>
              </a:rPr>
              <a:t>Necrosis </a:t>
            </a:r>
            <a:r>
              <a:rPr lang="en-US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is </a:t>
            </a: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commonly observed </a:t>
            </a:r>
            <a:r>
              <a:rPr lang="en-US" altLang="en-US" sz="2400" b="1" dirty="0">
                <a:latin typeface="Times New Roman" charset="0"/>
                <a:ea typeface="Times New Roman" charset="0"/>
                <a:cs typeface="Times New Roman" charset="0"/>
              </a:rPr>
              <a:t>early</a:t>
            </a: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 after </a:t>
            </a:r>
            <a:r>
              <a:rPr lang="en-US" altLang="en-US" sz="2400" b="1" dirty="0">
                <a:latin typeface="Times New Roman" charset="0"/>
                <a:ea typeface="Times New Roman" charset="0"/>
                <a:cs typeface="Times New Roman" charset="0"/>
              </a:rPr>
              <a:t>severe</a:t>
            </a: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 ischemic insults</a:t>
            </a:r>
          </a:p>
          <a:p>
            <a:pPr algn="l" rtl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400" b="1" dirty="0" smtClean="0">
                <a:latin typeface="Times New Roman" charset="0"/>
                <a:ea typeface="Times New Roman" charset="0"/>
                <a:cs typeface="Times New Roman" charset="0"/>
              </a:rPr>
              <a:t>Apoptosis </a:t>
            </a:r>
            <a:r>
              <a:rPr lang="en-US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occurs with more </a:t>
            </a:r>
            <a:r>
              <a:rPr lang="en-US" altLang="en-US" sz="2400" b="1" dirty="0" smtClean="0">
                <a:latin typeface="Times New Roman" charset="0"/>
                <a:ea typeface="Times New Roman" charset="0"/>
                <a:cs typeface="Times New Roman" charset="0"/>
              </a:rPr>
              <a:t>mild</a:t>
            </a:r>
            <a:r>
              <a:rPr lang="en-US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insults and with </a:t>
            </a:r>
            <a:r>
              <a:rPr lang="en-US" altLang="en-US" sz="2400" b="1" dirty="0" smtClean="0">
                <a:latin typeface="Times New Roman" charset="0"/>
                <a:ea typeface="Times New Roman" charset="0"/>
                <a:cs typeface="Times New Roman" charset="0"/>
              </a:rPr>
              <a:t>longer</a:t>
            </a:r>
            <a:r>
              <a:rPr lang="en-US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survival periods</a:t>
            </a:r>
          </a:p>
          <a:p>
            <a:pPr algn="l" rtl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The mechanism of cell death involves calcium-induced </a:t>
            </a:r>
            <a:r>
              <a:rPr lang="en-US" altLang="en-US" sz="2400" b="1" dirty="0">
                <a:latin typeface="Times New Roman" charset="0"/>
                <a:ea typeface="Times New Roman" charset="0"/>
                <a:cs typeface="Times New Roman" charset="0"/>
              </a:rPr>
              <a:t>calpain-mediated proteolysis</a:t>
            </a: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 of brain tissue</a:t>
            </a:r>
          </a:p>
          <a:p>
            <a:pPr algn="l" rtl="0" eaLnBrk="1" hangingPunct="1">
              <a:lnSpc>
                <a:spcPct val="80000"/>
              </a:lnSpc>
            </a:pPr>
            <a:endParaRPr lang="en-US" alt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400" b="1" dirty="0">
                <a:latin typeface="Times New Roman" charset="0"/>
                <a:ea typeface="Times New Roman" charset="0"/>
                <a:cs typeface="Times New Roman" charset="0"/>
              </a:rPr>
              <a:t>Substrates</a:t>
            </a: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2400" b="1" dirty="0">
                <a:latin typeface="Times New Roman" charset="0"/>
                <a:ea typeface="Times New Roman" charset="0"/>
                <a:cs typeface="Times New Roman" charset="0"/>
              </a:rPr>
              <a:t>for calpain </a:t>
            </a:r>
            <a:r>
              <a:rPr lang="en-US" altLang="en-US" sz="2400" b="1" dirty="0" smtClean="0">
                <a:latin typeface="Times New Roman" charset="0"/>
                <a:ea typeface="Times New Roman" charset="0"/>
                <a:cs typeface="Times New Roman" charset="0"/>
              </a:rPr>
              <a:t>include:</a:t>
            </a:r>
          </a:p>
          <a:p>
            <a:pPr marL="363538" indent="0" algn="l" rtl="0" eaLnBrk="1" hangingPunct="1">
              <a:lnSpc>
                <a:spcPct val="80000"/>
              </a:lnSpc>
              <a:buNone/>
            </a:pPr>
            <a:r>
              <a:rPr lang="en-US" alt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Cytoskeletal proteins, Membrane proteins and Regulatory </a:t>
            </a:r>
            <a:r>
              <a:rPr lang="en-US" altLang="en-US" sz="2000" dirty="0">
                <a:latin typeface="Times New Roman" charset="0"/>
                <a:ea typeface="Times New Roman" charset="0"/>
                <a:cs typeface="Times New Roman" charset="0"/>
              </a:rPr>
              <a:t>and signaling proteins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905000"/>
            <a:ext cx="7848600" cy="2743200"/>
          </a:xfrm>
        </p:spPr>
        <p:txBody>
          <a:bodyPr/>
          <a:lstStyle/>
          <a:p>
            <a:pPr algn="ctr" rtl="0" eaLnBrk="1" hangingPunct="1">
              <a:defRPr/>
            </a:pPr>
            <a:r>
              <a:rPr lang="es-ES_tradnl" sz="3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Biochemical</a:t>
            </a:r>
            <a:r>
              <a:rPr lang="es-ES_tradnl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Responses </a:t>
            </a:r>
            <a:r>
              <a:rPr lang="es-ES_tradnl" sz="3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to</a:t>
            </a:r>
            <a:r>
              <a:rPr lang="es-ES_tradnl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 </a:t>
            </a:r>
            <a:r>
              <a:rPr lang="es-ES_tradnl" sz="3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Ischemic</a:t>
            </a:r>
            <a:r>
              <a:rPr lang="es-ES_tradnl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s-ES_tradnl" sz="3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Brain</a:t>
            </a:r>
            <a:r>
              <a:rPr lang="es-ES_tradnl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s-ES_tradnl" sz="3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Injury</a:t>
            </a:r>
            <a:endParaRPr lang="en-US" sz="3600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60413" y="4495800"/>
            <a:ext cx="7773987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defRPr sz="28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1pPr>
            <a:lvl2pPr marL="669925" indent="-325438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022350" indent="-350838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339850" indent="-315913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1681163" indent="-339725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2138363" indent="-339725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l" rtl="0" eaLnBrk="1" hangingPunct="1">
              <a:defRPr/>
            </a:pPr>
            <a:r>
              <a:rPr lang="es-ES_tradnl" sz="2400" b="1" kern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Oxidative</a:t>
            </a:r>
            <a:r>
              <a:rPr lang="es-ES_tradnl" sz="2400" b="1" kern="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stress</a:t>
            </a:r>
          </a:p>
          <a:p>
            <a:pPr algn="l" rtl="0" eaLnBrk="1" hangingPunct="1">
              <a:defRPr/>
            </a:pPr>
            <a:r>
              <a:rPr lang="es-ES_tradnl" sz="2400" b="1" kern="0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Metabolic</a:t>
            </a:r>
            <a:r>
              <a:rPr lang="es-ES_tradnl" sz="2400" b="1" kern="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stress</a:t>
            </a:r>
          </a:p>
          <a:p>
            <a:pPr algn="l" rtl="0" eaLnBrk="1" hangingPunct="1">
              <a:defRPr/>
            </a:pPr>
            <a:r>
              <a:rPr lang="es-ES_tradnl" sz="2400" b="1" kern="0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Neurochemical</a:t>
            </a:r>
            <a:r>
              <a:rPr lang="es-ES_tradnl" sz="2400" b="1" kern="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response</a:t>
            </a:r>
          </a:p>
          <a:p>
            <a:pPr algn="l" rtl="0" eaLnBrk="1" hangingPunct="1">
              <a:defRPr/>
            </a:pPr>
            <a:endParaRPr lang="es-ES" sz="2400" b="1" kern="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848600" cy="2365375"/>
          </a:xfrm>
        </p:spPr>
        <p:txBody>
          <a:bodyPr/>
          <a:lstStyle/>
          <a:p>
            <a:pPr algn="ctr" rtl="0" eaLnBrk="1" hangingPunct="1">
              <a:defRPr/>
            </a:pP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Oxidative</a:t>
            </a:r>
            <a:r>
              <a:rPr lang="es-ES_tradnl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stress</a:t>
            </a:r>
            <a:endParaRPr lang="en-U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2776</TotalTime>
  <Words>2209</Words>
  <Application>Microsoft Office PowerPoint</Application>
  <PresentationFormat>On-screen Show (4:3)</PresentationFormat>
  <Paragraphs>218</Paragraphs>
  <Slides>30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Edge</vt:lpstr>
      <vt:lpstr>Pathogenesis of Cerebral Infarction at Cellular &amp; Molecular Levels</vt:lpstr>
      <vt:lpstr>Objectives:</vt:lpstr>
      <vt:lpstr>Cerebral Ischemia (Strokes) subtypes</vt:lpstr>
      <vt:lpstr>Risk factors of strokes</vt:lpstr>
      <vt:lpstr>Risk factors of strokes</vt:lpstr>
      <vt:lpstr>The cell death mechanisms implicated in the pathogenesis of ischemic brain injury</vt:lpstr>
      <vt:lpstr>Cell death mechanisms in cerebral ischemia: Necrosis and Apoptosis</vt:lpstr>
      <vt:lpstr>Biochemical Responses to  Ischemic Brain Injury</vt:lpstr>
      <vt:lpstr>Oxidative stress</vt:lpstr>
      <vt:lpstr>The Role of Reactive Oxygen Species (ROS) &amp; Reactive Nitrative Species (RNS) in Normal Brain Physiology</vt:lpstr>
      <vt:lpstr>PowerPoint Presentation</vt:lpstr>
      <vt:lpstr>Oxidative stress</vt:lpstr>
      <vt:lpstr>PowerPoint Presentation</vt:lpstr>
      <vt:lpstr>The brain and Oxidative stress</vt:lpstr>
      <vt:lpstr>Molecular &amp; Vascular effects of ROS in ischemic stroke</vt:lpstr>
      <vt:lpstr>The role of NO in the pathophysiology of cerebral ischemia</vt:lpstr>
      <vt:lpstr>PowerPoint Presentation</vt:lpstr>
      <vt:lpstr>Metabolic stress</vt:lpstr>
      <vt:lpstr>Biochemical changes in The brain during ischemia</vt:lpstr>
      <vt:lpstr>Sources &amp; consequences of increased cytosolic Calcium in cell injury</vt:lpstr>
      <vt:lpstr>Neurochemical response</vt:lpstr>
      <vt:lpstr>The neurochemical response to cerebral ischemia</vt:lpstr>
      <vt:lpstr>The Blood tests in patients with brain ischemia or hemorrhage</vt:lpstr>
      <vt:lpstr>Biochemical basis of pharmacological intervention</vt:lpstr>
      <vt:lpstr>Examples of Potential Biochemical Intervention in Cerebral Ischemia</vt:lpstr>
      <vt:lpstr>To Summarize: </vt:lpstr>
      <vt:lpstr>PowerPoint Presentation</vt:lpstr>
      <vt:lpstr>PowerPoint Presentation</vt:lpstr>
      <vt:lpstr>Take Home Message</vt:lpstr>
      <vt:lpstr>References</vt:lpstr>
    </vt:vector>
  </TitlesOfParts>
  <Company>BEST FORUM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www.arabswell.com</dc:creator>
  <cp:lastModifiedBy>3422</cp:lastModifiedBy>
  <cp:revision>92</cp:revision>
  <dcterms:created xsi:type="dcterms:W3CDTF">2010-10-11T16:41:44Z</dcterms:created>
  <dcterms:modified xsi:type="dcterms:W3CDTF">2016-10-13T07:32:30Z</dcterms:modified>
</cp:coreProperties>
</file>