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328" r:id="rId3"/>
    <p:sldId id="294" r:id="rId4"/>
    <p:sldId id="315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20" r:id="rId21"/>
    <p:sldId id="321" r:id="rId22"/>
    <p:sldId id="322" r:id="rId23"/>
    <p:sldId id="323" r:id="rId24"/>
    <p:sldId id="324" r:id="rId25"/>
    <p:sldId id="325" r:id="rId26"/>
    <p:sldId id="304" r:id="rId27"/>
    <p:sldId id="326" r:id="rId28"/>
    <p:sldId id="299" r:id="rId29"/>
    <p:sldId id="327" r:id="rId30"/>
    <p:sldId id="292" r:id="rId31"/>
    <p:sldId id="293" r:id="rId32"/>
    <p:sldId id="30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 smtClean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 smtClean="0">
                <a:solidFill>
                  <a:srgbClr val="0070C0"/>
                </a:solidFill>
              </a:rPr>
              <a:t>intersegmental</a:t>
            </a:r>
            <a:r>
              <a:rPr lang="en-US" b="1" dirty="0" smtClean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Dorsal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Ventral </a:t>
            </a:r>
            <a:r>
              <a:rPr lang="en-US" sz="1200" b="1" dirty="0" err="1" smtClean="0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Outer thick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Middle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Inner thin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appears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 smtClean="0">
                <a:solidFill>
                  <a:srgbClr val="0070C0"/>
                </a:solidFill>
              </a:rPr>
              <a:t>&amp; becomes filled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 a result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 smtClean="0">
                <a:solidFill>
                  <a:srgbClr val="0070C0"/>
                </a:solidFill>
              </a:rPr>
              <a:t>, the caudal end of spinal cord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 at end of vertebral column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level of S1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L3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 smtClean="0"/>
              <a:t> spinal cord</a:t>
            </a:r>
          </a:p>
          <a:p>
            <a:r>
              <a:rPr lang="en-US" sz="1200" b="1" dirty="0" smtClean="0"/>
              <a:t>at L1-L2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 Loosely arranged cells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 densely packed cells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 smtClean="0">
                <a:solidFill>
                  <a:srgbClr val="0070C0"/>
                </a:solidFill>
              </a:rPr>
              <a:t>of succeeding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to 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forms the </a:t>
            </a:r>
            <a:r>
              <a:rPr lang="en-US" b="1" dirty="0" err="1" smtClean="0">
                <a:solidFill>
                  <a:srgbClr val="0070C0"/>
                </a:solidFill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</a:rPr>
              <a:t> discs (nucleus </a:t>
            </a:r>
            <a:r>
              <a:rPr lang="en-US" b="1" dirty="0" err="1" smtClean="0">
                <a:solidFill>
                  <a:srgbClr val="0070C0"/>
                </a:solidFill>
              </a:rPr>
              <a:t>pulposus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 smtClean="0">
                <a:solidFill>
                  <a:srgbClr val="0070C0"/>
                </a:solidFill>
              </a:rPr>
              <a:t>are formed by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end </a:t>
            </a:r>
          </a:p>
          <a:p>
            <a:r>
              <a:rPr lang="en-US" sz="1400" b="1" dirty="0" smtClean="0"/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0911"/>
            <a:ext cx="447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bony halves of vertebral arch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524000" y="4268688"/>
            <a:ext cx="1248507" cy="98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90" y="5786595"/>
            <a:ext cx="2939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centrum with </a:t>
            </a:r>
          </a:p>
          <a:p>
            <a:r>
              <a:rPr lang="en-US" sz="1400" b="1" dirty="0" smtClean="0"/>
              <a:t>vertebral arches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/>
              <a:t>occurs 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5786595"/>
            <a:ext cx="1754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centers unite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 smtClean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 smtClean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 smtClean="0">
                <a:solidFill>
                  <a:srgbClr val="0070C0"/>
                </a:solidFill>
              </a:rPr>
              <a:t>and 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0070C0"/>
                </a:solidFill>
              </a:rPr>
              <a:t>of vertebral column from </a:t>
            </a:r>
            <a:r>
              <a:rPr lang="en-US" b="1" dirty="0" err="1" smtClean="0">
                <a:solidFill>
                  <a:srgbClr val="0070C0"/>
                </a:solidFill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 smtClean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 smtClean="0">
                <a:solidFill>
                  <a:srgbClr val="0070C0"/>
                </a:solidFill>
              </a:rPr>
              <a:t> as a result of walking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 smtClean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 smtClean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 smtClean="0">
                <a:solidFill>
                  <a:srgbClr val="0070C0"/>
                </a:solidFill>
              </a:rPr>
              <a:t> more frequent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</a:t>
            </a:r>
            <a:r>
              <a:rPr lang="en-US" sz="1400" b="1" dirty="0" err="1" smtClean="0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 </a:t>
            </a:r>
            <a:r>
              <a:rPr lang="en-US" sz="1400" b="1" dirty="0" err="1" smtClean="0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myeloschisis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Sometimes covered by a tuft of hair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spinal cord is open due to failure of </a:t>
            </a:r>
            <a:r>
              <a:rPr lang="en-US" b="1" smtClean="0">
                <a:solidFill>
                  <a:srgbClr val="0070C0"/>
                </a:solidFill>
              </a:rPr>
              <a:t>fusion of neural </a:t>
            </a:r>
            <a:r>
              <a:rPr lang="en-US" b="1" dirty="0" smtClean="0">
                <a:solidFill>
                  <a:srgbClr val="0070C0"/>
                </a:solidFill>
              </a:rPr>
              <a:t>folds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spinal cord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 smtClean="0">
                <a:solidFill>
                  <a:srgbClr val="0070C0"/>
                </a:solidFill>
              </a:rPr>
              <a:t> 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 smtClean="0">
                <a:solidFill>
                  <a:srgbClr val="0070C0"/>
                </a:solidFill>
              </a:rPr>
              <a:t> matter) 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 smtClean="0">
                <a:solidFill>
                  <a:srgbClr val="0070C0"/>
                </a:solidFill>
              </a:rPr>
              <a:t>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 smtClean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Mantle layer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 smtClean="0">
                <a:solidFill>
                  <a:srgbClr val="0070C0"/>
                </a:solidFill>
              </a:rPr>
              <a:t>neurons)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 smtClean="0">
                <a:solidFill>
                  <a:srgbClr val="0070C0"/>
                </a:solidFill>
              </a:rPr>
              <a:t> neurons) separated by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is divided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</a:rPr>
              <a:t> in origin),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(both are </a:t>
            </a:r>
            <a:r>
              <a:rPr lang="en-US" b="1" dirty="0" err="1" smtClean="0">
                <a:solidFill>
                  <a:srgbClr val="0070C0"/>
                </a:solidFill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matters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 smtClean="0">
                <a:solidFill>
                  <a:srgbClr val="0070C0"/>
                </a:solidFill>
              </a:rPr>
              <a:t>)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 smtClean="0">
                <a:solidFill>
                  <a:srgbClr val="0070C0"/>
                </a:solidFill>
              </a:rPr>
              <a:t>develops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around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</a:rPr>
              <a:t> 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 smtClean="0">
                <a:solidFill>
                  <a:srgbClr val="0070C0"/>
                </a:solidFill>
              </a:rPr>
              <a:t>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 smtClean="0">
                <a:solidFill>
                  <a:srgbClr val="0070C0"/>
                </a:solidFill>
              </a:rPr>
              <a:t>occurs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 smtClean="0">
                <a:solidFill>
                  <a:srgbClr val="0070C0"/>
                </a:solidFill>
              </a:rPr>
              <a:t>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 smtClean="0">
                <a:solidFill>
                  <a:srgbClr val="0070C0"/>
                </a:solidFill>
              </a:rPr>
              <a:t> and fuse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is due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 smtClean="0">
                <a:solidFill>
                  <a:srgbClr val="0070C0"/>
                </a:solidFill>
              </a:rPr>
              <a:t>It may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(80%, open type, with symptoms).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 which one of the following periods of life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vertebral arch &amp; body of vertebra occurs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3-6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Around 25 years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cases of </a:t>
            </a: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with </a:t>
            </a:r>
            <a:r>
              <a:rPr lang="en-US" b="1" dirty="0" err="1" smtClean="0">
                <a:solidFill>
                  <a:srgbClr val="0070C0"/>
                </a:solidFill>
              </a:rPr>
              <a:t>meningocoele</a:t>
            </a:r>
            <a:r>
              <a:rPr lang="en-US" b="1" dirty="0" smtClean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70C0"/>
                </a:solidFill>
              </a:rPr>
              <a:t>Ectodermal</a:t>
            </a:r>
            <a:r>
              <a:rPr lang="en-US" sz="1600" b="1" dirty="0" smtClean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 the neural plate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 smtClean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inner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 smtClean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middle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 smtClean="0">
                <a:solidFill>
                  <a:srgbClr val="F923DA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cell bodies of neurons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outer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 smtClean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  <a:endParaRPr lang="en-US" b="1" dirty="0">
              <a:solidFill>
                <a:srgbClr val="009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Neurons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 smtClean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 smtClean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 smtClean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Formation of longitudinal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Central canal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Dorsal median septum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Ventral median septum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1432</Words>
  <Application>Microsoft Office PowerPoint</Application>
  <PresentationFormat>On-screen Show (4:3)</PresentationFormat>
  <Paragraphs>204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PowerPoint Presentation</vt:lpstr>
      <vt:lpstr>INTRAEMBRYONIC MESODERM</vt:lpstr>
      <vt:lpstr>PowerPoint Presentation</vt:lpstr>
      <vt:lpstr>PowerPoint Presentation</vt:lpstr>
      <vt:lpstr>FORMATION OF BODY OF VERTEBRA</vt:lpstr>
      <vt:lpstr>FATE OF NOTOCHORD</vt:lpstr>
      <vt:lpstr>VERTEBRAL DEVELOPMENT</vt:lpstr>
      <vt:lpstr>CURVATURES OF VERTEBRAL COLUMN</vt:lpstr>
      <vt:lpstr>SPINA BIFIDA</vt:lpstr>
      <vt:lpstr>PowerPoint Presentation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3422</cp:lastModifiedBy>
  <cp:revision>300</cp:revision>
  <dcterms:created xsi:type="dcterms:W3CDTF">2010-12-12T06:26:04Z</dcterms:created>
  <dcterms:modified xsi:type="dcterms:W3CDTF">2016-09-21T10:05:27Z</dcterms:modified>
</cp:coreProperties>
</file>