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489" r:id="rId3"/>
    <p:sldId id="257" r:id="rId4"/>
    <p:sldId id="291" r:id="rId5"/>
    <p:sldId id="294" r:id="rId6"/>
    <p:sldId id="296" r:id="rId7"/>
    <p:sldId id="298" r:id="rId8"/>
    <p:sldId id="499" r:id="rId9"/>
    <p:sldId id="258" r:id="rId10"/>
    <p:sldId id="454" r:id="rId11"/>
    <p:sldId id="455" r:id="rId12"/>
    <p:sldId id="456" r:id="rId13"/>
    <p:sldId id="457" r:id="rId14"/>
    <p:sldId id="458" r:id="rId15"/>
    <p:sldId id="459" r:id="rId16"/>
    <p:sldId id="460" r:id="rId17"/>
    <p:sldId id="491" r:id="rId18"/>
    <p:sldId id="461" r:id="rId19"/>
    <p:sldId id="462" r:id="rId20"/>
    <p:sldId id="463" r:id="rId21"/>
    <p:sldId id="464" r:id="rId22"/>
    <p:sldId id="465" r:id="rId23"/>
    <p:sldId id="500" r:id="rId24"/>
    <p:sldId id="466" r:id="rId25"/>
    <p:sldId id="492" r:id="rId26"/>
    <p:sldId id="467" r:id="rId27"/>
    <p:sldId id="468" r:id="rId28"/>
    <p:sldId id="469" r:id="rId29"/>
    <p:sldId id="470" r:id="rId30"/>
    <p:sldId id="471" r:id="rId31"/>
    <p:sldId id="493" r:id="rId32"/>
    <p:sldId id="472" r:id="rId33"/>
    <p:sldId id="473" r:id="rId34"/>
    <p:sldId id="474" r:id="rId35"/>
    <p:sldId id="475" r:id="rId36"/>
    <p:sldId id="476" r:id="rId37"/>
    <p:sldId id="494" r:id="rId38"/>
    <p:sldId id="490" r:id="rId39"/>
    <p:sldId id="477" r:id="rId40"/>
    <p:sldId id="478" r:id="rId41"/>
    <p:sldId id="479" r:id="rId42"/>
    <p:sldId id="480" r:id="rId43"/>
    <p:sldId id="482" r:id="rId44"/>
    <p:sldId id="483" r:id="rId45"/>
    <p:sldId id="495" r:id="rId46"/>
    <p:sldId id="399" r:id="rId47"/>
    <p:sldId id="400" r:id="rId48"/>
    <p:sldId id="361" r:id="rId49"/>
    <p:sldId id="362" r:id="rId50"/>
    <p:sldId id="360" r:id="rId51"/>
    <p:sldId id="496" r:id="rId52"/>
    <p:sldId id="484" r:id="rId53"/>
    <p:sldId id="485" r:id="rId54"/>
    <p:sldId id="486" r:id="rId55"/>
    <p:sldId id="487" r:id="rId56"/>
    <p:sldId id="488" r:id="rId57"/>
    <p:sldId id="497" r:id="rId58"/>
    <p:sldId id="411" r:id="rId59"/>
    <p:sldId id="412" r:id="rId60"/>
    <p:sldId id="272" r:id="rId61"/>
    <p:sldId id="423" r:id="rId62"/>
    <p:sldId id="422" r:id="rId63"/>
    <p:sldId id="424" r:id="rId64"/>
    <p:sldId id="425" r:id="rId65"/>
    <p:sldId id="370" r:id="rId66"/>
    <p:sldId id="498" r:id="rId67"/>
    <p:sldId id="443" r:id="rId68"/>
    <p:sldId id="444" r:id="rId69"/>
    <p:sldId id="445" r:id="rId70"/>
    <p:sldId id="446" r:id="rId71"/>
    <p:sldId id="447" r:id="rId72"/>
    <p:sldId id="448" r:id="rId73"/>
    <p:sldId id="449" r:id="rId74"/>
    <p:sldId id="450" r:id="rId75"/>
    <p:sldId id="451" r:id="rId76"/>
    <p:sldId id="452" r:id="rId77"/>
    <p:sldId id="453" r:id="rId78"/>
    <p:sldId id="501"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42" autoAdjust="0"/>
  </p:normalViewPr>
  <p:slideViewPr>
    <p:cSldViewPr>
      <p:cViewPr varScale="1">
        <p:scale>
          <a:sx n="82" d="100"/>
          <a:sy n="82"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2CCF7-C4FC-46A6-9BD9-3115A0B719D8}" type="datetimeFigureOut">
              <a:rPr lang="en-US" smtClean="0"/>
              <a:pPr/>
              <a:t>9/26/2010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3B7FA-5726-430D-96E3-BF842E64FA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F593D-D4B7-4B02-B0E4-501D6C114A99}" type="slidenum">
              <a:rPr lang="en-US"/>
              <a:pPr/>
              <a:t>4</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71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63E7-1E58-4BD4-864D-2205F1D08775}" type="slidenum">
              <a:rPr lang="en-US"/>
              <a:pPr/>
              <a:t>5</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14A47-81CF-45E5-AF13-D6A346608BF2}" type="slidenum">
              <a:rPr lang="en-US"/>
              <a:pPr/>
              <a:t>6</a:t>
            </a:fld>
            <a:endParaRPr lang="en-US"/>
          </a:p>
        </p:txBody>
      </p:sp>
      <p:sp>
        <p:nvSpPr>
          <p:cNvPr id="609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685800" y="4344025"/>
            <a:ext cx="5486400" cy="4114488"/>
          </a:xfrm>
          <a:prstGeom prst="rect">
            <a:avLst/>
          </a:prstGeom>
          <a:solidFill>
            <a:srgbClr val="FFFFFF"/>
          </a:solidFill>
          <a:ln>
            <a:miter lim="800000"/>
            <a:headEnd/>
            <a:tailEnd/>
          </a:ln>
        </p:spPr>
        <p:txBody>
          <a:bodyPr/>
          <a:lstStyle/>
          <a:p>
            <a:r>
              <a:rPr lang="en-US" dirty="0"/>
              <a:t>The organs of the CNS contain two types of cells.  The neurons are cells that conduct nerve impulses.  Mitosis or cell division cannot take place in neurons so neurons cannot be replaced if they are destroyed.</a:t>
            </a:r>
          </a:p>
          <a:p>
            <a:endParaRPr lang="en-US" dirty="0"/>
          </a:p>
          <a:p>
            <a:r>
              <a:rPr lang="en-US" dirty="0"/>
              <a:t>The </a:t>
            </a:r>
            <a:r>
              <a:rPr lang="en-US" dirty="0" err="1"/>
              <a:t>neuroglia</a:t>
            </a:r>
            <a:r>
              <a:rPr lang="en-US" dirty="0"/>
              <a:t> or </a:t>
            </a:r>
            <a:r>
              <a:rPr lang="en-US" dirty="0" err="1"/>
              <a:t>glia</a:t>
            </a:r>
            <a:r>
              <a:rPr lang="en-US" dirty="0"/>
              <a:t> is the supporting structure of nervous tissue.  The </a:t>
            </a:r>
            <a:r>
              <a:rPr lang="en-US" dirty="0" err="1"/>
              <a:t>neuroglial</a:t>
            </a:r>
            <a:r>
              <a:rPr lang="en-US" dirty="0"/>
              <a:t> cells support, nourish, and protect the neurons.  Mitosis does take place in </a:t>
            </a:r>
            <a:r>
              <a:rPr lang="en-US" dirty="0" err="1"/>
              <a:t>neuroglia</a:t>
            </a:r>
            <a:r>
              <a:rPr lang="en-US" dirty="0"/>
              <a:t>.  The types of </a:t>
            </a:r>
            <a:r>
              <a:rPr lang="en-US" dirty="0" err="1"/>
              <a:t>neuroglial</a:t>
            </a:r>
            <a:r>
              <a:rPr lang="en-US" dirty="0"/>
              <a:t> cells include </a:t>
            </a:r>
            <a:r>
              <a:rPr lang="en-US" dirty="0" err="1"/>
              <a:t>astrocytes</a:t>
            </a:r>
            <a:r>
              <a:rPr lang="en-US" dirty="0"/>
              <a:t>, </a:t>
            </a:r>
            <a:r>
              <a:rPr lang="en-US" dirty="0" err="1"/>
              <a:t>oligodendrocytes</a:t>
            </a:r>
            <a:r>
              <a:rPr lang="en-US" dirty="0"/>
              <a:t>, and </a:t>
            </a:r>
            <a:r>
              <a:rPr lang="en-US" dirty="0" err="1"/>
              <a:t>microcytes</a:t>
            </a:r>
            <a:r>
              <a:rPr lang="en-US" dirty="0"/>
              <a:t>.  A large percentage of brain tumors originate in </a:t>
            </a:r>
            <a:r>
              <a:rPr lang="en-US" dirty="0" err="1"/>
              <a:t>neuroglial</a:t>
            </a:r>
            <a:r>
              <a:rPr lang="en-US" dirty="0"/>
              <a:t> cells.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962E9-3AE7-40AA-BEF4-E65B23D3B5F9}" type="slidenum">
              <a:rPr lang="en-US"/>
              <a:pPr/>
              <a:t>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bwMode="auto">
          <a:noFill/>
          <a:ln>
            <a:solidFill>
              <a:srgbClr val="000000"/>
            </a:solidFill>
            <a:miter lim="800000"/>
            <a:headEnd/>
            <a:tailEnd/>
          </a:ln>
        </p:spPr>
      </p:sp>
      <p:sp>
        <p:nvSpPr>
          <p:cNvPr id="600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0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35F686-6083-4CCE-9C64-7C15C865A538}" type="slidenum">
              <a:rPr lang="en-US"/>
              <a:pPr fontAlgn="base">
                <a:spcBef>
                  <a:spcPct val="0"/>
                </a:spcBef>
                <a:spcAft>
                  <a:spcPct val="0"/>
                </a:spcAft>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992BD8-E424-4346-B74B-AA26DE4A6795}" type="slidenum">
              <a:rPr lang="en-US"/>
              <a:pPr fontAlgn="base">
                <a:spcBef>
                  <a:spcPct val="0"/>
                </a:spcBef>
                <a:spcAft>
                  <a:spcPct val="0"/>
                </a:spcAft>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E64B2B-AE00-41D9-A7FF-D3086CEEA8B2}" type="slidenum">
              <a:rPr lang="en-US"/>
              <a:pPr fontAlgn="base">
                <a:spcBef>
                  <a:spcPct val="0"/>
                </a:spcBef>
                <a:spcAft>
                  <a:spcPct val="0"/>
                </a:spcAft>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60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69</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58A3C-D1C1-4E9C-9A5E-3EFC012A8914}" type="datetimeFigureOut">
              <a:rPr lang="en-US" smtClean="0"/>
              <a:pPr/>
              <a:t>9/26/2010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58A3C-D1C1-4E9C-9A5E-3EFC012A8914}" type="datetimeFigureOut">
              <a:rPr lang="en-US" smtClean="0"/>
              <a:pPr/>
              <a:t>9/26/2010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58A3C-D1C1-4E9C-9A5E-3EFC012A8914}" type="datetimeFigureOut">
              <a:rPr lang="en-US" smtClean="0"/>
              <a:pPr/>
              <a:t>9/26/2010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58A3C-D1C1-4E9C-9A5E-3EFC012A8914}" type="datetimeFigureOut">
              <a:rPr lang="en-US" smtClean="0"/>
              <a:pPr/>
              <a:t>9/26/2010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9/26/2010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9/26/2010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58A3C-D1C1-4E9C-9A5E-3EFC012A8914}" type="datetimeFigureOut">
              <a:rPr lang="en-US" smtClean="0"/>
              <a:pPr/>
              <a:t>9/26/2010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56F4E-4AEA-4A98-95C2-596473DBB5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Central nervous system block          </a:t>
            </a:r>
            <a:r>
              <a:rPr lang="en-US" sz="4000" b="1" dirty="0" smtClean="0"/>
              <a:t>Neuropathology practical</a:t>
            </a:r>
            <a:endParaRPr lang="en-US" sz="40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43 years old female </a:t>
            </a:r>
            <a:r>
              <a:rPr lang="en-US" dirty="0" smtClean="0"/>
              <a:t>complained </a:t>
            </a:r>
            <a:r>
              <a:rPr lang="en-US" dirty="0" smtClean="0"/>
              <a:t>of headache and two attacks of seizures in the past 4 months . Brain MRI </a:t>
            </a:r>
            <a:r>
              <a:rPr lang="en-US" dirty="0" smtClean="0"/>
              <a:t>revealed </a:t>
            </a:r>
            <a:r>
              <a:rPr lang="en-US" dirty="0" smtClean="0"/>
              <a:t>a 3 cm. </a:t>
            </a:r>
            <a:r>
              <a:rPr lang="en-US" dirty="0" smtClean="0"/>
              <a:t>extra-axial mass </a:t>
            </a:r>
            <a:r>
              <a:rPr lang="en-US" dirty="0" smtClean="0"/>
              <a:t>in the parietal </a:t>
            </a:r>
            <a:r>
              <a:rPr lang="en-US" dirty="0" smtClean="0"/>
              <a:t>region. It was </a:t>
            </a:r>
            <a:r>
              <a:rPr lang="en-US" dirty="0" err="1" smtClean="0"/>
              <a:t>dural</a:t>
            </a:r>
            <a:r>
              <a:rPr lang="en-US" dirty="0" smtClean="0"/>
              <a:t> </a:t>
            </a:r>
            <a:r>
              <a:rPr lang="en-US" dirty="0" smtClean="0"/>
              <a:t>based with </a:t>
            </a:r>
            <a:r>
              <a:rPr lang="en-US" dirty="0" smtClean="0"/>
              <a:t>mild edema </a:t>
            </a:r>
            <a:r>
              <a:rPr lang="en-US" dirty="0" smtClean="0"/>
              <a:t>in surrounding brain tissue. </a:t>
            </a:r>
            <a:r>
              <a:rPr lang="en-US" sz="4000" dirty="0" smtClean="0"/>
              <a:t>What is your provisional diagnosis?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1"/>
          <p:cNvPicPr>
            <a:picLocks noChangeAspect="1"/>
          </p:cNvPicPr>
          <p:nvPr/>
        </p:nvPicPr>
        <p:blipFill>
          <a:blip r:embed="rId3" cstate="print"/>
          <a:srcRect/>
          <a:stretch>
            <a:fillRect/>
          </a:stretch>
        </p:blipFill>
        <p:spPr bwMode="auto">
          <a:xfrm>
            <a:off x="1214438" y="285750"/>
            <a:ext cx="6575425" cy="642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1"/>
          <p:cNvSpPr>
            <a:spLocks/>
          </p:cNvSpPr>
          <p:nvPr/>
        </p:nvSpPr>
        <p:spPr bwMode="auto">
          <a:xfrm>
            <a:off x="5580112" y="1783080"/>
            <a:ext cx="2920951" cy="32689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 </a:t>
            </a:r>
            <a:r>
              <a:rPr lang="en-US" b="1" dirty="0" err="1">
                <a:latin typeface="LM Typewriter Proportional 10pt" charset="0"/>
                <a:ea typeface="LM Typewriter Proportional 10pt" charset="0"/>
                <a:cs typeface="LM Typewriter Proportional 10pt" charset="0"/>
                <a:sym typeface="LM Typewriter Proportional 10pt" charset="0"/>
              </a:rPr>
              <a:t>parasagittal</a:t>
            </a:r>
            <a:r>
              <a:rPr lang="en-US" b="1" dirty="0">
                <a:latin typeface="LM Typewriter Proportional 10pt" charset="0"/>
                <a:ea typeface="LM Typewriter Proportional 10pt" charset="0"/>
                <a:cs typeface="LM Typewriter Proportional 10pt" charset="0"/>
                <a:sym typeface="LM Typewriter Proportional 10pt" charset="0"/>
              </a:rPr>
              <a:t> </a:t>
            </a:r>
            <a:r>
              <a:rPr lang="en-US" b="1" dirty="0" err="1">
                <a:latin typeface="LM Typewriter Proportional 10pt" charset="0"/>
                <a:ea typeface="LM Typewriter Proportional 10pt" charset="0"/>
                <a:cs typeface="LM Typewriter Proportional 10pt" charset="0"/>
                <a:sym typeface="LM Typewriter Proportional 10pt" charset="0"/>
              </a:rPr>
              <a:t>multilobular</a:t>
            </a:r>
            <a:r>
              <a:rPr lang="en-US" b="1" dirty="0">
                <a:latin typeface="LM Typewriter Proportional 10pt" charset="0"/>
                <a:ea typeface="LM Typewriter Proportional 10pt" charset="0"/>
                <a:cs typeface="LM Typewriter Proportional 10pt" charset="0"/>
                <a:sym typeface="LM Typewriter Proportional 10pt" charset="0"/>
              </a:rPr>
              <a:t> </a:t>
            </a:r>
            <a:r>
              <a:rPr lang="en-US" b="1" dirty="0" err="1">
                <a:latin typeface="LM Typewriter Proportional 10pt" charset="0"/>
                <a:ea typeface="LM Typewriter Proportional 10pt" charset="0"/>
                <a:cs typeface="LM Typewriter Proportional 10pt" charset="0"/>
                <a:sym typeface="LM Typewriter Proportional 10pt" charset="0"/>
              </a:rPr>
              <a:t>meningioma</a:t>
            </a:r>
            <a:r>
              <a:rPr lang="en-US" b="1" dirty="0">
                <a:latin typeface="LM Typewriter Proportional 10pt" charset="0"/>
                <a:ea typeface="LM Typewriter Proportional 10pt" charset="0"/>
                <a:cs typeface="LM Typewriter Proportional 10pt" charset="0"/>
                <a:sym typeface="LM Typewriter Proportional 10pt" charset="0"/>
              </a:rPr>
              <a:t> attached to the dura with compression of underlying brain</a:t>
            </a:r>
            <a:r>
              <a:rPr lang="en-US" b="1" dirty="0" smtClean="0">
                <a:latin typeface="LM Typewriter Proportional 10pt" charset="0"/>
                <a:ea typeface="LM Typewriter Proportional 10pt" charset="0"/>
                <a:cs typeface="LM Typewriter Proportional 10pt" charset="0"/>
                <a:sym typeface="LM Typewriter Proportional 10pt" charset="0"/>
              </a:rPr>
              <a:t>.</a:t>
            </a:r>
          </a:p>
          <a:p>
            <a:endParaRPr lang="en-US" b="1" dirty="0" smtClean="0">
              <a:latin typeface="LM Typewriter Proportional 10pt" charset="0"/>
              <a:ea typeface="LM Typewriter Proportional 10pt" charset="0"/>
              <a:cs typeface="LM Typewriter Proportional 10pt" charset="0"/>
              <a:sym typeface="LM Typewriter Proportional 10pt" charset="0"/>
            </a:endParaRPr>
          </a:p>
          <a:p>
            <a:r>
              <a:rPr lang="en-US" b="1" dirty="0" smtClean="0">
                <a:latin typeface="LM Typewriter Proportional 10pt" charset="0"/>
                <a:ea typeface="LM Typewriter Proportional 10pt" charset="0"/>
                <a:cs typeface="LM Typewriter Proportional 10pt" charset="0"/>
                <a:sym typeface="LM Typewriter Proportional 10pt" charset="0"/>
              </a:rPr>
              <a:t>B</a:t>
            </a:r>
            <a:r>
              <a:rPr lang="en-US" b="1" dirty="0">
                <a:latin typeface="LM Typewriter Proportional 10pt" charset="0"/>
                <a:ea typeface="LM Typewriter Proportional 10pt" charset="0"/>
                <a:cs typeface="LM Typewriter Proportional 10pt" charset="0"/>
                <a:sym typeface="LM Typewriter Proportional 10pt" charset="0"/>
              </a:rPr>
              <a:t>, Meningioma with a whorled pattern of cell growth and </a:t>
            </a:r>
            <a:r>
              <a:rPr lang="en-US" b="1" dirty="0" err="1">
                <a:latin typeface="LM Typewriter Proportional 10pt" charset="0"/>
                <a:ea typeface="LM Typewriter Proportional 10pt" charset="0"/>
                <a:cs typeface="LM Typewriter Proportional 10pt" charset="0"/>
                <a:sym typeface="LM Typewriter Proportional 10pt" charset="0"/>
              </a:rPr>
              <a:t>psammoma</a:t>
            </a:r>
            <a:r>
              <a:rPr lang="en-US" b="1" dirty="0">
                <a:latin typeface="LM Typewriter Proportional 10pt" charset="0"/>
                <a:ea typeface="LM Typewriter Proportional 10pt" charset="0"/>
                <a:cs typeface="LM Typewriter Proportional 10pt" charset="0"/>
                <a:sym typeface="LM Typewriter Proportional 10pt" charset="0"/>
              </a:rPr>
              <a:t> bodies.</a:t>
            </a:r>
          </a:p>
        </p:txBody>
      </p:sp>
      <p:pic>
        <p:nvPicPr>
          <p:cNvPr id="300034" name="Picture 2"/>
          <p:cNvPicPr>
            <a:picLocks noChangeAspect="1" noChangeArrowheads="1"/>
          </p:cNvPicPr>
          <p:nvPr/>
        </p:nvPicPr>
        <p:blipFill>
          <a:blip r:embed="rId2" cstate="print"/>
          <a:srcRect/>
          <a:stretch>
            <a:fillRect/>
          </a:stretch>
        </p:blipFill>
        <p:spPr bwMode="auto">
          <a:xfrm>
            <a:off x="640080" y="217170"/>
            <a:ext cx="4491990" cy="6416517"/>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6368896" presetClass="entr" presetSubtype="141146320" fill="hold" grpId="0" nodeType="afterEffect">
                                  <p:stCondLst>
                                    <p:cond delay="0"/>
                                  </p:stCondLst>
                                  <p:childTnLst>
                                    <p:set>
                                      <p:cBhvr>
                                        <p:cTn id="6" dur="1" fill="hold">
                                          <p:stCondLst>
                                            <p:cond delay="499"/>
                                          </p:stCondLst>
                                        </p:cTn>
                                        <p:tgtEl>
                                          <p:spTgt spid="300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403462"/>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lgn="ctr" fontAlgn="auto">
              <a:spcAft>
                <a:spcPts val="0"/>
              </a:spcAft>
              <a:defRPr/>
            </a:pPr>
            <a:r>
              <a:rPr lang="en-US" sz="3600" b="1" dirty="0" smtClean="0">
                <a:solidFill>
                  <a:schemeClr val="accent1">
                    <a:satMod val="150000"/>
                  </a:schemeClr>
                </a:solidFill>
                <a:latin typeface="Franklin Gothic Demi" pitchFamily="34" charset="0"/>
                <a:ea typeface="+mj-ea"/>
                <a:cs typeface="+mj-cs"/>
              </a:rPr>
              <a:t> </a:t>
            </a:r>
            <a:r>
              <a:rPr lang="en-US" sz="3600" b="1" dirty="0">
                <a:solidFill>
                  <a:schemeClr val="accent1">
                    <a:satMod val="150000"/>
                  </a:schemeClr>
                </a:solidFill>
                <a:latin typeface="Franklin Gothic Demi" pitchFamily="34" charset="0"/>
                <a:ea typeface="+mj-ea"/>
                <a:cs typeface="+mj-cs"/>
              </a:rPr>
              <a:t>MENINGIOMA(DURA-BRAIN)</a:t>
            </a:r>
          </a:p>
        </p:txBody>
      </p:sp>
      <p:pic>
        <p:nvPicPr>
          <p:cNvPr id="4" name="Picture 4"/>
          <p:cNvPicPr>
            <a:picLocks noChangeAspect="1" noChangeArrowheads="1"/>
          </p:cNvPicPr>
          <p:nvPr/>
        </p:nvPicPr>
        <p:blipFill>
          <a:blip r:embed="rId3" cstate="print">
            <a:lum bright="20000" contrast="20000"/>
          </a:blip>
          <a:srcRect/>
          <a:stretch>
            <a:fillRect/>
          </a:stretch>
        </p:blipFill>
        <p:spPr>
          <a:xfrm>
            <a:off x="0" y="1500188"/>
            <a:ext cx="9144000" cy="5357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403462"/>
          </a:xfrm>
        </p:spPr>
        <p:txBody>
          <a:bodyPr/>
          <a:lstStyle/>
          <a:p>
            <a:pPr fontAlgn="auto">
              <a:spcAft>
                <a:spcPts val="0"/>
              </a:spcAft>
              <a:defRPr/>
            </a:pPr>
            <a:r>
              <a:rPr lang="en-US" sz="3600" i="1" dirty="0" err="1" smtClean="0">
                <a:solidFill>
                  <a:schemeClr val="accent1">
                    <a:satMod val="150000"/>
                  </a:schemeClr>
                </a:solidFill>
                <a:latin typeface="Franklin Gothic Demi" pitchFamily="34" charset="0"/>
              </a:rPr>
              <a:t>Meningioma</a:t>
            </a:r>
            <a:r>
              <a:rPr lang="en-US" sz="3600" i="1" dirty="0" smtClean="0">
                <a:solidFill>
                  <a:schemeClr val="accent1">
                    <a:satMod val="150000"/>
                  </a:schemeClr>
                </a:solidFill>
                <a:latin typeface="Franklin Gothic Demi" pitchFamily="34" charset="0"/>
              </a:rPr>
              <a:t>:</a:t>
            </a:r>
            <a:br>
              <a:rPr lang="en-US" sz="3600" i="1" dirty="0" smtClean="0">
                <a:solidFill>
                  <a:schemeClr val="accent1">
                    <a:satMod val="150000"/>
                  </a:schemeClr>
                </a:solidFill>
                <a:latin typeface="Franklin Gothic Demi" pitchFamily="34" charset="0"/>
              </a:rPr>
            </a:br>
            <a:r>
              <a:rPr lang="en-US" sz="2800" i="1" dirty="0" smtClean="0">
                <a:solidFill>
                  <a:schemeClr val="accent1">
                    <a:satMod val="150000"/>
                  </a:schemeClr>
                </a:solidFill>
                <a:latin typeface="Franklin Gothic Demi" pitchFamily="34" charset="0"/>
              </a:rPr>
              <a:t>Section of tumour shows:</a:t>
            </a:r>
            <a:endParaRPr lang="en-US" sz="2800" i="1" dirty="0">
              <a:solidFill>
                <a:schemeClr val="accent1">
                  <a:satMod val="150000"/>
                </a:schemeClr>
              </a:solidFill>
              <a:latin typeface="Franklin Gothic Demi" pitchFamily="34" charset="0"/>
            </a:endParaRPr>
          </a:p>
        </p:txBody>
      </p:sp>
      <p:sp>
        <p:nvSpPr>
          <p:cNvPr id="89091" name="TextBox 3"/>
          <p:cNvSpPr txBox="1">
            <a:spLocks noChangeArrowheads="1"/>
          </p:cNvSpPr>
          <p:nvPr/>
        </p:nvSpPr>
        <p:spPr bwMode="auto">
          <a:xfrm>
            <a:off x="214313" y="1963738"/>
            <a:ext cx="8572500" cy="3108325"/>
          </a:xfrm>
          <a:prstGeom prst="rect">
            <a:avLst/>
          </a:prstGeom>
          <a:noFill/>
          <a:ln w="9525">
            <a:noFill/>
            <a:miter lim="800000"/>
            <a:headEnd/>
            <a:tailEnd/>
          </a:ln>
        </p:spPr>
        <p:txBody>
          <a:bodyPr>
            <a:spAutoFit/>
          </a:bodyPr>
          <a:lstStyle/>
          <a:p>
            <a:pPr marL="533400" indent="-533400" algn="just">
              <a:buFontTx/>
              <a:buBlip>
                <a:blip r:embed="rId3"/>
              </a:buBlip>
            </a:pPr>
            <a:r>
              <a:rPr lang="en-US" sz="2800">
                <a:latin typeface="Franklin Gothic Demi" pitchFamily="34" charset="0"/>
              </a:rPr>
              <a:t>Whorls of fibrocellular tissue.</a:t>
            </a:r>
          </a:p>
          <a:p>
            <a:pPr marL="533400" indent="-533400" algn="just">
              <a:buFontTx/>
              <a:buBlip>
                <a:blip r:embed="rId3"/>
              </a:buBlip>
            </a:pPr>
            <a:endParaRPr lang="en-US" sz="2800">
              <a:latin typeface="Franklin Gothic Demi" pitchFamily="34" charset="0"/>
            </a:endParaRPr>
          </a:p>
          <a:p>
            <a:pPr marL="533400" indent="-533400" algn="just">
              <a:buFontTx/>
              <a:buBlip>
                <a:blip r:embed="rId3"/>
              </a:buBlip>
            </a:pPr>
            <a:r>
              <a:rPr lang="en-US" sz="2800">
                <a:latin typeface="Franklin Gothic Demi" pitchFamily="34" charset="0"/>
              </a:rPr>
              <a:t>Cells are oval, spindle shape or elongated and lack mitosis.</a:t>
            </a:r>
          </a:p>
          <a:p>
            <a:pPr marL="533400" indent="-533400" algn="just">
              <a:buFontTx/>
              <a:buBlip>
                <a:blip r:embed="rId3"/>
              </a:buBlip>
            </a:pPr>
            <a:endParaRPr lang="en-US" sz="2800">
              <a:latin typeface="Franklin Gothic Demi" pitchFamily="34" charset="0"/>
            </a:endParaRPr>
          </a:p>
          <a:p>
            <a:pPr marL="533400" indent="-533400" algn="just">
              <a:buFontTx/>
              <a:buBlip>
                <a:blip r:embed="rId3"/>
              </a:buBlip>
            </a:pPr>
            <a:r>
              <a:rPr lang="en-US" sz="2800">
                <a:latin typeface="Franklin Gothic Demi" pitchFamily="34" charset="0"/>
              </a:rPr>
              <a:t>Psammoma bodies (spherical calcified particles) are also seen within the tumour.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 Meningioma</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2</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55 years old man </a:t>
            </a:r>
            <a:r>
              <a:rPr lang="en-US" dirty="0" smtClean="0"/>
              <a:t>complained </a:t>
            </a:r>
            <a:r>
              <a:rPr lang="en-US" dirty="0" smtClean="0"/>
              <a:t>for the last 2 months of headache. Brain MRI reveals a 3 cm. frontal intra-</a:t>
            </a:r>
            <a:r>
              <a:rPr lang="en-US" dirty="0" err="1" smtClean="0"/>
              <a:t>parenchymal</a:t>
            </a:r>
            <a:r>
              <a:rPr lang="en-US" dirty="0" smtClean="0"/>
              <a:t> space occupying lesion with rim </a:t>
            </a:r>
            <a:r>
              <a:rPr lang="en-US" dirty="0" smtClean="0"/>
              <a:t>enhancement on contrast studies. </a:t>
            </a:r>
            <a:r>
              <a:rPr lang="en-US" sz="3600" dirty="0" smtClean="0"/>
              <a:t>What is your </a:t>
            </a:r>
            <a:r>
              <a:rPr lang="en-US" sz="3600" dirty="0" smtClean="0"/>
              <a:t>provisional diagnosis </a:t>
            </a:r>
            <a:r>
              <a:rPr lang="en-US" sz="3600"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First practical session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1"/>
          <p:cNvSpPr>
            <a:spLocks/>
          </p:cNvSpPr>
          <p:nvPr/>
        </p:nvSpPr>
        <p:spPr bwMode="auto">
          <a:xfrm>
            <a:off x="5768578" y="1785938"/>
            <a:ext cx="3123902" cy="327719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smtClean="0">
                <a:latin typeface="LM Typewriter Proportional 10pt" charset="0"/>
                <a:ea typeface="LM Typewriter Proportional 10pt" charset="0"/>
                <a:cs typeface="LM Typewriter Proportional 10pt" charset="0"/>
                <a:sym typeface="LM Typewriter Proportional 10pt" charset="0"/>
              </a:rPr>
              <a:t>Computed </a:t>
            </a:r>
            <a:r>
              <a:rPr lang="en-US" sz="2000" b="1" dirty="0" err="1" smtClean="0">
                <a:latin typeface="LM Typewriter Proportional 10pt" charset="0"/>
                <a:ea typeface="LM Typewriter Proportional 10pt" charset="0"/>
                <a:cs typeface="LM Typewriter Proportional 10pt" charset="0"/>
                <a:sym typeface="LM Typewriter Proportional 10pt" charset="0"/>
              </a:rPr>
              <a:t>tomographic</a:t>
            </a:r>
            <a:r>
              <a:rPr lang="en-US" sz="2000" b="1" dirty="0" smtClean="0">
                <a:latin typeface="LM Typewriter Proportional 10pt" charset="0"/>
                <a:ea typeface="LM Typewriter Proportional 10pt" charset="0"/>
                <a:cs typeface="LM Typewriter Proportional 10pt" charset="0"/>
                <a:sym typeface="LM Typewriter Proportional 10pt" charset="0"/>
              </a:rPr>
              <a:t> </a:t>
            </a:r>
            <a:r>
              <a:rPr lang="en-US" sz="2000" b="1" dirty="0">
                <a:latin typeface="LM Typewriter Proportional 10pt" charset="0"/>
                <a:ea typeface="LM Typewriter Proportional 10pt" charset="0"/>
                <a:cs typeface="LM Typewriter Proportional 10pt" charset="0"/>
                <a:sym typeface="LM Typewriter Proportional 10pt" charset="0"/>
              </a:rPr>
              <a:t>(CT) scan of a large tumor in the cerebral hemisphere showing signal enhancement with contrast material and pronounced </a:t>
            </a:r>
            <a:r>
              <a:rPr lang="en-US" sz="2000" b="1" dirty="0" err="1">
                <a:latin typeface="LM Typewriter Proportional 10pt" charset="0"/>
                <a:ea typeface="LM Typewriter Proportional 10pt" charset="0"/>
                <a:cs typeface="LM Typewriter Proportional 10pt" charset="0"/>
                <a:sym typeface="LM Typewriter Proportional 10pt" charset="0"/>
              </a:rPr>
              <a:t>peritumoral</a:t>
            </a:r>
            <a:r>
              <a:rPr lang="en-US" sz="2000" b="1" dirty="0">
                <a:latin typeface="LM Typewriter Proportional 10pt" charset="0"/>
                <a:ea typeface="LM Typewriter Proportional 10pt" charset="0"/>
                <a:cs typeface="LM Typewriter Proportional 10pt" charset="0"/>
                <a:sym typeface="LM Typewriter Proportional 10pt" charset="0"/>
              </a:rPr>
              <a:t> edema.</a:t>
            </a:r>
          </a:p>
        </p:txBody>
      </p:sp>
      <p:pic>
        <p:nvPicPr>
          <p:cNvPr id="446466" name="Picture 2"/>
          <p:cNvPicPr>
            <a:picLocks noChangeAspect="1" noChangeArrowheads="1"/>
          </p:cNvPicPr>
          <p:nvPr/>
        </p:nvPicPr>
        <p:blipFill>
          <a:blip r:embed="rId2" cstate="print"/>
          <a:srcRect/>
          <a:stretch>
            <a:fillRect/>
          </a:stretch>
        </p:blipFill>
        <p:spPr bwMode="auto">
          <a:xfrm>
            <a:off x="285750" y="401836"/>
            <a:ext cx="4839891" cy="605432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8098688" presetClass="entr" presetSubtype="125685328" fill="hold" grpId="0" nodeType="afterEffect">
                                  <p:stCondLst>
                                    <p:cond delay="0"/>
                                  </p:stCondLst>
                                  <p:childTnLst>
                                    <p:set>
                                      <p:cBhvr>
                                        <p:cTn id="6" dur="1" fill="hold">
                                          <p:stCondLst>
                                            <p:cond delay="499"/>
                                          </p:stCondLst>
                                        </p:cTn>
                                        <p:tgtEl>
                                          <p:spTgt spid="446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1"/>
          <p:cNvSpPr>
            <a:spLocks/>
          </p:cNvSpPr>
          <p:nvPr/>
        </p:nvSpPr>
        <p:spPr bwMode="auto">
          <a:xfrm>
            <a:off x="625793" y="2754630"/>
            <a:ext cx="2788920" cy="134874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smtClean="0">
                <a:latin typeface="LM Typewriter Proportional 10pt" charset="0"/>
                <a:ea typeface="LM Typewriter Proportional 10pt" charset="0"/>
                <a:cs typeface="LM Typewriter Proportional 10pt" charset="0"/>
                <a:sym typeface="LM Typewriter Proportional 10pt" charset="0"/>
              </a:rPr>
              <a:t>Glioblastoma </a:t>
            </a:r>
            <a:r>
              <a:rPr lang="en-US" b="1" dirty="0">
                <a:latin typeface="LM Typewriter Proportional 10pt" charset="0"/>
                <a:ea typeface="LM Typewriter Proportional 10pt" charset="0"/>
                <a:cs typeface="LM Typewriter Proportional 10pt" charset="0"/>
                <a:sym typeface="LM Typewriter Proportional 10pt" charset="0"/>
              </a:rPr>
              <a:t>multiforme appearing as a necrotic, hemorrhagic, infiltrating mass.</a:t>
            </a:r>
          </a:p>
        </p:txBody>
      </p:sp>
      <p:pic>
        <p:nvPicPr>
          <p:cNvPr id="250882" name="Picture 2"/>
          <p:cNvPicPr>
            <a:picLocks noChangeAspect="1" noChangeArrowheads="1"/>
          </p:cNvPicPr>
          <p:nvPr/>
        </p:nvPicPr>
        <p:blipFill>
          <a:blip r:embed="rId2" cstate="print"/>
          <a:srcRect/>
          <a:stretch>
            <a:fillRect/>
          </a:stretch>
        </p:blipFill>
        <p:spPr bwMode="auto">
          <a:xfrm>
            <a:off x="4159092" y="228600"/>
            <a:ext cx="4583430" cy="5910739"/>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2880" presetClass="entr" presetSubtype="72632360" fill="hold" grpId="0" nodeType="afterEffect">
                                  <p:stCondLst>
                                    <p:cond delay="0"/>
                                  </p:stCondLst>
                                  <p:childTnLst>
                                    <p:set>
                                      <p:cBhvr>
                                        <p:cTn id="6" dur="1" fill="hold">
                                          <p:stCondLst>
                                            <p:cond delay="499"/>
                                          </p:stCondLst>
                                        </p:cTn>
                                        <p:tgtEl>
                                          <p:spTgt spid="250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1"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
          <p:cNvPicPr>
            <a:picLocks noChangeAspect="1" noChangeArrowheads="1"/>
          </p:cNvPicPr>
          <p:nvPr/>
        </p:nvPicPr>
        <p:blipFill>
          <a:blip r:embed="rId2" cstate="print"/>
          <a:srcRect/>
          <a:stretch>
            <a:fillRect/>
          </a:stretch>
        </p:blipFill>
        <p:spPr bwMode="auto">
          <a:xfrm>
            <a:off x="1348740" y="182880"/>
            <a:ext cx="6446520" cy="5044917"/>
          </a:xfrm>
          <a:prstGeom prst="rect">
            <a:avLst/>
          </a:prstGeom>
          <a:noFill/>
          <a:ln w="9525">
            <a:noFill/>
            <a:miter lim="800000"/>
            <a:headEnd/>
            <a:tailEnd/>
          </a:ln>
          <a:effectLst>
            <a:outerShdw dist="76199" dir="2700000" algn="ctr" rotWithShape="0">
              <a:schemeClr val="bg2">
                <a:alpha val="75000"/>
              </a:schemeClr>
            </a:outerShdw>
          </a:effectLst>
        </p:spPr>
      </p:pic>
      <p:sp>
        <p:nvSpPr>
          <p:cNvPr id="254978" name="Rectangle 2"/>
          <p:cNvSpPr>
            <a:spLocks/>
          </p:cNvSpPr>
          <p:nvPr/>
        </p:nvSpPr>
        <p:spPr bwMode="auto">
          <a:xfrm>
            <a:off x="2241709" y="5697855"/>
            <a:ext cx="4640580" cy="102870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Glioblastoma</a:t>
            </a:r>
            <a:r>
              <a:rPr lang="en-US" b="1" dirty="0">
                <a:latin typeface="LM Typewriter Proportional 10pt" charset="0"/>
                <a:ea typeface="LM Typewriter Proportional 10pt" charset="0"/>
                <a:cs typeface="LM Typewriter Proportional 10pt" charset="0"/>
                <a:sym typeface="LM Typewriter Proportional 10pt" charset="0"/>
              </a:rPr>
              <a:t>.  Foci of necrosis with pseudopalisading of malignant nuclei.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4800" presetClass="entr" presetSubtype="115024976" fill="hold" grpId="0" nodeType="afterEffect">
                                  <p:stCondLst>
                                    <p:cond delay="0"/>
                                  </p:stCondLst>
                                  <p:childTnLst>
                                    <p:set>
                                      <p:cBhvr>
                                        <p:cTn id="6" dur="1" fill="hold">
                                          <p:stCondLst>
                                            <p:cond delay="499"/>
                                          </p:stCondLst>
                                        </p:cTn>
                                        <p:tgtEl>
                                          <p:spTgt spid="254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5877272"/>
            <a:ext cx="8686800" cy="748680"/>
          </a:xfrm>
        </p:spPr>
        <p:txBody>
          <a:bodyPr>
            <a:normAutofit fontScale="92500" lnSpcReduction="20000"/>
          </a:bodyPr>
          <a:lstStyle/>
          <a:p>
            <a:r>
              <a:rPr lang="en-US" sz="2800" dirty="0" smtClean="0"/>
              <a:t>Glioblastoma. Foci of necrosis with </a:t>
            </a:r>
            <a:r>
              <a:rPr lang="en-US" sz="2800" u="sng" dirty="0" smtClean="0"/>
              <a:t>pseudopalisading</a:t>
            </a:r>
            <a:r>
              <a:rPr lang="en-US" sz="2800" dirty="0" smtClean="0"/>
              <a:t> of malignant nuclei and </a:t>
            </a:r>
            <a:r>
              <a:rPr lang="en-US" sz="2800" u="sng" dirty="0" smtClean="0"/>
              <a:t>endothelial cell proliferation</a:t>
            </a:r>
            <a:endParaRPr lang="en-US" sz="2800" u="sng" dirty="0"/>
          </a:p>
        </p:txBody>
      </p:sp>
      <p:sp>
        <p:nvSpPr>
          <p:cNvPr id="1026" name="AutoShape 2" descr="http://www.expertconsultbook.com/expertconsult/b/bbmapAsset?appID=NGE&amp;isbn=978-1-4377-0792-2&amp;eid=4-u1.0-B978-1-4377-0792-2..50033-X..gr47&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Documents and Settings\DELL\Desktop\bbmapAsset.gif"/>
          <p:cNvPicPr>
            <a:picLocks noChangeAspect="1" noChangeArrowheads="1"/>
          </p:cNvPicPr>
          <p:nvPr/>
        </p:nvPicPr>
        <p:blipFill>
          <a:blip r:embed="rId2" cstate="print"/>
          <a:srcRect/>
          <a:stretch>
            <a:fillRect/>
          </a:stretch>
        </p:blipFill>
        <p:spPr bwMode="auto">
          <a:xfrm>
            <a:off x="1331640" y="260648"/>
            <a:ext cx="6797352" cy="542844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a:t>
            </a:r>
            <a:r>
              <a:rPr lang="en-US" dirty="0" smtClean="0"/>
              <a:t>Glioblastoma</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3</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27 years old woman presents with a sudden onset of right sided blindness and weakness in her left leg. There is no history of </a:t>
            </a:r>
            <a:r>
              <a:rPr lang="en-US" dirty="0" smtClean="0"/>
              <a:t>trauma. </a:t>
            </a:r>
            <a:r>
              <a:rPr lang="en-US" dirty="0" smtClean="0"/>
              <a:t>However, she experienced a similar episode 8 months ago and was diagnosed as </a:t>
            </a:r>
            <a:r>
              <a:rPr lang="en-US" dirty="0" smtClean="0"/>
              <a:t>aseptic meningitis.</a:t>
            </a:r>
            <a:r>
              <a:rPr lang="en-US" sz="4400" dirty="0" smtClean="0"/>
              <a:t>                       </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2" cstate="print"/>
          <a:srcRect/>
          <a:stretch>
            <a:fillRect/>
          </a:stretch>
        </p:blipFill>
        <p:spPr bwMode="auto">
          <a:xfrm>
            <a:off x="594360" y="194310"/>
            <a:ext cx="4517708" cy="6452235"/>
          </a:xfrm>
          <a:prstGeom prst="rect">
            <a:avLst/>
          </a:prstGeom>
          <a:noFill/>
          <a:ln w="9525">
            <a:noFill/>
            <a:miter lim="800000"/>
            <a:headEnd/>
            <a:tailEnd/>
          </a:ln>
          <a:effectLst>
            <a:outerShdw dist="76199" dir="2700000" algn="ctr" rotWithShape="0">
              <a:schemeClr val="bg2">
                <a:alpha val="75000"/>
              </a:schemeClr>
            </a:outerShdw>
          </a:effectLst>
        </p:spPr>
      </p:pic>
      <p:sp>
        <p:nvSpPr>
          <p:cNvPr id="77826" name="Rectangle 2"/>
          <p:cNvSpPr>
            <a:spLocks/>
          </p:cNvSpPr>
          <p:nvPr/>
        </p:nvSpPr>
        <p:spPr bwMode="auto">
          <a:xfrm>
            <a:off x="5652120" y="4365104"/>
            <a:ext cx="2788920" cy="16687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Multiple sclerosis.  Section of fresh brain showing brown plaque around occipital horn of the lateral ventricle.</a:t>
            </a:r>
          </a:p>
        </p:txBody>
      </p:sp>
      <p:sp>
        <p:nvSpPr>
          <p:cNvPr id="4" name="Rectangle 3"/>
          <p:cNvSpPr/>
          <p:nvPr/>
        </p:nvSpPr>
        <p:spPr>
          <a:xfrm>
            <a:off x="5508104" y="332656"/>
            <a:ext cx="3024336" cy="1569660"/>
          </a:xfrm>
          <a:prstGeom prst="rect">
            <a:avLst/>
          </a:prstGeom>
        </p:spPr>
        <p:txBody>
          <a:bodyPr wrap="square">
            <a:spAutoFit/>
          </a:bodyPr>
          <a:lstStyle/>
          <a:p>
            <a:r>
              <a:rPr lang="en-US" sz="3200" b="1" dirty="0" smtClean="0"/>
              <a:t>What is your provisional diagnosis?</a:t>
            </a:r>
            <a:endParaRPr lang="en-US" sz="3200"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bg/>
                                          </p:spTgt>
                                        </p:tgtEl>
                                        <p:attrNameLst>
                                          <p:attrName>style.visibility</p:attrName>
                                        </p:attrNameLst>
                                      </p:cBhvr>
                                      <p:to>
                                        <p:strVal val="visible"/>
                                      </p:to>
                                    </p:set>
                                    <p:anim calcmode="lin" valueType="num">
                                      <p:cBhvr additive="base">
                                        <p:cTn id="7" dur="500" fill="hold"/>
                                        <p:tgtEl>
                                          <p:spTgt spid="7782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7826">
                                            <p:txEl>
                                              <p:pRg st="0" end="0"/>
                                            </p:txEl>
                                          </p:spTgt>
                                        </p:tgtEl>
                                        <p:attrNameLst>
                                          <p:attrName>style.visibility</p:attrName>
                                        </p:attrNameLst>
                                      </p:cBhvr>
                                      <p:to>
                                        <p:strVal val="visible"/>
                                      </p:to>
                                    </p:set>
                                    <p:anim calcmode="lin" valueType="num">
                                      <p:cBhvr additive="base">
                                        <p:cTn id="11"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2" cstate="print"/>
          <a:srcRect/>
          <a:stretch>
            <a:fillRect/>
          </a:stretch>
        </p:blipFill>
        <p:spPr bwMode="auto">
          <a:xfrm>
            <a:off x="102870" y="720090"/>
            <a:ext cx="6795135" cy="5406390"/>
          </a:xfrm>
          <a:prstGeom prst="rect">
            <a:avLst/>
          </a:prstGeom>
          <a:noFill/>
          <a:ln w="9525">
            <a:noFill/>
            <a:miter lim="800000"/>
            <a:headEnd/>
            <a:tailEnd/>
          </a:ln>
          <a:effectLst>
            <a:outerShdw dist="76199" dir="2700000" algn="ctr" rotWithShape="0">
              <a:schemeClr val="bg2">
                <a:alpha val="75000"/>
              </a:schemeClr>
            </a:outerShdw>
          </a:effectLst>
        </p:spPr>
      </p:pic>
      <p:sp>
        <p:nvSpPr>
          <p:cNvPr id="81922" name="Rectangle 2"/>
          <p:cNvSpPr>
            <a:spLocks/>
          </p:cNvSpPr>
          <p:nvPr/>
        </p:nvSpPr>
        <p:spPr bwMode="auto">
          <a:xfrm>
            <a:off x="7108032" y="1118712"/>
            <a:ext cx="1840230" cy="460629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1400" b="1" dirty="0">
                <a:latin typeface="LM Typewriter Proportional 10pt" charset="0"/>
                <a:ea typeface="LM Typewriter Proportional 10pt" charset="0"/>
                <a:cs typeface="LM Typewriter Proportional 10pt" charset="0"/>
                <a:sym typeface="LM Typewriter Proportional 10pt" charset="0"/>
              </a:rPr>
              <a:t>Multiple sclerosis. A, Unstained regions of demyelination (MS plaques) around the fourth ventricle (</a:t>
            </a:r>
            <a:r>
              <a:rPr lang="en-US" sz="1400" b="1" dirty="0" err="1">
                <a:latin typeface="LM Typewriter Proportional 10pt" charset="0"/>
                <a:ea typeface="LM Typewriter Proportional 10pt" charset="0"/>
                <a:cs typeface="LM Typewriter Proportional 10pt" charset="0"/>
                <a:sym typeface="LM Typewriter Proportional 10pt" charset="0"/>
              </a:rPr>
              <a:t>Luxol</a:t>
            </a:r>
            <a:r>
              <a:rPr lang="en-US" sz="1400" b="1" dirty="0">
                <a:latin typeface="LM Typewriter Proportional 10pt" charset="0"/>
                <a:ea typeface="LM Typewriter Proportional 10pt" charset="0"/>
                <a:cs typeface="LM Typewriter Proportional 10pt" charset="0"/>
                <a:sym typeface="LM Typewriter Proportional 10pt" charset="0"/>
              </a:rPr>
              <a:t> fast blue PAS stain for myelin). </a:t>
            </a:r>
            <a:endParaRPr lang="en-US" sz="1400" b="1" dirty="0" smtClean="0">
              <a:latin typeface="LM Typewriter Proportional 10pt" charset="0"/>
              <a:ea typeface="LM Typewriter Proportional 10pt" charset="0"/>
              <a:cs typeface="LM Typewriter Proportional 10pt" charset="0"/>
              <a:sym typeface="LM Typewriter Proportional 10pt" charset="0"/>
            </a:endParaRPr>
          </a:p>
          <a:p>
            <a:r>
              <a:rPr lang="en-US" sz="1400" b="1" dirty="0" smtClean="0">
                <a:latin typeface="LM Typewriter Proportional 10pt" charset="0"/>
                <a:ea typeface="LM Typewriter Proportional 10pt" charset="0"/>
                <a:cs typeface="LM Typewriter Proportional 10pt" charset="0"/>
                <a:sym typeface="LM Typewriter Proportional 10pt" charset="0"/>
              </a:rPr>
              <a:t> </a:t>
            </a:r>
            <a:r>
              <a:rPr lang="en-US" sz="1400" b="1" dirty="0">
                <a:latin typeface="LM Typewriter Proportional 10pt" charset="0"/>
                <a:ea typeface="LM Typewriter Proportional 10pt" charset="0"/>
                <a:cs typeface="LM Typewriter Proportional 10pt" charset="0"/>
                <a:sym typeface="LM Typewriter Proportional 10pt" charset="0"/>
              </a:rPr>
              <a:t>B, Myelin-stained section shows the sharp edge of a </a:t>
            </a:r>
            <a:r>
              <a:rPr lang="en-US" sz="1400" b="1" dirty="0" err="1">
                <a:latin typeface="LM Typewriter Proportional 10pt" charset="0"/>
                <a:ea typeface="LM Typewriter Proportional 10pt" charset="0"/>
                <a:cs typeface="LM Typewriter Proportional 10pt" charset="0"/>
                <a:sym typeface="LM Typewriter Proportional 10pt" charset="0"/>
              </a:rPr>
              <a:t>demyelinated</a:t>
            </a:r>
            <a:r>
              <a:rPr lang="en-US" sz="1400" b="1" dirty="0">
                <a:latin typeface="LM Typewriter Proportional 10pt" charset="0"/>
                <a:ea typeface="LM Typewriter Proportional 10pt" charset="0"/>
                <a:cs typeface="LM Typewriter Proportional 10pt" charset="0"/>
                <a:sym typeface="LM Typewriter Proportional 10pt" charset="0"/>
              </a:rPr>
              <a:t> plaque and perivascular lymphocytic cuffs. </a:t>
            </a:r>
            <a:endParaRPr lang="en-US" sz="1400" b="1" dirty="0" smtClean="0">
              <a:latin typeface="LM Typewriter Proportional 10pt" charset="0"/>
              <a:ea typeface="LM Typewriter Proportional 10pt" charset="0"/>
              <a:cs typeface="LM Typewriter Proportional 10pt" charset="0"/>
              <a:sym typeface="LM Typewriter Proportional 10pt" charset="0"/>
            </a:endParaRPr>
          </a:p>
          <a:p>
            <a:r>
              <a:rPr lang="en-US" sz="1400" b="1" dirty="0" smtClean="0">
                <a:latin typeface="LM Typewriter Proportional 10pt" charset="0"/>
                <a:ea typeface="LM Typewriter Proportional 10pt" charset="0"/>
                <a:cs typeface="LM Typewriter Proportional 10pt" charset="0"/>
                <a:sym typeface="LM Typewriter Proportional 10pt" charset="0"/>
              </a:rPr>
              <a:t> </a:t>
            </a:r>
            <a:r>
              <a:rPr lang="en-US" sz="1400" b="1" dirty="0">
                <a:latin typeface="LM Typewriter Proportional 10pt" charset="0"/>
                <a:ea typeface="LM Typewriter Proportional 10pt" charset="0"/>
                <a:cs typeface="LM Typewriter Proportional 10pt" charset="0"/>
                <a:sym typeface="LM Typewriter Proportional 10pt" charset="0"/>
              </a:rPr>
              <a:t>C, The same lesion stained for axons shows relative preservation</a:t>
            </a:r>
            <a:r>
              <a:rPr lang="en-US" sz="1400"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310592" presetClass="entr" presetSubtype="59236136" fill="hold" grpId="0" nodeType="afterEffect">
                                  <p:stCondLst>
                                    <p:cond delay="0"/>
                                  </p:stCondLst>
                                  <p:childTnLst>
                                    <p:set>
                                      <p:cBhvr>
                                        <p:cTn id="6" dur="1" fill="hold">
                                          <p:stCondLst>
                                            <p:cond delay="499"/>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Brief review of Normal anatomy and histology</a:t>
            </a:r>
            <a:endParaRPr lang="en-US" sz="3200"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 Multiple sclerosis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Case No.4</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39 years old man complains that he had noticed a progressive hearing loss over a </a:t>
            </a:r>
            <a:endParaRPr lang="en-US" dirty="0" smtClean="0"/>
          </a:p>
          <a:p>
            <a:pPr>
              <a:buNone/>
            </a:pPr>
            <a:r>
              <a:rPr lang="en-US" dirty="0" smtClean="0"/>
              <a:t> </a:t>
            </a:r>
            <a:r>
              <a:rPr lang="en-US" dirty="0" smtClean="0"/>
              <a:t>   </a:t>
            </a:r>
            <a:r>
              <a:rPr lang="en-US" dirty="0" smtClean="0"/>
              <a:t>2 years period. </a:t>
            </a:r>
            <a:r>
              <a:rPr lang="en-US" dirty="0" smtClean="0"/>
              <a:t>Except for occasional </a:t>
            </a:r>
            <a:r>
              <a:rPr lang="en-US" dirty="0" smtClean="0"/>
              <a:t>headache, </a:t>
            </a:r>
            <a:r>
              <a:rPr lang="en-US" dirty="0" smtClean="0"/>
              <a:t>he has no other complaints . Evaluation discloses severe </a:t>
            </a:r>
            <a:r>
              <a:rPr lang="en-US" dirty="0" err="1" smtClean="0"/>
              <a:t>sensorineural</a:t>
            </a:r>
            <a:r>
              <a:rPr lang="en-US" dirty="0" smtClean="0"/>
              <a:t> hearing loss of the left side . MRI shows 1.5 cm. mass at the left </a:t>
            </a:r>
            <a:r>
              <a:rPr lang="en-US" dirty="0" err="1" smtClean="0"/>
              <a:t>cerebellopontine</a:t>
            </a:r>
            <a:r>
              <a:rPr lang="en-US" dirty="0" smtClean="0"/>
              <a:t> angle .                     </a:t>
            </a:r>
            <a:r>
              <a:rPr lang="en-US" sz="40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1"/>
          <p:cNvSpPr>
            <a:spLocks/>
          </p:cNvSpPr>
          <p:nvPr/>
        </p:nvSpPr>
        <p:spPr bwMode="auto">
          <a:xfrm>
            <a:off x="1547664" y="5013176"/>
            <a:ext cx="6149340" cy="38862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Schwannoma</a:t>
            </a:r>
            <a:r>
              <a:rPr lang="en-US" b="1" dirty="0">
                <a:latin typeface="LM Typewriter Proportional 10pt" charset="0"/>
                <a:ea typeface="LM Typewriter Proportional 10pt" charset="0"/>
                <a:cs typeface="LM Typewriter Proportional 10pt" charset="0"/>
                <a:sym typeface="LM Typewriter Proportional 10pt" charset="0"/>
              </a:rPr>
              <a:t>.  A, Bilateral eighth nerve </a:t>
            </a:r>
            <a:r>
              <a:rPr lang="en-US" b="1" dirty="0" err="1">
                <a:latin typeface="LM Typewriter Proportional 10pt" charset="0"/>
                <a:ea typeface="LM Typewriter Proportional 10pt" charset="0"/>
                <a:cs typeface="LM Typewriter Proportional 10pt" charset="0"/>
                <a:sym typeface="LM Typewriter Proportional 10pt" charset="0"/>
              </a:rPr>
              <a:t>schwannomas</a:t>
            </a:r>
            <a:r>
              <a:rPr lang="en-US"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pic>
        <p:nvPicPr>
          <p:cNvPr id="314370" name="Picture 2"/>
          <p:cNvPicPr>
            <a:picLocks noChangeAspect="1" noChangeArrowheads="1"/>
          </p:cNvPicPr>
          <p:nvPr/>
        </p:nvPicPr>
        <p:blipFill>
          <a:blip r:embed="rId2" cstate="print"/>
          <a:srcRect/>
          <a:stretch>
            <a:fillRect/>
          </a:stretch>
        </p:blipFill>
        <p:spPr bwMode="auto">
          <a:xfrm>
            <a:off x="811530" y="91440"/>
            <a:ext cx="7520940" cy="4736307"/>
          </a:xfrm>
          <a:prstGeom prst="rect">
            <a:avLst/>
          </a:prstGeom>
          <a:noFill/>
          <a:ln w="9525">
            <a:noFill/>
            <a:miter lim="800000"/>
            <a:headEnd/>
            <a:tailEnd/>
          </a:ln>
          <a:effectLst>
            <a:outerShdw dist="76199" dir="2700000" algn="ctr" rotWithShape="0">
              <a:schemeClr val="bg2">
                <a:alpha val="75000"/>
              </a:schemeClr>
            </a:outerShdw>
          </a:effectLst>
        </p:spPr>
      </p:pic>
      <p:sp>
        <p:nvSpPr>
          <p:cNvPr id="4" name="TextBox 3"/>
          <p:cNvSpPr txBox="1"/>
          <p:nvPr/>
        </p:nvSpPr>
        <p:spPr>
          <a:xfrm>
            <a:off x="2267744" y="5589240"/>
            <a:ext cx="4680520" cy="369332"/>
          </a:xfrm>
          <a:prstGeom prst="rect">
            <a:avLst/>
          </a:prstGeom>
          <a:noFill/>
        </p:spPr>
        <p:txBody>
          <a:bodyPr wrap="square" rtlCol="0">
            <a:spAutoFit/>
          </a:bodyPr>
          <a:lstStyle/>
          <a:p>
            <a:r>
              <a:rPr lang="en-US" b="1" i="1" u="sng" dirty="0" smtClean="0"/>
              <a:t>What syndrome is suggested by such finding?</a:t>
            </a:r>
            <a:endParaRPr lang="en-US" b="1" i="1" u="sng"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056" presetClass="entr" presetSubtype="83903144" fill="hold" grpId="0" nodeType="afterEffect">
                                  <p:stCondLst>
                                    <p:cond delay="0"/>
                                  </p:stCondLst>
                                  <p:childTnLst>
                                    <p:set>
                                      <p:cBhvr>
                                        <p:cTn id="6" dur="1" fill="hold">
                                          <p:stCondLst>
                                            <p:cond delay="499"/>
                                          </p:stCondLst>
                                        </p:cTn>
                                        <p:tgtEl>
                                          <p:spTgt spid="314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69"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
          <p:cNvSpPr>
            <a:spLocks/>
          </p:cNvSpPr>
          <p:nvPr/>
        </p:nvSpPr>
        <p:spPr bwMode="auto">
          <a:xfrm>
            <a:off x="982980" y="5875020"/>
            <a:ext cx="716661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Schwannoma</a:t>
            </a:r>
            <a:r>
              <a:rPr lang="en-US" b="1" dirty="0">
                <a:latin typeface="LM Typewriter Proportional 10pt" charset="0"/>
                <a:ea typeface="LM Typewriter Proportional 10pt" charset="0"/>
                <a:cs typeface="LM Typewriter Proportional 10pt" charset="0"/>
                <a:sym typeface="LM Typewriter Proportional 10pt" charset="0"/>
              </a:rPr>
              <a:t>.  B, Tumor showing cellular areas, including </a:t>
            </a:r>
            <a:r>
              <a:rPr lang="en-US" b="1" dirty="0" err="1">
                <a:latin typeface="LM Typewriter Proportional 10pt" charset="0"/>
                <a:ea typeface="LM Typewriter Proportional 10pt" charset="0"/>
                <a:cs typeface="LM Typewriter Proportional 10pt" charset="0"/>
                <a:sym typeface="LM Typewriter Proportional 10pt" charset="0"/>
              </a:rPr>
              <a:t>Verocay</a:t>
            </a:r>
            <a:r>
              <a:rPr lang="en-US" b="1" dirty="0">
                <a:latin typeface="LM Typewriter Proportional 10pt" charset="0"/>
                <a:ea typeface="LM Typewriter Proportional 10pt" charset="0"/>
                <a:cs typeface="LM Typewriter Proportional 10pt" charset="0"/>
                <a:sym typeface="LM Typewriter Proportional 10pt" charset="0"/>
              </a:rPr>
              <a:t> bodies (far right), as well as looser, </a:t>
            </a:r>
            <a:r>
              <a:rPr lang="en-US" b="1" dirty="0" err="1">
                <a:latin typeface="LM Typewriter Proportional 10pt" charset="0"/>
                <a:ea typeface="LM Typewriter Proportional 10pt" charset="0"/>
                <a:cs typeface="LM Typewriter Proportional 10pt" charset="0"/>
                <a:sym typeface="LM Typewriter Proportional 10pt" charset="0"/>
              </a:rPr>
              <a:t>myxoid</a:t>
            </a:r>
            <a:r>
              <a:rPr lang="en-US" b="1" dirty="0">
                <a:latin typeface="LM Typewriter Proportional 10pt" charset="0"/>
                <a:ea typeface="LM Typewriter Proportional 10pt" charset="0"/>
                <a:cs typeface="LM Typewriter Proportional 10pt" charset="0"/>
                <a:sym typeface="LM Typewriter Proportional 10pt" charset="0"/>
              </a:rPr>
              <a:t> regions.</a:t>
            </a:r>
          </a:p>
        </p:txBody>
      </p:sp>
      <p:pic>
        <p:nvPicPr>
          <p:cNvPr id="315394" name="Picture 2"/>
          <p:cNvPicPr>
            <a:picLocks noChangeAspect="1" noChangeArrowheads="1"/>
          </p:cNvPicPr>
          <p:nvPr/>
        </p:nvPicPr>
        <p:blipFill>
          <a:blip r:embed="rId2" cstate="print"/>
          <a:srcRect/>
          <a:stretch>
            <a:fillRect/>
          </a:stretch>
        </p:blipFill>
        <p:spPr bwMode="auto">
          <a:xfrm>
            <a:off x="857250" y="125730"/>
            <a:ext cx="7430929" cy="516921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440" presetClass="entr" presetSubtype="83922896" fill="hold" grpId="0" nodeType="afterEffect">
                                  <p:stCondLst>
                                    <p:cond delay="0"/>
                                  </p:stCondLst>
                                  <p:childTnLst>
                                    <p:set>
                                      <p:cBhvr>
                                        <p:cTn id="6" dur="1" fill="hold">
                                          <p:stCondLst>
                                            <p:cond delay="499"/>
                                          </p:stCondLst>
                                        </p:cTn>
                                        <p:tgtEl>
                                          <p:spTgt spid="315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3"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3600" dirty="0" smtClean="0"/>
              <a:t> </a:t>
            </a:r>
            <a:r>
              <a:rPr lang="en-US" dirty="0" err="1" smtClean="0"/>
              <a:t>Schwannoma</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Second practical session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5</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9A4F0AF8-56D6-439F-B50E-EC0BA181D4E9}" type="slidenum">
              <a:rPr lang="en-US"/>
              <a:pPr/>
              <a:t>4</a:t>
            </a:fld>
            <a:endParaRPr lang="en-US"/>
          </a:p>
        </p:txBody>
      </p:sp>
      <p:sp>
        <p:nvSpPr>
          <p:cNvPr id="181252" name="Rectangle 4"/>
          <p:cNvSpPr>
            <a:spLocks noGrp="1" noChangeArrowheads="1"/>
          </p:cNvSpPr>
          <p:nvPr>
            <p:ph type="title"/>
          </p:nvPr>
        </p:nvSpPr>
        <p:spPr>
          <a:xfrm>
            <a:off x="683568" y="332656"/>
            <a:ext cx="7772400" cy="1447800"/>
          </a:xfrm>
        </p:spPr>
        <p:txBody>
          <a:bodyPr>
            <a:normAutofit fontScale="90000"/>
          </a:bodyPr>
          <a:lstStyle/>
          <a:p>
            <a:r>
              <a:rPr lang="en-US" sz="4000" dirty="0" smtClean="0"/>
              <a:t>Cerebrum, Cerebellum and Brain </a:t>
            </a:r>
            <a:r>
              <a:rPr lang="en-US" sz="4000" dirty="0"/>
              <a:t>Stem</a:t>
            </a:r>
            <a:r>
              <a:rPr lang="en-US" sz="3600" dirty="0"/>
              <a:t/>
            </a:r>
            <a:br>
              <a:rPr lang="en-US" sz="3600" dirty="0"/>
            </a:br>
            <a:endParaRPr lang="en-US" sz="2000" dirty="0"/>
          </a:p>
        </p:txBody>
      </p:sp>
      <p:pic>
        <p:nvPicPr>
          <p:cNvPr id="181254" name="Picture 6" descr="brain7"/>
          <p:cNvPicPr>
            <a:picLocks noGrp="1" noChangeAspect="1" noChangeArrowheads="1"/>
          </p:cNvPicPr>
          <p:nvPr>
            <p:ph idx="1"/>
          </p:nvPr>
        </p:nvPicPr>
        <p:blipFill>
          <a:blip r:embed="rId3" cstate="print"/>
          <a:srcRect/>
          <a:stretch>
            <a:fillRect/>
          </a:stretch>
        </p:blipFill>
        <p:spPr>
          <a:xfrm>
            <a:off x="1477963" y="1981200"/>
            <a:ext cx="6403975" cy="4013200"/>
          </a:xfrm>
          <a:noFill/>
          <a:ln/>
        </p:spPr>
      </p:pic>
      <p:sp>
        <p:nvSpPr>
          <p:cNvPr id="181255" name="Text Box 7"/>
          <p:cNvSpPr txBox="1">
            <a:spLocks noChangeArrowheads="1"/>
          </p:cNvSpPr>
          <p:nvPr/>
        </p:nvSpPr>
        <p:spPr bwMode="auto">
          <a:xfrm>
            <a:off x="2819400" y="2057400"/>
            <a:ext cx="9144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C71.0</a:t>
            </a:r>
          </a:p>
        </p:txBody>
      </p:sp>
      <p:sp>
        <p:nvSpPr>
          <p:cNvPr id="181256" name="Text Box 8"/>
          <p:cNvSpPr txBox="1">
            <a:spLocks noChangeArrowheads="1"/>
          </p:cNvSpPr>
          <p:nvPr/>
        </p:nvSpPr>
        <p:spPr bwMode="auto">
          <a:xfrm>
            <a:off x="1524000" y="34290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C71.1</a:t>
            </a:r>
          </a:p>
        </p:txBody>
      </p:sp>
      <p:sp>
        <p:nvSpPr>
          <p:cNvPr id="181257" name="Text Box 9"/>
          <p:cNvSpPr txBox="1">
            <a:spLocks noChangeArrowheads="1"/>
          </p:cNvSpPr>
          <p:nvPr/>
        </p:nvSpPr>
        <p:spPr bwMode="auto">
          <a:xfrm>
            <a:off x="1981200" y="48768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C71.2</a:t>
            </a:r>
          </a:p>
        </p:txBody>
      </p:sp>
      <p:sp>
        <p:nvSpPr>
          <p:cNvPr id="181258" name="Text Box 10"/>
          <p:cNvSpPr txBox="1">
            <a:spLocks noChangeArrowheads="1"/>
          </p:cNvSpPr>
          <p:nvPr/>
        </p:nvSpPr>
        <p:spPr bwMode="auto">
          <a:xfrm>
            <a:off x="3429000" y="5562600"/>
            <a:ext cx="11430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C71.7</a:t>
            </a:r>
          </a:p>
        </p:txBody>
      </p:sp>
      <p:sp>
        <p:nvSpPr>
          <p:cNvPr id="181259" name="Text Box 11"/>
          <p:cNvSpPr txBox="1">
            <a:spLocks noChangeArrowheads="1"/>
          </p:cNvSpPr>
          <p:nvPr/>
        </p:nvSpPr>
        <p:spPr bwMode="auto">
          <a:xfrm>
            <a:off x="6629400" y="2590800"/>
            <a:ext cx="10668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C71.3</a:t>
            </a:r>
          </a:p>
        </p:txBody>
      </p:sp>
      <p:sp>
        <p:nvSpPr>
          <p:cNvPr id="181260" name="Text Box 12"/>
          <p:cNvSpPr txBox="1">
            <a:spLocks noChangeArrowheads="1"/>
          </p:cNvSpPr>
          <p:nvPr/>
        </p:nvSpPr>
        <p:spPr bwMode="auto">
          <a:xfrm>
            <a:off x="6934200" y="3429000"/>
            <a:ext cx="9144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C71.4</a:t>
            </a:r>
          </a:p>
        </p:txBody>
      </p:sp>
      <p:sp>
        <p:nvSpPr>
          <p:cNvPr id="181261" name="Text Box 13"/>
          <p:cNvSpPr txBox="1">
            <a:spLocks noChangeArrowheads="1"/>
          </p:cNvSpPr>
          <p:nvPr/>
        </p:nvSpPr>
        <p:spPr bwMode="auto">
          <a:xfrm>
            <a:off x="6705600" y="4343400"/>
            <a:ext cx="10668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9 months infant was suffering from enlarged head size and admitted to hospital with </a:t>
            </a:r>
            <a:r>
              <a:rPr lang="en-US" dirty="0" smtClean="0"/>
              <a:t>convulsions, </a:t>
            </a:r>
            <a:r>
              <a:rPr lang="en-US" dirty="0" smtClean="0"/>
              <a:t>went into coma and died. Autopsy was done and the brain was large  with dilated ventricles .                                           What is your </a:t>
            </a:r>
            <a:r>
              <a:rPr lang="en-US" dirty="0" smtClean="0"/>
              <a:t>provisional diagnosis</a:t>
            </a:r>
            <a:r>
              <a:rPr lang="en-US" dirty="0" smtClean="0"/>
              <a: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cstate="print"/>
          <a:srcRect/>
          <a:stretch>
            <a:fillRect/>
          </a:stretch>
        </p:blipFill>
        <p:spPr bwMode="auto">
          <a:xfrm>
            <a:off x="2045970" y="1040130"/>
            <a:ext cx="5057775" cy="5566410"/>
          </a:xfrm>
          <a:prstGeom prst="rect">
            <a:avLst/>
          </a:prstGeom>
          <a:noFill/>
          <a:ln w="9525">
            <a:noFill/>
            <a:miter lim="800000"/>
            <a:headEnd/>
            <a:tailEnd/>
          </a:ln>
          <a:effectLst>
            <a:outerShdw dist="76199" dir="2700000" algn="ctr" rotWithShape="0">
              <a:schemeClr val="bg2">
                <a:alpha val="75000"/>
              </a:schemeClr>
            </a:outerShdw>
          </a:effectLst>
        </p:spPr>
      </p:pic>
      <p:sp>
        <p:nvSpPr>
          <p:cNvPr id="89090" name="Rectangle 2"/>
          <p:cNvSpPr>
            <a:spLocks/>
          </p:cNvSpPr>
          <p:nvPr/>
        </p:nvSpPr>
        <p:spPr bwMode="auto">
          <a:xfrm>
            <a:off x="607219" y="137160"/>
            <a:ext cx="790956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err="1" smtClean="0">
                <a:latin typeface="LM Typewriter Proportional 10pt" charset="0"/>
                <a:ea typeface="LM Typewriter Proportional 10pt" charset="0"/>
                <a:cs typeface="LM Typewriter Proportional 10pt" charset="0"/>
                <a:sym typeface="LM Typewriter Proportional 10pt" charset="0"/>
              </a:rPr>
              <a:t>Midsagittal</a:t>
            </a:r>
            <a:r>
              <a:rPr lang="en-US" dirty="0" smtClean="0">
                <a:latin typeface="LM Typewriter Proportional 10pt" charset="0"/>
                <a:ea typeface="LM Typewriter Proportional 10pt" charset="0"/>
                <a:cs typeface="LM Typewriter Proportional 10pt" charset="0"/>
                <a:sym typeface="LM Typewriter Proportional 10pt" charset="0"/>
              </a:rPr>
              <a:t> </a:t>
            </a:r>
            <a:r>
              <a:rPr lang="en-US" dirty="0" smtClean="0">
                <a:latin typeface="LM Typewriter Proportional 10pt" charset="0"/>
                <a:ea typeface="LM Typewriter Proportional 10pt" charset="0"/>
                <a:cs typeface="LM Typewriter Proportional 10pt" charset="0"/>
                <a:sym typeface="LM Typewriter Proportional 10pt" charset="0"/>
              </a:rPr>
              <a:t>magnetic </a:t>
            </a:r>
            <a:r>
              <a:rPr lang="en-US" dirty="0">
                <a:latin typeface="LM Typewriter Proportional 10pt" charset="0"/>
                <a:ea typeface="LM Typewriter Proportional 10pt" charset="0"/>
                <a:cs typeface="LM Typewriter Proportional 10pt" charset="0"/>
                <a:sym typeface="LM Typewriter Proportional 10pt" charset="0"/>
              </a:rPr>
              <a:t>resonance image of a child with communicating hydrocephalus, involving all ventricles</a:t>
            </a:r>
            <a:r>
              <a:rPr lang="en-US"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584" presetClass="entr" presetSubtype="64636032" fill="hold" grpId="0" nodeType="afterEffect">
                                  <p:stCondLst>
                                    <p:cond delay="0"/>
                                  </p:stCondLst>
                                  <p:childTnLst>
                                    <p:set>
                                      <p:cBhvr>
                                        <p:cTn id="6" dur="1" fill="hold">
                                          <p:stCondLst>
                                            <p:cond delay="499"/>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a:blip r:embed="rId2" cstate="print"/>
          <a:srcRect/>
          <a:stretch>
            <a:fillRect/>
          </a:stretch>
        </p:blipFill>
        <p:spPr bwMode="auto">
          <a:xfrm>
            <a:off x="1885950" y="1783080"/>
            <a:ext cx="5377815" cy="4743450"/>
          </a:xfrm>
          <a:prstGeom prst="rect">
            <a:avLst/>
          </a:prstGeom>
          <a:noFill/>
          <a:ln w="9525">
            <a:noFill/>
            <a:miter lim="800000"/>
            <a:headEnd/>
            <a:tailEnd/>
          </a:ln>
          <a:effectLst>
            <a:outerShdw dist="76199" dir="2700000" algn="ctr" rotWithShape="0">
              <a:schemeClr val="bg2">
                <a:alpha val="75000"/>
              </a:schemeClr>
            </a:outerShdw>
          </a:effectLst>
        </p:spPr>
      </p:pic>
      <p:sp>
        <p:nvSpPr>
          <p:cNvPr id="88066" name="Rectangle 2"/>
          <p:cNvSpPr>
            <a:spLocks/>
          </p:cNvSpPr>
          <p:nvPr/>
        </p:nvSpPr>
        <p:spPr bwMode="auto">
          <a:xfrm>
            <a:off x="1340168" y="537210"/>
            <a:ext cx="645795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smtClean="0">
                <a:latin typeface="LM Typewriter Proportional 10pt" charset="0"/>
                <a:ea typeface="LM Typewriter Proportional 10pt" charset="0"/>
                <a:cs typeface="LM Typewriter Proportional 10pt" charset="0"/>
                <a:sym typeface="LM Typewriter Proportional 10pt" charset="0"/>
              </a:rPr>
              <a:t>Hydrocephalus</a:t>
            </a:r>
            <a:r>
              <a:rPr lang="en-US" dirty="0">
                <a:latin typeface="LM Typewriter Proportional 10pt" charset="0"/>
                <a:ea typeface="LM Typewriter Proportional 10pt" charset="0"/>
                <a:cs typeface="LM Typewriter Proportional 10pt" charset="0"/>
                <a:sym typeface="LM Typewriter Proportional 10pt" charset="0"/>
              </a:rPr>
              <a:t>. Dilated lateral ventricles seen in a coronal section through the </a:t>
            </a:r>
            <a:r>
              <a:rPr lang="en-US" dirty="0" err="1">
                <a:latin typeface="LM Typewriter Proportional 10pt" charset="0"/>
                <a:ea typeface="LM Typewriter Proportional 10pt" charset="0"/>
                <a:cs typeface="LM Typewriter Proportional 10pt" charset="0"/>
                <a:sym typeface="LM Typewriter Proportional 10pt" charset="0"/>
              </a:rPr>
              <a:t>midthalamus</a:t>
            </a:r>
            <a:r>
              <a:rPr lang="en-US" dirty="0">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200" presetClass="entr" presetSubtype="56602408" fill="hold" grpId="0" nodeType="afterEffect">
                                  <p:stCondLst>
                                    <p:cond delay="0"/>
                                  </p:stCondLst>
                                  <p:childTnLst>
                                    <p:set>
                                      <p:cBhvr>
                                        <p:cTn id="6" dur="1" fill="hold">
                                          <p:stCondLst>
                                            <p:cond delay="499"/>
                                          </p:stCondLst>
                                        </p:cTn>
                                        <p:tgtEl>
                                          <p:spTgt spid="88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Administrador\Mis documentos\Archivos PATOLOGÍA\image80.jpg"/>
          <p:cNvPicPr>
            <a:picLocks noChangeAspect="1" noChangeArrowheads="1"/>
          </p:cNvPicPr>
          <p:nvPr/>
        </p:nvPicPr>
        <p:blipFill>
          <a:blip r:embed="rId2" cstate="print"/>
          <a:srcRect/>
          <a:stretch>
            <a:fillRect/>
          </a:stretch>
        </p:blipFill>
        <p:spPr bwMode="auto">
          <a:xfrm>
            <a:off x="0" y="0"/>
            <a:ext cx="9144000" cy="726598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Hydrocephalus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 years old child who was treated from </a:t>
            </a:r>
            <a:r>
              <a:rPr lang="en-US" dirty="0" err="1" smtClean="0"/>
              <a:t>otitis</a:t>
            </a:r>
            <a:r>
              <a:rPr lang="en-US" dirty="0" smtClean="0"/>
              <a:t> media and suddenly complained from headache, vomiting, fever and stiff neck. CSF was found to be clouded with abnormal increase of neutrophils, increased protein and absence of sugar. Gram stain of the CSF fluid showed </a:t>
            </a:r>
            <a:r>
              <a:rPr lang="en-US" dirty="0" err="1" smtClean="0"/>
              <a:t>meningiococci</a:t>
            </a:r>
            <a:r>
              <a:rPr lang="en-US" dirty="0" smtClean="0"/>
              <a:t> .                                                        </a:t>
            </a:r>
            <a:r>
              <a:rPr lang="en-US" sz="4000" dirty="0" smtClean="0"/>
              <a:t>      What is your diagnosis ?    </a:t>
            </a:r>
            <a:endParaRPr lang="en-US" sz="4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Administrador\Mis documentos\Archivos PATOLOGÍA\BACTERIAL MENINGITIS.jpg"/>
          <p:cNvPicPr>
            <a:picLocks noChangeAspect="1" noChangeArrowheads="1"/>
          </p:cNvPicPr>
          <p:nvPr/>
        </p:nvPicPr>
        <p:blipFill>
          <a:blip r:embed="rId2" cstate="print"/>
          <a:srcRect/>
          <a:stretch>
            <a:fillRect/>
          </a:stretch>
        </p:blipFill>
        <p:spPr bwMode="auto">
          <a:xfrm>
            <a:off x="2123728" y="-138626"/>
            <a:ext cx="5220072" cy="699662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Administrador\Mis documentos\Archivos PATOLOGÍA\PURULENT MENINGITIS.jpg"/>
          <p:cNvPicPr>
            <a:picLocks noChangeAspect="1" noChangeArrowheads="1"/>
          </p:cNvPicPr>
          <p:nvPr/>
        </p:nvPicPr>
        <p:blipFill>
          <a:blip r:embed="rId2" cstate="print"/>
          <a:srcRect/>
          <a:stretch>
            <a:fillRect/>
          </a:stretch>
        </p:blipFill>
        <p:spPr bwMode="auto">
          <a:xfrm>
            <a:off x="0" y="276225"/>
            <a:ext cx="8515350" cy="58721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BABBA0FC-6F4A-437F-A3CE-FBA92D4276AB}" type="slidenum">
              <a:rPr lang="en-US"/>
              <a:pPr/>
              <a:t>5</a:t>
            </a:fld>
            <a:endParaRPr lang="en-US"/>
          </a:p>
        </p:txBody>
      </p:sp>
      <p:sp>
        <p:nvSpPr>
          <p:cNvPr id="251908" name="Rectangle 1028"/>
          <p:cNvSpPr>
            <a:spLocks noGrp="1" noChangeArrowheads="1"/>
          </p:cNvSpPr>
          <p:nvPr>
            <p:ph type="title"/>
          </p:nvPr>
        </p:nvSpPr>
        <p:spPr>
          <a:xfrm>
            <a:off x="685800" y="304800"/>
            <a:ext cx="7772400" cy="914400"/>
          </a:xfrm>
        </p:spPr>
        <p:txBody>
          <a:bodyPr>
            <a:normAutofit fontScale="90000"/>
          </a:bodyPr>
          <a:lstStyle/>
          <a:p>
            <a:r>
              <a:rPr lang="en-US"/>
              <a:t>Meninges</a:t>
            </a:r>
            <a:br>
              <a:rPr lang="en-US"/>
            </a:br>
            <a:endParaRPr lang="en-US" sz="1400"/>
          </a:p>
        </p:txBody>
      </p:sp>
      <p:pic>
        <p:nvPicPr>
          <p:cNvPr id="251910" name="Picture 1030" descr="meninges3"/>
          <p:cNvPicPr>
            <a:picLocks noGrp="1" noChangeAspect="1" noChangeArrowheads="1"/>
          </p:cNvPicPr>
          <p:nvPr>
            <p:ph idx="1"/>
          </p:nvPr>
        </p:nvPicPr>
        <p:blipFill>
          <a:blip r:embed="rId3" cstate="print"/>
          <a:srcRect/>
          <a:stretch>
            <a:fillRect/>
          </a:stretch>
        </p:blipFill>
        <p:spPr>
          <a:xfrm>
            <a:off x="1143000" y="1066800"/>
            <a:ext cx="5715000" cy="4953000"/>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Meningitis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7</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35 years old lady complains from </a:t>
            </a:r>
            <a:r>
              <a:rPr lang="en-US" dirty="0" err="1" smtClean="0"/>
              <a:t>otitis</a:t>
            </a:r>
            <a:r>
              <a:rPr lang="en-US" dirty="0" smtClean="0"/>
              <a:t> media . Suddenly she suffers from headache and convulsions. Brain MRI reveals 5 cm. fluid filled cavity in the temporal lobe. Examination of the CSF shows increased pressure with lymphocytes and increased protein but there is no change of sugar content.                          </a:t>
            </a:r>
            <a:r>
              <a:rPr lang="en-US" sz="4400" dirty="0" smtClean="0"/>
              <a:t>What is your diagnosis ?</a:t>
            </a:r>
            <a:r>
              <a:rPr lang="en-US" dirty="0" smtClean="0"/>
              <a: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Documents and Settings\Administrador\Mis documentos\Archivos PATOLOGÍA\CNS ABSCESS 2.jpg"/>
          <p:cNvPicPr>
            <a:picLocks noChangeAspect="1" noChangeArrowheads="1"/>
          </p:cNvPicPr>
          <p:nvPr/>
        </p:nvPicPr>
        <p:blipFill>
          <a:blip r:embed="rId2" cstate="print"/>
          <a:srcRect/>
          <a:stretch>
            <a:fillRect/>
          </a:stretch>
        </p:blipFill>
        <p:spPr bwMode="auto">
          <a:xfrm>
            <a:off x="0" y="342900"/>
            <a:ext cx="9144000" cy="61722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Documents and Settings\Administrador\Mis documentos\Archivos PATOLOGÍA\058abscess.jpg"/>
          <p:cNvPicPr>
            <a:picLocks noChangeAspect="1" noChangeArrowheads="1"/>
          </p:cNvPicPr>
          <p:nvPr/>
        </p:nvPicPr>
        <p:blipFill>
          <a:blip r:embed="rId2" cstate="print"/>
          <a:srcRect/>
          <a:stretch>
            <a:fillRect/>
          </a:stretch>
        </p:blipFill>
        <p:spPr bwMode="auto">
          <a:xfrm>
            <a:off x="0" y="287338"/>
            <a:ext cx="9144000" cy="653732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Brain abscess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8</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 previously healthy 31-year-old woman experiences a severe headache and loses consciousness within an hour. An emergent head CT scan reveals extensive subarachnoid hemorrhage at the base of the brain. She is </a:t>
            </a:r>
            <a:r>
              <a:rPr lang="en-US" dirty="0" err="1" smtClean="0"/>
              <a:t>afebrile</a:t>
            </a:r>
            <a:r>
              <a:rPr lang="en-US" dirty="0" smtClean="0"/>
              <a:t>. A lumbar puncture yields cerebrospinal fluid with many red blood cells, but no white blood cells. The CSF protein is slightly increased, but the glucose is normal. </a:t>
            </a:r>
            <a:r>
              <a:rPr lang="en-US" sz="36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0" y="687388"/>
            <a:ext cx="8839200" cy="608012"/>
          </a:xfrm>
        </p:spPr>
        <p:txBody>
          <a:bodyPr>
            <a:normAutofit fontScale="90000"/>
          </a:bodyPr>
          <a:lstStyle/>
          <a:p>
            <a:r>
              <a:rPr lang="en-US"/>
              <a:t>CNS Cells</a:t>
            </a:r>
          </a:p>
        </p:txBody>
      </p:sp>
      <p:sp>
        <p:nvSpPr>
          <p:cNvPr id="608259" name="Rectangle 3"/>
          <p:cNvSpPr>
            <a:spLocks noGrp="1" noChangeArrowheads="1"/>
          </p:cNvSpPr>
          <p:nvPr>
            <p:ph type="body" idx="1"/>
          </p:nvPr>
        </p:nvSpPr>
        <p:spPr/>
        <p:txBody>
          <a:bodyPr/>
          <a:lstStyle/>
          <a:p>
            <a:r>
              <a:rPr lang="en-US" dirty="0"/>
              <a:t>Two cell types</a:t>
            </a:r>
          </a:p>
          <a:p>
            <a:pPr lvl="1"/>
            <a:r>
              <a:rPr lang="en-US" dirty="0"/>
              <a:t>Neuron</a:t>
            </a:r>
          </a:p>
          <a:p>
            <a:pPr lvl="2"/>
            <a:r>
              <a:rPr lang="en-US" dirty="0"/>
              <a:t>Conducts nerve impulses</a:t>
            </a:r>
          </a:p>
          <a:p>
            <a:pPr lvl="2"/>
            <a:r>
              <a:rPr lang="en-US" dirty="0"/>
              <a:t>Cannot be replaced if destroyed</a:t>
            </a:r>
          </a:p>
          <a:p>
            <a:pPr lvl="1"/>
            <a:r>
              <a:rPr lang="en-US" dirty="0" err="1" smtClean="0"/>
              <a:t>Neuroglial</a:t>
            </a:r>
            <a:r>
              <a:rPr lang="en-US" dirty="0" smtClean="0"/>
              <a:t> cells</a:t>
            </a:r>
            <a:endParaRPr lang="en-US" dirty="0"/>
          </a:p>
          <a:p>
            <a:pPr lvl="2"/>
            <a:r>
              <a:rPr lang="en-US" dirty="0" smtClean="0"/>
              <a:t>Support, nourish, </a:t>
            </a:r>
            <a:r>
              <a:rPr lang="en-US" dirty="0"/>
              <a:t>and </a:t>
            </a:r>
            <a:r>
              <a:rPr lang="en-US" dirty="0" smtClean="0"/>
              <a:t>protect </a:t>
            </a:r>
            <a:r>
              <a:rPr lang="en-US" dirty="0"/>
              <a:t>the neurons</a:t>
            </a:r>
          </a:p>
          <a:p>
            <a:pPr lvl="2"/>
            <a:r>
              <a:rPr lang="en-US" dirty="0" smtClean="0"/>
              <a:t>Include </a:t>
            </a:r>
            <a:r>
              <a:rPr lang="en-US" dirty="0" err="1"/>
              <a:t>astrocytes</a:t>
            </a:r>
            <a:r>
              <a:rPr lang="en-US" dirty="0"/>
              <a:t>, </a:t>
            </a:r>
            <a:r>
              <a:rPr lang="en-US" dirty="0" err="1"/>
              <a:t>oligodendrocytes</a:t>
            </a:r>
            <a:r>
              <a:rPr lang="en-US" dirty="0" smtClean="0"/>
              <a:t>, </a:t>
            </a:r>
            <a:r>
              <a:rPr lang="en-US" dirty="0" err="1" smtClean="0"/>
              <a:t>ependymal</a:t>
            </a:r>
            <a:r>
              <a:rPr lang="en-US" dirty="0" smtClean="0"/>
              <a:t> cells and microglia</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1"/>
          <p:cNvPicPr>
            <a:picLocks noChangeAspect="1"/>
          </p:cNvPicPr>
          <p:nvPr/>
        </p:nvPicPr>
        <p:blipFill>
          <a:blip r:embed="rId3" cstate="print"/>
          <a:srcRect/>
          <a:stretch>
            <a:fillRect/>
          </a:stretch>
        </p:blipFill>
        <p:spPr bwMode="auto">
          <a:xfrm>
            <a:off x="3419872" y="116632"/>
            <a:ext cx="4090987"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
          <p:cNvSpPr>
            <a:spLocks/>
          </p:cNvSpPr>
          <p:nvPr/>
        </p:nvSpPr>
        <p:spPr bwMode="auto">
          <a:xfrm>
            <a:off x="464344" y="5822156"/>
            <a:ext cx="8197453" cy="77688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View of the base of the brain, dissected to show the circle of Willis with an aneurysm of the anterior cerebral artery (arrow).</a:t>
            </a:r>
          </a:p>
        </p:txBody>
      </p:sp>
      <p:pic>
        <p:nvPicPr>
          <p:cNvPr id="245762" name="Picture 2"/>
          <p:cNvPicPr>
            <a:picLocks noChangeAspect="1" noChangeArrowheads="1"/>
          </p:cNvPicPr>
          <p:nvPr/>
        </p:nvPicPr>
        <p:blipFill>
          <a:blip r:embed="rId2" cstate="print"/>
          <a:srcRect/>
          <a:stretch>
            <a:fillRect/>
          </a:stretch>
        </p:blipFill>
        <p:spPr bwMode="auto">
          <a:xfrm>
            <a:off x="2634258" y="214312"/>
            <a:ext cx="3877717" cy="5268516"/>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304" presetClass="entr" presetSubtype="109513640" fill="hold" grpId="0" nodeType="afterEffect">
                                  <p:stCondLst>
                                    <p:cond delay="0"/>
                                  </p:stCondLst>
                                  <p:childTnLst>
                                    <p:set>
                                      <p:cBhvr>
                                        <p:cTn id="6" dur="1" fill="hold">
                                          <p:stCondLst>
                                            <p:cond delay="499"/>
                                          </p:stCondLst>
                                        </p:cTn>
                                        <p:tgtEl>
                                          <p:spTgt spid="245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1"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print"/>
          <a:srcRect/>
          <a:stretch>
            <a:fillRect/>
          </a:stretch>
        </p:blipFill>
        <p:spPr bwMode="auto">
          <a:xfrm>
            <a:off x="1863090" y="182880"/>
            <a:ext cx="5414963" cy="5223510"/>
          </a:xfrm>
          <a:prstGeom prst="rect">
            <a:avLst/>
          </a:prstGeom>
          <a:noFill/>
          <a:ln w="9525">
            <a:noFill/>
            <a:miter lim="800000"/>
            <a:headEnd/>
            <a:tailEnd/>
          </a:ln>
          <a:effectLst>
            <a:outerShdw dist="76199" dir="2700000" algn="ctr" rotWithShape="0">
              <a:schemeClr val="bg2">
                <a:alpha val="75000"/>
              </a:schemeClr>
            </a:outerShdw>
          </a:effectLst>
        </p:spPr>
      </p:pic>
      <p:sp>
        <p:nvSpPr>
          <p:cNvPr id="56322" name="Rectangle 2"/>
          <p:cNvSpPr>
            <a:spLocks/>
          </p:cNvSpPr>
          <p:nvPr/>
        </p:nvSpPr>
        <p:spPr bwMode="auto">
          <a:xfrm>
            <a:off x="642910" y="6017895"/>
            <a:ext cx="7643866" cy="38862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Common sites of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(berry) aneurysms in the circle of Willis</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87488" presetClass="entr" presetSubtype="55113216" fill="hold" grpId="0" nodeType="afterEffect">
                                  <p:stCondLst>
                                    <p:cond delay="0"/>
                                  </p:stCondLst>
                                  <p:childTnLst>
                                    <p:set>
                                      <p:cBhvr>
                                        <p:cTn id="6" dur="1" fill="hold">
                                          <p:stCondLst>
                                            <p:cond delay="499"/>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1"/>
          <p:cNvSpPr>
            <a:spLocks/>
          </p:cNvSpPr>
          <p:nvPr/>
        </p:nvSpPr>
        <p:spPr bwMode="auto">
          <a:xfrm>
            <a:off x="464344" y="6000750"/>
            <a:ext cx="8197453" cy="41969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B, Dissected circle of Willis to show large aneurysm.</a:t>
            </a:r>
          </a:p>
        </p:txBody>
      </p:sp>
      <p:pic>
        <p:nvPicPr>
          <p:cNvPr id="246786" name="Picture 2"/>
          <p:cNvPicPr>
            <a:picLocks noChangeAspect="1" noChangeArrowheads="1"/>
          </p:cNvPicPr>
          <p:nvPr/>
        </p:nvPicPr>
        <p:blipFill>
          <a:blip r:embed="rId2" cstate="print"/>
          <a:srcRect/>
          <a:stretch>
            <a:fillRect/>
          </a:stretch>
        </p:blipFill>
        <p:spPr bwMode="auto">
          <a:xfrm>
            <a:off x="2643188" y="160734"/>
            <a:ext cx="3857625" cy="549175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688" presetClass="entr" presetSubtype="109513856" fill="hold" grpId="0" nodeType="afterEffect">
                                  <p:stCondLst>
                                    <p:cond delay="0"/>
                                  </p:stCondLst>
                                  <p:childTnLst>
                                    <p:set>
                                      <p:cBhvr>
                                        <p:cTn id="6" dur="1" fill="hold">
                                          <p:stCondLst>
                                            <p:cond delay="499"/>
                                          </p:stCondLst>
                                        </p:cTn>
                                        <p:tgtEl>
                                          <p:spTgt spid="246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5"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1"/>
          <p:cNvSpPr>
            <a:spLocks/>
          </p:cNvSpPr>
          <p:nvPr/>
        </p:nvSpPr>
        <p:spPr bwMode="auto">
          <a:xfrm>
            <a:off x="464344" y="5822156"/>
            <a:ext cx="8197453" cy="77688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C, Section through a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aneurysm showing the </a:t>
            </a:r>
            <a:r>
              <a:rPr lang="en-US" sz="2000" dirty="0" err="1">
                <a:latin typeface="LM Typewriter Proportional 10pt" charset="0"/>
                <a:ea typeface="LM Typewriter Proportional 10pt" charset="0"/>
                <a:cs typeface="LM Typewriter Proportional 10pt" charset="0"/>
                <a:sym typeface="LM Typewriter Proportional 10pt" charset="0"/>
              </a:rPr>
              <a:t>hyalinized</a:t>
            </a:r>
            <a:r>
              <a:rPr lang="en-US" sz="2000" dirty="0">
                <a:latin typeface="LM Typewriter Proportional 10pt" charset="0"/>
                <a:ea typeface="LM Typewriter Proportional 10pt" charset="0"/>
                <a:cs typeface="LM Typewriter Proportional 10pt" charset="0"/>
                <a:sym typeface="LM Typewriter Proportional 10pt" charset="0"/>
              </a:rPr>
              <a:t> fibrous vessel wall.</a:t>
            </a:r>
          </a:p>
        </p:txBody>
      </p:sp>
      <p:pic>
        <p:nvPicPr>
          <p:cNvPr id="247810" name="Picture 2"/>
          <p:cNvPicPr>
            <a:picLocks noChangeAspect="1" noChangeArrowheads="1"/>
          </p:cNvPicPr>
          <p:nvPr/>
        </p:nvPicPr>
        <p:blipFill>
          <a:blip r:embed="rId2" cstate="print"/>
          <a:srcRect/>
          <a:stretch>
            <a:fillRect/>
          </a:stretch>
        </p:blipFill>
        <p:spPr bwMode="auto">
          <a:xfrm>
            <a:off x="2464594" y="196453"/>
            <a:ext cx="4214813" cy="5366742"/>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9072" presetClass="entr" presetSubtype="109514064" fill="hold" grpId="0" nodeType="afterEffect">
                                  <p:stCondLst>
                                    <p:cond delay="0"/>
                                  </p:stCondLst>
                                  <p:childTnLst>
                                    <p:set>
                                      <p:cBhvr>
                                        <p:cTn id="6" dur="1" fill="hold">
                                          <p:stCondLst>
                                            <p:cond delay="499"/>
                                          </p:stCondLst>
                                        </p:cTn>
                                        <p:tgtEl>
                                          <p:spTgt spid="24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09"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Ruptured berry aneurysm</a:t>
            </a:r>
            <a:br>
              <a:rPr lang="en-US" sz="3600" dirty="0" smtClean="0"/>
            </a:br>
            <a:r>
              <a:rPr lang="en-US" sz="3600" dirty="0" smtClean="0"/>
              <a:t>causing subarachnoid hemorrhage</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No.9</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 85 years old man complains of progressive loss of memory, disorientation and alterations in mood and behavior since 20 </a:t>
            </a:r>
            <a:r>
              <a:rPr lang="en-US" dirty="0" smtClean="0"/>
              <a:t>years. </a:t>
            </a:r>
            <a:r>
              <a:rPr lang="en-US" dirty="0" smtClean="0"/>
              <a:t>He was admitted to hospital because he was disabled and immobile and he died in hospital after one week of admission. Autopsy was done and the brain cortex  was found to be </a:t>
            </a:r>
            <a:r>
              <a:rPr lang="en-US" dirty="0" smtClean="0"/>
              <a:t>atrophied. What </a:t>
            </a:r>
            <a:r>
              <a:rPr lang="en-US" dirty="0" smtClean="0"/>
              <a:t>is your diagnosis ?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File0004"/>
          <p:cNvPicPr>
            <a:picLocks noChangeAspect="1" noChangeArrowheads="1"/>
          </p:cNvPicPr>
          <p:nvPr/>
        </p:nvPicPr>
        <p:blipFill>
          <a:blip r:embed="rId3" cstate="print"/>
          <a:srcRect/>
          <a:stretch>
            <a:fillRect/>
          </a:stretch>
        </p:blipFill>
        <p:spPr bwMode="auto">
          <a:xfrm>
            <a:off x="0" y="498475"/>
            <a:ext cx="9144000" cy="58515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File000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a:blip r:embed="rId2" cstate="print"/>
          <a:srcRect/>
          <a:stretch>
            <a:fillRect/>
          </a:stretch>
        </p:blipFill>
        <p:spPr bwMode="auto">
          <a:xfrm>
            <a:off x="3874770" y="594360"/>
            <a:ext cx="4834890" cy="5660708"/>
          </a:xfrm>
          <a:prstGeom prst="rect">
            <a:avLst/>
          </a:prstGeom>
          <a:noFill/>
          <a:ln w="9525">
            <a:noFill/>
            <a:miter lim="800000"/>
            <a:headEnd/>
            <a:tailEnd/>
          </a:ln>
          <a:effectLst>
            <a:outerShdw dist="76199" dir="2700000" algn="ctr" rotWithShape="0">
              <a:schemeClr val="bg2">
                <a:alpha val="75000"/>
              </a:schemeClr>
            </a:outerShdw>
          </a:effectLst>
        </p:spPr>
      </p:pic>
      <p:sp>
        <p:nvSpPr>
          <p:cNvPr id="108546" name="Rectangle 2"/>
          <p:cNvSpPr>
            <a:spLocks/>
          </p:cNvSpPr>
          <p:nvPr/>
        </p:nvSpPr>
        <p:spPr bwMode="auto">
          <a:xfrm>
            <a:off x="535782" y="2194560"/>
            <a:ext cx="2651760" cy="16687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with cortical atrophy most evident on the right, where </a:t>
            </a:r>
            <a:r>
              <a:rPr lang="en-US" b="1" dirty="0" err="1">
                <a:latin typeface="LM Typewriter Proportional 10pt" charset="0"/>
                <a:ea typeface="LM Typewriter Proportional 10pt" charset="0"/>
                <a:cs typeface="LM Typewriter Proportional 10pt" charset="0"/>
                <a:sym typeface="LM Typewriter Proportional 10pt" charset="0"/>
              </a:rPr>
              <a:t>meninges</a:t>
            </a:r>
            <a:r>
              <a:rPr lang="en-US" b="1" dirty="0">
                <a:latin typeface="LM Typewriter Proportional 10pt" charset="0"/>
                <a:ea typeface="LM Typewriter Proportional 10pt" charset="0"/>
                <a:cs typeface="LM Typewriter Proportional 10pt" charset="0"/>
                <a:sym typeface="LM Typewriter Proportional 10pt" charset="0"/>
              </a:rPr>
              <a:t> have been removed.</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7744" presetClass="entr" presetSubtype="71968256" fill="hold" grpId="0" nodeType="afterEffect">
                                  <p:stCondLst>
                                    <p:cond delay="0"/>
                                  </p:stCondLst>
                                  <p:childTnLst>
                                    <p:set>
                                      <p:cBhvr>
                                        <p:cTn id="6" dur="1" fill="hold">
                                          <p:stCondLst>
                                            <p:cond delay="499"/>
                                          </p:stCondLst>
                                        </p:cTn>
                                        <p:tgtEl>
                                          <p:spTgt spid="108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File0005"/>
          <p:cNvPicPr>
            <a:picLocks noChangeAspect="1" noChangeArrowheads="1"/>
          </p:cNvPicPr>
          <p:nvPr/>
        </p:nvPicPr>
        <p:blipFill>
          <a:blip r:embed="rId3" cstate="print"/>
          <a:srcRect/>
          <a:stretch>
            <a:fillRect/>
          </a:stretch>
        </p:blipFill>
        <p:spPr bwMode="auto">
          <a:xfrm>
            <a:off x="0" y="271463"/>
            <a:ext cx="9144000" cy="631507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p:cNvSpPr>
          <p:nvPr/>
        </p:nvSpPr>
        <p:spPr bwMode="auto">
          <a:xfrm>
            <a:off x="1268730" y="5840730"/>
            <a:ext cx="659511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A, </a:t>
            </a:r>
            <a:r>
              <a:rPr lang="en-US" b="1" dirty="0" err="1">
                <a:latin typeface="LM Typewriter Proportional 10pt" charset="0"/>
                <a:ea typeface="LM Typewriter Proportional 10pt" charset="0"/>
                <a:cs typeface="LM Typewriter Proportional 10pt" charset="0"/>
                <a:sym typeface="LM Typewriter Proportional 10pt" charset="0"/>
              </a:rPr>
              <a:t>Neuritic</a:t>
            </a:r>
            <a:r>
              <a:rPr lang="en-US" b="1" dirty="0">
                <a:latin typeface="LM Typewriter Proportional 10pt" charset="0"/>
                <a:ea typeface="LM Typewriter Proportional 10pt" charset="0"/>
                <a:cs typeface="LM Typewriter Proportional 10pt" charset="0"/>
                <a:sym typeface="LM Typewriter Proportional 10pt" charset="0"/>
              </a:rPr>
              <a:t> plaque with a rim of dystrophic </a:t>
            </a:r>
            <a:r>
              <a:rPr lang="en-US" b="1" dirty="0" err="1">
                <a:latin typeface="LM Typewriter Proportional 10pt" charset="0"/>
                <a:ea typeface="LM Typewriter Proportional 10pt" charset="0"/>
                <a:cs typeface="LM Typewriter Proportional 10pt" charset="0"/>
                <a:sym typeface="LM Typewriter Proportional 10pt" charset="0"/>
              </a:rPr>
              <a:t>neurites</a:t>
            </a:r>
            <a:r>
              <a:rPr lang="en-US" b="1" dirty="0">
                <a:latin typeface="LM Typewriter Proportional 10pt" charset="0"/>
                <a:ea typeface="LM Typewriter Proportional 10pt" charset="0"/>
                <a:cs typeface="LM Typewriter Proportional 10pt" charset="0"/>
                <a:sym typeface="LM Typewriter Proportional 10pt" charset="0"/>
              </a:rPr>
              <a:t> surrounding an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core.</a:t>
            </a:r>
          </a:p>
        </p:txBody>
      </p:sp>
      <p:pic>
        <p:nvPicPr>
          <p:cNvPr id="110594" name="Picture 2"/>
          <p:cNvPicPr>
            <a:picLocks noChangeAspect="1" noChangeArrowheads="1"/>
          </p:cNvPicPr>
          <p:nvPr/>
        </p:nvPicPr>
        <p:blipFill>
          <a:blip r:embed="rId2" cstate="print"/>
          <a:srcRect/>
          <a:stretch>
            <a:fillRect/>
          </a:stretch>
        </p:blipFill>
        <p:spPr bwMode="auto">
          <a:xfrm>
            <a:off x="1005840" y="217170"/>
            <a:ext cx="7126605" cy="509778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8512" presetClass="entr" presetSubtype="71969024" fill="hold" grpId="0" nodeType="afterEffect">
                                  <p:stCondLst>
                                    <p:cond delay="0"/>
                                  </p:stCondLst>
                                  <p:childTnLst>
                                    <p:set>
                                      <p:cBhvr>
                                        <p:cTn id="6" dur="1" fill="hold">
                                          <p:stCondLst>
                                            <p:cond delay="499"/>
                                          </p:stCondLst>
                                        </p:cTn>
                                        <p:tgtEl>
                                          <p:spTgt spid="110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3"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p:cNvSpPr>
          <p:nvPr/>
        </p:nvSpPr>
        <p:spPr bwMode="auto">
          <a:xfrm>
            <a:off x="5599272" y="2743200"/>
            <a:ext cx="3086100" cy="134874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C, </a:t>
            </a:r>
            <a:r>
              <a:rPr lang="en-US" b="1" dirty="0" err="1">
                <a:latin typeface="LM Typewriter Proportional 10pt" charset="0"/>
                <a:ea typeface="LM Typewriter Proportional 10pt" charset="0"/>
                <a:cs typeface="LM Typewriter Proportional 10pt" charset="0"/>
                <a:sym typeface="LM Typewriter Proportional 10pt" charset="0"/>
              </a:rPr>
              <a:t>Neurofibrillary</a:t>
            </a:r>
            <a:r>
              <a:rPr lang="en-US" b="1" dirty="0">
                <a:latin typeface="LM Typewriter Proportional 10pt" charset="0"/>
                <a:ea typeface="LM Typewriter Proportional 10pt" charset="0"/>
                <a:cs typeface="LM Typewriter Proportional 10pt" charset="0"/>
                <a:sym typeface="LM Typewriter Proportional 10pt" charset="0"/>
              </a:rPr>
              <a:t> tangles (arrowheads) are present within the neurons.</a:t>
            </a:r>
          </a:p>
        </p:txBody>
      </p:sp>
      <p:pic>
        <p:nvPicPr>
          <p:cNvPr id="114690" name="Picture 2"/>
          <p:cNvPicPr>
            <a:picLocks noChangeAspect="1" noChangeArrowheads="1"/>
          </p:cNvPicPr>
          <p:nvPr/>
        </p:nvPicPr>
        <p:blipFill>
          <a:blip r:embed="rId2" cstate="print"/>
          <a:srcRect/>
          <a:stretch>
            <a:fillRect/>
          </a:stretch>
        </p:blipFill>
        <p:spPr bwMode="auto">
          <a:xfrm>
            <a:off x="411480" y="342900"/>
            <a:ext cx="4206240" cy="600075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56128" presetClass="entr" presetSubtype="55958656" fill="hold" grpId="0" nodeType="afterEffect">
                                  <p:stCondLst>
                                    <p:cond delay="0"/>
                                  </p:stCondLst>
                                  <p:childTnLst>
                                    <p:set>
                                      <p:cBhvr>
                                        <p:cTn id="6" dur="1" fill="hold">
                                          <p:stCondLst>
                                            <p:cond delay="499"/>
                                          </p:stCondLst>
                                        </p:cTn>
                                        <p:tgtEl>
                                          <p:spTgt spid="114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1"/>
          <p:cNvSpPr>
            <a:spLocks/>
          </p:cNvSpPr>
          <p:nvPr/>
        </p:nvSpPr>
        <p:spPr bwMode="auto">
          <a:xfrm>
            <a:off x="750094" y="2500313"/>
            <a:ext cx="2920008" cy="184844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a:latin typeface="LM Typewriter Proportional 10pt" charset="0"/>
                <a:ea typeface="LM Typewriter Proportional 10pt" charset="0"/>
                <a:cs typeface="LM Typewriter Proportional 10pt" charset="0"/>
                <a:sym typeface="LM Typewriter Proportional 10pt" charset="0"/>
              </a:rPr>
              <a:t>Alzheimer Disease.  D, Silver stain showing a </a:t>
            </a:r>
            <a:r>
              <a:rPr lang="en-US" sz="2000" b="1" dirty="0" err="1">
                <a:latin typeface="LM Typewriter Proportional 10pt" charset="0"/>
                <a:ea typeface="LM Typewriter Proportional 10pt" charset="0"/>
                <a:cs typeface="LM Typewriter Proportional 10pt" charset="0"/>
                <a:sym typeface="LM Typewriter Proportional 10pt" charset="0"/>
              </a:rPr>
              <a:t>neurofibrillary</a:t>
            </a:r>
            <a:r>
              <a:rPr lang="en-US" sz="2000" b="1" dirty="0">
                <a:latin typeface="LM Typewriter Proportional 10pt" charset="0"/>
                <a:ea typeface="LM Typewriter Proportional 10pt" charset="0"/>
                <a:cs typeface="LM Typewriter Proportional 10pt" charset="0"/>
                <a:sym typeface="LM Typewriter Proportional 10pt" charset="0"/>
              </a:rPr>
              <a:t> tangle within the neuronal cytoplasm.</a:t>
            </a:r>
          </a:p>
        </p:txBody>
      </p:sp>
      <p:pic>
        <p:nvPicPr>
          <p:cNvPr id="310274" name="Picture 2"/>
          <p:cNvPicPr>
            <a:picLocks noChangeAspect="1" noChangeArrowheads="1"/>
          </p:cNvPicPr>
          <p:nvPr/>
        </p:nvPicPr>
        <p:blipFill>
          <a:blip r:embed="rId2" cstate="print"/>
          <a:srcRect/>
          <a:stretch>
            <a:fillRect/>
          </a:stretch>
        </p:blipFill>
        <p:spPr bwMode="auto">
          <a:xfrm>
            <a:off x="4697016" y="339328"/>
            <a:ext cx="4108773" cy="6179344"/>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5786112" presetClass="entr" presetSubtype="146558720" fill="hold" grpId="0" nodeType="afterEffect">
                                  <p:stCondLst>
                                    <p:cond delay="0"/>
                                  </p:stCondLst>
                                  <p:childTnLst>
                                    <p:set>
                                      <p:cBhvr>
                                        <p:cTn id="6" dur="1" fill="hold">
                                          <p:stCondLst>
                                            <p:cond delay="499"/>
                                          </p:stCondLst>
                                        </p:cTn>
                                        <p:tgtEl>
                                          <p:spTgt spid="310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3"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p:cNvSpPr>
          <p:nvPr/>
        </p:nvSpPr>
        <p:spPr bwMode="auto">
          <a:xfrm>
            <a:off x="991553" y="5423535"/>
            <a:ext cx="7018020" cy="102870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B, Congo red stain of the cerebral cortex showing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deposition in the blood vessels and the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core of the </a:t>
            </a:r>
            <a:r>
              <a:rPr lang="en-US" b="1" dirty="0" err="1">
                <a:latin typeface="LM Typewriter Proportional 10pt" charset="0"/>
                <a:ea typeface="LM Typewriter Proportional 10pt" charset="0"/>
                <a:cs typeface="LM Typewriter Proportional 10pt" charset="0"/>
                <a:sym typeface="LM Typewriter Proportional 10pt" charset="0"/>
              </a:rPr>
              <a:t>neuritic</a:t>
            </a:r>
            <a:r>
              <a:rPr lang="en-US" b="1" dirty="0">
                <a:latin typeface="LM Typewriter Proportional 10pt" charset="0"/>
                <a:ea typeface="LM Typewriter Proportional 10pt" charset="0"/>
                <a:cs typeface="LM Typewriter Proportional 10pt" charset="0"/>
                <a:sym typeface="LM Typewriter Proportional 10pt" charset="0"/>
              </a:rPr>
              <a:t> plaque (arrow)</a:t>
            </a:r>
          </a:p>
        </p:txBody>
      </p:sp>
      <p:pic>
        <p:nvPicPr>
          <p:cNvPr id="113666" name="Picture 2"/>
          <p:cNvPicPr>
            <a:picLocks noChangeAspect="1" noChangeArrowheads="1"/>
          </p:cNvPicPr>
          <p:nvPr/>
        </p:nvPicPr>
        <p:blipFill>
          <a:blip r:embed="rId2" cstate="print"/>
          <a:srcRect/>
          <a:stretch>
            <a:fillRect/>
          </a:stretch>
        </p:blipFill>
        <p:spPr bwMode="auto">
          <a:xfrm>
            <a:off x="1337310" y="148590"/>
            <a:ext cx="6460808" cy="461772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9664" presetClass="entr" presetSubtype="71970728" fill="hold" grpId="0" nodeType="afterEffect">
                                  <p:stCondLst>
                                    <p:cond delay="0"/>
                                  </p:stCondLst>
                                  <p:childTnLst>
                                    <p:set>
                                      <p:cBhvr>
                                        <p:cTn id="6" dur="1" fill="hold">
                                          <p:stCondLst>
                                            <p:cond delay="499"/>
                                          </p:stCondLst>
                                        </p:cTn>
                                        <p:tgtEl>
                                          <p:spTgt spid="113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5"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Alzheimer disease</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377190" y="228600"/>
            <a:ext cx="8389620" cy="1611630"/>
          </a:xfrm>
          <a:ln/>
          <a:effectLst>
            <a:outerShdw dist="76199" dir="2700000" algn="ctr" rotWithShape="0">
              <a:schemeClr val="bg2">
                <a:alpha val="75000"/>
              </a:schemeClr>
            </a:outerShdw>
          </a:effectLst>
        </p:spPr>
        <p:txBody>
          <a:bodyPr/>
          <a:lstStyle/>
          <a:p>
            <a:r>
              <a:rPr lang="en-US" sz="6700" dirty="0">
                <a:latin typeface="Optima" charset="0"/>
                <a:ea typeface="Optima" charset="0"/>
                <a:cs typeface="Optima" charset="0"/>
                <a:sym typeface="Optima" charset="0"/>
              </a:rPr>
              <a:t>Alzheimer Disease</a:t>
            </a:r>
            <a:endParaRPr lang="en-US" sz="6700" dirty="0">
              <a:latin typeface="Optima" charset="0"/>
              <a:sym typeface="Optima" charset="0"/>
            </a:endParaRPr>
          </a:p>
        </p:txBody>
      </p:sp>
      <p:sp>
        <p:nvSpPr>
          <p:cNvPr id="107522" name="Rectangle 2"/>
          <p:cNvSpPr>
            <a:spLocks noGrp="1" noChangeArrowheads="1"/>
          </p:cNvSpPr>
          <p:nvPr>
            <p:ph type="body" idx="1"/>
          </p:nvPr>
        </p:nvSpPr>
        <p:spPr>
          <a:xfrm>
            <a:off x="891540" y="2080260"/>
            <a:ext cx="7360920" cy="4023360"/>
          </a:xfrm>
          <a:ln/>
          <a:effectLst>
            <a:outerShdw dist="76199" dir="2700000" algn="ctr" rotWithShape="0">
              <a:schemeClr val="bg2">
                <a:alpha val="75000"/>
              </a:schemeClr>
            </a:outerShdw>
          </a:effectLst>
        </p:spPr>
        <p:txBody>
          <a:bodyPr/>
          <a:lstStyle/>
          <a:p>
            <a:pPr marL="628650">
              <a:buSzPct val="125000"/>
              <a:buFont typeface="Optima" charset="0"/>
              <a:buChar char="•"/>
            </a:pPr>
            <a:r>
              <a:rPr lang="en-US" sz="2300" dirty="0">
                <a:latin typeface="Optima" charset="0"/>
                <a:ea typeface="Optima" charset="0"/>
                <a:cs typeface="Optima" charset="0"/>
                <a:sym typeface="Optima" charset="0"/>
              </a:rPr>
              <a:t>Macroscopic examination of the brain shows a variable degree of </a:t>
            </a:r>
            <a:r>
              <a:rPr lang="en-US" sz="2300" b="1" i="1" dirty="0">
                <a:latin typeface="Optima" charset="0"/>
                <a:ea typeface="Optima" charset="0"/>
                <a:cs typeface="Optima" charset="0"/>
                <a:sym typeface="Optima" charset="0"/>
              </a:rPr>
              <a:t>cortical atrophy</a:t>
            </a:r>
            <a:r>
              <a:rPr lang="en-US" sz="2300" dirty="0">
                <a:latin typeface="Optima" charset="0"/>
                <a:ea typeface="Optima" charset="0"/>
                <a:cs typeface="Optima" charset="0"/>
                <a:sym typeface="Optima" charset="0"/>
              </a:rPr>
              <a:t> with widening of the cerebral </a:t>
            </a:r>
            <a:r>
              <a:rPr lang="en-US" sz="2300" dirty="0" err="1">
                <a:latin typeface="Optima" charset="0"/>
                <a:ea typeface="Optima" charset="0"/>
                <a:cs typeface="Optima" charset="0"/>
                <a:sym typeface="Optima" charset="0"/>
              </a:rPr>
              <a:t>sulci</a:t>
            </a:r>
            <a:r>
              <a:rPr lang="en-US" sz="2300" dirty="0">
                <a:latin typeface="Optima" charset="0"/>
                <a:ea typeface="Optima" charset="0"/>
                <a:cs typeface="Optima" charset="0"/>
                <a:sym typeface="Optima" charset="0"/>
              </a:rPr>
              <a:t> that is most pronounced in the frontal, temporal, and parietal lobes</a:t>
            </a:r>
            <a:endParaRPr lang="en-US" sz="2300" dirty="0">
              <a:latin typeface="Optima" charset="0"/>
              <a:sym typeface="Optima" charset="0"/>
            </a:endParaRPr>
          </a:p>
          <a:p>
            <a:pPr marL="628650">
              <a:buSzPct val="125000"/>
              <a:buFont typeface="Optima" charset="0"/>
              <a:buChar char="•"/>
            </a:pPr>
            <a:r>
              <a:rPr lang="en-US" sz="2300" dirty="0">
                <a:latin typeface="Optima" charset="0"/>
                <a:ea typeface="Optima" charset="0"/>
                <a:cs typeface="Optima" charset="0"/>
                <a:sym typeface="Optima" charset="0"/>
              </a:rPr>
              <a:t>Microscopic: </a:t>
            </a:r>
            <a:r>
              <a:rPr lang="en-US" sz="2300" b="1" dirty="0" err="1">
                <a:latin typeface="Optima" charset="0"/>
                <a:ea typeface="Optima" charset="0"/>
                <a:cs typeface="Optima" charset="0"/>
                <a:sym typeface="Optima" charset="0"/>
              </a:rPr>
              <a:t>neuritic</a:t>
            </a:r>
            <a:r>
              <a:rPr lang="en-US" sz="2300" b="1" dirty="0">
                <a:latin typeface="Optima" charset="0"/>
                <a:ea typeface="Optima" charset="0"/>
                <a:cs typeface="Optima" charset="0"/>
                <a:sym typeface="Optima" charset="0"/>
              </a:rPr>
              <a:t> (senile) plaques, </a:t>
            </a:r>
            <a:r>
              <a:rPr lang="en-US" sz="2300" b="1" dirty="0" err="1">
                <a:latin typeface="Optima" charset="0"/>
                <a:ea typeface="Optima" charset="0"/>
                <a:cs typeface="Optima" charset="0"/>
                <a:sym typeface="Optima" charset="0"/>
              </a:rPr>
              <a:t>neurofibrillary</a:t>
            </a:r>
            <a:r>
              <a:rPr lang="en-US" sz="2300" b="1" dirty="0">
                <a:latin typeface="Optima" charset="0"/>
                <a:ea typeface="Optima" charset="0"/>
                <a:cs typeface="Optima" charset="0"/>
                <a:sym typeface="Optima" charset="0"/>
              </a:rPr>
              <a:t> tangles, and </a:t>
            </a:r>
            <a:r>
              <a:rPr lang="en-US" sz="2300" b="1" dirty="0" err="1">
                <a:latin typeface="Optima" charset="0"/>
                <a:ea typeface="Optima" charset="0"/>
                <a:cs typeface="Optima" charset="0"/>
                <a:sym typeface="Optima" charset="0"/>
              </a:rPr>
              <a:t>amyloid</a:t>
            </a:r>
            <a:r>
              <a:rPr lang="en-US" sz="2300" b="1" dirty="0">
                <a:latin typeface="Optima" charset="0"/>
                <a:ea typeface="Optima" charset="0"/>
                <a:cs typeface="Optima" charset="0"/>
                <a:sym typeface="Optima" charset="0"/>
              </a:rPr>
              <a:t> </a:t>
            </a:r>
            <a:r>
              <a:rPr lang="en-US" sz="2300" b="1" dirty="0" err="1">
                <a:latin typeface="Optima" charset="0"/>
                <a:ea typeface="Optima" charset="0"/>
                <a:cs typeface="Optima" charset="0"/>
                <a:sym typeface="Optima" charset="0"/>
              </a:rPr>
              <a:t>angiopathy</a:t>
            </a:r>
            <a:endParaRPr lang="en-US" sz="2300" b="1" dirty="0">
              <a:latin typeface="Optima" charset="0"/>
              <a:ea typeface="ヒラギノ角ゴ Pro W6" charset="0"/>
              <a:cs typeface="ヒラギノ角ゴ Pro W6" charset="0"/>
              <a:sym typeface="Optima" charset="0"/>
            </a:endParaRPr>
          </a:p>
        </p:txBody>
      </p:sp>
      <p:sp>
        <p:nvSpPr>
          <p:cNvPr id="107523" name="Rectangle 3"/>
          <p:cNvSpPr>
            <a:spLocks/>
          </p:cNvSpPr>
          <p:nvPr/>
        </p:nvSpPr>
        <p:spPr bwMode="auto">
          <a:xfrm>
            <a:off x="1691640" y="1565910"/>
            <a:ext cx="5760720" cy="674370"/>
          </a:xfrm>
          <a:prstGeom prst="rect">
            <a:avLst/>
          </a:prstGeom>
          <a:noFill/>
          <a:ln w="9525">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endParaRPr lang="en-US" sz="2500" dirty="0">
              <a:solidFill>
                <a:srgbClr val="15008B"/>
              </a:solidFill>
              <a:latin typeface="Optima" charset="0"/>
              <a:ea typeface="Optima" charset="0"/>
              <a:cs typeface="Optima" charset="0"/>
              <a:sym typeface="Optim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952704" presetClass="entr" presetSubtype="55741008" fill="hold" grpId="0" nodeType="afterEffect" nodePh="1">
                                  <p:stCondLst>
                                    <p:cond delay="0"/>
                                  </p:stCondLst>
                                  <p:endCondLst>
                                    <p:cond evt="begin" delay="0">
                                      <p:tn val="5"/>
                                    </p:cond>
                                  </p:endCondLst>
                                  <p:childTnLst>
                                    <p:set>
                                      <p:cBhvr>
                                        <p:cTn id="6" dur="1" fill="hold">
                                          <p:stCondLst>
                                            <p:cond delay="499"/>
                                          </p:stCondLst>
                                        </p:cTn>
                                        <p:tgtEl>
                                          <p:spTgt spid="107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8952704" presetClass="entr" presetSubtype="55956008" fill="hold" grpId="0" nodeType="clickEffect">
                                  <p:stCondLst>
                                    <p:cond delay="0"/>
                                  </p:stCondLst>
                                  <p:childTnLst>
                                    <p:set>
                                      <p:cBhvr>
                                        <p:cTn id="10" dur="1" fill="hold">
                                          <p:stCondLst>
                                            <p:cond delay="499"/>
                                          </p:stCondLst>
                                        </p:cTn>
                                        <p:tgtEl>
                                          <p:spTgt spid="1075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8952704" presetClass="entr" presetSubtype="55956008" fill="hold" grpId="0" nodeType="clickEffect">
                                  <p:stCondLst>
                                    <p:cond delay="0"/>
                                  </p:stCondLst>
                                  <p:childTnLst>
                                    <p:set>
                                      <p:cBhvr>
                                        <p:cTn id="14" dur="1" fill="hold">
                                          <p:stCondLst>
                                            <p:cond delay="499"/>
                                          </p:stCondLst>
                                        </p:cTn>
                                        <p:tgtEl>
                                          <p:spTgt spid="1075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bldLvl="5" autoUpdateAnimBg="0"/>
      <p:bldP spid="107523"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Gross and </a:t>
            </a:r>
            <a:r>
              <a:rPr lang="en-US" sz="4000" dirty="0" smtClean="0"/>
              <a:t>microscopic findings of         </a:t>
            </a:r>
            <a:r>
              <a:rPr lang="en-US" sz="4000" dirty="0" smtClean="0"/>
              <a:t>selected CNS diseases</a:t>
            </a:r>
            <a:endParaRPr lang="en-US" sz="40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1200</Words>
  <Application>Microsoft Office PowerPoint</Application>
  <PresentationFormat>On-screen Show (4:3)</PresentationFormat>
  <Paragraphs>101</Paragraphs>
  <Slides>78</Slides>
  <Notes>10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Central nervous system block          Neuropathology practical</vt:lpstr>
      <vt:lpstr>First practical session</vt:lpstr>
      <vt:lpstr>Brief review of Normal anatomy and histology</vt:lpstr>
      <vt:lpstr>Cerebrum, Cerebellum and Brain Stem </vt:lpstr>
      <vt:lpstr>Meninges </vt:lpstr>
      <vt:lpstr>CNS Cells</vt:lpstr>
      <vt:lpstr>Slide 7</vt:lpstr>
      <vt:lpstr>Slide 8</vt:lpstr>
      <vt:lpstr>Gross and microscopic findings of         selected CNS diseases</vt:lpstr>
      <vt:lpstr>Case No. 1</vt:lpstr>
      <vt:lpstr>Slide 11</vt:lpstr>
      <vt:lpstr>Slide 12</vt:lpstr>
      <vt:lpstr>Slide 13</vt:lpstr>
      <vt:lpstr>Slide 14</vt:lpstr>
      <vt:lpstr>Meningioma: Section of tumour shows:</vt:lpstr>
      <vt:lpstr> Meningioma</vt:lpstr>
      <vt:lpstr>Slide 17</vt:lpstr>
      <vt:lpstr>Case No. 2</vt:lpstr>
      <vt:lpstr>Slide 19</vt:lpstr>
      <vt:lpstr>Slide 20</vt:lpstr>
      <vt:lpstr>Slide 21</vt:lpstr>
      <vt:lpstr>Slide 22</vt:lpstr>
      <vt:lpstr>Slide 23</vt:lpstr>
      <vt:lpstr> Glioblastoma</vt:lpstr>
      <vt:lpstr>Slide 25</vt:lpstr>
      <vt:lpstr>Case No. 3</vt:lpstr>
      <vt:lpstr>Slide 27</vt:lpstr>
      <vt:lpstr>Slide 28</vt:lpstr>
      <vt:lpstr>Slide 29</vt:lpstr>
      <vt:lpstr> Multiple sclerosis</vt:lpstr>
      <vt:lpstr>Slide 31</vt:lpstr>
      <vt:lpstr>Case No.4</vt:lpstr>
      <vt:lpstr>Slide 33</vt:lpstr>
      <vt:lpstr>Slide 34</vt:lpstr>
      <vt:lpstr>Slide 35</vt:lpstr>
      <vt:lpstr> Schwannoma</vt:lpstr>
      <vt:lpstr>Slide 37</vt:lpstr>
      <vt:lpstr>Second practical session</vt:lpstr>
      <vt:lpstr>Case No. 5</vt:lpstr>
      <vt:lpstr>Slide 40</vt:lpstr>
      <vt:lpstr>Slide 41</vt:lpstr>
      <vt:lpstr>Slide 42</vt:lpstr>
      <vt:lpstr>Slide 43</vt:lpstr>
      <vt:lpstr> Hydrocephalus</vt:lpstr>
      <vt:lpstr>Slide 45</vt:lpstr>
      <vt:lpstr>Case No. 6</vt:lpstr>
      <vt:lpstr>Slide 47</vt:lpstr>
      <vt:lpstr>Slide 48</vt:lpstr>
      <vt:lpstr>Slide 49</vt:lpstr>
      <vt:lpstr>Meningitis</vt:lpstr>
      <vt:lpstr>Slide 51</vt:lpstr>
      <vt:lpstr>Case No. 7</vt:lpstr>
      <vt:lpstr>Slide 53</vt:lpstr>
      <vt:lpstr>Slide 54</vt:lpstr>
      <vt:lpstr>Slide 55</vt:lpstr>
      <vt:lpstr> Brain abscess</vt:lpstr>
      <vt:lpstr>Slide 57</vt:lpstr>
      <vt:lpstr>Case No. 8</vt:lpstr>
      <vt:lpstr>Slide 59</vt:lpstr>
      <vt:lpstr>Slide 60</vt:lpstr>
      <vt:lpstr>Slide 61</vt:lpstr>
      <vt:lpstr>Slide 62</vt:lpstr>
      <vt:lpstr>Slide 63</vt:lpstr>
      <vt:lpstr>Slide 64</vt:lpstr>
      <vt:lpstr>Ruptured berry aneurysm causing subarachnoid hemorrhage</vt:lpstr>
      <vt:lpstr>Slide 66</vt:lpstr>
      <vt:lpstr>Case No.9</vt:lpstr>
      <vt:lpstr>Slide 68</vt:lpstr>
      <vt:lpstr>Slide 69</vt:lpstr>
      <vt:lpstr>Slide 70</vt:lpstr>
      <vt:lpstr>Slide 71</vt:lpstr>
      <vt:lpstr>Slide 72</vt:lpstr>
      <vt:lpstr>Slide 73</vt:lpstr>
      <vt:lpstr>Slide 74</vt:lpstr>
      <vt:lpstr>Slide 75</vt:lpstr>
      <vt:lpstr> Alzheimer disease</vt:lpstr>
      <vt:lpstr>Alzheimer Disease</vt:lpstr>
      <vt:lpstr>Slide 78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practical block</dc:title>
  <dc:creator>Mr. Amer Shafie</dc:creator>
  <cp:lastModifiedBy>Hesham</cp:lastModifiedBy>
  <cp:revision>74</cp:revision>
  <dcterms:created xsi:type="dcterms:W3CDTF">2010-06-22T08:46:56Z</dcterms:created>
  <dcterms:modified xsi:type="dcterms:W3CDTF">2010-09-26T07:05:46Z</dcterms:modified>
</cp:coreProperties>
</file>