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1" r:id="rId3"/>
    <p:sldId id="256" r:id="rId4"/>
    <p:sldId id="262" r:id="rId5"/>
    <p:sldId id="282" r:id="rId6"/>
    <p:sldId id="283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3F7"/>
    <a:srgbClr val="3333F7"/>
    <a:srgbClr val="2AA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5694-882D-4ADF-AB9B-1961D300332C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013C-B1BC-48E7-8879-4E9482EF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5C13-C6D2-4F4B-ADA4-6FAE742DA0EF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E0AA-8D47-4441-8AA7-AA014000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0AA-8D47-4441-8AA7-AA0140007AA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44FA-BE00-4E6E-AFB2-EAD5A7C88CE2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550-61E1-4C2D-AE89-F344E8CEC1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.eg/url?sa=i&amp;rct=j&amp;q=&amp;esrc=s&amp;source=images&amp;cd=&amp;cad=rja&amp;uact=8&amp;ved=0ahUKEwiZ0r2vsr7PAhXDwxQKHWxIAycQjRwIBw&amp;url=http://www.brainshare.ug/open_content/notes/861-sense-organs&amp;psig=AFQjCNHIbHpqF3n-jWqFQORLoDCmvM1Deg&amp;ust=1475575776963470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noorvision.com/fa/31667/%D8%A8%DB%8C%D9%85%D8%A7%D8%B1%D8%B3%D8%AA%D8%A7%D9%86-%D9%88-%D9%85%D8%B1%D8%A7%DA%A9%D8%B2-%D9%81%D9%88%D9%82-%D8%AA%D8%AE%D8%B5%D8%B5%DB%8C-%DA%86%D8%B4%D9%85-%D9%BE%D8%B2%D8%B4%DA%A9%DB%8C-%D9%86%D9%88%D8%B1-%D9%85%D8%B5%D8%B1%D9%81-%D8%AE%D9%88%D8%AF%D8%B3%D8%B1%D8%A7%D9%86%D9%87-%D9%82%D8%B7%D8%B1%D9%87-%D9%87%D8%A7%DB%8C-%DA%86%D8%B4%D9%85%DB%8C-%D9%85%D9%85%D9%86%D9%88%D8%B9" TargetMode="External"/><Relationship Id="rId7" Type="http://schemas.openxmlformats.org/officeDocument/2006/relationships/hyperlink" Target="http://www.alifelessbeige.com/article/eyeballs-cleaned-in-vietnam-hoi-an-travel-misadventur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eg/url?sa=i&amp;rct=j&amp;q=&amp;esrc=s&amp;source=images&amp;cd=&amp;cad=rja&amp;uact=8&amp;ved=0ahUKEwjZ2LquqLvPAhUExRQKHTbnCJ4QjRwIBw&amp;url=http://pharmlabs.unc.edu/labs/ophthalmics/administration.htm&amp;psig=AFQjCNF111Yhhjv1ZG9gsGtuw_C0Vit3Wg&amp;ust=147546991186855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8763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Challenges to drug delivery to the eye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 and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dirty="0" smtClean="0">
                <a:solidFill>
                  <a:srgbClr val="3C33F7"/>
                </a:solidFill>
              </a:rPr>
              <a:t> injections carry a risk of infection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50292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Most agents injected into the vitreous are cleared rapidly and therefore are inef</a:t>
            </a:r>
            <a:r>
              <a:rPr lang="en-US" sz="2800" dirty="0">
                <a:solidFill>
                  <a:srgbClr val="3C33F7"/>
                </a:solidFill>
              </a:rPr>
              <a:t>fective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50292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B</a:t>
            </a:r>
            <a:r>
              <a:rPr lang="en-US" sz="2800" dirty="0" smtClean="0">
                <a:solidFill>
                  <a:srgbClr val="3C33F7"/>
                </a:solidFill>
              </a:rPr>
              <a:t>lood- retinal, blood- aqueous, blood- vitreous  barriers prevent high concentration of drugs passage from the blood stream</a:t>
            </a:r>
            <a:endParaRPr lang="en-US" sz="2800" dirty="0"/>
          </a:p>
        </p:txBody>
      </p:sp>
      <p:pic>
        <p:nvPicPr>
          <p:cNvPr id="24578" name="Picture 2" descr="نتيجة بحث الصور عن ‪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5052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0"/>
            <a:ext cx="6019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Eye inflammation:</a:t>
            </a:r>
            <a:r>
              <a:rPr lang="en-US" sz="2800" dirty="0" smtClean="0">
                <a:solidFill>
                  <a:srgbClr val="3C33F7"/>
                </a:solidFill>
              </a:rPr>
              <a:t> more penetration with ocular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59436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Protein binding:</a:t>
            </a:r>
            <a:r>
              <a:rPr lang="en-US" sz="2800" dirty="0" smtClean="0">
                <a:solidFill>
                  <a:srgbClr val="3C33F7"/>
                </a:solidFill>
              </a:rPr>
              <a:t> more effect with low protein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6629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lipid solubility of the drug</a:t>
            </a:r>
            <a:r>
              <a:rPr lang="en-US" sz="2800" dirty="0" smtClean="0">
                <a:solidFill>
                  <a:srgbClr val="3C33F7"/>
                </a:solidFill>
              </a:rPr>
              <a:t>: more penetration with high lipid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64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Factor influencing systemic drug penetration into ocular tissue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Systemic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40386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Steroids &amp; NSAIDs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4038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3C33F7"/>
                </a:solidFill>
              </a:rPr>
              <a:t>Anti-inflammatory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524000"/>
            <a:ext cx="2209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Miotics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Cycloplegics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Autonomic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4343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32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Chemotherapeutics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Antiglaucoma</a:t>
            </a:r>
            <a:r>
              <a:rPr lang="en-US" sz="2800" b="1" dirty="0" smtClean="0">
                <a:solidFill>
                  <a:srgbClr val="3C33F7"/>
                </a:solidFill>
              </a:rPr>
              <a:t>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25146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Antibacterial, antifungal, antiviral, </a:t>
            </a:r>
            <a:r>
              <a:rPr lang="en-US" sz="2800" dirty="0" err="1" smtClean="0">
                <a:solidFill>
                  <a:srgbClr val="3C33F7"/>
                </a:solidFill>
              </a:rPr>
              <a:t>antimitotic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312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Occular</a:t>
            </a:r>
            <a:r>
              <a:rPr lang="en-US" sz="2800" b="1" dirty="0" smtClean="0">
                <a:solidFill>
                  <a:srgbClr val="3C33F7"/>
                </a:solidFill>
              </a:rPr>
              <a:t> lubricants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3657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anesthetics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19600"/>
            <a:ext cx="4876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Decrease intraocular pressure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Contraction of the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</a:t>
            </a:r>
            <a:r>
              <a:rPr lang="en-US" sz="2400" u="sng" dirty="0" smtClean="0">
                <a:solidFill>
                  <a:srgbClr val="3C33F7"/>
                </a:solidFill>
              </a:rPr>
              <a:t>(accommodation for near vision).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610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</a:rPr>
              <a:t>Constriction of the </a:t>
            </a:r>
            <a:r>
              <a:rPr lang="en-US" sz="2800" dirty="0" err="1" smtClean="0">
                <a:solidFill>
                  <a:srgbClr val="3C33F7"/>
                </a:solidFill>
              </a:rPr>
              <a:t>pupillary</a:t>
            </a:r>
            <a:r>
              <a:rPr lang="en-US" sz="2800" dirty="0" smtClean="0">
                <a:solidFill>
                  <a:srgbClr val="3C33F7"/>
                </a:solidFill>
              </a:rPr>
              <a:t> sphincter muscle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miosis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Parasympathetic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Autonomic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aqueous outflow through the </a:t>
            </a:r>
            <a:r>
              <a:rPr lang="en-US" sz="2400" dirty="0" err="1" smtClean="0">
                <a:solidFill>
                  <a:srgbClr val="3C33F7"/>
                </a:solidFill>
              </a:rPr>
              <a:t>trabecular</a:t>
            </a:r>
            <a:r>
              <a:rPr lang="en-US" sz="2400" dirty="0" smtClean="0">
                <a:solidFill>
                  <a:srgbClr val="3C33F7"/>
                </a:solidFill>
              </a:rPr>
              <a:t> meshwork into canal of </a:t>
            </a:r>
            <a:r>
              <a:rPr lang="en-US" sz="2400" dirty="0" err="1" smtClean="0">
                <a:solidFill>
                  <a:srgbClr val="3C33F7"/>
                </a:solidFill>
              </a:rPr>
              <a:t>Schlemm</a:t>
            </a:r>
            <a:r>
              <a:rPr lang="en-US" sz="2400" dirty="0" smtClean="0">
                <a:solidFill>
                  <a:srgbClr val="3C33F7"/>
                </a:solidFill>
              </a:rPr>
              <a:t> by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contraction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5105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vasodilatation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419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</a:t>
            </a:r>
            <a:r>
              <a:rPr lang="en-US" sz="2400" dirty="0" err="1" smtClean="0">
                <a:solidFill>
                  <a:srgbClr val="3C33F7"/>
                </a:solidFill>
              </a:rPr>
              <a:t>lacrimation</a:t>
            </a:r>
            <a:endParaRPr lang="en-US" sz="2400" dirty="0" smtClean="0">
              <a:solidFill>
                <a:srgbClr val="3C33F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6105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58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نتيجة بحث الصور عن ‪contraction of ciliary muscle accommodation for near vision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12420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8001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accommodative </a:t>
            </a:r>
            <a:r>
              <a:rPr lang="en-US" sz="2800" dirty="0" err="1" smtClean="0">
                <a:solidFill>
                  <a:srgbClr val="3C33F7"/>
                </a:solidFill>
              </a:rPr>
              <a:t>esotropia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ecothiophate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6172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break adhesions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858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Counteract action of </a:t>
            </a:r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6781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Glaucoma (open and close angle)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Parasympathetic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Ocular ADRS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Diminished vision (myopia), headache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7772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lice infestation of lashes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physostigmine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  <a:endParaRPr lang="ar-EG" sz="2800" b="1" u="sng" dirty="0" smtClean="0">
              <a:solidFill>
                <a:srgbClr val="3C33F7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1600200" y="2209800"/>
          <a:ext cx="5943600" cy="423233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912291"/>
                <a:gridCol w="2031309"/>
              </a:tblGrid>
              <a:tr h="440685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Ocular uses</a:t>
                      </a:r>
                      <a:endParaRPr lang="ar-SA" sz="2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Drugs</a:t>
                      </a:r>
                      <a:endParaRPr lang="ar-SA" sz="2800" dirty="0"/>
                    </a:p>
                  </a:txBody>
                  <a:tcPr marT="45730" marB="45730"/>
                </a:tc>
              </a:tr>
              <a:tr h="1130933">
                <a:tc>
                  <a:txBody>
                    <a:bodyPr/>
                    <a:lstStyle/>
                    <a:p>
                      <a:pPr algn="l" rtl="0"/>
                      <a:endParaRPr lang="en-US" sz="2400" dirty="0" smtClean="0"/>
                    </a:p>
                    <a:p>
                      <a:pPr algn="l" rtl="0"/>
                      <a:r>
                        <a:rPr lang="en-US" sz="2400" dirty="0" smtClean="0"/>
                        <a:t>Induction</a:t>
                      </a:r>
                      <a:r>
                        <a:rPr lang="en-US" sz="2400" baseline="0" dirty="0" smtClean="0"/>
                        <a:t> of miosis in surgery</a:t>
                      </a:r>
                    </a:p>
                    <a:p>
                      <a:pPr algn="l" rtl="0"/>
                      <a:r>
                        <a:rPr lang="en-US" sz="2400" baseline="0" dirty="0" smtClean="0"/>
                        <a:t>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Acetycholine</a:t>
                      </a:r>
                    </a:p>
                    <a:p>
                      <a:pPr algn="l" rtl="0"/>
                      <a:r>
                        <a:rPr lang="en-US" sz="2400" dirty="0" smtClean="0"/>
                        <a:t>Carbachol</a:t>
                      </a:r>
                    </a:p>
                    <a:p>
                      <a:pPr algn="l" rtl="0"/>
                      <a:r>
                        <a:rPr lang="en-US" sz="2400" dirty="0" smtClean="0"/>
                        <a:t>Methacholine</a:t>
                      </a:r>
                    </a:p>
                  </a:txBody>
                  <a:tcPr marT="45730" marB="45730"/>
                </a:tc>
              </a:tr>
              <a:tr h="5136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open angle 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Pilocarpine</a:t>
                      </a:r>
                    </a:p>
                  </a:txBody>
                  <a:tcPr marT="45730" marB="45730"/>
                </a:tc>
              </a:tr>
              <a:tr h="69084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</a:p>
                    <a:p>
                      <a:pPr algn="l" rtl="0"/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Physostigmine</a:t>
                      </a:r>
                      <a:endParaRPr lang="ar-SA" sz="2400" dirty="0"/>
                    </a:p>
                  </a:txBody>
                  <a:tcPr marT="45730" marB="45730"/>
                </a:tc>
              </a:tr>
              <a:tr h="54321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Ecothiophate</a:t>
                      </a:r>
                      <a:endParaRPr lang="ar-SA" sz="24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95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Increased I.O.P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4495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Loss of light reflex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848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(loss of near accommodation) due to relaxation of </a:t>
            </a:r>
            <a:r>
              <a:rPr lang="en-US" sz="2800" dirty="0" err="1" smtClean="0">
                <a:solidFill>
                  <a:srgbClr val="3C33F7"/>
                </a:solidFill>
              </a:rPr>
              <a:t>ciliary</a:t>
            </a:r>
            <a:r>
              <a:rPr lang="en-US" sz="2800" dirty="0" smtClean="0">
                <a:solidFill>
                  <a:srgbClr val="3C33F7"/>
                </a:solidFill>
              </a:rPr>
              <a:t> muscles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Mydriasis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i="1" dirty="0" smtClean="0">
                <a:solidFill>
                  <a:srgbClr val="3C33F7"/>
                </a:solidFill>
              </a:rPr>
              <a:t>due to relaxation of circular muscles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6172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Lacrimal</a:t>
            </a:r>
            <a:r>
              <a:rPr lang="en-US" sz="2800" dirty="0" smtClean="0">
                <a:solidFill>
                  <a:srgbClr val="3C33F7"/>
                </a:solidFill>
              </a:rPr>
              <a:t> secretion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rgbClr val="3C33F7"/>
                </a:solidFill>
              </a:rPr>
              <a:t> sandy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48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Measurement of refractive error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6096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 err="1">
                <a:solidFill>
                  <a:srgbClr val="3C33F7"/>
                </a:solidFill>
              </a:rPr>
              <a:t>Funduscopic</a:t>
            </a:r>
            <a:r>
              <a:rPr lang="en-US" sz="2800" dirty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5943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 &amp; </a:t>
            </a:r>
            <a:r>
              <a:rPr lang="en-US" sz="2800" dirty="0" err="1">
                <a:solidFill>
                  <a:srgbClr val="3C33F7"/>
                </a:solidFill>
              </a:rPr>
              <a:t>iritis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Mydriasis</a:t>
            </a:r>
            <a:r>
              <a:rPr lang="en-US" sz="2800" dirty="0" smtClean="0">
                <a:solidFill>
                  <a:srgbClr val="3C33F7"/>
                </a:solidFill>
              </a:rPr>
              <a:t> (</a:t>
            </a:r>
            <a:r>
              <a:rPr lang="en-US" sz="2800" u="sng" dirty="0" smtClean="0">
                <a:solidFill>
                  <a:srgbClr val="3C33F7"/>
                </a:solidFill>
              </a:rPr>
              <a:t>without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6477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0033CC"/>
                </a:solidFill>
              </a:rPr>
              <a:t>α</a:t>
            </a:r>
            <a:r>
              <a:rPr lang="en-US" sz="2800" b="1" baseline="-25000" dirty="0" smtClean="0">
                <a:solidFill>
                  <a:srgbClr val="0033CC"/>
                </a:solidFill>
              </a:rPr>
              <a:t>1</a:t>
            </a:r>
            <a:r>
              <a:rPr lang="en-US" sz="2800" b="1" dirty="0" smtClean="0">
                <a:solidFill>
                  <a:srgbClr val="0033CC"/>
                </a:solidFill>
              </a:rPr>
              <a:t> agonists </a:t>
            </a:r>
            <a:r>
              <a:rPr lang="en-US" sz="2800" dirty="0" smtClean="0">
                <a:solidFill>
                  <a:srgbClr val="0033CC"/>
                </a:solidFill>
              </a:rPr>
              <a:t>e.g. </a:t>
            </a:r>
            <a:r>
              <a:rPr lang="en-US" sz="2800" dirty="0" err="1" smtClean="0">
                <a:solidFill>
                  <a:srgbClr val="0033CC"/>
                </a:solidFill>
              </a:rPr>
              <a:t>phenylepherine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4267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</a:t>
            </a:r>
            <a:r>
              <a:rPr lang="en-US" sz="2800" dirty="0" smtClean="0">
                <a:solidFill>
                  <a:srgbClr val="3C33F7"/>
                </a:solidFill>
              </a:rPr>
              <a:t>: open angle glaucoma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</a:t>
            </a:r>
            <a:r>
              <a:rPr lang="en-US" sz="2800" dirty="0" smtClean="0">
                <a:solidFill>
                  <a:srgbClr val="3C33F7"/>
                </a:solidFill>
              </a:rPr>
              <a:t>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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</a:rPr>
              <a:t> outflow of aqueous humor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Non-selective agonists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err="1" smtClean="0">
                <a:solidFill>
                  <a:srgbClr val="3C33F7"/>
                </a:solidFill>
              </a:rPr>
              <a:t>Funduscopic</a:t>
            </a:r>
            <a:r>
              <a:rPr lang="en-US" sz="2800" dirty="0" smtClean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 smtClean="0">
                <a:solidFill>
                  <a:srgbClr val="3C33F7"/>
                </a:solidFill>
              </a:rPr>
              <a:t>uveitis</a:t>
            </a:r>
            <a:r>
              <a:rPr lang="en-US" sz="2800" dirty="0" smtClean="0">
                <a:solidFill>
                  <a:srgbClr val="3C33F7"/>
                </a:solidFill>
              </a:rPr>
              <a:t> &amp; </a:t>
            </a:r>
            <a:r>
              <a:rPr lang="en-US" sz="2800" dirty="0" err="1" smtClean="0">
                <a:solidFill>
                  <a:srgbClr val="3C33F7"/>
                </a:solidFill>
              </a:rPr>
              <a:t>iritis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Decongestant in minor allergic hyperemia of 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038600"/>
            <a:ext cx="5638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dirty="0" smtClean="0">
                <a:solidFill>
                  <a:srgbClr val="3C33F7"/>
                </a:solidFill>
              </a:rPr>
              <a:t>glaucoma treatment, 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Prophylaxis against IOP spiking after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glaucoma laser procedures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5943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production of aqueous humor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3C33F7"/>
                </a:solidFill>
              </a:rPr>
              <a:t>α</a:t>
            </a:r>
            <a:r>
              <a:rPr lang="en-US" sz="2800" b="1" baseline="-25000" dirty="0" smtClean="0">
                <a:solidFill>
                  <a:srgbClr val="3C33F7"/>
                </a:solidFill>
              </a:rPr>
              <a:t>2</a:t>
            </a:r>
            <a:r>
              <a:rPr lang="en-US" sz="2800" b="1" dirty="0" smtClean="0">
                <a:solidFill>
                  <a:srgbClr val="3C33F7"/>
                </a:solidFill>
              </a:rPr>
              <a:t> agonists  e.g. </a:t>
            </a:r>
            <a:r>
              <a:rPr lang="en-US" sz="2800" b="1" dirty="0" err="1" smtClean="0">
                <a:solidFill>
                  <a:srgbClr val="3C33F7"/>
                </a:solidFill>
              </a:rPr>
              <a:t>apraclonidine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632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open angle glaucoma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</a:rPr>
              <a:t>Act on </a:t>
            </a:r>
            <a:r>
              <a:rPr lang="en-US" sz="2800" dirty="0" err="1">
                <a:solidFill>
                  <a:srgbClr val="3C33F7"/>
                </a:solidFill>
              </a:rPr>
              <a:t>ciliary</a:t>
            </a:r>
            <a:r>
              <a:rPr lang="en-US" sz="2800" dirty="0">
                <a:solidFill>
                  <a:srgbClr val="3C33F7"/>
                </a:solidFill>
              </a:rPr>
              <a:t> body to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production of aqueous humor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selective: </a:t>
            </a:r>
            <a:r>
              <a:rPr lang="en-US" sz="2800" dirty="0" err="1">
                <a:solidFill>
                  <a:srgbClr val="3C33F7"/>
                </a:solidFill>
              </a:rPr>
              <a:t>betaxolol</a:t>
            </a:r>
            <a:r>
              <a:rPr lang="en-US" sz="2800" dirty="0">
                <a:solidFill>
                  <a:srgbClr val="3C33F7"/>
                </a:solidFill>
              </a:rPr>
              <a:t> (beta 1 “</a:t>
            </a:r>
            <a:r>
              <a:rPr lang="en-US" sz="2800" dirty="0" err="1">
                <a:solidFill>
                  <a:srgbClr val="3C33F7"/>
                </a:solidFill>
              </a:rPr>
              <a:t>cardioselective</a:t>
            </a:r>
            <a:r>
              <a:rPr lang="en-US" sz="2800" dirty="0">
                <a:solidFill>
                  <a:srgbClr val="3C33F7"/>
                </a:solidFill>
              </a:rPr>
              <a:t>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non-selective: </a:t>
            </a:r>
            <a:r>
              <a:rPr lang="en-US" sz="2800" dirty="0" err="1">
                <a:solidFill>
                  <a:srgbClr val="3C33F7"/>
                </a:solidFill>
              </a:rPr>
              <a:t>timolol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carteolol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3505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rgbClr val="3C33F7"/>
                </a:solidFill>
              </a:rPr>
              <a:t>β</a:t>
            </a:r>
            <a:r>
              <a:rPr lang="en-US" sz="3200" b="1" dirty="0" smtClean="0">
                <a:solidFill>
                  <a:srgbClr val="3C33F7"/>
                </a:solidFill>
              </a:rPr>
              <a:t>-</a:t>
            </a: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 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7162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Advantages </a:t>
            </a:r>
            <a:r>
              <a:rPr lang="en-US" sz="2800" dirty="0">
                <a:solidFill>
                  <a:srgbClr val="3C33F7"/>
                </a:solidFill>
              </a:rPr>
              <a:t>can be used in patients with hypertension/ischemic heart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17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Ocular ADRS:-  </a:t>
            </a:r>
            <a:r>
              <a:rPr lang="en-US" sz="2800" dirty="0" smtClean="0">
                <a:solidFill>
                  <a:srgbClr val="3C33F7"/>
                </a:solidFill>
              </a:rPr>
              <a:t>irritation 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" charset="0"/>
              </a:rPr>
              <a:t>Goal </a:t>
            </a: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is to decrease IOP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Decreasing production of aqueous humor </a:t>
            </a:r>
            <a:endParaRPr lang="en-US" sz="2800" b="1" dirty="0">
              <a:solidFill>
                <a:srgbClr val="3C33F7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6629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Increasing outflow of aqueous humor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87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Β</a:t>
            </a:r>
            <a:r>
              <a:rPr lang="en-US" sz="2800" b="1" dirty="0" smtClean="0">
                <a:solidFill>
                  <a:srgbClr val="C00000"/>
                </a:solidFill>
              </a:rPr>
              <a:t>- blockers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</a:rPr>
              <a:t>agonists 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Carbonic </a:t>
            </a:r>
            <a:r>
              <a:rPr lang="en-US" sz="2800" b="1" dirty="0" err="1" smtClean="0">
                <a:solidFill>
                  <a:srgbClr val="C00000"/>
                </a:solidFill>
              </a:rPr>
              <a:t>anhydrase</a:t>
            </a:r>
            <a:r>
              <a:rPr lang="en-US" sz="2800" b="1" dirty="0" smtClean="0">
                <a:solidFill>
                  <a:srgbClr val="C00000"/>
                </a:solidFill>
              </a:rPr>
              <a:t> inhibitors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6096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Treatment of open angle glaucoma (chronic)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5867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Prostaglandins</a:t>
            </a:r>
          </a:p>
          <a:p>
            <a:r>
              <a:rPr lang="en-US" sz="2800" b="1" dirty="0" smtClean="0"/>
              <a:t>Adrenergic agonists (non-specific)</a:t>
            </a:r>
          </a:p>
          <a:p>
            <a:r>
              <a:rPr lang="en-US" sz="2800" b="1" dirty="0" err="1" smtClean="0"/>
              <a:t>Parasympathomimetics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22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Elaborate on autonomic, anti-inflammatory  drugs &amp; drugs used for glaucoma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Outline common routes of administration of drugs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5029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ILOS</a:t>
            </a:r>
            <a:endParaRPr lang="en-US" sz="2800" b="1" dirty="0"/>
          </a:p>
        </p:txBody>
      </p:sp>
      <p:pic>
        <p:nvPicPr>
          <p:cNvPr id="24578" name="Picture 2" descr="نتيجة بحث الصور عن ‪the ey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3276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9718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Discuss the pharmacokinetics of drugs applied topically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Classify drugs used for treatment of disorders of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Hint on ocular toxicity of some drugs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(oral),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(topical)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7391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Mechanism:-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production of aqueous humor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5867400" cy="1729704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myopia, malaise, anorexia, GI upset, headache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metabolic acidosis, renal stone, 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781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sulpha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allergy, digitalis users, pregnancy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7543800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Carbonic </a:t>
            </a:r>
            <a:r>
              <a:rPr lang="en-US" sz="3200" b="1" dirty="0" err="1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anhydrase</a:t>
            </a: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 inhibitors </a:t>
            </a:r>
            <a:endParaRPr lang="en-US" sz="3200" b="1" dirty="0">
              <a:solidFill>
                <a:srgbClr val="0000CC"/>
              </a:solidFill>
              <a:latin typeface="Algerian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Administration: 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Topical drops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Uses: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 open angle glaucoma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001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Mechanism: </a:t>
            </a:r>
            <a:r>
              <a:rPr lang="en-US" sz="2800" b="1" dirty="0" smtClean="0">
                <a:solidFill>
                  <a:srgbClr val="3C33F7"/>
                </a:solidFill>
                <a:latin typeface="Times New Roman"/>
                <a:cs typeface="Times New Roman"/>
              </a:rPr>
              <a:t>↑</a:t>
            </a:r>
            <a:r>
              <a:rPr lang="en-US" sz="2800" dirty="0" err="1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 outflow</a:t>
            </a:r>
            <a:endParaRPr lang="en-US" sz="2800" dirty="0">
              <a:solidFill>
                <a:srgbClr val="3C33F7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  <a:latin typeface="Times" pitchFamily="18" charset="0"/>
              </a:rPr>
              <a:t>Latanoprost</a:t>
            </a: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 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prostaglandins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6096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Side Effects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: Iris color change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6934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Acute, painful increases of pressure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0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Is associated with occlusion of the outflow drainage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7086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Emergency  situation that require treatment before surgery (</a:t>
            </a:r>
            <a:r>
              <a:rPr lang="en-US" sz="2400" dirty="0" err="1" smtClean="0">
                <a:solidFill>
                  <a:srgbClr val="3C33F7"/>
                </a:solidFill>
              </a:rPr>
              <a:t>Iridectomy</a:t>
            </a:r>
            <a:r>
              <a:rPr lang="en-US" sz="2400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Topical </a:t>
            </a:r>
            <a:r>
              <a:rPr lang="en-US" sz="2800" dirty="0" err="1" smtClean="0">
                <a:solidFill>
                  <a:srgbClr val="3C33F7"/>
                </a:solidFill>
              </a:rPr>
              <a:t>cholinomimetics</a:t>
            </a:r>
            <a:r>
              <a:rPr lang="en-US" sz="2800" dirty="0" smtClean="0">
                <a:solidFill>
                  <a:srgbClr val="3C33F7"/>
                </a:solidFill>
              </a:rPr>
              <a:t> e.g.: </a:t>
            </a:r>
            <a:r>
              <a:rPr lang="en-US" sz="2800" dirty="0" err="1" smtClean="0">
                <a:solidFill>
                  <a:srgbClr val="3C33F7"/>
                </a:solidFill>
              </a:rPr>
              <a:t>pilocarpine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7724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Sakkal Majalla" pitchFamily="2" charset="-78"/>
              </a:rPr>
              <a:t>Drug Therapy of acute angle closure glaucoma (narrow angle)</a:t>
            </a:r>
            <a:endParaRPr lang="en-US" sz="3200" dirty="0">
              <a:latin typeface="Algerian" pitchFamily="82" charset="0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67056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Analgesics: </a:t>
            </a:r>
            <a:r>
              <a:rPr lang="en-US" sz="2400" dirty="0" err="1" smtClean="0">
                <a:solidFill>
                  <a:srgbClr val="3C33F7"/>
                </a:solidFill>
              </a:rPr>
              <a:t>pethidine</a:t>
            </a:r>
            <a:r>
              <a:rPr lang="en-US" sz="2400" dirty="0" smtClean="0">
                <a:solidFill>
                  <a:srgbClr val="3C33F7"/>
                </a:solidFill>
              </a:rPr>
              <a:t> or morphine (for 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396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Oral </a:t>
            </a:r>
            <a:r>
              <a:rPr lang="en-US" sz="2800" dirty="0" err="1" smtClean="0">
                <a:solidFill>
                  <a:srgbClr val="3C33F7"/>
                </a:solidFill>
              </a:rPr>
              <a:t>Acetazolamide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Dehydrating agents: IV infusion Of hypertonic solution              ( </a:t>
            </a:r>
            <a:r>
              <a:rPr lang="en-US" sz="2400" dirty="0" err="1" smtClean="0">
                <a:solidFill>
                  <a:srgbClr val="3C33F7"/>
                </a:solidFill>
              </a:rPr>
              <a:t>Mannitol</a:t>
            </a:r>
            <a:r>
              <a:rPr lang="en-US" sz="2400" dirty="0" smtClean="0">
                <a:solidFill>
                  <a:srgbClr val="3C33F7"/>
                </a:solidFill>
              </a:rPr>
              <a:t>, Glycerol)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5146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rgbClr val="3C33F7"/>
                </a:solidFill>
              </a:rPr>
              <a:t>Mannitol</a:t>
            </a:r>
            <a:r>
              <a:rPr lang="en-US" sz="2800" dirty="0" smtClean="0">
                <a:solidFill>
                  <a:srgbClr val="3C33F7"/>
                </a:solidFill>
              </a:rPr>
              <a:t> 20% IV (cause fluid overload and not used in heart failure)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3C33F7"/>
                </a:solidFill>
              </a:rPr>
              <a:t>Glycerol</a:t>
            </a:r>
            <a:r>
              <a:rPr lang="en-US" sz="2800" dirty="0" smtClean="0">
                <a:solidFill>
                  <a:srgbClr val="3C33F7"/>
                </a:solidFill>
              </a:rPr>
              <a:t> 50% syrup (cause nausea, hyperglycemia)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6477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Dehydrate vitreous body which reduce IOP prior to anterior surgical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4114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Arial" pitchFamily="34" charset="0"/>
              </a:rPr>
              <a:t>Osmotic agents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6858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Used for short term management of acute rise in IOP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670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postoperatively, anterior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severe allergic conjunctivitis, </a:t>
            </a:r>
            <a:r>
              <a:rPr lang="en-US" sz="2800" dirty="0" err="1">
                <a:solidFill>
                  <a:srgbClr val="3C33F7"/>
                </a:solidFill>
              </a:rPr>
              <a:t>scleritis</a:t>
            </a:r>
            <a:r>
              <a:rPr lang="en-US" sz="2800" dirty="0">
                <a:solidFill>
                  <a:srgbClr val="3C33F7"/>
                </a:solidFill>
              </a:rPr>
              <a:t>, prevention and suppression of corneal graft rejection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05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Topical</a:t>
            </a:r>
            <a:r>
              <a:rPr lang="en-US" sz="2800" dirty="0" smtClean="0">
                <a:solidFill>
                  <a:srgbClr val="3C33F7"/>
                </a:solidFill>
              </a:rPr>
              <a:t>:-</a:t>
            </a:r>
            <a:r>
              <a:rPr lang="en-US" sz="2800" dirty="0" err="1" smtClean="0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dexamethasone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smtClean="0">
                <a:solidFill>
                  <a:srgbClr val="3C33F7"/>
                </a:solidFill>
              </a:rPr>
              <a:t>hydrocortisone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Corticosteroids	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3C33F7"/>
                </a:solidFill>
              </a:rPr>
              <a:t>Ocular ADRS:-Glaucoma, cataract, skin atrophy, secondary infection, delayed wound healing.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optic neuritis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693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Systemic</a:t>
            </a:r>
            <a:r>
              <a:rPr lang="en-US" sz="2800" b="1" dirty="0" smtClean="0">
                <a:solidFill>
                  <a:srgbClr val="3C33F7"/>
                </a:solidFill>
              </a:rPr>
              <a:t>:-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cortisone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7620000" cy="79034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Mechanism:-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arachidonic</a:t>
            </a:r>
            <a:r>
              <a:rPr lang="en-US" sz="2800" dirty="0" smtClean="0">
                <a:solidFill>
                  <a:srgbClr val="3C33F7"/>
                </a:solidFill>
              </a:rPr>
              <a:t> acid release by inhibiting </a:t>
            </a:r>
            <a:r>
              <a:rPr lang="en-US" sz="2800" dirty="0" err="1" smtClean="0">
                <a:solidFill>
                  <a:srgbClr val="3C33F7"/>
                </a:solidFill>
              </a:rPr>
              <a:t>phospholipase</a:t>
            </a:r>
            <a:r>
              <a:rPr lang="en-US" sz="2800" dirty="0" smtClean="0">
                <a:solidFill>
                  <a:srgbClr val="3C33F7"/>
                </a:solidFill>
              </a:rPr>
              <a:t> A</a:t>
            </a:r>
            <a:r>
              <a:rPr lang="en-US" sz="2000" dirty="0" smtClean="0">
                <a:solidFill>
                  <a:srgbClr val="3C33F7"/>
                </a:solidFill>
              </a:rPr>
              <a:t>2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91200"/>
            <a:ext cx="7162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Side effects: </a:t>
            </a:r>
            <a:r>
              <a:rPr lang="en-US" sz="2800" dirty="0" smtClean="0">
                <a:solidFill>
                  <a:srgbClr val="3C33F7"/>
                </a:solidFill>
              </a:rPr>
              <a:t>stinging , sterile corneal melt&amp; perforation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b="1" dirty="0" err="1" smtClean="0">
                <a:solidFill>
                  <a:srgbClr val="3C33F7"/>
                </a:solidFill>
              </a:rPr>
              <a:t>Flurbiprofen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preoperatively to prevent </a:t>
            </a:r>
            <a:r>
              <a:rPr lang="en-US" sz="2800" dirty="0" err="1" smtClean="0">
                <a:solidFill>
                  <a:srgbClr val="3C33F7"/>
                </a:solidFill>
              </a:rPr>
              <a:t>miosis</a:t>
            </a:r>
            <a:r>
              <a:rPr lang="en-US" sz="2800" dirty="0" smtClean="0">
                <a:solidFill>
                  <a:srgbClr val="3C33F7"/>
                </a:solidFill>
              </a:rPr>
              <a:t> during 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477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cyclo-oxygenase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6781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</a:rPr>
              <a:t>e.g. </a:t>
            </a:r>
            <a:r>
              <a:rPr lang="en-US" sz="2800" dirty="0" err="1" smtClean="0">
                <a:solidFill>
                  <a:srgbClr val="3C33F7"/>
                </a:solidFill>
              </a:rPr>
              <a:t>ketorolac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diclofenac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flurbiprofen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251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Ketorolac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dirty="0" smtClean="0">
                <a:solidFill>
                  <a:srgbClr val="3C33F7"/>
                </a:solidFill>
              </a:rPr>
              <a:t>for </a:t>
            </a:r>
            <a:r>
              <a:rPr lang="en-US" sz="2800" dirty="0" err="1" smtClean="0">
                <a:solidFill>
                  <a:srgbClr val="3C33F7"/>
                </a:solidFill>
              </a:rPr>
              <a:t>cystoid</a:t>
            </a:r>
            <a:r>
              <a:rPr lang="en-US" sz="2800" dirty="0" smtClean="0">
                <a:solidFill>
                  <a:srgbClr val="3C33F7"/>
                </a:solidFill>
              </a:rPr>
              <a:t> macular edema occurring after cataract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70866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Diclofenac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for postoperative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2578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Phenothizines</a:t>
            </a:r>
            <a:r>
              <a:rPr lang="en-US" sz="2800" dirty="0" smtClean="0">
                <a:solidFill>
                  <a:srgbClr val="3C33F7"/>
                </a:solidFill>
              </a:rPr>
              <a:t> cause brown </a:t>
            </a:r>
            <a:r>
              <a:rPr lang="en-US" sz="2800" dirty="0" err="1" smtClean="0">
                <a:solidFill>
                  <a:srgbClr val="3C33F7"/>
                </a:solidFill>
              </a:rPr>
              <a:t>pigmentary</a:t>
            </a:r>
            <a:r>
              <a:rPr lang="en-US" sz="2800" dirty="0" smtClean="0">
                <a:solidFill>
                  <a:srgbClr val="3C33F7"/>
                </a:solidFill>
              </a:rPr>
              <a:t> deposits in the cornea, conjunctiva &amp; eyelid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867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Amiodarone</a:t>
            </a:r>
            <a:r>
              <a:rPr lang="en-US" sz="2800" dirty="0" smtClean="0">
                <a:solidFill>
                  <a:srgbClr val="3C33F7"/>
                </a:solidFill>
              </a:rPr>
              <a:t> causes optic neuropathy &amp; pigmented deposits of the cornea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441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7"/>
                </a:solidFill>
              </a:rPr>
              <a:t>Chloroquine</a:t>
            </a:r>
            <a:r>
              <a:rPr lang="en-US" sz="2800" dirty="0" smtClean="0">
                <a:solidFill>
                  <a:srgbClr val="3333F7"/>
                </a:solidFill>
              </a:rPr>
              <a:t> causes retinopathy</a:t>
            </a:r>
            <a:endParaRPr lang="en-US" sz="2800" dirty="0">
              <a:solidFill>
                <a:srgbClr val="33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715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Digitalis </a:t>
            </a:r>
            <a:r>
              <a:rPr lang="en-US" sz="2800" dirty="0" smtClean="0">
                <a:solidFill>
                  <a:srgbClr val="3C33F7"/>
                </a:solidFill>
              </a:rPr>
              <a:t>causes </a:t>
            </a:r>
            <a:r>
              <a:rPr lang="en-US" sz="2800" dirty="0" err="1" smtClean="0">
                <a:solidFill>
                  <a:srgbClr val="3C33F7"/>
                </a:solidFill>
              </a:rPr>
              <a:t>chromotopsia</a:t>
            </a:r>
            <a:r>
              <a:rPr lang="en-US" sz="2800" dirty="0" smtClean="0">
                <a:solidFill>
                  <a:srgbClr val="3C33F7"/>
                </a:solidFill>
              </a:rPr>
              <a:t> with overdose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3962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7"/>
                </a:solidFill>
                <a:latin typeface="Algerian" pitchFamily="82" charset="0"/>
              </a:rPr>
              <a:t>toxicology</a:t>
            </a:r>
            <a:endParaRPr lang="en-US" sz="3200" dirty="0">
              <a:solidFill>
                <a:srgbClr val="3333F7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7800"/>
            <a:ext cx="8001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Ethambutol</a:t>
            </a:r>
            <a:r>
              <a:rPr lang="en-US" sz="2800" dirty="0">
                <a:solidFill>
                  <a:srgbClr val="3C33F7"/>
                </a:solidFill>
              </a:rPr>
              <a:t> → </a:t>
            </a:r>
            <a:r>
              <a:rPr lang="en-US" sz="2800" dirty="0" smtClean="0">
                <a:solidFill>
                  <a:srgbClr val="3C33F7"/>
                </a:solidFill>
              </a:rPr>
              <a:t>optic neuropathy characterized by gradually progressive central  </a:t>
            </a:r>
            <a:r>
              <a:rPr lang="en-US" sz="2800" dirty="0" err="1" smtClean="0">
                <a:solidFill>
                  <a:srgbClr val="3C33F7"/>
                </a:solidFill>
              </a:rPr>
              <a:t>scotomas</a:t>
            </a:r>
            <a:r>
              <a:rPr lang="en-US" sz="2800" dirty="0" smtClean="0">
                <a:solidFill>
                  <a:srgbClr val="3C33F7"/>
                </a:solidFill>
              </a:rPr>
              <a:t> &amp; vision loss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458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Steroids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→ cataract formation, elevated IOP &amp; glaucoma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It also mildly inhibits PDE6 which controls the level of cyclic GMP in the retina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 seeing a bluish haze &amp; causing light sensitivity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153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Sildenafil</a:t>
            </a:r>
            <a:endParaRPr lang="en-US" sz="2800" b="1" dirty="0" smtClean="0">
              <a:solidFill>
                <a:srgbClr val="3C33F7"/>
              </a:solidFill>
            </a:endParaRPr>
          </a:p>
          <a:p>
            <a:r>
              <a:rPr lang="en-US" sz="2800" dirty="0" smtClean="0">
                <a:solidFill>
                  <a:srgbClr val="3C33F7"/>
                </a:solidFill>
              </a:rPr>
              <a:t>Inhibits PDE% in the corpus </a:t>
            </a:r>
            <a:r>
              <a:rPr lang="en-US" sz="2800" dirty="0" err="1" smtClean="0">
                <a:solidFill>
                  <a:srgbClr val="3C33F7"/>
                </a:solidFill>
              </a:rPr>
              <a:t>cavernosum</a:t>
            </a:r>
            <a:r>
              <a:rPr lang="en-US" sz="2800" dirty="0" smtClean="0">
                <a:solidFill>
                  <a:srgbClr val="3C33F7"/>
                </a:solidFill>
              </a:rPr>
              <a:t> to achieve penile erection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8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Ointments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Eye drops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1- Topical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632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Routes of administration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14" name="Picture 4" descr="نتيجة بحث الصور عن ‪administration of drugs to 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286000" cy="1295400"/>
          </a:xfrm>
          <a:prstGeom prst="rect">
            <a:avLst/>
          </a:prstGeom>
          <a:noFill/>
        </p:spPr>
      </p:pic>
      <p:pic>
        <p:nvPicPr>
          <p:cNvPr id="15" name="Picture 4" descr="نتيجة بحث الصور عن ‪administration of drugs to the ey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95600"/>
            <a:ext cx="2505075" cy="1676400"/>
          </a:xfrm>
          <a:prstGeom prst="rect">
            <a:avLst/>
          </a:prstGeom>
          <a:noFill/>
        </p:spPr>
      </p:pic>
      <p:pic>
        <p:nvPicPr>
          <p:cNvPr id="16" name="Picture 6" descr="نتيجة بحث الصور عن ‪administration of drugs to the eye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800600"/>
            <a:ext cx="295275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5105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2- Systemic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019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Oral, IV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648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Relatively safe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Economic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Convenient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Compliance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Corneal &amp; </a:t>
            </a: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791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Drug residence time can be prolonged by plugging tear ducts or change of formulation.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7630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Absorption</a:t>
            </a:r>
            <a:r>
              <a:rPr lang="en-US" sz="2800" dirty="0" smtClean="0">
                <a:solidFill>
                  <a:srgbClr val="3C33F7"/>
                </a:solidFill>
              </a:rPr>
              <a:t>: After topical application, rate of absorption is determined by the time drug remains in cul-de-sac, tear, elimination by </a:t>
            </a:r>
            <a:r>
              <a:rPr lang="en-US" sz="2800" dirty="0" err="1" smtClean="0">
                <a:solidFill>
                  <a:srgbClr val="3C33F7"/>
                </a:solidFill>
              </a:rPr>
              <a:t>nasolacrimal</a:t>
            </a:r>
            <a:r>
              <a:rPr lang="en-US" sz="2800" dirty="0" smtClean="0">
                <a:solidFill>
                  <a:srgbClr val="3C33F7"/>
                </a:solidFill>
              </a:rPr>
              <a:t> drainage, binding to tear protein, metabolism, diffusion across cornea &amp; conjunctiva.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 of 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895600"/>
            <a:ext cx="7924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Melanin </a:t>
            </a:r>
            <a:r>
              <a:rPr lang="en-US" sz="2800" smtClean="0">
                <a:solidFill>
                  <a:srgbClr val="3C33F7"/>
                </a:solidFill>
              </a:rPr>
              <a:t>binding prolongs </a:t>
            </a:r>
            <a:r>
              <a:rPr lang="en-US" sz="2800" dirty="0" smtClean="0">
                <a:solidFill>
                  <a:srgbClr val="3C33F7"/>
                </a:solidFill>
              </a:rPr>
              <a:t>the effect of </a:t>
            </a:r>
            <a:r>
              <a:rPr lang="el-GR" sz="2800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 -agonists in patients with dark pigmented iris.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77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Distribution: </a:t>
            </a:r>
            <a:r>
              <a:rPr lang="en-US" sz="2800" dirty="0" smtClean="0">
                <a:solidFill>
                  <a:srgbClr val="3C33F7"/>
                </a:solidFill>
              </a:rPr>
              <a:t>After corneal absorption, the drug accumulates in the aqueous humor , intraocular structures or systemically distributed.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48200"/>
            <a:ext cx="7391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Metabolism:</a:t>
            </a:r>
            <a:r>
              <a:rPr lang="en-US" sz="2800" dirty="0" smtClean="0">
                <a:solidFill>
                  <a:srgbClr val="3C33F7"/>
                </a:solidFill>
              </a:rPr>
              <a:t> Significant biotransformation takes place in the eye.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791200"/>
            <a:ext cx="7543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Esterases</a:t>
            </a:r>
            <a:r>
              <a:rPr lang="en-US" sz="2800" dirty="0" smtClean="0">
                <a:solidFill>
                  <a:srgbClr val="3C33F7"/>
                </a:solidFill>
              </a:rPr>
              <a:t> activate pro drugs e.g. </a:t>
            </a:r>
            <a:r>
              <a:rPr lang="en-US" sz="2800" dirty="0" err="1" smtClean="0">
                <a:solidFill>
                  <a:srgbClr val="3C33F7"/>
                </a:solidFill>
              </a:rPr>
              <a:t>dipivefrin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 (adrenaline), </a:t>
            </a:r>
            <a:r>
              <a:rPr lang="en-US" sz="2800" dirty="0" err="1" smtClean="0">
                <a:solidFill>
                  <a:srgbClr val="3C33F7"/>
                </a:solidFill>
              </a:rPr>
              <a:t>latanoprost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( PGF</a:t>
            </a:r>
            <a:r>
              <a:rPr lang="en-US" dirty="0" smtClean="0">
                <a:solidFill>
                  <a:srgbClr val="3C33F7"/>
                </a:solidFill>
              </a:rPr>
              <a:t>2</a:t>
            </a:r>
            <a:r>
              <a:rPr lang="el-GR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8229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Chloroquine</a:t>
            </a:r>
            <a:r>
              <a:rPr lang="en-US" sz="2800" dirty="0" smtClean="0">
                <a:solidFill>
                  <a:srgbClr val="3C33F7"/>
                </a:solidFill>
              </a:rPr>
              <a:t> binds to retinal pigment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→↓ visual acuity.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4191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dirty="0" smtClean="0">
                <a:solidFill>
                  <a:srgbClr val="3C33F7"/>
                </a:solidFill>
              </a:rPr>
              <a:t> or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396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subtenon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peribulbar</a:t>
            </a:r>
            <a:r>
              <a:rPr lang="en-US" sz="2800" dirty="0" smtClean="0">
                <a:solidFill>
                  <a:srgbClr val="3C33F7"/>
                </a:solidFill>
              </a:rPr>
              <a:t>, or </a:t>
            </a:r>
            <a:r>
              <a:rPr lang="en-US" sz="2800" dirty="0" err="1" smtClean="0">
                <a:solidFill>
                  <a:srgbClr val="3C33F7"/>
                </a:solidFill>
              </a:rPr>
              <a:t>retrobulbar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ii- Intraocular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i</a:t>
            </a:r>
            <a:r>
              <a:rPr lang="en-US" sz="2800" b="1" dirty="0" smtClean="0">
                <a:solidFill>
                  <a:srgbClr val="3C33F7"/>
                </a:solidFill>
              </a:rPr>
              <a:t>- </a:t>
            </a:r>
            <a:r>
              <a:rPr lang="en-US" sz="2800" b="1" dirty="0" err="1" smtClean="0">
                <a:solidFill>
                  <a:srgbClr val="3C33F7"/>
                </a:solidFill>
              </a:rPr>
              <a:t>Periocular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Local injections</a:t>
            </a:r>
            <a:endParaRPr lang="en-US" sz="3200" b="1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743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infection of anterior segment and inflammation of </a:t>
            </a:r>
            <a:r>
              <a:rPr lang="en-US" sz="2800" dirty="0" err="1" smtClean="0">
                <a:solidFill>
                  <a:srgbClr val="3C33F7"/>
                </a:solidFill>
              </a:rPr>
              <a:t>uvea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6781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toxicity</a:t>
            </a:r>
            <a:r>
              <a:rPr lang="en-US" sz="2800" dirty="0" smtClean="0">
                <a:solidFill>
                  <a:srgbClr val="3C33F7"/>
                </a:solidFill>
              </a:rPr>
              <a:t>, tissue injury, globe perforation, optic nerve damage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67600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3C33F7"/>
                </a:solidFill>
              </a:rPr>
              <a:t>subconjunctival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subtenon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peribulbar</a:t>
            </a:r>
            <a:r>
              <a:rPr lang="en-US" sz="2800" dirty="0">
                <a:solidFill>
                  <a:srgbClr val="3C33F7"/>
                </a:solidFill>
              </a:rPr>
              <a:t>, or </a:t>
            </a:r>
            <a:r>
              <a:rPr lang="en-US" sz="2800" dirty="0" err="1">
                <a:solidFill>
                  <a:srgbClr val="3C33F7"/>
                </a:solidFill>
              </a:rPr>
              <a:t>retrobulbar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162800" cy="112646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C33F7"/>
                </a:solidFill>
              </a:rPr>
              <a:t>bypass the </a:t>
            </a: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and corneal epithelium which is good for drugs with low lipid solubility (e.g. </a:t>
            </a:r>
            <a:r>
              <a:rPr lang="en-US" sz="2800" dirty="0" err="1">
                <a:solidFill>
                  <a:srgbClr val="3C33F7"/>
                </a:solidFill>
              </a:rPr>
              <a:t>penicillins</a:t>
            </a:r>
            <a:r>
              <a:rPr lang="en-US" sz="28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5334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Peri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-ocular injections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6019800" cy="44563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3C33F7"/>
                </a:solidFill>
              </a:rPr>
              <a:t>steroid and local anesthetics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624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antibiotics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in cases of </a:t>
            </a:r>
            <a:r>
              <a:rPr lang="en-US" sz="2800" dirty="0" err="1" smtClean="0">
                <a:solidFill>
                  <a:srgbClr val="3C33F7"/>
                </a:solidFill>
              </a:rPr>
              <a:t>endophthalmitis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82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acetylcholine during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6400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ADRS</a:t>
            </a:r>
            <a:r>
              <a:rPr lang="en-US" sz="2800" dirty="0" smtClean="0">
                <a:solidFill>
                  <a:srgbClr val="3C33F7"/>
                </a:solidFill>
              </a:rPr>
              <a:t>: Retinal, intraocular , corneal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62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anterior segment surgery, infections &amp; retinitis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Intraocular 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6248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steroid in macular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10234</TotalTime>
  <Words>1149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3422</cp:lastModifiedBy>
  <cp:revision>501</cp:revision>
  <dcterms:created xsi:type="dcterms:W3CDTF">2016-10-02T05:03:41Z</dcterms:created>
  <dcterms:modified xsi:type="dcterms:W3CDTF">2016-10-09T07:58:30Z</dcterms:modified>
</cp:coreProperties>
</file>