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45"/>
  </p:notesMasterIdLst>
  <p:handoutMasterIdLst>
    <p:handoutMasterId r:id="rId46"/>
  </p:handoutMasterIdLst>
  <p:sldIdLst>
    <p:sldId id="687" r:id="rId10"/>
    <p:sldId id="689" r:id="rId11"/>
    <p:sldId id="712" r:id="rId12"/>
    <p:sldId id="945" r:id="rId13"/>
    <p:sldId id="690" r:id="rId14"/>
    <p:sldId id="713" r:id="rId15"/>
    <p:sldId id="745" r:id="rId16"/>
    <p:sldId id="746" r:id="rId17"/>
    <p:sldId id="747" r:id="rId18"/>
    <p:sldId id="748" r:id="rId19"/>
    <p:sldId id="749" r:id="rId20"/>
    <p:sldId id="750" r:id="rId21"/>
    <p:sldId id="751" r:id="rId22"/>
    <p:sldId id="735" r:id="rId23"/>
    <p:sldId id="722" r:id="rId24"/>
    <p:sldId id="723" r:id="rId25"/>
    <p:sldId id="724" r:id="rId26"/>
    <p:sldId id="725" r:id="rId27"/>
    <p:sldId id="726" r:id="rId28"/>
    <p:sldId id="727" r:id="rId29"/>
    <p:sldId id="728" r:id="rId30"/>
    <p:sldId id="729" r:id="rId31"/>
    <p:sldId id="730" r:id="rId32"/>
    <p:sldId id="731" r:id="rId33"/>
    <p:sldId id="732" r:id="rId34"/>
    <p:sldId id="733" r:id="rId35"/>
    <p:sldId id="702" r:id="rId36"/>
    <p:sldId id="705" r:id="rId37"/>
    <p:sldId id="946" r:id="rId38"/>
    <p:sldId id="947" r:id="rId39"/>
    <p:sldId id="948" r:id="rId40"/>
    <p:sldId id="695" r:id="rId41"/>
    <p:sldId id="688" r:id="rId42"/>
    <p:sldId id="696" r:id="rId43"/>
    <p:sldId id="697" r:id="rId44"/>
  </p:sldIdLst>
  <p:sldSz cx="9144000" cy="6858000" type="screen4x3"/>
  <p:notesSz cx="7315200" cy="9601200"/>
  <p:defaultTextStyle>
    <a:defPPr>
      <a:defRPr lang="en-GB"/>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FF00"/>
    <a:srgbClr val="FFFF00"/>
    <a:srgbClr val="CC00CC"/>
    <a:srgbClr val="008000"/>
    <a:srgbClr val="00005A"/>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2" autoAdjust="0"/>
    <p:restoredTop sz="95411" autoAdjust="0"/>
  </p:normalViewPr>
  <p:slideViewPr>
    <p:cSldViewPr>
      <p:cViewPr>
        <p:scale>
          <a:sx n="150" d="100"/>
          <a:sy n="15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l" defTabSz="966742" eaLnBrk="0" hangingPunct="0">
              <a:defRPr sz="1200">
                <a:latin typeface="Arial" charset="0"/>
              </a:defRPr>
            </a:lvl1pPr>
          </a:lstStyle>
          <a:p>
            <a:pPr>
              <a:defRPr/>
            </a:pPr>
            <a:endParaRPr lang="en-US"/>
          </a:p>
        </p:txBody>
      </p:sp>
      <p:sp>
        <p:nvSpPr>
          <p:cNvPr id="18534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42" eaLnBrk="0" hangingPunct="0">
              <a:defRPr sz="1200">
                <a:latin typeface="Arial" charset="0"/>
              </a:defRPr>
            </a:lvl1pPr>
          </a:lstStyle>
          <a:p>
            <a:pPr>
              <a:defRPr/>
            </a:pPr>
            <a:fld id="{932144E2-F59B-4BAC-9680-916EDC7FDEDB}" type="datetimeFigureOut">
              <a:rPr lang="en-US"/>
              <a:pPr>
                <a:defRPr/>
              </a:pPr>
              <a:t>10/5/2016</a:t>
            </a:fld>
            <a:endParaRPr lang="en-US"/>
          </a:p>
        </p:txBody>
      </p:sp>
      <p:sp>
        <p:nvSpPr>
          <p:cNvPr id="18534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l" defTabSz="966742" eaLnBrk="0" hangingPunct="0">
              <a:defRPr sz="1200">
                <a:latin typeface="Arial" charset="0"/>
              </a:defRPr>
            </a:lvl1pPr>
          </a:lstStyle>
          <a:p>
            <a:pPr>
              <a:defRPr/>
            </a:pPr>
            <a:endParaRPr lang="en-US"/>
          </a:p>
        </p:txBody>
      </p:sp>
      <p:sp>
        <p:nvSpPr>
          <p:cNvPr id="18534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5200">
              <a:defRPr sz="1200"/>
            </a:lvl1pPr>
          </a:lstStyle>
          <a:p>
            <a:pPr>
              <a:defRPr/>
            </a:pPr>
            <a:fld id="{494CF0CE-C8C9-407B-891F-49BCA53EC4D8}" type="slidenum">
              <a:rPr lang="en-US" altLang="en-US"/>
              <a:pPr>
                <a:defRPr/>
              </a:pPr>
              <a:t>‹#›</a:t>
            </a:fld>
            <a:endParaRPr lang="en-US" altLang="en-US"/>
          </a:p>
        </p:txBody>
      </p:sp>
    </p:spTree>
    <p:extLst>
      <p:ext uri="{BB962C8B-B14F-4D97-AF65-F5344CB8AC3E}">
        <p14:creationId xmlns:p14="http://schemas.microsoft.com/office/powerpoint/2010/main" val="319339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hdr" sz="quarter"/>
          </p:nvPr>
        </p:nvSpPr>
        <p:spPr bwMode="auto">
          <a:xfrm>
            <a:off x="4144963" y="0"/>
            <a:ext cx="3170237"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lgn="r" defTabSz="966742" eaLnBrk="1" hangingPunct="1">
              <a:defRPr sz="1200">
                <a:latin typeface="Arial" charset="0"/>
              </a:defRPr>
            </a:lvl1pPr>
          </a:lstStyle>
          <a:p>
            <a:pPr>
              <a:defRPr/>
            </a:pPr>
            <a:endParaRPr lang="en-US"/>
          </a:p>
        </p:txBody>
      </p:sp>
      <p:sp>
        <p:nvSpPr>
          <p:cNvPr id="235523" name="Rectangle 3"/>
          <p:cNvSpPr>
            <a:spLocks noGrp="1" noChangeArrowheads="1"/>
          </p:cNvSpPr>
          <p:nvPr>
            <p:ph type="dt" idx="1"/>
          </p:nvPr>
        </p:nvSpPr>
        <p:spPr bwMode="auto">
          <a:xfrm>
            <a:off x="1588" y="0"/>
            <a:ext cx="3170237" cy="479425"/>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lvl1pPr algn="l" defTabSz="966742" eaLnBrk="1" hangingPunct="1">
              <a:defRPr sz="1200">
                <a:latin typeface="Arial" charset="0"/>
              </a:defRPr>
            </a:lvl1pPr>
          </a:lstStyle>
          <a:p>
            <a:pPr>
              <a:defRPr/>
            </a:pPr>
            <a:endParaRPr lang="en-US"/>
          </a:p>
        </p:txBody>
      </p:sp>
      <p:sp>
        <p:nvSpPr>
          <p:cNvPr id="921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56" tIns="48328" rIns="96656" bIns="483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26" name="Rectangle 6"/>
          <p:cNvSpPr>
            <a:spLocks noGrp="1" noChangeArrowheads="1"/>
          </p:cNvSpPr>
          <p:nvPr>
            <p:ph type="ftr" sz="quarter" idx="4"/>
          </p:nvPr>
        </p:nvSpPr>
        <p:spPr bwMode="auto">
          <a:xfrm>
            <a:off x="4144963" y="9120188"/>
            <a:ext cx="3170237"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algn="r" defTabSz="966742" eaLnBrk="1" hangingPunct="1">
              <a:defRPr sz="1200">
                <a:latin typeface="Arial" charset="0"/>
              </a:defRPr>
            </a:lvl1pPr>
          </a:lstStyle>
          <a:p>
            <a:pPr>
              <a:defRPr/>
            </a:pPr>
            <a:endParaRPr lang="en-US"/>
          </a:p>
        </p:txBody>
      </p:sp>
      <p:sp>
        <p:nvSpPr>
          <p:cNvPr id="235527" name="Rectangle 7"/>
          <p:cNvSpPr>
            <a:spLocks noGrp="1" noChangeArrowheads="1"/>
          </p:cNvSpPr>
          <p:nvPr>
            <p:ph type="sldNum" sz="quarter" idx="5"/>
          </p:nvPr>
        </p:nvSpPr>
        <p:spPr bwMode="auto">
          <a:xfrm>
            <a:off x="1588" y="9120188"/>
            <a:ext cx="3170237" cy="479425"/>
          </a:xfrm>
          <a:prstGeom prst="rect">
            <a:avLst/>
          </a:prstGeom>
          <a:noFill/>
          <a:ln w="9525">
            <a:noFill/>
            <a:miter lim="800000"/>
            <a:headEnd/>
            <a:tailEnd/>
          </a:ln>
        </p:spPr>
        <p:txBody>
          <a:bodyPr vert="horz" wrap="square" lIns="96656" tIns="48328" rIns="96656" bIns="48328" numCol="1" anchor="b" anchorCtr="0" compatLnSpc="1">
            <a:prstTxWarp prst="textNoShape">
              <a:avLst/>
            </a:prstTxWarp>
          </a:bodyPr>
          <a:lstStyle>
            <a:lvl1pPr defTabSz="965200" eaLnBrk="1" hangingPunct="1">
              <a:defRPr sz="1200"/>
            </a:lvl1pPr>
          </a:lstStyle>
          <a:p>
            <a:pPr>
              <a:defRPr/>
            </a:pPr>
            <a:fld id="{AF9E13B3-57E4-4128-AE24-1F8720972316}" type="slidenum">
              <a:rPr lang="x-none" altLang="en-US"/>
              <a:pPr>
                <a:defRPr/>
              </a:pPr>
              <a:t>‹#›</a:t>
            </a:fld>
            <a:endParaRPr lang="en-US" altLang="en-US"/>
          </a:p>
        </p:txBody>
      </p:sp>
    </p:spTree>
    <p:extLst>
      <p:ext uri="{BB962C8B-B14F-4D97-AF65-F5344CB8AC3E}">
        <p14:creationId xmlns:p14="http://schemas.microsoft.com/office/powerpoint/2010/main" val="1210007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Discrete patterns of brain electrical activity correlate with</a:t>
            </a:r>
          </a:p>
          <a:p>
            <a:r>
              <a:rPr lang="en-US" sz="1200" b="0" i="0" u="none" strike="noStrike" kern="1200" baseline="0" dirty="0" smtClean="0">
                <a:solidFill>
                  <a:schemeClr val="tx1"/>
                </a:solidFill>
                <a:latin typeface="Arial" pitchFamily="34" charset="0"/>
                <a:ea typeface="+mn-ea"/>
                <a:cs typeface="+mn-cs"/>
              </a:rPr>
              <a:t>each of these states. Feedback oscillations within the cerebral</a:t>
            </a:r>
          </a:p>
          <a:p>
            <a:r>
              <a:rPr lang="en-US" sz="1200" b="0" i="0" u="none" strike="noStrike" kern="1200" baseline="0" dirty="0" smtClean="0">
                <a:solidFill>
                  <a:schemeClr val="tx1"/>
                </a:solidFill>
                <a:latin typeface="Arial" pitchFamily="34" charset="0"/>
                <a:ea typeface="+mn-ea"/>
                <a:cs typeface="+mn-cs"/>
              </a:rPr>
              <a:t>cortex and between the thalamus and the cortex serve as</a:t>
            </a:r>
          </a:p>
          <a:p>
            <a:r>
              <a:rPr lang="en-US" sz="1200" b="0" i="0" u="none" strike="noStrike" kern="1200" baseline="0" dirty="0" smtClean="0">
                <a:solidFill>
                  <a:schemeClr val="tx1"/>
                </a:solidFill>
                <a:latin typeface="Arial" pitchFamily="34" charset="0"/>
                <a:ea typeface="+mn-ea"/>
                <a:cs typeface="+mn-cs"/>
              </a:rPr>
              <a:t>producers of this activity and possible determinants of</a:t>
            </a:r>
          </a:p>
          <a:p>
            <a:r>
              <a:rPr lang="en-US" sz="1200" b="0" i="0" u="none" strike="noStrike" kern="1200" baseline="0" dirty="0" smtClean="0">
                <a:solidFill>
                  <a:schemeClr val="tx1"/>
                </a:solidFill>
                <a:latin typeface="Arial" pitchFamily="34" charset="0"/>
                <a:ea typeface="+mn-ea"/>
                <a:cs typeface="+mn-cs"/>
              </a:rPr>
              <a:t>the behavioral state. Arousal can be produced by sensory</a:t>
            </a:r>
          </a:p>
          <a:p>
            <a:r>
              <a:rPr lang="en-US" sz="1200" b="0" i="0" u="none" strike="noStrike" kern="1200" baseline="0" dirty="0" smtClean="0">
                <a:solidFill>
                  <a:schemeClr val="tx1"/>
                </a:solidFill>
                <a:latin typeface="Arial" pitchFamily="34" charset="0"/>
                <a:ea typeface="+mn-ea"/>
                <a:cs typeface="+mn-cs"/>
              </a:rPr>
              <a:t>stimulation and by impulses ascending in the reticular core</a:t>
            </a:r>
          </a:p>
          <a:p>
            <a:r>
              <a:rPr lang="en-US" sz="1200" b="0" i="0" u="none" strike="noStrike" kern="1200" baseline="0" dirty="0" smtClean="0">
                <a:solidFill>
                  <a:schemeClr val="tx1"/>
                </a:solidFill>
                <a:latin typeface="Arial" pitchFamily="34" charset="0"/>
                <a:ea typeface="+mn-ea"/>
                <a:cs typeface="+mn-cs"/>
              </a:rPr>
              <a:t>of the midbrain. Many of these activities have rhythmic</a:t>
            </a:r>
          </a:p>
          <a:p>
            <a:r>
              <a:rPr lang="en-US" sz="1200" b="0" i="0" u="none" strike="noStrike" kern="1200" baseline="0" dirty="0" err="1" smtClean="0">
                <a:solidFill>
                  <a:schemeClr val="tx1"/>
                </a:solidFill>
                <a:latin typeface="Arial" pitchFamily="34" charset="0"/>
                <a:ea typeface="+mn-ea"/>
                <a:cs typeface="+mn-cs"/>
              </a:rPr>
              <a:t>fl</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uctuations</a:t>
            </a:r>
            <a:r>
              <a:rPr lang="en-US" sz="1200" b="0" i="0" u="none" strike="noStrike" kern="1200" baseline="0" dirty="0" smtClean="0">
                <a:solidFill>
                  <a:schemeClr val="tx1"/>
                </a:solidFill>
                <a:latin typeface="Arial" pitchFamily="34" charset="0"/>
                <a:ea typeface="+mn-ea"/>
                <a:cs typeface="+mn-cs"/>
              </a:rPr>
              <a:t> that are approximately 24 h in length; that is,</a:t>
            </a:r>
          </a:p>
          <a:p>
            <a:r>
              <a:rPr lang="en-US" sz="1200" b="0" i="0" u="none" strike="noStrike" kern="1200" baseline="0" dirty="0" smtClean="0">
                <a:solidFill>
                  <a:schemeClr val="tx1"/>
                </a:solidFill>
                <a:latin typeface="Arial" pitchFamily="34" charset="0"/>
                <a:ea typeface="+mn-ea"/>
                <a:cs typeface="+mn-cs"/>
              </a:rPr>
              <a:t>they are </a:t>
            </a:r>
            <a:r>
              <a:rPr lang="en-US" sz="1200" b="1" i="0" u="none" strike="noStrike" kern="1200" baseline="0" dirty="0" smtClean="0">
                <a:solidFill>
                  <a:schemeClr val="tx1"/>
                </a:solidFill>
                <a:latin typeface="Arial" pitchFamily="34" charset="0"/>
                <a:ea typeface="+mn-ea"/>
                <a:cs typeface="+mn-cs"/>
              </a:rPr>
              <a:t>circadian.</a:t>
            </a:r>
            <a:endParaRPr lang="en-US" dirty="0"/>
          </a:p>
        </p:txBody>
      </p:sp>
      <p:sp>
        <p:nvSpPr>
          <p:cNvPr id="4" name="Slide Number Placeholder 3"/>
          <p:cNvSpPr>
            <a:spLocks noGrp="1"/>
          </p:cNvSpPr>
          <p:nvPr>
            <p:ph type="sldNum" sz="quarter" idx="10"/>
          </p:nvPr>
        </p:nvSpPr>
        <p:spPr/>
        <p:txBody>
          <a:bodyPr/>
          <a:lstStyle/>
          <a:p>
            <a:pPr>
              <a:defRPr/>
            </a:pPr>
            <a:fld id="{AF9E13B3-57E4-4128-AE24-1F8720972316}" type="slidenum">
              <a:rPr lang="x-none" altLang="en-US" smtClean="0"/>
              <a:pPr>
                <a:defRPr/>
              </a:pPr>
              <a:t>2</a:t>
            </a:fld>
            <a:endParaRPr lang="en-US" altLang="en-US"/>
          </a:p>
        </p:txBody>
      </p:sp>
    </p:spTree>
    <p:extLst>
      <p:ext uri="{BB962C8B-B14F-4D97-AF65-F5344CB8AC3E}">
        <p14:creationId xmlns:p14="http://schemas.microsoft.com/office/powerpoint/2010/main" val="86866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9E13B3-57E4-4128-AE24-1F8720972316}" type="slidenum">
              <a:rPr lang="x-none" altLang="en-US" smtClean="0"/>
              <a:pPr>
                <a:defRPr/>
              </a:pPr>
              <a:t>7</a:t>
            </a:fld>
            <a:endParaRPr lang="en-US" altLang="en-US"/>
          </a:p>
        </p:txBody>
      </p:sp>
    </p:spTree>
    <p:extLst>
      <p:ext uri="{BB962C8B-B14F-4D97-AF65-F5344CB8AC3E}">
        <p14:creationId xmlns:p14="http://schemas.microsoft.com/office/powerpoint/2010/main" val="3886178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pitchFamily="34" charset="0"/>
                <a:ea typeface="+mn-ea"/>
                <a:cs typeface="+mn-cs"/>
              </a:rPr>
              <a:t>FIGURE 143 Cross-section through the midline of the human brain showing the ascending reticular activating</a:t>
            </a:r>
          </a:p>
          <a:p>
            <a:r>
              <a:rPr lang="en-US" sz="1200" b="1" i="0" u="none" strike="noStrike" kern="1200" baseline="0" dirty="0" smtClean="0">
                <a:solidFill>
                  <a:schemeClr val="tx1"/>
                </a:solidFill>
                <a:latin typeface="Arial" pitchFamily="34" charset="0"/>
                <a:ea typeface="+mn-ea"/>
                <a:cs typeface="+mn-cs"/>
              </a:rPr>
              <a:t>system in the brainstem with projections to the </a:t>
            </a:r>
            <a:r>
              <a:rPr lang="en-US" sz="1200" b="1" i="0" u="none" strike="noStrike" kern="1200" baseline="0" dirty="0" err="1" smtClean="0">
                <a:solidFill>
                  <a:schemeClr val="tx1"/>
                </a:solidFill>
                <a:latin typeface="Arial" pitchFamily="34" charset="0"/>
                <a:ea typeface="+mn-ea"/>
                <a:cs typeface="+mn-cs"/>
              </a:rPr>
              <a:t>intralaminar</a:t>
            </a:r>
            <a:r>
              <a:rPr lang="en-US" sz="1200" b="1" i="0" u="none" strike="noStrike" kern="1200" baseline="0" dirty="0" smtClean="0">
                <a:solidFill>
                  <a:schemeClr val="tx1"/>
                </a:solidFill>
                <a:latin typeface="Arial" pitchFamily="34" charset="0"/>
                <a:ea typeface="+mn-ea"/>
                <a:cs typeface="+mn-cs"/>
              </a:rPr>
              <a:t> nuclei of the thalamus and the output from the </a:t>
            </a:r>
            <a:r>
              <a:rPr lang="en-US" sz="1200" b="1" i="0" u="none" strike="noStrike" kern="1200" baseline="0" dirty="0" err="1" smtClean="0">
                <a:solidFill>
                  <a:schemeClr val="tx1"/>
                </a:solidFill>
                <a:latin typeface="Arial" pitchFamily="34" charset="0"/>
                <a:ea typeface="+mn-ea"/>
                <a:cs typeface="+mn-cs"/>
              </a:rPr>
              <a:t>intralaminar</a:t>
            </a:r>
            <a:endParaRPr lang="en-US" sz="1200" b="1" i="0" u="none" strike="noStrike" kern="1200" baseline="0" dirty="0" smtClean="0">
              <a:solidFill>
                <a:schemeClr val="tx1"/>
              </a:solidFill>
              <a:latin typeface="Arial" pitchFamily="34" charset="0"/>
              <a:ea typeface="+mn-ea"/>
              <a:cs typeface="+mn-cs"/>
            </a:endParaRPr>
          </a:p>
          <a:p>
            <a:r>
              <a:rPr lang="en-US" sz="1200" b="1" i="0" u="none" strike="noStrike" kern="1200" baseline="0" dirty="0" smtClean="0">
                <a:solidFill>
                  <a:schemeClr val="tx1"/>
                </a:solidFill>
                <a:latin typeface="Arial" pitchFamily="34" charset="0"/>
                <a:ea typeface="+mn-ea"/>
                <a:cs typeface="+mn-cs"/>
              </a:rPr>
              <a:t>nuclei to many parts of the cerebral cortex. </a:t>
            </a:r>
            <a:r>
              <a:rPr lang="en-US" sz="1200" b="0" i="0" u="none" strike="noStrike" kern="1200" baseline="0" dirty="0" smtClean="0">
                <a:solidFill>
                  <a:schemeClr val="tx1"/>
                </a:solidFill>
                <a:latin typeface="Arial" pitchFamily="34" charset="0"/>
                <a:ea typeface="+mn-ea"/>
                <a:cs typeface="+mn-cs"/>
              </a:rPr>
              <a:t>Activation of these areas can be shown by positive emission tomography scans</a:t>
            </a:r>
          </a:p>
          <a:p>
            <a:r>
              <a:rPr lang="en-US" sz="1200" b="0" i="0" u="none" strike="noStrike" kern="1200" baseline="0" dirty="0" smtClean="0">
                <a:solidFill>
                  <a:schemeClr val="tx1"/>
                </a:solidFill>
                <a:latin typeface="Arial" pitchFamily="34" charset="0"/>
                <a:ea typeface="+mn-ea"/>
                <a:cs typeface="+mn-cs"/>
              </a:rPr>
              <a:t>when subjects shift from a relaxed awake state to an attention demanding task.</a:t>
            </a:r>
            <a:endParaRPr lang="en-US" dirty="0"/>
          </a:p>
        </p:txBody>
      </p:sp>
      <p:sp>
        <p:nvSpPr>
          <p:cNvPr id="4" name="Slide Number Placeholder 3"/>
          <p:cNvSpPr>
            <a:spLocks noGrp="1"/>
          </p:cNvSpPr>
          <p:nvPr>
            <p:ph type="sldNum" sz="quarter" idx="10"/>
          </p:nvPr>
        </p:nvSpPr>
        <p:spPr/>
        <p:txBody>
          <a:bodyPr/>
          <a:lstStyle/>
          <a:p>
            <a:pPr>
              <a:defRPr/>
            </a:pPr>
            <a:fld id="{AF9E13B3-57E4-4128-AE24-1F8720972316}" type="slidenum">
              <a:rPr lang="x-none" altLang="en-US" smtClean="0"/>
              <a:pPr>
                <a:defRPr/>
              </a:pPr>
              <a:t>14</a:t>
            </a:fld>
            <a:endParaRPr lang="en-US" altLang="en-US"/>
          </a:p>
        </p:txBody>
      </p:sp>
    </p:spTree>
    <p:extLst>
      <p:ext uri="{BB962C8B-B14F-4D97-AF65-F5344CB8AC3E}">
        <p14:creationId xmlns:p14="http://schemas.microsoft.com/office/powerpoint/2010/main" val="36587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pitchFamily="34" charset="0"/>
                <a:ea typeface="+mn-ea"/>
                <a:cs typeface="+mn-cs"/>
              </a:rPr>
              <a:t>EVOKED CORTICAL </a:t>
            </a:r>
            <a:r>
              <a:rPr lang="en-US" sz="1200" b="1" i="0" u="none" strike="noStrike" kern="1200" baseline="0" dirty="0" err="1" smtClean="0">
                <a:solidFill>
                  <a:schemeClr val="tx1"/>
                </a:solidFill>
                <a:latin typeface="Arial" pitchFamily="34" charset="0"/>
                <a:ea typeface="+mn-ea"/>
                <a:cs typeface="+mn-cs"/>
              </a:rPr>
              <a:t>POTENTIALSprimary</a:t>
            </a:r>
            <a:r>
              <a:rPr lang="en-US" sz="1200" b="1" i="0" u="none" strike="noStrike" kern="1200" baseline="0" dirty="0" smtClean="0">
                <a:solidFill>
                  <a:schemeClr val="tx1"/>
                </a:solidFill>
                <a:latin typeface="Arial" pitchFamily="34" charset="0"/>
                <a:ea typeface="+mn-ea"/>
                <a:cs typeface="+mn-cs"/>
              </a:rPr>
              <a:t> evoked potential; </a:t>
            </a:r>
            <a:r>
              <a:rPr lang="en-US" sz="1200" b="0" i="0" u="none" strike="noStrike" kern="1200" baseline="0" dirty="0" smtClean="0">
                <a:solidFill>
                  <a:schemeClr val="tx1"/>
                </a:solidFill>
                <a:latin typeface="Arial" pitchFamily="34" charset="0"/>
                <a:ea typeface="+mn-ea"/>
                <a:cs typeface="+mn-cs"/>
              </a:rPr>
              <a:t>the second is the</a:t>
            </a:r>
          </a:p>
          <a:p>
            <a:r>
              <a:rPr lang="en-US" sz="1200" b="1" i="0" u="none" strike="noStrike" kern="1200" baseline="0" dirty="0" smtClean="0">
                <a:solidFill>
                  <a:schemeClr val="tx1"/>
                </a:solidFill>
                <a:latin typeface="Arial" pitchFamily="34" charset="0"/>
                <a:ea typeface="+mn-ea"/>
                <a:cs typeface="+mn-cs"/>
              </a:rPr>
              <a:t>diff use secondary response</a:t>
            </a:r>
            <a:endParaRPr lang="en-US" dirty="0"/>
          </a:p>
        </p:txBody>
      </p:sp>
      <p:sp>
        <p:nvSpPr>
          <p:cNvPr id="4" name="Slide Number Placeholder 3"/>
          <p:cNvSpPr>
            <a:spLocks noGrp="1"/>
          </p:cNvSpPr>
          <p:nvPr>
            <p:ph type="sldNum" sz="quarter" idx="10"/>
          </p:nvPr>
        </p:nvSpPr>
        <p:spPr/>
        <p:txBody>
          <a:bodyPr/>
          <a:lstStyle/>
          <a:p>
            <a:pPr>
              <a:defRPr/>
            </a:pPr>
            <a:fld id="{AF9E13B3-57E4-4128-AE24-1F8720972316}" type="slidenum">
              <a:rPr lang="x-none" altLang="en-US" smtClean="0"/>
              <a:pPr>
                <a:defRPr/>
              </a:pPr>
              <a:t>24</a:t>
            </a:fld>
            <a:endParaRPr lang="en-US" altLang="en-US"/>
          </a:p>
        </p:txBody>
      </p:sp>
    </p:spTree>
    <p:extLst>
      <p:ext uri="{BB962C8B-B14F-4D97-AF65-F5344CB8AC3E}">
        <p14:creationId xmlns:p14="http://schemas.microsoft.com/office/powerpoint/2010/main" val="332435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But when the brain stem is transected</a:t>
            </a:r>
          </a:p>
          <a:p>
            <a:r>
              <a:rPr lang="en-US" altLang="en-US" i="1" smtClean="0"/>
              <a:t>below </a:t>
            </a:r>
            <a:r>
              <a:rPr lang="en-US" altLang="en-US" smtClean="0"/>
              <a:t>the fifth nerves, which leaves much input of</a:t>
            </a:r>
          </a:p>
          <a:p>
            <a:r>
              <a:rPr lang="en-US" altLang="en-US" smtClean="0"/>
              <a:t>sensory signals from the facial and oral regions, the</a:t>
            </a:r>
          </a:p>
          <a:p>
            <a:r>
              <a:rPr lang="en-US" altLang="en-US" smtClean="0"/>
              <a:t>coma is averted.</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a:solidFill>
                  <a:schemeClr val="tx1"/>
                </a:solidFill>
                <a:latin typeface="Arial" pitchFamily="34" charset="0"/>
              </a:defRPr>
            </a:lvl1pPr>
            <a:lvl2pPr marL="742950" indent="-285750" defTabSz="965200">
              <a:defRPr>
                <a:solidFill>
                  <a:schemeClr val="tx1"/>
                </a:solidFill>
                <a:latin typeface="Arial" pitchFamily="34" charset="0"/>
              </a:defRPr>
            </a:lvl2pPr>
            <a:lvl3pPr marL="1143000" indent="-228600" defTabSz="965200">
              <a:defRPr>
                <a:solidFill>
                  <a:schemeClr val="tx1"/>
                </a:solidFill>
                <a:latin typeface="Arial" pitchFamily="34" charset="0"/>
              </a:defRPr>
            </a:lvl3pPr>
            <a:lvl4pPr marL="1600200" indent="-228600" defTabSz="965200">
              <a:defRPr>
                <a:solidFill>
                  <a:schemeClr val="tx1"/>
                </a:solidFill>
                <a:latin typeface="Arial" pitchFamily="34" charset="0"/>
              </a:defRPr>
            </a:lvl4pPr>
            <a:lvl5pPr marL="2057400" indent="-228600" defTabSz="965200">
              <a:defRPr>
                <a:solidFill>
                  <a:schemeClr val="tx1"/>
                </a:solidFill>
                <a:latin typeface="Arial" pitchFamily="34" charset="0"/>
              </a:defRPr>
            </a:lvl5pPr>
            <a:lvl6pPr marL="2514600" indent="-228600" defTabSz="965200" eaLnBrk="0" fontAlgn="base" hangingPunct="0">
              <a:spcBef>
                <a:spcPct val="0"/>
              </a:spcBef>
              <a:spcAft>
                <a:spcPct val="0"/>
              </a:spcAft>
              <a:defRPr>
                <a:solidFill>
                  <a:schemeClr val="tx1"/>
                </a:solidFill>
                <a:latin typeface="Arial" pitchFamily="34" charset="0"/>
              </a:defRPr>
            </a:lvl6pPr>
            <a:lvl7pPr marL="2971800" indent="-228600" defTabSz="965200" eaLnBrk="0" fontAlgn="base" hangingPunct="0">
              <a:spcBef>
                <a:spcPct val="0"/>
              </a:spcBef>
              <a:spcAft>
                <a:spcPct val="0"/>
              </a:spcAft>
              <a:defRPr>
                <a:solidFill>
                  <a:schemeClr val="tx1"/>
                </a:solidFill>
                <a:latin typeface="Arial" pitchFamily="34" charset="0"/>
              </a:defRPr>
            </a:lvl7pPr>
            <a:lvl8pPr marL="3429000" indent="-228600" defTabSz="965200" eaLnBrk="0" fontAlgn="base" hangingPunct="0">
              <a:spcBef>
                <a:spcPct val="0"/>
              </a:spcBef>
              <a:spcAft>
                <a:spcPct val="0"/>
              </a:spcAft>
              <a:defRPr>
                <a:solidFill>
                  <a:schemeClr val="tx1"/>
                </a:solidFill>
                <a:latin typeface="Arial" pitchFamily="34" charset="0"/>
              </a:defRPr>
            </a:lvl8pPr>
            <a:lvl9pPr marL="3886200" indent="-228600" defTabSz="965200" eaLnBrk="0" fontAlgn="base" hangingPunct="0">
              <a:spcBef>
                <a:spcPct val="0"/>
              </a:spcBef>
              <a:spcAft>
                <a:spcPct val="0"/>
              </a:spcAft>
              <a:defRPr>
                <a:solidFill>
                  <a:schemeClr val="tx1"/>
                </a:solidFill>
                <a:latin typeface="Arial" pitchFamily="34" charset="0"/>
              </a:defRPr>
            </a:lvl9pPr>
          </a:lstStyle>
          <a:p>
            <a:fld id="{A6E51278-6C0A-459E-8DA2-6380DFBF9065}" type="slidenum">
              <a:rPr lang="x-none" altLang="en-US" smtClean="0"/>
              <a:pPr/>
              <a:t>27</a:t>
            </a:fld>
            <a:endParaRPr lang="en-US" altLang="en-US" smtClean="0"/>
          </a:p>
        </p:txBody>
      </p:sp>
    </p:spTree>
    <p:extLst>
      <p:ext uri="{BB962C8B-B14F-4D97-AF65-F5344CB8AC3E}">
        <p14:creationId xmlns:p14="http://schemas.microsoft.com/office/powerpoint/2010/main" val="369142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85372" indent="-302066">
              <a:defRPr sz="2500">
                <a:solidFill>
                  <a:schemeClr val="tx1"/>
                </a:solidFill>
                <a:latin typeface="Times New Roman" pitchFamily="18" charset="0"/>
              </a:defRPr>
            </a:lvl2pPr>
            <a:lvl3pPr marL="1208265" indent="-241653">
              <a:defRPr sz="2500">
                <a:solidFill>
                  <a:schemeClr val="tx1"/>
                </a:solidFill>
                <a:latin typeface="Times New Roman" pitchFamily="18" charset="0"/>
              </a:defRPr>
            </a:lvl3pPr>
            <a:lvl4pPr marL="1691571" indent="-241653">
              <a:defRPr sz="2500">
                <a:solidFill>
                  <a:schemeClr val="tx1"/>
                </a:solidFill>
                <a:latin typeface="Times New Roman" pitchFamily="18" charset="0"/>
              </a:defRPr>
            </a:lvl4pPr>
            <a:lvl5pPr marL="2174878" indent="-241653">
              <a:defRPr sz="2500">
                <a:solidFill>
                  <a:schemeClr val="tx1"/>
                </a:solidFill>
                <a:latin typeface="Times New Roman" pitchFamily="18" charset="0"/>
              </a:defRPr>
            </a:lvl5pPr>
            <a:lvl6pPr marL="2658184" indent="-241653" eaLnBrk="0" fontAlgn="base" hangingPunct="0">
              <a:spcBef>
                <a:spcPct val="0"/>
              </a:spcBef>
              <a:spcAft>
                <a:spcPct val="0"/>
              </a:spcAft>
              <a:defRPr sz="2500">
                <a:solidFill>
                  <a:schemeClr val="tx1"/>
                </a:solidFill>
                <a:latin typeface="Times New Roman" pitchFamily="18" charset="0"/>
              </a:defRPr>
            </a:lvl6pPr>
            <a:lvl7pPr marL="3141490" indent="-241653" eaLnBrk="0" fontAlgn="base" hangingPunct="0">
              <a:spcBef>
                <a:spcPct val="0"/>
              </a:spcBef>
              <a:spcAft>
                <a:spcPct val="0"/>
              </a:spcAft>
              <a:defRPr sz="2500">
                <a:solidFill>
                  <a:schemeClr val="tx1"/>
                </a:solidFill>
                <a:latin typeface="Times New Roman" pitchFamily="18" charset="0"/>
              </a:defRPr>
            </a:lvl7pPr>
            <a:lvl8pPr marL="3624796" indent="-241653" eaLnBrk="0" fontAlgn="base" hangingPunct="0">
              <a:spcBef>
                <a:spcPct val="0"/>
              </a:spcBef>
              <a:spcAft>
                <a:spcPct val="0"/>
              </a:spcAft>
              <a:defRPr sz="2500">
                <a:solidFill>
                  <a:schemeClr val="tx1"/>
                </a:solidFill>
                <a:latin typeface="Times New Roman" pitchFamily="18" charset="0"/>
              </a:defRPr>
            </a:lvl8pPr>
            <a:lvl9pPr marL="4108102" indent="-241653" eaLnBrk="0" fontAlgn="base" hangingPunct="0">
              <a:spcBef>
                <a:spcPct val="0"/>
              </a:spcBef>
              <a:spcAft>
                <a:spcPct val="0"/>
              </a:spcAft>
              <a:defRPr sz="2500">
                <a:solidFill>
                  <a:schemeClr val="tx1"/>
                </a:solidFill>
                <a:latin typeface="Times New Roman" pitchFamily="18" charset="0"/>
              </a:defRPr>
            </a:lvl9pPr>
          </a:lstStyle>
          <a:p>
            <a:pPr eaLnBrk="1" hangingPunct="1"/>
            <a:fld id="{70C40AB6-2380-4DD8-A75F-CC063916C062}" type="slidenum">
              <a:rPr lang="en-US" altLang="en-US" sz="1300">
                <a:cs typeface="Arial" charset="0"/>
              </a:rPr>
              <a:pPr eaLnBrk="1" hangingPunct="1"/>
              <a:t>32</a:t>
            </a:fld>
            <a:endParaRPr lang="en-US" altLang="en-US" sz="130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0109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F7995-0A99-4B48-9B14-E3500A1BC7C4}" type="slidenum">
              <a:rPr lang="x-none" altLang="en-US"/>
              <a:pPr>
                <a:defRPr/>
              </a:pPr>
              <a:t>‹#›</a:t>
            </a:fld>
            <a:endParaRPr lang="en-GB" altLang="en-US"/>
          </a:p>
        </p:txBody>
      </p:sp>
    </p:spTree>
    <p:extLst>
      <p:ext uri="{BB962C8B-B14F-4D97-AF65-F5344CB8AC3E}">
        <p14:creationId xmlns:p14="http://schemas.microsoft.com/office/powerpoint/2010/main" val="130424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97661D3-5E28-4D92-9047-FA6C5AA824D3}" type="slidenum">
              <a:rPr lang="x-none" altLang="en-US"/>
              <a:pPr>
                <a:defRPr/>
              </a:pPr>
              <a:t>‹#›</a:t>
            </a:fld>
            <a:endParaRPr lang="en-GB" altLang="en-US"/>
          </a:p>
        </p:txBody>
      </p:sp>
    </p:spTree>
    <p:extLst>
      <p:ext uri="{BB962C8B-B14F-4D97-AF65-F5344CB8AC3E}">
        <p14:creationId xmlns:p14="http://schemas.microsoft.com/office/powerpoint/2010/main" val="189157878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626EF87-3004-4604-B2B1-9E8020027D5B}" type="slidenum">
              <a:rPr lang="x-none" altLang="en-US"/>
              <a:pPr>
                <a:defRPr/>
              </a:pPr>
              <a:t>‹#›</a:t>
            </a:fld>
            <a:endParaRPr lang="en-GB" altLang="en-US"/>
          </a:p>
        </p:txBody>
      </p:sp>
    </p:spTree>
    <p:extLst>
      <p:ext uri="{BB962C8B-B14F-4D97-AF65-F5344CB8AC3E}">
        <p14:creationId xmlns:p14="http://schemas.microsoft.com/office/powerpoint/2010/main" val="33179228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4DF7F3-FAED-4E9C-B5CD-4EC38625A7C8}" type="slidenum">
              <a:rPr lang="x-none" altLang="en-US"/>
              <a:pPr>
                <a:defRPr/>
              </a:pPr>
              <a:t>‹#›</a:t>
            </a:fld>
            <a:endParaRPr lang="en-GB" altLang="en-US"/>
          </a:p>
        </p:txBody>
      </p:sp>
    </p:spTree>
    <p:extLst>
      <p:ext uri="{BB962C8B-B14F-4D97-AF65-F5344CB8AC3E}">
        <p14:creationId xmlns:p14="http://schemas.microsoft.com/office/powerpoint/2010/main" val="41620692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223E8F0-042B-41D9-A37E-9399AEB4B411}" type="slidenum">
              <a:rPr lang="x-none" altLang="en-US"/>
              <a:pPr>
                <a:defRPr/>
              </a:pPr>
              <a:t>‹#›</a:t>
            </a:fld>
            <a:endParaRPr lang="en-GB" altLang="en-US"/>
          </a:p>
        </p:txBody>
      </p:sp>
    </p:spTree>
    <p:extLst>
      <p:ext uri="{BB962C8B-B14F-4D97-AF65-F5344CB8AC3E}">
        <p14:creationId xmlns:p14="http://schemas.microsoft.com/office/powerpoint/2010/main" val="283965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975C821-8952-4EDC-BE23-B83F359CE158}" type="slidenum">
              <a:rPr lang="x-none" altLang="en-US"/>
              <a:pPr>
                <a:defRPr/>
              </a:pPr>
              <a:t>‹#›</a:t>
            </a:fld>
            <a:endParaRPr lang="en-GB" altLang="en-US"/>
          </a:p>
        </p:txBody>
      </p:sp>
    </p:spTree>
    <p:extLst>
      <p:ext uri="{BB962C8B-B14F-4D97-AF65-F5344CB8AC3E}">
        <p14:creationId xmlns:p14="http://schemas.microsoft.com/office/powerpoint/2010/main" val="393913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x-non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BDA6428-4129-4BF9-8003-2768BBFDEF5B}" type="slidenum">
              <a:rPr lang="x-none" altLang="en-US"/>
              <a:pPr>
                <a:defRPr/>
              </a:pPr>
              <a:t>‹#›</a:t>
            </a:fld>
            <a:endParaRPr lang="en-GB" altLang="en-US"/>
          </a:p>
        </p:txBody>
      </p:sp>
    </p:spTree>
    <p:extLst>
      <p:ext uri="{BB962C8B-B14F-4D97-AF65-F5344CB8AC3E}">
        <p14:creationId xmlns:p14="http://schemas.microsoft.com/office/powerpoint/2010/main" val="2485576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x-none"/>
          </a:p>
        </p:txBody>
      </p:sp>
      <p:sp>
        <p:nvSpPr>
          <p:cNvPr id="3" name="Table Placeholder 2"/>
          <p:cNvSpPr>
            <a:spLocks noGrp="1"/>
          </p:cNvSpPr>
          <p:nvPr>
            <p:ph type="tbl" idx="1"/>
          </p:nvPr>
        </p:nvSpPr>
        <p:spPr>
          <a:xfrm>
            <a:off x="457200" y="1600200"/>
            <a:ext cx="8229600" cy="4525963"/>
          </a:xfrm>
        </p:spPr>
        <p:txBody>
          <a:bodyPr/>
          <a:lstStyle/>
          <a:p>
            <a:pPr lvl="0"/>
            <a:endParaRPr lang="x-non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D67D30-67C2-4488-AEBE-86EB6D631C2F}" type="slidenum">
              <a:rPr lang="x-none" altLang="en-US"/>
              <a:pPr>
                <a:defRPr/>
              </a:pPr>
              <a:t>‹#›</a:t>
            </a:fld>
            <a:endParaRPr lang="en-GB" altLang="en-US"/>
          </a:p>
        </p:txBody>
      </p:sp>
    </p:spTree>
    <p:extLst>
      <p:ext uri="{BB962C8B-B14F-4D97-AF65-F5344CB8AC3E}">
        <p14:creationId xmlns:p14="http://schemas.microsoft.com/office/powerpoint/2010/main" val="3268122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pPr>
              <a:defRPr/>
            </a:pPr>
            <a:fld id="{312FBF67-EADD-482D-A90C-8A6D96577D2D}" type="slidenum">
              <a:rPr lang="en-US"/>
              <a:pPr>
                <a:defRPr/>
              </a:pPr>
              <a:t>‹#›</a:t>
            </a:fld>
            <a:endParaRPr lang="en-US"/>
          </a:p>
        </p:txBody>
      </p:sp>
    </p:spTree>
    <p:extLst>
      <p:ext uri="{BB962C8B-B14F-4D97-AF65-F5344CB8AC3E}">
        <p14:creationId xmlns:p14="http://schemas.microsoft.com/office/powerpoint/2010/main" val="3645539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80473B6-FC34-4A3D-B2FC-47F7B2C50C3F}" type="slidenum">
              <a:rPr lang="x-none" altLang="en-US"/>
              <a:pPr>
                <a:defRPr/>
              </a:pPr>
              <a:t>‹#›</a:t>
            </a:fld>
            <a:endParaRPr lang="en-GB" altLang="en-US"/>
          </a:p>
        </p:txBody>
      </p:sp>
    </p:spTree>
    <p:extLst>
      <p:ext uri="{BB962C8B-B14F-4D97-AF65-F5344CB8AC3E}">
        <p14:creationId xmlns:p14="http://schemas.microsoft.com/office/powerpoint/2010/main" val="4010084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55987FD-3893-4E8D-86F6-8945941F3B28}" type="slidenum">
              <a:rPr lang="x-none" altLang="en-US"/>
              <a:pPr>
                <a:defRPr/>
              </a:pPr>
              <a:t>‹#›</a:t>
            </a:fld>
            <a:endParaRPr lang="en-GB" altLang="en-US"/>
          </a:p>
        </p:txBody>
      </p:sp>
    </p:spTree>
    <p:extLst>
      <p:ext uri="{BB962C8B-B14F-4D97-AF65-F5344CB8AC3E}">
        <p14:creationId xmlns:p14="http://schemas.microsoft.com/office/powerpoint/2010/main" val="2786517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649927-A838-469B-9E28-DE5B53FA165E}" type="slidenum">
              <a:rPr lang="x-none" altLang="en-US"/>
              <a:pPr>
                <a:defRPr/>
              </a:pPr>
              <a:t>‹#›</a:t>
            </a:fld>
            <a:endParaRPr lang="en-GB" altLang="en-US"/>
          </a:p>
        </p:txBody>
      </p:sp>
    </p:spTree>
    <p:extLst>
      <p:ext uri="{BB962C8B-B14F-4D97-AF65-F5344CB8AC3E}">
        <p14:creationId xmlns:p14="http://schemas.microsoft.com/office/powerpoint/2010/main" val="1787125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6D89B73-3FD4-444B-86F6-BD5C1E15F58B}" type="slidenum">
              <a:rPr lang="x-none" altLang="en-US"/>
              <a:pPr>
                <a:defRPr/>
              </a:pPr>
              <a:t>‹#›</a:t>
            </a:fld>
            <a:endParaRPr lang="en-GB" altLang="en-US"/>
          </a:p>
        </p:txBody>
      </p:sp>
    </p:spTree>
    <p:extLst>
      <p:ext uri="{BB962C8B-B14F-4D97-AF65-F5344CB8AC3E}">
        <p14:creationId xmlns:p14="http://schemas.microsoft.com/office/powerpoint/2010/main" val="110675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4740941-A43A-4F48-92CA-AC3B0B03BBD2}" type="slidenum">
              <a:rPr lang="x-none" altLang="en-US"/>
              <a:pPr>
                <a:defRPr/>
              </a:pPr>
              <a:t>‹#›</a:t>
            </a:fld>
            <a:endParaRPr lang="en-GB" altLang="en-US"/>
          </a:p>
        </p:txBody>
      </p:sp>
    </p:spTree>
    <p:extLst>
      <p:ext uri="{BB962C8B-B14F-4D97-AF65-F5344CB8AC3E}">
        <p14:creationId xmlns:p14="http://schemas.microsoft.com/office/powerpoint/2010/main" val="301916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2445A89-5116-4FB9-85A0-5AAF63535AA0}" type="slidenum">
              <a:rPr lang="x-none" altLang="en-US"/>
              <a:pPr>
                <a:defRPr/>
              </a:pPr>
              <a:t>‹#›</a:t>
            </a:fld>
            <a:endParaRPr lang="en-GB" altLang="en-US"/>
          </a:p>
        </p:txBody>
      </p:sp>
    </p:spTree>
    <p:extLst>
      <p:ext uri="{BB962C8B-B14F-4D97-AF65-F5344CB8AC3E}">
        <p14:creationId xmlns:p14="http://schemas.microsoft.com/office/powerpoint/2010/main" val="2341319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83055F49-4909-4D93-82AB-C04AB74F6EB2}" type="slidenum">
              <a:rPr lang="x-none" altLang="en-US"/>
              <a:pPr>
                <a:defRPr/>
              </a:pPr>
              <a:t>‹#›</a:t>
            </a:fld>
            <a:endParaRPr lang="en-GB" altLang="en-US"/>
          </a:p>
        </p:txBody>
      </p:sp>
    </p:spTree>
    <p:extLst>
      <p:ext uri="{BB962C8B-B14F-4D97-AF65-F5344CB8AC3E}">
        <p14:creationId xmlns:p14="http://schemas.microsoft.com/office/powerpoint/2010/main" val="2337656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12B5FCA-1EEE-46E6-A250-C2D1D2B2E262}" type="slidenum">
              <a:rPr lang="x-none" altLang="en-US"/>
              <a:pPr>
                <a:defRPr/>
              </a:pPr>
              <a:t>‹#›</a:t>
            </a:fld>
            <a:endParaRPr lang="en-GB" altLang="en-US"/>
          </a:p>
        </p:txBody>
      </p:sp>
    </p:spTree>
    <p:extLst>
      <p:ext uri="{BB962C8B-B14F-4D97-AF65-F5344CB8AC3E}">
        <p14:creationId xmlns:p14="http://schemas.microsoft.com/office/powerpoint/2010/main" val="774421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1BC151-DAA7-4972-BBEF-4CC4B03DD4B7}" type="slidenum">
              <a:rPr lang="x-none" altLang="en-US"/>
              <a:pPr>
                <a:defRPr/>
              </a:pPr>
              <a:t>‹#›</a:t>
            </a:fld>
            <a:endParaRPr lang="en-GB" altLang="en-US"/>
          </a:p>
        </p:txBody>
      </p:sp>
    </p:spTree>
    <p:extLst>
      <p:ext uri="{BB962C8B-B14F-4D97-AF65-F5344CB8AC3E}">
        <p14:creationId xmlns:p14="http://schemas.microsoft.com/office/powerpoint/2010/main" val="2937549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38957C5-EFDD-4548-92EA-BCBEA4AA6435}" type="slidenum">
              <a:rPr lang="x-none" altLang="en-US"/>
              <a:pPr>
                <a:defRPr/>
              </a:pPr>
              <a:t>‹#›</a:t>
            </a:fld>
            <a:endParaRPr lang="en-GB" altLang="en-US"/>
          </a:p>
        </p:txBody>
      </p:sp>
    </p:spTree>
    <p:extLst>
      <p:ext uri="{BB962C8B-B14F-4D97-AF65-F5344CB8AC3E}">
        <p14:creationId xmlns:p14="http://schemas.microsoft.com/office/powerpoint/2010/main" val="1216461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1585BCD-0992-4B3B-BF0A-2B50BCC2F1BF}" type="slidenum">
              <a:rPr lang="x-none" altLang="en-US"/>
              <a:pPr>
                <a:defRPr/>
              </a:pPr>
              <a:t>‹#›</a:t>
            </a:fld>
            <a:endParaRPr lang="en-GB" altLang="en-US"/>
          </a:p>
        </p:txBody>
      </p:sp>
    </p:spTree>
    <p:extLst>
      <p:ext uri="{BB962C8B-B14F-4D97-AF65-F5344CB8AC3E}">
        <p14:creationId xmlns:p14="http://schemas.microsoft.com/office/powerpoint/2010/main" val="409494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2442A1C-DE81-45BA-9DBC-863BCC55960F}" type="slidenum">
              <a:rPr lang="x-none" altLang="en-US"/>
              <a:pPr>
                <a:defRPr/>
              </a:pPr>
              <a:t>‹#›</a:t>
            </a:fld>
            <a:endParaRPr lang="en-GB" altLang="en-US"/>
          </a:p>
        </p:txBody>
      </p:sp>
    </p:spTree>
    <p:extLst>
      <p:ext uri="{BB962C8B-B14F-4D97-AF65-F5344CB8AC3E}">
        <p14:creationId xmlns:p14="http://schemas.microsoft.com/office/powerpoint/2010/main" val="502229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36C89E-D51E-4547-A721-8E5C667CCD98}" type="slidenum">
              <a:rPr lang="x-none" altLang="en-US"/>
              <a:pPr>
                <a:defRPr/>
              </a:pPr>
              <a:t>‹#›</a:t>
            </a:fld>
            <a:endParaRPr lang="en-GB" altLang="en-US"/>
          </a:p>
        </p:txBody>
      </p:sp>
    </p:spTree>
    <p:extLst>
      <p:ext uri="{BB962C8B-B14F-4D97-AF65-F5344CB8AC3E}">
        <p14:creationId xmlns:p14="http://schemas.microsoft.com/office/powerpoint/2010/main" val="1056717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151F3D0-07A6-4C0C-B97B-72379DD4EA99}" type="slidenum">
              <a:rPr lang="x-none" altLang="en-US"/>
              <a:pPr>
                <a:defRPr/>
              </a:pPr>
              <a:t>‹#›</a:t>
            </a:fld>
            <a:endParaRPr lang="en-GB" altLang="en-US"/>
          </a:p>
        </p:txBody>
      </p:sp>
    </p:spTree>
    <p:extLst>
      <p:ext uri="{BB962C8B-B14F-4D97-AF65-F5344CB8AC3E}">
        <p14:creationId xmlns:p14="http://schemas.microsoft.com/office/powerpoint/2010/main" val="1287302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5F7FF7-B932-4A5F-8608-CFD536B154BB}" type="slidenum">
              <a:rPr lang="x-none" altLang="en-US"/>
              <a:pPr>
                <a:defRPr/>
              </a:pPr>
              <a:t>‹#›</a:t>
            </a:fld>
            <a:endParaRPr lang="en-GB" altLang="en-US"/>
          </a:p>
        </p:txBody>
      </p:sp>
    </p:spTree>
    <p:extLst>
      <p:ext uri="{BB962C8B-B14F-4D97-AF65-F5344CB8AC3E}">
        <p14:creationId xmlns:p14="http://schemas.microsoft.com/office/powerpoint/2010/main" val="3826631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EC152C9-A31D-40B3-9721-DF4E44579032}" type="slidenum">
              <a:rPr lang="x-none" altLang="en-US"/>
              <a:pPr>
                <a:defRPr/>
              </a:pPr>
              <a:t>‹#›</a:t>
            </a:fld>
            <a:endParaRPr lang="en-GB" altLang="en-US"/>
          </a:p>
        </p:txBody>
      </p:sp>
    </p:spTree>
    <p:extLst>
      <p:ext uri="{BB962C8B-B14F-4D97-AF65-F5344CB8AC3E}">
        <p14:creationId xmlns:p14="http://schemas.microsoft.com/office/powerpoint/2010/main" val="2205121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CFE31D4-A259-4DB0-B876-F7A440EACE04}" type="slidenum">
              <a:rPr lang="x-none" altLang="en-US"/>
              <a:pPr>
                <a:defRPr/>
              </a:pPr>
              <a:t>‹#›</a:t>
            </a:fld>
            <a:endParaRPr lang="en-GB" altLang="en-US"/>
          </a:p>
        </p:txBody>
      </p:sp>
    </p:spTree>
    <p:extLst>
      <p:ext uri="{BB962C8B-B14F-4D97-AF65-F5344CB8AC3E}">
        <p14:creationId xmlns:p14="http://schemas.microsoft.com/office/powerpoint/2010/main" val="352196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4728E75-F76D-4B14-A9FD-229F46705820}" type="slidenum">
              <a:rPr lang="x-none" altLang="en-US"/>
              <a:pPr>
                <a:defRPr/>
              </a:pPr>
              <a:t>‹#›</a:t>
            </a:fld>
            <a:endParaRPr lang="en-GB" altLang="en-US"/>
          </a:p>
        </p:txBody>
      </p:sp>
    </p:spTree>
    <p:extLst>
      <p:ext uri="{BB962C8B-B14F-4D97-AF65-F5344CB8AC3E}">
        <p14:creationId xmlns:p14="http://schemas.microsoft.com/office/powerpoint/2010/main" val="3737132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FCF8F15-9733-4052-8994-9D42EEDD470F}" type="slidenum">
              <a:rPr lang="x-none" altLang="en-US"/>
              <a:pPr>
                <a:defRPr/>
              </a:pPr>
              <a:t>‹#›</a:t>
            </a:fld>
            <a:endParaRPr lang="en-GB" altLang="en-US"/>
          </a:p>
        </p:txBody>
      </p:sp>
    </p:spTree>
    <p:extLst>
      <p:ext uri="{BB962C8B-B14F-4D97-AF65-F5344CB8AC3E}">
        <p14:creationId xmlns:p14="http://schemas.microsoft.com/office/powerpoint/2010/main" val="26042469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A162C35-E765-48D8-8605-DB10A0C71F60}" type="slidenum">
              <a:rPr lang="x-none" altLang="en-US"/>
              <a:pPr>
                <a:defRPr/>
              </a:pPr>
              <a:t>‹#›</a:t>
            </a:fld>
            <a:endParaRPr lang="en-GB" altLang="en-US"/>
          </a:p>
        </p:txBody>
      </p:sp>
    </p:spTree>
    <p:extLst>
      <p:ext uri="{BB962C8B-B14F-4D97-AF65-F5344CB8AC3E}">
        <p14:creationId xmlns:p14="http://schemas.microsoft.com/office/powerpoint/2010/main" val="3663468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96653DF-30A7-40E2-8924-2E6AA426A6BB}" type="slidenum">
              <a:rPr lang="x-none" altLang="en-US"/>
              <a:pPr>
                <a:defRPr/>
              </a:pPr>
              <a:t>‹#›</a:t>
            </a:fld>
            <a:endParaRPr lang="en-GB" altLang="en-US"/>
          </a:p>
        </p:txBody>
      </p:sp>
    </p:spTree>
    <p:extLst>
      <p:ext uri="{BB962C8B-B14F-4D97-AF65-F5344CB8AC3E}">
        <p14:creationId xmlns:p14="http://schemas.microsoft.com/office/powerpoint/2010/main" val="18139069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94B0AC-2A21-45B0-AF8B-10E2DA8C22F7}" type="slidenum">
              <a:rPr lang="x-none" altLang="en-US"/>
              <a:pPr>
                <a:defRPr/>
              </a:pPr>
              <a:t>‹#›</a:t>
            </a:fld>
            <a:endParaRPr lang="en-GB" altLang="en-US"/>
          </a:p>
        </p:txBody>
      </p:sp>
    </p:spTree>
    <p:extLst>
      <p:ext uri="{BB962C8B-B14F-4D97-AF65-F5344CB8AC3E}">
        <p14:creationId xmlns:p14="http://schemas.microsoft.com/office/powerpoint/2010/main" val="2357327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283E3A5-7072-4911-A081-8C3DD75FEC96}" type="slidenum">
              <a:rPr lang="x-none" altLang="en-US"/>
              <a:pPr>
                <a:defRPr/>
              </a:pPr>
              <a:t>‹#›</a:t>
            </a:fld>
            <a:endParaRPr lang="en-GB" altLang="en-US"/>
          </a:p>
        </p:txBody>
      </p:sp>
    </p:spTree>
    <p:extLst>
      <p:ext uri="{BB962C8B-B14F-4D97-AF65-F5344CB8AC3E}">
        <p14:creationId xmlns:p14="http://schemas.microsoft.com/office/powerpoint/2010/main" val="1631123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36430F7-15C0-4A84-9FE9-5DBBF9AC76BD}" type="slidenum">
              <a:rPr lang="x-none" altLang="en-US"/>
              <a:pPr>
                <a:defRPr/>
              </a:pPr>
              <a:t>‹#›</a:t>
            </a:fld>
            <a:endParaRPr lang="en-GB" altLang="en-US"/>
          </a:p>
        </p:txBody>
      </p:sp>
    </p:spTree>
    <p:extLst>
      <p:ext uri="{BB962C8B-B14F-4D97-AF65-F5344CB8AC3E}">
        <p14:creationId xmlns:p14="http://schemas.microsoft.com/office/powerpoint/2010/main" val="3431104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651A6A4-9563-477E-8188-59FC676D19EE}" type="slidenum">
              <a:rPr lang="x-none" altLang="en-US"/>
              <a:pPr>
                <a:defRPr/>
              </a:pPr>
              <a:t>‹#›</a:t>
            </a:fld>
            <a:endParaRPr lang="en-GB" altLang="en-US"/>
          </a:p>
        </p:txBody>
      </p:sp>
    </p:spTree>
    <p:extLst>
      <p:ext uri="{BB962C8B-B14F-4D97-AF65-F5344CB8AC3E}">
        <p14:creationId xmlns:p14="http://schemas.microsoft.com/office/powerpoint/2010/main" val="965320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5DDFB0-0F90-41B6-9729-1B0D5A12562D}" type="slidenum">
              <a:rPr lang="x-none" altLang="en-US"/>
              <a:pPr>
                <a:defRPr/>
              </a:pPr>
              <a:t>‹#›</a:t>
            </a:fld>
            <a:endParaRPr lang="en-GB" altLang="en-US"/>
          </a:p>
        </p:txBody>
      </p:sp>
    </p:spTree>
    <p:extLst>
      <p:ext uri="{BB962C8B-B14F-4D97-AF65-F5344CB8AC3E}">
        <p14:creationId xmlns:p14="http://schemas.microsoft.com/office/powerpoint/2010/main" val="9251259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9E89D40-0C90-4ECB-BDF5-FACAA1ED4510}" type="slidenum">
              <a:rPr lang="x-none" altLang="en-US"/>
              <a:pPr>
                <a:defRPr/>
              </a:pPr>
              <a:t>‹#›</a:t>
            </a:fld>
            <a:endParaRPr lang="en-GB" altLang="en-US"/>
          </a:p>
        </p:txBody>
      </p:sp>
    </p:spTree>
    <p:extLst>
      <p:ext uri="{BB962C8B-B14F-4D97-AF65-F5344CB8AC3E}">
        <p14:creationId xmlns:p14="http://schemas.microsoft.com/office/powerpoint/2010/main" val="376418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4D3DBCE-AED9-487C-AEC5-35597B90D992}" type="slidenum">
              <a:rPr lang="x-none" altLang="en-US"/>
              <a:pPr>
                <a:defRPr/>
              </a:pPr>
              <a:t>‹#›</a:t>
            </a:fld>
            <a:endParaRPr lang="en-GB" altLang="en-US"/>
          </a:p>
        </p:txBody>
      </p:sp>
    </p:spTree>
    <p:extLst>
      <p:ext uri="{BB962C8B-B14F-4D97-AF65-F5344CB8AC3E}">
        <p14:creationId xmlns:p14="http://schemas.microsoft.com/office/powerpoint/2010/main" val="39198022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AB80724-9891-4067-AEB1-A9B4418C1AF6}" type="slidenum">
              <a:rPr lang="x-none" altLang="en-US"/>
              <a:pPr>
                <a:defRPr/>
              </a:pPr>
              <a:t>‹#›</a:t>
            </a:fld>
            <a:endParaRPr lang="en-GB" altLang="en-US"/>
          </a:p>
        </p:txBody>
      </p:sp>
    </p:spTree>
    <p:extLst>
      <p:ext uri="{BB962C8B-B14F-4D97-AF65-F5344CB8AC3E}">
        <p14:creationId xmlns:p14="http://schemas.microsoft.com/office/powerpoint/2010/main" val="2117747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81DBFF4-3E2C-40DA-AC31-D0D0A43AD027}" type="slidenum">
              <a:rPr lang="x-none" altLang="en-US"/>
              <a:pPr>
                <a:defRPr/>
              </a:pPr>
              <a:t>‹#›</a:t>
            </a:fld>
            <a:endParaRPr lang="en-GB" altLang="en-US"/>
          </a:p>
        </p:txBody>
      </p:sp>
    </p:spTree>
    <p:extLst>
      <p:ext uri="{BB962C8B-B14F-4D97-AF65-F5344CB8AC3E}">
        <p14:creationId xmlns:p14="http://schemas.microsoft.com/office/powerpoint/2010/main" val="3907657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BA5E2BD-6863-483C-8194-3F964AE4812A}" type="slidenum">
              <a:rPr lang="x-none" altLang="en-US"/>
              <a:pPr>
                <a:defRPr/>
              </a:pPr>
              <a:t>‹#›</a:t>
            </a:fld>
            <a:endParaRPr lang="en-GB" altLang="en-US"/>
          </a:p>
        </p:txBody>
      </p:sp>
    </p:spTree>
    <p:extLst>
      <p:ext uri="{BB962C8B-B14F-4D97-AF65-F5344CB8AC3E}">
        <p14:creationId xmlns:p14="http://schemas.microsoft.com/office/powerpoint/2010/main" val="1931127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2D9D3AA-D7C2-48E8-AFD3-5B91C2399596}" type="slidenum">
              <a:rPr lang="x-none" altLang="en-US"/>
              <a:pPr>
                <a:defRPr/>
              </a:pPr>
              <a:t>‹#›</a:t>
            </a:fld>
            <a:endParaRPr lang="en-GB" altLang="en-US"/>
          </a:p>
        </p:txBody>
      </p:sp>
    </p:spTree>
    <p:extLst>
      <p:ext uri="{BB962C8B-B14F-4D97-AF65-F5344CB8AC3E}">
        <p14:creationId xmlns:p14="http://schemas.microsoft.com/office/powerpoint/2010/main" val="10526801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23C73A3-A96A-4769-9B68-1B161F60916D}" type="slidenum">
              <a:rPr lang="x-none" altLang="en-US"/>
              <a:pPr>
                <a:defRPr/>
              </a:pPr>
              <a:t>‹#›</a:t>
            </a:fld>
            <a:endParaRPr lang="en-GB" altLang="en-US"/>
          </a:p>
        </p:txBody>
      </p:sp>
    </p:spTree>
    <p:extLst>
      <p:ext uri="{BB962C8B-B14F-4D97-AF65-F5344CB8AC3E}">
        <p14:creationId xmlns:p14="http://schemas.microsoft.com/office/powerpoint/2010/main" val="3091096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CB9018C-F3E5-443B-A454-CE41E8CBF4FD}" type="slidenum">
              <a:rPr lang="x-none" altLang="en-US"/>
              <a:pPr>
                <a:defRPr/>
              </a:pPr>
              <a:t>‹#›</a:t>
            </a:fld>
            <a:endParaRPr lang="en-GB" altLang="en-US"/>
          </a:p>
        </p:txBody>
      </p:sp>
    </p:spTree>
    <p:extLst>
      <p:ext uri="{BB962C8B-B14F-4D97-AF65-F5344CB8AC3E}">
        <p14:creationId xmlns:p14="http://schemas.microsoft.com/office/powerpoint/2010/main" val="14499106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220C339-0F8C-46F4-838E-31F14D7202F7}" type="slidenum">
              <a:rPr lang="x-none" altLang="en-US"/>
              <a:pPr>
                <a:defRPr/>
              </a:pPr>
              <a:t>‹#›</a:t>
            </a:fld>
            <a:endParaRPr lang="en-GB" altLang="en-US"/>
          </a:p>
        </p:txBody>
      </p:sp>
    </p:spTree>
    <p:extLst>
      <p:ext uri="{BB962C8B-B14F-4D97-AF65-F5344CB8AC3E}">
        <p14:creationId xmlns:p14="http://schemas.microsoft.com/office/powerpoint/2010/main" val="129769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78E0966-60A2-45FD-B00D-2A7286C13AC4}" type="slidenum">
              <a:rPr lang="x-none" altLang="en-US"/>
              <a:pPr>
                <a:defRPr/>
              </a:pPr>
              <a:t>‹#›</a:t>
            </a:fld>
            <a:endParaRPr lang="en-GB" altLang="en-US"/>
          </a:p>
        </p:txBody>
      </p:sp>
    </p:spTree>
    <p:extLst>
      <p:ext uri="{BB962C8B-B14F-4D97-AF65-F5344CB8AC3E}">
        <p14:creationId xmlns:p14="http://schemas.microsoft.com/office/powerpoint/2010/main" val="40219126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2AF521D-AD7F-4136-8E30-6098FE48C22E}" type="slidenum">
              <a:rPr lang="x-none" altLang="en-US"/>
              <a:pPr>
                <a:defRPr/>
              </a:pPr>
              <a:t>‹#›</a:t>
            </a:fld>
            <a:endParaRPr lang="en-GB" altLang="en-US"/>
          </a:p>
        </p:txBody>
      </p:sp>
    </p:spTree>
    <p:extLst>
      <p:ext uri="{BB962C8B-B14F-4D97-AF65-F5344CB8AC3E}">
        <p14:creationId xmlns:p14="http://schemas.microsoft.com/office/powerpoint/2010/main" val="10834572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F8E6CD5-7ED0-4C4C-96A0-C8E39DD2924E}" type="slidenum">
              <a:rPr lang="x-none" altLang="en-US"/>
              <a:pPr>
                <a:defRPr/>
              </a:pPr>
              <a:t>‹#›</a:t>
            </a:fld>
            <a:endParaRPr lang="en-GB" altLang="en-US"/>
          </a:p>
        </p:txBody>
      </p:sp>
    </p:spTree>
    <p:extLst>
      <p:ext uri="{BB962C8B-B14F-4D97-AF65-F5344CB8AC3E}">
        <p14:creationId xmlns:p14="http://schemas.microsoft.com/office/powerpoint/2010/main" val="721097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6EE1FAB-F4F3-46D7-9555-D2A5DE8BBA7F}" type="slidenum">
              <a:rPr lang="x-none" altLang="en-US"/>
              <a:pPr>
                <a:defRPr/>
              </a:pPr>
              <a:t>‹#›</a:t>
            </a:fld>
            <a:endParaRPr lang="en-GB" altLang="en-US"/>
          </a:p>
        </p:txBody>
      </p:sp>
    </p:spTree>
    <p:extLst>
      <p:ext uri="{BB962C8B-B14F-4D97-AF65-F5344CB8AC3E}">
        <p14:creationId xmlns:p14="http://schemas.microsoft.com/office/powerpoint/2010/main" val="25597482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02DB84C-4A93-400B-8769-E44D6FA374C0}" type="slidenum">
              <a:rPr lang="x-none" altLang="en-US"/>
              <a:pPr>
                <a:defRPr/>
              </a:pPr>
              <a:t>‹#›</a:t>
            </a:fld>
            <a:endParaRPr lang="en-GB" altLang="en-US"/>
          </a:p>
        </p:txBody>
      </p:sp>
    </p:spTree>
    <p:extLst>
      <p:ext uri="{BB962C8B-B14F-4D97-AF65-F5344CB8AC3E}">
        <p14:creationId xmlns:p14="http://schemas.microsoft.com/office/powerpoint/2010/main" val="11120848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12CB8-12BE-4CA2-89F6-D2EF9B683CF9}" type="slidenum">
              <a:rPr lang="x-none" altLang="en-US"/>
              <a:pPr>
                <a:defRPr/>
              </a:pPr>
              <a:t>‹#›</a:t>
            </a:fld>
            <a:endParaRPr lang="en-GB" altLang="en-US"/>
          </a:p>
        </p:txBody>
      </p:sp>
    </p:spTree>
    <p:extLst>
      <p:ext uri="{BB962C8B-B14F-4D97-AF65-F5344CB8AC3E}">
        <p14:creationId xmlns:p14="http://schemas.microsoft.com/office/powerpoint/2010/main" val="4275347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97305AA-4478-4313-BDAD-26C63AFA1A0E}" type="slidenum">
              <a:rPr lang="x-none" altLang="en-US"/>
              <a:pPr>
                <a:defRPr/>
              </a:pPr>
              <a:t>‹#›</a:t>
            </a:fld>
            <a:endParaRPr lang="en-GB" altLang="en-US"/>
          </a:p>
        </p:txBody>
      </p:sp>
    </p:spTree>
    <p:extLst>
      <p:ext uri="{BB962C8B-B14F-4D97-AF65-F5344CB8AC3E}">
        <p14:creationId xmlns:p14="http://schemas.microsoft.com/office/powerpoint/2010/main" val="2160118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D2AB7CF-431A-4D79-BB67-89E295CF2541}" type="slidenum">
              <a:rPr lang="x-none" altLang="en-US"/>
              <a:pPr>
                <a:defRPr/>
              </a:pPr>
              <a:t>‹#›</a:t>
            </a:fld>
            <a:endParaRPr lang="en-GB" altLang="en-US"/>
          </a:p>
        </p:txBody>
      </p:sp>
    </p:spTree>
    <p:extLst>
      <p:ext uri="{BB962C8B-B14F-4D97-AF65-F5344CB8AC3E}">
        <p14:creationId xmlns:p14="http://schemas.microsoft.com/office/powerpoint/2010/main" val="167057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621124C-7CD6-4458-82E9-6F9DC8475F4A}" type="slidenum">
              <a:rPr lang="x-none" altLang="en-US"/>
              <a:pPr>
                <a:defRPr/>
              </a:pPr>
              <a:t>‹#›</a:t>
            </a:fld>
            <a:endParaRPr lang="en-GB" altLang="en-US"/>
          </a:p>
        </p:txBody>
      </p:sp>
    </p:spTree>
    <p:extLst>
      <p:ext uri="{BB962C8B-B14F-4D97-AF65-F5344CB8AC3E}">
        <p14:creationId xmlns:p14="http://schemas.microsoft.com/office/powerpoint/2010/main" val="145929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4C4FBA4-ADA8-45F8-9D6B-D8BE043B02F7}" type="slidenum">
              <a:rPr lang="x-none" altLang="en-US"/>
              <a:pPr>
                <a:defRPr/>
              </a:pPr>
              <a:t>‹#›</a:t>
            </a:fld>
            <a:endParaRPr lang="en-GB" altLang="en-US"/>
          </a:p>
        </p:txBody>
      </p:sp>
    </p:spTree>
    <p:extLst>
      <p:ext uri="{BB962C8B-B14F-4D97-AF65-F5344CB8AC3E}">
        <p14:creationId xmlns:p14="http://schemas.microsoft.com/office/powerpoint/2010/main" val="29587878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5D081DF-7F9D-476B-B549-014A6D0CADB0}" type="slidenum">
              <a:rPr lang="x-none" altLang="en-US"/>
              <a:pPr>
                <a:defRPr/>
              </a:pPr>
              <a:t>‹#›</a:t>
            </a:fld>
            <a:endParaRPr lang="en-GB" altLang="en-US"/>
          </a:p>
        </p:txBody>
      </p:sp>
    </p:spTree>
    <p:extLst>
      <p:ext uri="{BB962C8B-B14F-4D97-AF65-F5344CB8AC3E}">
        <p14:creationId xmlns:p14="http://schemas.microsoft.com/office/powerpoint/2010/main" val="2319125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FDE8F2-E9C2-45DC-9407-0CDFA7985226}" type="slidenum">
              <a:rPr lang="x-none" altLang="en-US"/>
              <a:pPr>
                <a:defRPr/>
              </a:pPr>
              <a:t>‹#›</a:t>
            </a:fld>
            <a:endParaRPr lang="en-GB" altLang="en-US"/>
          </a:p>
        </p:txBody>
      </p:sp>
    </p:spTree>
    <p:extLst>
      <p:ext uri="{BB962C8B-B14F-4D97-AF65-F5344CB8AC3E}">
        <p14:creationId xmlns:p14="http://schemas.microsoft.com/office/powerpoint/2010/main" val="39172536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11DA7C2-C94E-4BCE-B1FB-6392F2C6B1F0}" type="slidenum">
              <a:rPr lang="x-none" altLang="en-US"/>
              <a:pPr>
                <a:defRPr/>
              </a:pPr>
              <a:t>‹#›</a:t>
            </a:fld>
            <a:endParaRPr lang="en-GB" altLang="en-US"/>
          </a:p>
        </p:txBody>
      </p:sp>
    </p:spTree>
    <p:extLst>
      <p:ext uri="{BB962C8B-B14F-4D97-AF65-F5344CB8AC3E}">
        <p14:creationId xmlns:p14="http://schemas.microsoft.com/office/powerpoint/2010/main" val="2931830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056716-B378-497D-A980-36BF7A5A35D9}" type="slidenum">
              <a:rPr lang="x-none" altLang="en-US"/>
              <a:pPr>
                <a:defRPr/>
              </a:pPr>
              <a:t>‹#›</a:t>
            </a:fld>
            <a:endParaRPr lang="en-GB" altLang="en-US"/>
          </a:p>
        </p:txBody>
      </p:sp>
    </p:spTree>
    <p:extLst>
      <p:ext uri="{BB962C8B-B14F-4D97-AF65-F5344CB8AC3E}">
        <p14:creationId xmlns:p14="http://schemas.microsoft.com/office/powerpoint/2010/main" val="202040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CEB8592-8A0B-40D2-AECD-D08A5C0FBF25}" type="slidenum">
              <a:rPr lang="x-none" altLang="en-US"/>
              <a:pPr>
                <a:defRPr/>
              </a:pPr>
              <a:t>‹#›</a:t>
            </a:fld>
            <a:endParaRPr lang="en-GB" altLang="en-US"/>
          </a:p>
        </p:txBody>
      </p:sp>
    </p:spTree>
    <p:extLst>
      <p:ext uri="{BB962C8B-B14F-4D97-AF65-F5344CB8AC3E}">
        <p14:creationId xmlns:p14="http://schemas.microsoft.com/office/powerpoint/2010/main" val="37484344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CCBBDC-93A0-41BB-9801-C39BBE30A71D}" type="slidenum">
              <a:rPr lang="x-none" altLang="en-US"/>
              <a:pPr>
                <a:defRPr/>
              </a:pPr>
              <a:t>‹#›</a:t>
            </a:fld>
            <a:endParaRPr lang="en-GB" altLang="en-US"/>
          </a:p>
        </p:txBody>
      </p:sp>
    </p:spTree>
    <p:extLst>
      <p:ext uri="{BB962C8B-B14F-4D97-AF65-F5344CB8AC3E}">
        <p14:creationId xmlns:p14="http://schemas.microsoft.com/office/powerpoint/2010/main" val="1291047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62677D2-CD68-478D-BEF1-2CFC8D12B33A}" type="slidenum">
              <a:rPr lang="x-none" altLang="en-US"/>
              <a:pPr>
                <a:defRPr/>
              </a:pPr>
              <a:t>‹#›</a:t>
            </a:fld>
            <a:endParaRPr lang="en-GB" altLang="en-US"/>
          </a:p>
        </p:txBody>
      </p:sp>
    </p:spTree>
    <p:extLst>
      <p:ext uri="{BB962C8B-B14F-4D97-AF65-F5344CB8AC3E}">
        <p14:creationId xmlns:p14="http://schemas.microsoft.com/office/powerpoint/2010/main" val="693993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7705C0B-A445-42A0-AFF7-C16D952C58AC}" type="slidenum">
              <a:rPr lang="x-none" altLang="en-US"/>
              <a:pPr>
                <a:defRPr/>
              </a:pPr>
              <a:t>‹#›</a:t>
            </a:fld>
            <a:endParaRPr lang="en-GB" altLang="en-US"/>
          </a:p>
        </p:txBody>
      </p:sp>
    </p:spTree>
    <p:extLst>
      <p:ext uri="{BB962C8B-B14F-4D97-AF65-F5344CB8AC3E}">
        <p14:creationId xmlns:p14="http://schemas.microsoft.com/office/powerpoint/2010/main" val="3696055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D36A822-49AE-4B3E-AEA9-07F68CDB338F}" type="slidenum">
              <a:rPr lang="x-none" altLang="en-US"/>
              <a:pPr>
                <a:defRPr/>
              </a:pPr>
              <a:t>‹#›</a:t>
            </a:fld>
            <a:endParaRPr lang="en-GB" altLang="en-US"/>
          </a:p>
        </p:txBody>
      </p:sp>
    </p:spTree>
    <p:extLst>
      <p:ext uri="{BB962C8B-B14F-4D97-AF65-F5344CB8AC3E}">
        <p14:creationId xmlns:p14="http://schemas.microsoft.com/office/powerpoint/2010/main" val="38065463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6FDEBED-C79B-416D-B674-9BFC0556BEB9}" type="slidenum">
              <a:rPr lang="x-none" altLang="en-US"/>
              <a:pPr>
                <a:defRPr/>
              </a:pPr>
              <a:t>‹#›</a:t>
            </a:fld>
            <a:endParaRPr lang="en-GB" altLang="en-US"/>
          </a:p>
        </p:txBody>
      </p:sp>
    </p:spTree>
    <p:extLst>
      <p:ext uri="{BB962C8B-B14F-4D97-AF65-F5344CB8AC3E}">
        <p14:creationId xmlns:p14="http://schemas.microsoft.com/office/powerpoint/2010/main" val="956168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332B169-889C-4BD3-A721-BD3FD2718558}" type="slidenum">
              <a:rPr lang="x-none" altLang="en-US"/>
              <a:pPr>
                <a:defRPr/>
              </a:pPr>
              <a:t>‹#›</a:t>
            </a:fld>
            <a:endParaRPr lang="en-GB" altLang="en-US"/>
          </a:p>
        </p:txBody>
      </p:sp>
    </p:spTree>
    <p:extLst>
      <p:ext uri="{BB962C8B-B14F-4D97-AF65-F5344CB8AC3E}">
        <p14:creationId xmlns:p14="http://schemas.microsoft.com/office/powerpoint/2010/main" val="14750952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2F36C76-83DC-4D88-BC6F-0977CE9C9476}" type="slidenum">
              <a:rPr lang="x-none" altLang="en-US"/>
              <a:pPr>
                <a:defRPr/>
              </a:pPr>
              <a:t>‹#›</a:t>
            </a:fld>
            <a:endParaRPr lang="en-GB" altLang="en-US"/>
          </a:p>
        </p:txBody>
      </p:sp>
    </p:spTree>
    <p:extLst>
      <p:ext uri="{BB962C8B-B14F-4D97-AF65-F5344CB8AC3E}">
        <p14:creationId xmlns:p14="http://schemas.microsoft.com/office/powerpoint/2010/main" val="687256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B70038-83F0-407F-9BB3-8A9321CF81B1}" type="slidenum">
              <a:rPr lang="x-none" altLang="en-US"/>
              <a:pPr>
                <a:defRPr/>
              </a:pPr>
              <a:t>‹#›</a:t>
            </a:fld>
            <a:endParaRPr lang="en-GB" altLang="en-US"/>
          </a:p>
        </p:txBody>
      </p:sp>
    </p:spTree>
    <p:extLst>
      <p:ext uri="{BB962C8B-B14F-4D97-AF65-F5344CB8AC3E}">
        <p14:creationId xmlns:p14="http://schemas.microsoft.com/office/powerpoint/2010/main" val="2668855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B7A02A3-4F18-4B28-9AF5-BE1E85B36F5B}" type="slidenum">
              <a:rPr lang="x-none" altLang="en-US"/>
              <a:pPr>
                <a:defRPr/>
              </a:pPr>
              <a:t>‹#›</a:t>
            </a:fld>
            <a:endParaRPr lang="en-GB" altLang="en-US"/>
          </a:p>
        </p:txBody>
      </p:sp>
    </p:spTree>
    <p:extLst>
      <p:ext uri="{BB962C8B-B14F-4D97-AF65-F5344CB8AC3E}">
        <p14:creationId xmlns:p14="http://schemas.microsoft.com/office/powerpoint/2010/main" val="27456961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09800"/>
            <a:ext cx="2057400" cy="3611563"/>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209800"/>
            <a:ext cx="6019800" cy="3611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1231139-9FB2-4821-9774-D4E931572E48}" type="slidenum">
              <a:rPr lang="x-none" altLang="en-US"/>
              <a:pPr>
                <a:defRPr/>
              </a:pPr>
              <a:t>‹#›</a:t>
            </a:fld>
            <a:endParaRPr lang="en-GB" altLang="en-US"/>
          </a:p>
        </p:txBody>
      </p:sp>
    </p:spTree>
    <p:extLst>
      <p:ext uri="{BB962C8B-B14F-4D97-AF65-F5344CB8AC3E}">
        <p14:creationId xmlns:p14="http://schemas.microsoft.com/office/powerpoint/2010/main" val="54649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E7AFF0E-A448-4849-B81C-CE913E6690D6}" type="slidenum">
              <a:rPr lang="x-none" altLang="en-US"/>
              <a:pPr>
                <a:defRPr/>
              </a:pPr>
              <a:t>‹#›</a:t>
            </a:fld>
            <a:endParaRPr lang="en-GB" altLang="en-US"/>
          </a:p>
        </p:txBody>
      </p:sp>
    </p:spTree>
    <p:extLst>
      <p:ext uri="{BB962C8B-B14F-4D97-AF65-F5344CB8AC3E}">
        <p14:creationId xmlns:p14="http://schemas.microsoft.com/office/powerpoint/2010/main" val="2833827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D3F2606-F50E-4F0A-98F9-DC60B7860590}" type="slidenum">
              <a:rPr lang="x-none" altLang="en-US"/>
              <a:pPr>
                <a:defRPr/>
              </a:pPr>
              <a:t>‹#›</a:t>
            </a:fld>
            <a:endParaRPr lang="en-GB" altLang="en-US"/>
          </a:p>
        </p:txBody>
      </p:sp>
    </p:spTree>
    <p:extLst>
      <p:ext uri="{BB962C8B-B14F-4D97-AF65-F5344CB8AC3E}">
        <p14:creationId xmlns:p14="http://schemas.microsoft.com/office/powerpoint/2010/main" val="12377850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32C8CA4-5FAF-40E2-ABA7-0E987677BE58}" type="slidenum">
              <a:rPr lang="x-none" altLang="en-US"/>
              <a:pPr>
                <a:defRPr/>
              </a:pPr>
              <a:t>‹#›</a:t>
            </a:fld>
            <a:endParaRPr lang="en-GB" altLang="en-US"/>
          </a:p>
        </p:txBody>
      </p:sp>
    </p:spTree>
    <p:extLst>
      <p:ext uri="{BB962C8B-B14F-4D97-AF65-F5344CB8AC3E}">
        <p14:creationId xmlns:p14="http://schemas.microsoft.com/office/powerpoint/2010/main" val="41999914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A17CFD2-CFD2-491A-AC43-1BA0C0E97DE7}" type="slidenum">
              <a:rPr lang="x-none" altLang="en-US"/>
              <a:pPr>
                <a:defRPr/>
              </a:pPr>
              <a:t>‹#›</a:t>
            </a:fld>
            <a:endParaRPr lang="en-GB" altLang="en-US"/>
          </a:p>
        </p:txBody>
      </p:sp>
    </p:spTree>
    <p:extLst>
      <p:ext uri="{BB962C8B-B14F-4D97-AF65-F5344CB8AC3E}">
        <p14:creationId xmlns:p14="http://schemas.microsoft.com/office/powerpoint/2010/main" val="5429065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BAF10C2-40F7-42E8-93FB-56AB7854CA5B}" type="slidenum">
              <a:rPr lang="x-none" altLang="en-US"/>
              <a:pPr>
                <a:defRPr/>
              </a:pPr>
              <a:t>‹#›</a:t>
            </a:fld>
            <a:endParaRPr lang="en-GB" altLang="en-US"/>
          </a:p>
        </p:txBody>
      </p:sp>
    </p:spTree>
    <p:extLst>
      <p:ext uri="{BB962C8B-B14F-4D97-AF65-F5344CB8AC3E}">
        <p14:creationId xmlns:p14="http://schemas.microsoft.com/office/powerpoint/2010/main" val="19779744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A97C82C-BCC5-4949-B797-BA792DB878D9}" type="slidenum">
              <a:rPr lang="x-none" altLang="en-US"/>
              <a:pPr>
                <a:defRPr/>
              </a:pPr>
              <a:t>‹#›</a:t>
            </a:fld>
            <a:endParaRPr lang="en-GB" altLang="en-US"/>
          </a:p>
        </p:txBody>
      </p:sp>
    </p:spTree>
    <p:extLst>
      <p:ext uri="{BB962C8B-B14F-4D97-AF65-F5344CB8AC3E}">
        <p14:creationId xmlns:p14="http://schemas.microsoft.com/office/powerpoint/2010/main" val="12237287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22BAD42-6023-47B0-8C95-35A5EA22368B}" type="slidenum">
              <a:rPr lang="x-none" altLang="en-US"/>
              <a:pPr>
                <a:defRPr/>
              </a:pPr>
              <a:t>‹#›</a:t>
            </a:fld>
            <a:endParaRPr lang="en-GB" altLang="en-US"/>
          </a:p>
        </p:txBody>
      </p:sp>
    </p:spTree>
    <p:extLst>
      <p:ext uri="{BB962C8B-B14F-4D97-AF65-F5344CB8AC3E}">
        <p14:creationId xmlns:p14="http://schemas.microsoft.com/office/powerpoint/2010/main" val="27922950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C0508C8-4CE1-44A7-9989-1E71A8354689}" type="slidenum">
              <a:rPr lang="x-none" altLang="en-US"/>
              <a:pPr>
                <a:defRPr/>
              </a:pPr>
              <a:t>‹#›</a:t>
            </a:fld>
            <a:endParaRPr lang="en-GB" altLang="en-US"/>
          </a:p>
        </p:txBody>
      </p:sp>
    </p:spTree>
    <p:extLst>
      <p:ext uri="{BB962C8B-B14F-4D97-AF65-F5344CB8AC3E}">
        <p14:creationId xmlns:p14="http://schemas.microsoft.com/office/powerpoint/2010/main" val="20739095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6F20593-DB03-40DF-B9E6-9466D9809495}" type="slidenum">
              <a:rPr lang="x-none" altLang="en-US"/>
              <a:pPr>
                <a:defRPr/>
              </a:pPr>
              <a:t>‹#›</a:t>
            </a:fld>
            <a:endParaRPr lang="en-GB" altLang="en-US"/>
          </a:p>
        </p:txBody>
      </p:sp>
    </p:spTree>
    <p:extLst>
      <p:ext uri="{BB962C8B-B14F-4D97-AF65-F5344CB8AC3E}">
        <p14:creationId xmlns:p14="http://schemas.microsoft.com/office/powerpoint/2010/main" val="3825071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B54CC2-67D0-4884-B4FC-1481F03A2FE5}" type="slidenum">
              <a:rPr lang="x-none" altLang="en-US"/>
              <a:pPr>
                <a:defRPr/>
              </a:pPr>
              <a:t>‹#›</a:t>
            </a:fld>
            <a:endParaRPr lang="en-GB" altLang="en-US"/>
          </a:p>
        </p:txBody>
      </p:sp>
    </p:spTree>
    <p:extLst>
      <p:ext uri="{BB962C8B-B14F-4D97-AF65-F5344CB8AC3E}">
        <p14:creationId xmlns:p14="http://schemas.microsoft.com/office/powerpoint/2010/main" val="961322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C44A88-1E39-4F89-A5E4-915EE5525F60}" type="slidenum">
              <a:rPr lang="x-none" altLang="en-US"/>
              <a:pPr>
                <a:defRPr/>
              </a:pPr>
              <a:t>‹#›</a:t>
            </a:fld>
            <a:endParaRPr lang="en-GB" altLang="en-US"/>
          </a:p>
        </p:txBody>
      </p:sp>
    </p:spTree>
    <p:extLst>
      <p:ext uri="{BB962C8B-B14F-4D97-AF65-F5344CB8AC3E}">
        <p14:creationId xmlns:p14="http://schemas.microsoft.com/office/powerpoint/2010/main" val="137187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C43CE2-E0CE-41A8-9DFD-61C8BD63236E}" type="slidenum">
              <a:rPr lang="x-none" altLang="en-US"/>
              <a:pPr>
                <a:defRPr/>
              </a:pPr>
              <a:t>‹#›</a:t>
            </a:fld>
            <a:endParaRPr lang="en-GB" altLang="en-US"/>
          </a:p>
        </p:txBody>
      </p:sp>
    </p:spTree>
    <p:extLst>
      <p:ext uri="{BB962C8B-B14F-4D97-AF65-F5344CB8AC3E}">
        <p14:creationId xmlns:p14="http://schemas.microsoft.com/office/powerpoint/2010/main" val="1567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2CD3AA0-BFE4-4D87-A23E-F7463343A2E3}" type="slidenum">
              <a:rPr lang="x-none" altLang="en-US"/>
              <a:pPr>
                <a:defRPr/>
              </a:pPr>
              <a:t>‹#›</a:t>
            </a:fld>
            <a:endParaRPr lang="en-GB" altLang="en-US"/>
          </a:p>
        </p:txBody>
      </p:sp>
    </p:spTree>
    <p:extLst>
      <p:ext uri="{BB962C8B-B14F-4D97-AF65-F5344CB8AC3E}">
        <p14:creationId xmlns:p14="http://schemas.microsoft.com/office/powerpoint/2010/main" val="39831200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164A47-BD1D-47ED-BEEC-C9D3F929ABFD}" type="slidenum">
              <a:rPr lang="x-none" altLang="en-US"/>
              <a:pPr>
                <a:defRPr/>
              </a:pPr>
              <a:t>‹#›</a:t>
            </a:fld>
            <a:endParaRPr lang="en-GB" altLang="en-US"/>
          </a:p>
        </p:txBody>
      </p:sp>
    </p:spTree>
    <p:extLst>
      <p:ext uri="{BB962C8B-B14F-4D97-AF65-F5344CB8AC3E}">
        <p14:creationId xmlns:p14="http://schemas.microsoft.com/office/powerpoint/2010/main" val="10645146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12ADB3E-6820-41EC-96AD-3354FF63C0EB}" type="slidenum">
              <a:rPr lang="x-none" altLang="en-US"/>
              <a:pPr>
                <a:defRPr/>
              </a:pPr>
              <a:t>‹#›</a:t>
            </a:fld>
            <a:endParaRPr lang="en-GB" altLang="en-US"/>
          </a:p>
        </p:txBody>
      </p:sp>
    </p:spTree>
    <p:extLst>
      <p:ext uri="{BB962C8B-B14F-4D97-AF65-F5344CB8AC3E}">
        <p14:creationId xmlns:p14="http://schemas.microsoft.com/office/powerpoint/2010/main" val="15290878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E353E6D-9A29-451C-A5BD-CDD94C3B4696}" type="slidenum">
              <a:rPr lang="x-none" altLang="en-US"/>
              <a:pPr>
                <a:defRPr/>
              </a:pPr>
              <a:t>‹#›</a:t>
            </a:fld>
            <a:endParaRPr lang="en-GB" altLang="en-US"/>
          </a:p>
        </p:txBody>
      </p:sp>
    </p:spTree>
    <p:extLst>
      <p:ext uri="{BB962C8B-B14F-4D97-AF65-F5344CB8AC3E}">
        <p14:creationId xmlns:p14="http://schemas.microsoft.com/office/powerpoint/2010/main" val="42840732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14478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5143500" y="1600200"/>
            <a:ext cx="3543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1027928-A4FC-406A-8EAE-15BA1F9E343B}" type="slidenum">
              <a:rPr lang="x-none" altLang="en-US"/>
              <a:pPr>
                <a:defRPr/>
              </a:pPr>
              <a:t>‹#›</a:t>
            </a:fld>
            <a:endParaRPr lang="en-GB" altLang="en-US"/>
          </a:p>
        </p:txBody>
      </p:sp>
    </p:spTree>
    <p:extLst>
      <p:ext uri="{BB962C8B-B14F-4D97-AF65-F5344CB8AC3E}">
        <p14:creationId xmlns:p14="http://schemas.microsoft.com/office/powerpoint/2010/main" val="23026285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52C8623-630D-4595-831F-79B08332CF5A}" type="slidenum">
              <a:rPr lang="x-none" altLang="en-US"/>
              <a:pPr>
                <a:defRPr/>
              </a:pPr>
              <a:t>‹#›</a:t>
            </a:fld>
            <a:endParaRPr lang="en-GB" altLang="en-US"/>
          </a:p>
        </p:txBody>
      </p:sp>
    </p:spTree>
    <p:extLst>
      <p:ext uri="{BB962C8B-B14F-4D97-AF65-F5344CB8AC3E}">
        <p14:creationId xmlns:p14="http://schemas.microsoft.com/office/powerpoint/2010/main" val="37624967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A7008BA-9A62-4A5F-BA7C-97F013EA09C9}" type="slidenum">
              <a:rPr lang="x-none" altLang="en-US"/>
              <a:pPr>
                <a:defRPr/>
              </a:pPr>
              <a:t>‹#›</a:t>
            </a:fld>
            <a:endParaRPr lang="en-GB" altLang="en-US"/>
          </a:p>
        </p:txBody>
      </p:sp>
    </p:spTree>
    <p:extLst>
      <p:ext uri="{BB962C8B-B14F-4D97-AF65-F5344CB8AC3E}">
        <p14:creationId xmlns:p14="http://schemas.microsoft.com/office/powerpoint/2010/main" val="23007782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36B313F-5BFE-4179-92C7-1B01AFBE6797}" type="slidenum">
              <a:rPr lang="x-none" altLang="en-US"/>
              <a:pPr>
                <a:defRPr/>
              </a:pPr>
              <a:t>‹#›</a:t>
            </a:fld>
            <a:endParaRPr lang="en-GB" altLang="en-US"/>
          </a:p>
        </p:txBody>
      </p:sp>
    </p:spTree>
    <p:extLst>
      <p:ext uri="{BB962C8B-B14F-4D97-AF65-F5344CB8AC3E}">
        <p14:creationId xmlns:p14="http://schemas.microsoft.com/office/powerpoint/2010/main" val="32550748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435C03D-E8AC-41FF-979D-CFF8D46BAEE0}" type="slidenum">
              <a:rPr lang="x-none" altLang="en-US"/>
              <a:pPr>
                <a:defRPr/>
              </a:pPr>
              <a:t>‹#›</a:t>
            </a:fld>
            <a:endParaRPr lang="en-GB" altLang="en-US"/>
          </a:p>
        </p:txBody>
      </p:sp>
    </p:spTree>
    <p:extLst>
      <p:ext uri="{BB962C8B-B14F-4D97-AF65-F5344CB8AC3E}">
        <p14:creationId xmlns:p14="http://schemas.microsoft.com/office/powerpoint/2010/main" val="28795832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C20DDCC-114C-43FD-8A54-91A537F9A15B}" type="slidenum">
              <a:rPr lang="x-none" altLang="en-US"/>
              <a:pPr>
                <a:defRPr/>
              </a:pPr>
              <a:t>‹#›</a:t>
            </a:fld>
            <a:endParaRPr lang="en-GB" altLang="en-US"/>
          </a:p>
        </p:txBody>
      </p:sp>
    </p:spTree>
    <p:extLst>
      <p:ext uri="{BB962C8B-B14F-4D97-AF65-F5344CB8AC3E}">
        <p14:creationId xmlns:p14="http://schemas.microsoft.com/office/powerpoint/2010/main" val="129780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0A69F9-14DD-436E-A86F-498D727808DF}" type="slidenum">
              <a:rPr lang="x-none" altLang="en-US"/>
              <a:pPr>
                <a:defRPr/>
              </a:pPr>
              <a:t>‹#›</a:t>
            </a:fld>
            <a:endParaRPr lang="en-GB" altLang="en-US"/>
          </a:p>
        </p:txBody>
      </p:sp>
    </p:spTree>
    <p:extLst>
      <p:ext uri="{BB962C8B-B14F-4D97-AF65-F5344CB8AC3E}">
        <p14:creationId xmlns:p14="http://schemas.microsoft.com/office/powerpoint/2010/main" val="403686510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CC7DA76-D336-46E6-B94D-7C6901B6529D}" type="slidenum">
              <a:rPr lang="x-none" altLang="en-US"/>
              <a:pPr>
                <a:defRPr/>
              </a:pPr>
              <a:t>‹#›</a:t>
            </a:fld>
            <a:endParaRPr lang="en-GB" altLang="en-US"/>
          </a:p>
        </p:txBody>
      </p:sp>
    </p:spTree>
    <p:extLst>
      <p:ext uri="{BB962C8B-B14F-4D97-AF65-F5344CB8AC3E}">
        <p14:creationId xmlns:p14="http://schemas.microsoft.com/office/powerpoint/2010/main" val="3497904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E01CAA-38E3-44F4-B44E-FB3C820AE5A6}" type="slidenum">
              <a:rPr lang="x-none" altLang="en-US"/>
              <a:pPr>
                <a:defRPr/>
              </a:pPr>
              <a:t>‹#›</a:t>
            </a:fld>
            <a:endParaRPr lang="en-GB" altLang="en-US"/>
          </a:p>
        </p:txBody>
      </p:sp>
    </p:spTree>
    <p:extLst>
      <p:ext uri="{BB962C8B-B14F-4D97-AF65-F5344CB8AC3E}">
        <p14:creationId xmlns:p14="http://schemas.microsoft.com/office/powerpoint/2010/main" val="15470513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B743785-46BF-4550-BFB1-BD59AF4325FC}" type="slidenum">
              <a:rPr lang="x-none" altLang="en-US"/>
              <a:pPr>
                <a:defRPr/>
              </a:pPr>
              <a:t>‹#›</a:t>
            </a:fld>
            <a:endParaRPr lang="en-GB" altLang="en-US"/>
          </a:p>
        </p:txBody>
      </p:sp>
    </p:spTree>
    <p:extLst>
      <p:ext uri="{BB962C8B-B14F-4D97-AF65-F5344CB8AC3E}">
        <p14:creationId xmlns:p14="http://schemas.microsoft.com/office/powerpoint/2010/main" val="27202630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9C45C92-2C8E-43D6-9502-7B9D7265C52A}" type="slidenum">
              <a:rPr lang="x-none" altLang="en-US"/>
              <a:pPr>
                <a:defRPr/>
              </a:pPr>
              <a:t>‹#›</a:t>
            </a:fld>
            <a:endParaRPr lang="en-GB" altLang="en-US"/>
          </a:p>
        </p:txBody>
      </p:sp>
    </p:spTree>
    <p:extLst>
      <p:ext uri="{BB962C8B-B14F-4D97-AF65-F5344CB8AC3E}">
        <p14:creationId xmlns:p14="http://schemas.microsoft.com/office/powerpoint/2010/main" val="10799049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D83393B-23A6-4C29-9274-0A847447AC66}" type="slidenum">
              <a:rPr lang="x-none" altLang="en-US"/>
              <a:pPr>
                <a:defRPr/>
              </a:pPr>
              <a:t>‹#›</a:t>
            </a:fld>
            <a:endParaRPr lang="en-GB" altLang="en-US"/>
          </a:p>
        </p:txBody>
      </p:sp>
    </p:spTree>
    <p:extLst>
      <p:ext uri="{BB962C8B-B14F-4D97-AF65-F5344CB8AC3E}">
        <p14:creationId xmlns:p14="http://schemas.microsoft.com/office/powerpoint/2010/main" val="29028855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3200400"/>
            <a:ext cx="4038600" cy="2620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FBEEC96-4A53-45A8-9F5E-7689A6AE2568}" type="slidenum">
              <a:rPr lang="x-none" altLang="en-US"/>
              <a:pPr>
                <a:defRPr/>
              </a:pPr>
              <a:t>‹#›</a:t>
            </a:fld>
            <a:endParaRPr lang="en-GB" altLang="en-US"/>
          </a:p>
        </p:txBody>
      </p:sp>
    </p:spTree>
    <p:extLst>
      <p:ext uri="{BB962C8B-B14F-4D97-AF65-F5344CB8AC3E}">
        <p14:creationId xmlns:p14="http://schemas.microsoft.com/office/powerpoint/2010/main" val="42094619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879F4DA-5FEA-46B6-9F3D-B91D9FAA65DA}" type="slidenum">
              <a:rPr lang="x-none" altLang="en-US"/>
              <a:pPr>
                <a:defRPr/>
              </a:pPr>
              <a:t>‹#›</a:t>
            </a:fld>
            <a:endParaRPr lang="en-GB" altLang="en-US"/>
          </a:p>
        </p:txBody>
      </p:sp>
    </p:spTree>
    <p:extLst>
      <p:ext uri="{BB962C8B-B14F-4D97-AF65-F5344CB8AC3E}">
        <p14:creationId xmlns:p14="http://schemas.microsoft.com/office/powerpoint/2010/main" val="29255783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467F442-0317-4544-B993-B65BA4AABC79}" type="slidenum">
              <a:rPr lang="x-none" altLang="en-US"/>
              <a:pPr>
                <a:defRPr/>
              </a:pPr>
              <a:t>‹#›</a:t>
            </a:fld>
            <a:endParaRPr lang="en-GB" altLang="en-US"/>
          </a:p>
        </p:txBody>
      </p:sp>
    </p:spTree>
    <p:extLst>
      <p:ext uri="{BB962C8B-B14F-4D97-AF65-F5344CB8AC3E}">
        <p14:creationId xmlns:p14="http://schemas.microsoft.com/office/powerpoint/2010/main" val="374145490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5EC6F72E-EEFF-40D7-B1E4-2F88F7BFDF0C}" type="slidenum">
              <a:rPr lang="x-none" altLang="en-US"/>
              <a:pPr>
                <a:defRPr/>
              </a:pPr>
              <a:t>‹#›</a:t>
            </a:fld>
            <a:endParaRPr lang="en-GB" altLang="en-US"/>
          </a:p>
        </p:txBody>
      </p:sp>
    </p:spTree>
    <p:extLst>
      <p:ext uri="{BB962C8B-B14F-4D97-AF65-F5344CB8AC3E}">
        <p14:creationId xmlns:p14="http://schemas.microsoft.com/office/powerpoint/2010/main" val="105075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3FCD028-3754-4952-A491-2D8325800901}" type="slidenum">
              <a:rPr lang="x-none" altLang="en-US"/>
              <a:pPr>
                <a:defRPr/>
              </a:pPr>
              <a:t>‹#›</a:t>
            </a:fld>
            <a:endParaRPr lang="en-GB" altLang="en-US"/>
          </a:p>
        </p:txBody>
      </p:sp>
    </p:spTree>
    <p:extLst>
      <p:ext uri="{BB962C8B-B14F-4D97-AF65-F5344CB8AC3E}">
        <p14:creationId xmlns:p14="http://schemas.microsoft.com/office/powerpoint/2010/main" val="1754906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pPr>
              <a:defRPr/>
            </a:pPr>
            <a:fld id="{86DC89C3-487E-4FF6-A76B-6662FBBE297A}" type="slidenum">
              <a:rPr lang="x-none"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759"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47800" y="274638"/>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1447800" y="1600200"/>
            <a:ext cx="723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defRPr>
            </a:lvl1pPr>
          </a:lstStyle>
          <a:p>
            <a:pPr>
              <a:defRPr/>
            </a:pPr>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pPr>
              <a:defRPr/>
            </a:pPr>
            <a:fld id="{FEF684EA-1B62-485B-AD99-82A517AF32DC}" type="slidenum">
              <a:rPr lang="x-none"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209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457200" y="3200400"/>
            <a:ext cx="82296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defRPr>
            </a:lvl1pPr>
          </a:lstStyle>
          <a:p>
            <a:pPr>
              <a:defRPr/>
            </a:pPr>
            <a:endParaRPr lang="en-GB"/>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GB"/>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pPr>
              <a:defRPr/>
            </a:pPr>
            <a:fld id="{372CA859-83D4-4F78-8ACE-01160EE31234}" type="slidenum">
              <a:rPr lang="x-none"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defRPr>
            </a:lvl1pPr>
          </a:lstStyle>
          <a:p>
            <a:pPr>
              <a:defRPr/>
            </a:pPr>
            <a:endParaRPr lang="en-GB"/>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GB"/>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pPr>
              <a:defRPr/>
            </a:pPr>
            <a:fld id="{A6FA2125-4283-4FA1-AA35-45CBD9C1763C}" type="slidenum">
              <a:rPr lang="x-none"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47800" y="274638"/>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5123" name="Rectangle 3"/>
          <p:cNvSpPr>
            <a:spLocks noGrp="1" noChangeArrowheads="1"/>
          </p:cNvSpPr>
          <p:nvPr>
            <p:ph type="body" idx="1"/>
          </p:nvPr>
        </p:nvSpPr>
        <p:spPr bwMode="auto">
          <a:xfrm>
            <a:off x="1447800" y="1600200"/>
            <a:ext cx="723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defRPr>
            </a:lvl1pPr>
          </a:lstStyle>
          <a:p>
            <a:pPr>
              <a:defRPr/>
            </a:pPr>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GB"/>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pPr>
              <a:defRPr/>
            </a:pPr>
            <a:fld id="{FFA1D8AB-059C-4E79-9438-A2F7A555DE0E}" type="slidenum">
              <a:rPr lang="x-none"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209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6147" name="Rectangle 3"/>
          <p:cNvSpPr>
            <a:spLocks noGrp="1" noChangeArrowheads="1"/>
          </p:cNvSpPr>
          <p:nvPr>
            <p:ph type="body" idx="1"/>
          </p:nvPr>
        </p:nvSpPr>
        <p:spPr bwMode="auto">
          <a:xfrm>
            <a:off x="457200" y="3200400"/>
            <a:ext cx="82296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defRPr>
            </a:lvl1pPr>
          </a:lstStyle>
          <a:p>
            <a:pPr>
              <a:defRPr/>
            </a:pPr>
            <a:endParaRPr lang="en-GB"/>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GB"/>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pPr>
              <a:defRPr/>
            </a:pPr>
            <a:fld id="{78F0007E-1FE4-4380-94DA-4BAAF7F09B84}" type="slidenum">
              <a:rPr lang="x-none"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defRPr>
            </a:lvl1pPr>
          </a:lstStyle>
          <a:p>
            <a:pPr>
              <a:defRPr/>
            </a:pPr>
            <a:endParaRPr lang="en-GB"/>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GB"/>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pPr>
              <a:defRPr/>
            </a:pPr>
            <a:fld id="{23A4E1C5-1EA0-4341-A618-35A5752A275A}" type="slidenum">
              <a:rPr lang="x-none" altLang="en-US"/>
              <a:pPr>
                <a:defRPr/>
              </a:pPr>
              <a:t>‹#›</a:t>
            </a:fld>
            <a:endParaRPr lang="en-GB" altLang="en-US"/>
          </a:p>
        </p:txBody>
      </p:sp>
    </p:spTree>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1447800" y="274638"/>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8195" name="Rectangle 3"/>
          <p:cNvSpPr>
            <a:spLocks noGrp="1" noChangeArrowheads="1"/>
          </p:cNvSpPr>
          <p:nvPr>
            <p:ph type="body" idx="1"/>
          </p:nvPr>
        </p:nvSpPr>
        <p:spPr bwMode="auto">
          <a:xfrm>
            <a:off x="1447800" y="1600200"/>
            <a:ext cx="7239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defRPr>
            </a:lvl1pPr>
          </a:lstStyle>
          <a:p>
            <a:pPr>
              <a:defRPr/>
            </a:pPr>
            <a:endParaRPr lang="en-GB"/>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GB"/>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pPr>
              <a:defRPr/>
            </a:pPr>
            <a:fld id="{E89DEE45-C0E6-426C-B431-9EB3964AD982}" type="slidenum">
              <a:rPr lang="x-none"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34" charset="0"/>
        </a:defRPr>
      </a:lvl2pPr>
      <a:lvl3pPr algn="ctr" rtl="0" eaLnBrk="0" fontAlgn="base" hangingPunct="0">
        <a:spcBef>
          <a:spcPct val="0"/>
        </a:spcBef>
        <a:spcAft>
          <a:spcPct val="0"/>
        </a:spcAft>
        <a:defRPr sz="4000">
          <a:solidFill>
            <a:schemeClr val="tx2"/>
          </a:solidFill>
          <a:latin typeface="Arial" pitchFamily="34" charset="0"/>
        </a:defRPr>
      </a:lvl3pPr>
      <a:lvl4pPr algn="ctr" rtl="0" eaLnBrk="0" fontAlgn="base" hangingPunct="0">
        <a:spcBef>
          <a:spcPct val="0"/>
        </a:spcBef>
        <a:spcAft>
          <a:spcPct val="0"/>
        </a:spcAft>
        <a:defRPr sz="4000">
          <a:solidFill>
            <a:schemeClr val="tx2"/>
          </a:solidFill>
          <a:latin typeface="Arial" pitchFamily="34" charset="0"/>
        </a:defRPr>
      </a:lvl4pPr>
      <a:lvl5pPr algn="ctr" rtl="0" eaLnBrk="0" fontAlgn="base" hangingPunct="0">
        <a:spcBef>
          <a:spcPct val="0"/>
        </a:spcBef>
        <a:spcAft>
          <a:spcPct val="0"/>
        </a:spcAft>
        <a:defRPr sz="4000">
          <a:solidFill>
            <a:schemeClr val="tx2"/>
          </a:solidFill>
          <a:latin typeface="Arial" pitchFamily="34" charset="0"/>
        </a:defRPr>
      </a:lvl5pPr>
      <a:lvl6pPr marL="457200" algn="ctr" rtl="0" fontAlgn="base">
        <a:spcBef>
          <a:spcPct val="0"/>
        </a:spcBef>
        <a:spcAft>
          <a:spcPct val="0"/>
        </a:spcAft>
        <a:defRPr sz="4000">
          <a:solidFill>
            <a:schemeClr val="tx2"/>
          </a:solidFill>
          <a:latin typeface="Arial" pitchFamily="34" charset="0"/>
        </a:defRPr>
      </a:lvl6pPr>
      <a:lvl7pPr marL="914400" algn="ctr" rtl="0" fontAlgn="base">
        <a:spcBef>
          <a:spcPct val="0"/>
        </a:spcBef>
        <a:spcAft>
          <a:spcPct val="0"/>
        </a:spcAft>
        <a:defRPr sz="4000">
          <a:solidFill>
            <a:schemeClr val="tx2"/>
          </a:solidFill>
          <a:latin typeface="Arial" pitchFamily="34" charset="0"/>
        </a:defRPr>
      </a:lvl7pPr>
      <a:lvl8pPr marL="1371600" algn="ctr" rtl="0" fontAlgn="base">
        <a:spcBef>
          <a:spcPct val="0"/>
        </a:spcBef>
        <a:spcAft>
          <a:spcPct val="0"/>
        </a:spcAft>
        <a:defRPr sz="4000">
          <a:solidFill>
            <a:schemeClr val="tx2"/>
          </a:solidFill>
          <a:latin typeface="Arial" pitchFamily="34" charset="0"/>
        </a:defRPr>
      </a:lvl8pPr>
      <a:lvl9pPr marL="1828800" algn="ctr"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4">
            <a:lumMod val="1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209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9219" name="Rectangle 3"/>
          <p:cNvSpPr>
            <a:spLocks noGrp="1" noChangeArrowheads="1"/>
          </p:cNvSpPr>
          <p:nvPr>
            <p:ph type="body" idx="1"/>
          </p:nvPr>
        </p:nvSpPr>
        <p:spPr bwMode="auto">
          <a:xfrm>
            <a:off x="457200" y="3200400"/>
            <a:ext cx="8229600"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defRPr>
            </a:lvl1pPr>
          </a:lstStyle>
          <a:p>
            <a:pPr>
              <a:defRPr/>
            </a:pPr>
            <a:endParaRPr lang="en-GB"/>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en-GB"/>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cs typeface="Arial" pitchFamily="34" charset="0"/>
              </a:defRPr>
            </a:lvl1pPr>
          </a:lstStyle>
          <a:p>
            <a:pPr>
              <a:defRPr/>
            </a:pPr>
            <a:fld id="{9E0B45CE-CBAC-4EE6-84FE-D0CF835B638E}" type="slidenum">
              <a:rPr lang="x-none"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cholarpedia.org/article/Image:BRASFigure6.jpg"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10000"/>
            <a:alpha val="99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905000" y="1447800"/>
            <a:ext cx="5105400" cy="1447800"/>
          </a:xfrm>
          <a:ln w="57150">
            <a:solidFill>
              <a:srgbClr val="3333FF"/>
            </a:solidFill>
            <a:miter lim="800000"/>
            <a:headEnd/>
            <a:tailEnd/>
          </a:ln>
        </p:spPr>
        <p:txBody>
          <a:bodyPr/>
          <a:lstStyle/>
          <a:p>
            <a:pPr eaLnBrk="1" hangingPunct="1"/>
            <a:r>
              <a:rPr lang="en-US" altLang="en-US" b="1" dirty="0" smtClean="0"/>
              <a:t>PHYSIOLOGY OF CONCIOUSNESS</a:t>
            </a:r>
          </a:p>
        </p:txBody>
      </p:sp>
    </p:spTree>
    <p:extLst>
      <p:ext uri="{BB962C8B-B14F-4D97-AF65-F5344CB8AC3E}">
        <p14:creationId xmlns:p14="http://schemas.microsoft.com/office/powerpoint/2010/main" val="3386743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2732" y="609600"/>
            <a:ext cx="5032664" cy="533400"/>
          </a:xfrm>
        </p:spPr>
        <p:txBody>
          <a:bodyPr/>
          <a:lstStyle/>
          <a:p>
            <a:pPr eaLnBrk="1" hangingPunct="1"/>
            <a:r>
              <a:rPr lang="en-GB" sz="2800" b="1" dirty="0" err="1" smtClean="0">
                <a:solidFill>
                  <a:srgbClr val="FFFF00"/>
                </a:solidFill>
              </a:rPr>
              <a:t>Paramedian</a:t>
            </a:r>
            <a:r>
              <a:rPr lang="en-GB" sz="2800" b="1" dirty="0" smtClean="0">
                <a:solidFill>
                  <a:srgbClr val="FFFF00"/>
                </a:solidFill>
              </a:rPr>
              <a:t> Reticular Formation</a:t>
            </a:r>
            <a:endParaRPr lang="en-US" sz="2400" dirty="0" smtClean="0">
              <a:solidFill>
                <a:srgbClr val="FFFF00"/>
              </a:solidFill>
            </a:endParaRPr>
          </a:p>
        </p:txBody>
      </p:sp>
      <p:sp>
        <p:nvSpPr>
          <p:cNvPr id="12291" name="Content Placeholder 2"/>
          <p:cNvSpPr>
            <a:spLocks noGrp="1"/>
          </p:cNvSpPr>
          <p:nvPr>
            <p:ph idx="1"/>
          </p:nvPr>
        </p:nvSpPr>
        <p:spPr>
          <a:xfrm>
            <a:off x="689264" y="1371600"/>
            <a:ext cx="4419600" cy="4419600"/>
          </a:xfrm>
        </p:spPr>
        <p:txBody>
          <a:bodyPr>
            <a:noAutofit/>
          </a:bodyPr>
          <a:lstStyle/>
          <a:p>
            <a:pPr marL="0" lvl="1" indent="0" eaLnBrk="1" fontAlgn="auto" hangingPunct="1">
              <a:spcBef>
                <a:spcPts val="0"/>
              </a:spcBef>
              <a:spcAft>
                <a:spcPts val="1200"/>
              </a:spcAft>
              <a:buFont typeface="Wingdings" panose="05000000000000000000" pitchFamily="2" charset="2"/>
              <a:buChar char="v"/>
              <a:defRPr/>
            </a:pPr>
            <a:r>
              <a:rPr lang="en-GB" sz="2000" b="1" dirty="0" smtClean="0"/>
              <a:t>Has large cells.</a:t>
            </a:r>
            <a:endParaRPr lang="en-US" sz="2000" b="1" dirty="0"/>
          </a:p>
          <a:p>
            <a:pPr marL="0" lvl="1" indent="0" eaLnBrk="1" fontAlgn="auto" hangingPunct="1">
              <a:spcBef>
                <a:spcPts val="0"/>
              </a:spcBef>
              <a:spcAft>
                <a:spcPts val="1200"/>
              </a:spcAft>
              <a:buNone/>
              <a:defRPr/>
            </a:pPr>
            <a:r>
              <a:rPr lang="en-GB" sz="2000" b="1" dirty="0" smtClean="0"/>
              <a:t>Receives signals from lateral reticular formation</a:t>
            </a:r>
          </a:p>
          <a:p>
            <a:pPr marL="0" lvl="1" indent="0" eaLnBrk="1" fontAlgn="auto" hangingPunct="1">
              <a:spcBef>
                <a:spcPts val="0"/>
              </a:spcBef>
              <a:spcAft>
                <a:spcPts val="1200"/>
              </a:spcAft>
              <a:buFont typeface="Wingdings" panose="05000000000000000000" pitchFamily="2" charset="2"/>
              <a:buChar char="v"/>
              <a:defRPr/>
            </a:pPr>
            <a:r>
              <a:rPr lang="en-GB" sz="2000" b="1" dirty="0" smtClean="0"/>
              <a:t>Contains </a:t>
            </a:r>
            <a:r>
              <a:rPr lang="en-GB" sz="2000" b="1" dirty="0"/>
              <a:t>noradrenergic neurones </a:t>
            </a:r>
            <a:r>
              <a:rPr lang="en-GB" sz="2000" b="1" dirty="0" smtClean="0"/>
              <a:t>&amp; projects onto cerebral hemispheres.</a:t>
            </a:r>
            <a:endParaRPr lang="en-US" sz="2000" b="1" dirty="0" smtClean="0"/>
          </a:p>
          <a:p>
            <a:pPr marL="0" lvl="1" indent="0" eaLnBrk="1" fontAlgn="auto" hangingPunct="1">
              <a:spcBef>
                <a:spcPts val="0"/>
              </a:spcBef>
              <a:spcAft>
                <a:spcPts val="1200"/>
              </a:spcAft>
              <a:buFont typeface="Wingdings" panose="05000000000000000000" pitchFamily="2" charset="2"/>
              <a:buChar char="v"/>
              <a:defRPr/>
            </a:pPr>
            <a:r>
              <a:rPr lang="en-GB" sz="2000" b="1" dirty="0" smtClean="0"/>
              <a:t>Ventral tegmental nucleus contains dopaminergic neurones that project directly onto the cortex.</a:t>
            </a:r>
            <a:endParaRPr lang="en-US" sz="2000" b="1" dirty="0" smtClean="0"/>
          </a:p>
          <a:p>
            <a:pPr marL="0" lvl="1" indent="0" eaLnBrk="1" fontAlgn="auto" hangingPunct="1">
              <a:spcBef>
                <a:spcPts val="0"/>
              </a:spcBef>
              <a:spcAft>
                <a:spcPts val="1200"/>
              </a:spcAft>
              <a:buFont typeface="Wingdings" panose="05000000000000000000" pitchFamily="2" charset="2"/>
              <a:buChar char="v"/>
              <a:defRPr/>
            </a:pPr>
            <a:r>
              <a:rPr lang="en-GB" sz="2000" b="1" dirty="0" smtClean="0"/>
              <a:t>Cholinergic neurones project onto the thalamus</a:t>
            </a:r>
            <a:endParaRPr lang="en-US" sz="2000" b="1" dirty="0" smtClean="0"/>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864" y="457200"/>
            <a:ext cx="3958936"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827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33400" y="457200"/>
            <a:ext cx="4800600" cy="666750"/>
          </a:xfrm>
        </p:spPr>
        <p:txBody>
          <a:bodyPr/>
          <a:lstStyle/>
          <a:p>
            <a:pPr eaLnBrk="1" hangingPunct="1"/>
            <a:r>
              <a:rPr lang="en-GB" sz="2800" b="1" dirty="0" smtClean="0">
                <a:solidFill>
                  <a:srgbClr val="FFFF00"/>
                </a:solidFill>
              </a:rPr>
              <a:t>Raphe nuclei (Median RF)</a:t>
            </a:r>
            <a:endParaRPr lang="en-US" sz="2000" dirty="0" smtClean="0">
              <a:solidFill>
                <a:srgbClr val="FFFF00"/>
              </a:solidFill>
            </a:endParaRPr>
          </a:p>
        </p:txBody>
      </p:sp>
      <p:sp>
        <p:nvSpPr>
          <p:cNvPr id="13315" name="Content Placeholder 2"/>
          <p:cNvSpPr>
            <a:spLocks noGrp="1"/>
          </p:cNvSpPr>
          <p:nvPr>
            <p:ph idx="1"/>
          </p:nvPr>
        </p:nvSpPr>
        <p:spPr>
          <a:xfrm>
            <a:off x="645824" y="1600200"/>
            <a:ext cx="3960812" cy="4389437"/>
          </a:xfrm>
        </p:spPr>
        <p:txBody>
          <a:bodyPr>
            <a:normAutofit/>
          </a:bodyPr>
          <a:lstStyle/>
          <a:p>
            <a:pPr marL="448056" lvl="1" indent="0" eaLnBrk="1" fontAlgn="auto" hangingPunct="1">
              <a:spcAft>
                <a:spcPts val="0"/>
              </a:spcAft>
              <a:buNone/>
              <a:defRPr/>
            </a:pPr>
            <a:r>
              <a:rPr lang="en-GB" b="1" dirty="0" smtClean="0"/>
              <a:t>In the midline of the reticular formation</a:t>
            </a:r>
            <a:endParaRPr lang="en-US" b="1" dirty="0" smtClean="0"/>
          </a:p>
          <a:p>
            <a:pPr marL="448056" lvl="1" indent="0" eaLnBrk="1" fontAlgn="auto" hangingPunct="1">
              <a:spcAft>
                <a:spcPts val="0"/>
              </a:spcAft>
              <a:buNone/>
              <a:defRPr/>
            </a:pPr>
            <a:endParaRPr lang="en-GB" b="1" dirty="0" smtClean="0"/>
          </a:p>
          <a:p>
            <a:pPr marL="448056" lvl="1" indent="0" eaLnBrk="1" fontAlgn="auto" hangingPunct="1">
              <a:spcAft>
                <a:spcPts val="0"/>
              </a:spcAft>
              <a:buNone/>
              <a:defRPr/>
            </a:pPr>
            <a:r>
              <a:rPr lang="en-GB" b="1" dirty="0" smtClean="0"/>
              <a:t>Contain serotonergic projections to the brain and spinal cord.</a:t>
            </a:r>
            <a:endParaRPr lang="en-US" b="1" dirty="0" smtClean="0"/>
          </a:p>
        </p:txBody>
      </p:sp>
      <p:pic>
        <p:nvPicPr>
          <p:cNvPr id="15364" name="Picture 2" descr="RF+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339735"/>
            <a:ext cx="3810000" cy="528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6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76400" y="533400"/>
            <a:ext cx="5638800" cy="762000"/>
          </a:xfrm>
          <a:ln w="28575">
            <a:solidFill>
              <a:srgbClr val="00FF00"/>
            </a:solidFill>
          </a:ln>
        </p:spPr>
        <p:txBody>
          <a:bodyPr>
            <a:normAutofit/>
          </a:bodyPr>
          <a:lstStyle/>
          <a:p>
            <a:pPr eaLnBrk="1" hangingPunct="1"/>
            <a:r>
              <a:rPr lang="en-US" sz="3200" b="1" dirty="0" smtClean="0">
                <a:latin typeface="Calibri" panose="020F0502020204030204" pitchFamily="34" charset="0"/>
                <a:cs typeface="Calibri" panose="020F0502020204030204" pitchFamily="34" charset="0"/>
              </a:rPr>
              <a:t>Functions of reticular formation</a:t>
            </a:r>
          </a:p>
        </p:txBody>
      </p:sp>
      <p:sp>
        <p:nvSpPr>
          <p:cNvPr id="14339" name="Content Placeholder 2"/>
          <p:cNvSpPr>
            <a:spLocks noGrp="1"/>
          </p:cNvSpPr>
          <p:nvPr>
            <p:ph idx="1"/>
          </p:nvPr>
        </p:nvSpPr>
        <p:spPr>
          <a:xfrm>
            <a:off x="685800" y="1828800"/>
            <a:ext cx="7772400" cy="4343400"/>
          </a:xfrm>
        </p:spPr>
        <p:txBody>
          <a:bodyPr>
            <a:noAutofit/>
          </a:bodyPr>
          <a:lstStyle/>
          <a:p>
            <a:pPr marL="36576" indent="0" eaLnBrk="1" fontAlgn="auto" hangingPunct="1">
              <a:spcAft>
                <a:spcPts val="0"/>
              </a:spcAft>
              <a:buNone/>
              <a:defRPr/>
            </a:pPr>
            <a:r>
              <a:rPr lang="en-US" sz="2400" b="1" dirty="0" smtClean="0">
                <a:solidFill>
                  <a:srgbClr val="FFFF00"/>
                </a:solidFill>
                <a:latin typeface="Calibri" panose="020F0502020204030204" pitchFamily="34" charset="0"/>
                <a:cs typeface="Calibri" panose="020F0502020204030204" pitchFamily="34" charset="0"/>
              </a:rPr>
              <a:t>1. Somatic motor control </a:t>
            </a:r>
            <a:r>
              <a:rPr lang="en-US" sz="2400" b="1" dirty="0" smtClean="0">
                <a:latin typeface="Calibri" panose="020F0502020204030204" pitchFamily="34" charset="0"/>
                <a:cs typeface="Calibri" panose="020F0502020204030204" pitchFamily="34" charset="0"/>
              </a:rPr>
              <a:t>(</a:t>
            </a:r>
            <a:r>
              <a:rPr lang="en-US" sz="2400" b="1" dirty="0" err="1" smtClean="0">
                <a:latin typeface="Calibri" panose="020F0502020204030204" pitchFamily="34" charset="0"/>
                <a:cs typeface="Calibri" panose="020F0502020204030204" pitchFamily="34" charset="0"/>
              </a:rPr>
              <a:t>Reticulospinal</a:t>
            </a:r>
            <a:r>
              <a:rPr lang="en-US" sz="2400" b="1" dirty="0" smtClean="0">
                <a:latin typeface="Calibri" panose="020F0502020204030204" pitchFamily="34" charset="0"/>
                <a:cs typeface="Calibri" panose="020F0502020204030204" pitchFamily="34" charset="0"/>
              </a:rPr>
              <a:t> tracts)</a:t>
            </a:r>
          </a:p>
          <a:p>
            <a:pPr marL="36576" indent="0" eaLnBrk="1" fontAlgn="auto" hangingPunct="1">
              <a:spcAft>
                <a:spcPts val="0"/>
              </a:spcAft>
              <a:buNone/>
              <a:defRPr/>
            </a:pPr>
            <a:r>
              <a:rPr lang="en-US" sz="2400" b="1" dirty="0" smtClean="0">
                <a:solidFill>
                  <a:srgbClr val="FFFF00"/>
                </a:solidFill>
                <a:latin typeface="Calibri" panose="020F0502020204030204" pitchFamily="34" charset="0"/>
                <a:cs typeface="Calibri" panose="020F0502020204030204" pitchFamily="34" charset="0"/>
              </a:rPr>
              <a:t>2. Cardiovascular control </a:t>
            </a:r>
          </a:p>
          <a:p>
            <a:pPr marL="402336" lvl="1" indent="0">
              <a:buNone/>
              <a:defRPr/>
            </a:pPr>
            <a:r>
              <a:rPr lang="en-US" sz="2400" b="1" dirty="0" err="1" smtClean="0">
                <a:latin typeface="Calibri" panose="020F0502020204030204" pitchFamily="34" charset="0"/>
                <a:cs typeface="Calibri" panose="020F0502020204030204" pitchFamily="34" charset="0"/>
              </a:rPr>
              <a:t>Thruogh</a:t>
            </a:r>
            <a:r>
              <a:rPr lang="en-US" sz="2400" b="1" dirty="0" smtClean="0">
                <a:latin typeface="Calibri" panose="020F0502020204030204" pitchFamily="34" charset="0"/>
                <a:cs typeface="Calibri" panose="020F0502020204030204" pitchFamily="34" charset="0"/>
              </a:rPr>
              <a:t>  cardiac and vasomotor centers of the medulla oblongata.</a:t>
            </a:r>
          </a:p>
          <a:p>
            <a:pPr marL="36576" indent="0" eaLnBrk="1" fontAlgn="auto" hangingPunct="1">
              <a:spcAft>
                <a:spcPts val="0"/>
              </a:spcAft>
              <a:buNone/>
              <a:defRPr/>
            </a:pPr>
            <a:r>
              <a:rPr lang="en-US" sz="2400" b="1" dirty="0" smtClean="0">
                <a:solidFill>
                  <a:srgbClr val="FFFF00"/>
                </a:solidFill>
                <a:latin typeface="Calibri" panose="020F0502020204030204" pitchFamily="34" charset="0"/>
                <a:cs typeface="Calibri" panose="020F0502020204030204" pitchFamily="34" charset="0"/>
              </a:rPr>
              <a:t>3. Pain modulation </a:t>
            </a:r>
          </a:p>
          <a:p>
            <a:pPr marL="36576" indent="0">
              <a:buNone/>
              <a:defRPr/>
            </a:pPr>
            <a:r>
              <a:rPr lang="en-US" sz="2400" b="1" dirty="0" smtClean="0">
                <a:latin typeface="Calibri" panose="020F0502020204030204" pitchFamily="34" charset="0"/>
                <a:cs typeface="Calibri" panose="020F0502020204030204" pitchFamily="34" charset="0"/>
              </a:rPr>
              <a:t>Pain signals from the lower body </a:t>
            </a:r>
            <a:r>
              <a:rPr lang="en-US" sz="2400" b="1" dirty="0">
                <a:latin typeface="Calibri" panose="020F0502020204030204" pitchFamily="34" charset="0"/>
                <a:cs typeface="Calibri" panose="020F0502020204030204" pitchFamily="34" charset="0"/>
              </a:rPr>
              <a:t>&gt;&gt; &gt;&gt;</a:t>
            </a:r>
            <a:r>
              <a:rPr lang="en-US" sz="2400" b="1" dirty="0" smtClean="0">
                <a:latin typeface="Calibri" panose="020F0502020204030204" pitchFamily="34" charset="0"/>
                <a:cs typeface="Calibri" panose="020F0502020204030204" pitchFamily="34" charset="0"/>
              </a:rPr>
              <a:t> RF </a:t>
            </a:r>
            <a:r>
              <a:rPr lang="en-US" sz="2400" b="1" dirty="0">
                <a:latin typeface="Calibri" panose="020F0502020204030204" pitchFamily="34" charset="0"/>
                <a:cs typeface="Calibri" panose="020F0502020204030204" pitchFamily="34" charset="0"/>
              </a:rPr>
              <a:t>&gt;&gt; &gt;&gt; </a:t>
            </a:r>
            <a:r>
              <a:rPr lang="en-US" sz="2400" b="1" dirty="0" smtClean="0">
                <a:latin typeface="Calibri" panose="020F0502020204030204" pitchFamily="34" charset="0"/>
                <a:cs typeface="Calibri" panose="020F0502020204030204" pitchFamily="34" charset="0"/>
              </a:rPr>
              <a:t>cerebral cortex</a:t>
            </a:r>
          </a:p>
          <a:p>
            <a:pPr marL="36576" indent="0">
              <a:buNone/>
              <a:defRPr/>
            </a:pPr>
            <a:r>
              <a:rPr lang="en-US" sz="2400" b="1" dirty="0" smtClean="0">
                <a:latin typeface="Calibri" panose="020F0502020204030204" pitchFamily="34" charset="0"/>
                <a:cs typeface="Calibri" panose="020F0502020204030204" pitchFamily="34" charset="0"/>
              </a:rPr>
              <a:t>RF is origin of the descending analgesic pathways</a:t>
            </a:r>
          </a:p>
          <a:p>
            <a:pPr marL="36576" indent="0">
              <a:buNone/>
              <a:defRPr/>
            </a:pPr>
            <a:r>
              <a:rPr lang="en-US" sz="2400" b="1" dirty="0" smtClean="0">
                <a:latin typeface="Calibri" panose="020F0502020204030204" pitchFamily="34" charset="0"/>
                <a:cs typeface="Calibri" panose="020F0502020204030204" pitchFamily="34" charset="0"/>
              </a:rPr>
              <a:t>(act in the spinal cord to block the transmission of some pain signals to the brain)</a:t>
            </a:r>
          </a:p>
          <a:p>
            <a:pPr marL="420624" indent="-384048" eaLnBrk="1" fontAlgn="auto" hangingPunct="1">
              <a:spcAft>
                <a:spcPts val="0"/>
              </a:spcAft>
              <a:buFont typeface="Wingdings 2" pitchFamily="18" charset="2"/>
              <a:buNone/>
              <a:defRPr/>
            </a:pPr>
            <a:endParaRPr lang="en-US" sz="2400" dirty="0" smtClean="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14058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20436" y="457200"/>
            <a:ext cx="3013364" cy="819150"/>
          </a:xfrm>
        </p:spPr>
        <p:txBody>
          <a:bodyPr/>
          <a:lstStyle/>
          <a:p>
            <a:pPr marL="420624" eaLnBrk="1" fontAlgn="auto" hangingPunct="1">
              <a:spcBef>
                <a:spcPct val="20000"/>
              </a:spcBef>
              <a:spcAft>
                <a:spcPts val="0"/>
              </a:spcAft>
              <a:defRPr/>
            </a:pPr>
            <a:r>
              <a:rPr lang="en-US" sz="3600" b="1" dirty="0" smtClean="0">
                <a:solidFill>
                  <a:srgbClr val="FFFF00"/>
                </a:solidFill>
                <a:latin typeface="Calibri" panose="020F0502020204030204" pitchFamily="34" charset="0"/>
                <a:ea typeface="+mn-ea"/>
                <a:cs typeface="Calibri" panose="020F0502020204030204" pitchFamily="34" charset="0"/>
              </a:rPr>
              <a:t>Thalamus</a:t>
            </a:r>
            <a:endParaRPr lang="en-US" sz="3600" b="1" dirty="0">
              <a:solidFill>
                <a:srgbClr val="FFFF00"/>
              </a:solidFill>
              <a:latin typeface="Calibri" panose="020F0502020204030204" pitchFamily="34" charset="0"/>
              <a:ea typeface="+mn-ea"/>
              <a:cs typeface="Calibri" panose="020F0502020204030204" pitchFamily="34" charset="0"/>
            </a:endParaRPr>
          </a:p>
        </p:txBody>
      </p:sp>
      <p:sp>
        <p:nvSpPr>
          <p:cNvPr id="3" name="Content Placeholder 2"/>
          <p:cNvSpPr>
            <a:spLocks noGrp="1"/>
          </p:cNvSpPr>
          <p:nvPr>
            <p:ph idx="1"/>
          </p:nvPr>
        </p:nvSpPr>
        <p:spPr>
          <a:xfrm>
            <a:off x="609600" y="1524000"/>
            <a:ext cx="6172200" cy="4267200"/>
          </a:xfrm>
        </p:spPr>
        <p:txBody>
          <a:bodyPr>
            <a:normAutofit fontScale="92500"/>
          </a:bodyPr>
          <a:lstStyle/>
          <a:p>
            <a:pPr marL="228600" indent="-228600" eaLnBrk="1" fontAlgn="auto" hangingPunct="1">
              <a:spcAft>
                <a:spcPts val="0"/>
              </a:spcAft>
              <a:defRPr/>
            </a:pPr>
            <a:r>
              <a:rPr lang="en-GB" sz="2400" b="1" dirty="0" smtClean="0">
                <a:solidFill>
                  <a:srgbClr val="FFFF00"/>
                </a:solidFill>
                <a:latin typeface="Calibri" panose="020F0502020204030204" pitchFamily="34" charset="0"/>
                <a:cs typeface="Calibri" panose="020F0502020204030204" pitchFamily="34" charset="0"/>
              </a:rPr>
              <a:t>Located </a:t>
            </a:r>
            <a:r>
              <a:rPr lang="en-GB" sz="2400" b="1" dirty="0">
                <a:solidFill>
                  <a:srgbClr val="FFFF00"/>
                </a:solidFill>
                <a:latin typeface="Calibri" panose="020F0502020204030204" pitchFamily="34" charset="0"/>
                <a:cs typeface="Calibri" panose="020F0502020204030204" pitchFamily="34" charset="0"/>
              </a:rPr>
              <a:t>n the mid-part of the diencephalon </a:t>
            </a:r>
          </a:p>
          <a:p>
            <a:pPr marL="228600" indent="-228600" eaLnBrk="1" fontAlgn="auto" hangingPunct="1">
              <a:spcAft>
                <a:spcPts val="0"/>
              </a:spcAft>
              <a:defRPr/>
            </a:pPr>
            <a:r>
              <a:rPr lang="en-GB" sz="2400" b="1" dirty="0">
                <a:solidFill>
                  <a:srgbClr val="FFFF00"/>
                </a:solidFill>
                <a:latin typeface="Calibri" panose="020F0502020204030204" pitchFamily="34" charset="0"/>
                <a:cs typeface="Calibri" panose="020F0502020204030204" pitchFamily="34" charset="0"/>
              </a:rPr>
              <a:t>Cholinergic projections from the thalamus are responsible for:</a:t>
            </a:r>
            <a:endParaRPr lang="en-US" sz="2400" b="1" dirty="0">
              <a:solidFill>
                <a:srgbClr val="FFFF00"/>
              </a:solidFill>
              <a:latin typeface="Calibri" panose="020F0502020204030204" pitchFamily="34" charset="0"/>
              <a:cs typeface="Calibri" panose="020F0502020204030204" pitchFamily="34" charset="0"/>
            </a:endParaRPr>
          </a:p>
          <a:p>
            <a:pPr marL="763524" eaLnBrk="1" fontAlgn="auto" hangingPunct="1">
              <a:spcAft>
                <a:spcPts val="0"/>
              </a:spcAft>
              <a:buFont typeface="Wingdings" panose="05000000000000000000" pitchFamily="2" charset="2"/>
              <a:buChar char="§"/>
              <a:defRPr/>
            </a:pPr>
            <a:r>
              <a:rPr lang="en-GB" sz="2400" b="1" dirty="0">
                <a:solidFill>
                  <a:schemeClr val="tx1">
                    <a:lumMod val="85000"/>
                  </a:schemeClr>
                </a:solidFill>
                <a:latin typeface="Calibri" panose="020F0502020204030204" pitchFamily="34" charset="0"/>
                <a:cs typeface="Calibri" panose="020F0502020204030204" pitchFamily="34" charset="0"/>
              </a:rPr>
              <a:t>Activation of the cerebral cortex.</a:t>
            </a:r>
            <a:endParaRPr lang="en-US" sz="2400" b="1" dirty="0">
              <a:solidFill>
                <a:schemeClr val="tx1">
                  <a:lumMod val="85000"/>
                </a:schemeClr>
              </a:solidFill>
              <a:latin typeface="Calibri" panose="020F0502020204030204" pitchFamily="34" charset="0"/>
              <a:cs typeface="Calibri" panose="020F0502020204030204" pitchFamily="34" charset="0"/>
            </a:endParaRPr>
          </a:p>
          <a:p>
            <a:pPr marL="763524" eaLnBrk="1" fontAlgn="auto" hangingPunct="1">
              <a:spcAft>
                <a:spcPts val="0"/>
              </a:spcAft>
              <a:buFont typeface="Wingdings" panose="05000000000000000000" pitchFamily="2" charset="2"/>
              <a:buChar char="§"/>
              <a:defRPr/>
            </a:pPr>
            <a:r>
              <a:rPr lang="en-GB" sz="2400" b="1" dirty="0">
                <a:solidFill>
                  <a:schemeClr val="tx1">
                    <a:lumMod val="85000"/>
                  </a:schemeClr>
                </a:solidFill>
                <a:latin typeface="Calibri" panose="020F0502020204030204" pitchFamily="34" charset="0"/>
                <a:cs typeface="Calibri" panose="020F0502020204030204" pitchFamily="34" charset="0"/>
              </a:rPr>
              <a:t>Regulation of flow of information through other thalamic nuclei to the cortex via projections into reticular nuclei.</a:t>
            </a:r>
            <a:endParaRPr lang="en-US" sz="2400" b="1" dirty="0">
              <a:solidFill>
                <a:schemeClr val="tx1">
                  <a:lumMod val="85000"/>
                </a:schemeClr>
              </a:solidFill>
              <a:latin typeface="Calibri" panose="020F0502020204030204" pitchFamily="34" charset="0"/>
              <a:cs typeface="Calibri" panose="020F0502020204030204" pitchFamily="34" charset="0"/>
            </a:endParaRPr>
          </a:p>
          <a:p>
            <a:pPr marL="763524" eaLnBrk="1" fontAlgn="auto" hangingPunct="1">
              <a:spcAft>
                <a:spcPts val="0"/>
              </a:spcAft>
              <a:buFont typeface="Wingdings" panose="05000000000000000000" pitchFamily="2" charset="2"/>
              <a:buChar char="§"/>
              <a:defRPr/>
            </a:pPr>
            <a:r>
              <a:rPr lang="en-GB" sz="2400" b="1" dirty="0" err="1">
                <a:solidFill>
                  <a:schemeClr val="tx1">
                    <a:lumMod val="85000"/>
                  </a:schemeClr>
                </a:solidFill>
                <a:latin typeface="Calibri" panose="020F0502020204030204" pitchFamily="34" charset="0"/>
                <a:cs typeface="Calibri" panose="020F0502020204030204" pitchFamily="34" charset="0"/>
              </a:rPr>
              <a:t>Tuberomammillary</a:t>
            </a:r>
            <a:r>
              <a:rPr lang="en-GB" sz="2400" b="1" dirty="0">
                <a:solidFill>
                  <a:schemeClr val="tx1">
                    <a:lumMod val="85000"/>
                  </a:schemeClr>
                </a:solidFill>
                <a:latin typeface="Calibri" panose="020F0502020204030204" pitchFamily="34" charset="0"/>
                <a:cs typeface="Calibri" panose="020F0502020204030204" pitchFamily="34" charset="0"/>
              </a:rPr>
              <a:t> nucleus in the hypothalamus projects to the cortex and is involved in maintaining the awake state.</a:t>
            </a:r>
            <a:endParaRPr lang="en-US" sz="2400" b="1" dirty="0">
              <a:solidFill>
                <a:schemeClr val="tx1">
                  <a:lumMod val="85000"/>
                </a:schemeClr>
              </a:solidFill>
              <a:latin typeface="Calibri" panose="020F0502020204030204" pitchFamily="34" charset="0"/>
              <a:cs typeface="Calibri" panose="020F0502020204030204" pitchFamily="34" charset="0"/>
            </a:endParaRPr>
          </a:p>
          <a:p>
            <a:pPr marL="420624" indent="0" eaLnBrk="1" fontAlgn="auto" hangingPunct="1">
              <a:spcAft>
                <a:spcPts val="0"/>
              </a:spcAft>
              <a:buNone/>
              <a:defRPr/>
            </a:pPr>
            <a:r>
              <a:rPr lang="en-GB" sz="2400" b="1" dirty="0">
                <a:solidFill>
                  <a:srgbClr val="FFFF00"/>
                </a:solidFill>
                <a:latin typeface="Calibri" panose="020F0502020204030204" pitchFamily="34" charset="0"/>
                <a:cs typeface="Calibri" panose="020F0502020204030204" pitchFamily="34" charset="0"/>
              </a:rPr>
              <a:t>	</a:t>
            </a:r>
            <a:endParaRPr lang="en-US" sz="24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6991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863306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85800" y="5454134"/>
            <a:ext cx="4572000" cy="369332"/>
          </a:xfrm>
          <a:prstGeom prst="rect">
            <a:avLst/>
          </a:prstGeom>
          <a:solidFill>
            <a:schemeClr val="bg1">
              <a:lumMod val="50000"/>
            </a:schemeClr>
          </a:solidFill>
        </p:spPr>
        <p:txBody>
          <a:bodyPr>
            <a:spAutoFit/>
          </a:bodyPr>
          <a:lstStyle/>
          <a:p>
            <a:r>
              <a:rPr lang="en-US" b="1" dirty="0" smtClean="0"/>
              <a:t>Ascending </a:t>
            </a:r>
            <a:r>
              <a:rPr lang="en-US" b="1" dirty="0"/>
              <a:t>reticular </a:t>
            </a:r>
            <a:r>
              <a:rPr lang="en-US" b="1" dirty="0" smtClean="0"/>
              <a:t>activating system</a:t>
            </a:r>
            <a:endParaRPr lang="en-US" b="1" dirty="0"/>
          </a:p>
        </p:txBody>
      </p:sp>
      <p:sp>
        <p:nvSpPr>
          <p:cNvPr id="3" name="Rectangle 2"/>
          <p:cNvSpPr/>
          <p:nvPr/>
        </p:nvSpPr>
        <p:spPr>
          <a:xfrm>
            <a:off x="685800" y="152400"/>
            <a:ext cx="7696200" cy="646331"/>
          </a:xfrm>
          <a:prstGeom prst="rect">
            <a:avLst/>
          </a:prstGeom>
          <a:solidFill>
            <a:schemeClr val="bg1">
              <a:lumMod val="50000"/>
            </a:schemeClr>
          </a:solidFill>
        </p:spPr>
        <p:txBody>
          <a:bodyPr wrap="square">
            <a:spAutoFit/>
          </a:bodyPr>
          <a:lstStyle/>
          <a:p>
            <a:pPr algn="ctr"/>
            <a:r>
              <a:rPr lang="en-US" b="1" dirty="0" smtClean="0"/>
              <a:t>The </a:t>
            </a:r>
            <a:r>
              <a:rPr lang="en-US" b="1" dirty="0"/>
              <a:t>system is </a:t>
            </a:r>
            <a:r>
              <a:rPr lang="en-US" b="1" dirty="0" smtClean="0"/>
              <a:t>nonspecific</a:t>
            </a:r>
            <a:r>
              <a:rPr lang="en-US" b="1" dirty="0"/>
              <a:t>, whereas the </a:t>
            </a:r>
            <a:r>
              <a:rPr lang="en-US" b="1" dirty="0" smtClean="0"/>
              <a:t>classic ascending sensory </a:t>
            </a:r>
            <a:r>
              <a:rPr lang="en-US" b="1" dirty="0"/>
              <a:t>pathways are </a:t>
            </a:r>
            <a:r>
              <a:rPr lang="en-US" b="1" dirty="0" smtClean="0"/>
              <a:t>specific for different modalities</a:t>
            </a:r>
            <a:endParaRPr lang="en-US" b="1" dirty="0"/>
          </a:p>
        </p:txBody>
      </p:sp>
    </p:spTree>
    <p:extLst>
      <p:ext uri="{BB962C8B-B14F-4D97-AF65-F5344CB8AC3E}">
        <p14:creationId xmlns:p14="http://schemas.microsoft.com/office/powerpoint/2010/main" val="305011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371600" y="381000"/>
            <a:ext cx="6248400" cy="819150"/>
          </a:xfrm>
        </p:spPr>
        <p:txBody>
          <a:bodyPr/>
          <a:lstStyle/>
          <a:p>
            <a:pPr eaLnBrk="1" hangingPunct="1"/>
            <a:r>
              <a:rPr lang="en-US" sz="2800" b="1" dirty="0" smtClean="0"/>
              <a:t>Anatomical components of RAS</a:t>
            </a:r>
          </a:p>
        </p:txBody>
      </p:sp>
      <p:sp>
        <p:nvSpPr>
          <p:cNvPr id="3" name="Content Placeholder 2"/>
          <p:cNvSpPr>
            <a:spLocks noGrp="1"/>
          </p:cNvSpPr>
          <p:nvPr>
            <p:ph idx="1"/>
          </p:nvPr>
        </p:nvSpPr>
        <p:spPr>
          <a:xfrm>
            <a:off x="381000" y="1371600"/>
            <a:ext cx="4800600" cy="4389120"/>
          </a:xfrm>
        </p:spPr>
        <p:txBody>
          <a:bodyPr rtlCol="0">
            <a:noAutofit/>
          </a:bodyPr>
          <a:lstStyle/>
          <a:p>
            <a:pPr marL="274320" indent="-274320" algn="just" eaLnBrk="1" fontAlgn="auto" hangingPunct="1">
              <a:spcAft>
                <a:spcPts val="0"/>
              </a:spcAft>
              <a:buClr>
                <a:schemeClr val="accent3"/>
              </a:buClr>
              <a:buFont typeface="Arial" pitchFamily="34" charset="0"/>
              <a:buChar char="•"/>
              <a:defRPr/>
            </a:pPr>
            <a:r>
              <a:rPr lang="en-US" sz="2400" b="1" dirty="0" smtClean="0">
                <a:solidFill>
                  <a:schemeClr val="tx1">
                    <a:lumMod val="85000"/>
                  </a:schemeClr>
                </a:solidFill>
              </a:rPr>
              <a:t>The RAS is composed of several neuronal circuits connecting the brainstem  to the cortex . These pathways originate in the upper brainstem reticular core and project through synaptic relays in the thalamic nuclei to the cerebral cortex</a:t>
            </a:r>
          </a:p>
          <a:p>
            <a:pPr marL="274320" indent="-274320" algn="just" eaLnBrk="1" fontAlgn="auto" hangingPunct="1">
              <a:spcAft>
                <a:spcPts val="0"/>
              </a:spcAft>
              <a:buClr>
                <a:schemeClr val="accent3"/>
              </a:buClr>
              <a:buFont typeface="Arial" pitchFamily="34" charset="0"/>
              <a:buChar char="•"/>
              <a:defRPr/>
            </a:pPr>
            <a:r>
              <a:rPr lang="en-US" sz="2400" b="1" dirty="0" smtClean="0">
                <a:solidFill>
                  <a:schemeClr val="tx1">
                    <a:lumMod val="85000"/>
                  </a:schemeClr>
                </a:solidFill>
              </a:rPr>
              <a:t>As a result, individuals with bilateral lesions of thalamic </a:t>
            </a:r>
            <a:r>
              <a:rPr lang="en-US" sz="2400" b="1" dirty="0" err="1" smtClean="0">
                <a:solidFill>
                  <a:schemeClr val="tx1">
                    <a:lumMod val="85000"/>
                  </a:schemeClr>
                </a:solidFill>
              </a:rPr>
              <a:t>intralaminar</a:t>
            </a:r>
            <a:r>
              <a:rPr lang="en-US" sz="2400" b="1" dirty="0" smtClean="0">
                <a:solidFill>
                  <a:schemeClr val="tx1">
                    <a:lumMod val="85000"/>
                  </a:schemeClr>
                </a:solidFill>
              </a:rPr>
              <a:t> nuclei are lethargic or drowsy</a:t>
            </a:r>
            <a:r>
              <a:rPr lang="en-US" sz="2400" b="1" baseline="30000" dirty="0" smtClean="0">
                <a:solidFill>
                  <a:schemeClr val="tx1">
                    <a:lumMod val="85000"/>
                  </a:schemeClr>
                </a:solidFill>
              </a:rPr>
              <a:t> </a:t>
            </a:r>
          </a:p>
          <a:p>
            <a:pPr marL="274320" indent="-274320" algn="just" eaLnBrk="1" fontAlgn="auto" hangingPunct="1">
              <a:spcAft>
                <a:spcPts val="0"/>
              </a:spcAft>
              <a:buClr>
                <a:schemeClr val="accent3"/>
              </a:buClr>
              <a:buFont typeface="Arial" pitchFamily="34" charset="0"/>
              <a:buChar char="•"/>
              <a:defRPr/>
            </a:pPr>
            <a:endParaRPr lang="en-US" sz="2400" b="1" baseline="30000" dirty="0" smtClean="0">
              <a:solidFill>
                <a:schemeClr val="tx1">
                  <a:lumMod val="85000"/>
                </a:schemeClr>
              </a:solidFill>
            </a:endParaRPr>
          </a:p>
          <a:p>
            <a:pPr marL="0" indent="0" eaLnBrk="1" fontAlgn="auto" hangingPunct="1">
              <a:spcAft>
                <a:spcPts val="0"/>
              </a:spcAft>
              <a:buClr>
                <a:schemeClr val="accent3"/>
              </a:buClr>
              <a:buNone/>
              <a:defRPr/>
            </a:pPr>
            <a:endParaRPr lang="en-US" sz="2400" b="1" dirty="0" smtClean="0">
              <a:solidFill>
                <a:schemeClr val="tx1">
                  <a:lumMod val="85000"/>
                </a:schemeClr>
              </a:solidFill>
            </a:endParaRPr>
          </a:p>
          <a:p>
            <a:pPr marL="274320" indent="-274320" eaLnBrk="1" fontAlgn="auto" hangingPunct="1">
              <a:spcAft>
                <a:spcPts val="0"/>
              </a:spcAft>
              <a:buClr>
                <a:schemeClr val="accent3"/>
              </a:buClr>
              <a:buFont typeface="Arial" pitchFamily="34" charset="0"/>
              <a:buChar char="•"/>
              <a:defRPr/>
            </a:pPr>
            <a:endParaRPr lang="en-US" sz="2400" b="1" dirty="0" smtClean="0">
              <a:solidFill>
                <a:schemeClr val="tx1">
                  <a:lumMod val="85000"/>
                </a:schemeClr>
              </a:solidFill>
            </a:endParaRPr>
          </a:p>
        </p:txBody>
      </p:sp>
      <p:pic>
        <p:nvPicPr>
          <p:cNvPr id="19460" name="Picture 7" descr="http://people.eku.edu/ritchisong/301images/Sleep_regul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96795"/>
            <a:ext cx="34290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696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5603" y="990600"/>
            <a:ext cx="2638425" cy="438150"/>
          </a:xfrm>
        </p:spPr>
        <p:txBody>
          <a:bodyPr>
            <a:noAutofit/>
          </a:bodyPr>
          <a:lstStyle/>
          <a:p>
            <a:pPr eaLnBrk="1" fontAlgn="auto" hangingPunct="1">
              <a:spcAft>
                <a:spcPts val="0"/>
              </a:spcAft>
              <a:defRPr/>
            </a:pPr>
            <a:r>
              <a:rPr lang="en-US" sz="3200" b="1" dirty="0" smtClean="0">
                <a:solidFill>
                  <a:srgbClr val="FFFF00"/>
                </a:solidFill>
              </a:rPr>
              <a:t>RAS</a:t>
            </a:r>
            <a:endParaRPr lang="en-US" sz="3200" b="1" dirty="0">
              <a:solidFill>
                <a:srgbClr val="FFFF00"/>
              </a:solidFill>
            </a:endParaRPr>
          </a:p>
        </p:txBody>
      </p:sp>
      <p:sp>
        <p:nvSpPr>
          <p:cNvPr id="3" name="Content Placeholder 2"/>
          <p:cNvSpPr>
            <a:spLocks noGrp="1"/>
          </p:cNvSpPr>
          <p:nvPr>
            <p:ph idx="1"/>
          </p:nvPr>
        </p:nvSpPr>
        <p:spPr>
          <a:xfrm>
            <a:off x="276225" y="1981200"/>
            <a:ext cx="4210050" cy="2819400"/>
          </a:xfrm>
        </p:spPr>
        <p:txBody>
          <a:bodyPr>
            <a:noAutofit/>
          </a:bodyPr>
          <a:lstStyle/>
          <a:p>
            <a:pPr marL="0" indent="0">
              <a:lnSpc>
                <a:spcPct val="90000"/>
              </a:lnSpc>
              <a:buNone/>
              <a:defRPr/>
            </a:pPr>
            <a:r>
              <a:rPr lang="en-US" sz="2400" b="1" dirty="0" smtClean="0">
                <a:solidFill>
                  <a:schemeClr val="tx1">
                    <a:lumMod val="85000"/>
                  </a:schemeClr>
                </a:solidFill>
                <a:cs typeface="Arial" charset="0"/>
                <a:sym typeface="Wingdings" pitchFamily="2" charset="2"/>
              </a:rPr>
              <a:t>-Lesion in the mid-pons </a:t>
            </a:r>
            <a:r>
              <a:rPr lang="en-US" sz="2400" dirty="0" smtClean="0">
                <a:solidFill>
                  <a:schemeClr val="tx1">
                    <a:lumMod val="85000"/>
                  </a:schemeClr>
                </a:solidFill>
                <a:latin typeface="Arabic Typesetting"/>
                <a:sym typeface="Wingdings" pitchFamily="2" charset="2"/>
              </a:rPr>
              <a:t>&gt;</a:t>
            </a:r>
            <a:r>
              <a:rPr lang="en-US" sz="2400" dirty="0" smtClean="0">
                <a:solidFill>
                  <a:schemeClr val="tx1">
                    <a:lumMod val="85000"/>
                  </a:schemeClr>
                </a:solidFill>
                <a:latin typeface="Arabic Typesetting"/>
                <a:cs typeface="Arabic Typesetting"/>
                <a:sym typeface="Wingdings" pitchFamily="2" charset="2"/>
              </a:rPr>
              <a:t>&gt;&gt;&gt;&gt;&gt;&gt;</a:t>
            </a:r>
            <a:r>
              <a:rPr lang="en-US" sz="2400" b="1" dirty="0" smtClean="0">
                <a:solidFill>
                  <a:schemeClr val="tx1">
                    <a:lumMod val="85000"/>
                  </a:schemeClr>
                </a:solidFill>
                <a:cs typeface="Arial" charset="0"/>
                <a:sym typeface="Wingdings" pitchFamily="2" charset="2"/>
              </a:rPr>
              <a:t>unconsciousness </a:t>
            </a:r>
          </a:p>
          <a:p>
            <a:pPr marL="0" indent="0" eaLnBrk="1" fontAlgn="auto" hangingPunct="1">
              <a:lnSpc>
                <a:spcPct val="90000"/>
              </a:lnSpc>
              <a:spcAft>
                <a:spcPts val="0"/>
              </a:spcAft>
              <a:buClr>
                <a:schemeClr val="accent3"/>
              </a:buClr>
              <a:buNone/>
              <a:defRPr/>
            </a:pPr>
            <a:r>
              <a:rPr lang="en-US" sz="2400" b="1" dirty="0" smtClean="0">
                <a:solidFill>
                  <a:schemeClr val="tx1">
                    <a:lumMod val="85000"/>
                  </a:schemeClr>
                </a:solidFill>
                <a:cs typeface="Arial" charset="0"/>
                <a:sym typeface="Wingdings" pitchFamily="2" charset="2"/>
              </a:rPr>
              <a:t>-Pons (uppers &amp; middle) and midbrain are essential for wakefulness .</a:t>
            </a:r>
          </a:p>
          <a:p>
            <a:pPr marL="0" indent="0" eaLnBrk="1" fontAlgn="auto" hangingPunct="1">
              <a:lnSpc>
                <a:spcPct val="90000"/>
              </a:lnSpc>
              <a:spcAft>
                <a:spcPts val="0"/>
              </a:spcAft>
              <a:buClr>
                <a:schemeClr val="accent3"/>
              </a:buClr>
              <a:buNone/>
              <a:defRPr/>
            </a:pPr>
            <a:r>
              <a:rPr lang="en-US" sz="2400" b="1" dirty="0" smtClean="0">
                <a:solidFill>
                  <a:schemeClr val="tx1">
                    <a:lumMod val="85000"/>
                  </a:schemeClr>
                </a:solidFill>
                <a:cs typeface="Arial" charset="0"/>
                <a:sym typeface="Wingdings" pitchFamily="2" charset="2"/>
              </a:rPr>
              <a:t> </a:t>
            </a:r>
            <a:endParaRPr lang="en-US" sz="2400" b="1" dirty="0">
              <a:solidFill>
                <a:schemeClr val="tx1">
                  <a:lumMod val="85000"/>
                </a:schemeClr>
              </a:solidFill>
              <a:cs typeface="Arial" charset="0"/>
              <a:sym typeface="Wingdings" pitchFamily="2" charset="2"/>
            </a:endParaRPr>
          </a:p>
          <a:p>
            <a:pPr marL="0" indent="0" eaLnBrk="1" fontAlgn="auto" hangingPunct="1">
              <a:lnSpc>
                <a:spcPct val="90000"/>
              </a:lnSpc>
              <a:spcAft>
                <a:spcPts val="0"/>
              </a:spcAft>
              <a:buClr>
                <a:schemeClr val="accent3"/>
              </a:buClr>
              <a:buNone/>
              <a:defRPr/>
            </a:pPr>
            <a:r>
              <a:rPr lang="en-US" sz="2400" b="1" dirty="0" err="1" smtClean="0">
                <a:solidFill>
                  <a:schemeClr val="tx1">
                    <a:lumMod val="85000"/>
                  </a:schemeClr>
                </a:solidFill>
                <a:cs typeface="Arial" charset="0"/>
              </a:rPr>
              <a:t>Bulboreticular</a:t>
            </a:r>
            <a:r>
              <a:rPr lang="en-US" sz="2400" b="1" dirty="0" smtClean="0">
                <a:solidFill>
                  <a:schemeClr val="tx1">
                    <a:lumMod val="85000"/>
                  </a:schemeClr>
                </a:solidFill>
                <a:cs typeface="Arial" charset="0"/>
              </a:rPr>
              <a:t>  </a:t>
            </a:r>
            <a:r>
              <a:rPr lang="en-US" sz="2400" b="1" dirty="0" err="1" smtClean="0">
                <a:solidFill>
                  <a:schemeClr val="tx1">
                    <a:lumMod val="85000"/>
                  </a:schemeClr>
                </a:solidFill>
                <a:cs typeface="Arial" charset="0"/>
              </a:rPr>
              <a:t>Facilitory</a:t>
            </a:r>
            <a:r>
              <a:rPr lang="en-US" sz="2400" b="1" dirty="0" smtClean="0">
                <a:solidFill>
                  <a:schemeClr val="tx1">
                    <a:lumMod val="85000"/>
                  </a:schemeClr>
                </a:solidFill>
                <a:cs typeface="Arial" charset="0"/>
              </a:rPr>
              <a:t> ( Excitatory ) = the reticular formation . </a:t>
            </a:r>
          </a:p>
        </p:txBody>
      </p:sp>
      <p:sp>
        <p:nvSpPr>
          <p:cNvPr id="20484" name="TextBox 3"/>
          <p:cNvSpPr txBox="1">
            <a:spLocks noChangeArrowheads="1"/>
          </p:cNvSpPr>
          <p:nvPr/>
        </p:nvSpPr>
        <p:spPr bwMode="auto">
          <a:xfrm>
            <a:off x="5486400" y="20574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p>
        </p:txBody>
      </p:sp>
      <p:pic>
        <p:nvPicPr>
          <p:cNvPr id="20485" name="Picture 4" descr="New 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811" y="214240"/>
            <a:ext cx="45529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Content Placeholder 3" descr="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
            <a:hlinkClick r:id="rId3" tooltip="&quot;Figure 6: The Brainstem Reticular Formation and the Conventional View of the Ascending Reticular Activating System. A: The brainstem is located between the spinal cord and the diencephalon. It encompasses the medulla oblongata, the pons, and the midbrain. Earlier histological studies indicated that the central and dorsal part of the brainstem extending from the lower medulla to the level of the upper midbrain had an appearance of a “reticulum”. Therefore, this region was labeled as the reticular formation.  B: According to the conventional view, the mesencephalic reticular formation (MRF) is the origin of the ascending reticular activating system that operates through the intralaminar nuclei of the thalamus (ILN) and activates widespread regions of the cortex. As described in the text, this view is incomplete for several reasons.&quo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838825" y="33909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9146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762000"/>
          </a:xfrm>
        </p:spPr>
        <p:txBody>
          <a:bodyPr>
            <a:normAutofit/>
          </a:bodyPr>
          <a:lstStyle/>
          <a:p>
            <a:pPr eaLnBrk="1" fontAlgn="auto" hangingPunct="1">
              <a:spcAft>
                <a:spcPts val="0"/>
              </a:spcAft>
              <a:defRPr/>
            </a:pPr>
            <a:r>
              <a:rPr lang="en-US" dirty="0" smtClean="0"/>
              <a:t>Sensory inputs to RAS</a:t>
            </a:r>
          </a:p>
        </p:txBody>
      </p:sp>
      <p:pic>
        <p:nvPicPr>
          <p:cNvPr id="21507" name="Content Placeholder 3" descr="the reticular activating system"/>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143000"/>
            <a:ext cx="8458200" cy="5410200"/>
          </a:xfrm>
        </p:spPr>
      </p:pic>
    </p:spTree>
    <p:extLst>
      <p:ext uri="{BB962C8B-B14F-4D97-AF65-F5344CB8AC3E}">
        <p14:creationId xmlns:p14="http://schemas.microsoft.com/office/powerpoint/2010/main" val="2652887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200150"/>
          </a:xfrm>
        </p:spPr>
        <p:txBody>
          <a:bodyPr>
            <a:normAutofit fontScale="90000"/>
          </a:bodyPr>
          <a:lstStyle/>
          <a:p>
            <a:pPr eaLnBrk="1" fontAlgn="auto" hangingPunct="1">
              <a:spcAft>
                <a:spcPts val="0"/>
              </a:spcAft>
              <a:defRPr/>
            </a:pPr>
            <a:r>
              <a:rPr lang="en-US" dirty="0" smtClean="0">
                <a:solidFill>
                  <a:schemeClr val="tx1">
                    <a:lumMod val="85000"/>
                  </a:schemeClr>
                </a:solidFill>
                <a:latin typeface="Calibri" panose="020F0502020204030204" pitchFamily="34" charset="0"/>
                <a:cs typeface="Calibri" panose="020F0502020204030204" pitchFamily="34" charset="0"/>
              </a:rPr>
              <a:t>Functions of RAS:</a:t>
            </a:r>
            <a:br>
              <a:rPr lang="en-US" dirty="0" smtClean="0">
                <a:solidFill>
                  <a:schemeClr val="tx1">
                    <a:lumMod val="85000"/>
                  </a:schemeClr>
                </a:solidFill>
                <a:latin typeface="Calibri" panose="020F0502020204030204" pitchFamily="34" charset="0"/>
                <a:cs typeface="Calibri" panose="020F0502020204030204" pitchFamily="34" charset="0"/>
              </a:rPr>
            </a:br>
            <a:r>
              <a:rPr lang="en-US" dirty="0" smtClean="0">
                <a:solidFill>
                  <a:schemeClr val="tx1">
                    <a:lumMod val="85000"/>
                  </a:schemeClr>
                </a:solidFill>
                <a:latin typeface="Calibri" panose="020F0502020204030204" pitchFamily="34" charset="0"/>
                <a:cs typeface="Calibri" panose="020F0502020204030204" pitchFamily="34" charset="0"/>
              </a:rPr>
              <a:t>1- </a:t>
            </a:r>
            <a:r>
              <a:rPr lang="en-US" sz="3600" dirty="0" smtClean="0">
                <a:solidFill>
                  <a:schemeClr val="tx1">
                    <a:lumMod val="85000"/>
                  </a:schemeClr>
                </a:solidFill>
                <a:latin typeface="Calibri" panose="020F0502020204030204" pitchFamily="34" charset="0"/>
                <a:cs typeface="Calibri" panose="020F0502020204030204" pitchFamily="34" charset="0"/>
              </a:rPr>
              <a:t>Regulating sleep-wake transitions</a:t>
            </a:r>
          </a:p>
        </p:txBody>
      </p:sp>
      <p:sp>
        <p:nvSpPr>
          <p:cNvPr id="3" name="Content Placeholder 2"/>
          <p:cNvSpPr>
            <a:spLocks noGrp="1"/>
          </p:cNvSpPr>
          <p:nvPr>
            <p:ph idx="1"/>
          </p:nvPr>
        </p:nvSpPr>
        <p:spPr>
          <a:xfrm>
            <a:off x="381000" y="1981200"/>
            <a:ext cx="8229600" cy="4191000"/>
          </a:xfrm>
        </p:spPr>
        <p:txBody>
          <a:bodyPr rtlCol="0">
            <a:normAutofit fontScale="25000" lnSpcReduction="20000"/>
          </a:bodyPr>
          <a:lstStyle/>
          <a:p>
            <a:pPr marL="274320" indent="-274320" eaLnBrk="1" fontAlgn="auto" hangingPunct="1">
              <a:spcAft>
                <a:spcPts val="0"/>
              </a:spcAft>
              <a:buClr>
                <a:schemeClr val="accent3"/>
              </a:buClr>
              <a:buFont typeface="Wingdings 2"/>
              <a:buNone/>
              <a:defRPr/>
            </a:pPr>
            <a:endParaRPr lang="en-US" b="1" dirty="0" smtClean="0">
              <a:solidFill>
                <a:schemeClr val="tx1">
                  <a:lumMod val="85000"/>
                </a:schemeClr>
              </a:solidFill>
              <a:latin typeface="Calibri" panose="020F0502020204030204" pitchFamily="34" charset="0"/>
              <a:cs typeface="Calibri" panose="020F0502020204030204" pitchFamily="34" charset="0"/>
            </a:endParaRPr>
          </a:p>
          <a:p>
            <a:pPr algn="just">
              <a:buFont typeface="Arial" pitchFamily="34" charset="0"/>
              <a:buChar char="•"/>
              <a:defRPr/>
            </a:pPr>
            <a:r>
              <a:rPr lang="en-US" sz="8800" b="1" dirty="0" smtClean="0">
                <a:solidFill>
                  <a:schemeClr val="tx1">
                    <a:lumMod val="85000"/>
                  </a:schemeClr>
                </a:solidFill>
                <a:latin typeface="Calibri" panose="020F0502020204030204" pitchFamily="34" charset="0"/>
                <a:cs typeface="Calibri" panose="020F0502020204030204" pitchFamily="34" charset="0"/>
              </a:rPr>
              <a:t>Low </a:t>
            </a:r>
            <a:r>
              <a:rPr lang="en-US" sz="8800" b="1" dirty="0">
                <a:solidFill>
                  <a:schemeClr val="tx1">
                    <a:lumMod val="85000"/>
                  </a:schemeClr>
                </a:solidFill>
                <a:latin typeface="Calibri" panose="020F0502020204030204" pitchFamily="34" charset="0"/>
                <a:cs typeface="Calibri" panose="020F0502020204030204" pitchFamily="34" charset="0"/>
              </a:rPr>
              <a:t>voltage fast burst brain waves (EEG </a:t>
            </a:r>
            <a:r>
              <a:rPr lang="en-US" sz="8800" b="1" dirty="0" err="1">
                <a:solidFill>
                  <a:schemeClr val="tx1">
                    <a:lumMod val="85000"/>
                  </a:schemeClr>
                </a:solidFill>
                <a:latin typeface="Calibri" panose="020F0502020204030204" pitchFamily="34" charset="0"/>
                <a:cs typeface="Calibri" panose="020F0502020204030204" pitchFamily="34" charset="0"/>
              </a:rPr>
              <a:t>desynchronization</a:t>
            </a:r>
            <a:r>
              <a:rPr lang="en-US" sz="8800" b="1" dirty="0">
                <a:solidFill>
                  <a:schemeClr val="tx1">
                    <a:lumMod val="85000"/>
                  </a:schemeClr>
                </a:solidFill>
                <a:latin typeface="Calibri" panose="020F0502020204030204" pitchFamily="34" charset="0"/>
                <a:cs typeface="Calibri" panose="020F0502020204030204" pitchFamily="34" charset="0"/>
              </a:rPr>
              <a:t>) are associated </a:t>
            </a:r>
            <a:r>
              <a:rPr lang="en-US" sz="8800" b="1" dirty="0" smtClean="0">
                <a:solidFill>
                  <a:schemeClr val="tx1">
                    <a:lumMod val="85000"/>
                  </a:schemeClr>
                </a:solidFill>
                <a:latin typeface="Calibri" panose="020F0502020204030204" pitchFamily="34" charset="0"/>
                <a:cs typeface="Calibri" panose="020F0502020204030204" pitchFamily="34" charset="0"/>
              </a:rPr>
              <a:t>wit wakefulness </a:t>
            </a:r>
            <a:r>
              <a:rPr lang="en-US" sz="8800" b="1" dirty="0">
                <a:solidFill>
                  <a:schemeClr val="tx1">
                    <a:lumMod val="85000"/>
                  </a:schemeClr>
                </a:solidFill>
                <a:latin typeface="Calibri" panose="020F0502020204030204" pitchFamily="34" charset="0"/>
                <a:cs typeface="Calibri" panose="020F0502020204030204" pitchFamily="34" charset="0"/>
              </a:rPr>
              <a:t>and REM sleep , </a:t>
            </a:r>
          </a:p>
          <a:p>
            <a:pPr marL="274320" indent="-274320" algn="just" eaLnBrk="1" fontAlgn="auto" hangingPunct="1">
              <a:spcAft>
                <a:spcPts val="0"/>
              </a:spcAft>
              <a:buClr>
                <a:schemeClr val="accent3"/>
              </a:buClr>
              <a:buFont typeface="Arial" pitchFamily="34" charset="0"/>
              <a:buChar char="•"/>
              <a:defRPr/>
            </a:pPr>
            <a:r>
              <a:rPr lang="en-US" sz="8800" b="1" dirty="0" smtClean="0">
                <a:solidFill>
                  <a:schemeClr val="tx1">
                    <a:lumMod val="85000"/>
                  </a:schemeClr>
                </a:solidFill>
                <a:latin typeface="Calibri" panose="020F0502020204030204" pitchFamily="34" charset="0"/>
                <a:cs typeface="Calibri" panose="020F0502020204030204" pitchFamily="34" charset="0"/>
              </a:rPr>
              <a:t>RAS </a:t>
            </a:r>
            <a:r>
              <a:rPr lang="en-US" sz="8800" b="1" dirty="0">
                <a:solidFill>
                  <a:schemeClr val="tx1">
                    <a:lumMod val="85000"/>
                  </a:schemeClr>
                </a:solidFill>
                <a:latin typeface="Calibri" panose="020F0502020204030204" pitchFamily="34" charset="0"/>
                <a:cs typeface="Calibri" panose="020F0502020204030204" pitchFamily="34" charset="0"/>
              </a:rPr>
              <a:t>m</a:t>
            </a:r>
            <a:r>
              <a:rPr lang="en-US" sz="8800" b="1" dirty="0" smtClean="0">
                <a:solidFill>
                  <a:schemeClr val="tx1">
                    <a:lumMod val="85000"/>
                  </a:schemeClr>
                </a:solidFill>
                <a:latin typeface="Calibri" panose="020F0502020204030204" pitchFamily="34" charset="0"/>
                <a:cs typeface="Calibri" panose="020F0502020204030204" pitchFamily="34" charset="0"/>
              </a:rPr>
              <a:t>odify and potentiate thalamic and cortical functions resulting in  (EEG) </a:t>
            </a:r>
            <a:r>
              <a:rPr lang="en-US" sz="8800" b="1" dirty="0" err="1" smtClean="0">
                <a:solidFill>
                  <a:schemeClr val="tx1">
                    <a:lumMod val="85000"/>
                  </a:schemeClr>
                </a:solidFill>
                <a:latin typeface="Calibri" panose="020F0502020204030204" pitchFamily="34" charset="0"/>
                <a:cs typeface="Calibri" panose="020F0502020204030204" pitchFamily="34" charset="0"/>
              </a:rPr>
              <a:t>desynchronization</a:t>
            </a:r>
            <a:r>
              <a:rPr lang="en-US" sz="8800" b="1" dirty="0" smtClean="0">
                <a:solidFill>
                  <a:schemeClr val="tx1">
                    <a:lumMod val="85000"/>
                  </a:schemeClr>
                </a:solidFill>
                <a:latin typeface="Calibri" panose="020F0502020204030204" pitchFamily="34" charset="0"/>
                <a:cs typeface="Calibri" panose="020F0502020204030204" pitchFamily="34" charset="0"/>
              </a:rPr>
              <a:t>. </a:t>
            </a:r>
          </a:p>
          <a:p>
            <a:pPr marL="0" indent="0" algn="just" eaLnBrk="1" fontAlgn="auto" hangingPunct="1">
              <a:spcAft>
                <a:spcPts val="0"/>
              </a:spcAft>
              <a:buClr>
                <a:schemeClr val="accent3"/>
              </a:buClr>
              <a:buNone/>
              <a:defRPr/>
            </a:pPr>
            <a:endParaRPr lang="en-US" sz="8800" b="1" dirty="0" smtClean="0">
              <a:solidFill>
                <a:schemeClr val="tx1">
                  <a:lumMod val="85000"/>
                </a:schemeClr>
              </a:solidFill>
              <a:latin typeface="Calibri" panose="020F0502020204030204" pitchFamily="34" charset="0"/>
              <a:cs typeface="Calibri" panose="020F0502020204030204" pitchFamily="34" charset="0"/>
            </a:endParaRPr>
          </a:p>
          <a:p>
            <a:pPr marL="274320" indent="-274320" algn="just" eaLnBrk="1" fontAlgn="auto" hangingPunct="1">
              <a:spcAft>
                <a:spcPts val="0"/>
              </a:spcAft>
              <a:buClr>
                <a:schemeClr val="accent3"/>
              </a:buClr>
              <a:buFont typeface="Arial" pitchFamily="34" charset="0"/>
              <a:buChar char="•"/>
              <a:defRPr/>
            </a:pPr>
            <a:r>
              <a:rPr lang="en-US" sz="8800" b="1" dirty="0" smtClean="0">
                <a:solidFill>
                  <a:schemeClr val="tx1">
                    <a:lumMod val="85000"/>
                  </a:schemeClr>
                </a:solidFill>
                <a:latin typeface="Calibri" panose="020F0502020204030204" pitchFamily="34" charset="0"/>
                <a:cs typeface="Calibri" panose="020F0502020204030204" pitchFamily="34" charset="0"/>
              </a:rPr>
              <a:t>Change from a state of deep sleep to wakefulness is reversible and mediated by the RAS.</a:t>
            </a:r>
            <a:r>
              <a:rPr lang="en-US" sz="8800" b="1" baseline="30000" dirty="0" smtClean="0">
                <a:solidFill>
                  <a:schemeClr val="tx1">
                    <a:lumMod val="85000"/>
                  </a:schemeClr>
                </a:solidFill>
                <a:latin typeface="Calibri" panose="020F0502020204030204" pitchFamily="34" charset="0"/>
                <a:cs typeface="Calibri" panose="020F0502020204030204" pitchFamily="34" charset="0"/>
              </a:rPr>
              <a:t> </a:t>
            </a:r>
            <a:endParaRPr lang="en-US" sz="8800" b="1" dirty="0" smtClean="0">
              <a:solidFill>
                <a:schemeClr val="tx1">
                  <a:lumMod val="85000"/>
                </a:schemeClr>
              </a:solidFill>
              <a:latin typeface="Calibri" panose="020F0502020204030204" pitchFamily="34" charset="0"/>
              <a:cs typeface="Calibri" panose="020F0502020204030204" pitchFamily="34" charset="0"/>
            </a:endParaRPr>
          </a:p>
          <a:p>
            <a:pPr marL="274320" indent="-274320" algn="just" eaLnBrk="1" fontAlgn="auto" hangingPunct="1">
              <a:spcAft>
                <a:spcPts val="0"/>
              </a:spcAft>
              <a:buClr>
                <a:schemeClr val="accent3"/>
              </a:buClr>
              <a:buFont typeface="Arial" pitchFamily="34" charset="0"/>
              <a:buChar char="•"/>
              <a:defRPr/>
            </a:pPr>
            <a:r>
              <a:rPr lang="en-US" sz="8800" b="1" dirty="0" smtClean="0">
                <a:solidFill>
                  <a:schemeClr val="tx1">
                    <a:lumMod val="85000"/>
                  </a:schemeClr>
                </a:solidFill>
                <a:latin typeface="Calibri" panose="020F0502020204030204" pitchFamily="34" charset="0"/>
                <a:cs typeface="Calibri" panose="020F0502020204030204" pitchFamily="34" charset="0"/>
              </a:rPr>
              <a:t>Stimulation of the RAS produces EEG </a:t>
            </a:r>
            <a:r>
              <a:rPr lang="en-US" sz="8800" b="1" dirty="0" err="1" smtClean="0">
                <a:solidFill>
                  <a:schemeClr val="tx1">
                    <a:lumMod val="85000"/>
                  </a:schemeClr>
                </a:solidFill>
                <a:latin typeface="Calibri" panose="020F0502020204030204" pitchFamily="34" charset="0"/>
                <a:cs typeface="Calibri" panose="020F0502020204030204" pitchFamily="34" charset="0"/>
              </a:rPr>
              <a:t>desynchronization</a:t>
            </a:r>
            <a:r>
              <a:rPr lang="en-US" sz="8800" b="1" dirty="0" smtClean="0">
                <a:solidFill>
                  <a:schemeClr val="tx1">
                    <a:lumMod val="85000"/>
                  </a:schemeClr>
                </a:solidFill>
                <a:latin typeface="Calibri" panose="020F0502020204030204" pitchFamily="34" charset="0"/>
                <a:cs typeface="Calibri" panose="020F0502020204030204" pitchFamily="34" charset="0"/>
              </a:rPr>
              <a:t> by suppressing slow cortical waves.</a:t>
            </a:r>
          </a:p>
          <a:p>
            <a:pPr marL="274320" indent="-274320" algn="just" eaLnBrk="1" fontAlgn="auto" hangingPunct="1">
              <a:spcAft>
                <a:spcPts val="0"/>
              </a:spcAft>
              <a:buClr>
                <a:schemeClr val="accent3"/>
              </a:buClr>
              <a:buFont typeface="Arial" pitchFamily="34" charset="0"/>
              <a:buChar char="•"/>
              <a:defRPr/>
            </a:pPr>
            <a:r>
              <a:rPr lang="en-US" sz="8800" b="1" dirty="0" smtClean="0">
                <a:solidFill>
                  <a:schemeClr val="tx1">
                    <a:lumMod val="85000"/>
                  </a:schemeClr>
                </a:solidFill>
                <a:latin typeface="Calibri" panose="020F0502020204030204" pitchFamily="34" charset="0"/>
                <a:cs typeface="Calibri" panose="020F0502020204030204" pitchFamily="34" charset="0"/>
              </a:rPr>
              <a:t>RAS suppress ascending afferent activity to the CC &gt;&gt;&gt;&gt;&gt; sleep</a:t>
            </a:r>
          </a:p>
          <a:p>
            <a:pPr marL="274320" indent="-274320" algn="just" eaLnBrk="1" fontAlgn="auto" hangingPunct="1">
              <a:spcAft>
                <a:spcPts val="0"/>
              </a:spcAft>
              <a:buClr>
                <a:schemeClr val="accent3"/>
              </a:buClr>
              <a:buFont typeface="Arial" pitchFamily="34" charset="0"/>
              <a:buChar char="•"/>
              <a:defRPr/>
            </a:pPr>
            <a:endParaRPr lang="en-US" sz="8000" dirty="0" smtClean="0">
              <a:solidFill>
                <a:schemeClr val="tx1">
                  <a:lumMod val="8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3316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eaLnBrk="1" fontAlgn="auto" hangingPunct="1">
              <a:spcAft>
                <a:spcPts val="0"/>
              </a:spcAft>
              <a:defRPr/>
            </a:pPr>
            <a:r>
              <a:rPr lang="en-US" b="1" dirty="0" smtClean="0">
                <a:solidFill>
                  <a:schemeClr val="tx1">
                    <a:lumMod val="85000"/>
                  </a:schemeClr>
                </a:solidFill>
                <a:latin typeface="Calibri" panose="020F0502020204030204" pitchFamily="34" charset="0"/>
                <a:cs typeface="Calibri" panose="020F0502020204030204" pitchFamily="34" charset="0"/>
              </a:rPr>
              <a:t>2-Attention</a:t>
            </a:r>
          </a:p>
        </p:txBody>
      </p:sp>
      <p:sp>
        <p:nvSpPr>
          <p:cNvPr id="21507" name="Content Placeholder 2"/>
          <p:cNvSpPr>
            <a:spLocks noGrp="1"/>
          </p:cNvSpPr>
          <p:nvPr>
            <p:ph idx="1"/>
          </p:nvPr>
        </p:nvSpPr>
        <p:spPr/>
        <p:txBody>
          <a:bodyPr>
            <a:normAutofit/>
          </a:bodyPr>
          <a:lstStyle/>
          <a:p>
            <a:pPr marL="420624" indent="-384048" eaLnBrk="1" fontAlgn="auto" hangingPunct="1">
              <a:spcAft>
                <a:spcPts val="0"/>
              </a:spcAft>
              <a:buFont typeface="Wingdings 2" pitchFamily="18" charset="2"/>
              <a:buNone/>
              <a:defRPr/>
            </a:pPr>
            <a:endParaRPr lang="en-US" b="1" dirty="0" smtClean="0">
              <a:solidFill>
                <a:schemeClr val="tx1">
                  <a:lumMod val="85000"/>
                </a:schemeClr>
              </a:solidFill>
              <a:latin typeface="Calibri" panose="020F0502020204030204" pitchFamily="34" charset="0"/>
              <a:cs typeface="Calibri" panose="020F0502020204030204" pitchFamily="34" charset="0"/>
            </a:endParaRPr>
          </a:p>
          <a:p>
            <a:pPr marL="420624" indent="-384048" eaLnBrk="1" fontAlgn="auto" hangingPunct="1">
              <a:spcAft>
                <a:spcPts val="0"/>
              </a:spcAft>
              <a:buFont typeface="Arial" pitchFamily="34" charset="0"/>
              <a:buChar char="•"/>
              <a:defRPr/>
            </a:pPr>
            <a:r>
              <a:rPr lang="en-US" b="1" dirty="0" smtClean="0">
                <a:solidFill>
                  <a:schemeClr val="tx1">
                    <a:lumMod val="85000"/>
                  </a:schemeClr>
                </a:solidFill>
                <a:latin typeface="Calibri" panose="020F0502020204030204" pitchFamily="34" charset="0"/>
                <a:cs typeface="Calibri" panose="020F0502020204030204" pitchFamily="34" charset="0"/>
              </a:rPr>
              <a:t>RAS mediate transitions from relaxed wakefulness to  of high attention. </a:t>
            </a:r>
          </a:p>
        </p:txBody>
      </p:sp>
    </p:spTree>
    <p:extLst>
      <p:ext uri="{BB962C8B-B14F-4D97-AF65-F5344CB8AC3E}">
        <p14:creationId xmlns:p14="http://schemas.microsoft.com/office/powerpoint/2010/main" val="2724401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676400" y="609600"/>
            <a:ext cx="5791200" cy="762000"/>
          </a:xfrm>
          <a:noFill/>
          <a:ln w="38100">
            <a:solidFill>
              <a:srgbClr val="00FF00"/>
            </a:solidFill>
          </a:ln>
        </p:spPr>
        <p:txBody>
          <a:bodyPr/>
          <a:lstStyle/>
          <a:p>
            <a:r>
              <a:rPr lang="en-US" altLang="en-US" sz="3600" b="1" dirty="0">
                <a:solidFill>
                  <a:srgbClr val="FFFF00"/>
                </a:solidFill>
              </a:rPr>
              <a:t>What is Consciousness?</a:t>
            </a:r>
          </a:p>
        </p:txBody>
      </p:sp>
      <p:sp>
        <p:nvSpPr>
          <p:cNvPr id="20483" name="Rectangle 3"/>
          <p:cNvSpPr>
            <a:spLocks noGrp="1" noChangeArrowheads="1"/>
          </p:cNvSpPr>
          <p:nvPr>
            <p:ph type="body" idx="1"/>
          </p:nvPr>
        </p:nvSpPr>
        <p:spPr>
          <a:xfrm>
            <a:off x="685800" y="1600200"/>
            <a:ext cx="7696200" cy="2514600"/>
          </a:xfrm>
        </p:spPr>
        <p:txBody>
          <a:bodyPr/>
          <a:lstStyle/>
          <a:p>
            <a:r>
              <a:rPr lang="en-US" altLang="en-US" sz="2400" b="1" dirty="0"/>
              <a:t>Consciousness has been defined by psychologists as our awareness of ourselves and our environment</a:t>
            </a:r>
            <a:r>
              <a:rPr lang="en-US" altLang="en-US" sz="2400" b="1" dirty="0" smtClean="0"/>
              <a:t>.</a:t>
            </a:r>
          </a:p>
          <a:p>
            <a:r>
              <a:rPr lang="en-US" sz="2400" b="1" dirty="0"/>
              <a:t>T</a:t>
            </a:r>
            <a:r>
              <a:rPr lang="en-US" sz="2400" b="1" dirty="0" smtClean="0"/>
              <a:t>wo </a:t>
            </a:r>
            <a:r>
              <a:rPr lang="en-US" sz="2400" b="1" dirty="0"/>
              <a:t>awake </a:t>
            </a:r>
            <a:r>
              <a:rPr lang="en-US" sz="2400" b="1" dirty="0" smtClean="0"/>
              <a:t>states: </a:t>
            </a:r>
            <a:r>
              <a:rPr lang="en-US" sz="2400" b="1" dirty="0" smtClean="0">
                <a:solidFill>
                  <a:srgbClr val="FFFF00"/>
                </a:solidFill>
              </a:rPr>
              <a:t>relaxed </a:t>
            </a:r>
            <a:r>
              <a:rPr lang="en-US" sz="2400" b="1" dirty="0">
                <a:solidFill>
                  <a:srgbClr val="FFFF00"/>
                </a:solidFill>
              </a:rPr>
              <a:t>awareness </a:t>
            </a:r>
            <a:r>
              <a:rPr lang="en-US" sz="2400" b="1" dirty="0"/>
              <a:t>and awareness with </a:t>
            </a:r>
            <a:r>
              <a:rPr lang="en-US" sz="2400" b="1" dirty="0">
                <a:solidFill>
                  <a:srgbClr val="FFFF00"/>
                </a:solidFill>
              </a:rPr>
              <a:t>concentrated </a:t>
            </a:r>
            <a:r>
              <a:rPr lang="en-US" sz="2400" b="1" dirty="0" smtClean="0">
                <a:solidFill>
                  <a:srgbClr val="FFFF00"/>
                </a:solidFill>
              </a:rPr>
              <a:t>attention</a:t>
            </a:r>
            <a:r>
              <a:rPr lang="en-US" sz="2400" b="1" dirty="0" smtClean="0"/>
              <a:t>              For example </a:t>
            </a:r>
            <a:r>
              <a:rPr lang="en-US" altLang="en-US" sz="2400" b="1" dirty="0" smtClean="0"/>
              <a:t>:  driving</a:t>
            </a:r>
            <a:r>
              <a:rPr lang="en-US" altLang="en-US" sz="2400" b="1" dirty="0"/>
              <a:t> </a:t>
            </a:r>
            <a:r>
              <a:rPr lang="en-US" sz="1400" b="1" dirty="0" smtClean="0"/>
              <a:t> </a:t>
            </a:r>
            <a:r>
              <a:rPr lang="en-US" sz="1400" b="1" dirty="0"/>
              <a:t>(</a:t>
            </a:r>
            <a:r>
              <a:rPr lang="en-US" sz="1400" b="1" dirty="0" err="1"/>
              <a:t>Ganong</a:t>
            </a:r>
            <a:r>
              <a:rPr lang="en-US" sz="1400" b="1" dirty="0"/>
              <a:t> 24</a:t>
            </a:r>
            <a:r>
              <a:rPr lang="en-US" sz="1400" b="1" baseline="30000" dirty="0"/>
              <a:t>th</a:t>
            </a:r>
            <a:r>
              <a:rPr lang="en-US" sz="1400" b="1" dirty="0"/>
              <a:t> Ed</a:t>
            </a:r>
            <a:r>
              <a:rPr lang="en-US" sz="2400" b="1" dirty="0"/>
              <a:t>)</a:t>
            </a:r>
            <a:endParaRPr lang="en-US" altLang="en-US" sz="2400" b="1" dirty="0"/>
          </a:p>
        </p:txBody>
      </p:sp>
      <p:pic>
        <p:nvPicPr>
          <p:cNvPr id="4" name="Picture 3" descr="female_pharmacist_fill_perscription_bottle_hg_cl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0"/>
            <a:ext cx="2971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englishman_hypnotize_md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140739"/>
            <a:ext cx="1371600" cy="2128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21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anim to="" calcmode="lin" valueType="num">
                                      <p:cBhvr>
                                        <p:cTn id="7" dur="1" fill="hold"/>
                                        <p:tgtEl>
                                          <p:spTgt spid="20483">
                                            <p:txEl>
                                              <p:pRg st="0" end="0"/>
                                            </p:txEl>
                                          </p:spTgt>
                                        </p:tgtEl>
                                        <p:attrNameLst>
                                          <p:attrName/>
                                        </p:attrNameLst>
                                      </p:cBhvr>
                                    </p:anim>
                                  </p:childTnLst>
                                  <p:subTnLst>
                                    <p:animClr clrSpc="rgb" dir="cw">
                                      <p:cBhvr override="childStyle">
                                        <p:cTn dur="1" fill="hold" display="0" masterRel="nextClick" afterEffect="1"/>
                                        <p:tgtEl>
                                          <p:spTgt spid="20483">
                                            <p:txEl>
                                              <p:pRg st="0" end="0"/>
                                            </p:txEl>
                                          </p:spTgt>
                                        </p:tgtEl>
                                        <p:attrNameLst>
                                          <p:attrName>ppt_c</p:attrName>
                                        </p:attrNameLst>
                                      </p:cBhvr>
                                      <p:to>
                                        <a:srgbClr val="FFFFFF"/>
                                      </p:to>
                                    </p:animClr>
                                  </p:sub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0483">
                                            <p:txEl>
                                              <p:pRg st="1" end="1"/>
                                            </p:txEl>
                                          </p:spTgt>
                                        </p:tgtEl>
                                        <p:attrNameLst>
                                          <p:attrName>style.visibility</p:attrName>
                                        </p:attrNameLst>
                                      </p:cBhvr>
                                      <p:to>
                                        <p:strVal val="visible"/>
                                      </p:to>
                                    </p:set>
                                    <p:anim to="" calcmode="lin" valueType="num">
                                      <p:cBhvr>
                                        <p:cTn id="12" dur="1" fill="hold"/>
                                        <p:tgtEl>
                                          <p:spTgt spid="20483">
                                            <p:txEl>
                                              <p:pRg st="1" end="1"/>
                                            </p:txEl>
                                          </p:spTgt>
                                        </p:tgtEl>
                                        <p:attrNameLst>
                                          <p:attrName/>
                                        </p:attrNameLst>
                                      </p:cBhvr>
                                    </p:anim>
                                  </p:childTnLst>
                                  <p:subTnLst>
                                    <p:animClr clrSpc="rgb" dir="cw">
                                      <p:cBhvr override="childStyle">
                                        <p:cTn dur="1" fill="hold" display="0" masterRel="nextClick" afterEffect="1"/>
                                        <p:tgtEl>
                                          <p:spTgt spid="20483">
                                            <p:txEl>
                                              <p:pRg st="1" end="1"/>
                                            </p:txEl>
                                          </p:spTgt>
                                        </p:tgtEl>
                                        <p:attrNameLst>
                                          <p:attrName>ppt_c</p:attrName>
                                        </p:attrNameLst>
                                      </p:cBhvr>
                                      <p:to>
                                        <a:srgbClr val="FFFFFF"/>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5"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fontAlgn="auto" hangingPunct="1">
              <a:spcAft>
                <a:spcPts val="0"/>
              </a:spcAft>
              <a:defRPr/>
            </a:pPr>
            <a:r>
              <a:rPr lang="en-US" dirty="0" smtClean="0">
                <a:solidFill>
                  <a:schemeClr val="tx1">
                    <a:lumMod val="85000"/>
                  </a:schemeClr>
                </a:solidFill>
                <a:latin typeface="Calibri" panose="020F0502020204030204" pitchFamily="34" charset="0"/>
                <a:cs typeface="Calibri" panose="020F0502020204030204" pitchFamily="34" charset="0"/>
              </a:rPr>
              <a:t>3-RAS and learning</a:t>
            </a:r>
          </a:p>
        </p:txBody>
      </p:sp>
      <p:sp>
        <p:nvSpPr>
          <p:cNvPr id="3" name="Content Placeholder 2"/>
          <p:cNvSpPr>
            <a:spLocks noGrp="1"/>
          </p:cNvSpPr>
          <p:nvPr>
            <p:ph idx="1"/>
          </p:nvPr>
        </p:nvSpPr>
        <p:spPr>
          <a:xfrm>
            <a:off x="457200" y="2209800"/>
            <a:ext cx="8229600" cy="4114800"/>
          </a:xfrm>
        </p:spPr>
        <p:txBody>
          <a:bodyPr rtlCol="0">
            <a:normAutofit/>
          </a:bodyPr>
          <a:lstStyle/>
          <a:p>
            <a:pPr marL="274320" indent="-274320" eaLnBrk="1" fontAlgn="auto" hangingPunct="1">
              <a:spcAft>
                <a:spcPts val="0"/>
              </a:spcAft>
              <a:buClr>
                <a:schemeClr val="accent3"/>
              </a:buClr>
              <a:buFont typeface="Arial" pitchFamily="34" charset="0"/>
              <a:buChar char="•"/>
              <a:defRPr/>
            </a:pPr>
            <a:r>
              <a:rPr lang="en-US" sz="2400" dirty="0" smtClean="0">
                <a:solidFill>
                  <a:schemeClr val="tx1">
                    <a:lumMod val="85000"/>
                  </a:schemeClr>
                </a:solidFill>
                <a:latin typeface="Calibri" panose="020F0502020204030204" pitchFamily="34" charset="0"/>
                <a:cs typeface="Calibri" panose="020F0502020204030204" pitchFamily="34" charset="0"/>
              </a:rPr>
              <a:t>The RAS is the center of balance for the other systems involved in </a:t>
            </a:r>
            <a:r>
              <a:rPr lang="en-US" sz="2400" b="1" dirty="0" smtClean="0">
                <a:solidFill>
                  <a:schemeClr val="tx1">
                    <a:lumMod val="85000"/>
                  </a:schemeClr>
                </a:solidFill>
                <a:latin typeface="Calibri" panose="020F0502020204030204" pitchFamily="34" charset="0"/>
                <a:cs typeface="Calibri" panose="020F0502020204030204" pitchFamily="34" charset="0"/>
              </a:rPr>
              <a:t>learning, self-control or inhibition, and motivation.</a:t>
            </a:r>
            <a:r>
              <a:rPr lang="en-US" sz="2400" dirty="0" smtClean="0">
                <a:solidFill>
                  <a:schemeClr val="tx1">
                    <a:lumMod val="85000"/>
                  </a:schemeClr>
                </a:solidFill>
                <a:latin typeface="Calibri" panose="020F0502020204030204" pitchFamily="34" charset="0"/>
                <a:cs typeface="Calibri" panose="020F0502020204030204" pitchFamily="34" charset="0"/>
              </a:rPr>
              <a:t> </a:t>
            </a:r>
          </a:p>
          <a:p>
            <a:pPr marL="274320" indent="-274320" eaLnBrk="1" fontAlgn="auto" hangingPunct="1">
              <a:spcAft>
                <a:spcPts val="0"/>
              </a:spcAft>
              <a:buClr>
                <a:schemeClr val="accent3"/>
              </a:buClr>
              <a:buFont typeface="Arial" pitchFamily="34" charset="0"/>
              <a:buChar char="•"/>
              <a:defRPr/>
            </a:pPr>
            <a:r>
              <a:rPr lang="en-US" sz="2400" dirty="0">
                <a:solidFill>
                  <a:schemeClr val="tx1">
                    <a:lumMod val="85000"/>
                  </a:schemeClr>
                </a:solidFill>
                <a:latin typeface="Calibri" panose="020F0502020204030204" pitchFamily="34" charset="0"/>
                <a:cs typeface="Calibri" panose="020F0502020204030204" pitchFamily="34" charset="0"/>
              </a:rPr>
              <a:t>P</a:t>
            </a:r>
            <a:r>
              <a:rPr lang="en-US" sz="2400" dirty="0" smtClean="0">
                <a:solidFill>
                  <a:schemeClr val="tx1">
                    <a:lumMod val="85000"/>
                  </a:schemeClr>
                </a:solidFill>
                <a:latin typeface="Calibri" panose="020F0502020204030204" pitchFamily="34" charset="0"/>
                <a:cs typeface="Calibri" panose="020F0502020204030204" pitchFamily="34" charset="0"/>
              </a:rPr>
              <a:t>rovides the neural connections for </a:t>
            </a:r>
            <a:r>
              <a:rPr lang="en-US" sz="2400" b="1" dirty="0" smtClean="0">
                <a:solidFill>
                  <a:schemeClr val="tx1">
                    <a:lumMod val="85000"/>
                  </a:schemeClr>
                </a:solidFill>
                <a:latin typeface="Calibri" panose="020F0502020204030204" pitchFamily="34" charset="0"/>
                <a:cs typeface="Calibri" panose="020F0502020204030204" pitchFamily="34" charset="0"/>
              </a:rPr>
              <a:t>processing and learning of information</a:t>
            </a:r>
            <a:r>
              <a:rPr lang="en-US" sz="2400" dirty="0" smtClean="0">
                <a:solidFill>
                  <a:schemeClr val="tx1">
                    <a:lumMod val="85000"/>
                  </a:schemeClr>
                </a:solidFill>
                <a:latin typeface="Calibri" panose="020F0502020204030204" pitchFamily="34" charset="0"/>
                <a:cs typeface="Calibri" panose="020F0502020204030204" pitchFamily="34" charset="0"/>
              </a:rPr>
              <a:t>, </a:t>
            </a:r>
          </a:p>
          <a:p>
            <a:pPr marL="274320" indent="-274320" eaLnBrk="1" fontAlgn="auto" hangingPunct="1">
              <a:spcAft>
                <a:spcPts val="0"/>
              </a:spcAft>
              <a:buClr>
                <a:schemeClr val="accent3"/>
              </a:buClr>
              <a:buFont typeface="Arial" pitchFamily="34" charset="0"/>
              <a:buChar char="•"/>
              <a:defRPr/>
            </a:pPr>
            <a:r>
              <a:rPr lang="en-US" sz="2400" b="1" dirty="0" smtClean="0">
                <a:solidFill>
                  <a:schemeClr val="tx1">
                    <a:lumMod val="85000"/>
                  </a:schemeClr>
                </a:solidFill>
                <a:latin typeface="Calibri" panose="020F0502020204030204" pitchFamily="34" charset="0"/>
                <a:cs typeface="Calibri" panose="020F0502020204030204" pitchFamily="34" charset="0"/>
              </a:rPr>
              <a:t>Selective  attention </a:t>
            </a:r>
            <a:r>
              <a:rPr lang="en-US" sz="2400" dirty="0" smtClean="0">
                <a:solidFill>
                  <a:schemeClr val="tx1">
                    <a:lumMod val="85000"/>
                  </a:schemeClr>
                </a:solidFill>
                <a:latin typeface="Calibri" panose="020F0502020204030204" pitchFamily="34" charset="0"/>
                <a:cs typeface="Calibri" panose="020F0502020204030204" pitchFamily="34" charset="0"/>
              </a:rPr>
              <a:t>(to the correct task) </a:t>
            </a:r>
          </a:p>
        </p:txBody>
      </p:sp>
    </p:spTree>
    <p:extLst>
      <p:ext uri="{BB962C8B-B14F-4D97-AF65-F5344CB8AC3E}">
        <p14:creationId xmlns:p14="http://schemas.microsoft.com/office/powerpoint/2010/main" val="2637049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381000"/>
            <a:ext cx="3429000" cy="533400"/>
          </a:xfrm>
        </p:spPr>
        <p:txBody>
          <a:bodyPr>
            <a:noAutofit/>
          </a:bodyPr>
          <a:lstStyle/>
          <a:p>
            <a:pPr eaLnBrk="1" fontAlgn="auto" hangingPunct="1">
              <a:spcAft>
                <a:spcPts val="0"/>
              </a:spcAft>
              <a:defRPr/>
            </a:pPr>
            <a:r>
              <a:rPr lang="en-US" sz="3600" b="1" dirty="0" smtClean="0">
                <a:solidFill>
                  <a:srgbClr val="FFFF00"/>
                </a:solidFill>
                <a:latin typeface="Calibri" panose="020F0502020204030204" pitchFamily="34" charset="0"/>
                <a:cs typeface="Calibri" panose="020F0502020204030204" pitchFamily="34" charset="0"/>
              </a:rPr>
              <a:t/>
            </a:r>
            <a:br>
              <a:rPr lang="en-US" sz="3600" b="1" dirty="0" smtClean="0">
                <a:solidFill>
                  <a:srgbClr val="FFFF00"/>
                </a:solidFill>
                <a:latin typeface="Calibri" panose="020F0502020204030204" pitchFamily="34" charset="0"/>
                <a:cs typeface="Calibri" panose="020F0502020204030204" pitchFamily="34" charset="0"/>
              </a:rPr>
            </a:br>
            <a:r>
              <a:rPr lang="en-US" sz="3600" b="1" dirty="0" smtClean="0">
                <a:solidFill>
                  <a:srgbClr val="FFFF00"/>
                </a:solidFill>
                <a:latin typeface="Calibri" panose="020F0502020204030204" pitchFamily="34" charset="0"/>
                <a:cs typeface="Calibri" panose="020F0502020204030204" pitchFamily="34" charset="0"/>
              </a:rPr>
              <a:t>RAS </a:t>
            </a:r>
            <a:r>
              <a:rPr lang="en-US" sz="3600" b="1" dirty="0" err="1" smtClean="0">
                <a:solidFill>
                  <a:srgbClr val="FFFF00"/>
                </a:solidFill>
                <a:latin typeface="Calibri" panose="020F0502020204030204" pitchFamily="34" charset="0"/>
                <a:cs typeface="Calibri" panose="020F0502020204030204" pitchFamily="34" charset="0"/>
              </a:rPr>
              <a:t>dysfucntion</a:t>
            </a:r>
            <a:r>
              <a:rPr lang="en-US" sz="3600" b="1" dirty="0" smtClean="0">
                <a:solidFill>
                  <a:srgbClr val="FFFF00"/>
                </a:solidFill>
                <a:latin typeface="Calibri" panose="020F0502020204030204" pitchFamily="34" charset="0"/>
                <a:cs typeface="Calibri" panose="020F0502020204030204" pitchFamily="34" charset="0"/>
              </a:rPr>
              <a:t/>
            </a:r>
            <a:br>
              <a:rPr lang="en-US" sz="3600" b="1" dirty="0" smtClean="0">
                <a:solidFill>
                  <a:srgbClr val="FFFF00"/>
                </a:solidFill>
                <a:latin typeface="Calibri" panose="020F0502020204030204" pitchFamily="34" charset="0"/>
                <a:cs typeface="Calibri" panose="020F0502020204030204" pitchFamily="34" charset="0"/>
              </a:rPr>
            </a:br>
            <a:endParaRPr lang="en-US" sz="3600" b="1" dirty="0" smtClean="0">
              <a:solidFill>
                <a:srgbClr val="FFFF0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1143000"/>
            <a:ext cx="6858000" cy="5181600"/>
          </a:xfrm>
        </p:spPr>
        <p:txBody>
          <a:bodyPr>
            <a:normAutofit fontScale="92500" lnSpcReduction="20000"/>
          </a:bodyPr>
          <a:lstStyle/>
          <a:p>
            <a:pPr marL="274320" indent="-274320" eaLnBrk="1" fontAlgn="auto" hangingPunct="1">
              <a:spcAft>
                <a:spcPts val="0"/>
              </a:spcAft>
              <a:buClr>
                <a:schemeClr val="accent3"/>
              </a:buClr>
              <a:buFont typeface="Wingdings 2" pitchFamily="18" charset="2"/>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If RAS is depressed:</a:t>
            </a:r>
          </a:p>
          <a:p>
            <a:pPr marL="0" lvl="1" indent="0">
              <a:buClr>
                <a:schemeClr val="accent3"/>
              </a:buClr>
              <a:buFont typeface="Wingdings 2" pitchFamily="18" charset="2"/>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An under-aroused cortex</a:t>
            </a:r>
          </a:p>
          <a:p>
            <a:pPr marL="0" lvl="1" indent="0">
              <a:buClr>
                <a:schemeClr val="accent3"/>
              </a:buClr>
              <a:buFont typeface="Wingdings 2" pitchFamily="18" charset="2"/>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Difficulty in learning</a:t>
            </a:r>
          </a:p>
          <a:p>
            <a:pPr marL="0" lvl="1" indent="0">
              <a:buClr>
                <a:schemeClr val="accent3"/>
              </a:buClr>
              <a:buFont typeface="Wingdings 2" pitchFamily="18" charset="2"/>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Poor memory</a:t>
            </a:r>
          </a:p>
          <a:p>
            <a:pPr marL="0" lvl="1" indent="0">
              <a:buClr>
                <a:schemeClr val="accent3"/>
              </a:buClr>
              <a:buFont typeface="Wingdings 2" pitchFamily="18" charset="2"/>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Little self-control</a:t>
            </a:r>
          </a:p>
          <a:p>
            <a:pPr marL="0" lvl="1" indent="0">
              <a:buClr>
                <a:schemeClr val="accent3"/>
              </a:buClr>
              <a:buFont typeface="Wingdings 2" pitchFamily="18" charset="2"/>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lack of consciousness or even coma. </a:t>
            </a:r>
          </a:p>
          <a:p>
            <a:pPr marL="274320" indent="-274320" eaLnBrk="1" fontAlgn="auto" hangingPunct="1">
              <a:spcAft>
                <a:spcPts val="0"/>
              </a:spcAft>
              <a:buClr>
                <a:schemeClr val="accent3"/>
              </a:buClr>
              <a:buFont typeface="Wingdings 2" pitchFamily="18" charset="2"/>
              <a:buNone/>
              <a:defRPr/>
            </a:pPr>
            <a:endParaRPr lang="en-US" sz="2400" b="1" dirty="0" smtClean="0">
              <a:solidFill>
                <a:schemeClr val="accent1">
                  <a:lumMod val="60000"/>
                  <a:lumOff val="40000"/>
                </a:schemeClr>
              </a:solidFill>
              <a:latin typeface="Calibri" panose="020F0502020204030204" pitchFamily="34" charset="0"/>
              <a:cs typeface="Calibri" panose="020F0502020204030204" pitchFamily="34" charset="0"/>
            </a:endParaRPr>
          </a:p>
          <a:p>
            <a:pPr marL="274320" indent="-274320" eaLnBrk="1" fontAlgn="auto" hangingPunct="1">
              <a:spcAft>
                <a:spcPts val="0"/>
              </a:spcAft>
              <a:buClr>
                <a:schemeClr val="accent3"/>
              </a:buClr>
              <a:buFont typeface="Arial" pitchFamily="34" charset="0"/>
              <a:buChar char="•"/>
              <a:defRPr/>
            </a:pPr>
            <a:endParaRPr lang="en-US" sz="2400" b="1" dirty="0" smtClean="0">
              <a:solidFill>
                <a:schemeClr val="accent1">
                  <a:lumMod val="60000"/>
                  <a:lumOff val="40000"/>
                </a:schemeClr>
              </a:solidFill>
              <a:latin typeface="Calibri" panose="020F0502020204030204" pitchFamily="34" charset="0"/>
              <a:cs typeface="Calibri" panose="020F0502020204030204" pitchFamily="34" charset="0"/>
            </a:endParaRPr>
          </a:p>
          <a:p>
            <a:pPr marL="0" indent="0" eaLnBrk="1" fontAlgn="auto" hangingPunct="1">
              <a:spcAft>
                <a:spcPts val="0"/>
              </a:spcAft>
              <a:buClr>
                <a:schemeClr val="accent3"/>
              </a:buClr>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If the RAS is too excited,</a:t>
            </a:r>
          </a:p>
          <a:p>
            <a:pPr marL="0" indent="0" eaLnBrk="1" fontAlgn="auto" hangingPunct="1">
              <a:spcAft>
                <a:spcPts val="0"/>
              </a:spcAft>
              <a:buClr>
                <a:schemeClr val="accent3"/>
              </a:buClr>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Over aroused  cortex </a:t>
            </a:r>
            <a:endParaRPr lang="en-US" sz="2400" b="1" dirty="0" smtClean="0">
              <a:solidFill>
                <a:schemeClr val="accent2"/>
              </a:solidFill>
              <a:latin typeface="Calibri" panose="020F0502020204030204" pitchFamily="34" charset="0"/>
              <a:cs typeface="Calibri" panose="020F0502020204030204" pitchFamily="34" charset="0"/>
            </a:endParaRPr>
          </a:p>
          <a:p>
            <a:pPr>
              <a:buNone/>
              <a:defRPr/>
            </a:pPr>
            <a:r>
              <a:rPr lang="en-US" sz="2400" b="1" dirty="0" smtClean="0">
                <a:solidFill>
                  <a:schemeClr val="accent2"/>
                </a:solidFill>
                <a:latin typeface="Calibri" panose="020F0502020204030204" pitchFamily="34" charset="0"/>
                <a:cs typeface="Calibri" panose="020F0502020204030204" pitchFamily="34" charset="0"/>
              </a:rPr>
              <a:t>Hyper-vigilance (</a:t>
            </a:r>
            <a:r>
              <a:rPr lang="en-US" sz="2400" dirty="0">
                <a:solidFill>
                  <a:schemeClr val="accent2"/>
                </a:solidFill>
                <a:latin typeface="Calibri" panose="020F0502020204030204" pitchFamily="34" charset="0"/>
                <a:cs typeface="Calibri" panose="020F0502020204030204" pitchFamily="34" charset="0"/>
              </a:rPr>
              <a:t>sensory sensitivity </a:t>
            </a:r>
            <a:r>
              <a:rPr lang="en-US" sz="2400" dirty="0" smtClean="0">
                <a:solidFill>
                  <a:schemeClr val="accent2"/>
                </a:solidFill>
                <a:latin typeface="Calibri" panose="020F0502020204030204" pitchFamily="34" charset="0"/>
                <a:cs typeface="Calibri" panose="020F0502020204030204" pitchFamily="34" charset="0"/>
              </a:rPr>
              <a:t>)</a:t>
            </a:r>
            <a:endParaRPr lang="en-US" sz="2400" b="1" dirty="0" smtClean="0">
              <a:solidFill>
                <a:schemeClr val="accent2"/>
              </a:solidFill>
              <a:latin typeface="Calibri" panose="020F0502020204030204" pitchFamily="34" charset="0"/>
              <a:cs typeface="Calibri" panose="020F0502020204030204" pitchFamily="34" charset="0"/>
            </a:endParaRPr>
          </a:p>
          <a:p>
            <a:pPr marL="274320" indent="-274320" eaLnBrk="1" fontAlgn="auto" hangingPunct="1">
              <a:spcAft>
                <a:spcPts val="0"/>
              </a:spcAft>
              <a:buClr>
                <a:schemeClr val="accent3"/>
              </a:buClr>
              <a:buFont typeface="Wingdings 2" pitchFamily="18" charset="2"/>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Touching everything</a:t>
            </a:r>
          </a:p>
          <a:p>
            <a:pPr marL="274320" indent="-274320" eaLnBrk="1" fontAlgn="auto" hangingPunct="1">
              <a:spcAft>
                <a:spcPts val="0"/>
              </a:spcAft>
              <a:buClr>
                <a:schemeClr val="accent3"/>
              </a:buClr>
              <a:buFont typeface="Wingdings 2" pitchFamily="18" charset="2"/>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Talking too much</a:t>
            </a:r>
          </a:p>
          <a:p>
            <a:pPr marL="274320" indent="-274320" eaLnBrk="1" fontAlgn="auto" hangingPunct="1">
              <a:spcAft>
                <a:spcPts val="0"/>
              </a:spcAft>
              <a:buClr>
                <a:schemeClr val="accent3"/>
              </a:buClr>
              <a:buFont typeface="Wingdings 2" pitchFamily="18" charset="2"/>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Restless</a:t>
            </a:r>
          </a:p>
          <a:p>
            <a:pPr marL="274320" indent="-274320" eaLnBrk="1" fontAlgn="auto" hangingPunct="1">
              <a:spcAft>
                <a:spcPts val="0"/>
              </a:spcAft>
              <a:buClr>
                <a:schemeClr val="accent3"/>
              </a:buClr>
              <a:buFont typeface="Wingdings 2" pitchFamily="18" charset="2"/>
              <a:buNone/>
              <a:defRPr/>
            </a:pPr>
            <a:r>
              <a:rPr lang="en-US" sz="2400" b="1" dirty="0" smtClean="0">
                <a:solidFill>
                  <a:schemeClr val="accent1">
                    <a:lumMod val="60000"/>
                    <a:lumOff val="40000"/>
                  </a:schemeClr>
                </a:solidFill>
                <a:latin typeface="Calibri" panose="020F0502020204030204" pitchFamily="34" charset="0"/>
                <a:cs typeface="Calibri" panose="020F0502020204030204" pitchFamily="34" charset="0"/>
              </a:rPr>
              <a:t>Hyperactive.</a:t>
            </a:r>
          </a:p>
          <a:p>
            <a:pPr marL="420624" indent="-384048" eaLnBrk="1" fontAlgn="auto" hangingPunct="1">
              <a:spcAft>
                <a:spcPts val="0"/>
              </a:spcAft>
              <a:buFont typeface="Wingdings 2"/>
              <a:buChar char=""/>
              <a:defRPr/>
            </a:pPr>
            <a:endParaRPr lang="en-US" sz="2400" dirty="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723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33055" y="381000"/>
            <a:ext cx="6629400" cy="685800"/>
          </a:xfrm>
        </p:spPr>
        <p:txBody>
          <a:bodyPr>
            <a:normAutofit/>
          </a:bodyPr>
          <a:lstStyle/>
          <a:p>
            <a:pPr eaLnBrk="1" hangingPunct="1"/>
            <a:r>
              <a:rPr lang="en-US" sz="3200" b="1" dirty="0" smtClean="0">
                <a:latin typeface="Calibri" panose="020F0502020204030204" pitchFamily="34" charset="0"/>
                <a:cs typeface="Calibri" panose="020F0502020204030204" pitchFamily="34" charset="0"/>
              </a:rPr>
              <a:t>Indices  of Level of Consciousness</a:t>
            </a:r>
          </a:p>
        </p:txBody>
      </p:sp>
      <p:sp>
        <p:nvSpPr>
          <p:cNvPr id="3" name="Content Placeholder 2"/>
          <p:cNvSpPr>
            <a:spLocks noGrp="1"/>
          </p:cNvSpPr>
          <p:nvPr>
            <p:ph idx="1"/>
          </p:nvPr>
        </p:nvSpPr>
        <p:spPr>
          <a:xfrm>
            <a:off x="762000" y="1219200"/>
            <a:ext cx="7211291" cy="4953000"/>
          </a:xfrm>
        </p:spPr>
        <p:txBody>
          <a:bodyPr rtlCol="0">
            <a:normAutofit lnSpcReduction="10000"/>
          </a:bodyPr>
          <a:lstStyle/>
          <a:p>
            <a:pPr marL="0" indent="0" eaLnBrk="1" fontAlgn="auto" hangingPunct="1">
              <a:lnSpc>
                <a:spcPct val="90000"/>
              </a:lnSpc>
              <a:spcAft>
                <a:spcPts val="0"/>
              </a:spcAft>
              <a:buClr>
                <a:schemeClr val="accent3"/>
              </a:buClr>
              <a:buNone/>
              <a:defRPr/>
            </a:pPr>
            <a:r>
              <a:rPr lang="en-US" altLang="ja-JP" sz="2400" b="1" u="sng" dirty="0" smtClean="0">
                <a:solidFill>
                  <a:srgbClr val="FFFF00"/>
                </a:solidFill>
                <a:latin typeface="Calibri" panose="020F0502020204030204" pitchFamily="34" charset="0"/>
                <a:cs typeface="Calibri" panose="020F0502020204030204" pitchFamily="34" charset="0"/>
                <a:sym typeface="Wingdings" pitchFamily="2" charset="2"/>
              </a:rPr>
              <a:t>Appearance &amp; Behavior </a:t>
            </a:r>
            <a:r>
              <a:rPr lang="en-US" altLang="ja-JP" sz="2400" b="1" dirty="0" smtClean="0">
                <a:solidFill>
                  <a:srgbClr val="FFFF00"/>
                </a:solidFill>
                <a:latin typeface="Calibri" panose="020F0502020204030204" pitchFamily="34" charset="0"/>
                <a:cs typeface="Calibri" panose="020F0502020204030204" pitchFamily="34" charset="0"/>
                <a:sym typeface="Wingdings" pitchFamily="2" charset="2"/>
              </a:rPr>
              <a:t>:</a:t>
            </a:r>
          </a:p>
          <a:p>
            <a:pPr marL="0" indent="0" eaLnBrk="1" fontAlgn="auto" hangingPunct="1">
              <a:lnSpc>
                <a:spcPct val="90000"/>
              </a:lnSpc>
              <a:spcAft>
                <a:spcPts val="0"/>
              </a:spcAft>
              <a:buClr>
                <a:schemeClr val="accent3"/>
              </a:buClr>
              <a:buNone/>
              <a:defRPr/>
            </a:pPr>
            <a:r>
              <a:rPr lang="en-US" altLang="ja-JP" sz="2400" b="1" dirty="0" smtClean="0">
                <a:latin typeface="Calibri" panose="020F0502020204030204" pitchFamily="34" charset="0"/>
                <a:cs typeface="Calibri" panose="020F0502020204030204" pitchFamily="34" charset="0"/>
                <a:sym typeface="Wingdings" pitchFamily="2" charset="2"/>
              </a:rPr>
              <a:t> Posture ( sitting , standing ? )</a:t>
            </a:r>
          </a:p>
          <a:p>
            <a:pPr marL="0" indent="0" eaLnBrk="1" fontAlgn="auto" hangingPunct="1">
              <a:lnSpc>
                <a:spcPct val="90000"/>
              </a:lnSpc>
              <a:spcAft>
                <a:spcPts val="0"/>
              </a:spcAft>
              <a:buClr>
                <a:schemeClr val="accent3"/>
              </a:buClr>
              <a:buNone/>
              <a:defRPr/>
            </a:pPr>
            <a:r>
              <a:rPr lang="en-US" altLang="ja-JP" sz="2400" b="1" dirty="0" smtClean="0">
                <a:latin typeface="Calibri" panose="020F0502020204030204" pitchFamily="34" charset="0"/>
                <a:cs typeface="Calibri" panose="020F0502020204030204" pitchFamily="34" charset="0"/>
                <a:sym typeface="Wingdings" pitchFamily="2" charset="2"/>
              </a:rPr>
              <a:t>Open eyes ?</a:t>
            </a:r>
          </a:p>
          <a:p>
            <a:pPr marL="0" indent="0" eaLnBrk="1" fontAlgn="auto" hangingPunct="1">
              <a:lnSpc>
                <a:spcPct val="90000"/>
              </a:lnSpc>
              <a:spcAft>
                <a:spcPts val="0"/>
              </a:spcAft>
              <a:buClr>
                <a:schemeClr val="accent3"/>
              </a:buClr>
              <a:buNone/>
              <a:defRPr/>
            </a:pPr>
            <a:r>
              <a:rPr lang="en-US" altLang="ja-JP" sz="2400" b="1" dirty="0" smtClean="0">
                <a:latin typeface="Calibri" panose="020F0502020204030204" pitchFamily="34" charset="0"/>
                <a:cs typeface="Calibri" panose="020F0502020204030204" pitchFamily="34" charset="0"/>
                <a:sym typeface="Wingdings" pitchFamily="2" charset="2"/>
              </a:rPr>
              <a:t>Facial expression ?</a:t>
            </a:r>
          </a:p>
          <a:p>
            <a:pPr marL="0" indent="0" eaLnBrk="1" fontAlgn="auto" hangingPunct="1">
              <a:lnSpc>
                <a:spcPct val="90000"/>
              </a:lnSpc>
              <a:spcAft>
                <a:spcPts val="0"/>
              </a:spcAft>
              <a:buClr>
                <a:schemeClr val="accent3"/>
              </a:buClr>
              <a:buNone/>
              <a:defRPr/>
            </a:pPr>
            <a:r>
              <a:rPr lang="en-US" altLang="ja-JP" sz="2400" b="1" dirty="0" smtClean="0">
                <a:latin typeface="Calibri" panose="020F0502020204030204" pitchFamily="34" charset="0"/>
                <a:cs typeface="Calibri" panose="020F0502020204030204" pitchFamily="34" charset="0"/>
                <a:sym typeface="Wingdings" pitchFamily="2" charset="2"/>
              </a:rPr>
              <a:t>Responds to stimuli ( including the examiner’s questions about name , orientation in time &amp; place ? &amp; other general Qs like who is the president ? )  </a:t>
            </a:r>
          </a:p>
          <a:p>
            <a:pPr marL="0" indent="0" eaLnBrk="1" fontAlgn="auto" hangingPunct="1">
              <a:lnSpc>
                <a:spcPct val="90000"/>
              </a:lnSpc>
              <a:spcAft>
                <a:spcPts val="0"/>
              </a:spcAft>
              <a:buClr>
                <a:schemeClr val="accent3"/>
              </a:buClr>
              <a:buNone/>
              <a:defRPr/>
            </a:pPr>
            <a:endParaRPr lang="en-US" altLang="ja-JP" sz="2400" b="1" u="sng" dirty="0" smtClean="0">
              <a:solidFill>
                <a:srgbClr val="0070C0"/>
              </a:solidFill>
              <a:latin typeface="Calibri" panose="020F0502020204030204" pitchFamily="34" charset="0"/>
              <a:cs typeface="Calibri" panose="020F0502020204030204" pitchFamily="34" charset="0"/>
              <a:sym typeface="Wingdings" pitchFamily="2" charset="2"/>
            </a:endParaRPr>
          </a:p>
          <a:p>
            <a:pPr marL="0" indent="0" eaLnBrk="1" fontAlgn="auto" hangingPunct="1">
              <a:lnSpc>
                <a:spcPct val="90000"/>
              </a:lnSpc>
              <a:spcAft>
                <a:spcPts val="0"/>
              </a:spcAft>
              <a:buClr>
                <a:schemeClr val="accent3"/>
              </a:buClr>
              <a:buNone/>
              <a:defRPr/>
            </a:pPr>
            <a:r>
              <a:rPr lang="en-US" altLang="ja-JP" sz="2400" b="1" u="sng" dirty="0" smtClean="0">
                <a:solidFill>
                  <a:srgbClr val="FFFF00"/>
                </a:solidFill>
                <a:latin typeface="Calibri" panose="020F0502020204030204" pitchFamily="34" charset="0"/>
                <a:cs typeface="Calibri" panose="020F0502020204030204" pitchFamily="34" charset="0"/>
                <a:sym typeface="Wingdings" pitchFamily="2" charset="2"/>
              </a:rPr>
              <a:t>Vital signs </a:t>
            </a:r>
            <a:r>
              <a:rPr lang="en-US" altLang="ja-JP" sz="2400" b="1" dirty="0" smtClean="0">
                <a:solidFill>
                  <a:srgbClr val="FFFF00"/>
                </a:solidFill>
                <a:latin typeface="Calibri" panose="020F0502020204030204" pitchFamily="34" charset="0"/>
                <a:cs typeface="Calibri" panose="020F0502020204030204" pitchFamily="34" charset="0"/>
                <a:sym typeface="Wingdings" pitchFamily="2" charset="2"/>
              </a:rPr>
              <a:t>:</a:t>
            </a:r>
          </a:p>
          <a:p>
            <a:pPr marL="0" indent="0" eaLnBrk="1" fontAlgn="auto" hangingPunct="1">
              <a:lnSpc>
                <a:spcPct val="90000"/>
              </a:lnSpc>
              <a:spcAft>
                <a:spcPts val="0"/>
              </a:spcAft>
              <a:buClr>
                <a:schemeClr val="accent3"/>
              </a:buClr>
              <a:buNone/>
              <a:defRPr/>
            </a:pPr>
            <a:r>
              <a:rPr lang="en-US" altLang="ja-JP" sz="2400" b="1" dirty="0" smtClean="0">
                <a:latin typeface="Calibri" panose="020F0502020204030204" pitchFamily="34" charset="0"/>
                <a:cs typeface="Calibri" panose="020F0502020204030204" pitchFamily="34" charset="0"/>
                <a:sym typeface="Wingdings" pitchFamily="2" charset="2"/>
              </a:rPr>
              <a:t>Pulse , BP, respiration , pupils , reflexes , particularly brainstem reflexes , etc )</a:t>
            </a:r>
          </a:p>
          <a:p>
            <a:pPr marL="0" indent="0" eaLnBrk="1" fontAlgn="auto" hangingPunct="1">
              <a:lnSpc>
                <a:spcPct val="90000"/>
              </a:lnSpc>
              <a:spcAft>
                <a:spcPts val="0"/>
              </a:spcAft>
              <a:buClr>
                <a:schemeClr val="accent3"/>
              </a:buClr>
              <a:buNone/>
              <a:defRPr/>
            </a:pPr>
            <a:r>
              <a:rPr lang="en-US" altLang="ja-JP" sz="2400" b="1" u="sng" dirty="0" smtClean="0">
                <a:solidFill>
                  <a:srgbClr val="FFFF00"/>
                </a:solidFill>
                <a:latin typeface="Calibri" panose="020F0502020204030204" pitchFamily="34" charset="0"/>
                <a:cs typeface="Calibri" panose="020F0502020204030204" pitchFamily="34" charset="0"/>
                <a:sym typeface="Wingdings" pitchFamily="2" charset="2"/>
              </a:rPr>
              <a:t>EEG</a:t>
            </a:r>
            <a:r>
              <a:rPr lang="en-US" altLang="ja-JP" sz="2400" b="1" dirty="0" smtClean="0">
                <a:solidFill>
                  <a:srgbClr val="FFFF00"/>
                </a:solidFill>
                <a:latin typeface="Calibri" panose="020F0502020204030204" pitchFamily="34" charset="0"/>
                <a:cs typeface="Calibri" panose="020F0502020204030204" pitchFamily="34" charset="0"/>
                <a:sym typeface="Wingdings" pitchFamily="2" charset="2"/>
              </a:rPr>
              <a:t> </a:t>
            </a:r>
            <a:r>
              <a:rPr lang="en-US" altLang="ja-JP" sz="2400" b="1" dirty="0" smtClean="0">
                <a:latin typeface="Calibri" panose="020F0502020204030204" pitchFamily="34" charset="0"/>
                <a:cs typeface="Calibri" panose="020F0502020204030204" pitchFamily="34" charset="0"/>
                <a:sym typeface="Wingdings" pitchFamily="2" charset="2"/>
              </a:rPr>
              <a:t> </a:t>
            </a:r>
            <a:r>
              <a:rPr lang="en-US" sz="2400" b="1" dirty="0" smtClean="0">
                <a:latin typeface="Calibri" panose="020F0502020204030204" pitchFamily="34" charset="0"/>
                <a:cs typeface="Calibri" panose="020F0502020204030204" pitchFamily="34" charset="0"/>
              </a:rPr>
              <a:t>Each of these states ( wakefulness , sleep , coma and death ) has specific EEG patterns .</a:t>
            </a:r>
            <a:endParaRPr lang="en-US" altLang="ja-JP" sz="2400" b="1" dirty="0" smtClean="0">
              <a:latin typeface="Calibri" panose="020F0502020204030204" pitchFamily="34" charset="0"/>
              <a:cs typeface="Calibri" panose="020F0502020204030204" pitchFamily="34" charset="0"/>
              <a:sym typeface="Wingdings" pitchFamily="2" charset="2"/>
            </a:endParaRPr>
          </a:p>
          <a:p>
            <a:pPr marL="0" indent="0" eaLnBrk="1" fontAlgn="auto" hangingPunct="1">
              <a:lnSpc>
                <a:spcPct val="90000"/>
              </a:lnSpc>
              <a:spcAft>
                <a:spcPts val="0"/>
              </a:spcAft>
              <a:buClr>
                <a:schemeClr val="accent3"/>
              </a:buClr>
              <a:buNone/>
              <a:defRPr/>
            </a:pPr>
            <a:r>
              <a:rPr lang="en-US" altLang="ja-JP" sz="2400" b="1" u="sng" dirty="0" smtClean="0">
                <a:solidFill>
                  <a:srgbClr val="FFFF00"/>
                </a:solidFill>
                <a:latin typeface="Calibri" panose="020F0502020204030204" pitchFamily="34" charset="0"/>
                <a:cs typeface="Calibri" panose="020F0502020204030204" pitchFamily="34" charset="0"/>
                <a:sym typeface="Wingdings" pitchFamily="2" charset="2"/>
              </a:rPr>
              <a:t>Evoked potentials: </a:t>
            </a:r>
            <a:r>
              <a:rPr lang="en-US" altLang="ja-JP" sz="2400" b="1" dirty="0" smtClean="0">
                <a:latin typeface="Calibri" panose="020F0502020204030204" pitchFamily="34" charset="0"/>
                <a:cs typeface="Calibri" panose="020F0502020204030204" pitchFamily="34" charset="0"/>
                <a:sym typeface="Wingdings" pitchFamily="2" charset="2"/>
              </a:rPr>
              <a:t>in cases of Brain Death ).</a:t>
            </a:r>
          </a:p>
          <a:p>
            <a:pPr marL="0" indent="0" eaLnBrk="1" fontAlgn="auto" hangingPunct="1">
              <a:spcAft>
                <a:spcPts val="0"/>
              </a:spcAft>
              <a:buClr>
                <a:schemeClr val="accent3"/>
              </a:buClr>
              <a:buNone/>
              <a:defRPr/>
            </a:pPr>
            <a:endParaRPr lang="en-US"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26470460-2BC6-4EA1-BD75-B323E2AA946F}" type="slidenum">
              <a:rPr lang="x-none"/>
              <a:pPr>
                <a:defRPr/>
              </a:pPr>
              <a:t>22</a:t>
            </a:fld>
            <a:endParaRPr lang="en-US"/>
          </a:p>
        </p:txBody>
      </p:sp>
    </p:spTree>
    <p:extLst>
      <p:ext uri="{BB962C8B-B14F-4D97-AF65-F5344CB8AC3E}">
        <p14:creationId xmlns:p14="http://schemas.microsoft.com/office/powerpoint/2010/main" val="1575773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2800" dirty="0" smtClean="0">
                <a:cs typeface="Times New Roman" pitchFamily="18" charset="0"/>
              </a:rPr>
              <a:t>Brain Death Confirmatory Testing with EEG</a:t>
            </a:r>
          </a:p>
        </p:txBody>
      </p:sp>
      <p:pic>
        <p:nvPicPr>
          <p:cNvPr id="27651" name="Picture 5" descr="normal ee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28750"/>
            <a:ext cx="4503738" cy="4643438"/>
          </a:xfrm>
          <a:noFill/>
        </p:spPr>
      </p:pic>
      <p:pic>
        <p:nvPicPr>
          <p:cNvPr id="27652" name="Picture 7" descr="E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1700" y="1357313"/>
            <a:ext cx="4432300" cy="4714875"/>
          </a:xfrm>
          <a:noFill/>
        </p:spPr>
      </p:pic>
      <p:sp>
        <p:nvSpPr>
          <p:cNvPr id="27653" name="Text Box 9"/>
          <p:cNvSpPr txBox="1">
            <a:spLocks noChangeArrowheads="1"/>
          </p:cNvSpPr>
          <p:nvPr/>
        </p:nvSpPr>
        <p:spPr bwMode="auto">
          <a:xfrm>
            <a:off x="1357313" y="5842000"/>
            <a:ext cx="2071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Normal EEG ( at normal magnification ) </a:t>
            </a:r>
          </a:p>
        </p:txBody>
      </p:sp>
      <p:sp>
        <p:nvSpPr>
          <p:cNvPr id="27654" name="Text Box 10"/>
          <p:cNvSpPr txBox="1">
            <a:spLocks noChangeArrowheads="1"/>
          </p:cNvSpPr>
          <p:nvPr/>
        </p:nvSpPr>
        <p:spPr bwMode="auto">
          <a:xfrm>
            <a:off x="4429125" y="6143625"/>
            <a:ext cx="4714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000"/>
              <a:t>Brain Death ( Flat EEG ,at very high magnification ) </a:t>
            </a:r>
          </a:p>
        </p:txBody>
      </p:sp>
    </p:spTree>
    <p:extLst>
      <p:ext uri="{BB962C8B-B14F-4D97-AF65-F5344CB8AC3E}">
        <p14:creationId xmlns:p14="http://schemas.microsoft.com/office/powerpoint/2010/main" val="849571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1999" y="216909"/>
            <a:ext cx="7543800" cy="1000125"/>
          </a:xfrm>
        </p:spPr>
        <p:txBody>
          <a:bodyPr/>
          <a:lstStyle/>
          <a:p>
            <a:pPr eaLnBrk="1" hangingPunct="1"/>
            <a:r>
              <a:rPr lang="en-US" sz="2400" b="1" dirty="0" smtClean="0">
                <a:cs typeface="Times New Roman" pitchFamily="18" charset="0"/>
              </a:rPr>
              <a:t>Brain Death Confirmatory Testing with Somatosensory Evoked Potentials</a:t>
            </a:r>
          </a:p>
        </p:txBody>
      </p:sp>
      <p:pic>
        <p:nvPicPr>
          <p:cNvPr id="28675" name="Picture 4" descr="Image4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14400" y="2444750"/>
            <a:ext cx="7239000" cy="4148137"/>
          </a:xfrm>
          <a:noFill/>
        </p:spPr>
      </p:pic>
      <p:sp>
        <p:nvSpPr>
          <p:cNvPr id="28676" name="TextBox 4"/>
          <p:cNvSpPr txBox="1">
            <a:spLocks noChangeArrowheads="1"/>
          </p:cNvSpPr>
          <p:nvPr/>
        </p:nvSpPr>
        <p:spPr bwMode="auto">
          <a:xfrm>
            <a:off x="604837" y="1214437"/>
            <a:ext cx="7858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dirty="0"/>
              <a:t>Stimulation of a sense organ can evoke a cortical response that can be recorded by scalp electrode over the primary receiving cortical area for that particular sense .</a:t>
            </a:r>
          </a:p>
        </p:txBody>
      </p:sp>
    </p:spTree>
    <p:extLst>
      <p:ext uri="{BB962C8B-B14F-4D97-AF65-F5344CB8AC3E}">
        <p14:creationId xmlns:p14="http://schemas.microsoft.com/office/powerpoint/2010/main" val="1899097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User\Desktop\CNSblock lectures\consciousn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1"/>
            <a:ext cx="84582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644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CNSblock lectures\consciousnes\EE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0139"/>
            <a:ext cx="8450675" cy="604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797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1066800" y="6030912"/>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800" b="1" dirty="0"/>
              <a:t>A Reticular Inhibitory Area Located in the Lower Brain Stem</a:t>
            </a:r>
            <a:endParaRPr lang="en-US" altLang="en-US" sz="1800" dirty="0"/>
          </a:p>
        </p:txBody>
      </p:sp>
      <p:pic>
        <p:nvPicPr>
          <p:cNvPr id="552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543773"/>
            <a:ext cx="4343400" cy="5487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300" name="Rectangle 3"/>
          <p:cNvSpPr>
            <a:spLocks noChangeArrowheads="1"/>
          </p:cNvSpPr>
          <p:nvPr/>
        </p:nvSpPr>
        <p:spPr bwMode="auto">
          <a:xfrm>
            <a:off x="152400" y="219923"/>
            <a:ext cx="3886200" cy="647700"/>
          </a:xfrm>
          <a:prstGeom prst="rect">
            <a:avLst/>
          </a:prstGeom>
          <a:solidFill>
            <a:schemeClr val="bg1">
              <a:lumMod val="50000"/>
            </a:schemeClr>
          </a:solidFill>
          <a:ln>
            <a:solidFill>
              <a:srgbClr val="FF0000"/>
            </a:solidFill>
          </a:ln>
          <a:extLst/>
        </p:spPr>
        <p:txBody>
          <a:bodyPr wrap="squar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1"/>
              <a:t>Excitation of the Excitatory Area by Peripheral Sensory Signals.</a:t>
            </a:r>
            <a:endParaRPr lang="en-US" altLang="en-US" sz="1800"/>
          </a:p>
        </p:txBody>
      </p:sp>
      <p:sp>
        <p:nvSpPr>
          <p:cNvPr id="4" name="Right Arrow Callout 3"/>
          <p:cNvSpPr/>
          <p:nvPr/>
        </p:nvSpPr>
        <p:spPr bwMode="auto">
          <a:xfrm>
            <a:off x="108856" y="2209800"/>
            <a:ext cx="5050971" cy="849086"/>
          </a:xfrm>
          <a:prstGeom prst="rightArrowCallout">
            <a:avLst>
              <a:gd name="adj1" fmla="val 20604"/>
              <a:gd name="adj2" fmla="val 33928"/>
              <a:gd name="adj3" fmla="val 28893"/>
              <a:gd name="adj4" fmla="val 93623"/>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a:t>Cutting the brain stem above the point where the 5</a:t>
            </a:r>
            <a:r>
              <a:rPr lang="en-US" b="1" baseline="30000" dirty="0"/>
              <a:t>th</a:t>
            </a:r>
            <a:r>
              <a:rPr lang="en-US" b="1" dirty="0"/>
              <a:t> CN enters the </a:t>
            </a:r>
            <a:r>
              <a:rPr lang="en-US" b="1" dirty="0" smtClean="0"/>
              <a:t>pons </a:t>
            </a:r>
            <a:r>
              <a:rPr lang="en-US" b="1" dirty="0" smtClean="0">
                <a:sym typeface="Wingdings"/>
              </a:rPr>
              <a:t></a:t>
            </a:r>
            <a:r>
              <a:rPr lang="en-US" dirty="0" smtClean="0"/>
              <a:t>coma</a:t>
            </a:r>
            <a:endParaRPr lang="en-US" b="1" dirty="0"/>
          </a:p>
        </p:txBody>
      </p:sp>
      <p:sp>
        <p:nvSpPr>
          <p:cNvPr id="8" name="Right Arrow Callout 7"/>
          <p:cNvSpPr/>
          <p:nvPr/>
        </p:nvSpPr>
        <p:spPr bwMode="auto">
          <a:xfrm>
            <a:off x="108855" y="3287342"/>
            <a:ext cx="5050971" cy="903658"/>
          </a:xfrm>
          <a:prstGeom prst="rightArrowCallout">
            <a:avLst>
              <a:gd name="adj1" fmla="val 20604"/>
              <a:gd name="adj2" fmla="val 33928"/>
              <a:gd name="adj3" fmla="val 28893"/>
              <a:gd name="adj4" fmla="val 94700"/>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b="1" dirty="0"/>
              <a:t>Cutting the brain stem above the point </a:t>
            </a:r>
            <a:r>
              <a:rPr lang="en-US" b="1" dirty="0" smtClean="0"/>
              <a:t>of 5</a:t>
            </a:r>
            <a:r>
              <a:rPr lang="en-US" b="1" baseline="30000" dirty="0" smtClean="0"/>
              <a:t>th</a:t>
            </a:r>
            <a:r>
              <a:rPr lang="en-US" b="1" dirty="0" smtClean="0"/>
              <a:t> </a:t>
            </a:r>
            <a:r>
              <a:rPr lang="en-US" b="1" dirty="0"/>
              <a:t>CN </a:t>
            </a:r>
            <a:r>
              <a:rPr lang="en-US" b="1" dirty="0" smtClean="0"/>
              <a:t>entry in pons</a:t>
            </a:r>
            <a:r>
              <a:rPr lang="en-US" b="1" dirty="0">
                <a:sym typeface="Wingdings"/>
              </a:rPr>
              <a:t> </a:t>
            </a:r>
            <a:r>
              <a:rPr lang="en-US" b="1" dirty="0" smtClean="0">
                <a:sym typeface="Wingdings"/>
              </a:rPr>
              <a:t>averts coma</a:t>
            </a:r>
            <a:r>
              <a:rPr lang="en-US" b="1" dirty="0" smtClean="0"/>
              <a:t> </a:t>
            </a:r>
            <a:endParaRPr lang="en-US" b="1" dirty="0"/>
          </a:p>
        </p:txBody>
      </p:sp>
    </p:spTree>
    <p:extLst>
      <p:ext uri="{BB962C8B-B14F-4D97-AF65-F5344CB8AC3E}">
        <p14:creationId xmlns:p14="http://schemas.microsoft.com/office/powerpoint/2010/main" val="3016788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positive feedback activity</a:t>
            </a:r>
            <a:r>
              <a:rPr lang="en-US" sz="3200" b="1" dirty="0" smtClean="0"/>
              <a:t> </a:t>
            </a:r>
            <a:r>
              <a:rPr lang="en-US" sz="3200" b="1" dirty="0"/>
              <a:t>Between Sleep and Wakefulness</a:t>
            </a:r>
          </a:p>
        </p:txBody>
      </p:sp>
      <p:sp>
        <p:nvSpPr>
          <p:cNvPr id="3" name="Content Placeholder 2"/>
          <p:cNvSpPr>
            <a:spLocks noGrp="1"/>
          </p:cNvSpPr>
          <p:nvPr>
            <p:ph idx="1"/>
          </p:nvPr>
        </p:nvSpPr>
        <p:spPr/>
        <p:txBody>
          <a:bodyPr/>
          <a:lstStyle/>
          <a:p>
            <a:pPr>
              <a:lnSpc>
                <a:spcPct val="150000"/>
              </a:lnSpc>
            </a:pPr>
            <a:r>
              <a:rPr lang="en-US" sz="1800" b="1" dirty="0"/>
              <a:t>When the sleep centers are </a:t>
            </a:r>
            <a:r>
              <a:rPr lang="en-US" sz="1800" b="1" i="1" dirty="0"/>
              <a:t>not </a:t>
            </a:r>
            <a:r>
              <a:rPr lang="en-US" sz="1800" b="1" dirty="0"/>
              <a:t>activated, the </a:t>
            </a:r>
            <a:r>
              <a:rPr lang="en-US" sz="1800" b="1" dirty="0" err="1" smtClean="0"/>
              <a:t>mesencephalic</a:t>
            </a:r>
            <a:r>
              <a:rPr lang="en-US" sz="1800" b="1" dirty="0"/>
              <a:t> </a:t>
            </a:r>
            <a:r>
              <a:rPr lang="en-US" sz="1800" b="1" dirty="0" smtClean="0"/>
              <a:t>and </a:t>
            </a:r>
            <a:r>
              <a:rPr lang="en-US" sz="1800" b="1" dirty="0"/>
              <a:t>upper </a:t>
            </a:r>
            <a:r>
              <a:rPr lang="en-US" sz="1800" b="1" dirty="0" err="1"/>
              <a:t>pontile</a:t>
            </a:r>
            <a:r>
              <a:rPr lang="en-US" sz="1800" b="1" dirty="0"/>
              <a:t> reticular </a:t>
            </a:r>
            <a:r>
              <a:rPr lang="en-US" sz="1800" b="1" dirty="0" smtClean="0"/>
              <a:t>activating nuclei </a:t>
            </a:r>
            <a:r>
              <a:rPr lang="en-US" sz="1800" b="1" dirty="0"/>
              <a:t>are released from inhibition, which allows </a:t>
            </a:r>
            <a:r>
              <a:rPr lang="en-US" sz="1800" b="1" dirty="0" smtClean="0"/>
              <a:t>the reticular </a:t>
            </a:r>
            <a:r>
              <a:rPr lang="en-US" sz="1800" b="1" dirty="0"/>
              <a:t>activating nuclei to become </a:t>
            </a:r>
            <a:r>
              <a:rPr lang="en-US" sz="1800" b="1" dirty="0" smtClean="0"/>
              <a:t>spontaneously active. </a:t>
            </a:r>
          </a:p>
          <a:p>
            <a:pPr>
              <a:lnSpc>
                <a:spcPct val="150000"/>
              </a:lnSpc>
            </a:pPr>
            <a:r>
              <a:rPr lang="en-US" sz="1800" b="1" dirty="0" smtClean="0"/>
              <a:t>This </a:t>
            </a:r>
            <a:r>
              <a:rPr lang="en-US" sz="1800" b="1" dirty="0"/>
              <a:t>in turn excites both the cerebral cortex </a:t>
            </a:r>
            <a:r>
              <a:rPr lang="en-US" sz="1800" b="1" dirty="0" smtClean="0"/>
              <a:t>and the </a:t>
            </a:r>
            <a:r>
              <a:rPr lang="en-US" sz="1800" b="1" dirty="0"/>
              <a:t>peripheral nervous system, both of which </a:t>
            </a:r>
            <a:r>
              <a:rPr lang="en-US" sz="1800" b="1" dirty="0" smtClean="0"/>
              <a:t>send numerous </a:t>
            </a:r>
            <a:r>
              <a:rPr lang="en-US" sz="1800" b="1" i="1" dirty="0"/>
              <a:t>positive feedback </a:t>
            </a:r>
            <a:r>
              <a:rPr lang="en-US" sz="1800" b="1" dirty="0"/>
              <a:t>signals back to the </a:t>
            </a:r>
            <a:r>
              <a:rPr lang="en-US" sz="1800" b="1" dirty="0" smtClean="0"/>
              <a:t>same reticular </a:t>
            </a:r>
            <a:r>
              <a:rPr lang="en-US" sz="1800" b="1" dirty="0"/>
              <a:t>activating nuclei to activate them still </a:t>
            </a:r>
            <a:r>
              <a:rPr lang="en-US" sz="1800" b="1" dirty="0" smtClean="0"/>
              <a:t>further. </a:t>
            </a:r>
          </a:p>
          <a:p>
            <a:pPr>
              <a:lnSpc>
                <a:spcPct val="150000"/>
              </a:lnSpc>
            </a:pPr>
            <a:r>
              <a:rPr lang="en-US" sz="1800" b="1" dirty="0" smtClean="0"/>
              <a:t>Therefore</a:t>
            </a:r>
            <a:r>
              <a:rPr lang="en-US" sz="1800" b="1" dirty="0"/>
              <a:t>, once wakefulness begins, it has a </a:t>
            </a:r>
            <a:r>
              <a:rPr lang="en-US" sz="1800" b="1" dirty="0" smtClean="0"/>
              <a:t>natural tendency </a:t>
            </a:r>
            <a:r>
              <a:rPr lang="en-US" sz="1800" b="1" dirty="0"/>
              <a:t>to sustain itself because of all this </a:t>
            </a:r>
            <a:r>
              <a:rPr lang="en-US" sz="1800" b="1" dirty="0" smtClean="0"/>
              <a:t>positive feedback </a:t>
            </a:r>
            <a:r>
              <a:rPr lang="en-US" sz="1800" b="1" dirty="0"/>
              <a:t>activity.</a:t>
            </a:r>
          </a:p>
        </p:txBody>
      </p:sp>
    </p:spTree>
    <p:extLst>
      <p:ext uri="{BB962C8B-B14F-4D97-AF65-F5344CB8AC3E}">
        <p14:creationId xmlns:p14="http://schemas.microsoft.com/office/powerpoint/2010/main" val="1112627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t>Why do people alter consciousness?</a:t>
            </a:r>
          </a:p>
        </p:txBody>
      </p:sp>
      <p:sp>
        <p:nvSpPr>
          <p:cNvPr id="45059" name="Rectangle 3"/>
          <p:cNvSpPr>
            <a:spLocks noGrp="1" noChangeArrowheads="1"/>
          </p:cNvSpPr>
          <p:nvPr>
            <p:ph type="body" idx="1"/>
          </p:nvPr>
        </p:nvSpPr>
        <p:spPr/>
        <p:txBody>
          <a:bodyPr/>
          <a:lstStyle/>
          <a:p>
            <a:r>
              <a:rPr lang="en-US" altLang="en-US" smtClean="0"/>
              <a:t>Sacred rituals</a:t>
            </a:r>
          </a:p>
          <a:p>
            <a:r>
              <a:rPr lang="en-US" altLang="en-US" smtClean="0"/>
              <a:t>Social interactions</a:t>
            </a:r>
          </a:p>
          <a:p>
            <a:r>
              <a:rPr lang="en-US" altLang="en-US" smtClean="0"/>
              <a:t>Individual rewards</a:t>
            </a:r>
          </a:p>
        </p:txBody>
      </p:sp>
    </p:spTree>
    <p:extLst>
      <p:ext uri="{BB962C8B-B14F-4D97-AF65-F5344CB8AC3E}">
        <p14:creationId xmlns:p14="http://schemas.microsoft.com/office/powerpoint/2010/main" val="353287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27038"/>
            <a:ext cx="7086600" cy="715962"/>
          </a:xfrm>
          <a:ln>
            <a:solidFill>
              <a:schemeClr val="bg1">
                <a:lumMod val="60000"/>
                <a:lumOff val="40000"/>
              </a:schemeClr>
            </a:solidFill>
          </a:ln>
        </p:spPr>
        <p:txBody>
          <a:bodyPr/>
          <a:lstStyle/>
          <a:p>
            <a:r>
              <a:rPr lang="en-US" sz="3600" dirty="0" smtClean="0">
                <a:solidFill>
                  <a:srgbClr val="FFFF00"/>
                </a:solidFill>
              </a:rPr>
              <a:t>4 Levels </a:t>
            </a:r>
            <a:r>
              <a:rPr lang="en-US" sz="3600" dirty="0">
                <a:solidFill>
                  <a:srgbClr val="FFFF00"/>
                </a:solidFill>
              </a:rPr>
              <a:t>of consciousness</a:t>
            </a:r>
          </a:p>
        </p:txBody>
      </p:sp>
      <p:sp>
        <p:nvSpPr>
          <p:cNvPr id="3" name="Content Placeholder 2"/>
          <p:cNvSpPr>
            <a:spLocks noGrp="1"/>
          </p:cNvSpPr>
          <p:nvPr>
            <p:ph idx="1"/>
          </p:nvPr>
        </p:nvSpPr>
        <p:spPr>
          <a:xfrm>
            <a:off x="381000" y="1066801"/>
            <a:ext cx="5486400" cy="4038599"/>
          </a:xfrm>
        </p:spPr>
        <p:txBody>
          <a:bodyPr/>
          <a:lstStyle/>
          <a:p>
            <a:pPr marL="0" indent="0" eaLnBrk="1" fontAlgn="auto" hangingPunct="1">
              <a:spcBef>
                <a:spcPts val="0"/>
              </a:spcBef>
              <a:spcAft>
                <a:spcPts val="1800"/>
              </a:spcAft>
            </a:pPr>
            <a:r>
              <a:rPr lang="en-US" sz="2400" b="1" kern="1200" dirty="0">
                <a:solidFill>
                  <a:srgbClr val="FFFF00"/>
                </a:solidFill>
              </a:rPr>
              <a:t>(1) Normal </a:t>
            </a:r>
            <a:r>
              <a:rPr lang="en-US" sz="2400" b="1" kern="1200" dirty="0" smtClean="0">
                <a:solidFill>
                  <a:srgbClr val="FFFF00"/>
                </a:solidFill>
              </a:rPr>
              <a:t>Consciousness:  </a:t>
            </a:r>
          </a:p>
          <a:p>
            <a:pPr marL="0" indent="0" eaLnBrk="1" fontAlgn="auto" hangingPunct="1">
              <a:spcBef>
                <a:spcPts val="0"/>
              </a:spcBef>
              <a:spcAft>
                <a:spcPts val="1800"/>
              </a:spcAft>
            </a:pPr>
            <a:r>
              <a:rPr lang="en-US" sz="2400" b="1" kern="1200" dirty="0" smtClean="0"/>
              <a:t>state </a:t>
            </a:r>
            <a:r>
              <a:rPr lang="en-US" sz="2400" b="1" kern="1200" dirty="0"/>
              <a:t>of normal arousal , </a:t>
            </a:r>
            <a:r>
              <a:rPr lang="en-US" sz="2400" b="1" kern="1200" dirty="0" smtClean="0"/>
              <a:t>being </a:t>
            </a:r>
          </a:p>
          <a:p>
            <a:pPr marL="0" indent="0" eaLnBrk="1" fontAlgn="auto" hangingPunct="1">
              <a:spcBef>
                <a:spcPts val="0"/>
              </a:spcBef>
              <a:spcAft>
                <a:spcPts val="1800"/>
              </a:spcAft>
              <a:buNone/>
            </a:pPr>
            <a:r>
              <a:rPr lang="en-US" sz="2400" b="1" kern="1200" dirty="0" smtClean="0"/>
              <a:t>fully </a:t>
            </a:r>
            <a:r>
              <a:rPr lang="en-US" sz="2400" b="1" kern="1200" dirty="0"/>
              <a:t>awake and aware of the self </a:t>
            </a:r>
          </a:p>
          <a:p>
            <a:pPr marL="0" indent="0" eaLnBrk="1" fontAlgn="auto" hangingPunct="1">
              <a:spcBef>
                <a:spcPts val="0"/>
              </a:spcBef>
              <a:spcAft>
                <a:spcPts val="1800"/>
              </a:spcAft>
              <a:buNone/>
            </a:pPr>
            <a:r>
              <a:rPr lang="en-US" sz="2400" b="1" kern="1200" dirty="0" smtClean="0"/>
              <a:t>and surroundings</a:t>
            </a:r>
            <a:endParaRPr lang="en-US" sz="2400" b="1" kern="1200" dirty="0"/>
          </a:p>
          <a:p>
            <a:pPr marL="0" indent="0" eaLnBrk="1" fontAlgn="auto" hangingPunct="1">
              <a:spcBef>
                <a:spcPts val="0"/>
              </a:spcBef>
              <a:spcAft>
                <a:spcPts val="1800"/>
              </a:spcAft>
              <a:buNone/>
            </a:pPr>
            <a:r>
              <a:rPr lang="en-US" sz="2400" b="1" kern="1200" dirty="0" smtClean="0">
                <a:solidFill>
                  <a:srgbClr val="FFFF00"/>
                </a:solidFill>
              </a:rPr>
              <a:t>(</a:t>
            </a:r>
            <a:r>
              <a:rPr lang="en-US" sz="2400" b="1" kern="1200" dirty="0">
                <a:solidFill>
                  <a:srgbClr val="FFFF00"/>
                </a:solidFill>
              </a:rPr>
              <a:t>2) Clouded </a:t>
            </a:r>
            <a:r>
              <a:rPr lang="en-US" sz="2400" b="1" kern="1200" dirty="0" smtClean="0">
                <a:solidFill>
                  <a:srgbClr val="FFFF00"/>
                </a:solidFill>
              </a:rPr>
              <a:t>consciousness: </a:t>
            </a:r>
          </a:p>
          <a:p>
            <a:pPr marL="0" indent="0" eaLnBrk="1" fontAlgn="auto" hangingPunct="1">
              <a:spcBef>
                <a:spcPts val="0"/>
              </a:spcBef>
              <a:spcAft>
                <a:spcPts val="1800"/>
              </a:spcAft>
              <a:buNone/>
            </a:pPr>
            <a:r>
              <a:rPr lang="en-US" sz="2400" b="1" kern="1200" dirty="0" smtClean="0"/>
              <a:t>person </a:t>
            </a:r>
            <a:r>
              <a:rPr lang="en-US" sz="2400" b="1" kern="1200" dirty="0"/>
              <a:t>conscious but mentally </a:t>
            </a:r>
            <a:endParaRPr lang="en-US" sz="2400" b="1" kern="1200" dirty="0" smtClean="0"/>
          </a:p>
          <a:p>
            <a:pPr marL="0" indent="0" eaLnBrk="1" fontAlgn="auto" hangingPunct="1">
              <a:spcBef>
                <a:spcPts val="0"/>
              </a:spcBef>
              <a:spcAft>
                <a:spcPts val="1800"/>
              </a:spcAft>
              <a:buNone/>
            </a:pPr>
            <a:r>
              <a:rPr lang="en-US" sz="2400" b="1" kern="1200" dirty="0" smtClean="0"/>
              <a:t>confused  e.g</a:t>
            </a:r>
            <a:r>
              <a:rPr lang="en-US" sz="2400" b="1" kern="1200" dirty="0"/>
              <a:t>., in cases of drug or </a:t>
            </a:r>
            <a:endParaRPr lang="en-US" sz="2400" b="1" kern="1200" dirty="0" smtClean="0"/>
          </a:p>
          <a:p>
            <a:pPr marL="0" indent="0" eaLnBrk="1" fontAlgn="auto" hangingPunct="1">
              <a:spcBef>
                <a:spcPts val="0"/>
              </a:spcBef>
              <a:spcAft>
                <a:spcPts val="1800"/>
              </a:spcAft>
              <a:buNone/>
            </a:pPr>
            <a:r>
              <a:rPr lang="en-US" sz="2400" b="1" kern="1200" dirty="0" smtClean="0"/>
              <a:t>alcohol intoxication, High </a:t>
            </a:r>
            <a:r>
              <a:rPr lang="en-US" sz="2400" b="1" kern="1200" dirty="0"/>
              <a:t>fever </a:t>
            </a:r>
            <a:endParaRPr lang="en-US" sz="2400" b="1" kern="1200" dirty="0" smtClean="0"/>
          </a:p>
          <a:p>
            <a:pPr marL="0" indent="0" eaLnBrk="1" fontAlgn="auto" hangingPunct="1">
              <a:spcBef>
                <a:spcPts val="0"/>
              </a:spcBef>
              <a:spcAft>
                <a:spcPts val="1800"/>
              </a:spcAft>
              <a:buNone/>
            </a:pPr>
            <a:r>
              <a:rPr lang="en-US" sz="2400" b="1" kern="1200" dirty="0" smtClean="0"/>
              <a:t>associated </a:t>
            </a:r>
            <a:r>
              <a:rPr lang="en-US" sz="2400" b="1" dirty="0"/>
              <a:t>(</a:t>
            </a:r>
            <a:r>
              <a:rPr lang="en-US" sz="2400" b="1" kern="1200" dirty="0"/>
              <a:t>malaria or septicemia </a:t>
            </a:r>
            <a:r>
              <a:rPr lang="en-US" sz="2400" b="1" kern="1200" dirty="0" smtClean="0"/>
              <a:t>,</a:t>
            </a:r>
          </a:p>
          <a:p>
            <a:pPr marL="0" indent="0" eaLnBrk="1" fontAlgn="auto" hangingPunct="1">
              <a:spcBef>
                <a:spcPts val="0"/>
              </a:spcBef>
              <a:spcAft>
                <a:spcPts val="1800"/>
              </a:spcAft>
              <a:buNone/>
            </a:pPr>
            <a:r>
              <a:rPr lang="en-US" sz="2400" b="1" kern="1200" dirty="0" smtClean="0"/>
              <a:t> </a:t>
            </a:r>
            <a:r>
              <a:rPr lang="en-US" sz="2400" b="1" kern="1200" dirty="0"/>
              <a:t>dementia , </a:t>
            </a:r>
            <a:r>
              <a:rPr lang="en-US" sz="2400" b="1" kern="1200" dirty="0" err="1"/>
              <a:t>etc</a:t>
            </a:r>
            <a:r>
              <a:rPr lang="en-US" sz="2400" b="1" kern="1200" dirty="0"/>
              <a:t> ) . </a:t>
            </a:r>
            <a:endParaRPr lang="en-US" sz="2400" b="1" kern="1200" dirty="0" smtClean="0"/>
          </a:p>
        </p:txBody>
      </p:sp>
      <p:pic>
        <p:nvPicPr>
          <p:cNvPr id="4" name="Picture 2" descr="C:\Users\User\Desktop\CNSblock lectures\consciousnes\Consciousness-Not-Brain-1-3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189" y="4343400"/>
            <a:ext cx="3095811"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nscious_anima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954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42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685800" y="228600"/>
            <a:ext cx="7772400" cy="914400"/>
          </a:xfrm>
        </p:spPr>
        <p:txBody>
          <a:bodyPr>
            <a:normAutofit fontScale="90000"/>
          </a:bodyPr>
          <a:lstStyle/>
          <a:p>
            <a:pPr algn="ctr"/>
            <a:r>
              <a:rPr lang="en-US"/>
              <a:t>Unconscious Cognitive Processes </a:t>
            </a:r>
          </a:p>
        </p:txBody>
      </p:sp>
      <p:sp>
        <p:nvSpPr>
          <p:cNvPr id="194563" name="Rectangle 3"/>
          <p:cNvSpPr>
            <a:spLocks noGrp="1" noChangeArrowheads="1"/>
          </p:cNvSpPr>
          <p:nvPr>
            <p:ph type="body" idx="1"/>
          </p:nvPr>
        </p:nvSpPr>
        <p:spPr>
          <a:xfrm>
            <a:off x="533400" y="1524000"/>
            <a:ext cx="8153400" cy="4114800"/>
          </a:xfrm>
        </p:spPr>
        <p:txBody>
          <a:bodyPr>
            <a:normAutofit lnSpcReduction="10000"/>
          </a:bodyPr>
          <a:lstStyle/>
          <a:p>
            <a:pPr>
              <a:lnSpc>
                <a:spcPct val="90000"/>
              </a:lnSpc>
            </a:pPr>
            <a:r>
              <a:rPr lang="en-US" sz="2800"/>
              <a:t>Information-processing view can be extended to analyses of unconscious processes</a:t>
            </a:r>
          </a:p>
          <a:p>
            <a:pPr>
              <a:lnSpc>
                <a:spcPct val="90000"/>
              </a:lnSpc>
            </a:pPr>
            <a:r>
              <a:rPr lang="en-US" sz="2800"/>
              <a:t>Notion is that many brain mechanisms operate in parallel</a:t>
            </a:r>
          </a:p>
          <a:p>
            <a:pPr lvl="1">
              <a:lnSpc>
                <a:spcPct val="90000"/>
              </a:lnSpc>
            </a:pPr>
            <a:r>
              <a:rPr lang="en-US" sz="2400"/>
              <a:t>Some of these mechanisms operate outside of the level of consciousness</a:t>
            </a:r>
          </a:p>
          <a:p>
            <a:pPr>
              <a:lnSpc>
                <a:spcPct val="90000"/>
              </a:lnSpc>
            </a:pPr>
            <a:r>
              <a:rPr lang="en-US" sz="2800"/>
              <a:t>Functional significance of unconscious mechanisms:</a:t>
            </a:r>
          </a:p>
          <a:p>
            <a:pPr lvl="1">
              <a:lnSpc>
                <a:spcPct val="90000"/>
              </a:lnSpc>
            </a:pPr>
            <a:r>
              <a:rPr lang="en-US" sz="2400"/>
              <a:t>Are efficient and rapid</a:t>
            </a:r>
          </a:p>
          <a:p>
            <a:pPr lvl="1">
              <a:lnSpc>
                <a:spcPct val="90000"/>
              </a:lnSpc>
            </a:pPr>
            <a:r>
              <a:rPr lang="en-US" sz="2400"/>
              <a:t>Can operate simultaneously</a:t>
            </a:r>
          </a:p>
          <a:p>
            <a:pPr lvl="1">
              <a:lnSpc>
                <a:spcPct val="90000"/>
              </a:lnSpc>
            </a:pPr>
            <a:r>
              <a:rPr lang="en-US" sz="2400"/>
              <a:t>Operate in the absence of consciousness?</a:t>
            </a:r>
          </a:p>
          <a:p>
            <a:pPr lvl="1">
              <a:lnSpc>
                <a:spcPct val="90000"/>
              </a:lnSpc>
              <a:buFont typeface="Wingdings" charset="0"/>
              <a:buNone/>
            </a:pPr>
            <a:endParaRPr lang="en-US" sz="2400"/>
          </a:p>
          <a:p>
            <a:pPr lvl="2">
              <a:lnSpc>
                <a:spcPct val="90000"/>
              </a:lnSpc>
            </a:pPr>
            <a:endParaRPr lang="en-US" sz="2000"/>
          </a:p>
        </p:txBody>
      </p:sp>
      <p:sp>
        <p:nvSpPr>
          <p:cNvPr id="194564" name="Rectangle 4"/>
          <p:cNvSpPr>
            <a:spLocks noChangeArrowheads="1"/>
          </p:cNvSpPr>
          <p:nvPr/>
        </p:nvSpPr>
        <p:spPr bwMode="auto">
          <a:xfrm>
            <a:off x="152400" y="6521450"/>
            <a:ext cx="289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  2002 John Wiley &amp; Sons, Inc.</a:t>
            </a:r>
            <a:endParaRPr lang="en-US" sz="1800"/>
          </a:p>
        </p:txBody>
      </p:sp>
    </p:spTree>
    <p:extLst>
      <p:ext uri="{BB962C8B-B14F-4D97-AF65-F5344CB8AC3E}">
        <p14:creationId xmlns:p14="http://schemas.microsoft.com/office/powerpoint/2010/main" val="2365041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074"/>
          <p:cNvSpPr>
            <a:spLocks noGrp="1" noChangeArrowheads="1"/>
          </p:cNvSpPr>
          <p:nvPr>
            <p:ph type="title"/>
          </p:nvPr>
        </p:nvSpPr>
        <p:spPr/>
        <p:txBody>
          <a:bodyPr/>
          <a:lstStyle/>
          <a:p>
            <a:pPr algn="ctr"/>
            <a:r>
              <a:rPr lang="en-US"/>
              <a:t>Neurology of Consciousness</a:t>
            </a:r>
          </a:p>
        </p:txBody>
      </p:sp>
      <p:sp>
        <p:nvSpPr>
          <p:cNvPr id="233475" name="Rectangle 3075"/>
          <p:cNvSpPr>
            <a:spLocks noGrp="1" noChangeArrowheads="1"/>
          </p:cNvSpPr>
          <p:nvPr>
            <p:ph type="body" idx="1"/>
          </p:nvPr>
        </p:nvSpPr>
        <p:spPr>
          <a:xfrm>
            <a:off x="228600" y="1828800"/>
            <a:ext cx="5867400" cy="5181600"/>
          </a:xfrm>
        </p:spPr>
        <p:txBody>
          <a:bodyPr/>
          <a:lstStyle/>
          <a:p>
            <a:r>
              <a:rPr lang="en-US" dirty="0"/>
              <a:t>Consciousness is distributed throughout the brain</a:t>
            </a:r>
          </a:p>
          <a:p>
            <a:pPr lvl="1"/>
            <a:r>
              <a:rPr lang="en-US" dirty="0"/>
              <a:t>Hindbrain and midbrain are important for arousal and for sleep</a:t>
            </a:r>
          </a:p>
          <a:p>
            <a:pPr lvl="1"/>
            <a:r>
              <a:rPr lang="en-US" dirty="0"/>
              <a:t>Damage to the reticular formation can lead to coma</a:t>
            </a:r>
          </a:p>
          <a:p>
            <a:pPr lvl="1"/>
            <a:r>
              <a:rPr lang="en-US" dirty="0"/>
              <a:t>Prefrontal cortex is key for conscious control of information processing</a:t>
            </a:r>
          </a:p>
        </p:txBody>
      </p:sp>
      <p:sp>
        <p:nvSpPr>
          <p:cNvPr id="233476" name="Rectangle 3076"/>
          <p:cNvSpPr>
            <a:spLocks noChangeArrowheads="1"/>
          </p:cNvSpPr>
          <p:nvPr/>
        </p:nvSpPr>
        <p:spPr bwMode="auto">
          <a:xfrm>
            <a:off x="152400" y="6510338"/>
            <a:ext cx="289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  2002 John Wiley &amp; Sons, Inc.</a:t>
            </a:r>
            <a:endParaRPr lang="en-US" sz="1800"/>
          </a:p>
        </p:txBody>
      </p:sp>
      <p:pic>
        <p:nvPicPr>
          <p:cNvPr id="233477" name="Picture 3077" descr="E:\CHAP09\09-08 W-127.tif"/>
          <p:cNvPicPr>
            <a:picLocks noChangeAspect="1" noChangeArrowheads="1"/>
          </p:cNvPicPr>
          <p:nvPr/>
        </p:nvPicPr>
        <p:blipFill>
          <a:blip r:embed="rId2">
            <a:extLst>
              <a:ext uri="{28A0092B-C50C-407E-A947-70E740481C1C}">
                <a14:useLocalDpi xmlns:a14="http://schemas.microsoft.com/office/drawing/2010/main" val="0"/>
              </a:ext>
            </a:extLst>
          </a:blip>
          <a:srcRect b="23973"/>
          <a:stretch>
            <a:fillRect/>
          </a:stretch>
        </p:blipFill>
        <p:spPr bwMode="auto">
          <a:xfrm>
            <a:off x="5486400" y="3302000"/>
            <a:ext cx="35052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008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Altered States</a:t>
            </a:r>
          </a:p>
        </p:txBody>
      </p:sp>
      <p:pic>
        <p:nvPicPr>
          <p:cNvPr id="10243" name="Picture 4"/>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838200" y="2057400"/>
            <a:ext cx="3148013" cy="3505200"/>
          </a:xfrm>
        </p:spPr>
      </p:pic>
      <p:sp>
        <p:nvSpPr>
          <p:cNvPr id="9221" name="Rectangle 5"/>
          <p:cNvSpPr>
            <a:spLocks noGrp="1" noChangeArrowheads="1"/>
          </p:cNvSpPr>
          <p:nvPr>
            <p:ph type="body" sz="half" idx="2"/>
          </p:nvPr>
        </p:nvSpPr>
        <p:spPr/>
        <p:txBody>
          <a:bodyPr/>
          <a:lstStyle/>
          <a:p>
            <a:pPr eaLnBrk="1" hangingPunct="1"/>
            <a:r>
              <a:rPr lang="en-US" altLang="en-US" sz="2800" smtClean="0"/>
              <a:t>Altered states of consciousness are achieved when using psychoactive drugs, meditation, hypnosis or lack of sleep. These all create a state that is different from the usual consciousness.</a:t>
            </a:r>
          </a:p>
        </p:txBody>
      </p:sp>
    </p:spTree>
    <p:extLst>
      <p:ext uri="{BB962C8B-B14F-4D97-AF65-F5344CB8AC3E}">
        <p14:creationId xmlns:p14="http://schemas.microsoft.com/office/powerpoint/2010/main" val="1676206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5"/>
          <p:cNvSpPr>
            <a:spLocks noGrp="1" noChangeArrowheads="1"/>
          </p:cNvSpPr>
          <p:nvPr>
            <p:ph type="body" idx="1"/>
          </p:nvPr>
        </p:nvSpPr>
        <p:spPr>
          <a:xfrm>
            <a:off x="304800" y="1143000"/>
            <a:ext cx="8229600" cy="1524000"/>
          </a:xfrm>
        </p:spPr>
        <p:txBody>
          <a:bodyPr/>
          <a:lstStyle/>
          <a:p>
            <a:pPr eaLnBrk="0" hangingPunct="0">
              <a:spcBef>
                <a:spcPct val="0"/>
              </a:spcBef>
              <a:buClrTx/>
              <a:buSzTx/>
              <a:buFontTx/>
              <a:buNone/>
            </a:pPr>
            <a:r>
              <a:rPr lang="en-US" altLang="en-US" b="1"/>
              <a:t>Higher Consciousness can be achieved by Meditation</a:t>
            </a:r>
          </a:p>
          <a:p>
            <a:pPr eaLnBrk="0" hangingPunct="0">
              <a:spcBef>
                <a:spcPct val="0"/>
              </a:spcBef>
              <a:buClrTx/>
              <a:buSzTx/>
              <a:buFontTx/>
              <a:buNone/>
            </a:pPr>
            <a:endParaRPr lang="en-US" altLang="en-US" b="1"/>
          </a:p>
          <a:p>
            <a:pPr>
              <a:buFont typeface="Wingdings" pitchFamily="2" charset="2"/>
              <a:buNone/>
            </a:pPr>
            <a:endParaRPr lang="en-US" altLang="en-US"/>
          </a:p>
        </p:txBody>
      </p:sp>
      <p:sp>
        <p:nvSpPr>
          <p:cNvPr id="63494" name="Rectangle 6"/>
          <p:cNvSpPr>
            <a:spLocks noChangeArrowheads="1"/>
          </p:cNvSpPr>
          <p:nvPr/>
        </p:nvSpPr>
        <p:spPr bwMode="auto">
          <a:xfrm>
            <a:off x="1524000" y="421259"/>
            <a:ext cx="5791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b="1" dirty="0">
                <a:solidFill>
                  <a:schemeClr val="tx2"/>
                </a:solidFill>
                <a:effectLst>
                  <a:outerShdw blurRad="38100" dist="38100" dir="2700000" algn="tl">
                    <a:srgbClr val="000000"/>
                  </a:outerShdw>
                </a:effectLst>
              </a:rPr>
              <a:t>Higher consciousness</a:t>
            </a:r>
          </a:p>
        </p:txBody>
      </p:sp>
      <p:pic>
        <p:nvPicPr>
          <p:cNvPr id="63495" name="Picture 7" descr="shaolin_monks1"/>
          <p:cNvPicPr>
            <a:picLocks noChangeAspect="1" noChangeArrowheads="1"/>
          </p:cNvPicPr>
          <p:nvPr/>
        </p:nvPicPr>
        <p:blipFill>
          <a:blip r:embed="rId2">
            <a:extLst>
              <a:ext uri="{28A0092B-C50C-407E-A947-70E740481C1C}">
                <a14:useLocalDpi xmlns:a14="http://schemas.microsoft.com/office/drawing/2010/main" val="0"/>
              </a:ext>
            </a:extLst>
          </a:blip>
          <a:srcRect l="14035"/>
          <a:stretch>
            <a:fillRect/>
          </a:stretch>
        </p:blipFill>
        <p:spPr bwMode="auto">
          <a:xfrm>
            <a:off x="457200" y="2209800"/>
            <a:ext cx="40386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63497" name="Picture 9" descr="yoga girl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133600"/>
            <a:ext cx="371792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4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762000"/>
          </a:xfrm>
        </p:spPr>
        <p:txBody>
          <a:bodyPr/>
          <a:lstStyle/>
          <a:p>
            <a:r>
              <a:rPr lang="en-US" altLang="en-US" smtClean="0"/>
              <a:t>Hypnosis</a:t>
            </a:r>
          </a:p>
        </p:txBody>
      </p:sp>
      <p:sp>
        <p:nvSpPr>
          <p:cNvPr id="21507" name="Rectangle 3"/>
          <p:cNvSpPr>
            <a:spLocks noGrp="1" noChangeArrowheads="1"/>
          </p:cNvSpPr>
          <p:nvPr>
            <p:ph type="body" idx="1"/>
          </p:nvPr>
        </p:nvSpPr>
        <p:spPr>
          <a:xfrm>
            <a:off x="762000" y="1219200"/>
            <a:ext cx="7772400" cy="4114800"/>
          </a:xfrm>
        </p:spPr>
        <p:txBody>
          <a:bodyPr/>
          <a:lstStyle/>
          <a:p>
            <a:pPr>
              <a:lnSpc>
                <a:spcPct val="90000"/>
              </a:lnSpc>
            </a:pPr>
            <a:r>
              <a:rPr lang="en-US" altLang="en-US" smtClean="0">
                <a:solidFill>
                  <a:srgbClr val="FF0000"/>
                </a:solidFill>
              </a:rPr>
              <a:t>Hypnosis</a:t>
            </a:r>
            <a:r>
              <a:rPr lang="en-US" altLang="en-US" smtClean="0"/>
              <a:t> is an altered state of heightened suggestibility.</a:t>
            </a:r>
          </a:p>
          <a:p>
            <a:pPr>
              <a:lnSpc>
                <a:spcPct val="90000"/>
              </a:lnSpc>
            </a:pPr>
            <a:r>
              <a:rPr lang="en-US" altLang="en-US" smtClean="0"/>
              <a:t>The hypnotic state is characterized by:</a:t>
            </a:r>
          </a:p>
          <a:p>
            <a:pPr lvl="1">
              <a:lnSpc>
                <a:spcPct val="90000"/>
              </a:lnSpc>
            </a:pPr>
            <a:r>
              <a:rPr lang="en-US" altLang="en-US" smtClean="0"/>
              <a:t>Narrow and focused attention</a:t>
            </a:r>
          </a:p>
          <a:p>
            <a:pPr lvl="1">
              <a:lnSpc>
                <a:spcPct val="90000"/>
              </a:lnSpc>
            </a:pPr>
            <a:r>
              <a:rPr lang="en-US" altLang="en-US" smtClean="0"/>
              <a:t>Imagination</a:t>
            </a:r>
          </a:p>
          <a:p>
            <a:pPr lvl="1">
              <a:lnSpc>
                <a:spcPct val="90000"/>
              </a:lnSpc>
            </a:pPr>
            <a:r>
              <a:rPr lang="en-US" altLang="en-US" smtClean="0"/>
              <a:t>Passive receptive attitude</a:t>
            </a:r>
          </a:p>
          <a:p>
            <a:pPr lvl="1">
              <a:lnSpc>
                <a:spcPct val="90000"/>
              </a:lnSpc>
            </a:pPr>
            <a:r>
              <a:rPr lang="en-US" altLang="en-US" smtClean="0"/>
              <a:t>Reduced reaction to pain</a:t>
            </a:r>
          </a:p>
          <a:p>
            <a:pPr lvl="1">
              <a:lnSpc>
                <a:spcPct val="90000"/>
              </a:lnSpc>
            </a:pPr>
            <a:r>
              <a:rPr lang="en-US" altLang="en-US" smtClean="0"/>
              <a:t>Heightened suggestibility</a:t>
            </a:r>
          </a:p>
        </p:txBody>
      </p:sp>
    </p:spTree>
    <p:extLst>
      <p:ext uri="{BB962C8B-B14F-4D97-AF65-F5344CB8AC3E}">
        <p14:creationId xmlns:p14="http://schemas.microsoft.com/office/powerpoint/2010/main" val="2057247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1143000"/>
          </a:xfrm>
        </p:spPr>
        <p:txBody>
          <a:bodyPr/>
          <a:lstStyle/>
          <a:p>
            <a:r>
              <a:rPr lang="en-US" altLang="en-US" smtClean="0"/>
              <a:t>Altered States</a:t>
            </a:r>
          </a:p>
        </p:txBody>
      </p:sp>
      <p:sp>
        <p:nvSpPr>
          <p:cNvPr id="23558" name="Rectangle 6"/>
          <p:cNvSpPr>
            <a:spLocks noGrp="1" noChangeArrowheads="1"/>
          </p:cNvSpPr>
          <p:nvPr>
            <p:ph type="body" idx="1"/>
          </p:nvPr>
        </p:nvSpPr>
        <p:spPr>
          <a:xfrm>
            <a:off x="685800" y="1447800"/>
            <a:ext cx="7772400" cy="4114800"/>
          </a:xfrm>
        </p:spPr>
        <p:txBody>
          <a:bodyPr/>
          <a:lstStyle/>
          <a:p>
            <a:pPr>
              <a:lnSpc>
                <a:spcPct val="90000"/>
              </a:lnSpc>
            </a:pPr>
            <a:r>
              <a:rPr lang="en-US" altLang="en-US" smtClean="0">
                <a:solidFill>
                  <a:srgbClr val="FF0000"/>
                </a:solidFill>
              </a:rPr>
              <a:t>Meditation</a:t>
            </a:r>
            <a:r>
              <a:rPr lang="en-US" altLang="en-US" smtClean="0"/>
              <a:t> refers to a set of techniques that promote a heightened sense of awareness.</a:t>
            </a:r>
          </a:p>
          <a:p>
            <a:pPr lvl="1">
              <a:lnSpc>
                <a:spcPct val="90000"/>
              </a:lnSpc>
            </a:pPr>
            <a:r>
              <a:rPr lang="en-US" altLang="en-US" smtClean="0"/>
              <a:t>can involve body movements and posture, focusing of attention on a focal point, or control of breathing</a:t>
            </a:r>
          </a:p>
          <a:p>
            <a:pPr lvl="1">
              <a:lnSpc>
                <a:spcPct val="90000"/>
              </a:lnSpc>
            </a:pPr>
            <a:r>
              <a:rPr lang="en-US" altLang="en-US" smtClean="0"/>
              <a:t>can induce relaxation, lower blood pressure, and can be associated with a sense of euphoria</a:t>
            </a:r>
          </a:p>
        </p:txBody>
      </p:sp>
    </p:spTree>
    <p:extLst>
      <p:ext uri="{BB962C8B-B14F-4D97-AF65-F5344CB8AC3E}">
        <p14:creationId xmlns:p14="http://schemas.microsoft.com/office/powerpoint/2010/main" val="2145348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27038"/>
            <a:ext cx="7086600" cy="715962"/>
          </a:xfrm>
          <a:ln>
            <a:solidFill>
              <a:schemeClr val="bg1">
                <a:lumMod val="60000"/>
                <a:lumOff val="40000"/>
              </a:schemeClr>
            </a:solidFill>
          </a:ln>
        </p:spPr>
        <p:txBody>
          <a:bodyPr/>
          <a:lstStyle/>
          <a:p>
            <a:r>
              <a:rPr lang="en-US" sz="3600" dirty="0" smtClean="0">
                <a:solidFill>
                  <a:srgbClr val="FFFF00"/>
                </a:solidFill>
              </a:rPr>
              <a:t>4 Levels </a:t>
            </a:r>
            <a:r>
              <a:rPr lang="en-US" sz="3600" dirty="0">
                <a:solidFill>
                  <a:srgbClr val="FFFF00"/>
                </a:solidFill>
              </a:rPr>
              <a:t>of consciousness</a:t>
            </a:r>
          </a:p>
        </p:txBody>
      </p:sp>
      <p:sp>
        <p:nvSpPr>
          <p:cNvPr id="3" name="Content Placeholder 2"/>
          <p:cNvSpPr>
            <a:spLocks noGrp="1"/>
          </p:cNvSpPr>
          <p:nvPr>
            <p:ph idx="1"/>
          </p:nvPr>
        </p:nvSpPr>
        <p:spPr>
          <a:xfrm>
            <a:off x="533400" y="1295400"/>
            <a:ext cx="3657600" cy="4953000"/>
          </a:xfrm>
        </p:spPr>
        <p:txBody>
          <a:bodyPr/>
          <a:lstStyle/>
          <a:p>
            <a:pPr marL="0" indent="0" eaLnBrk="1" fontAlgn="auto" hangingPunct="1">
              <a:spcBef>
                <a:spcPts val="0"/>
              </a:spcBef>
              <a:spcAft>
                <a:spcPts val="1800"/>
              </a:spcAft>
            </a:pPr>
            <a:r>
              <a:rPr lang="en-US" sz="2400" b="1" kern="1200" dirty="0" smtClean="0">
                <a:solidFill>
                  <a:srgbClr val="FFFF00"/>
                </a:solidFill>
              </a:rPr>
              <a:t>(</a:t>
            </a:r>
            <a:r>
              <a:rPr lang="en-US" sz="2400" b="1" kern="1200" dirty="0">
                <a:solidFill>
                  <a:srgbClr val="FFFF00"/>
                </a:solidFill>
              </a:rPr>
              <a:t>3) </a:t>
            </a:r>
            <a:r>
              <a:rPr lang="en-US" sz="2400" b="1" kern="1200" dirty="0" smtClean="0">
                <a:solidFill>
                  <a:srgbClr val="FFFF00"/>
                </a:solidFill>
              </a:rPr>
              <a:t>Sleep: </a:t>
            </a:r>
            <a:r>
              <a:rPr lang="en-US" sz="2400" b="1" kern="1200" dirty="0"/>
              <a:t>person unconscious </a:t>
            </a:r>
            <a:r>
              <a:rPr lang="en-US" sz="2400" b="1" kern="1200" dirty="0" smtClean="0"/>
              <a:t>in </a:t>
            </a:r>
            <a:r>
              <a:rPr lang="en-US" sz="2400" b="1" kern="1200" dirty="0"/>
              <a:t>relation to the external world &amp; surroundings </a:t>
            </a:r>
            <a:r>
              <a:rPr lang="en-US" sz="2400" b="1" kern="1200" dirty="0" smtClean="0"/>
              <a:t>but </a:t>
            </a:r>
            <a:r>
              <a:rPr lang="en-US" sz="2400" b="1" kern="1200" dirty="0"/>
              <a:t>is </a:t>
            </a:r>
            <a:r>
              <a:rPr lang="en-US" sz="2400" b="1" kern="1200" dirty="0" err="1"/>
              <a:t>arousable</a:t>
            </a:r>
            <a:r>
              <a:rPr lang="en-US" sz="2400" b="1" kern="1200" dirty="0"/>
              <a:t>  ( can be </a:t>
            </a:r>
            <a:r>
              <a:rPr lang="en-US" sz="2400" b="1" kern="1200" dirty="0" smtClean="0"/>
              <a:t>aroused </a:t>
            </a:r>
            <a:r>
              <a:rPr lang="en-US" sz="2400" b="1" kern="1200" dirty="0"/>
              <a:t>) . </a:t>
            </a:r>
            <a:endParaRPr lang="en-US" sz="2400" b="1" kern="1200" dirty="0" smtClean="0"/>
          </a:p>
          <a:p>
            <a:pPr marL="0" indent="0" eaLnBrk="1" fontAlgn="auto" hangingPunct="1">
              <a:spcBef>
                <a:spcPts val="0"/>
              </a:spcBef>
              <a:spcAft>
                <a:spcPts val="1800"/>
              </a:spcAft>
            </a:pPr>
            <a:endParaRPr lang="en-US" sz="2400" b="1" kern="1200" dirty="0"/>
          </a:p>
          <a:p>
            <a:pPr marL="0" indent="0" eaLnBrk="1" fontAlgn="auto" hangingPunct="1">
              <a:spcBef>
                <a:spcPts val="0"/>
              </a:spcBef>
              <a:spcAft>
                <a:spcPts val="1800"/>
              </a:spcAft>
            </a:pPr>
            <a:endParaRPr lang="en-US" sz="2400" b="1" dirty="0"/>
          </a:p>
          <a:p>
            <a:pPr marL="0" indent="0" eaLnBrk="1" fontAlgn="auto" hangingPunct="1">
              <a:spcBef>
                <a:spcPts val="0"/>
              </a:spcBef>
              <a:spcAft>
                <a:spcPts val="1800"/>
              </a:spcAft>
            </a:pPr>
            <a:r>
              <a:rPr lang="en-US" sz="2400" b="1" kern="1200" dirty="0">
                <a:solidFill>
                  <a:srgbClr val="FFFF00"/>
                </a:solidFill>
              </a:rPr>
              <a:t>(</a:t>
            </a:r>
            <a:r>
              <a:rPr lang="en-US" sz="2400" b="1" kern="1200" dirty="0" smtClean="0">
                <a:solidFill>
                  <a:srgbClr val="FFFF00"/>
                </a:solidFill>
              </a:rPr>
              <a:t>4) Coma: </a:t>
            </a:r>
            <a:r>
              <a:rPr lang="en-US" sz="2400" b="1" kern="1200" dirty="0"/>
              <a:t>person unconscious and not </a:t>
            </a:r>
            <a:r>
              <a:rPr lang="en-US" sz="2400" b="1" kern="1200" dirty="0" err="1" smtClean="0"/>
              <a:t>arousable</a:t>
            </a:r>
            <a:endParaRPr lang="en-US" sz="2400" b="1" dirty="0"/>
          </a:p>
        </p:txBody>
      </p:sp>
      <p:pic>
        <p:nvPicPr>
          <p:cNvPr id="5" name="Content Placeholder 4" descr="hamster_in_love_hg_cl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24600" y="990600"/>
            <a:ext cx="1981200" cy="2971800"/>
          </a:xfrm>
          <a:prstGeom prst="rect">
            <a:avLst/>
          </a:prstGeom>
        </p:spPr>
      </p:pic>
      <p:pic>
        <p:nvPicPr>
          <p:cNvPr id="6" name="Picture 5" descr="subconscious-mind-pow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67200"/>
            <a:ext cx="2381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41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457200"/>
            <a:ext cx="8077200" cy="685800"/>
          </a:xfrm>
          <a:ln w="28575">
            <a:solidFill>
              <a:srgbClr val="FF0000"/>
            </a:solidFill>
          </a:ln>
        </p:spPr>
        <p:txBody>
          <a:bodyPr/>
          <a:lstStyle/>
          <a:p>
            <a:r>
              <a:rPr lang="en-US" altLang="en-US" sz="3200" dirty="0"/>
              <a:t>Levels of </a:t>
            </a:r>
            <a:r>
              <a:rPr lang="en-US" altLang="en-US" sz="3200" dirty="0" smtClean="0"/>
              <a:t>awareness in Consciousness</a:t>
            </a:r>
          </a:p>
        </p:txBody>
      </p:sp>
      <p:sp>
        <p:nvSpPr>
          <p:cNvPr id="6148" name="Rectangle 4"/>
          <p:cNvSpPr>
            <a:spLocks noGrp="1" noChangeArrowheads="1"/>
          </p:cNvSpPr>
          <p:nvPr>
            <p:ph type="body" idx="1"/>
          </p:nvPr>
        </p:nvSpPr>
        <p:spPr>
          <a:xfrm>
            <a:off x="762000" y="1295400"/>
            <a:ext cx="4038600" cy="2438400"/>
          </a:xfrm>
        </p:spPr>
        <p:txBody>
          <a:bodyPr/>
          <a:lstStyle/>
          <a:p>
            <a:pPr marL="457200" lvl="1" indent="-338138"/>
            <a:r>
              <a:rPr lang="en-US" altLang="en-US" sz="2400" b="1" dirty="0" smtClean="0">
                <a:solidFill>
                  <a:srgbClr val="00FF00"/>
                </a:solidFill>
              </a:rPr>
              <a:t>TOP:  </a:t>
            </a:r>
            <a:r>
              <a:rPr lang="en-US" altLang="en-US" sz="2400" dirty="0" smtClean="0">
                <a:solidFill>
                  <a:srgbClr val="FFFF00"/>
                </a:solidFill>
              </a:rPr>
              <a:t>Controlled processes </a:t>
            </a:r>
            <a:r>
              <a:rPr lang="en-US" altLang="en-US" sz="2400" dirty="0" smtClean="0"/>
              <a:t>require attention (and interfere with other functions)</a:t>
            </a:r>
          </a:p>
          <a:p>
            <a:pPr marL="457200" lvl="1" indent="-338138"/>
            <a:r>
              <a:rPr lang="en-US" altLang="en-US" sz="2400" dirty="0" smtClean="0">
                <a:solidFill>
                  <a:srgbClr val="00FF00"/>
                </a:solidFill>
              </a:rPr>
              <a:t>MIDDLE:  </a:t>
            </a:r>
            <a:r>
              <a:rPr lang="en-US" altLang="en-US" sz="2400" dirty="0" smtClean="0">
                <a:solidFill>
                  <a:srgbClr val="FFFF00"/>
                </a:solidFill>
              </a:rPr>
              <a:t>Automatic processes </a:t>
            </a:r>
            <a:r>
              <a:rPr lang="en-US" altLang="en-US" sz="2400" dirty="0" smtClean="0"/>
              <a:t>require minimal attention (such as riding your bike)</a:t>
            </a:r>
          </a:p>
          <a:p>
            <a:pPr marL="457200" lvl="1" indent="-338138"/>
            <a:r>
              <a:rPr lang="en-US" altLang="en-US" sz="2400" dirty="0" smtClean="0">
                <a:solidFill>
                  <a:srgbClr val="00FF00"/>
                </a:solidFill>
              </a:rPr>
              <a:t>LOWEST:  </a:t>
            </a:r>
            <a:r>
              <a:rPr lang="en-US" altLang="en-US" sz="2400" dirty="0" smtClean="0"/>
              <a:t>Minimal or no awareness of the environment</a:t>
            </a:r>
          </a:p>
          <a:p>
            <a:pPr lvl="1"/>
            <a:endParaRPr lang="en-US" altLang="en-US" sz="2400" dirty="0" smtClean="0"/>
          </a:p>
        </p:txBody>
      </p:sp>
      <p:sp>
        <p:nvSpPr>
          <p:cNvPr id="2" name="Rectangle 1"/>
          <p:cNvSpPr/>
          <p:nvPr/>
        </p:nvSpPr>
        <p:spPr>
          <a:xfrm>
            <a:off x="381000" y="6019800"/>
            <a:ext cx="8305800" cy="646331"/>
          </a:xfrm>
          <a:prstGeom prst="rect">
            <a:avLst/>
          </a:prstGeom>
          <a:ln w="28575">
            <a:solidFill>
              <a:srgbClr val="FF0000"/>
            </a:solidFill>
          </a:ln>
        </p:spPr>
        <p:txBody>
          <a:bodyPr wrap="square">
            <a:spAutoFit/>
          </a:bodyPr>
          <a:lstStyle/>
          <a:p>
            <a:pPr algn="ctr" eaLnBrk="1" hangingPunct="1"/>
            <a:r>
              <a:rPr lang="en-US" altLang="en-US" b="1" dirty="0">
                <a:solidFill>
                  <a:srgbClr val="00FF00"/>
                </a:solidFill>
              </a:rPr>
              <a:t>Continuum of Consciousness refers to a broad range of experiences , from being sharply alert to being completely unaware and unresponsive.</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43600" y="1219201"/>
            <a:ext cx="2057400" cy="1524000"/>
          </a:xfrm>
          <a:prstGeom prst="rect">
            <a:avLst/>
          </a:prstGeom>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019800" y="2743200"/>
            <a:ext cx="1870364" cy="1524000"/>
          </a:xfrm>
          <a:prstGeom prst="rect">
            <a:avLst/>
          </a:prstGeom>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095999" y="4267200"/>
            <a:ext cx="1440063" cy="1602769"/>
          </a:xfrm>
          <a:prstGeom prst="rect">
            <a:avLst/>
          </a:prstGeom>
        </p:spPr>
      </p:pic>
    </p:spTree>
    <p:extLst>
      <p:ext uri="{BB962C8B-B14F-4D97-AF65-F5344CB8AC3E}">
        <p14:creationId xmlns:p14="http://schemas.microsoft.com/office/powerpoint/2010/main" val="1666095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6858000" cy="1066800"/>
          </a:xfrm>
          <a:ln w="28575">
            <a:solidFill>
              <a:srgbClr val="00FF00"/>
            </a:solidFill>
          </a:ln>
        </p:spPr>
        <p:txBody>
          <a:bodyPr>
            <a:noAutofit/>
          </a:bodyPr>
          <a:lstStyle/>
          <a:p>
            <a:r>
              <a:rPr kumimoji="0" lang="en-US" sz="2800" b="1" kern="1200" dirty="0" smtClean="0">
                <a:ln>
                  <a:noFill/>
                </a:ln>
                <a:solidFill>
                  <a:schemeClr val="tx2"/>
                </a:solidFill>
                <a:effectLst/>
                <a:latin typeface="+mj-lt"/>
                <a:ea typeface="+mj-ea"/>
                <a:cs typeface="+mj-cs"/>
              </a:rPr>
              <a:t>Brain Structures Involved in </a:t>
            </a:r>
            <a:r>
              <a:rPr lang="en-US" sz="2800" b="1" kern="1200" dirty="0"/>
              <a:t>t</a:t>
            </a:r>
            <a:r>
              <a:rPr kumimoji="0" lang="en-US" sz="2800" b="1" kern="1200" dirty="0" smtClean="0">
                <a:ln>
                  <a:noFill/>
                </a:ln>
                <a:solidFill>
                  <a:schemeClr val="tx2"/>
                </a:solidFill>
                <a:effectLst/>
                <a:latin typeface="+mj-lt"/>
                <a:ea typeface="+mj-ea"/>
                <a:cs typeface="+mj-cs"/>
              </a:rPr>
              <a:t>he Conscious State</a:t>
            </a:r>
            <a:endParaRPr lang="en-US" sz="2000" dirty="0"/>
          </a:p>
        </p:txBody>
      </p:sp>
      <p:sp>
        <p:nvSpPr>
          <p:cNvPr id="3" name="Content Placeholder 2"/>
          <p:cNvSpPr>
            <a:spLocks noGrp="1"/>
          </p:cNvSpPr>
          <p:nvPr>
            <p:ph idx="1"/>
          </p:nvPr>
        </p:nvSpPr>
        <p:spPr>
          <a:xfrm>
            <a:off x="762000" y="1828801"/>
            <a:ext cx="7315200" cy="23621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4320" indent="-274320" eaLnBrk="1" fontAlgn="auto" hangingPunct="1">
              <a:spcAft>
                <a:spcPts val="0"/>
              </a:spcAft>
              <a:buClr>
                <a:schemeClr val="accent3"/>
              </a:buClr>
              <a:buSzPct val="95000"/>
              <a:buFont typeface="Wingdings 2"/>
              <a:buChar char=""/>
            </a:pPr>
            <a:r>
              <a:rPr lang="en-GB" sz="2400" b="1" kern="1200" dirty="0"/>
              <a:t>Brain stem Reticular formation</a:t>
            </a:r>
            <a:endParaRPr lang="en-US" sz="2400" b="1" kern="1200" dirty="0"/>
          </a:p>
          <a:p>
            <a:pPr marL="274320" indent="-274320" eaLnBrk="1" fontAlgn="auto" hangingPunct="1">
              <a:spcAft>
                <a:spcPts val="0"/>
              </a:spcAft>
              <a:buClr>
                <a:schemeClr val="accent3"/>
              </a:buClr>
              <a:buSzPct val="95000"/>
              <a:buFont typeface="Wingdings 2"/>
              <a:buChar char=""/>
            </a:pPr>
            <a:r>
              <a:rPr lang="en-US" sz="2400" b="1" kern="1200" dirty="0"/>
              <a:t>Thalamus</a:t>
            </a:r>
          </a:p>
          <a:p>
            <a:pPr marL="274320" indent="-274320" eaLnBrk="1" fontAlgn="auto" hangingPunct="1">
              <a:spcAft>
                <a:spcPts val="0"/>
              </a:spcAft>
              <a:buClr>
                <a:schemeClr val="accent3"/>
              </a:buClr>
              <a:buSzPct val="95000"/>
              <a:buFont typeface="Wingdings 2"/>
              <a:buChar char=""/>
            </a:pPr>
            <a:r>
              <a:rPr lang="en-US" sz="2400" b="1" kern="1200" dirty="0"/>
              <a:t>Hypothalamus</a:t>
            </a:r>
          </a:p>
          <a:p>
            <a:pPr marL="274320" indent="-274320" eaLnBrk="1" fontAlgn="auto" hangingPunct="1">
              <a:spcAft>
                <a:spcPts val="0"/>
              </a:spcAft>
              <a:buClr>
                <a:schemeClr val="accent3"/>
              </a:buClr>
              <a:buSzPct val="95000"/>
              <a:buFont typeface="Wingdings 2"/>
              <a:buChar char=""/>
            </a:pPr>
            <a:r>
              <a:rPr lang="en-US" sz="2400" b="1" kern="1200" dirty="0"/>
              <a:t>Ascending projection pathways </a:t>
            </a:r>
          </a:p>
          <a:p>
            <a:pPr marL="274320" indent="-274320" eaLnBrk="1" fontAlgn="auto" hangingPunct="1">
              <a:spcAft>
                <a:spcPts val="0"/>
              </a:spcAft>
              <a:buClr>
                <a:schemeClr val="accent3"/>
              </a:buClr>
              <a:buSzPct val="95000"/>
              <a:buFont typeface="Wingdings 2"/>
              <a:buChar char=""/>
            </a:pPr>
            <a:r>
              <a:rPr lang="en-US" sz="2400" b="1" kern="1200" dirty="0"/>
              <a:t>Wide spread area in the cerebral cortex</a:t>
            </a:r>
          </a:p>
          <a:p>
            <a:pPr marL="274320" indent="-274320" eaLnBrk="1" fontAlgn="auto" hangingPunct="1">
              <a:spcAft>
                <a:spcPts val="0"/>
              </a:spcAft>
              <a:buClr>
                <a:schemeClr val="accent3"/>
              </a:buClr>
              <a:buSzPct val="95000"/>
              <a:buFont typeface="Wingdings 2"/>
              <a:buChar char=""/>
            </a:pPr>
            <a:endParaRPr lang="en-US" sz="2400" b="1" kern="1200" dirty="0"/>
          </a:p>
        </p:txBody>
      </p:sp>
    </p:spTree>
    <p:extLst>
      <p:ext uri="{BB962C8B-B14F-4D97-AF65-F5344CB8AC3E}">
        <p14:creationId xmlns:p14="http://schemas.microsoft.com/office/powerpoint/2010/main" val="3480670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828800" y="457200"/>
            <a:ext cx="5334000" cy="628650"/>
          </a:xfrm>
          <a:ln w="28575">
            <a:solidFill>
              <a:srgbClr val="00FF00"/>
            </a:solidFill>
          </a:ln>
        </p:spPr>
        <p:txBody>
          <a:bodyPr>
            <a:normAutofit fontScale="90000"/>
          </a:bodyPr>
          <a:lstStyle/>
          <a:p>
            <a:pPr eaLnBrk="1" fontAlgn="auto" hangingPunct="1">
              <a:spcAft>
                <a:spcPts val="0"/>
              </a:spcAft>
              <a:defRPr/>
            </a:pPr>
            <a:r>
              <a:rPr lang="en-GB" sz="3600" b="1" dirty="0" smtClean="0"/>
              <a:t>RETICULAR FORMATION</a:t>
            </a:r>
            <a:endParaRPr lang="en-US" sz="3200" dirty="0" smtClean="0"/>
          </a:p>
        </p:txBody>
      </p:sp>
      <p:sp>
        <p:nvSpPr>
          <p:cNvPr id="11267" name="Content Placeholder 2"/>
          <p:cNvSpPr>
            <a:spLocks noGrp="1"/>
          </p:cNvSpPr>
          <p:nvPr>
            <p:ph idx="1"/>
          </p:nvPr>
        </p:nvSpPr>
        <p:spPr>
          <a:xfrm>
            <a:off x="457200" y="1447800"/>
            <a:ext cx="4953000" cy="2514600"/>
          </a:xfrm>
        </p:spPr>
        <p:txBody>
          <a:bodyPr>
            <a:normAutofit fontScale="92500" lnSpcReduction="10000"/>
          </a:bodyPr>
          <a:lstStyle/>
          <a:p>
            <a:pPr marL="0" lvl="1" indent="0">
              <a:buNone/>
              <a:defRPr/>
            </a:pPr>
            <a:r>
              <a:rPr kumimoji="0" lang="en-US" sz="2600" b="1" i="0" kern="1200" dirty="0" smtClean="0">
                <a:solidFill>
                  <a:schemeClr val="tx1"/>
                </a:solidFill>
                <a:effectLst/>
                <a:ea typeface="+mn-ea"/>
                <a:cs typeface="+mn-cs"/>
              </a:rPr>
              <a:t>Set of interconnected nuclei that are located throughout the </a:t>
            </a:r>
            <a:r>
              <a:rPr kumimoji="0" lang="en-US" sz="2600" b="1" i="0" u="none" strike="noStrike" kern="1200" dirty="0" smtClean="0">
                <a:solidFill>
                  <a:schemeClr val="tx1"/>
                </a:solidFill>
                <a:effectLst/>
                <a:ea typeface="+mn-ea"/>
                <a:cs typeface="+mn-cs"/>
              </a:rPr>
              <a:t>brainstem (</a:t>
            </a:r>
            <a:r>
              <a:rPr lang="en-GB" sz="1700" b="1" dirty="0" smtClean="0">
                <a:solidFill>
                  <a:schemeClr val="accent1">
                    <a:lumMod val="60000"/>
                    <a:lumOff val="40000"/>
                  </a:schemeClr>
                </a:solidFill>
              </a:rPr>
              <a:t>Pons, Midbrain, Upper medulla</a:t>
            </a:r>
            <a:r>
              <a:rPr kumimoji="0" lang="en-US" sz="2600" b="1" i="0" u="none" strike="noStrike" kern="1200" dirty="0" smtClean="0">
                <a:solidFill>
                  <a:schemeClr val="tx1"/>
                </a:solidFill>
                <a:effectLst/>
                <a:ea typeface="+mn-ea"/>
                <a:cs typeface="+mn-cs"/>
              </a:rPr>
              <a:t>) and the thalamus</a:t>
            </a:r>
            <a:endParaRPr lang="en-GB" sz="1800" b="1" dirty="0" smtClean="0">
              <a:solidFill>
                <a:schemeClr val="accent1">
                  <a:lumMod val="60000"/>
                  <a:lumOff val="40000"/>
                </a:schemeClr>
              </a:solidFill>
            </a:endParaRPr>
          </a:p>
          <a:p>
            <a:pPr marL="290513" indent="-254000" eaLnBrk="1" fontAlgn="auto" hangingPunct="1">
              <a:spcAft>
                <a:spcPts val="0"/>
              </a:spcAft>
              <a:defRPr/>
            </a:pPr>
            <a:r>
              <a:rPr kumimoji="0" lang="en-US" sz="2600" b="1" i="0" kern="1200" dirty="0" smtClean="0">
                <a:solidFill>
                  <a:schemeClr val="tx1"/>
                </a:solidFill>
                <a:effectLst/>
              </a:rPr>
              <a:t>Role</a:t>
            </a:r>
            <a:r>
              <a:rPr kumimoji="0" lang="en-US" sz="2600" b="1" i="0" kern="1200" baseline="0" dirty="0" smtClean="0">
                <a:solidFill>
                  <a:schemeClr val="tx1"/>
                </a:solidFill>
                <a:effectLst/>
              </a:rPr>
              <a:t> in </a:t>
            </a:r>
            <a:r>
              <a:rPr kumimoji="0" lang="en-US" sz="2600" b="1" i="0" kern="1200" dirty="0" smtClean="0">
                <a:solidFill>
                  <a:schemeClr val="tx1"/>
                </a:solidFill>
                <a:effectLst/>
              </a:rPr>
              <a:t> behavioral arousal</a:t>
            </a:r>
          </a:p>
          <a:p>
            <a:pPr marL="290513" indent="-254000" eaLnBrk="1" fontAlgn="auto" hangingPunct="1">
              <a:spcAft>
                <a:spcPts val="0"/>
              </a:spcAft>
              <a:defRPr/>
            </a:pPr>
            <a:r>
              <a:rPr kumimoji="0" lang="en-US" sz="2600" b="1" i="0" kern="1200" dirty="0" smtClean="0">
                <a:solidFill>
                  <a:schemeClr val="tx1"/>
                </a:solidFill>
                <a:effectLst/>
              </a:rPr>
              <a:t>Role in  consciousness</a:t>
            </a:r>
            <a:r>
              <a:rPr lang="en-GB" sz="1800" b="1" dirty="0" smtClean="0">
                <a:solidFill>
                  <a:schemeClr val="accent1">
                    <a:lumMod val="60000"/>
                    <a:lumOff val="40000"/>
                  </a:schemeClr>
                </a:solidFill>
              </a:rPr>
              <a:t> </a:t>
            </a:r>
            <a:r>
              <a:rPr lang="en-GB" sz="1900" b="1" dirty="0" smtClean="0">
                <a:solidFill>
                  <a:schemeClr val="accent1">
                    <a:lumMod val="60000"/>
                    <a:lumOff val="40000"/>
                  </a:schemeClr>
                </a:solidFill>
              </a:rPr>
              <a:t>(sleep/awake cycle)</a:t>
            </a:r>
          </a:p>
          <a:p>
            <a:pPr marL="36576" indent="0" eaLnBrk="1" fontAlgn="auto" hangingPunct="1">
              <a:spcAft>
                <a:spcPts val="0"/>
              </a:spcAft>
              <a:buNone/>
              <a:defRPr/>
            </a:pPr>
            <a:endParaRPr lang="en-GB" sz="1800" b="1" dirty="0" smtClean="0">
              <a:solidFill>
                <a:schemeClr val="accent1">
                  <a:lumMod val="60000"/>
                  <a:lumOff val="40000"/>
                </a:schemeClr>
              </a:solidFill>
            </a:endParaRPr>
          </a:p>
        </p:txBody>
      </p:sp>
      <p:pic>
        <p:nvPicPr>
          <p:cNvPr id="13316" name="Picture 4" descr="RF+lab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472" y="1295400"/>
            <a:ext cx="3669529"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057400" y="428264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fontAlgn="auto" hangingPunct="1"/>
            <a:endParaRPr lang="en-US" sz="3200" kern="0" dirty="0"/>
          </a:p>
        </p:txBody>
      </p:sp>
      <p:sp>
        <p:nvSpPr>
          <p:cNvPr id="6" name="Content Placeholder 2"/>
          <p:cNvSpPr txBox="1">
            <a:spLocks/>
          </p:cNvSpPr>
          <p:nvPr/>
        </p:nvSpPr>
        <p:spPr bwMode="auto">
          <a:xfrm>
            <a:off x="533400" y="4191000"/>
            <a:ext cx="4724400" cy="181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fontAlgn="auto" hangingPunct="1">
              <a:buNone/>
            </a:pPr>
            <a:r>
              <a:rPr lang="en-GB" sz="2800" b="1" dirty="0" smtClean="0">
                <a:solidFill>
                  <a:srgbClr val="FFFF00"/>
                </a:solidFill>
              </a:rPr>
              <a:t>Consists of 3 parts:</a:t>
            </a:r>
            <a:endParaRPr lang="en-US" sz="2000" b="1" kern="0" dirty="0" smtClean="0">
              <a:solidFill>
                <a:srgbClr val="FFFF00"/>
              </a:solidFill>
            </a:endParaRPr>
          </a:p>
          <a:p>
            <a:pPr eaLnBrk="1" fontAlgn="auto" hangingPunct="1"/>
            <a:r>
              <a:rPr lang="en-GB" sz="2000" b="1" kern="1200" dirty="0" smtClean="0">
                <a:latin typeface="Comic Sans MS" pitchFamily="66" charset="0"/>
                <a:ea typeface="+mj-ea"/>
                <a:cs typeface="+mj-cs"/>
              </a:rPr>
              <a:t>Lateral Reticular Formation</a:t>
            </a:r>
          </a:p>
          <a:p>
            <a:pPr eaLnBrk="1" fontAlgn="auto" hangingPunct="1">
              <a:spcAft>
                <a:spcPts val="0"/>
              </a:spcAft>
              <a:buClr>
                <a:schemeClr val="accent3"/>
              </a:buClr>
              <a:buSzPct val="95000"/>
              <a:defRPr/>
            </a:pPr>
            <a:r>
              <a:rPr lang="en-GB" sz="2000" b="1" kern="1200" dirty="0" err="1" smtClean="0">
                <a:latin typeface="Comic Sans MS" pitchFamily="66" charset="0"/>
              </a:rPr>
              <a:t>Paramedian</a:t>
            </a:r>
            <a:r>
              <a:rPr lang="en-GB" sz="2000" b="1" kern="1200" dirty="0" smtClean="0">
                <a:latin typeface="Comic Sans MS" pitchFamily="66" charset="0"/>
              </a:rPr>
              <a:t> Reticular Formation</a:t>
            </a:r>
            <a:endParaRPr lang="en-US" sz="2000" kern="0" dirty="0" smtClean="0">
              <a:latin typeface="Comic Sans MS" pitchFamily="66" charset="0"/>
            </a:endParaRPr>
          </a:p>
          <a:p>
            <a:pPr eaLnBrk="1" fontAlgn="auto" hangingPunct="1">
              <a:spcAft>
                <a:spcPts val="0"/>
              </a:spcAft>
              <a:buClr>
                <a:schemeClr val="accent3"/>
              </a:buClr>
              <a:buSzPct val="95000"/>
              <a:defRPr/>
            </a:pPr>
            <a:r>
              <a:rPr lang="en-GB" sz="2000" b="1" kern="1200" dirty="0" smtClean="0">
                <a:latin typeface="Comic Sans MS" pitchFamily="66" charset="0"/>
              </a:rPr>
              <a:t>Raphe nuclei (Median RF)</a:t>
            </a:r>
            <a:endParaRPr lang="en-US" sz="2000" kern="0" dirty="0" smtClean="0">
              <a:latin typeface="Comic Sans MS" pitchFamily="66" charset="0"/>
            </a:endParaRPr>
          </a:p>
        </p:txBody>
      </p:sp>
    </p:spTree>
    <p:extLst>
      <p:ext uri="{BB962C8B-B14F-4D97-AF65-F5344CB8AC3E}">
        <p14:creationId xmlns:p14="http://schemas.microsoft.com/office/powerpoint/2010/main" val="1115122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78023"/>
            <a:ext cx="8001000" cy="6098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515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747" y="1331334"/>
            <a:ext cx="4509653" cy="4764666"/>
          </a:xfrm>
        </p:spPr>
        <p:txBody>
          <a:bodyPr/>
          <a:lstStyle/>
          <a:p>
            <a:pPr marL="36576" indent="0" eaLnBrk="1" fontAlgn="auto" hangingPunct="1">
              <a:spcAft>
                <a:spcPts val="0"/>
              </a:spcAft>
              <a:buNone/>
              <a:defRPr/>
            </a:pPr>
            <a:r>
              <a:rPr lang="en-GB" sz="1800" b="1" dirty="0" smtClean="0"/>
              <a:t>Has small neurones</a:t>
            </a:r>
            <a:endParaRPr lang="en-US" sz="1800" b="1" dirty="0"/>
          </a:p>
          <a:p>
            <a:pPr marL="36576" indent="0" eaLnBrk="1" fontAlgn="auto" hangingPunct="1">
              <a:spcAft>
                <a:spcPts val="0"/>
              </a:spcAft>
              <a:buNone/>
              <a:defRPr/>
            </a:pPr>
            <a:endParaRPr lang="en-GB" sz="1800" b="1" dirty="0"/>
          </a:p>
          <a:p>
            <a:pPr marL="36576" indent="0" eaLnBrk="1" fontAlgn="auto" hangingPunct="1">
              <a:spcAft>
                <a:spcPts val="0"/>
              </a:spcAft>
              <a:buNone/>
              <a:defRPr/>
            </a:pPr>
            <a:r>
              <a:rPr lang="en-GB" sz="1800" b="1" dirty="0" smtClean="0"/>
              <a:t>Receives information from ascending tracts for touch and pain.</a:t>
            </a:r>
            <a:endParaRPr lang="en-US" sz="1800" b="1" dirty="0"/>
          </a:p>
          <a:p>
            <a:pPr marL="36576" indent="0" eaLnBrk="1" fontAlgn="auto" hangingPunct="1">
              <a:spcAft>
                <a:spcPts val="0"/>
              </a:spcAft>
              <a:buNone/>
              <a:defRPr/>
            </a:pPr>
            <a:endParaRPr lang="en-GB" sz="1800" b="1" dirty="0" smtClean="0"/>
          </a:p>
          <a:p>
            <a:pPr marL="36576" indent="0" eaLnBrk="1" fontAlgn="auto" hangingPunct="1">
              <a:spcAft>
                <a:spcPts val="0"/>
              </a:spcAft>
              <a:buNone/>
              <a:defRPr/>
            </a:pPr>
            <a:r>
              <a:rPr lang="en-GB" sz="1800" b="1" dirty="0" smtClean="0"/>
              <a:t>Receives vestibular information from median vestibular nerve. </a:t>
            </a:r>
            <a:endParaRPr lang="en-US" sz="1800" b="1" dirty="0"/>
          </a:p>
          <a:p>
            <a:pPr marL="36576" indent="0" eaLnBrk="1" fontAlgn="auto" hangingPunct="1">
              <a:spcAft>
                <a:spcPts val="0"/>
              </a:spcAft>
              <a:buNone/>
              <a:defRPr/>
            </a:pPr>
            <a:endParaRPr lang="en-GB" sz="1800" b="1" dirty="0" smtClean="0"/>
          </a:p>
          <a:p>
            <a:pPr marL="36576" indent="0" eaLnBrk="1" fontAlgn="auto" hangingPunct="1">
              <a:spcAft>
                <a:spcPts val="0"/>
              </a:spcAft>
              <a:buNone/>
              <a:defRPr/>
            </a:pPr>
            <a:r>
              <a:rPr lang="en-GB" sz="1800" b="1" dirty="0" smtClean="0"/>
              <a:t>Receives auditory information from superior </a:t>
            </a:r>
            <a:r>
              <a:rPr lang="en-GB" sz="1800" b="1" dirty="0" err="1" smtClean="0"/>
              <a:t>olivary</a:t>
            </a:r>
            <a:r>
              <a:rPr lang="en-GB" sz="1800" b="1" dirty="0" smtClean="0"/>
              <a:t> nucleus.</a:t>
            </a:r>
            <a:endParaRPr lang="en-US" sz="1800" b="1" dirty="0" smtClean="0"/>
          </a:p>
          <a:p>
            <a:pPr marL="36576" indent="0" eaLnBrk="1" fontAlgn="auto" hangingPunct="1">
              <a:spcAft>
                <a:spcPts val="0"/>
              </a:spcAft>
              <a:buNone/>
              <a:defRPr/>
            </a:pPr>
            <a:endParaRPr lang="en-GB" sz="1800" b="1" dirty="0" smtClean="0"/>
          </a:p>
          <a:p>
            <a:pPr marL="36576" indent="0" eaLnBrk="1" fontAlgn="auto" hangingPunct="1">
              <a:spcAft>
                <a:spcPts val="0"/>
              </a:spcAft>
              <a:buNone/>
              <a:defRPr/>
            </a:pPr>
            <a:r>
              <a:rPr lang="en-GB" sz="1800" b="1" dirty="0" smtClean="0"/>
              <a:t>Visual information from superior </a:t>
            </a:r>
            <a:r>
              <a:rPr lang="en-GB" sz="1800" b="1" dirty="0" err="1" smtClean="0"/>
              <a:t>colliculus</a:t>
            </a:r>
            <a:r>
              <a:rPr lang="en-GB" sz="1800" b="1" dirty="0" smtClean="0"/>
              <a:t>.</a:t>
            </a:r>
          </a:p>
          <a:p>
            <a:pPr marL="36576" indent="0" eaLnBrk="1" fontAlgn="auto" hangingPunct="1">
              <a:spcAft>
                <a:spcPts val="0"/>
              </a:spcAft>
              <a:buNone/>
              <a:defRPr/>
            </a:pPr>
            <a:endParaRPr lang="en-GB" sz="1800" b="1" dirty="0" smtClean="0"/>
          </a:p>
          <a:p>
            <a:pPr marL="36576" indent="0" eaLnBrk="1" fontAlgn="auto" hangingPunct="1">
              <a:spcAft>
                <a:spcPts val="0"/>
              </a:spcAft>
              <a:buNone/>
              <a:defRPr/>
            </a:pPr>
            <a:r>
              <a:rPr lang="en-GB" sz="1800" b="1" dirty="0" smtClean="0"/>
              <a:t>Olfactory information via medial forebrain bundle</a:t>
            </a:r>
            <a:endParaRPr lang="en-US" b="1" dirty="0"/>
          </a:p>
        </p:txBody>
      </p:sp>
      <p:pic>
        <p:nvPicPr>
          <p:cNvPr id="4" name="Picture 2" descr="C:\Users\User\Desktop\CNSblock lectures\consciousnes\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556" y="910936"/>
            <a:ext cx="4241442"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4747" y="387716"/>
            <a:ext cx="4896212" cy="523220"/>
          </a:xfrm>
          <a:prstGeom prst="rect">
            <a:avLst/>
          </a:prstGeom>
        </p:spPr>
        <p:txBody>
          <a:bodyPr wrap="none">
            <a:spAutoFit/>
          </a:bodyPr>
          <a:lstStyle/>
          <a:p>
            <a:pPr marL="36576" algn="ctr" eaLnBrk="1" fontAlgn="auto" hangingPunct="1">
              <a:spcAft>
                <a:spcPts val="0"/>
              </a:spcAft>
              <a:defRPr/>
            </a:pPr>
            <a:r>
              <a:rPr lang="en-GB" sz="2800" b="1" dirty="0">
                <a:solidFill>
                  <a:srgbClr val="FFFF00"/>
                </a:solidFill>
              </a:rPr>
              <a:t>Lateral Reticular Formation</a:t>
            </a:r>
            <a:endParaRPr lang="en-US" sz="2800" dirty="0">
              <a:solidFill>
                <a:srgbClr val="FFFF00"/>
              </a:solidFill>
            </a:endParaRPr>
          </a:p>
        </p:txBody>
      </p:sp>
    </p:spTree>
    <p:extLst>
      <p:ext uri="{BB962C8B-B14F-4D97-AF65-F5344CB8AC3E}">
        <p14:creationId xmlns:p14="http://schemas.microsoft.com/office/powerpoint/2010/main" val="63641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_044">
  <a:themeElements>
    <a:clrScheme name="b_044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b_04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_044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b_044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b_044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b_044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b_044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b_044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b_044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b_044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b_044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b_044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b_044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b_044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b_044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b_044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b_044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b_044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66"/>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8080"/>
      </a:lt1>
      <a:dk2>
        <a:srgbClr val="0033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8080"/>
      </a:lt1>
      <a:dk2>
        <a:srgbClr val="003366"/>
      </a:dk2>
      <a:lt2>
        <a:srgbClr val="C0C0C0"/>
      </a:lt2>
      <a:accent1>
        <a:srgbClr val="29A329"/>
      </a:accent1>
      <a:accent2>
        <a:srgbClr val="00FFFF"/>
      </a:accent2>
      <a:accent3>
        <a:srgbClr val="AAC0C0"/>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
      <a:dk1>
        <a:srgbClr val="C0C0C0"/>
      </a:dk1>
      <a:lt1>
        <a:srgbClr val="FFFFFF"/>
      </a:lt1>
      <a:dk2>
        <a:srgbClr val="993366"/>
      </a:dk2>
      <a:lt2>
        <a:srgbClr val="FFCCCC"/>
      </a:lt2>
      <a:accent1>
        <a:srgbClr val="993366"/>
      </a:accent1>
      <a:accent2>
        <a:srgbClr val="FF9999"/>
      </a:accent2>
      <a:accent3>
        <a:srgbClr val="CAADB8"/>
      </a:accent3>
      <a:accent4>
        <a:srgbClr val="DADADA"/>
      </a:accent4>
      <a:accent5>
        <a:srgbClr val="CAADB8"/>
      </a:accent5>
      <a:accent6>
        <a:srgbClr val="E78A8A"/>
      </a:accent6>
      <a:hlink>
        <a:srgbClr val="009999"/>
      </a:hlink>
      <a:folHlink>
        <a:srgbClr val="FF9933"/>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993366"/>
      </a:lt1>
      <a:dk2>
        <a:srgbClr val="660033"/>
      </a:dk2>
      <a:lt2>
        <a:srgbClr val="C0C0C0"/>
      </a:lt2>
      <a:accent1>
        <a:srgbClr val="993366"/>
      </a:accent1>
      <a:accent2>
        <a:srgbClr val="FF9999"/>
      </a:accent2>
      <a:accent3>
        <a:srgbClr val="CAADB8"/>
      </a:accent3>
      <a:accent4>
        <a:srgbClr val="000000"/>
      </a:accent4>
      <a:accent5>
        <a:srgbClr val="CAADB8"/>
      </a:accent5>
      <a:accent6>
        <a:srgbClr val="E78A8A"/>
      </a:accent6>
      <a:hlink>
        <a:srgbClr val="009999"/>
      </a:hlink>
      <a:folHlink>
        <a:srgbClr val="FF9933"/>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b_044</Template>
  <TotalTime>4060</TotalTime>
  <Words>1557</Words>
  <Application>Microsoft Office PowerPoint</Application>
  <PresentationFormat>On-screen Show (4:3)</PresentationFormat>
  <Paragraphs>204</Paragraphs>
  <Slides>35</Slides>
  <Notes>6</Notes>
  <HiddenSlides>0</HiddenSlides>
  <MMClips>0</MMClips>
  <ScaleCrop>false</ScaleCrop>
  <HeadingPairs>
    <vt:vector size="4" baseType="variant">
      <vt:variant>
        <vt:lpstr>Theme</vt:lpstr>
      </vt:variant>
      <vt:variant>
        <vt:i4>9</vt:i4>
      </vt:variant>
      <vt:variant>
        <vt:lpstr>Slide Titles</vt:lpstr>
      </vt:variant>
      <vt:variant>
        <vt:i4>35</vt:i4>
      </vt:variant>
    </vt:vector>
  </HeadingPairs>
  <TitlesOfParts>
    <vt:vector size="44" baseType="lpstr">
      <vt:lpstr>b_044</vt:lpstr>
      <vt:lpstr>1_colormaster</vt:lpstr>
      <vt:lpstr>2_colormaster</vt:lpstr>
      <vt:lpstr>3_colormaster</vt:lpstr>
      <vt:lpstr>4_colormaster</vt:lpstr>
      <vt:lpstr>5_colormaster</vt:lpstr>
      <vt:lpstr>6_colormaster</vt:lpstr>
      <vt:lpstr>7_colormaster</vt:lpstr>
      <vt:lpstr>8_colormaster</vt:lpstr>
      <vt:lpstr>PHYSIOLOGY OF CONCIOUSNESS</vt:lpstr>
      <vt:lpstr>What is Consciousness?</vt:lpstr>
      <vt:lpstr>4 Levels of consciousness</vt:lpstr>
      <vt:lpstr>4 Levels of consciousness</vt:lpstr>
      <vt:lpstr>Levels of awareness in Consciousness</vt:lpstr>
      <vt:lpstr>Brain Structures Involved in the Conscious State</vt:lpstr>
      <vt:lpstr>RETICULAR FORMATION</vt:lpstr>
      <vt:lpstr>PowerPoint Presentation</vt:lpstr>
      <vt:lpstr>PowerPoint Presentation</vt:lpstr>
      <vt:lpstr>Paramedian Reticular Formation</vt:lpstr>
      <vt:lpstr>Raphe nuclei (Median RF)</vt:lpstr>
      <vt:lpstr>Functions of reticular formation</vt:lpstr>
      <vt:lpstr>Thalamus</vt:lpstr>
      <vt:lpstr>PowerPoint Presentation</vt:lpstr>
      <vt:lpstr>Anatomical components of RAS</vt:lpstr>
      <vt:lpstr>RAS</vt:lpstr>
      <vt:lpstr>Sensory inputs to RAS</vt:lpstr>
      <vt:lpstr>Functions of RAS: 1- Regulating sleep-wake transitions</vt:lpstr>
      <vt:lpstr>2-Attention</vt:lpstr>
      <vt:lpstr>3-RAS and learning</vt:lpstr>
      <vt:lpstr> RAS dysfucntion </vt:lpstr>
      <vt:lpstr>Indices  of Level of Consciousness</vt:lpstr>
      <vt:lpstr>Brain Death Confirmatory Testing with EEG</vt:lpstr>
      <vt:lpstr>Brain Death Confirmatory Testing with Somatosensory Evoked Potentials</vt:lpstr>
      <vt:lpstr>PowerPoint Presentation</vt:lpstr>
      <vt:lpstr>PowerPoint Presentation</vt:lpstr>
      <vt:lpstr>PowerPoint Presentation</vt:lpstr>
      <vt:lpstr>positive feedback activity Between Sleep and Wakefulness</vt:lpstr>
      <vt:lpstr>Why do people alter consciousness?</vt:lpstr>
      <vt:lpstr>Unconscious Cognitive Processes </vt:lpstr>
      <vt:lpstr>Neurology of Consciousness</vt:lpstr>
      <vt:lpstr>Altered States</vt:lpstr>
      <vt:lpstr>PowerPoint Presentation</vt:lpstr>
      <vt:lpstr>Hypnosis</vt:lpstr>
      <vt:lpstr>Altered States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Shahid</dc:creator>
  <cp:lastModifiedBy>3422</cp:lastModifiedBy>
  <cp:revision>299</cp:revision>
  <cp:lastPrinted>2015-08-25T07:41:38Z</cp:lastPrinted>
  <dcterms:created xsi:type="dcterms:W3CDTF">2007-12-23T06:10:09Z</dcterms:created>
  <dcterms:modified xsi:type="dcterms:W3CDTF">2016-10-05T07:07:43Z</dcterms:modified>
</cp:coreProperties>
</file>