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0" r:id="rId4"/>
    <p:sldId id="295" r:id="rId5"/>
    <p:sldId id="293" r:id="rId6"/>
    <p:sldId id="257" r:id="rId7"/>
    <p:sldId id="294" r:id="rId8"/>
    <p:sldId id="281" r:id="rId9"/>
    <p:sldId id="282" r:id="rId10"/>
    <p:sldId id="296" r:id="rId11"/>
    <p:sldId id="297" r:id="rId12"/>
    <p:sldId id="258" r:id="rId13"/>
    <p:sldId id="259" r:id="rId14"/>
    <p:sldId id="260" r:id="rId15"/>
    <p:sldId id="261" r:id="rId16"/>
    <p:sldId id="283" r:id="rId17"/>
    <p:sldId id="284" r:id="rId18"/>
    <p:sldId id="265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73" r:id="rId27"/>
    <p:sldId id="292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5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0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0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2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01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10/25/2016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6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10/25/2016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0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10/25/2016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2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2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F4C6-9FA8-40C8-80BD-12C3844AFC6B}" type="datetimeFigureOut">
              <a:rPr lang="en-US" smtClean="0"/>
              <a:pPr/>
              <a:t>10/25/2016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37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F4C6-9FA8-40C8-80BD-12C3844AFC6B}" type="datetimeFigureOut">
              <a:rPr lang="en-US" smtClean="0"/>
              <a:pPr/>
              <a:t>10/25/2016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DAF8-8D0E-401B-AF9A-BF35D22276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5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01634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Spasticity and Increased Muscle Tone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Dr. Salah Elmalik</a:t>
            </a:r>
            <a:endParaRPr lang="en-GB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Other types of Rigidity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-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Decerebrate rigidity :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(extension of head &amp; 4 limbs extensors )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Decorticate rigidity: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(extensor rigidity in legs &amp; moderate flexion of arms if head unturned 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New 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620688"/>
            <a:ext cx="716915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77073"/>
            <a:ext cx="70104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1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340768"/>
            <a:ext cx="7415242" cy="4968552"/>
          </a:xfrm>
        </p:spPr>
        <p:txBody>
          <a:bodyPr>
            <a:noAutofit/>
          </a:bodyPr>
          <a:lstStyle/>
          <a:p>
            <a:pPr algn="l"/>
            <a:r>
              <a:rPr lang="en-GB" b="1" u="sng" dirty="0">
                <a:solidFill>
                  <a:srgbClr val="FF0000"/>
                </a:solidFill>
              </a:rPr>
              <a:t>Features of UMN </a:t>
            </a:r>
            <a:r>
              <a:rPr lang="en-GB" b="1" u="sng" dirty="0" smtClean="0">
                <a:solidFill>
                  <a:srgbClr val="FF0000"/>
                </a:solidFill>
              </a:rPr>
              <a:t>Syndrome</a:t>
            </a:r>
          </a:p>
          <a:p>
            <a:pPr algn="l"/>
            <a:r>
              <a:rPr lang="en-GB" sz="2400" b="1" u="sng" dirty="0" smtClean="0">
                <a:solidFill>
                  <a:schemeClr val="tx1"/>
                </a:solidFill>
              </a:rPr>
              <a:t>(1</a:t>
            </a:r>
            <a:r>
              <a:rPr lang="en-GB" sz="2400" b="1" dirty="0">
                <a:solidFill>
                  <a:schemeClr val="tx1"/>
                </a:solidFill>
              </a:rPr>
              <a:t>) 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Weakness and decreased muscle control .</a:t>
            </a: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(2) No remarkable muscle wasting, </a:t>
            </a: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but  disuse atrophy</a:t>
            </a:r>
            <a:endParaRPr lang="en-GB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(3) Spasticity ( </a:t>
            </a:r>
            <a:r>
              <a:rPr lang="en-GB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hypertonia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) , frequently called</a:t>
            </a: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 clasp-knife spasticity </a:t>
            </a: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”,increased extensor muscle tone then a sudden collapse in resistance due to inhibition of extensor motor neurons by GTOs (</a:t>
            </a:r>
            <a:r>
              <a:rPr lang="en-GB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golgi</a:t>
            </a: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tendon organs)</a:t>
            </a:r>
            <a:endParaRPr lang="en-GB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(4) </a:t>
            </a:r>
            <a:r>
              <a:rPr lang="en-GB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Clonus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Repetitive jerky motions (</a:t>
            </a:r>
            <a:r>
              <a:rPr lang="en-GB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clonus</a:t>
            </a: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), especially when  limb moved &amp; stretched suddenly </a:t>
            </a:r>
            <a:endParaRPr lang="en-GB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(5) </a:t>
            </a: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exaggerated </a:t>
            </a: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tendon jerks</a:t>
            </a: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(6) Extensor plantar reflex </a:t>
            </a: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= </a:t>
            </a:r>
            <a:r>
              <a:rPr lang="en-GB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Babinski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sign ( </a:t>
            </a:r>
            <a:r>
              <a:rPr lang="en-GB" sz="2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dorsiflexion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of the big toe and fanning out </a:t>
            </a:r>
            <a:r>
              <a:rPr lang="en-GB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the 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other toes )</a:t>
            </a: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(7) Absent abdominal reflexes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846640" cy="5832648"/>
          </a:xfrm>
        </p:spPr>
        <p:txBody>
          <a:bodyPr>
            <a:no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Mechanism of spasticity in UMN lesions: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200" dirty="0" smtClean="0">
                <a:latin typeface="Comic Sans MS" panose="030F0702030302020204" pitchFamily="66" charset="0"/>
              </a:rPr>
              <a:t>In </a:t>
            </a:r>
            <a:r>
              <a:rPr lang="en-GB" sz="2200" dirty="0">
                <a:latin typeface="Comic Sans MS" panose="030F0702030302020204" pitchFamily="66" charset="0"/>
              </a:rPr>
              <a:t>UMN syndrome the </a:t>
            </a:r>
            <a:r>
              <a:rPr lang="en-GB" sz="2200" dirty="0" smtClean="0">
                <a:latin typeface="Comic Sans MS" panose="030F0702030302020204" pitchFamily="66" charset="0"/>
              </a:rPr>
              <a:t>motor neurones are free </a:t>
            </a:r>
            <a:r>
              <a:rPr lang="en-GB" sz="2200" dirty="0">
                <a:latin typeface="Comic Sans MS" panose="030F0702030302020204" pitchFamily="66" charset="0"/>
              </a:rPr>
              <a:t>from the descending </a:t>
            </a:r>
            <a:r>
              <a:rPr lang="en-GB" sz="2200" dirty="0" smtClean="0">
                <a:latin typeface="Comic Sans MS" panose="030F0702030302020204" pitchFamily="66" charset="0"/>
              </a:rPr>
              <a:t>inhibitory influence </a:t>
            </a:r>
            <a:r>
              <a:rPr lang="en-GB" sz="2200" dirty="0">
                <a:latin typeface="Comic Sans MS" panose="030F0702030302020204" pitchFamily="66" charset="0"/>
              </a:rPr>
              <a:t>of the Higher </a:t>
            </a:r>
            <a:r>
              <a:rPr lang="en-GB" sz="2200" dirty="0" smtClean="0">
                <a:latin typeface="Comic Sans MS" panose="030F0702030302020204" pitchFamily="66" charset="0"/>
              </a:rPr>
              <a:t>Motor-Controlling centers ( medullary RF, red nucleus , basal ganglia)resulting in un antagonized excitatory input ( pontine RF, </a:t>
            </a:r>
            <a:r>
              <a:rPr lang="en-GB" sz="2200" dirty="0" smtClean="0">
                <a:latin typeface="Comic Sans MS" panose="030F0702030302020204" pitchFamily="66" charset="0"/>
              </a:rPr>
              <a:t>vestibulo-spinal) </a:t>
            </a:r>
            <a:r>
              <a:rPr lang="en-GB" sz="2200" dirty="0" smtClean="0">
                <a:latin typeface="Comic Sans MS" panose="030F0702030302020204" pitchFamily="66" charset="0"/>
              </a:rPr>
              <a:t>to gamma motor neurones causing hypertonia &amp;spasticity</a:t>
            </a:r>
            <a:r>
              <a:rPr lang="en-GB" sz="2200" dirty="0">
                <a:latin typeface="Comic Sans MS" panose="030F0702030302020204" pitchFamily="66" charset="0"/>
              </a:rPr>
              <a:t/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u="sng" dirty="0" smtClean="0">
                <a:latin typeface="Comic Sans MS" panose="030F0702030302020204" pitchFamily="66" charset="0"/>
              </a:rPr>
              <a:t>- </a:t>
            </a:r>
            <a:r>
              <a:rPr lang="en-GB" sz="2200" u="sng" dirty="0">
                <a:latin typeface="Comic Sans MS" panose="030F0702030302020204" pitchFamily="66" charset="0"/>
              </a:rPr>
              <a:t>This results in </a:t>
            </a:r>
            <a:r>
              <a:rPr lang="en-GB" sz="2200" dirty="0">
                <a:latin typeface="Comic Sans MS" panose="030F0702030302020204" pitchFamily="66" charset="0"/>
              </a:rPr>
              <a:t/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dirty="0" smtClean="0">
                <a:latin typeface="Comic Sans MS" panose="030F0702030302020204" pitchFamily="66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</a:rPr>
              <a:t>( 1) State of ongoing ( unremitting </a:t>
            </a:r>
            <a:r>
              <a:rPr lang="en-GB" sz="2200" dirty="0" smtClean="0">
                <a:latin typeface="Comic Sans MS" panose="030F0702030302020204" pitchFamily="66" charset="0"/>
              </a:rPr>
              <a:t>)contraction </a:t>
            </a:r>
            <a:r>
              <a:rPr lang="en-GB" sz="2200" dirty="0">
                <a:latin typeface="Comic Sans MS" panose="030F0702030302020204" pitchFamily="66" charset="0"/>
              </a:rPr>
              <a:t>of muscles .( </a:t>
            </a:r>
            <a:r>
              <a:rPr lang="en-GB" sz="2200" dirty="0" smtClean="0">
                <a:latin typeface="Comic Sans MS" panose="030F0702030302020204" pitchFamily="66" charset="0"/>
              </a:rPr>
              <a:t>due to hyperactive </a:t>
            </a:r>
            <a:r>
              <a:rPr lang="en-GB" sz="2200" dirty="0">
                <a:latin typeface="Comic Sans MS" panose="030F0702030302020204" pitchFamily="66" charset="0"/>
              </a:rPr>
              <a:t>gamma activity </a:t>
            </a:r>
            <a:r>
              <a:rPr lang="en-GB" sz="2200" dirty="0" smtClean="0">
                <a:latin typeface="Comic Sans MS" panose="030F0702030302020204" pitchFamily="66" charset="0"/>
              </a:rPr>
              <a:t>)</a:t>
            </a:r>
            <a:r>
              <a:rPr lang="en-GB" sz="2200" dirty="0">
                <a:latin typeface="Comic Sans MS" panose="030F0702030302020204" pitchFamily="66" charset="0"/>
              </a:rPr>
              <a:t/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dirty="0" smtClean="0">
                <a:latin typeface="Comic Sans MS" panose="030F0702030302020204" pitchFamily="66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</a:rPr>
              <a:t>(2) decreased ability to control movement</a:t>
            </a:r>
            <a:br>
              <a:rPr lang="en-GB" sz="2200" dirty="0">
                <a:latin typeface="Comic Sans MS" panose="030F0702030302020204" pitchFamily="66" charset="0"/>
              </a:rPr>
            </a:br>
            <a:r>
              <a:rPr lang="en-GB" sz="2200" dirty="0" smtClean="0">
                <a:latin typeface="Comic Sans MS" panose="030F0702030302020204" pitchFamily="66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</a:rPr>
              <a:t>(3) increased resistance felt on </a:t>
            </a:r>
            <a:r>
              <a:rPr lang="en-GB" sz="2200" dirty="0" smtClean="0">
                <a:latin typeface="Comic Sans MS" panose="030F0702030302020204" pitchFamily="66" charset="0"/>
              </a:rPr>
              <a:t>passive stretch</a:t>
            </a:r>
            <a:r>
              <a:rPr lang="en-GB" sz="2200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5805264"/>
          </a:xfrm>
        </p:spPr>
        <p:txBody>
          <a:bodyPr>
            <a:noAutofit/>
          </a:bodyPr>
          <a:lstStyle/>
          <a:p>
            <a:pPr marL="95250" indent="-95250" algn="l">
              <a:buFont typeface="Arial" pitchFamily="34" charset="0"/>
              <a:buChar char="•"/>
            </a:pPr>
            <a:r>
              <a:rPr lang="en-GB" sz="3600" b="1" dirty="0">
                <a:latin typeface="Comic Sans MS" panose="030F0702030302020204" pitchFamily="66" charset="0"/>
              </a:rPr>
              <a:t>Causes of </a:t>
            </a:r>
            <a:r>
              <a:rPr lang="en-GB" sz="3600" b="1" dirty="0" smtClean="0">
                <a:latin typeface="Comic Sans MS" panose="030F0702030302020204" pitchFamily="66" charset="0"/>
              </a:rPr>
              <a:t>spasticity:-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A-(UMNS) </a:t>
            </a: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syndrome include </a:t>
            </a:r>
            <a:r>
              <a:rPr lang="en-GB" sz="3600" b="1" dirty="0">
                <a:latin typeface="Comic Sans MS" panose="030F0702030302020204" pitchFamily="66" charset="0"/>
              </a:rPr>
              <a:t>: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(1) Cerebral palsy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(2) Stroke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(3) Spinal cord injury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(4) Multiple Sclerosis</a:t>
            </a:r>
            <a:br>
              <a:rPr lang="en-GB" sz="3600" b="1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• </a:t>
            </a:r>
            <a:r>
              <a:rPr lang="en-GB" sz="3600" b="1" dirty="0">
                <a:latin typeface="Comic Sans MS" panose="030F0702030302020204" pitchFamily="66" charset="0"/>
              </a:rPr>
              <a:t>(5) </a:t>
            </a:r>
            <a:r>
              <a:rPr lang="en-GB" sz="3600" b="1" dirty="0" smtClean="0">
                <a:latin typeface="Comic Sans MS" panose="030F0702030302020204" pitchFamily="66" charset="0"/>
              </a:rPr>
              <a:t>Acquired </a:t>
            </a:r>
            <a:r>
              <a:rPr lang="en-GB" sz="3600" b="1" dirty="0">
                <a:latin typeface="Comic Sans MS" panose="030F0702030302020204" pitchFamily="66" charset="0"/>
              </a:rPr>
              <a:t>brain injury ( trauma , etc </a:t>
            </a:r>
            <a:r>
              <a:rPr lang="en-GB" sz="3600" b="1" dirty="0" smtClean="0">
                <a:latin typeface="Comic Sans MS" panose="030F0702030302020204" pitchFamily="66" charset="0"/>
              </a:rPr>
              <a:t>)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B-Parkinsonism</a:t>
            </a:r>
            <a:b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C-Decerebrate &amp; decorticate rigidity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4032448" cy="5688631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 </a:t>
            </a:r>
            <a:r>
              <a:rPr lang="en-GB" sz="2800" b="1" u="sng" dirty="0" smtClean="0">
                <a:solidFill>
                  <a:srgbClr val="FF0000"/>
                </a:solidFill>
              </a:rPr>
              <a:t>(1)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Cerebral palsy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Caused by brain damage due to  lack of oxygen,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that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cause damage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the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motor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control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centers of the developing brain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,it 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occur during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pregnancy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during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childbirth  ( or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after birth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 to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about age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three by meningitis)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386" name="Picture 2" descr="Image result for cerebral pal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28628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(2) Multiple Sclerosis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Is an auto-immune demyelinating disease , in which the body's own immune system attacks and damages the myelin sheath of myelinated nerves mainly of brain ,SC ,and optic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nerve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Loss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myelin sheath (demyelination) prevents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axons from  saltatory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conduction of action potentials  causing muscle weakness&amp; wasting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Disease onset usually occurs in young adults, and it is more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common in females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disease can attack any part of the CNS , and when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it causes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demyelination of 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descending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motor tracts in the brainstem &amp; spinal cord , the subject develops spasticity and other signs of UMNS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disease frequently remits and relapses  because of remylination &amp; restore of function and during acute attacks intravenous corticosteroids can improve symptoms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0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3-STROKE:-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a-Haemorrhagic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stroke as in cerebral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haemorrhage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b- Ischaemic stroke as in thrombosis or embolism 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-all cause death of brain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tissues, results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in paralysis in the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opposite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half of the body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it-IT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 lesion in Corona Radiata on one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side can cause Monoplegia in a contralateral limb (UL or LL ,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according to site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).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lesion in the Internal Capsule on one side may cause Hemiplegia or Hemiparesis on the contralateral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side (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with the picture of upper motor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neuron syndrome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6023022" cy="624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Complete </a:t>
            </a: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transection of spinal </a:t>
            </a:r>
            <a:r>
              <a:rPr lang="en-GB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cord-1</a:t>
            </a: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higher the level of the section, the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more serious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are the consequences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If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transection is in the upper cervical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region 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immediate death follows, due to paralysis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all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respiratory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muscles. </a:t>
            </a:r>
            <a:r>
              <a:rPr lang="en-US" sz="2400" b="1" dirty="0" smtClean="0">
                <a:latin typeface="ComicSansMS-Bold"/>
              </a:rPr>
              <a:t> 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In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lower cervical region below the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5</a:t>
            </a:r>
            <a:r>
              <a:rPr lang="en-GB" sz="2400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cervical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segment diaphragmatic respiration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is still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possible, but the patient suffers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complete paralysis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all four limbs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(quadriplegia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).</a:t>
            </a:r>
          </a:p>
          <a:p>
            <a:pPr marL="0" indent="0">
              <a:buNone/>
            </a:pPr>
            <a:endParaRPr lang="en-GB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Transection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lower down in the thoracic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region allows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normal respiration but the patient ends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up with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paralysis of both lower limbs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paraplegia)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endParaRPr lang="en-US" sz="2400" b="1" dirty="0" smtClean="0">
              <a:latin typeface="Comic Sans MS" panose="030F0702030302020204" pitchFamily="66" charset="0"/>
            </a:endParaRPr>
          </a:p>
          <a:p>
            <a:r>
              <a:rPr lang="en-US" sz="2400" b="1" u="sng" dirty="0" smtClean="0">
                <a:latin typeface="Comic Sans MS" panose="030F0702030302020204" pitchFamily="66" charset="0"/>
              </a:rPr>
              <a:t>At </a:t>
            </a:r>
            <a:r>
              <a:rPr lang="en-US" sz="2400" b="1" u="sng" dirty="0">
                <a:latin typeface="Comic Sans MS" panose="030F0702030302020204" pitchFamily="66" charset="0"/>
              </a:rPr>
              <a:t>the end of this lecture you should be able </a:t>
            </a:r>
            <a:r>
              <a:rPr lang="en-US" sz="2400" b="1" u="sng" dirty="0" smtClean="0">
                <a:latin typeface="Comic Sans MS" panose="030F0702030302020204" pitchFamily="66" charset="0"/>
              </a:rPr>
              <a:t>to:</a:t>
            </a:r>
          </a:p>
          <a:p>
            <a:pPr>
              <a:buNone/>
            </a:pPr>
            <a:endParaRPr lang="en-US" sz="2400" b="1" u="sng" dirty="0" smtClean="0">
              <a:latin typeface="Comic Sans MS" panose="030F0702030302020204" pitchFamily="66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Define spasticity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rigidity 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Describe the neurophysiology of spasticity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Describe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causes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spasticity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transection of spinal </a:t>
            </a: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cord-2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u="sng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Stages :-</a:t>
            </a:r>
            <a:r>
              <a:rPr lang="en-GB" sz="20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b="1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A/ Spinal shock ( 2-6 weeks )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B/ Recovery of reflex activity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C/ Paraplegia in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extension</a:t>
            </a:r>
          </a:p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A/ Spinal shock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In the immediate period following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transection there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is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:</a:t>
            </a:r>
          </a:p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(1) complete loss of spinal reflex activity </a:t>
            </a:r>
            <a:r>
              <a: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below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he level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of the lesion .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(2) Loss of all sensations 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</a:t>
            </a:r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anesthesia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) and voluntary movement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 paralysis) </a:t>
            </a:r>
            <a:r>
              <a:rPr lang="en-GB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below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the level of the lesion , due to interruption of all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sensory and motor tracts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(3) Loss of tendon reflexes and superficial reflexes (abdominal ,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plantar &amp; withdrawal reflexes ) .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(4)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loss of muscle tone (flaccidity) and absence of any muscle</a:t>
            </a:r>
            <a:b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activity (muscle pump ) lead to decreased venous </a:t>
            </a:r>
            <a:r>
              <a:rPr lang="en-GB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return causing </a:t>
            </a:r>
            <a:r>
              <a:rPr lang="en-GB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the lower limbs to become cold and blue in cold weather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0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transection of spinal </a:t>
            </a:r>
            <a:r>
              <a:rPr lang="en-GB" sz="29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cord-3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(5)The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wall of the urinary bladder becomes paralysed and</a:t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urine is retained until the pressure in the bladder overcomes the resistance offered by the tone of the sphincters and dribbling occurs. This is known as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retention with overflow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(7)Loss of vasomotor tone occurs, due to interruption of 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fibers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that connect the vasomotor centres in the medulla</a:t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oblongata with the lateral horn cells of the spinal cord,</a:t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which project sympathetic vasoconstrictor impulses to blood vessels.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vasodilatation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causes a fall in blood pressure; the higher the level of the section, the lower the blood pressure</a:t>
            </a: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(8) Bedsores due to pressure of body-weight against underlining support</a:t>
            </a: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-</a:t>
            </a:r>
            <a:r>
              <a:rPr lang="en-GB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This stage varies in duration but usually lasts a maximum of 2-6 weeks, after which some reflex activity recovers.</a:t>
            </a:r>
            <a:endParaRPr lang="en-US" sz="2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5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B/ Stage of return of reflex activity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Blip>
                <a:blip r:embed="rId2"/>
              </a:buBlip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As the spinal shock ends , spinal reflex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activity appears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again this partial recovery may be due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, increase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in the natural degree of excitability of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spinal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cord neurons below the level of the section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make up for  the loss of supraspinal facilitatory influences. It may also be due to sprouting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of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fibrers from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remaining other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inputs.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b="1" u="sng" dirty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Features of the stage of recovery of </a:t>
            </a:r>
            <a:r>
              <a:rPr lang="en-GB" sz="2400" b="1" u="sng" dirty="0" smtClean="0"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reflex activity:</a:t>
            </a:r>
          </a:p>
          <a:p>
            <a:pPr marL="0" indent="0">
              <a:buNone/>
            </a:pPr>
            <a:r>
              <a:rPr lang="en-GB" sz="2400" b="1" u="sng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2400" b="1" u="sng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(1) Gradual rise of arterial blood pressure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due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return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of spinal vasomotor activity in the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lateral horn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cells. But, since vasomotor control from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medulla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is absent, the blood pressure is not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29642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(2</a:t>
            </a:r>
            <a:r>
              <a:rPr lang="en-GB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) Return of spinal </a:t>
            </a:r>
            <a:r>
              <a:rPr lang="en-GB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reflexes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Flexor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reflexes return earlier than extensor ones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 err="1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Babiniski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sign ( extensor plantar reflex) is one of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earliest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signs of this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stage.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   -Tendon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reflexes also recover earlier in flexors.</a:t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    -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As a result, 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flexor spastic  tone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causes the lower limbs to</a:t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take a position of slight flexion, a state referred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as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paraplegia in flexion.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-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 of the stretch reflex ( &amp;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consequently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muscle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tone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) , and vasoconstrictor tone in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arterioles and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venules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improve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circulation through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limbs</a:t>
            </a:r>
          </a:p>
          <a:p>
            <a:pPr marL="457200" lvl="1" indent="0">
              <a:buNone/>
            </a:pPr>
            <a:endParaRPr lang="en-GB" sz="1600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GB" sz="18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</a:t>
            </a:r>
            <a:r>
              <a:rPr lang="en-GB" sz="1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3) </a:t>
            </a:r>
            <a:r>
              <a:rPr lang="en-GB" sz="1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Recovery of visceral reflexes: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 of micturition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defecation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&amp; erection reflexes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457200" lvl="1" indent="0">
              <a:buFontTx/>
              <a:buChar char="-"/>
            </a:pP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However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voluntary control over micturition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and defecation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and the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sensation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of bladder 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and rectal </a:t>
            </a:r>
            <a:r>
              <a:rPr lang="en-GB" sz="16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fullness are permanently lost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 marL="457200" lvl="1" indent="0">
              <a:buNone/>
            </a:pPr>
            <a:endParaRPr lang="en-GB" sz="1600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(4) Sexual reflexes</a:t>
            </a:r>
            <a:r>
              <a:rPr lang="en-GB" sz="16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, consisting of erection or ejaculation on genital manipulation , recover.</a:t>
            </a:r>
            <a:endParaRPr lang="en-US" sz="1600" dirty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89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(5) </a:t>
            </a:r>
            <a:r>
              <a:rPr lang="en-GB" sz="2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Mass reflex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appears in this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stage</a:t>
            </a:r>
          </a:p>
          <a:p>
            <a:pPr>
              <a:buNone/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  -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 minor painful stimulus to the skin of the lower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limbs will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not only cause withdrawal of that limb but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will evoke  many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other reflexes through spread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of excitation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(by irradiation) to many autonomic centers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 So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bladder and rectum will also empty, the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skin will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sweat, the blood pressure will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rise</a:t>
            </a:r>
          </a:p>
          <a:p>
            <a:pPr>
              <a:buNone/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Since effective regeneration never occurs in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human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central nervous system, patients with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complete transection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never recover fully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Voluntary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movements and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sensations are permanently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lost. </a:t>
            </a:r>
          </a:p>
          <a:p>
            <a:pPr>
              <a:buBlip>
                <a:blip r:embed="rId2"/>
              </a:buBlip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however, patients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who are rehabilitated and properly managed</a:t>
            </a:r>
            <a:b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may enter into a more advanced stage of rec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overy.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</a:t>
            </a:r>
            <a:r>
              <a:rPr lang="en-GB" sz="2800" b="1" dirty="0">
                <a:solidFill>
                  <a:srgbClr val="FF0000"/>
                </a:solidFill>
              </a:rPr>
              <a:t>/ </a:t>
            </a:r>
            <a:r>
              <a:rPr lang="en-GB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Stage of  extensor paraplegia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(1) During this stage the tone in extensor muscles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returns gradually to exceed that in the flexors. The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lower limbs become spastically extended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Extensor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reflexes become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exaggerated, as shown by tendon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jerks and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by the appearance of clonus. </a:t>
            </a:r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positive supportive reaction becomes well developed and the patient can stand on his feet with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appropriate support.</a:t>
            </a:r>
          </a:p>
          <a:p>
            <a:pPr>
              <a:buBlip>
                <a:blip r:embed="rId2"/>
              </a:buBlip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(2) The flexor withdrawal reflex which appeared in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earlier stage is associated during this stage with</a:t>
            </a:r>
            <a:b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the crossed extensor reflex.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Hemisection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Spinal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Brown-</a:t>
            </a:r>
            <a:r>
              <a:rPr lang="en-GB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Sequard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syndrome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BoldMT"/>
              </a:rPr>
              <a:t>Hemisection</a:t>
            </a:r>
            <a:r>
              <a:rPr lang="en-US" sz="3600" b="1" dirty="0">
                <a:solidFill>
                  <a:srgbClr val="FF0000"/>
                </a:solidFill>
                <a:latin typeface="Arial-BoldMT"/>
              </a:rPr>
              <a:t> of the Spinal Cord ( Brown-</a:t>
            </a:r>
            <a:r>
              <a:rPr lang="en-US" sz="3600" b="1" dirty="0" err="1">
                <a:solidFill>
                  <a:srgbClr val="FF0000"/>
                </a:solidFill>
                <a:latin typeface="Arial-BoldMT"/>
              </a:rPr>
              <a:t>Sequard</a:t>
            </a:r>
            <a:r>
              <a:rPr lang="en-US" sz="3600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-BoldMT"/>
              </a:rPr>
              <a:t>syndro</a:t>
            </a:r>
            <a:r>
              <a:rPr lang="en-US" sz="3600" b="1" dirty="0" smtClean="0">
                <a:solidFill>
                  <a:srgbClr val="FF0000"/>
                </a:solidFill>
                <a:latin typeface="ArialMT"/>
              </a:rPr>
              <a:t>me)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omicSansMS"/>
              </a:rPr>
              <a:t>A/ At the level of the </a:t>
            </a:r>
            <a:r>
              <a:rPr lang="en-US" sz="2400" b="1" dirty="0" smtClean="0">
                <a:solidFill>
                  <a:srgbClr val="FF0000"/>
                </a:solidFill>
                <a:latin typeface="ComicSansMS"/>
              </a:rPr>
              <a:t>lesion</a:t>
            </a:r>
            <a:r>
              <a:rPr lang="en-US" sz="2400" dirty="0" smtClean="0">
                <a:latin typeface="ComicSansMS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ComicSansMS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all manifestations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occur on the same side:</a:t>
            </a:r>
          </a:p>
          <a:p>
            <a:pPr marL="0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1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 Paralysis of the lower motor neuron type</a:t>
            </a:r>
          </a:p>
          <a:p>
            <a:pPr marL="0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 2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 Loss of all sensations in the areas supplied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by 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afferent fibers that enter the spinal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cord in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the damaged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segments</a:t>
            </a:r>
          </a:p>
          <a:p>
            <a:pPr marL="0" indent="0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 3. Vasodilatation of the blood vessels that receive vasoconstrictor fibers from the damaged segment</a:t>
            </a:r>
          </a:p>
          <a:p>
            <a:pPr marL="0" indent="0">
              <a:buNone/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SansM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B/ Ipsilaterally below the level of the lesion :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 spastic lower limb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2.Fine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touch, position and vibration sense are lost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    3.Vasodilatation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SansMS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C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/ Contralaterally below the level of the lesion 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Pain and temperature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sensations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are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SansMS"/>
              </a:rPr>
              <a:t>lost, Why 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6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5544616" cy="57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MUSCLE TONE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Resistance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a muscle to stretch is often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referred to as its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tone or tonus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Muscle tone is static component of stretch reflex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.It is a continuous  mild muscle contraction that acts as background to actual movement.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hypertonic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muscle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one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which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resistance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stretch is high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because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hyperactive stretch reflexes</a:t>
            </a:r>
          </a:p>
        </p:txBody>
      </p:sp>
    </p:spTree>
    <p:extLst>
      <p:ext uri="{BB962C8B-B14F-4D97-AF65-F5344CB8AC3E}">
        <p14:creationId xmlns:p14="http://schemas.microsoft.com/office/powerpoint/2010/main" val="12674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Hypertonia is of two types: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</a:t>
            </a: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Rigidity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3744415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Spasticity:</a:t>
            </a:r>
            <a:r>
              <a:rPr lang="en-GB" sz="2400" b="1" dirty="0" smtClean="0">
                <a:latin typeface="Comic Sans MS" panose="030F0702030302020204" pitchFamily="66" charset="0"/>
              </a:rPr>
              <a:t/>
            </a:r>
            <a:br>
              <a:rPr lang="en-GB" sz="2400" b="1" dirty="0" smtClean="0">
                <a:latin typeface="Comic Sans MS" panose="030F0702030302020204" pitchFamily="66" charset="0"/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 described by Lance (1980): “it is a motor disorder, characterised by increase in tonic stretch reflexes (muscle tone) with exaggerated tendon jerks, resulting from hyper-excitability of the dynamic stretch reflex as one component of the upper motor neurone (UMN) syndrome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543692" cy="6357982"/>
          </a:xfrm>
        </p:spPr>
        <p:txBody>
          <a:bodyPr>
            <a:noAutofit/>
          </a:bodyPr>
          <a:lstStyle/>
          <a:p>
            <a:pPr algn="l">
              <a:buBlip>
                <a:blip r:embed="rId2"/>
              </a:buBlip>
            </a:pP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Clinically it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 defined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increased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resistance to passive stretch.</a:t>
            </a:r>
            <a:b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-Spasticity is velocity dependent increased resistance to passive movement of the muscle due to abnormally high muscle tone (hypertonia) which varies with the speed of displacement of a joint.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faster you stretch the muscle the greater the resistance. </a:t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-- Spasticity is clearly neural in nature and is a associated with the – UMNL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-Involvement of the corticospinal tract is often associated with UMNL and spasticity. There are a number of clinical features that are associated with spasticity :- 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hypereflexia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flexor spasticity in the upper limb &amp; extensor spasticity in the lower limb.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-UMN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lesions Spasticity is of Clasp Knife Type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071546"/>
            <a:ext cx="1440160" cy="113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b="1" dirty="0" smtClean="0">
                <a:latin typeface="Comic Sans MS" pitchFamily="66" charset="0"/>
              </a:rPr>
              <a:t>-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Spasticity is characterized by hyper-excitability of both types of stretch reflex:-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1- increase in tonic static stretch reflexes (muscle tone) as one component of the upper motor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neurone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(UMN) syndrome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2- Exaggerated tendon jerks, resulting from hyper-excitability of the dynamic stretch reflex as one component of the upper motor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neurone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(UMN) syndrome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Rigidity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is increased neural activity throughout the range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muscle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movement and is not velocity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dependent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Rigidity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present 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both agonist and antagonist muscles. It 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often  associated with basal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ganglia disease such as Parkinson’s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disease</a:t>
            </a:r>
          </a:p>
          <a:p>
            <a:pPr marL="0" indent="0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Rigidity in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Parkinsonism: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1. Lead-pipe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rigidity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: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  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Passive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movement 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an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extremity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meets with 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constant dead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feeling resistance like a lead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pipe throughout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the range of movement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-Bold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89100"/>
            <a:ext cx="2088232" cy="390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7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Rigidity-2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Cog-wheel rigidity :</a:t>
            </a:r>
            <a:endParaRPr lang="en-US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cogwheel rigidity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 feels that resistance varies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rhythmically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when applying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passive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movement.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because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 an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underlying resting tremor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associated with rigidity.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20882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1007</Words>
  <Application>Microsoft Office PowerPoint</Application>
  <PresentationFormat>On-screen Show (4:3)</PresentationFormat>
  <Paragraphs>120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Spasticity and Increased Muscle Tone </vt:lpstr>
      <vt:lpstr>OBJECTIVES</vt:lpstr>
      <vt:lpstr>MUSCLE TONE </vt:lpstr>
      <vt:lpstr>PowerPoint Presentation</vt:lpstr>
      <vt:lpstr>Spasticity: As described by Lance (1980): “it is a motor disorder, characterised by increase in tonic stretch reflexes (muscle tone) with exaggerated tendon jerks, resulting from hyper-excitability of the dynamic stretch reflex as one component of the upper motor neurone (UMN) syndrome</vt:lpstr>
      <vt:lpstr> Clinically it can be defined as increased resistance to passive stretch.  -Spasticity is velocity dependent increased resistance to passive movement of the muscle due to abnormally high muscle tone (hypertonia) which varies with the speed of displacement of a joint.   - The faster you stretch the muscle the greater the resistance.  -- Spasticity is clearly neural in nature and is a associated with the – UMNL   -Involvement of the corticospinal tract is often associated with UMNL and spasticity. There are a number of clinical features that are associated with spasticity :-  -hypereflexia, flexor spasticity in the upper limb &amp; extensor spasticity in the lower limb.  I-UMN lesions Spasticity is of Clasp Knife Type  </vt:lpstr>
      <vt:lpstr>Spasticity</vt:lpstr>
      <vt:lpstr>Rigidity</vt:lpstr>
      <vt:lpstr>Rigidity-2</vt:lpstr>
      <vt:lpstr>Other types of Rigidity</vt:lpstr>
      <vt:lpstr>PowerPoint Presentation</vt:lpstr>
      <vt:lpstr>PowerPoint Presentation</vt:lpstr>
      <vt:lpstr> Mechanism of spasticity in UMN lesions: In UMN syndrome the motor neurones are free from the descending inhibitory influence of the Higher Motor-Controlling centers ( medullary RF, red nucleus , basal ganglia)resulting in un antagonized excitatory input ( pontine RF, vestibulo-spinal) to gamma motor neurones causing hypertonia &amp;spasticity - This results in   ( 1) State of ongoing ( unremitting )contraction of muscles .( due to hyperactive gamma activity )  (2) decreased ability to control movement  (3) increased resistance felt on passive stretch.</vt:lpstr>
      <vt:lpstr>Causes of spasticity:- A-(UMNS) syndrome include : • (1) Cerebral palsy • (2) Stroke • (3) Spinal cord injury • (4) Multiple Sclerosis • (5) Acquired brain injury ( trauma , etc ) B-Parkinsonism C-Decerebrate &amp; decorticate rigidity</vt:lpstr>
      <vt:lpstr> (1) Cerebral palsy   Caused by brain damage due to  lack of oxygen, that cause damage to the motor control centers of the developing brain ,it  can occur during pregnancy , during childbirth  ( or after birth up to about age three by meningitis)</vt:lpstr>
      <vt:lpstr>(2) Multiple Sclerosis</vt:lpstr>
      <vt:lpstr>3-STROKE:-</vt:lpstr>
      <vt:lpstr>PowerPoint Presentation</vt:lpstr>
      <vt:lpstr>  Complete transection of spinal cord-1 </vt:lpstr>
      <vt:lpstr>Complete transection of spinal cord-2 </vt:lpstr>
      <vt:lpstr>Complete transection of spinal cord-3</vt:lpstr>
      <vt:lpstr>B/ Stage of return of reflex activity</vt:lpstr>
      <vt:lpstr>PowerPoint Presentation</vt:lpstr>
      <vt:lpstr>PowerPoint Presentation</vt:lpstr>
      <vt:lpstr>C/ Stage of  extensor paraplegia </vt:lpstr>
      <vt:lpstr>Hemisection of the Spinal Cord ( Brown-Sequard syndrome)</vt:lpstr>
      <vt:lpstr>Hemisection of the Spinal Cord ( Brown-Sequard syndrome)</vt:lpstr>
      <vt:lpstr>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Spasticity and Increased Muscle Tone Dr,Faten zakareia Physiology Department , College of Medicine , King Saud University , Riyadh, KSU</dc:title>
  <dc:creator>faten</dc:creator>
  <cp:lastModifiedBy>Dr. Salah</cp:lastModifiedBy>
  <cp:revision>64</cp:revision>
  <dcterms:created xsi:type="dcterms:W3CDTF">2010-10-04T17:35:49Z</dcterms:created>
  <dcterms:modified xsi:type="dcterms:W3CDTF">2016-10-25T06:11:12Z</dcterms:modified>
</cp:coreProperties>
</file>