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45" r:id="rId2"/>
  </p:sldMasterIdLst>
  <p:notesMasterIdLst>
    <p:notesMasterId r:id="rId43"/>
  </p:notesMasterIdLst>
  <p:sldIdLst>
    <p:sldId id="514" r:id="rId3"/>
    <p:sldId id="571" r:id="rId4"/>
    <p:sldId id="572" r:id="rId5"/>
    <p:sldId id="377" r:id="rId6"/>
    <p:sldId id="573" r:id="rId7"/>
    <p:sldId id="589" r:id="rId8"/>
    <p:sldId id="378" r:id="rId9"/>
    <p:sldId id="588" r:id="rId10"/>
    <p:sldId id="533" r:id="rId11"/>
    <p:sldId id="534" r:id="rId12"/>
    <p:sldId id="535" r:id="rId13"/>
    <p:sldId id="581" r:id="rId14"/>
    <p:sldId id="385" r:id="rId15"/>
    <p:sldId id="387" r:id="rId16"/>
    <p:sldId id="594" r:id="rId17"/>
    <p:sldId id="595" r:id="rId18"/>
    <p:sldId id="590" r:id="rId19"/>
    <p:sldId id="591" r:id="rId20"/>
    <p:sldId id="592" r:id="rId21"/>
    <p:sldId id="593" r:id="rId22"/>
    <p:sldId id="586" r:id="rId23"/>
    <p:sldId id="544" r:id="rId24"/>
    <p:sldId id="536" r:id="rId25"/>
    <p:sldId id="538" r:id="rId26"/>
    <p:sldId id="540" r:id="rId27"/>
    <p:sldId id="543" r:id="rId28"/>
    <p:sldId id="542" r:id="rId29"/>
    <p:sldId id="582" r:id="rId30"/>
    <p:sldId id="585" r:id="rId31"/>
    <p:sldId id="549" r:id="rId32"/>
    <p:sldId id="560" r:id="rId33"/>
    <p:sldId id="561" r:id="rId34"/>
    <p:sldId id="553" r:id="rId35"/>
    <p:sldId id="558" r:id="rId36"/>
    <p:sldId id="559" r:id="rId37"/>
    <p:sldId id="563" r:id="rId38"/>
    <p:sldId id="565" r:id="rId39"/>
    <p:sldId id="570" r:id="rId40"/>
    <p:sldId id="567" r:id="rId41"/>
    <p:sldId id="569"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FF00FF"/>
    <a:srgbClr val="FF3399"/>
    <a:srgbClr val="FFFF00"/>
    <a:srgbClr val="00FF00"/>
    <a:srgbClr val="0000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8" autoAdjust="0"/>
    <p:restoredTop sz="96127" autoAdjust="0"/>
  </p:normalViewPr>
  <p:slideViewPr>
    <p:cSldViewPr>
      <p:cViewPr>
        <p:scale>
          <a:sx n="78" d="100"/>
          <a:sy n="78" d="100"/>
        </p:scale>
        <p:origin x="-510" y="204"/>
      </p:cViewPr>
      <p:guideLst>
        <p:guide orient="horz" pos="2160"/>
        <p:guide pos="2880"/>
      </p:guideLst>
    </p:cSldViewPr>
  </p:slid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1822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182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822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2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1822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50377691-DC27-41B4-B3FB-D394BC9E078C}" type="slidenum">
              <a:rPr lang="ar-SA"/>
              <a:pPr/>
              <a:t>‹#›</a:t>
            </a:fld>
            <a:endParaRPr lang="en-US"/>
          </a:p>
        </p:txBody>
      </p:sp>
    </p:spTree>
    <p:extLst>
      <p:ext uri="{BB962C8B-B14F-4D97-AF65-F5344CB8AC3E}">
        <p14:creationId xmlns:p14="http://schemas.microsoft.com/office/powerpoint/2010/main" val="296031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A4BAF-E53B-47FA-9184-7E0B1D62BEA7}" type="slidenum">
              <a:rPr lang="ar-SA"/>
              <a:pPr/>
              <a:t>4</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90769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78EA79CF-F4F4-4DB7-8436-25DDCE2A7DA4}" type="slidenum">
              <a:rPr lang="ar-SA" smtClean="0"/>
              <a:pPr/>
              <a:t>30</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576804FD-A419-47F0-8D73-18621E287BD0}" type="slidenum">
              <a:rPr lang="ar-SA" smtClean="0"/>
              <a:pPr/>
              <a:t>33</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02B67B-810D-41EC-A08F-CC267696E898}" type="slidenum">
              <a:rPr lang="ar-SA">
                <a:solidFill>
                  <a:prstClr val="black"/>
                </a:solidFill>
              </a:rPr>
              <a:pPr/>
              <a:t>34</a:t>
            </a:fld>
            <a:endParaRPr lang="en-US">
              <a:solidFill>
                <a:prstClr val="black"/>
              </a:solidFill>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C7C30-3F88-6A47-A2C5-352E9ADA214D}" type="slidenum">
              <a:rPr lang="en-US" smtClean="0"/>
              <a:pPr/>
              <a:t>36</a:t>
            </a:fld>
            <a:endParaRPr lang="en-US" dirty="0"/>
          </a:p>
        </p:txBody>
      </p:sp>
    </p:spTree>
    <p:extLst>
      <p:ext uri="{BB962C8B-B14F-4D97-AF65-F5344CB8AC3E}">
        <p14:creationId xmlns:p14="http://schemas.microsoft.com/office/powerpoint/2010/main" val="157100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C7C30-3F88-6A47-A2C5-352E9ADA214D}" type="slidenum">
              <a:rPr lang="en-US" smtClean="0"/>
              <a:pPr/>
              <a:t>37</a:t>
            </a:fld>
            <a:endParaRPr lang="en-US" dirty="0"/>
          </a:p>
        </p:txBody>
      </p:sp>
    </p:spTree>
    <p:extLst>
      <p:ext uri="{BB962C8B-B14F-4D97-AF65-F5344CB8AC3E}">
        <p14:creationId xmlns:p14="http://schemas.microsoft.com/office/powerpoint/2010/main" val="1991669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91EC3DB6-82F6-4AEE-8929-D384FA39E958}" type="slidenum">
              <a:rPr lang="ar-SA" smtClean="0">
                <a:latin typeface="Arial" charset="0"/>
                <a:cs typeface="Arial" charset="0"/>
              </a:rPr>
              <a:pPr/>
              <a:t>40</a:t>
            </a:fld>
            <a:endParaRPr lang="en-US" smtClean="0">
              <a:latin typeface="Arial" charset="0"/>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buFontTx/>
              <a:buChar char="•"/>
            </a:pPr>
            <a:endParaRPr lang="ar-SA"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CCE61A-D78F-4712-A1CB-A27343E39407}" type="slidenum">
              <a:rPr lang="ar-SA">
                <a:solidFill>
                  <a:prstClr val="black"/>
                </a:solidFill>
              </a:rPr>
              <a:pPr/>
              <a:t>6</a:t>
            </a:fld>
            <a:endParaRPr lang="en-US">
              <a:solidFill>
                <a:prstClr val="black"/>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13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B2C209-99EE-40EE-84B5-16826CB0FF36}" type="slidenum">
              <a:rPr lang="ar-SA"/>
              <a:pPr/>
              <a:t>7</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30466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804E3-3107-4D38-BC59-05EE48A86587}" type="slidenum">
              <a:rPr lang="ar-SA">
                <a:solidFill>
                  <a:prstClr val="black"/>
                </a:solidFill>
              </a:rPr>
              <a:pPr/>
              <a:t>8</a:t>
            </a:fld>
            <a:endParaRPr lang="en-US">
              <a:solidFill>
                <a:prstClr val="black"/>
              </a:solidFill>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p>
        </p:txBody>
      </p:sp>
      <p:sp>
        <p:nvSpPr>
          <p:cNvPr id="56324" name="Slide Number Placeholder 3"/>
          <p:cNvSpPr>
            <a:spLocks noGrp="1"/>
          </p:cNvSpPr>
          <p:nvPr>
            <p:ph type="sldNum" sz="quarter" idx="5"/>
          </p:nvPr>
        </p:nvSpPr>
        <p:spPr>
          <a:noFill/>
        </p:spPr>
        <p:txBody>
          <a:bodyPr/>
          <a:lstStyle/>
          <a:p>
            <a:fld id="{8BFF4FA8-13F7-4141-A9D2-3D453463980C}" type="slidenum">
              <a:rPr lang="ar-SA" smtClean="0"/>
              <a:pPr/>
              <a:t>12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2AEB6-8BC9-430A-9346-E8CB8B0E0ACC}" type="slidenum">
              <a:rPr lang="ar-SA"/>
              <a:pPr/>
              <a:t>14</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967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78BC33E7-1C0E-4EF3-B3ED-87B9FA9C877B}" type="slidenum">
              <a:rPr lang="ar-SA" smtClean="0">
                <a:solidFill>
                  <a:prstClr val="black"/>
                </a:solidFill>
              </a:rPr>
              <a:pPr/>
              <a:t>17</a:t>
            </a:fld>
            <a:endParaRPr lang="en-US" smtClean="0">
              <a:solidFill>
                <a:prstClr val="black"/>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EFE29-C03F-4262-8E0F-7CDFF7956C44}" type="slidenum">
              <a:rPr lang="ar-SA">
                <a:solidFill>
                  <a:prstClr val="black"/>
                </a:solidFill>
              </a:rPr>
              <a:pPr/>
              <a:t>18</a:t>
            </a:fld>
            <a:endParaRPr lang="en-US">
              <a:solidFill>
                <a:prstClr val="black"/>
              </a:solidFill>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116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841B334-E7A4-47FC-81B7-6CE78F3CBFFD}" type="slidenum">
              <a:rPr lang="ar-SA" smtClean="0"/>
              <a:pPr/>
              <a:t>25</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18A04-1F68-4908-804C-A9D5843093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9F6FC-F8ED-4C43-85F8-8F82A9DA56D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4D948-8B78-4C42-91BC-7EC5E986E45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7E277C-CBF3-4961-AC3B-22F1587907A0}"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8123B2-7034-4FC0-A579-ECB0386A2418}" type="slidenum">
              <a:rPr lang="ar-SA"/>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C27BBE-80B6-4C08-AB68-C7EFD5F8454A}" type="datetime1">
              <a:rPr lang="ar-SA" smtClean="0">
                <a:solidFill>
                  <a:srgbClr val="FFFFFF"/>
                </a:solidFill>
              </a:rPr>
              <a:pPr/>
              <a:t>02/01/1438</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35E18A04-1F68-4908-804C-A9D584309307}"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631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9BAE5-CD44-4691-B0B3-EC136016A7F2}" type="datetime1">
              <a:rPr lang="ar-SA" smtClean="0">
                <a:solidFill>
                  <a:srgbClr val="FFFFFF"/>
                </a:solidFill>
              </a:rPr>
              <a:pPr/>
              <a:t>02/01/1438</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D159ABCE-50F1-4791-AC28-2A3158F9FE9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8474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FC845C-7C2B-41F2-AC8F-F437B53577B2}" type="datetime1">
              <a:rPr lang="ar-SA" smtClean="0">
                <a:solidFill>
                  <a:srgbClr val="FFFFFF"/>
                </a:solidFill>
              </a:rPr>
              <a:pPr/>
              <a:t>02/01/1438</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3D23664-2D8C-4045-A116-E9CD136B40E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59311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5CE624-6B8C-4E16-8F5C-FDF6E004892E}" type="datetime1">
              <a:rPr lang="ar-SA" smtClean="0">
                <a:solidFill>
                  <a:srgbClr val="FFFFFF"/>
                </a:solidFill>
              </a:rPr>
              <a:pPr/>
              <a:t>02/01/1438</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B0A7E10B-9E2A-46C1-A96D-5D6B964621B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86773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E10B5-46D1-4D2F-850D-6457EE664AEE}" type="datetime1">
              <a:rPr lang="ar-SA" smtClean="0">
                <a:solidFill>
                  <a:srgbClr val="FFFFFF"/>
                </a:solidFill>
              </a:rPr>
              <a:pPr/>
              <a:t>02/01/1438</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DA33DD1-78C4-4B4A-A89C-0687873A180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0981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F6822A-F05F-4A56-AE2B-E62090848735}" type="datetime1">
              <a:rPr lang="ar-SA" smtClean="0">
                <a:solidFill>
                  <a:srgbClr val="FFFFFF"/>
                </a:solidFill>
              </a:rPr>
              <a:pPr/>
              <a:t>02/01/1438</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88D5CCDD-A34E-478F-9A16-A8471EF6581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46687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9ABCE-50F1-4791-AC28-2A3158F9FE9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32C33-B41F-4D6D-A369-EA698533EFA2}" type="datetime1">
              <a:rPr lang="ar-SA" smtClean="0">
                <a:solidFill>
                  <a:srgbClr val="FFFFFF"/>
                </a:solidFill>
              </a:rPr>
              <a:pPr/>
              <a:t>02/01/1438</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91F819A8-E6F2-4905-801B-11C2A8948EE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5175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EC966-B4F6-4C2F-AEF8-EDDE24538EB7}" type="datetime1">
              <a:rPr lang="ar-SA" smtClean="0">
                <a:solidFill>
                  <a:srgbClr val="FFFFFF"/>
                </a:solidFill>
              </a:rPr>
              <a:pPr/>
              <a:t>02/01/1438</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D91677B5-6ECE-439D-8475-CDC86B35862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8557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F66167-823B-4AC0-BB2E-44BFCF4448C9}" type="datetime1">
              <a:rPr lang="ar-SA" smtClean="0">
                <a:solidFill>
                  <a:srgbClr val="FFFFFF"/>
                </a:solidFill>
              </a:rPr>
              <a:pPr/>
              <a:t>02/01/1438</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812F74C9-7255-49DD-9312-65FBDB48A56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84044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9167F-1BB2-4505-84A9-A25DA015CDDA}" type="datetime1">
              <a:rPr lang="ar-SA" smtClean="0">
                <a:solidFill>
                  <a:srgbClr val="FFFFFF"/>
                </a:solidFill>
              </a:rPr>
              <a:pPr/>
              <a:t>02/01/1438</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5C69F6FC-F8ED-4C43-85F8-8F82A9DA56D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4879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CE3CB-82C7-465D-98F6-869CD9BCB8B3}" type="datetime1">
              <a:rPr lang="ar-SA" smtClean="0">
                <a:solidFill>
                  <a:srgbClr val="FFFFFF"/>
                </a:solidFill>
              </a:rPr>
              <a:pPr/>
              <a:t>02/01/1438</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5474D948-8B78-4C42-91BC-7EC5E986E454}"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7952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fld id="{29AFF375-2D6D-4056-B18B-2EE315BF2F59}" type="datetime1">
              <a:rPr lang="ar-SA">
                <a:solidFill>
                  <a:srgbClr val="FFFFFF"/>
                </a:solidFill>
              </a:rPr>
              <a:pPr/>
              <a:t>02/01/1438</a:t>
            </a:fld>
            <a:endParaRPr lang="en-US">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AB60A8F0-33BC-41B4-8CC6-E818332CD53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325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D23664-2D8C-4045-A116-E9CD136B40E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7E10B-9E2A-46C1-A96D-5D6B964621B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A33DD1-78C4-4B4A-A89C-0687873A18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D5CCDD-A34E-478F-9A16-A8471EF6581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819A8-E6F2-4905-801B-11C2A8948EE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677B5-6ECE-439D-8475-CDC86B3586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2F74C9-7255-49DD-9312-65FBDB48A56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0B5EA-245A-4307-9EE7-EFAB2F9B68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0" r:id="rId12"/>
    <p:sldLayoutId id="214748373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0B5EA-245A-4307-9EE7-EFAB2F9B6888}" type="slidenum">
              <a:rPr lang="en-US" smtClean="0"/>
              <a:pPr/>
              <a:t>‹#›</a:t>
            </a:fld>
            <a:endParaRPr lang="en-US"/>
          </a:p>
        </p:txBody>
      </p:sp>
    </p:spTree>
    <p:extLst>
      <p:ext uri="{BB962C8B-B14F-4D97-AF65-F5344CB8AC3E}">
        <p14:creationId xmlns:p14="http://schemas.microsoft.com/office/powerpoint/2010/main" val="106935518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www.neec.com/Physician_Home.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42.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endParaRPr lang="en-US" altLang="en-US" smtClean="0"/>
          </a:p>
        </p:txBody>
      </p:sp>
      <p:sp>
        <p:nvSpPr>
          <p:cNvPr id="2051" name="Rectangle 3"/>
          <p:cNvSpPr>
            <a:spLocks noGrp="1" noChangeArrowheads="1"/>
          </p:cNvSpPr>
          <p:nvPr>
            <p:ph idx="1"/>
          </p:nvPr>
        </p:nvSpPr>
        <p:spPr/>
        <p:txBody>
          <a:bodyPr/>
          <a:lstStyle/>
          <a:p>
            <a:pPr algn="ctr" eaLnBrk="1" hangingPunct="1">
              <a:buFont typeface="Wingdings" pitchFamily="2" charset="2"/>
              <a:buNone/>
            </a:pPr>
            <a:endParaRPr lang="en-US" altLang="en-US" sz="8800" smtClean="0">
              <a:solidFill>
                <a:schemeClr val="folHlink"/>
              </a:solidFill>
            </a:endParaRPr>
          </a:p>
          <a:p>
            <a:pPr eaLnBrk="1" hangingPunct="1"/>
            <a:endParaRPr lang="en-US" altLang="en-US" smtClean="0"/>
          </a:p>
        </p:txBody>
      </p:sp>
      <p:sp>
        <p:nvSpPr>
          <p:cNvPr id="3078" name="Rectangle 6"/>
          <p:cNvSpPr>
            <a:spLocks noChangeArrowheads="1"/>
          </p:cNvSpPr>
          <p:nvPr/>
        </p:nvSpPr>
        <p:spPr bwMode="auto">
          <a:xfrm>
            <a:off x="3200400" y="1905000"/>
            <a:ext cx="5943600" cy="4400550"/>
          </a:xfrm>
          <a:prstGeom prst="rect">
            <a:avLst/>
          </a:prstGeom>
          <a:noFill/>
          <a:ln w="9525">
            <a:noFill/>
            <a:miter lim="800000"/>
            <a:headEnd/>
            <a:tailEnd/>
          </a:ln>
          <a:effectLst/>
        </p:spPr>
        <p:txBody>
          <a:bodyPr>
            <a:spAutoFit/>
          </a:bodyPr>
          <a:lstStyle/>
          <a:p>
            <a:pPr algn="ctr">
              <a:defRPr/>
            </a:pPr>
            <a:r>
              <a:rPr lang="en-GB" sz="8800" b="1" u="sng" dirty="0" smtClean="0">
                <a:solidFill>
                  <a:srgbClr val="FF0000"/>
                </a:solidFill>
                <a:effectLst>
                  <a:outerShdw blurRad="38100" dist="38100" dir="2700000" algn="tl">
                    <a:srgbClr val="000000"/>
                  </a:outerShdw>
                </a:effectLst>
                <a:latin typeface="+mj-lt"/>
              </a:rPr>
              <a:t>Vision</a:t>
            </a:r>
          </a:p>
          <a:p>
            <a:pPr algn="ctr">
              <a:defRPr/>
            </a:pPr>
            <a:endParaRPr lang="en-US" sz="3200" b="1" dirty="0" smtClean="0">
              <a:solidFill>
                <a:srgbClr val="C00000"/>
              </a:solidFill>
              <a:effectLst>
                <a:outerShdw blurRad="38100" dist="38100" dir="2700000" algn="tl">
                  <a:srgbClr val="000000"/>
                </a:outerShdw>
              </a:effectLst>
              <a:latin typeface="+mj-lt"/>
            </a:endParaRPr>
          </a:p>
          <a:p>
            <a:pPr algn="ctr">
              <a:defRPr/>
            </a:pPr>
            <a:endParaRPr lang="en-US" sz="3200" b="1" dirty="0" smtClean="0">
              <a:solidFill>
                <a:srgbClr val="C00000"/>
              </a:solidFill>
              <a:effectLst>
                <a:outerShdw blurRad="38100" dist="38100" dir="2700000" algn="tl">
                  <a:srgbClr val="000000"/>
                </a:outerShdw>
              </a:effectLst>
              <a:latin typeface="+mj-lt"/>
            </a:endParaRPr>
          </a:p>
          <a:p>
            <a:pPr algn="ctr">
              <a:defRPr/>
            </a:pPr>
            <a:r>
              <a:rPr lang="en-US" sz="3200" b="1" dirty="0" smtClean="0">
                <a:solidFill>
                  <a:srgbClr val="C00000"/>
                </a:solidFill>
                <a:effectLst>
                  <a:outerShdw blurRad="38100" dist="38100" dir="2700000" algn="tl">
                    <a:srgbClr val="000000"/>
                  </a:outerShdw>
                </a:effectLst>
                <a:latin typeface="+mj-lt"/>
              </a:rPr>
              <a:t>By</a:t>
            </a:r>
          </a:p>
          <a:p>
            <a:pPr algn="ctr">
              <a:defRPr/>
            </a:pPr>
            <a:r>
              <a:rPr lang="en-US" sz="3200" b="1" dirty="0" smtClean="0">
                <a:solidFill>
                  <a:srgbClr val="FFFF00"/>
                </a:solidFill>
                <a:effectLst>
                  <a:outerShdw blurRad="38100" dist="38100" dir="2700000" algn="tl">
                    <a:srgbClr val="000000"/>
                  </a:outerShdw>
                </a:effectLst>
                <a:latin typeface="+mj-lt"/>
              </a:rPr>
              <a:t>Dr/SALAH ELMALIK</a:t>
            </a:r>
          </a:p>
          <a:p>
            <a:pPr algn="ctr">
              <a:defRPr/>
            </a:pPr>
            <a:r>
              <a:rPr lang="en-US" sz="3200" b="1" dirty="0" smtClean="0">
                <a:solidFill>
                  <a:srgbClr val="FFFF00"/>
                </a:solidFill>
                <a:effectLst>
                  <a:outerShdw blurRad="38100" dist="38100" dir="2700000" algn="tl">
                    <a:srgbClr val="000000"/>
                  </a:outerShdw>
                </a:effectLst>
                <a:latin typeface="+mj-lt"/>
              </a:rPr>
              <a:t>College of Medicine</a:t>
            </a:r>
          </a:p>
          <a:p>
            <a:pPr algn="ctr">
              <a:defRPr/>
            </a:pPr>
            <a:r>
              <a:rPr lang="en-US" sz="3200" b="1" dirty="0" smtClean="0">
                <a:solidFill>
                  <a:srgbClr val="3333CC"/>
                </a:solidFill>
                <a:effectLst>
                  <a:outerShdw blurRad="38100" dist="38100" dir="2700000" algn="tl">
                    <a:srgbClr val="000000"/>
                  </a:outerShdw>
                </a:effectLst>
                <a:latin typeface="+mj-lt"/>
              </a:rPr>
              <a:t>King Saud University</a:t>
            </a:r>
            <a:endParaRPr lang="en-GB" sz="3200" b="1" dirty="0">
              <a:solidFill>
                <a:srgbClr val="3333CC"/>
              </a:solidFill>
              <a:effectLst>
                <a:outerShdw blurRad="38100" dist="38100" dir="2700000" algn="tl">
                  <a:srgbClr val="000000"/>
                </a:outerShdw>
              </a:effectLst>
              <a:latin typeface="+mj-lt"/>
            </a:endParaRPr>
          </a:p>
        </p:txBody>
      </p:sp>
      <p:pic>
        <p:nvPicPr>
          <p:cNvPr id="2053" name="Picture 6" descr="Conjunctiva - eye anatomy"/>
          <p:cNvPicPr>
            <a:picLocks noChangeAspect="1" noChangeArrowheads="1"/>
          </p:cNvPicPr>
          <p:nvPr/>
        </p:nvPicPr>
        <p:blipFill>
          <a:blip r:embed="rId2"/>
          <a:srcRect/>
          <a:stretch>
            <a:fillRect/>
          </a:stretch>
        </p:blipFill>
        <p:spPr bwMode="auto">
          <a:xfrm>
            <a:off x="0" y="0"/>
            <a:ext cx="40386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3050"/>
            <a:ext cx="8115328" cy="369868"/>
          </a:xfrm>
        </p:spPr>
        <p:txBody>
          <a:bodyPr>
            <a:noAutofit/>
          </a:bodyPr>
          <a:lstStyle/>
          <a:p>
            <a:pPr algn="ctr"/>
            <a:r>
              <a:rPr lang="en-US" sz="3200" dirty="0" smtClean="0">
                <a:solidFill>
                  <a:srgbClr val="FF0000"/>
                </a:solidFill>
                <a:effectLst>
                  <a:outerShdw blurRad="38100" dist="38100" dir="2700000" algn="tl">
                    <a:srgbClr val="000000">
                      <a:alpha val="43137"/>
                    </a:srgbClr>
                  </a:outerShdw>
                </a:effectLst>
                <a:latin typeface="Comic Sans MS" pitchFamily="66" charset="0"/>
              </a:rPr>
              <a:t>Rods &amp; Cones</a:t>
            </a:r>
            <a:endParaRPr lang="en-US" sz="3200"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429124" y="1000108"/>
            <a:ext cx="4257676" cy="495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457200" y="714357"/>
            <a:ext cx="3686172" cy="5357850"/>
          </a:xfrm>
          <a:ln w="28575">
            <a:solidFill>
              <a:schemeClr val="accent2"/>
            </a:solidFill>
          </a:ln>
        </p:spPr>
        <p:txBody>
          <a:bodyPr>
            <a:normAutofit lnSpcReduction="10000"/>
          </a:bodyPr>
          <a:lstStyle/>
          <a:p>
            <a:r>
              <a:rPr lang="en-US" sz="2800" b="1" u="sng" dirty="0" smtClean="0">
                <a:latin typeface="Comic Sans MS" pitchFamily="66" charset="0"/>
              </a:rPr>
              <a:t>Rods</a:t>
            </a:r>
            <a:r>
              <a:rPr lang="en-US" sz="2800" u="sng" dirty="0" smtClean="0">
                <a:latin typeface="Comic Sans MS" pitchFamily="66" charset="0"/>
              </a:rPr>
              <a:t> </a:t>
            </a:r>
          </a:p>
          <a:p>
            <a:pPr lvl="1"/>
            <a:r>
              <a:rPr lang="en-US" sz="2400" dirty="0" smtClean="0">
                <a:latin typeface="Comic Sans MS" pitchFamily="66" charset="0"/>
              </a:rPr>
              <a:t>(1) </a:t>
            </a:r>
            <a:r>
              <a:rPr lang="en-US" sz="2000" dirty="0" smtClean="0">
                <a:latin typeface="Comic Sans MS" pitchFamily="66" charset="0"/>
              </a:rPr>
              <a:t>are best for vision in dim light (</a:t>
            </a:r>
            <a:r>
              <a:rPr lang="en-US" sz="2000" b="1" dirty="0" err="1" smtClean="0">
                <a:latin typeface="Comic Sans MS" pitchFamily="66" charset="0"/>
              </a:rPr>
              <a:t>scotopic</a:t>
            </a:r>
            <a:r>
              <a:rPr lang="en-US" sz="2000" b="1" dirty="0" smtClean="0">
                <a:latin typeface="Comic Sans MS" pitchFamily="66" charset="0"/>
              </a:rPr>
              <a:t> vision</a:t>
            </a:r>
            <a:r>
              <a:rPr lang="en-US" sz="2000" dirty="0" smtClean="0">
                <a:latin typeface="Comic Sans MS" pitchFamily="66" charset="0"/>
              </a:rPr>
              <a:t>)</a:t>
            </a:r>
            <a:endParaRPr lang="ar-SA" sz="2000" dirty="0" smtClean="0">
              <a:latin typeface="Comic Sans MS" pitchFamily="66" charset="0"/>
            </a:endParaRPr>
          </a:p>
          <a:p>
            <a:pPr lvl="1"/>
            <a:r>
              <a:rPr lang="en-US" sz="2000" dirty="0" smtClean="0">
                <a:effectLst/>
                <a:latin typeface="Comic Sans MS" pitchFamily="66" charset="0"/>
              </a:rPr>
              <a:t>(2) are better than cones for detection of flicker ( sudden movements of objects ). </a:t>
            </a:r>
            <a:endParaRPr lang="en-US" sz="2000" dirty="0" smtClean="0">
              <a:latin typeface="Comic Sans MS" pitchFamily="66" charset="0"/>
            </a:endParaRPr>
          </a:p>
          <a:p>
            <a:r>
              <a:rPr lang="en-US" sz="2800" b="1" u="sng" dirty="0" smtClean="0">
                <a:solidFill>
                  <a:srgbClr val="FF0000"/>
                </a:solidFill>
                <a:latin typeface="Comic Sans MS" pitchFamily="66" charset="0"/>
              </a:rPr>
              <a:t>Cones</a:t>
            </a:r>
          </a:p>
          <a:p>
            <a:r>
              <a:rPr lang="en-US" sz="2800" dirty="0" smtClean="0">
                <a:solidFill>
                  <a:srgbClr val="FFFF00"/>
                </a:solidFill>
              </a:rPr>
              <a:t> </a:t>
            </a:r>
            <a:r>
              <a:rPr lang="en-US" sz="2000" dirty="0" smtClean="0">
                <a:latin typeface="Comic Sans MS" pitchFamily="66" charset="0"/>
              </a:rPr>
              <a:t>are best for </a:t>
            </a:r>
          </a:p>
          <a:p>
            <a:pPr lvl="1"/>
            <a:r>
              <a:rPr lang="en-US" sz="2000" dirty="0" smtClean="0">
                <a:latin typeface="Comic Sans MS" pitchFamily="66" charset="0"/>
              </a:rPr>
              <a:t>(1) vision in daylight or bright  light ( </a:t>
            </a:r>
            <a:r>
              <a:rPr lang="en-US" sz="2000" b="1" dirty="0" err="1" smtClean="0">
                <a:solidFill>
                  <a:srgbClr val="FF0000"/>
                </a:solidFill>
                <a:latin typeface="Comic Sans MS" pitchFamily="66" charset="0"/>
              </a:rPr>
              <a:t>photopic</a:t>
            </a:r>
            <a:r>
              <a:rPr lang="en-US" sz="2000" b="1" dirty="0" smtClean="0">
                <a:solidFill>
                  <a:srgbClr val="FF0000"/>
                </a:solidFill>
                <a:latin typeface="Comic Sans MS" pitchFamily="66" charset="0"/>
              </a:rPr>
              <a:t> vision</a:t>
            </a:r>
            <a:r>
              <a:rPr lang="en-US" sz="2000" dirty="0" smtClean="0">
                <a:latin typeface="Comic Sans MS" pitchFamily="66" charset="0"/>
              </a:rPr>
              <a:t>) </a:t>
            </a:r>
          </a:p>
          <a:p>
            <a:pPr lvl="1"/>
            <a:r>
              <a:rPr lang="en-US" sz="2000" dirty="0" smtClean="0">
                <a:latin typeface="Comic Sans MS" pitchFamily="66" charset="0"/>
              </a:rPr>
              <a:t>(2) Color Vision ( color perception )</a:t>
            </a:r>
          </a:p>
          <a:p>
            <a:pPr lvl="1"/>
            <a:r>
              <a:rPr lang="en-US" sz="2000" dirty="0" smtClean="0">
                <a:latin typeface="Comic Sans MS" pitchFamily="66" charset="0"/>
              </a:rPr>
              <a:t>(3) Perception of detail ( acuity of vision ) </a:t>
            </a:r>
          </a:p>
          <a:p>
            <a:endParaRPr lang="en-US" dirty="0">
              <a:latin typeface="Comic Sans MS" pitchFamily="66" charset="0"/>
            </a:endParaRPr>
          </a:p>
        </p:txBody>
      </p:sp>
      <p:sp>
        <p:nvSpPr>
          <p:cNvPr id="5" name="Slide Number Placeholder 4"/>
          <p:cNvSpPr>
            <a:spLocks noGrp="1"/>
          </p:cNvSpPr>
          <p:nvPr>
            <p:ph type="sldNum" sz="quarter" idx="12"/>
          </p:nvPr>
        </p:nvSpPr>
        <p:spPr/>
        <p:txBody>
          <a:bodyPr/>
          <a:lstStyle/>
          <a:p>
            <a:fld id="{D91677B5-6ECE-439D-8475-CDC86B358626}"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p:cTn id="35"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 calcmode="lin" valueType="num">
                                      <p:cBhvr>
                                        <p:cTn id="42"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4">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p:cTn id="49"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869934"/>
          </a:xfrm>
        </p:spPr>
        <p:txBody>
          <a:bodyPr/>
          <a:lstStyle/>
          <a:p>
            <a:r>
              <a:rPr lang="en-US" i="1" dirty="0" smtClean="0">
                <a:solidFill>
                  <a:srgbClr val="FF0000"/>
                </a:solidFill>
                <a:effectLst>
                  <a:outerShdw blurRad="38100" dist="38100" dir="2700000" algn="tl">
                    <a:srgbClr val="000000">
                      <a:alpha val="43137"/>
                    </a:srgbClr>
                  </a:outerShdw>
                </a:effectLst>
              </a:rPr>
              <a:t>Macula &amp; Fovea Centralis</a:t>
            </a:r>
            <a:endParaRPr lang="en-US" i="1" dirty="0">
              <a:solidFill>
                <a:srgbClr val="FF0000"/>
              </a:solidFill>
              <a:effectLst>
                <a:outerShdw blurRad="38100" dist="38100" dir="2700000" algn="tl">
                  <a:srgbClr val="000000">
                    <a:alpha val="43137"/>
                  </a:srgbClr>
                </a:outerShdw>
              </a:effectLst>
            </a:endParaRPr>
          </a:p>
        </p:txBody>
      </p:sp>
      <p:pic>
        <p:nvPicPr>
          <p:cNvPr id="6" name="Picture 2" descr="eye-fundus"/>
          <p:cNvPicPr>
            <a:picLocks noGrp="1" noChangeAspect="1" noChangeArrowheads="1"/>
          </p:cNvPicPr>
          <p:nvPr>
            <p:ph idx="1"/>
          </p:nvPr>
        </p:nvPicPr>
        <p:blipFill>
          <a:blip r:embed="rId2" cstate="print"/>
          <a:srcRect/>
          <a:stretch>
            <a:fillRect/>
          </a:stretch>
        </p:blipFill>
        <p:spPr>
          <a:xfrm>
            <a:off x="4716016" y="332656"/>
            <a:ext cx="3672408" cy="2786082"/>
          </a:xfrm>
          <a:noFill/>
          <a:ln/>
        </p:spPr>
      </p:pic>
      <p:sp>
        <p:nvSpPr>
          <p:cNvPr id="4" name="Text Placeholder 3"/>
          <p:cNvSpPr>
            <a:spLocks noGrp="1"/>
          </p:cNvSpPr>
          <p:nvPr>
            <p:ph type="body" sz="half" idx="2"/>
          </p:nvPr>
        </p:nvSpPr>
        <p:spPr>
          <a:xfrm>
            <a:off x="457200" y="1435100"/>
            <a:ext cx="3829048" cy="4851420"/>
          </a:xfrm>
          <a:ln w="28575">
            <a:solidFill>
              <a:schemeClr val="accent2"/>
            </a:solidFill>
          </a:ln>
        </p:spPr>
        <p:txBody>
          <a:bodyPr>
            <a:normAutofit/>
          </a:bodyPr>
          <a:lstStyle/>
          <a:p>
            <a:pPr>
              <a:buFont typeface="Wingdings" pitchFamily="2" charset="2"/>
              <a:buChar char="Ø"/>
            </a:pPr>
            <a:r>
              <a:rPr lang="en-US" sz="1800" dirty="0" smtClean="0">
                <a:latin typeface="Comic Sans MS" pitchFamily="66" charset="0"/>
              </a:rPr>
              <a:t>An important part of the retina is the </a:t>
            </a:r>
            <a:r>
              <a:rPr lang="en-US" sz="1800" dirty="0" smtClean="0">
                <a:solidFill>
                  <a:srgbClr val="FFC000"/>
                </a:solidFill>
                <a:latin typeface="Comic Sans MS" pitchFamily="66" charset="0"/>
              </a:rPr>
              <a:t>Macula Lutea </a:t>
            </a:r>
            <a:r>
              <a:rPr lang="en-US" sz="1800" dirty="0" smtClean="0">
                <a:latin typeface="Comic Sans MS" pitchFamily="66" charset="0"/>
              </a:rPr>
              <a:t>.</a:t>
            </a:r>
          </a:p>
          <a:p>
            <a:pPr>
              <a:buFont typeface="Wingdings" pitchFamily="2" charset="2"/>
              <a:buChar char="Ø"/>
            </a:pPr>
            <a:r>
              <a:rPr lang="en-US" sz="1800" dirty="0" smtClean="0">
                <a:latin typeface="Comic Sans MS" pitchFamily="66" charset="0"/>
              </a:rPr>
              <a:t>At the center of the Macula we find the </a:t>
            </a:r>
            <a:r>
              <a:rPr lang="en-US" sz="1800" dirty="0" smtClean="0">
                <a:solidFill>
                  <a:srgbClr val="FFC000"/>
                </a:solidFill>
                <a:latin typeface="Comic Sans MS" pitchFamily="66" charset="0"/>
              </a:rPr>
              <a:t>Fovea Centralis .</a:t>
            </a:r>
          </a:p>
          <a:p>
            <a:pPr>
              <a:buFont typeface="Wingdings" pitchFamily="2" charset="2"/>
              <a:buChar char="Ø"/>
            </a:pPr>
            <a:r>
              <a:rPr lang="en-US" sz="1800" dirty="0" smtClean="0">
                <a:latin typeface="Comic Sans MS" pitchFamily="66" charset="0"/>
              </a:rPr>
              <a:t>In the </a:t>
            </a:r>
            <a:r>
              <a:rPr lang="en-US" sz="1800" dirty="0" smtClean="0">
                <a:solidFill>
                  <a:srgbClr val="FF00FF"/>
                </a:solidFill>
                <a:latin typeface="Comic Sans MS" pitchFamily="66" charset="0"/>
              </a:rPr>
              <a:t>Fovea</a:t>
            </a:r>
            <a:r>
              <a:rPr lang="en-US" sz="1800" dirty="0" smtClean="0">
                <a:latin typeface="Comic Sans MS" pitchFamily="66" charset="0"/>
              </a:rPr>
              <a:t> we find the maximum concentration of cones </a:t>
            </a:r>
            <a:r>
              <a:rPr lang="en-US" sz="1800" dirty="0" smtClean="0">
                <a:latin typeface="Comic Sans MS" pitchFamily="66" charset="0"/>
                <a:sym typeface="Wingdings" pitchFamily="2" charset="2"/>
              </a:rPr>
              <a:t>consequently  the Fovea is the point of maximal </a:t>
            </a:r>
            <a:r>
              <a:rPr lang="en-US" sz="1800" dirty="0" smtClean="0">
                <a:solidFill>
                  <a:srgbClr val="FF0000"/>
                </a:solidFill>
                <a:latin typeface="Comic Sans MS" pitchFamily="66" charset="0"/>
                <a:sym typeface="Wingdings" pitchFamily="2" charset="2"/>
              </a:rPr>
              <a:t>visual activity</a:t>
            </a:r>
            <a:r>
              <a:rPr lang="en-US" sz="1800" dirty="0" smtClean="0">
                <a:latin typeface="Comic Sans MS" pitchFamily="66" charset="0"/>
                <a:sym typeface="Wingdings" pitchFamily="2" charset="2"/>
              </a:rPr>
              <a:t> in the retina .</a:t>
            </a:r>
            <a:endParaRPr lang="ar-SA" sz="1800" dirty="0" smtClean="0">
              <a:solidFill>
                <a:srgbClr val="FFFF00"/>
              </a:solidFill>
              <a:latin typeface="Comic Sans MS" pitchFamily="66" charset="0"/>
              <a:sym typeface="Wingdings" pitchFamily="2" charset="2"/>
            </a:endParaRPr>
          </a:p>
          <a:p>
            <a:pPr>
              <a:buFont typeface="Wingdings" pitchFamily="2" charset="2"/>
              <a:buChar char="Ø"/>
            </a:pPr>
            <a:r>
              <a:rPr lang="en-US" sz="1800" dirty="0" smtClean="0">
                <a:latin typeface="Comic Sans MS" pitchFamily="66" charset="0"/>
                <a:sym typeface="Wingdings" pitchFamily="2" charset="2"/>
              </a:rPr>
              <a:t>Cones are densely packed at the Fovea .</a:t>
            </a:r>
          </a:p>
          <a:p>
            <a:pPr>
              <a:buFont typeface="Wingdings" pitchFamily="2" charset="2"/>
              <a:buChar char="Ø"/>
            </a:pPr>
            <a:r>
              <a:rPr lang="en-US" sz="1800" dirty="0" smtClean="0">
                <a:latin typeface="Comic Sans MS" pitchFamily="66" charset="0"/>
                <a:sym typeface="Wingdings" pitchFamily="2" charset="2"/>
              </a:rPr>
              <a:t> </a:t>
            </a:r>
            <a:r>
              <a:rPr lang="en-US" sz="1800" dirty="0">
                <a:latin typeface="Comic Sans MS" pitchFamily="66" charset="0"/>
                <a:sym typeface="Wingdings" pitchFamily="2" charset="2"/>
              </a:rPr>
              <a:t>Optic Disc </a:t>
            </a:r>
            <a:r>
              <a:rPr lang="en-US" sz="1800" dirty="0" smtClean="0">
                <a:latin typeface="Comic Sans MS" pitchFamily="66" charset="0"/>
                <a:sym typeface="Wingdings" pitchFamily="2" charset="2"/>
              </a:rPr>
              <a:t>(Blind </a:t>
            </a:r>
            <a:r>
              <a:rPr lang="en-US" sz="1800" dirty="0">
                <a:latin typeface="Comic Sans MS" pitchFamily="66" charset="0"/>
                <a:sym typeface="Wingdings" pitchFamily="2" charset="2"/>
              </a:rPr>
              <a:t>Spot ) : point of exit of optic nerve fibers , contains no photoreceptors </a:t>
            </a:r>
            <a:endParaRPr lang="en-US" sz="1800" dirty="0" smtClean="0">
              <a:latin typeface="Comic Sans MS" pitchFamily="66" charset="0"/>
              <a:sym typeface="Wingdings" pitchFamily="2" charset="2"/>
            </a:endParaRPr>
          </a:p>
          <a:p>
            <a:endParaRPr lang="en-US" dirty="0">
              <a:latin typeface="Comic Sans MS" pitchFamily="66" charset="0"/>
            </a:endParaRPr>
          </a:p>
        </p:txBody>
      </p:sp>
      <p:sp>
        <p:nvSpPr>
          <p:cNvPr id="5" name="Slide Number Placeholder 4"/>
          <p:cNvSpPr>
            <a:spLocks noGrp="1"/>
          </p:cNvSpPr>
          <p:nvPr>
            <p:ph type="sldNum" sz="quarter" idx="12"/>
          </p:nvPr>
        </p:nvSpPr>
        <p:spPr/>
        <p:txBody>
          <a:bodyPr/>
          <a:lstStyle/>
          <a:p>
            <a:fld id="{D91677B5-6ECE-439D-8475-CDC86B358626}" type="slidenum">
              <a:rPr lang="en-US" smtClean="0"/>
              <a:pPr/>
              <a:t>11</a:t>
            </a:fld>
            <a:endParaRPr lang="en-US"/>
          </a:p>
        </p:txBody>
      </p:sp>
      <p:pic>
        <p:nvPicPr>
          <p:cNvPr id="9" name="Picture 4" descr="eye-retinal hge1"/>
          <p:cNvPicPr>
            <a:picLocks noChangeAspect="1" noChangeArrowheads="1"/>
          </p:cNvPicPr>
          <p:nvPr/>
        </p:nvPicPr>
        <p:blipFill>
          <a:blip r:embed="rId3" cstate="print"/>
          <a:srcRect/>
          <a:stretch>
            <a:fillRect/>
          </a:stretch>
        </p:blipFill>
        <p:spPr bwMode="auto">
          <a:xfrm>
            <a:off x="4857752" y="3357562"/>
            <a:ext cx="3817936" cy="3240088"/>
          </a:xfrm>
          <a:prstGeom prst="rect">
            <a:avLst/>
          </a:prstGeom>
          <a:noFill/>
          <a:ln w="9525">
            <a:noFill/>
            <a:miter lim="800000"/>
            <a:headEnd/>
            <a:tailEnd/>
          </a:ln>
          <a:effectLst/>
        </p:spPr>
      </p:pic>
      <p:sp>
        <p:nvSpPr>
          <p:cNvPr id="8" name="Line 6"/>
          <p:cNvSpPr>
            <a:spLocks noChangeShapeType="1"/>
          </p:cNvSpPr>
          <p:nvPr/>
        </p:nvSpPr>
        <p:spPr bwMode="auto">
          <a:xfrm flipH="1">
            <a:off x="6839136" y="1117486"/>
            <a:ext cx="541176" cy="582752"/>
          </a:xfrm>
          <a:prstGeom prst="line">
            <a:avLst/>
          </a:prstGeom>
          <a:noFill/>
          <a:ln w="57150">
            <a:solidFill>
              <a:srgbClr val="660033"/>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4" name="Line 4"/>
          <p:cNvSpPr>
            <a:spLocks noChangeShapeType="1"/>
          </p:cNvSpPr>
          <p:nvPr/>
        </p:nvSpPr>
        <p:spPr bwMode="auto">
          <a:xfrm flipV="1">
            <a:off x="4857752" y="2060848"/>
            <a:ext cx="56285" cy="360040"/>
          </a:xfrm>
          <a:prstGeom prst="line">
            <a:avLst/>
          </a:prstGeom>
          <a:noFill/>
          <a:ln w="38100">
            <a:solidFill>
              <a:srgbClr val="FFFFFF"/>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5" name="TextBox 14"/>
          <p:cNvSpPr txBox="1"/>
          <p:nvPr/>
        </p:nvSpPr>
        <p:spPr>
          <a:xfrm>
            <a:off x="4067944" y="2420888"/>
            <a:ext cx="1870063" cy="738664"/>
          </a:xfrm>
          <a:prstGeom prst="rect">
            <a:avLst/>
          </a:prstGeom>
          <a:noFill/>
        </p:spPr>
        <p:txBody>
          <a:bodyPr wrap="square" rtlCol="0">
            <a:spAutoFit/>
          </a:bodyPr>
          <a:lstStyle/>
          <a:p>
            <a:pPr lvl="0">
              <a:spcBef>
                <a:spcPct val="50000"/>
              </a:spcBef>
            </a:pPr>
            <a:r>
              <a:rPr lang="en-US" sz="1400" dirty="0">
                <a:solidFill>
                  <a:srgbClr val="FFFF00"/>
                </a:solidFill>
                <a:effectLst>
                  <a:outerShdw blurRad="38100" dist="38100" dir="2700000" algn="tl">
                    <a:srgbClr val="000000">
                      <a:alpha val="43137"/>
                    </a:srgbClr>
                  </a:outerShdw>
                </a:effectLst>
                <a:latin typeface="Tahoma" pitchFamily="34" charset="0"/>
              </a:rPr>
              <a:t>Fovea </a:t>
            </a:r>
            <a:r>
              <a:rPr lang="en-US" sz="1400" dirty="0" smtClean="0">
                <a:solidFill>
                  <a:srgbClr val="FFFF00"/>
                </a:solidFill>
                <a:effectLst>
                  <a:outerShdw blurRad="38100" dist="38100" dir="2700000" algn="tl">
                    <a:srgbClr val="000000">
                      <a:alpha val="43137"/>
                    </a:srgbClr>
                  </a:outerShdw>
                </a:effectLst>
                <a:latin typeface="Tahoma" pitchFamily="34" charset="0"/>
              </a:rPr>
              <a:t> ( </a:t>
            </a:r>
            <a:r>
              <a:rPr lang="en-US" sz="1400" dirty="0">
                <a:solidFill>
                  <a:srgbClr val="FFFF00"/>
                </a:solidFill>
                <a:effectLst>
                  <a:outerShdw blurRad="38100" dist="38100" dir="2700000" algn="tl">
                    <a:srgbClr val="000000">
                      <a:alpha val="43137"/>
                    </a:srgbClr>
                  </a:outerShdw>
                </a:effectLst>
                <a:latin typeface="Tahoma" pitchFamily="34" charset="0"/>
              </a:rPr>
              <a:t>point </a:t>
            </a:r>
            <a:r>
              <a:rPr lang="en-US" sz="1400" dirty="0" err="1" smtClean="0">
                <a:solidFill>
                  <a:srgbClr val="FFFF00"/>
                </a:solidFill>
                <a:effectLst>
                  <a:outerShdw blurRad="38100" dist="38100" dir="2700000" algn="tl">
                    <a:srgbClr val="000000">
                      <a:alpha val="43137"/>
                    </a:srgbClr>
                  </a:outerShdw>
                </a:effectLst>
                <a:latin typeface="Tahoma" pitchFamily="34" charset="0"/>
              </a:rPr>
              <a:t>ofconcentration</a:t>
            </a:r>
            <a:r>
              <a:rPr lang="en-US" sz="1400" dirty="0" smtClean="0">
                <a:solidFill>
                  <a:srgbClr val="FFFF00"/>
                </a:solidFill>
                <a:effectLst>
                  <a:outerShdw blurRad="38100" dist="38100" dir="2700000" algn="tl">
                    <a:srgbClr val="000000">
                      <a:alpha val="43137"/>
                    </a:srgbClr>
                  </a:outerShdw>
                </a:effectLst>
                <a:latin typeface="Tahoma" pitchFamily="34" charset="0"/>
              </a:rPr>
              <a:t>   </a:t>
            </a:r>
            <a:r>
              <a:rPr lang="en-US" sz="1400" dirty="0">
                <a:solidFill>
                  <a:srgbClr val="FFFF00"/>
                </a:solidFill>
                <a:effectLst>
                  <a:outerShdw blurRad="38100" dist="38100" dir="2700000" algn="tl">
                    <a:srgbClr val="000000">
                      <a:alpha val="43137"/>
                    </a:srgbClr>
                  </a:outerShdw>
                </a:effectLst>
                <a:latin typeface="Tahoma" pitchFamily="34" charset="0"/>
              </a:rPr>
              <a:t>of Cones )  </a:t>
            </a:r>
          </a:p>
        </p:txBody>
      </p:sp>
      <p:sp>
        <p:nvSpPr>
          <p:cNvPr id="16" name="TextBox 15"/>
          <p:cNvSpPr txBox="1"/>
          <p:nvPr/>
        </p:nvSpPr>
        <p:spPr>
          <a:xfrm>
            <a:off x="6948264" y="332656"/>
            <a:ext cx="1872208" cy="784830"/>
          </a:xfrm>
          <a:prstGeom prst="rect">
            <a:avLst/>
          </a:prstGeom>
          <a:noFill/>
        </p:spPr>
        <p:txBody>
          <a:bodyPr wrap="square" rtlCol="0">
            <a:spAutoFit/>
          </a:bodyPr>
          <a:lstStyle/>
          <a:p>
            <a:pPr lvl="0">
              <a:spcBef>
                <a:spcPct val="50000"/>
              </a:spcBef>
            </a:pPr>
            <a:r>
              <a:rPr lang="en-US" dirty="0">
                <a:solidFill>
                  <a:srgbClr val="FFFFFF"/>
                </a:solidFill>
                <a:effectLst>
                  <a:outerShdw blurRad="38100" dist="38100" dir="2700000" algn="tl">
                    <a:srgbClr val="000000">
                      <a:alpha val="43137"/>
                    </a:srgbClr>
                  </a:outerShdw>
                </a:effectLst>
                <a:latin typeface="Tahoma" pitchFamily="34" charset="0"/>
              </a:rPr>
              <a:t>Optic Disc</a:t>
            </a:r>
          </a:p>
          <a:p>
            <a:pPr lvl="0">
              <a:spcBef>
                <a:spcPct val="50000"/>
              </a:spcBef>
            </a:pPr>
            <a:r>
              <a:rPr lang="en-US" dirty="0">
                <a:solidFill>
                  <a:srgbClr val="FFFFFF"/>
                </a:solidFill>
                <a:effectLst>
                  <a:outerShdw blurRad="38100" dist="38100" dir="2700000" algn="tl">
                    <a:srgbClr val="000000">
                      <a:alpha val="43137"/>
                    </a:srgbClr>
                  </a:outerShdw>
                </a:effectLst>
                <a:latin typeface="Tahoma" pitchFamily="34" charset="0"/>
              </a:rPr>
              <a:t>( Blind Spot </a:t>
            </a:r>
            <a:r>
              <a:rPr lang="en-US" dirty="0" smtClean="0">
                <a:solidFill>
                  <a:srgbClr val="FFFFFF"/>
                </a:solidFill>
                <a:effectLst>
                  <a:outerShdw blurRad="38100" dist="38100" dir="2700000" algn="tl">
                    <a:srgbClr val="000000">
                      <a:alpha val="43137"/>
                    </a:srgbClr>
                  </a:outerShdw>
                </a:effectLst>
                <a:latin typeface="Tahoma" pitchFamily="34" charset="0"/>
              </a:rPr>
              <a: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260350"/>
            <a:ext cx="8229600" cy="792163"/>
          </a:xfrm>
        </p:spPr>
        <p:txBody>
          <a:bodyPr/>
          <a:lstStyle/>
          <a:p>
            <a:r>
              <a:rPr lang="en-US" sz="2800" b="1" dirty="0" smtClean="0">
                <a:solidFill>
                  <a:srgbClr val="C00000"/>
                </a:solidFill>
                <a:latin typeface="Comic Sans MS" pitchFamily="66" charset="0"/>
                <a:cs typeface="Times New Roman" pitchFamily="18" charset="0"/>
              </a:rPr>
              <a:t>Disorders of the Eye and Vision: Retinopathy</a:t>
            </a:r>
          </a:p>
        </p:txBody>
      </p:sp>
      <p:sp>
        <p:nvSpPr>
          <p:cNvPr id="9219" name="Rectangle 3"/>
          <p:cNvSpPr>
            <a:spLocks noGrp="1" noChangeArrowheads="1"/>
          </p:cNvSpPr>
          <p:nvPr>
            <p:ph idx="1"/>
          </p:nvPr>
        </p:nvSpPr>
        <p:spPr>
          <a:xfrm>
            <a:off x="685800" y="1066800"/>
            <a:ext cx="7772400" cy="1714500"/>
          </a:xfrm>
        </p:spPr>
        <p:txBody>
          <a:bodyPr/>
          <a:lstStyle/>
          <a:p>
            <a:r>
              <a:rPr lang="en-US" dirty="0" smtClean="0">
                <a:latin typeface="Comic Sans MS" pitchFamily="66" charset="0"/>
                <a:cs typeface="Arial" charset="0"/>
              </a:rPr>
              <a:t>Retinopathy in diabetes </a:t>
            </a:r>
          </a:p>
          <a:p>
            <a:pPr lvl="1"/>
            <a:r>
              <a:rPr lang="en-US" dirty="0" smtClean="0">
                <a:latin typeface="Comic Sans MS" pitchFamily="66" charset="0"/>
                <a:cs typeface="Arial" charset="0"/>
              </a:rPr>
              <a:t>Vessels have weak walls – causes hemorrhaging and blindness</a:t>
            </a:r>
          </a:p>
        </p:txBody>
      </p:sp>
      <p:pic>
        <p:nvPicPr>
          <p:cNvPr id="9220" name="Picture 4" descr="Physician Information">
            <a:hlinkClick r:id="rId3"/>
          </p:cNvPr>
          <p:cNvPicPr>
            <a:picLocks noChangeAspect="1" noChangeArrowheads="1"/>
          </p:cNvPicPr>
          <p:nvPr/>
        </p:nvPicPr>
        <p:blipFill>
          <a:blip r:embed="rId4"/>
          <a:srcRect/>
          <a:stretch>
            <a:fillRect/>
          </a:stretch>
        </p:blipFill>
        <p:spPr bwMode="auto">
          <a:xfrm>
            <a:off x="457200" y="3048000"/>
            <a:ext cx="3505200" cy="2957513"/>
          </a:xfrm>
          <a:prstGeom prst="rect">
            <a:avLst/>
          </a:prstGeom>
          <a:noFill/>
          <a:ln w="9525">
            <a:noFill/>
            <a:miter lim="800000"/>
            <a:headEnd/>
            <a:tailEnd/>
          </a:ln>
        </p:spPr>
      </p:pic>
      <p:pic>
        <p:nvPicPr>
          <p:cNvPr id="9221" name="Picture 5" descr="Physician Information">
            <a:hlinkClick r:id="rId3"/>
          </p:cNvPr>
          <p:cNvPicPr>
            <a:picLocks noChangeAspect="1" noChangeArrowheads="1"/>
          </p:cNvPicPr>
          <p:nvPr/>
        </p:nvPicPr>
        <p:blipFill>
          <a:blip r:embed="rId5"/>
          <a:srcRect/>
          <a:stretch>
            <a:fillRect/>
          </a:stretch>
        </p:blipFill>
        <p:spPr bwMode="auto">
          <a:xfrm>
            <a:off x="4724400" y="3048000"/>
            <a:ext cx="3886200" cy="3211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6"/>
          <p:cNvSpPr>
            <a:spLocks noGrp="1" noChangeArrowheads="1"/>
          </p:cNvSpPr>
          <p:nvPr>
            <p:ph type="sldNum" sz="quarter" idx="12"/>
          </p:nvPr>
        </p:nvSpPr>
        <p:spPr>
          <a:prstGeom prst="rect">
            <a:avLst/>
          </a:prstGeom>
        </p:spPr>
        <p:txBody>
          <a:bodyPr/>
          <a:lstStyle/>
          <a:p>
            <a:fld id="{593E21A5-2DFD-4822-BC3A-33A8E7B58166}" type="slidenum">
              <a:rPr lang="en-US"/>
              <a:pPr/>
              <a:t>13</a:t>
            </a:fld>
            <a:endParaRPr lang="en-US"/>
          </a:p>
        </p:txBody>
      </p:sp>
      <p:pic>
        <p:nvPicPr>
          <p:cNvPr id="438277" name="Picture 5" descr="10-28_1"/>
          <p:cNvPicPr>
            <a:picLocks noChangeAspect="1" noChangeArrowheads="1"/>
          </p:cNvPicPr>
          <p:nvPr/>
        </p:nvPicPr>
        <p:blipFill>
          <a:blip r:embed="rId2" cstate="print">
            <a:lum bright="-14000" contrast="30000"/>
          </a:blip>
          <a:srcRect l="946" t="10727" b="1135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31" name="Rectangle 3"/>
          <p:cNvSpPr>
            <a:spLocks noGrp="1" noChangeArrowheads="1"/>
          </p:cNvSpPr>
          <p:nvPr>
            <p:ph type="title"/>
          </p:nvPr>
        </p:nvSpPr>
        <p:spPr>
          <a:xfrm>
            <a:off x="323850" y="73025"/>
            <a:ext cx="8229600" cy="701675"/>
          </a:xfrm>
        </p:spPr>
        <p:txBody>
          <a:bodyPr>
            <a:spAutoFit/>
          </a:bodyPr>
          <a:lstStyle/>
          <a:p>
            <a:r>
              <a:rPr lang="en-US" sz="4000" b="1" dirty="0">
                <a:solidFill>
                  <a:srgbClr val="FF0000"/>
                </a:solidFill>
                <a:effectLst>
                  <a:outerShdw blurRad="38100" dist="38100" dir="2700000" algn="tl">
                    <a:srgbClr val="000000">
                      <a:alpha val="43137"/>
                    </a:srgbClr>
                  </a:outerShdw>
                </a:effectLst>
                <a:latin typeface="Comic Sans MS" pitchFamily="66" charset="0"/>
              </a:rPr>
              <a:t>Organization of the Retina</a:t>
            </a:r>
          </a:p>
        </p:txBody>
      </p:sp>
      <p:sp>
        <p:nvSpPr>
          <p:cNvPr id="6" name="Slide Number Placeholder 5"/>
          <p:cNvSpPr>
            <a:spLocks noGrp="1"/>
          </p:cNvSpPr>
          <p:nvPr>
            <p:ph type="sldNum" sz="quarter" idx="12"/>
          </p:nvPr>
        </p:nvSpPr>
        <p:spPr/>
        <p:txBody>
          <a:bodyPr/>
          <a:lstStyle/>
          <a:p>
            <a:fld id="{57798C03-C8C6-4B20-B01E-907C3FC6A814}" type="slidenum">
              <a:rPr lang="en-US"/>
              <a:pPr/>
              <a:t>14</a:t>
            </a:fld>
            <a:endParaRPr lang="en-US"/>
          </a:p>
        </p:txBody>
      </p:sp>
      <p:sp>
        <p:nvSpPr>
          <p:cNvPr id="304130"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latin typeface="Times New Roman" pitchFamily="18" charset="0"/>
              </a:rPr>
              <a:t>Figure 17.6b, c</a:t>
            </a:r>
          </a:p>
        </p:txBody>
      </p:sp>
      <p:pic>
        <p:nvPicPr>
          <p:cNvPr id="304132" name="Picture 4"/>
          <p:cNvPicPr>
            <a:picLocks noChangeAspect="1" noChangeArrowheads="1"/>
          </p:cNvPicPr>
          <p:nvPr/>
        </p:nvPicPr>
        <p:blipFill>
          <a:blip r:embed="rId3" cstate="print"/>
          <a:srcRect b="4124"/>
          <a:stretch>
            <a:fillRect/>
          </a:stretch>
        </p:blipFill>
        <p:spPr bwMode="auto">
          <a:xfrm>
            <a:off x="533400" y="838200"/>
            <a:ext cx="8001000" cy="55800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4131"/>
                                        </p:tgtEl>
                                        <p:attrNameLst>
                                          <p:attrName>style.visibility</p:attrName>
                                        </p:attrNameLst>
                                      </p:cBhvr>
                                      <p:to>
                                        <p:strVal val="visible"/>
                                      </p:to>
                                    </p:set>
                                    <p:animEffect transition="in" filter="dissolve">
                                      <p:cBhvr>
                                        <p:cTn id="7" dur="500"/>
                                        <p:tgtEl>
                                          <p:spTgt spid="304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External protection of the eye </a:t>
            </a:r>
          </a:p>
        </p:txBody>
      </p:sp>
      <p:sp>
        <p:nvSpPr>
          <p:cNvPr id="3" name="Content Placeholder 2"/>
          <p:cNvSpPr>
            <a:spLocks noGrp="1"/>
          </p:cNvSpPr>
          <p:nvPr>
            <p:ph idx="1"/>
          </p:nvPr>
        </p:nvSpPr>
        <p:spPr>
          <a:xfrm>
            <a:off x="457200" y="1196752"/>
            <a:ext cx="8229600" cy="4929411"/>
          </a:xfrm>
        </p:spPr>
        <p:txBody>
          <a:bodyPr>
            <a:normAutofit/>
          </a:bodyPr>
          <a:lstStyle/>
          <a:p>
            <a:pPr marL="0" indent="0">
              <a:buNone/>
            </a:pPr>
            <a:r>
              <a:rPr lang="en-US" sz="2400" dirty="0" smtClean="0">
                <a:solidFill>
                  <a:srgbClr val="000000"/>
                </a:solidFill>
                <a:latin typeface="Comic Sans MS" panose="030F0702030302020204" pitchFamily="66" charset="0"/>
              </a:rPr>
              <a:t>1. Bony </a:t>
            </a:r>
            <a:r>
              <a:rPr lang="en-US" sz="2400" dirty="0">
                <a:solidFill>
                  <a:srgbClr val="000000"/>
                </a:solidFill>
                <a:latin typeface="Comic Sans MS" panose="030F0702030302020204" pitchFamily="66" charset="0"/>
              </a:rPr>
              <a:t>orbit </a:t>
            </a:r>
          </a:p>
          <a:p>
            <a:pPr marL="0" indent="0">
              <a:buNone/>
            </a:pPr>
            <a:r>
              <a:rPr lang="en-US" sz="2400" dirty="0" smtClean="0">
                <a:solidFill>
                  <a:srgbClr val="000000"/>
                </a:solidFill>
                <a:latin typeface="Comic Sans MS" panose="030F0702030302020204" pitchFamily="66" charset="0"/>
              </a:rPr>
              <a:t>2-Eye </a:t>
            </a:r>
            <a:r>
              <a:rPr lang="en-US" sz="2400" dirty="0">
                <a:solidFill>
                  <a:srgbClr val="000000"/>
                </a:solidFill>
                <a:latin typeface="Comic Sans MS" panose="030F0702030302020204" pitchFamily="66" charset="0"/>
              </a:rPr>
              <a:t>lids </a:t>
            </a:r>
            <a:r>
              <a:rPr lang="en-US" sz="2400" dirty="0" smtClean="0">
                <a:solidFill>
                  <a:srgbClr val="000000"/>
                </a:solidFill>
                <a:latin typeface="Comic Sans MS" panose="030F0702030302020204" pitchFamily="66" charset="0"/>
              </a:rPr>
              <a:t>with their lashes</a:t>
            </a:r>
            <a:endParaRPr lang="en-US" sz="2400" dirty="0">
              <a:solidFill>
                <a:srgbClr val="000000"/>
              </a:solidFill>
              <a:latin typeface="Comic Sans MS" panose="030F0702030302020204" pitchFamily="66" charset="0"/>
            </a:endParaRPr>
          </a:p>
          <a:p>
            <a:pPr marL="0" indent="0">
              <a:buNone/>
            </a:pPr>
            <a:r>
              <a:rPr lang="en-US" sz="2400" dirty="0">
                <a:solidFill>
                  <a:srgbClr val="000000"/>
                </a:solidFill>
                <a:latin typeface="Comic Sans MS" panose="030F0702030302020204" pitchFamily="66" charset="0"/>
              </a:rPr>
              <a:t>3 </a:t>
            </a:r>
            <a:r>
              <a:rPr lang="en-US" sz="2400" dirty="0" smtClean="0">
                <a:solidFill>
                  <a:srgbClr val="000000"/>
                </a:solidFill>
                <a:latin typeface="Comic Sans MS" panose="030F0702030302020204" pitchFamily="66" charset="0"/>
              </a:rPr>
              <a:t>Conjunctiva </a:t>
            </a:r>
            <a:endParaRPr lang="en-US" sz="2400" dirty="0">
              <a:solidFill>
                <a:srgbClr val="000000"/>
              </a:solidFill>
              <a:latin typeface="Comic Sans MS" panose="030F0702030302020204" pitchFamily="66" charset="0"/>
            </a:endParaRPr>
          </a:p>
          <a:p>
            <a:pPr marL="0" indent="0">
              <a:buNone/>
            </a:pPr>
            <a:r>
              <a:rPr lang="en-US" sz="2400" dirty="0">
                <a:solidFill>
                  <a:srgbClr val="000000"/>
                </a:solidFill>
                <a:latin typeface="Comic Sans MS" panose="030F0702030302020204" pitchFamily="66" charset="0"/>
              </a:rPr>
              <a:t>4-Tears from lacrimal gland has antibacterial, lubricating effect ,keep cornea moist &amp; clear &amp; </a:t>
            </a:r>
            <a:r>
              <a:rPr lang="en-US" sz="2400" dirty="0" smtClean="0">
                <a:latin typeface="Comic Sans MS" panose="030F0702030302020204" pitchFamily="66" charset="0"/>
              </a:rPr>
              <a:t>provide nutrition to the cornea.</a:t>
            </a:r>
            <a:endParaRPr lang="en-US" sz="2400" dirty="0">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solidFill>
                  <a:prstClr val="black">
                    <a:tint val="75000"/>
                  </a:prstClr>
                </a:solidFill>
              </a:rPr>
              <a:pPr/>
              <a:t>15</a:t>
            </a:fld>
            <a:endParaRPr lang="en-US">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7" y="3717032"/>
            <a:ext cx="598718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85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159ABCE-50F1-4791-AC28-2A3158F9FE9F}" type="slidenum">
              <a:rPr lang="en-US" smtClean="0">
                <a:solidFill>
                  <a:prstClr val="black">
                    <a:tint val="75000"/>
                  </a:prstClr>
                </a:solidFill>
              </a:rPr>
              <a:pPr/>
              <a:t>16</a:t>
            </a:fld>
            <a:endParaRPr 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8064895" cy="605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942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a:xfrm>
            <a:off x="395288" y="1052513"/>
            <a:ext cx="8291512" cy="4105275"/>
          </a:xfrm>
        </p:spPr>
        <p:txBody>
          <a:bodyPr/>
          <a:lstStyle/>
          <a:p>
            <a:pPr algn="ctr" rtl="0" eaLnBrk="1" hangingPunct="1">
              <a:buFontTx/>
              <a:buNone/>
            </a:pPr>
            <a:r>
              <a:rPr lang="en-US" sz="2000" dirty="0" smtClean="0">
                <a:solidFill>
                  <a:schemeClr val="tx2">
                    <a:lumMod val="50000"/>
                  </a:schemeClr>
                </a:solidFill>
                <a:latin typeface="Comic Sans MS" pitchFamily="66" charset="0"/>
              </a:rPr>
              <a:t>The image-forming mechanism - </a:t>
            </a:r>
            <a:r>
              <a:rPr lang="en-US" b="1" dirty="0" smtClean="0">
                <a:solidFill>
                  <a:schemeClr val="tx2">
                    <a:lumMod val="50000"/>
                  </a:schemeClr>
                </a:solidFill>
                <a:latin typeface="Comic Sans MS" pitchFamily="66" charset="0"/>
              </a:rPr>
              <a:t>Optics of the eye –</a:t>
            </a:r>
          </a:p>
          <a:p>
            <a:pPr algn="ctr" rtl="0" eaLnBrk="1" hangingPunct="1">
              <a:buFontTx/>
              <a:buNone/>
            </a:pPr>
            <a:endParaRPr lang="en-US" b="1" dirty="0" smtClean="0">
              <a:solidFill>
                <a:schemeClr val="tx2">
                  <a:lumMod val="50000"/>
                </a:schemeClr>
              </a:solidFill>
              <a:latin typeface="Comic Sans MS" pitchFamily="66" charset="0"/>
            </a:endParaRPr>
          </a:p>
          <a:p>
            <a:pPr algn="ctr" rtl="0" eaLnBrk="1" hangingPunct="1">
              <a:buFontTx/>
              <a:buNone/>
            </a:pPr>
            <a:endParaRPr lang="en-US" b="1" dirty="0" smtClean="0">
              <a:solidFill>
                <a:schemeClr val="tx2">
                  <a:lumMod val="50000"/>
                </a:schemeClr>
              </a:solidFill>
              <a:latin typeface="Comic Sans MS" pitchFamily="66" charset="0"/>
            </a:endParaRPr>
          </a:p>
          <a:p>
            <a:pPr algn="ctr" rtl="0" eaLnBrk="1" hangingPunct="1">
              <a:buFontTx/>
              <a:buNone/>
            </a:pPr>
            <a:r>
              <a:rPr lang="en-US" sz="6600" b="1" dirty="0" smtClean="0">
                <a:solidFill>
                  <a:schemeClr val="tx2">
                    <a:lumMod val="50000"/>
                  </a:schemeClr>
                </a:solidFill>
                <a:latin typeface="Comic Sans MS" pitchFamily="66" charset="0"/>
              </a:rPr>
              <a:t>Lenses</a:t>
            </a:r>
          </a:p>
          <a:p>
            <a:pPr algn="ctr" rtl="0" eaLnBrk="1" hangingPunct="1">
              <a:buFontTx/>
              <a:buNone/>
            </a:pPr>
            <a:r>
              <a:rPr lang="en-US" sz="2800" b="1" dirty="0" smtClean="0">
                <a:solidFill>
                  <a:schemeClr val="tx2">
                    <a:lumMod val="50000"/>
                  </a:schemeClr>
                </a:solidFill>
                <a:latin typeface="Comic Sans MS" pitchFamily="66" charset="0"/>
              </a:rPr>
              <a:t>Principles of Optics</a:t>
            </a:r>
          </a:p>
        </p:txBody>
      </p:sp>
    </p:spTree>
    <p:extLst>
      <p:ext uri="{BB962C8B-B14F-4D97-AF65-F5344CB8AC3E}">
        <p14:creationId xmlns:p14="http://schemas.microsoft.com/office/powerpoint/2010/main" val="3233561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box(in)">
                                      <p:cBhvr>
                                        <p:cTn id="7" dur="500"/>
                                        <p:tgtEl>
                                          <p:spTgt spid="983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8307">
                                            <p:txEl>
                                              <p:pRg st="3" end="3"/>
                                            </p:txEl>
                                          </p:spTgt>
                                        </p:tgtEl>
                                        <p:attrNameLst>
                                          <p:attrName>style.visibility</p:attrName>
                                        </p:attrNameLst>
                                      </p:cBhvr>
                                      <p:to>
                                        <p:strVal val="visible"/>
                                      </p:to>
                                    </p:set>
                                    <p:animEffect transition="in" filter="blinds(horizontal)">
                                      <p:cBhvr>
                                        <p:cTn id="12" dur="500"/>
                                        <p:tgtEl>
                                          <p:spTgt spid="9830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8307">
                                            <p:txEl>
                                              <p:pRg st="4" end="4"/>
                                            </p:txEl>
                                          </p:spTgt>
                                        </p:tgtEl>
                                        <p:attrNameLst>
                                          <p:attrName>style.visibility</p:attrName>
                                        </p:attrNameLst>
                                      </p:cBhvr>
                                      <p:to>
                                        <p:strVal val="visible"/>
                                      </p:to>
                                    </p:set>
                                    <p:animEffect transition="in" filter="blinds(horizontal)">
                                      <p:cBhvr>
                                        <p:cTn id="17" dur="500"/>
                                        <p:tgtEl>
                                          <p:spTgt spid="9830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mph" presetSubtype="0" fill="hold" nodeType="clickEffect">
                                  <p:stCondLst>
                                    <p:cond delay="0"/>
                                  </p:stCondLst>
                                  <p:childTnLst>
                                    <p:animScale>
                                      <p:cBhvr>
                                        <p:cTn id="21" dur="500" fill="hold"/>
                                        <p:tgtEl>
                                          <p:spTgt spid="98307">
                                            <p:txEl>
                                              <p:pRg st="3" end="3"/>
                                            </p:txEl>
                                          </p:spTgt>
                                        </p:tgtEl>
                                      </p:cBhvr>
                                      <p:by x="150000" y="150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mph" presetSubtype="0" fill="hold" nodeType="clickEffect">
                                  <p:stCondLst>
                                    <p:cond delay="0"/>
                                  </p:stCondLst>
                                  <p:childTnLst>
                                    <p:animScale>
                                      <p:cBhvr>
                                        <p:cTn id="25" dur="500" fill="hold"/>
                                        <p:tgtEl>
                                          <p:spTgt spid="98307">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3" name="Rectangle 3"/>
          <p:cNvSpPr>
            <a:spLocks noGrp="1" noChangeArrowheads="1"/>
          </p:cNvSpPr>
          <p:nvPr>
            <p:ph type="title"/>
          </p:nvPr>
        </p:nvSpPr>
        <p:spPr>
          <a:xfrm>
            <a:off x="457200" y="468313"/>
            <a:ext cx="8229600" cy="762000"/>
          </a:xfrm>
        </p:spPr>
        <p:txBody>
          <a:bodyPr>
            <a:spAutoFit/>
          </a:bodyPr>
          <a:lstStyle/>
          <a:p>
            <a:r>
              <a:rPr lang="en-US" dirty="0"/>
              <a:t> </a:t>
            </a:r>
            <a:r>
              <a:rPr lang="en-US" dirty="0">
                <a:solidFill>
                  <a:srgbClr val="FF0000"/>
                </a:solidFill>
                <a:effectLst>
                  <a:outerShdw blurRad="38100" dist="38100" dir="2700000" algn="tl">
                    <a:srgbClr val="000000">
                      <a:alpha val="43137"/>
                    </a:srgbClr>
                  </a:outerShdw>
                </a:effectLst>
              </a:rPr>
              <a:t>Image Formation</a:t>
            </a:r>
          </a:p>
        </p:txBody>
      </p:sp>
      <p:sp>
        <p:nvSpPr>
          <p:cNvPr id="6" name="Slide Number Placeholder 5"/>
          <p:cNvSpPr>
            <a:spLocks noGrp="1"/>
          </p:cNvSpPr>
          <p:nvPr>
            <p:ph type="sldNum" sz="quarter" idx="12"/>
          </p:nvPr>
        </p:nvSpPr>
        <p:spPr/>
        <p:txBody>
          <a:bodyPr/>
          <a:lstStyle/>
          <a:p>
            <a:fld id="{960D90B5-C56B-4685-943B-D9FD094C9B91}" type="slidenum">
              <a:rPr lang="en-US">
                <a:solidFill>
                  <a:srgbClr val="FFFFFF"/>
                </a:solidFill>
              </a:rPr>
              <a:pPr/>
              <a:t>18</a:t>
            </a:fld>
            <a:endParaRPr lang="en-US">
              <a:solidFill>
                <a:srgbClr val="FFFFFF"/>
              </a:solidFill>
            </a:endParaRPr>
          </a:p>
        </p:txBody>
      </p:sp>
      <p:sp>
        <p:nvSpPr>
          <p:cNvPr id="215042"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solidFill>
                  <a:srgbClr val="FFFFFF"/>
                </a:solidFill>
                <a:latin typeface="Times New Roman" pitchFamily="18" charset="0"/>
              </a:rPr>
              <a:t>Figure 17.9</a:t>
            </a:r>
          </a:p>
        </p:txBody>
      </p:sp>
      <p:pic>
        <p:nvPicPr>
          <p:cNvPr id="215044" name="Picture 4"/>
          <p:cNvPicPr>
            <a:picLocks noChangeAspect="1" noChangeArrowheads="1"/>
          </p:cNvPicPr>
          <p:nvPr/>
        </p:nvPicPr>
        <p:blipFill>
          <a:blip r:embed="rId3" cstate="print"/>
          <a:srcRect b="9990"/>
          <a:stretch>
            <a:fillRect/>
          </a:stretch>
        </p:blipFill>
        <p:spPr bwMode="auto">
          <a:xfrm>
            <a:off x="76200" y="2468563"/>
            <a:ext cx="8991600" cy="2408237"/>
          </a:xfrm>
          <a:prstGeom prst="rect">
            <a:avLst/>
          </a:prstGeom>
          <a:noFill/>
        </p:spPr>
      </p:pic>
    </p:spTree>
    <p:extLst>
      <p:ext uri="{BB962C8B-B14F-4D97-AF65-F5344CB8AC3E}">
        <p14:creationId xmlns:p14="http://schemas.microsoft.com/office/powerpoint/2010/main" val="273173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5043"/>
                                        </p:tgtEl>
                                        <p:attrNameLst>
                                          <p:attrName>style.visibility</p:attrName>
                                        </p:attrNameLst>
                                      </p:cBhvr>
                                      <p:to>
                                        <p:strVal val="visible"/>
                                      </p:to>
                                    </p:set>
                                    <p:animEffect transition="in" filter="dissolve">
                                      <p:cBhvr>
                                        <p:cTn id="7" dur="500"/>
                                        <p:tgtEl>
                                          <p:spTgt spid="215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329642" cy="584182"/>
          </a:xfrm>
        </p:spPr>
        <p:txBody>
          <a:bodyPr/>
          <a:lstStyle/>
          <a:p>
            <a:pPr algn="ctr"/>
            <a:r>
              <a:rPr lang="en-US" sz="3200" dirty="0" smtClean="0">
                <a:solidFill>
                  <a:srgbClr val="FF0000"/>
                </a:solidFill>
                <a:effectLst>
                  <a:outerShdw blurRad="38100" dist="38100" dir="2700000" algn="tl">
                    <a:srgbClr val="000000">
                      <a:alpha val="43137"/>
                    </a:srgbClr>
                  </a:outerShdw>
                </a:effectLst>
                <a:latin typeface="Comic Sans MS" pitchFamily="66" charset="0"/>
              </a:rPr>
              <a:t>Principles of Optics</a:t>
            </a:r>
            <a:endParaRPr lang="en-US" sz="3200" dirty="0">
              <a:solidFill>
                <a:srgbClr val="FF0000"/>
              </a:solidFill>
              <a:effectLst>
                <a:outerShdw blurRad="38100" dist="38100" dir="2700000" algn="tl">
                  <a:srgbClr val="000000">
                    <a:alpha val="43137"/>
                  </a:srgbClr>
                </a:outerShdw>
              </a:effectLst>
            </a:endParaRPr>
          </a:p>
        </p:txBody>
      </p:sp>
      <p:pic>
        <p:nvPicPr>
          <p:cNvPr id="7" name="Picture 3" descr="convex"/>
          <p:cNvPicPr>
            <a:picLocks noGrp="1" noChangeAspect="1" noChangeArrowheads="1"/>
          </p:cNvPicPr>
          <p:nvPr>
            <p:ph idx="1"/>
          </p:nvPr>
        </p:nvPicPr>
        <p:blipFill>
          <a:blip r:embed="rId2"/>
          <a:srcRect/>
          <a:stretch>
            <a:fillRect/>
          </a:stretch>
        </p:blipFill>
        <p:spPr bwMode="auto">
          <a:xfrm>
            <a:off x="5216524" y="857232"/>
            <a:ext cx="2998814" cy="1357322"/>
          </a:xfrm>
          <a:prstGeom prst="rect">
            <a:avLst/>
          </a:prstGeom>
          <a:noFill/>
          <a:ln w="9525">
            <a:noFill/>
            <a:miter lim="800000"/>
            <a:headEnd/>
            <a:tailEnd/>
          </a:ln>
        </p:spPr>
      </p:pic>
      <p:sp>
        <p:nvSpPr>
          <p:cNvPr id="4" name="Text Placeholder 3"/>
          <p:cNvSpPr>
            <a:spLocks noGrp="1"/>
          </p:cNvSpPr>
          <p:nvPr>
            <p:ph type="body" sz="half" idx="2"/>
          </p:nvPr>
        </p:nvSpPr>
        <p:spPr>
          <a:xfrm>
            <a:off x="457201" y="1142984"/>
            <a:ext cx="2828916" cy="4983179"/>
          </a:xfrm>
          <a:ln w="19050">
            <a:solidFill>
              <a:schemeClr val="accent2"/>
            </a:solidFill>
          </a:ln>
        </p:spPr>
        <p:txBody>
          <a:bodyPr/>
          <a:lstStyle/>
          <a:p>
            <a:pPr eaLnBrk="1" hangingPunct="1">
              <a:lnSpc>
                <a:spcPct val="80000"/>
              </a:lnSpc>
              <a:defRPr/>
            </a:pPr>
            <a:r>
              <a:rPr lang="en-US" sz="1800" b="1" u="sng" dirty="0" smtClean="0">
                <a:solidFill>
                  <a:schemeClr val="accent2"/>
                </a:solidFill>
                <a:latin typeface="Comic Sans MS" pitchFamily="66" charset="0"/>
              </a:rPr>
              <a:t>principle focus:-</a:t>
            </a:r>
          </a:p>
          <a:p>
            <a:pPr eaLnBrk="1" hangingPunct="1">
              <a:lnSpc>
                <a:spcPct val="80000"/>
              </a:lnSpc>
              <a:defRPr/>
            </a:pPr>
            <a:endParaRPr lang="en-US" sz="1800" b="1" u="sng" dirty="0" smtClean="0">
              <a:solidFill>
                <a:srgbClr val="FF3399"/>
              </a:solidFill>
              <a:latin typeface="Comic Sans MS" pitchFamily="66" charset="0"/>
            </a:endParaRPr>
          </a:p>
          <a:p>
            <a:pPr eaLnBrk="1" hangingPunct="1">
              <a:lnSpc>
                <a:spcPct val="80000"/>
              </a:lnSpc>
              <a:buFont typeface="Wingdings" pitchFamily="2" charset="2"/>
              <a:buChar char="Ø"/>
              <a:defRPr/>
            </a:pPr>
            <a:r>
              <a:rPr lang="en-US" sz="1800" dirty="0" smtClean="0">
                <a:latin typeface="Comic Sans MS" pitchFamily="66" charset="0"/>
              </a:rPr>
              <a:t>parallel </a:t>
            </a:r>
            <a:r>
              <a:rPr lang="en-US" sz="1800" dirty="0" smtClean="0">
                <a:effectLst>
                  <a:outerShdw blurRad="38100" dist="38100" dir="2700000" algn="tl">
                    <a:srgbClr val="FFFFFF"/>
                  </a:outerShdw>
                </a:effectLst>
                <a:latin typeface="Comic Sans MS" pitchFamily="66" charset="0"/>
              </a:rPr>
              <a:t>rays strike biconvex lens refracted in a point is PF.</a:t>
            </a:r>
          </a:p>
          <a:p>
            <a:pPr eaLnBrk="1" hangingPunct="1">
              <a:lnSpc>
                <a:spcPct val="80000"/>
              </a:lnSpc>
              <a:defRPr/>
            </a:pPr>
            <a:endParaRPr lang="en-US" sz="1800" b="1" dirty="0" smtClean="0">
              <a:effectLst>
                <a:outerShdw blurRad="38100" dist="38100" dir="2700000" algn="tl">
                  <a:srgbClr val="FFFFFF"/>
                </a:outerShdw>
              </a:effectLst>
              <a:latin typeface="Comic Sans MS" pitchFamily="66" charset="0"/>
            </a:endParaRPr>
          </a:p>
          <a:p>
            <a:pPr eaLnBrk="1" hangingPunct="1">
              <a:lnSpc>
                <a:spcPct val="80000"/>
              </a:lnSpc>
              <a:defRPr/>
            </a:pPr>
            <a:r>
              <a:rPr lang="en-US" sz="1800" b="1" u="sng" dirty="0" smtClean="0">
                <a:solidFill>
                  <a:schemeClr val="accent2"/>
                </a:solidFill>
                <a:latin typeface="Comic Sans MS" pitchFamily="66" charset="0"/>
              </a:rPr>
              <a:t>principle axis</a:t>
            </a:r>
            <a:r>
              <a:rPr lang="en-US" sz="1800" u="sng" dirty="0" smtClean="0">
                <a:solidFill>
                  <a:schemeClr val="accent2"/>
                </a:solidFill>
                <a:latin typeface="Comic Sans MS" pitchFamily="66" charset="0"/>
              </a:rPr>
              <a:t>:-</a:t>
            </a:r>
          </a:p>
          <a:p>
            <a:pPr eaLnBrk="1" hangingPunct="1">
              <a:lnSpc>
                <a:spcPct val="80000"/>
              </a:lnSpc>
              <a:defRPr/>
            </a:pPr>
            <a:endParaRPr lang="en-US" sz="1800" u="sng" dirty="0" smtClean="0">
              <a:solidFill>
                <a:srgbClr val="FF3399"/>
              </a:solidFill>
              <a:latin typeface="Comic Sans MS" pitchFamily="66" charset="0"/>
            </a:endParaRPr>
          </a:p>
          <a:p>
            <a:pPr eaLnBrk="1" hangingPunct="1">
              <a:lnSpc>
                <a:spcPct val="80000"/>
              </a:lnSpc>
              <a:buClr>
                <a:schemeClr val="tx1"/>
              </a:buClr>
              <a:buFont typeface="Wingdings" pitchFamily="2" charset="2"/>
              <a:buChar char="Ø"/>
              <a:defRPr/>
            </a:pPr>
            <a:r>
              <a:rPr lang="en-US" sz="1800" dirty="0" smtClean="0">
                <a:solidFill>
                  <a:srgbClr val="FFFF00"/>
                </a:solidFill>
                <a:latin typeface="Comic Sans MS" pitchFamily="66" charset="0"/>
              </a:rPr>
              <a:t> </a:t>
            </a:r>
            <a:r>
              <a:rPr lang="en-US" sz="1800" dirty="0" smtClean="0">
                <a:latin typeface="Comic Sans MS" pitchFamily="66" charset="0"/>
              </a:rPr>
              <a:t>PF lies on line pass through centers of lens curvatures</a:t>
            </a:r>
          </a:p>
          <a:p>
            <a:pPr eaLnBrk="1" hangingPunct="1">
              <a:lnSpc>
                <a:spcPct val="80000"/>
              </a:lnSpc>
              <a:defRPr/>
            </a:pPr>
            <a:endParaRPr lang="en-US" sz="1800" b="1" dirty="0" smtClean="0">
              <a:latin typeface="Comic Sans MS" pitchFamily="66" charset="0"/>
            </a:endParaRPr>
          </a:p>
          <a:p>
            <a:pPr eaLnBrk="1" hangingPunct="1">
              <a:lnSpc>
                <a:spcPct val="80000"/>
              </a:lnSpc>
              <a:defRPr/>
            </a:pPr>
            <a:r>
              <a:rPr lang="en-US" sz="1800" b="1" u="sng" dirty="0" smtClean="0">
                <a:solidFill>
                  <a:schemeClr val="accent2"/>
                </a:solidFill>
                <a:latin typeface="Comic Sans MS" pitchFamily="66" charset="0"/>
              </a:rPr>
              <a:t>Principal focal distance:-</a:t>
            </a:r>
          </a:p>
          <a:p>
            <a:pPr eaLnBrk="1" hangingPunct="1">
              <a:lnSpc>
                <a:spcPct val="80000"/>
              </a:lnSpc>
              <a:buFont typeface="Wingdings" pitchFamily="2" charset="2"/>
              <a:buChar char="Ø"/>
              <a:defRPr/>
            </a:pPr>
            <a:r>
              <a:rPr lang="en-US" sz="1800" dirty="0" smtClean="0">
                <a:latin typeface="Comic Sans MS" pitchFamily="66" charset="0"/>
              </a:rPr>
              <a:t>distance between lens &amp; PF.</a:t>
            </a:r>
          </a:p>
          <a:p>
            <a:pPr eaLnBrk="1" hangingPunct="1">
              <a:lnSpc>
                <a:spcPct val="80000"/>
              </a:lnSpc>
              <a:buFont typeface="Wingdings" pitchFamily="2" charset="2"/>
              <a:buChar char="Ø"/>
              <a:defRPr/>
            </a:pPr>
            <a:r>
              <a:rPr lang="en-US" sz="1800" dirty="0" smtClean="0">
                <a:effectLst>
                  <a:outerShdw blurRad="38100" dist="38100" dir="2700000" algn="tl">
                    <a:srgbClr val="FFFFFF"/>
                  </a:outerShdw>
                </a:effectLst>
                <a:latin typeface="Comic Sans MS" pitchFamily="66" charset="0"/>
              </a:rPr>
              <a:t>Biconvex lens(</a:t>
            </a:r>
            <a:r>
              <a:rPr lang="en-US" sz="1800" dirty="0" smtClean="0">
                <a:latin typeface="Comic Sans MS" pitchFamily="66" charset="0"/>
              </a:rPr>
              <a:t>converge</a:t>
            </a:r>
            <a:r>
              <a:rPr lang="en-US" sz="1800" dirty="0" smtClean="0">
                <a:effectLst>
                  <a:outerShdw blurRad="38100" dist="38100" dir="2700000" algn="tl">
                    <a:srgbClr val="FFFFFF"/>
                  </a:outerShdw>
                </a:effectLst>
                <a:latin typeface="Comic Sans MS" pitchFamily="66" charset="0"/>
              </a:rPr>
              <a:t>) &amp; biconcave lens(</a:t>
            </a:r>
            <a:r>
              <a:rPr lang="en-US" sz="1800" dirty="0" smtClean="0">
                <a:latin typeface="Comic Sans MS" pitchFamily="66" charset="0"/>
              </a:rPr>
              <a:t>diverge</a:t>
            </a:r>
            <a:r>
              <a:rPr lang="en-US" sz="1800" dirty="0" smtClean="0">
                <a:effectLst>
                  <a:outerShdw blurRad="38100" dist="38100" dir="2700000" algn="tl">
                    <a:srgbClr val="FFFFFF"/>
                  </a:outerShdw>
                </a:effectLst>
                <a:latin typeface="Comic Sans MS" pitchFamily="66" charset="0"/>
              </a:rPr>
              <a:t>)</a:t>
            </a: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solidFill>
                  <a:prstClr val="black">
                    <a:tint val="75000"/>
                  </a:prstClr>
                </a:solidFill>
              </a:rPr>
              <a:pPr/>
              <a:t>19</a:t>
            </a:fld>
            <a:endParaRPr lang="en-US">
              <a:solidFill>
                <a:prstClr val="black">
                  <a:tint val="75000"/>
                </a:prstClr>
              </a:solidFill>
            </a:endParaRPr>
          </a:p>
        </p:txBody>
      </p:sp>
      <p:pic>
        <p:nvPicPr>
          <p:cNvPr id="8" name="Picture 3" descr="convex"/>
          <p:cNvPicPr>
            <a:picLocks noChangeAspect="1" noChangeArrowheads="1"/>
          </p:cNvPicPr>
          <p:nvPr/>
        </p:nvPicPr>
        <p:blipFill>
          <a:blip r:embed="rId2"/>
          <a:srcRect/>
          <a:stretch>
            <a:fillRect/>
          </a:stretch>
        </p:blipFill>
        <p:spPr bwMode="auto">
          <a:xfrm flipV="1">
            <a:off x="5214942" y="2285990"/>
            <a:ext cx="3000396" cy="1143009"/>
          </a:xfrm>
          <a:prstGeom prst="rect">
            <a:avLst/>
          </a:prstGeom>
          <a:noFill/>
          <a:ln w="9525">
            <a:noFill/>
            <a:miter lim="800000"/>
            <a:headEnd/>
            <a:tailEnd/>
          </a:ln>
        </p:spPr>
      </p:pic>
      <p:pic>
        <p:nvPicPr>
          <p:cNvPr id="9" name="Picture 4"/>
          <p:cNvPicPr>
            <a:picLocks noChangeAspect="1" noChangeArrowheads="1"/>
          </p:cNvPicPr>
          <p:nvPr/>
        </p:nvPicPr>
        <p:blipFill>
          <a:blip r:embed="rId3"/>
          <a:srcRect b="9990"/>
          <a:stretch>
            <a:fillRect/>
          </a:stretch>
        </p:blipFill>
        <p:spPr bwMode="auto">
          <a:xfrm>
            <a:off x="3286116" y="3857628"/>
            <a:ext cx="5857884" cy="1227134"/>
          </a:xfrm>
          <a:prstGeom prst="rect">
            <a:avLst/>
          </a:prstGeom>
          <a:noFill/>
          <a:ln w="9525">
            <a:noFill/>
            <a:miter lim="800000"/>
            <a:headEnd/>
            <a:tailEnd/>
          </a:ln>
        </p:spPr>
      </p:pic>
    </p:spTree>
    <p:extLst>
      <p:ext uri="{BB962C8B-B14F-4D97-AF65-F5344CB8AC3E}">
        <p14:creationId xmlns:p14="http://schemas.microsoft.com/office/powerpoint/2010/main" val="406946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000"/>
                                        <p:tgtEl>
                                          <p:spTgt spid="4">
                                            <p:txEl>
                                              <p:pRg st="6" end="6"/>
                                            </p:txEl>
                                          </p:spTgt>
                                        </p:tgtEl>
                                      </p:cBhvr>
                                    </p:animEffect>
                                    <p:anim calcmode="lin" valueType="num">
                                      <p:cBhvr>
                                        <p:cTn id="3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fade">
                                      <p:cBhvr>
                                        <p:cTn id="36" dur="1000"/>
                                        <p:tgtEl>
                                          <p:spTgt spid="4">
                                            <p:txEl>
                                              <p:pRg st="10" end="10"/>
                                            </p:txEl>
                                          </p:spTgt>
                                        </p:tgtEl>
                                      </p:cBhvr>
                                    </p:animEffect>
                                    <p:anim calcmode="lin" valueType="num">
                                      <p:cBhvr>
                                        <p:cTn id="37"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effectLst>
                  <a:outerShdw blurRad="38100" dist="38100" dir="2700000" algn="tl">
                    <a:srgbClr val="000000">
                      <a:alpha val="43137"/>
                    </a:srgbClr>
                  </a:outerShdw>
                </a:effectLst>
              </a:rPr>
              <a:t>Objectives</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buNone/>
            </a:pPr>
            <a:r>
              <a:rPr lang="en-US" sz="2000" u="sng" dirty="0" smtClean="0">
                <a:solidFill>
                  <a:srgbClr val="FF0000"/>
                </a:solidFill>
                <a:latin typeface="Comic Sans MS" pitchFamily="66" charset="0"/>
              </a:rPr>
              <a:t>At the end of this lecture, the student should be able -:</a:t>
            </a:r>
          </a:p>
          <a:p>
            <a:pPr>
              <a:buFont typeface="Wingdings" pitchFamily="2" charset="2"/>
              <a:buChar char="q"/>
            </a:pPr>
            <a:r>
              <a:rPr lang="en-US" sz="2000" dirty="0" smtClean="0">
                <a:latin typeface="Comic Sans MS" pitchFamily="66" charset="0"/>
              </a:rPr>
              <a:t>To Describe different components of the eye and function of each .</a:t>
            </a:r>
          </a:p>
          <a:p>
            <a:pPr>
              <a:buFont typeface="Wingdings" pitchFamily="2" charset="2"/>
              <a:buChar char="q"/>
            </a:pPr>
            <a:r>
              <a:rPr lang="en-US" sz="2000" dirty="0" smtClean="0">
                <a:latin typeface="Comic Sans MS" pitchFamily="66" charset="0"/>
              </a:rPr>
              <a:t>Describe the refraction of light as it passes through the eye to the retina</a:t>
            </a:r>
          </a:p>
          <a:p>
            <a:pPr>
              <a:buFont typeface="Wingdings" pitchFamily="2" charset="2"/>
              <a:buChar char="q"/>
            </a:pPr>
            <a:r>
              <a:rPr lang="en-US" sz="2000" dirty="0" smtClean="0">
                <a:latin typeface="Comic Sans MS" pitchFamily="66" charset="0"/>
              </a:rPr>
              <a:t> Identifying the refractive media of the eye</a:t>
            </a:r>
          </a:p>
          <a:p>
            <a:pPr>
              <a:buFont typeface="Wingdings" pitchFamily="2" charset="2"/>
              <a:buChar char="q"/>
            </a:pPr>
            <a:r>
              <a:rPr lang="en-US" sz="2000" dirty="0" smtClean="0">
                <a:latin typeface="Comic Sans MS" pitchFamily="66" charset="0"/>
              </a:rPr>
              <a:t>Know fluid system of eye &amp; glaucoma</a:t>
            </a:r>
          </a:p>
          <a:p>
            <a:pPr>
              <a:buFont typeface="Wingdings" pitchFamily="2" charset="2"/>
              <a:buChar char="q"/>
            </a:pPr>
            <a:r>
              <a:rPr lang="en-US" sz="2000" dirty="0" smtClean="0">
                <a:latin typeface="Comic Sans MS" pitchFamily="66" charset="0"/>
              </a:rPr>
              <a:t> binocular vision .</a:t>
            </a:r>
          </a:p>
          <a:p>
            <a:pPr>
              <a:buFont typeface="Wingdings" pitchFamily="2" charset="2"/>
              <a:buChar char="q"/>
            </a:pPr>
            <a:r>
              <a:rPr lang="en-US" sz="2000" dirty="0" smtClean="0">
                <a:latin typeface="Comic Sans MS" pitchFamily="66" charset="0"/>
              </a:rPr>
              <a:t>Know layers of retina, blind spot, and fovea </a:t>
            </a:r>
          </a:p>
          <a:p>
            <a:pPr>
              <a:buFont typeface="Wingdings" pitchFamily="2" charset="2"/>
              <a:buChar char="q"/>
            </a:pPr>
            <a:r>
              <a:rPr lang="en-US" sz="2000" dirty="0" smtClean="0">
                <a:latin typeface="Comic Sans MS" pitchFamily="66" charset="0"/>
              </a:rPr>
              <a:t>Know principles of optics and errors of refraction</a:t>
            </a:r>
          </a:p>
        </p:txBody>
      </p:sp>
      <p:sp>
        <p:nvSpPr>
          <p:cNvPr id="4" name="Slide Number Placeholder 3"/>
          <p:cNvSpPr>
            <a:spLocks noGrp="1"/>
          </p:cNvSpPr>
          <p:nvPr>
            <p:ph type="sldNum" sz="quarter" idx="12"/>
          </p:nvPr>
        </p:nvSpPr>
        <p:spPr/>
        <p:txBody>
          <a:bodyPr/>
          <a:lstStyle/>
          <a:p>
            <a:fld id="{D159ABCE-50F1-4791-AC28-2A3158F9FE9F}" type="slidenum">
              <a:rPr lang="en-US" smtClean="0"/>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972452" cy="584182"/>
          </a:xfrm>
        </p:spPr>
        <p:txBody>
          <a:bodyPr/>
          <a:lstStyle/>
          <a:p>
            <a:pPr algn="ctr"/>
            <a:r>
              <a:rPr lang="en-US" u="sng" dirty="0" smtClean="0">
                <a:solidFill>
                  <a:srgbClr val="FF0000"/>
                </a:solidFill>
                <a:effectLst>
                  <a:outerShdw blurRad="38100" dist="38100" dir="2700000" algn="tl">
                    <a:srgbClr val="000000">
                      <a:alpha val="43137"/>
                    </a:srgbClr>
                  </a:outerShdw>
                </a:effectLst>
                <a:latin typeface="Comic Sans MS" pitchFamily="66" charset="0"/>
              </a:rPr>
              <a:t>Emmetropic:</a:t>
            </a:r>
            <a:r>
              <a:rPr lang="en-US" dirty="0" smtClean="0">
                <a:solidFill>
                  <a:srgbClr val="FF0000"/>
                </a:solidFill>
                <a:effectLst>
                  <a:outerShdw blurRad="38100" dist="38100" dir="2700000" algn="tl">
                    <a:srgbClr val="000000">
                      <a:alpha val="43137"/>
                    </a:srgbClr>
                  </a:outerShdw>
                </a:effectLst>
                <a:latin typeface="Comic Sans MS" pitchFamily="66" charset="0"/>
              </a:rPr>
              <a:t> objects focused on retina (normal)</a:t>
            </a:r>
            <a:endParaRPr lang="en-US" dirty="0">
              <a:solidFill>
                <a:srgbClr val="FF0000"/>
              </a:solidFill>
              <a:effectLst>
                <a:outerShdw blurRad="38100" dist="38100" dir="2700000" algn="tl">
                  <a:srgbClr val="000000">
                    <a:alpha val="43137"/>
                  </a:srgbClr>
                </a:outerShdw>
              </a:effectLst>
            </a:endParaRPr>
          </a:p>
        </p:txBody>
      </p:sp>
      <p:pic>
        <p:nvPicPr>
          <p:cNvPr id="6" name="Picture 2" descr="eye_emmetrop"/>
          <p:cNvPicPr>
            <a:picLocks noGrp="1" noChangeAspect="1" noChangeArrowheads="1"/>
          </p:cNvPicPr>
          <p:nvPr>
            <p:ph idx="1"/>
          </p:nvPr>
        </p:nvPicPr>
        <p:blipFill>
          <a:blip r:embed="rId2"/>
          <a:stretch>
            <a:fillRect/>
          </a:stretch>
        </p:blipFill>
        <p:spPr bwMode="auto">
          <a:xfrm>
            <a:off x="4499992" y="2060848"/>
            <a:ext cx="3888432" cy="3384376"/>
          </a:xfrm>
          <a:prstGeom prst="rect">
            <a:avLst/>
          </a:prstGeom>
          <a:noFill/>
          <a:ln w="19050">
            <a:solidFill>
              <a:srgbClr val="FF00FF"/>
            </a:solidFill>
            <a:miter lim="800000"/>
            <a:headEnd/>
            <a:tailEnd/>
          </a:ln>
        </p:spPr>
      </p:pic>
      <p:sp>
        <p:nvSpPr>
          <p:cNvPr id="4" name="Text Placeholder 3"/>
          <p:cNvSpPr>
            <a:spLocks noGrp="1"/>
          </p:cNvSpPr>
          <p:nvPr>
            <p:ph type="body" sz="half" idx="2"/>
          </p:nvPr>
        </p:nvSpPr>
        <p:spPr>
          <a:xfrm>
            <a:off x="457200" y="1435100"/>
            <a:ext cx="3614734" cy="4691063"/>
          </a:xfrm>
          <a:ln w="19050">
            <a:solidFill>
              <a:schemeClr val="accent2"/>
            </a:solidFill>
          </a:ln>
        </p:spPr>
        <p:txBody>
          <a:bodyPr>
            <a:normAutofit/>
          </a:bodyPr>
          <a:lstStyle/>
          <a:p>
            <a:pPr eaLnBrk="1" hangingPunct="1">
              <a:lnSpc>
                <a:spcPct val="80000"/>
              </a:lnSpc>
              <a:defRPr/>
            </a:pPr>
            <a:r>
              <a:rPr lang="en-US" sz="2400" u="sng" dirty="0" smtClean="0">
                <a:solidFill>
                  <a:srgbClr val="FF0000"/>
                </a:solidFill>
                <a:latin typeface="Comic Sans MS" pitchFamily="66" charset="0"/>
              </a:rPr>
              <a:t>Diopter:</a:t>
            </a:r>
          </a:p>
          <a:p>
            <a:pPr eaLnBrk="1" hangingPunct="1">
              <a:lnSpc>
                <a:spcPct val="80000"/>
              </a:lnSpc>
              <a:buClr>
                <a:schemeClr val="tx1"/>
              </a:buClr>
              <a:buFont typeface="Wingdings" pitchFamily="2" charset="2"/>
              <a:buChar char="§"/>
              <a:defRPr/>
            </a:pPr>
            <a:r>
              <a:rPr lang="en-US" sz="1800" dirty="0" smtClean="0">
                <a:solidFill>
                  <a:srgbClr val="FFFF00"/>
                </a:solidFill>
                <a:latin typeface="Comic Sans MS" pitchFamily="66" charset="0"/>
              </a:rPr>
              <a:t> </a:t>
            </a:r>
            <a:r>
              <a:rPr lang="en-US" sz="1800" dirty="0" smtClean="0">
                <a:effectLst>
                  <a:outerShdw blurRad="38100" dist="38100" dir="2700000" algn="tl">
                    <a:srgbClr val="FFFFFF"/>
                  </a:outerShdw>
                </a:effectLst>
                <a:latin typeface="Comic Sans MS" pitchFamily="66" charset="0"/>
              </a:rPr>
              <a:t>Measurement  of refractive power</a:t>
            </a:r>
          </a:p>
          <a:p>
            <a:pPr marL="285750" indent="-285750" eaLnBrk="1" hangingPunct="1">
              <a:lnSpc>
                <a:spcPct val="80000"/>
              </a:lnSpc>
              <a:buClr>
                <a:schemeClr val="tx1"/>
              </a:buClr>
              <a:buFont typeface="Wingdings" panose="05000000000000000000" pitchFamily="2" charset="2"/>
              <a:buChar char="ü"/>
              <a:defRPr/>
            </a:pPr>
            <a:r>
              <a:rPr lang="en-US" sz="1800" dirty="0" smtClean="0">
                <a:effectLst>
                  <a:outerShdw blurRad="38100" dist="38100" dir="2700000" algn="tl">
                    <a:srgbClr val="FFFFFF"/>
                  </a:outerShdw>
                </a:effectLst>
                <a:latin typeface="Comic Sans MS" pitchFamily="66" charset="0"/>
              </a:rPr>
              <a:t>Diopter = 1  / Principal focal distance in meters</a:t>
            </a:r>
          </a:p>
          <a:p>
            <a:pPr eaLnBrk="1" hangingPunct="1">
              <a:lnSpc>
                <a:spcPct val="80000"/>
              </a:lnSpc>
              <a:defRPr/>
            </a:pPr>
            <a:r>
              <a:rPr lang="en-GB" sz="1800" dirty="0" err="1" smtClean="0">
                <a:effectLst>
                  <a:outerShdw blurRad="38100" dist="38100" dir="2700000" algn="tl">
                    <a:srgbClr val="FFFFFF"/>
                  </a:outerShdw>
                </a:effectLst>
                <a:latin typeface="Comic Sans MS" pitchFamily="66" charset="0"/>
              </a:rPr>
              <a:t>Exp</a:t>
            </a:r>
            <a:r>
              <a:rPr lang="en-GB" sz="1800" dirty="0" smtClean="0">
                <a:effectLst>
                  <a:outerShdw blurRad="38100" dist="38100" dir="2700000" algn="tl">
                    <a:srgbClr val="FFFFFF"/>
                  </a:outerShdw>
                </a:effectLst>
                <a:latin typeface="Comic Sans MS" pitchFamily="66" charset="0"/>
              </a:rPr>
              <a:t>/  if </a:t>
            </a:r>
            <a:r>
              <a:rPr lang="en-US" sz="1800" dirty="0" smtClean="0">
                <a:effectLst>
                  <a:outerShdw blurRad="38100" dist="38100" dir="2700000" algn="tl">
                    <a:srgbClr val="FFFFFF"/>
                  </a:outerShdw>
                </a:effectLst>
                <a:latin typeface="Comic Sans MS" pitchFamily="66" charset="0"/>
              </a:rPr>
              <a:t>Principal focal distance of a lens is 25cm,so its R.P=1/ 0.25 meter = 4D </a:t>
            </a:r>
          </a:p>
          <a:p>
            <a:pPr eaLnBrk="1" hangingPunct="1">
              <a:lnSpc>
                <a:spcPct val="80000"/>
              </a:lnSpc>
              <a:defRPr/>
            </a:pPr>
            <a:endParaRPr lang="en-US" sz="1800" dirty="0" smtClean="0">
              <a:effectLst>
                <a:outerShdw blurRad="38100" dist="38100" dir="2700000" algn="tl">
                  <a:srgbClr val="FFFFFF"/>
                </a:outerShdw>
              </a:effectLst>
              <a:latin typeface="Comic Sans MS" pitchFamily="66" charset="0"/>
            </a:endParaRPr>
          </a:p>
          <a:p>
            <a:pPr eaLnBrk="1" hangingPunct="1">
              <a:lnSpc>
                <a:spcPct val="80000"/>
              </a:lnSpc>
              <a:defRPr/>
            </a:pPr>
            <a:r>
              <a:rPr lang="en-US" sz="1800" u="sng" dirty="0" smtClean="0">
                <a:solidFill>
                  <a:srgbClr val="FF0000"/>
                </a:solidFill>
                <a:latin typeface="Comic Sans MS" pitchFamily="66" charset="0"/>
              </a:rPr>
              <a:t>Emmetropic eye</a:t>
            </a:r>
            <a:r>
              <a:rPr lang="en-US" sz="1800" u="sng" dirty="0" smtClean="0">
                <a:solidFill>
                  <a:srgbClr val="FF0000"/>
                </a:solidFill>
                <a:effectLst>
                  <a:outerShdw blurRad="38100" dist="38100" dir="2700000" algn="tl">
                    <a:srgbClr val="FFFFFF"/>
                  </a:outerShdw>
                </a:effectLst>
                <a:latin typeface="Comic Sans MS" pitchFamily="66" charset="0"/>
              </a:rPr>
              <a:t>;-</a:t>
            </a:r>
          </a:p>
          <a:p>
            <a:pPr eaLnBrk="1" hangingPunct="1">
              <a:lnSpc>
                <a:spcPct val="80000"/>
              </a:lnSpc>
              <a:buFont typeface="Wingdings" pitchFamily="2" charset="2"/>
              <a:buChar char="ü"/>
              <a:defRPr/>
            </a:pPr>
            <a:r>
              <a:rPr lang="en-US" sz="1800" dirty="0" smtClean="0">
                <a:effectLst>
                  <a:outerShdw blurRad="38100" dist="38100" dir="2700000" algn="tl">
                    <a:srgbClr val="FFFFFF"/>
                  </a:outerShdw>
                </a:effectLst>
                <a:latin typeface="Comic Sans MS" pitchFamily="66" charset="0"/>
              </a:rPr>
              <a:t>Normal eye has image on retina , has diopteric power of 59D </a:t>
            </a:r>
          </a:p>
          <a:p>
            <a:pPr eaLnBrk="1" hangingPunct="1">
              <a:lnSpc>
                <a:spcPct val="80000"/>
              </a:lnSpc>
              <a:buFont typeface="Wingdings" pitchFamily="2" charset="2"/>
              <a:buChar char="ü"/>
              <a:defRPr/>
            </a:pPr>
            <a:r>
              <a:rPr lang="en-US" sz="1800" dirty="0" smtClean="0">
                <a:latin typeface="Comic Sans MS" pitchFamily="66" charset="0"/>
              </a:rPr>
              <a:t>Lens-retina</a:t>
            </a:r>
            <a:r>
              <a:rPr lang="en-US" sz="1800" dirty="0" smtClean="0">
                <a:effectLst>
                  <a:outerShdw blurRad="38100" dist="38100" dir="2700000" algn="tl">
                    <a:srgbClr val="FFFFFF"/>
                  </a:outerShdw>
                </a:effectLst>
                <a:latin typeface="Comic Sans MS" pitchFamily="66" charset="0"/>
              </a:rPr>
              <a:t> distance  =17mm</a:t>
            </a:r>
          </a:p>
          <a:p>
            <a:pPr eaLnBrk="1" hangingPunct="1">
              <a:lnSpc>
                <a:spcPct val="80000"/>
              </a:lnSpc>
              <a:buFont typeface="Wingdings" pitchFamily="2" charset="2"/>
              <a:buChar char="ü"/>
              <a:defRPr/>
            </a:pPr>
            <a:r>
              <a:rPr lang="en-US" sz="1800" dirty="0" smtClean="0">
                <a:effectLst>
                  <a:outerShdw blurRad="38100" dist="38100" dir="2700000" algn="tl">
                    <a:srgbClr val="FFFFFF"/>
                  </a:outerShdw>
                </a:effectLst>
                <a:latin typeface="Comic Sans MS" pitchFamily="66" charset="0"/>
              </a:rPr>
              <a:t>The greater the curvature of the lens, the greater the refractive power of the eye.</a:t>
            </a:r>
          </a:p>
          <a:p>
            <a:pPr>
              <a:buFont typeface="Wingdings" pitchFamily="2" charset="2"/>
              <a:buChar char="ü"/>
            </a:pP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270663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1000"/>
                                        <p:tgtEl>
                                          <p:spTgt spid="4">
                                            <p:txEl>
                                              <p:pRg st="6" end="6"/>
                                            </p:txEl>
                                          </p:spTgt>
                                        </p:tgtEl>
                                      </p:cBhvr>
                                    </p:animEffect>
                                    <p:anim calcmode="lin" valueType="num">
                                      <p:cBhvr>
                                        <p:cTn id="2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 calcmode="lin" valueType="num">
                                      <p:cBhvr>
                                        <p:cTn id="33"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35" dur="500"/>
                                        <p:tgtEl>
                                          <p:spTgt spid="4">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 calcmode="lin" valueType="num">
                                      <p:cBhvr>
                                        <p:cTn id="40"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4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effectLst>
                  <a:outerShdw blurRad="38100" dist="38100" dir="2700000" algn="tl">
                    <a:srgbClr val="000000">
                      <a:alpha val="43137"/>
                    </a:srgbClr>
                  </a:outerShdw>
                </a:effectLst>
                <a:latin typeface="Arial"/>
              </a:rPr>
              <a:t>Refractive media of the eye</a:t>
            </a:r>
            <a:endParaRPr lang="en-US" dirty="0"/>
          </a:p>
        </p:txBody>
      </p:sp>
      <p:sp>
        <p:nvSpPr>
          <p:cNvPr id="3" name="Content Placeholder 2"/>
          <p:cNvSpPr>
            <a:spLocks noGrp="1"/>
          </p:cNvSpPr>
          <p:nvPr>
            <p:ph idx="1"/>
          </p:nvPr>
        </p:nvSpPr>
        <p:spPr/>
        <p:txBody>
          <a:bodyPr>
            <a:normAutofit/>
          </a:bodyPr>
          <a:lstStyle/>
          <a:p>
            <a:endParaRPr lang="en-US" sz="2000" dirty="0" smtClean="0">
              <a:latin typeface="Comic Sans MS" pitchFamily="66" charset="0"/>
            </a:endParaRPr>
          </a:p>
          <a:p>
            <a:r>
              <a:rPr lang="en-US" sz="2000" dirty="0" smtClean="0">
                <a:latin typeface="Comic Sans MS" pitchFamily="66" charset="0"/>
              </a:rPr>
              <a:t>(1)The interface between air and the anterior surface of the cornea,</a:t>
            </a:r>
          </a:p>
          <a:p>
            <a:r>
              <a:rPr lang="en-US" sz="2000" dirty="0" smtClean="0">
                <a:latin typeface="Comic Sans MS" pitchFamily="66" charset="0"/>
              </a:rPr>
              <a:t> (2) The interface between the posterior surface of the cornea and the aqueous humor,</a:t>
            </a:r>
          </a:p>
          <a:p>
            <a:r>
              <a:rPr lang="en-US" sz="2000" dirty="0" smtClean="0">
                <a:latin typeface="Comic Sans MS" pitchFamily="66" charset="0"/>
              </a:rPr>
              <a:t> (3) The interface between the aqueous humor and the anterior surface of the lens of the eye,</a:t>
            </a:r>
          </a:p>
          <a:p>
            <a:r>
              <a:rPr lang="en-US" sz="2000" dirty="0" smtClean="0">
                <a:latin typeface="Comic Sans MS" pitchFamily="66" charset="0"/>
              </a:rPr>
              <a:t> (4) The interface between the posterior surface of the lens and t</a:t>
            </a:r>
            <a:r>
              <a:rPr lang="en-US" sz="2000" i="1" dirty="0" smtClean="0">
                <a:latin typeface="Comic Sans MS" pitchFamily="66" charset="0"/>
              </a:rPr>
              <a:t>he vitreous humor. </a:t>
            </a:r>
          </a:p>
          <a:p>
            <a:endParaRPr lang="en-US" sz="2000" i="1" dirty="0" smtClean="0">
              <a:latin typeface="Comic Sans MS" pitchFamily="66" charset="0"/>
            </a:endParaRPr>
          </a:p>
          <a:p>
            <a:r>
              <a:rPr lang="en-US" sz="2000" i="1" dirty="0" smtClean="0">
                <a:latin typeface="Comic Sans MS" pitchFamily="66" charset="0"/>
              </a:rPr>
              <a:t>- </a:t>
            </a:r>
            <a:r>
              <a:rPr lang="en-US" sz="1800" i="1" dirty="0" smtClean="0">
                <a:solidFill>
                  <a:srgbClr val="FF0000"/>
                </a:solidFill>
                <a:latin typeface="Comic Sans MS" pitchFamily="66" charset="0"/>
              </a:rPr>
              <a:t>a total refractive power of 59 diopters when the lens is accommodated for distant </a:t>
            </a:r>
            <a:endParaRPr lang="en-US" sz="18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85728"/>
            <a:ext cx="7786742" cy="785818"/>
          </a:xfrm>
        </p:spPr>
        <p:txBody>
          <a:bodyPr>
            <a:normAutofit/>
          </a:bodyPr>
          <a:lstStyle/>
          <a:p>
            <a:pPr algn="ctr"/>
            <a:r>
              <a:rPr lang="en-US" sz="3600" b="0" dirty="0">
                <a:solidFill>
                  <a:srgbClr val="FF0000"/>
                </a:solidFill>
                <a:effectLst>
                  <a:outerShdw blurRad="38100" dist="38100" dir="2700000" algn="tl">
                    <a:srgbClr val="000000">
                      <a:alpha val="43137"/>
                    </a:srgbClr>
                  </a:outerShdw>
                </a:effectLst>
                <a:latin typeface="Arial"/>
              </a:rPr>
              <a:t>Refractive media of the </a:t>
            </a:r>
            <a:r>
              <a:rPr lang="en-US" sz="3600" b="0" dirty="0" smtClean="0">
                <a:solidFill>
                  <a:srgbClr val="FF0000"/>
                </a:solidFill>
                <a:effectLst>
                  <a:outerShdw blurRad="38100" dist="38100" dir="2700000" algn="tl">
                    <a:srgbClr val="000000">
                      <a:alpha val="43137"/>
                    </a:srgbClr>
                  </a:outerShdw>
                </a:effectLst>
                <a:latin typeface="Arial"/>
              </a:rPr>
              <a:t>eye</a:t>
            </a:r>
            <a:endParaRPr lang="en-US" sz="3600"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22819" y="1632582"/>
            <a:ext cx="4209621" cy="4172682"/>
          </a:xfrm>
          <a:prstGeom prst="rect">
            <a:avLst/>
          </a:prstGeom>
        </p:spPr>
      </p:pic>
      <p:sp>
        <p:nvSpPr>
          <p:cNvPr id="4" name="Text Placeholder 3"/>
          <p:cNvSpPr>
            <a:spLocks noGrp="1"/>
          </p:cNvSpPr>
          <p:nvPr>
            <p:ph type="body" sz="half" idx="2"/>
          </p:nvPr>
        </p:nvSpPr>
        <p:spPr>
          <a:xfrm>
            <a:off x="457200" y="1435100"/>
            <a:ext cx="3543296" cy="4691063"/>
          </a:xfrm>
          <a:ln w="28575">
            <a:solidFill>
              <a:schemeClr val="accent2"/>
            </a:solidFill>
          </a:ln>
        </p:spPr>
        <p:txBody>
          <a:bodyPr>
            <a:normAutofit/>
          </a:bodyPr>
          <a:lstStyle/>
          <a:p>
            <a:pPr marL="457200" indent="-457200">
              <a:buAutoNum type="arabicPeriod"/>
            </a:pPr>
            <a:r>
              <a:rPr lang="en-US" sz="2000" b="1" u="sng" dirty="0" smtClean="0">
                <a:solidFill>
                  <a:srgbClr val="FF0000"/>
                </a:solidFill>
                <a:effectLst>
                  <a:outerShdw blurRad="38100" dist="38100" dir="2700000" algn="tl">
                    <a:srgbClr val="000000">
                      <a:alpha val="43137"/>
                    </a:srgbClr>
                  </a:outerShdw>
                </a:effectLst>
                <a:latin typeface="Comic Sans MS" pitchFamily="66" charset="0"/>
                <a:ea typeface="+mj-ea"/>
                <a:cs typeface="+mj-cs"/>
              </a:rPr>
              <a:t>The Cornea</a:t>
            </a:r>
          </a:p>
          <a:p>
            <a:endParaRPr lang="en-US" sz="2000" u="sng" dirty="0" smtClean="0">
              <a:solidFill>
                <a:srgbClr val="FF0000"/>
              </a:solidFill>
              <a:effectLst>
                <a:outerShdw blurRad="38100" dist="38100" dir="2700000" algn="tl">
                  <a:srgbClr val="000000">
                    <a:alpha val="43137"/>
                  </a:srgbClr>
                </a:outerShdw>
              </a:effectLst>
              <a:latin typeface="Comic Sans MS" pitchFamily="66" charset="0"/>
            </a:endParaRPr>
          </a:p>
          <a:p>
            <a:pPr marL="285750" indent="-285750">
              <a:buFont typeface="Wingdings" panose="05000000000000000000" pitchFamily="2" charset="2"/>
              <a:buChar char="§"/>
            </a:pPr>
            <a:r>
              <a:rPr lang="en-US" sz="1600" dirty="0" smtClean="0">
                <a:latin typeface="Comic Sans MS" pitchFamily="66" charset="0"/>
              </a:rPr>
              <a:t>Its diopteric power is 40-45 diopter at its anterior surface. </a:t>
            </a:r>
          </a:p>
          <a:p>
            <a:pPr marL="285750" indent="-285750">
              <a:buFont typeface="Wingdings" panose="05000000000000000000" pitchFamily="2" charset="2"/>
              <a:buChar char="§"/>
            </a:pPr>
            <a:endParaRPr lang="en-US" sz="1600" dirty="0" smtClean="0">
              <a:latin typeface="Comic Sans MS" pitchFamily="66" charset="0"/>
            </a:endParaRPr>
          </a:p>
          <a:p>
            <a:pPr marL="285750" indent="-285750">
              <a:buFont typeface="Arial" panose="020B0604020202020204" pitchFamily="34" charset="0"/>
              <a:buChar char="•"/>
            </a:pPr>
            <a:r>
              <a:rPr lang="en-US" sz="1600" dirty="0" smtClean="0">
                <a:latin typeface="Comic Sans MS" pitchFamily="66" charset="0"/>
              </a:rPr>
              <a:t>About two thirds of the 59 diopters of refractive power of the eye is provided by the anterior surface of the cornea </a:t>
            </a:r>
          </a:p>
          <a:p>
            <a:endParaRPr lang="en-US" sz="1600" dirty="0" smtClean="0">
              <a:latin typeface="Comic Sans MS" pitchFamily="66" charset="0"/>
            </a:endParaRPr>
          </a:p>
          <a:p>
            <a:r>
              <a:rPr lang="en-US" sz="1600" dirty="0" smtClean="0">
                <a:latin typeface="Comic Sans MS" pitchFamily="66" charset="0"/>
              </a:rPr>
              <a:t>-N.B/ The internal index of air is 1 </a:t>
            </a:r>
          </a:p>
          <a:p>
            <a:pPr lvl="1">
              <a:buFont typeface="Wingdings" pitchFamily="2" charset="2"/>
              <a:buChar char="ü"/>
            </a:pPr>
            <a:r>
              <a:rPr lang="en-US" dirty="0" smtClean="0">
                <a:latin typeface="Comic Sans MS" pitchFamily="66" charset="0"/>
              </a:rPr>
              <a:t> the cornea, 1.38 </a:t>
            </a:r>
          </a:p>
          <a:p>
            <a:pPr lvl="1">
              <a:buFont typeface="Wingdings" pitchFamily="2" charset="2"/>
              <a:buChar char="ü"/>
            </a:pPr>
            <a:r>
              <a:rPr lang="en-US" dirty="0" smtClean="0">
                <a:latin typeface="Comic Sans MS" pitchFamily="66" charset="0"/>
              </a:rPr>
              <a:t>the aqueous humor, 1.33 </a:t>
            </a:r>
          </a:p>
          <a:p>
            <a:pPr lvl="1">
              <a:buFont typeface="Wingdings" pitchFamily="2" charset="2"/>
              <a:buChar char="ü"/>
            </a:pPr>
            <a:r>
              <a:rPr lang="en-US" dirty="0" smtClean="0">
                <a:latin typeface="Comic Sans MS" pitchFamily="66" charset="0"/>
              </a:rPr>
              <a:t> the crystalline lens 1.40 </a:t>
            </a:r>
          </a:p>
          <a:p>
            <a:pPr lvl="1">
              <a:buFont typeface="Wingdings" pitchFamily="2" charset="2"/>
              <a:buChar char="ü"/>
            </a:pPr>
            <a:r>
              <a:rPr lang="en-US" sz="1400" dirty="0" smtClean="0">
                <a:latin typeface="Comic Sans MS" pitchFamily="66" charset="0"/>
              </a:rPr>
              <a:t>the vitreous humor 1.34. </a:t>
            </a: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 calcmode="lin" valueType="num">
                                      <p:cBhvr>
                                        <p:cTn id="28"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p:cTn id="3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 calcmode="lin" valueType="num">
                                      <p:cBhvr>
                                        <p:cTn id="42"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9" end="9"/>
                                            </p:txEl>
                                          </p:spTgt>
                                        </p:tgtEl>
                                        <p:attrNameLst>
                                          <p:attrName>ppt_h</p:attrName>
                                        </p:attrNameLst>
                                      </p:cBhvr>
                                      <p:tavLst>
                                        <p:tav tm="0">
                                          <p:val>
                                            <p:fltVal val="0"/>
                                          </p:val>
                                        </p:tav>
                                        <p:tav tm="100000">
                                          <p:val>
                                            <p:strVal val="#ppt_h"/>
                                          </p:val>
                                        </p:tav>
                                      </p:tavLst>
                                    </p:anim>
                                    <p:animEffect transition="in" filter="fade">
                                      <p:cBhvr>
                                        <p:cTn id="44" dur="500"/>
                                        <p:tgtEl>
                                          <p:spTgt spid="4">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 calcmode="lin" valueType="num">
                                      <p:cBhvr>
                                        <p:cTn id="49"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5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38"/>
            <a:ext cx="8115328" cy="1143008"/>
          </a:xfrm>
        </p:spPr>
        <p:txBody>
          <a:bodyPr>
            <a:normAutofit/>
          </a:bodyPr>
          <a:lstStyle/>
          <a:p>
            <a:pPr algn="ctr"/>
            <a:r>
              <a:rPr lang="en-US" sz="2800" u="sng" dirty="0" smtClean="0">
                <a:solidFill>
                  <a:srgbClr val="FF0000"/>
                </a:solidFill>
                <a:effectLst>
                  <a:outerShdw blurRad="38100" dist="38100" dir="2700000" algn="tl">
                    <a:srgbClr val="000000">
                      <a:alpha val="43137"/>
                    </a:srgbClr>
                  </a:outerShdw>
                </a:effectLst>
                <a:latin typeface="Comic Sans MS" pitchFamily="66" charset="0"/>
              </a:rPr>
              <a:t>2. </a:t>
            </a:r>
            <a:r>
              <a:rPr lang="en-US" sz="2800" u="sng" dirty="0" err="1" smtClean="0">
                <a:solidFill>
                  <a:srgbClr val="FF0000"/>
                </a:solidFill>
                <a:effectLst>
                  <a:outerShdw blurRad="38100" dist="38100" dir="2700000" algn="tl">
                    <a:srgbClr val="000000">
                      <a:alpha val="43137"/>
                    </a:srgbClr>
                  </a:outerShdw>
                </a:effectLst>
                <a:latin typeface="Comic Sans MS" pitchFamily="66" charset="0"/>
              </a:rPr>
              <a:t>Aquous</a:t>
            </a:r>
            <a:r>
              <a:rPr lang="en-US" sz="2800" u="sng" dirty="0" smtClean="0">
                <a:solidFill>
                  <a:srgbClr val="FF0000"/>
                </a:solidFill>
                <a:effectLst>
                  <a:outerShdw blurRad="38100" dist="38100" dir="2700000" algn="tl">
                    <a:srgbClr val="000000">
                      <a:alpha val="43137"/>
                    </a:srgbClr>
                  </a:outerShdw>
                </a:effectLst>
                <a:latin typeface="Comic Sans MS" pitchFamily="66" charset="0"/>
              </a:rPr>
              <a:t> humour</a:t>
            </a:r>
            <a:r>
              <a:rPr lang="en-US" sz="2800" u="sng" dirty="0" smtClean="0">
                <a:solidFill>
                  <a:srgbClr val="080808"/>
                </a:solidFill>
                <a:effectLst>
                  <a:outerShdw blurRad="38100" dist="38100" dir="2700000" algn="tl">
                    <a:srgbClr val="000000">
                      <a:alpha val="43137"/>
                    </a:srgbClr>
                  </a:outerShdw>
                </a:effectLst>
                <a:latin typeface="Comic Sans MS" pitchFamily="66" charset="0"/>
              </a:rPr>
              <a:t/>
            </a:r>
            <a:br>
              <a:rPr lang="en-US" sz="2800" u="sng" dirty="0" smtClean="0">
                <a:solidFill>
                  <a:srgbClr val="080808"/>
                </a:solidFill>
                <a:effectLst>
                  <a:outerShdw blurRad="38100" dist="38100" dir="2700000" algn="tl">
                    <a:srgbClr val="000000">
                      <a:alpha val="43137"/>
                    </a:srgbClr>
                  </a:outerShdw>
                </a:effectLst>
                <a:latin typeface="Comic Sans MS" pitchFamily="66" charset="0"/>
              </a:rPr>
            </a:br>
            <a:endParaRPr lang="en-US" sz="2800" dirty="0">
              <a:effectLst>
                <a:outerShdw blurRad="38100" dist="38100" dir="2700000" algn="tl">
                  <a:srgbClr val="000000">
                    <a:alpha val="43137"/>
                  </a:srgbClr>
                </a:outerShdw>
              </a:effectLst>
              <a:latin typeface="Comic Sans MS" pitchFamily="66" charset="0"/>
            </a:endParaRPr>
          </a:p>
        </p:txBody>
      </p:sp>
      <p:pic>
        <p:nvPicPr>
          <p:cNvPr id="6" name="Picture 4"/>
          <p:cNvPicPr>
            <a:picLocks noGrp="1" noChangeAspect="1" noChangeArrowheads="1"/>
          </p:cNvPicPr>
          <p:nvPr>
            <p:ph idx="1"/>
          </p:nvPr>
        </p:nvPicPr>
        <p:blipFill>
          <a:blip r:embed="rId2"/>
          <a:stretch>
            <a:fillRect/>
          </a:stretch>
        </p:blipFill>
        <p:spPr bwMode="auto">
          <a:xfrm>
            <a:off x="3575050" y="1412776"/>
            <a:ext cx="5111750" cy="4824536"/>
          </a:xfrm>
          <a:prstGeom prst="rect">
            <a:avLst/>
          </a:prstGeom>
          <a:noFill/>
          <a:ln w="9525">
            <a:noFill/>
            <a:miter lim="800000"/>
            <a:headEnd/>
            <a:tailEnd/>
          </a:ln>
        </p:spPr>
      </p:pic>
      <p:sp>
        <p:nvSpPr>
          <p:cNvPr id="4" name="Text Placeholder 3"/>
          <p:cNvSpPr>
            <a:spLocks noGrp="1"/>
          </p:cNvSpPr>
          <p:nvPr>
            <p:ph type="body" sz="half" idx="2"/>
          </p:nvPr>
        </p:nvSpPr>
        <p:spPr>
          <a:ln w="28575">
            <a:solidFill>
              <a:schemeClr val="accent2"/>
            </a:solidFill>
          </a:ln>
        </p:spPr>
        <p:txBody>
          <a:bodyPr>
            <a:normAutofit/>
          </a:bodyPr>
          <a:lstStyle/>
          <a:p>
            <a:pPr>
              <a:lnSpc>
                <a:spcPct val="80000"/>
              </a:lnSpc>
              <a:defRPr/>
            </a:pPr>
            <a:endParaRPr lang="en-US" b="1" dirty="0" smtClean="0">
              <a:solidFill>
                <a:srgbClr val="080808"/>
              </a:solidFill>
              <a:effectLst>
                <a:outerShdw blurRad="38100" dist="38100" dir="2700000" algn="tl">
                  <a:srgbClr val="FFFFFF"/>
                </a:outerShdw>
              </a:effectLst>
            </a:endParaRPr>
          </a:p>
          <a:p>
            <a:pPr>
              <a:lnSpc>
                <a:spcPct val="80000"/>
              </a:lnSpc>
              <a:buFont typeface="Wingdings" pitchFamily="2" charset="2"/>
              <a:buChar char="§"/>
              <a:defRPr/>
            </a:pPr>
            <a:r>
              <a:rPr lang="en-US" sz="1800" dirty="0" smtClean="0">
                <a:effectLst>
                  <a:outerShdw blurRad="38100" dist="38100" dir="2700000" algn="tl">
                    <a:srgbClr val="FFFFFF"/>
                  </a:outerShdw>
                </a:effectLst>
                <a:latin typeface="Comic Sans MS" pitchFamily="66" charset="0"/>
              </a:rPr>
              <a:t> </a:t>
            </a:r>
            <a:r>
              <a:rPr lang="en-US" sz="1800" dirty="0" smtClean="0">
                <a:latin typeface="Comic Sans MS" pitchFamily="66" charset="0"/>
              </a:rPr>
              <a:t>Fluid produced by </a:t>
            </a:r>
            <a:r>
              <a:rPr lang="en-US" sz="1800" dirty="0" err="1" smtClean="0">
                <a:latin typeface="Comic Sans MS" pitchFamily="66" charset="0"/>
              </a:rPr>
              <a:t>cilliary</a:t>
            </a:r>
            <a:r>
              <a:rPr lang="en-US" sz="1800" dirty="0" smtClean="0">
                <a:latin typeface="Comic Sans MS" pitchFamily="66" charset="0"/>
              </a:rPr>
              <a:t> body ---to post chamber-----to pupil---to ant  chamber----to canal of </a:t>
            </a:r>
            <a:r>
              <a:rPr lang="en-US" sz="1800" dirty="0" err="1" smtClean="0">
                <a:latin typeface="Comic Sans MS" pitchFamily="66" charset="0"/>
              </a:rPr>
              <a:t>schlemm</a:t>
            </a:r>
            <a:r>
              <a:rPr lang="en-US" sz="1800" dirty="0" smtClean="0">
                <a:latin typeface="Comic Sans MS" pitchFamily="66" charset="0"/>
              </a:rPr>
              <a:t> at angle of ant chamber---to veins   </a:t>
            </a:r>
          </a:p>
          <a:p>
            <a:pPr>
              <a:lnSpc>
                <a:spcPct val="80000"/>
              </a:lnSpc>
              <a:defRPr/>
            </a:pPr>
            <a:endParaRPr lang="en-US" sz="1800" dirty="0" smtClean="0">
              <a:solidFill>
                <a:srgbClr val="080808"/>
              </a:solidFill>
              <a:effectLst>
                <a:outerShdw blurRad="38100" dist="38100" dir="2700000" algn="tl">
                  <a:srgbClr val="FFFFFF"/>
                </a:outerShdw>
              </a:effectLst>
              <a:latin typeface="Comic Sans MS" pitchFamily="66" charset="0"/>
            </a:endParaRPr>
          </a:p>
          <a:p>
            <a:pPr eaLnBrk="1" hangingPunct="1">
              <a:lnSpc>
                <a:spcPct val="80000"/>
              </a:lnSpc>
              <a:buFont typeface="Wingdings" pitchFamily="2" charset="2"/>
              <a:buChar char="§"/>
              <a:defRPr/>
            </a:pPr>
            <a:r>
              <a:rPr lang="en-US" sz="1800" u="sng" dirty="0" smtClean="0">
                <a:solidFill>
                  <a:srgbClr val="FF0000"/>
                </a:solidFill>
                <a:effectLst>
                  <a:outerShdw blurRad="38100" dist="38100" dir="2700000" algn="tl">
                    <a:srgbClr val="FFFFFF"/>
                  </a:outerShdw>
                </a:effectLst>
                <a:latin typeface="Comic Sans MS" pitchFamily="66" charset="0"/>
              </a:rPr>
              <a:t>Function:</a:t>
            </a:r>
          </a:p>
          <a:p>
            <a:pPr eaLnBrk="1" hangingPunct="1">
              <a:lnSpc>
                <a:spcPct val="80000"/>
              </a:lnSpc>
              <a:buFont typeface="Wingdings" pitchFamily="2" charset="2"/>
              <a:buChar char="ü"/>
              <a:defRPr/>
            </a:pPr>
            <a:r>
              <a:rPr lang="en-US" sz="1800" dirty="0" smtClean="0">
                <a:effectLst>
                  <a:outerShdw blurRad="38100" dist="38100" dir="2700000" algn="tl">
                    <a:srgbClr val="FFFFFF"/>
                  </a:outerShdw>
                </a:effectLst>
                <a:latin typeface="Comic Sans MS" pitchFamily="66" charset="0"/>
              </a:rPr>
              <a:t>nourishing </a:t>
            </a:r>
            <a:r>
              <a:rPr lang="en-US" sz="1800" dirty="0" smtClean="0">
                <a:effectLst>
                  <a:outerShdw blurRad="38100" dist="38100" dir="2700000" algn="tl">
                    <a:srgbClr val="FFFFFF"/>
                  </a:outerShdw>
                </a:effectLst>
                <a:latin typeface="Comic Sans MS" pitchFamily="66" charset="0"/>
              </a:rPr>
              <a:t>cornea</a:t>
            </a:r>
            <a:endParaRPr lang="en-US" sz="1800" dirty="0" smtClean="0">
              <a:effectLst>
                <a:outerShdw blurRad="38100" dist="38100" dir="2700000" algn="tl">
                  <a:srgbClr val="FFFFFF"/>
                </a:outerShdw>
              </a:effectLst>
              <a:latin typeface="Comic Sans MS" pitchFamily="66" charset="0"/>
            </a:endParaRPr>
          </a:p>
          <a:p>
            <a:pPr eaLnBrk="1" hangingPunct="1">
              <a:lnSpc>
                <a:spcPct val="80000"/>
              </a:lnSpc>
              <a:buFont typeface="Wingdings" pitchFamily="2" charset="2"/>
              <a:buChar char="ü"/>
              <a:defRPr/>
            </a:pPr>
            <a:r>
              <a:rPr lang="en-US" sz="1800" dirty="0" smtClean="0">
                <a:effectLst>
                  <a:outerShdw blurRad="38100" dist="38100" dir="2700000" algn="tl">
                    <a:srgbClr val="FFFFFF"/>
                  </a:outerShdw>
                </a:effectLst>
                <a:latin typeface="Comic Sans MS" pitchFamily="66" charset="0"/>
              </a:rPr>
              <a:t>causes intraocular pressure 10-20mm Hg</a:t>
            </a:r>
          </a:p>
          <a:p>
            <a:pPr eaLnBrk="1" hangingPunct="1">
              <a:lnSpc>
                <a:spcPct val="80000"/>
              </a:lnSpc>
              <a:defRPr/>
            </a:pPr>
            <a:endParaRPr lang="en-US" b="1" dirty="0" smtClean="0">
              <a:solidFill>
                <a:srgbClr val="080808"/>
              </a:solidFill>
              <a:effectLst>
                <a:outerShdw blurRad="38100" dist="38100" dir="2700000" algn="tl">
                  <a:srgbClr val="FFFFFF"/>
                </a:outerShdw>
              </a:effectLst>
            </a:endParaRP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758138" cy="1162050"/>
          </a:xfrm>
        </p:spPr>
        <p:txBody>
          <a:bodyPr>
            <a:normAutofit/>
          </a:bodyPr>
          <a:lstStyle/>
          <a:p>
            <a:pPr algn="ctr"/>
            <a:r>
              <a:rPr lang="en-US" sz="3600" dirty="0" err="1" smtClean="0">
                <a:solidFill>
                  <a:srgbClr val="FF0000"/>
                </a:solidFill>
                <a:effectLst>
                  <a:outerShdw blurRad="38100" dist="38100" dir="2700000" algn="tl">
                    <a:srgbClr val="000000">
                      <a:alpha val="43137"/>
                    </a:srgbClr>
                  </a:outerShdw>
                </a:effectLst>
                <a:latin typeface="Comic Sans MS" pitchFamily="66" charset="0"/>
              </a:rPr>
              <a:t>Glucoma</a:t>
            </a:r>
            <a:endParaRPr lang="en-US" sz="3600"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 name="Picture 7" descr="glaucoma_crosssection"/>
          <p:cNvPicPr>
            <a:picLocks noGrp="1" noChangeAspect="1" noChangeArrowheads="1"/>
          </p:cNvPicPr>
          <p:nvPr>
            <p:ph idx="1"/>
          </p:nvPr>
        </p:nvPicPr>
        <p:blipFill>
          <a:blip r:embed="rId2"/>
          <a:stretch>
            <a:fillRect/>
          </a:stretch>
        </p:blipFill>
        <p:spPr bwMode="auto">
          <a:xfrm>
            <a:off x="3965575" y="1612106"/>
            <a:ext cx="4330700" cy="3175000"/>
          </a:xfrm>
          <a:prstGeom prst="rect">
            <a:avLst/>
          </a:prstGeom>
          <a:noFill/>
          <a:ln w="9525">
            <a:noFill/>
            <a:miter lim="800000"/>
            <a:headEnd/>
            <a:tailEnd/>
          </a:ln>
        </p:spPr>
      </p:pic>
      <p:sp>
        <p:nvSpPr>
          <p:cNvPr id="4" name="Text Placeholder 3"/>
          <p:cNvSpPr>
            <a:spLocks noGrp="1"/>
          </p:cNvSpPr>
          <p:nvPr>
            <p:ph type="body" sz="half" idx="2"/>
          </p:nvPr>
        </p:nvSpPr>
        <p:spPr>
          <a:xfrm>
            <a:off x="457200" y="1435100"/>
            <a:ext cx="3328982" cy="4691063"/>
          </a:xfrm>
          <a:ln w="28575">
            <a:solidFill>
              <a:schemeClr val="accent2"/>
            </a:solidFill>
          </a:ln>
        </p:spPr>
        <p:txBody>
          <a:bodyPr/>
          <a:lstStyle/>
          <a:p>
            <a:pPr>
              <a:buFont typeface="Wingdings" pitchFamily="2" charset="2"/>
              <a:buChar char="Ø"/>
            </a:pPr>
            <a:endParaRPr lang="en-US" sz="1800" dirty="0" smtClean="0">
              <a:latin typeface="Comic Sans MS" pitchFamily="66" charset="0"/>
            </a:endParaRPr>
          </a:p>
          <a:p>
            <a:pPr>
              <a:buFont typeface="Wingdings" pitchFamily="2" charset="2"/>
              <a:buChar char="Ø"/>
            </a:pPr>
            <a:endParaRPr lang="en-US" sz="1800" dirty="0" smtClean="0">
              <a:latin typeface="Comic Sans MS" pitchFamily="66" charset="0"/>
            </a:endParaRPr>
          </a:p>
          <a:p>
            <a:pPr>
              <a:buFont typeface="Wingdings" pitchFamily="2" charset="2"/>
              <a:buChar char="Ø"/>
            </a:pPr>
            <a:r>
              <a:rPr lang="en-US" sz="1800" dirty="0" smtClean="0">
                <a:latin typeface="Comic Sans MS" pitchFamily="66" charset="0"/>
              </a:rPr>
              <a:t>Build up of Aqueous Humor </a:t>
            </a:r>
          </a:p>
          <a:p>
            <a:r>
              <a:rPr lang="en-US" sz="1800" dirty="0" smtClean="0">
                <a:latin typeface="Comic Sans MS" pitchFamily="66" charset="0"/>
              </a:rPr>
              <a:t>Volume</a:t>
            </a:r>
          </a:p>
          <a:p>
            <a:endParaRPr lang="en-US" sz="1800" dirty="0" smtClean="0">
              <a:latin typeface="Comic Sans MS" pitchFamily="66" charset="0"/>
            </a:endParaRPr>
          </a:p>
          <a:p>
            <a:pPr>
              <a:buFont typeface="Wingdings" pitchFamily="2" charset="2"/>
              <a:buChar char="Ø"/>
            </a:pPr>
            <a:r>
              <a:rPr lang="en-US" sz="1800" dirty="0" smtClean="0">
                <a:latin typeface="Comic Sans MS" pitchFamily="66" charset="0"/>
              </a:rPr>
              <a:t>Increases pressure in eye</a:t>
            </a:r>
          </a:p>
          <a:p>
            <a:endParaRPr lang="en-US" sz="1800" dirty="0" smtClean="0">
              <a:latin typeface="Comic Sans MS" pitchFamily="66" charset="0"/>
            </a:endParaRPr>
          </a:p>
          <a:p>
            <a:pPr>
              <a:buFont typeface="Wingdings" pitchFamily="2" charset="2"/>
              <a:buChar char="Ø"/>
            </a:pPr>
            <a:r>
              <a:rPr lang="en-US" sz="1800" dirty="0" smtClean="0">
                <a:latin typeface="Comic Sans MS" pitchFamily="66" charset="0"/>
              </a:rPr>
              <a:t>Damages nerve</a:t>
            </a:r>
          </a:p>
          <a:p>
            <a:endParaRPr lang="en-US" sz="1800" dirty="0" smtClean="0">
              <a:latin typeface="Comic Sans MS" pitchFamily="66" charset="0"/>
            </a:endParaRPr>
          </a:p>
          <a:p>
            <a:pPr>
              <a:buFont typeface="Wingdings" pitchFamily="2" charset="2"/>
              <a:buChar char="Ø"/>
            </a:pPr>
            <a:r>
              <a:rPr lang="en-US" sz="1800" dirty="0" smtClean="0">
                <a:latin typeface="Comic Sans MS" pitchFamily="66" charset="0"/>
              </a:rPr>
              <a:t>Meds/surgery</a:t>
            </a: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balloons"/>
          <p:cNvPicPr>
            <a:picLocks noChangeAspect="1" noChangeArrowheads="1"/>
          </p:cNvPicPr>
          <p:nvPr/>
        </p:nvPicPr>
        <p:blipFill>
          <a:blip r:embed="rId3"/>
          <a:srcRect/>
          <a:stretch>
            <a:fillRect/>
          </a:stretch>
        </p:blipFill>
        <p:spPr bwMode="auto">
          <a:xfrm>
            <a:off x="0" y="0"/>
            <a:ext cx="4572000" cy="3429000"/>
          </a:xfrm>
          <a:prstGeom prst="rect">
            <a:avLst/>
          </a:prstGeom>
          <a:noFill/>
          <a:ln w="9525">
            <a:noFill/>
            <a:miter lim="800000"/>
            <a:headEnd/>
            <a:tailEnd/>
          </a:ln>
        </p:spPr>
      </p:pic>
      <p:pic>
        <p:nvPicPr>
          <p:cNvPr id="287747" name="Picture 3" descr="balloons glaucoma"/>
          <p:cNvPicPr>
            <a:picLocks noChangeAspect="1" noChangeArrowheads="1"/>
          </p:cNvPicPr>
          <p:nvPr/>
        </p:nvPicPr>
        <p:blipFill>
          <a:blip r:embed="rId4"/>
          <a:srcRect/>
          <a:stretch>
            <a:fillRect/>
          </a:stretch>
        </p:blipFill>
        <p:spPr bwMode="auto">
          <a:xfrm>
            <a:off x="4572000" y="3429000"/>
            <a:ext cx="4572000" cy="3429000"/>
          </a:xfrm>
          <a:prstGeom prst="rect">
            <a:avLst/>
          </a:prstGeom>
          <a:noFill/>
          <a:ln w="9525">
            <a:noFill/>
            <a:miter lim="800000"/>
            <a:headEnd/>
            <a:tailEnd/>
          </a:ln>
        </p:spPr>
      </p:pic>
      <p:sp>
        <p:nvSpPr>
          <p:cNvPr id="287748" name="Text Box 4"/>
          <p:cNvSpPr txBox="1">
            <a:spLocks noChangeArrowheads="1"/>
          </p:cNvSpPr>
          <p:nvPr/>
        </p:nvSpPr>
        <p:spPr bwMode="auto">
          <a:xfrm>
            <a:off x="4500563" y="1125538"/>
            <a:ext cx="4191000" cy="641350"/>
          </a:xfrm>
          <a:prstGeom prst="rect">
            <a:avLst/>
          </a:prstGeom>
          <a:noFill/>
          <a:ln w="9525">
            <a:noFill/>
            <a:miter lim="800000"/>
            <a:headEnd/>
            <a:tailEnd/>
          </a:ln>
        </p:spPr>
        <p:txBody>
          <a:bodyPr>
            <a:spAutoFit/>
          </a:bodyPr>
          <a:lstStyle/>
          <a:p>
            <a:pPr rtl="0">
              <a:spcBef>
                <a:spcPct val="50000"/>
              </a:spcBef>
            </a:pPr>
            <a:r>
              <a:rPr lang="en-US" sz="3600" b="1" dirty="0">
                <a:solidFill>
                  <a:srgbClr val="FF0000"/>
                </a:solidFill>
                <a:latin typeface="Comic Sans MS" pitchFamily="66" charset="0"/>
              </a:rPr>
              <a:t>Normal Vision</a:t>
            </a:r>
          </a:p>
        </p:txBody>
      </p:sp>
      <p:sp>
        <p:nvSpPr>
          <p:cNvPr id="287749" name="Text Box 5"/>
          <p:cNvSpPr txBox="1">
            <a:spLocks noChangeArrowheads="1"/>
          </p:cNvSpPr>
          <p:nvPr/>
        </p:nvSpPr>
        <p:spPr bwMode="auto">
          <a:xfrm>
            <a:off x="4859338" y="2781300"/>
            <a:ext cx="4191000" cy="641350"/>
          </a:xfrm>
          <a:prstGeom prst="rect">
            <a:avLst/>
          </a:prstGeom>
          <a:noFill/>
          <a:ln w="9525">
            <a:noFill/>
            <a:miter lim="800000"/>
            <a:headEnd/>
            <a:tailEnd/>
          </a:ln>
        </p:spPr>
        <p:txBody>
          <a:bodyPr>
            <a:spAutoFit/>
          </a:bodyPr>
          <a:lstStyle/>
          <a:p>
            <a:pPr algn="r" rtl="0">
              <a:spcBef>
                <a:spcPct val="50000"/>
              </a:spcBef>
            </a:pPr>
            <a:r>
              <a:rPr lang="en-US" sz="3600" b="1" dirty="0">
                <a:solidFill>
                  <a:srgbClr val="FF0000"/>
                </a:solidFill>
                <a:latin typeface="Comic Sans MS" pitchFamily="66" charset="0"/>
              </a:rPr>
              <a:t>Glaucoma</a:t>
            </a:r>
          </a:p>
        </p:txBody>
      </p:sp>
      <p:sp>
        <p:nvSpPr>
          <p:cNvPr id="24582" name="Text Box 6"/>
          <p:cNvSpPr txBox="1">
            <a:spLocks noChangeArrowheads="1"/>
          </p:cNvSpPr>
          <p:nvPr/>
        </p:nvSpPr>
        <p:spPr bwMode="auto">
          <a:xfrm>
            <a:off x="0" y="3429000"/>
            <a:ext cx="4419600" cy="3046988"/>
          </a:xfrm>
          <a:prstGeom prst="rect">
            <a:avLst/>
          </a:prstGeom>
          <a:noFill/>
          <a:ln w="9525">
            <a:noFill/>
            <a:miter lim="800000"/>
            <a:headEnd/>
            <a:tailEnd/>
          </a:ln>
        </p:spPr>
        <p:txBody>
          <a:bodyPr>
            <a:spAutoFit/>
          </a:bodyPr>
          <a:lstStyle/>
          <a:p>
            <a:pPr rtl="0">
              <a:spcBef>
                <a:spcPct val="50000"/>
              </a:spcBef>
            </a:pPr>
            <a:r>
              <a:rPr lang="en-US" sz="1600" dirty="0">
                <a:solidFill>
                  <a:srgbClr val="C00000"/>
                </a:solidFill>
              </a:rPr>
              <a:t>Glaucoma is an eye condition that develops when too much fluid pressure builds up inside of the eye. The increased internal pressure can damage the optic nerve, which transmits images to the brain. Without treatment, glaucoma can cause blindness within a few years. Glaucoma is most often inherited, meaning it is passed from parents to children. Less common causes of glaucoma include a blunt or chemical injury to the eye, severe eye infection, blockage of blood vessels in the eye and inflammatory conditions of the eye. Glaucoma usually occurs in both eyes, but it may involve each eye to a different extent.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7748">
                                            <p:txEl>
                                              <p:pRg st="0" end="0"/>
                                            </p:txEl>
                                          </p:spTgt>
                                        </p:tgtEl>
                                        <p:attrNameLst>
                                          <p:attrName>style.visibility</p:attrName>
                                        </p:attrNameLst>
                                      </p:cBhvr>
                                      <p:to>
                                        <p:strVal val="visible"/>
                                      </p:to>
                                    </p:set>
                                    <p:animEffect transition="in" filter="box(in)">
                                      <p:cBhvr>
                                        <p:cTn id="7" dur="500"/>
                                        <p:tgtEl>
                                          <p:spTgt spid="287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87746"/>
                                        </p:tgtEl>
                                        <p:attrNameLst>
                                          <p:attrName>style.visibility</p:attrName>
                                        </p:attrNameLst>
                                      </p:cBhvr>
                                      <p:to>
                                        <p:strVal val="visible"/>
                                      </p:to>
                                    </p:set>
                                    <p:animEffect transition="in" filter="checkerboard(across)">
                                      <p:cBhvr>
                                        <p:cTn id="12" dur="500"/>
                                        <p:tgtEl>
                                          <p:spTgt spid="2877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7749"/>
                                        </p:tgtEl>
                                        <p:attrNameLst>
                                          <p:attrName>style.visibility</p:attrName>
                                        </p:attrNameLst>
                                      </p:cBhvr>
                                      <p:to>
                                        <p:strVal val="visible"/>
                                      </p:to>
                                    </p:set>
                                    <p:animEffect transition="in" filter="box(in)">
                                      <p:cBhvr>
                                        <p:cTn id="17" dur="500"/>
                                        <p:tgtEl>
                                          <p:spTgt spid="2877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87747"/>
                                        </p:tgtEl>
                                        <p:attrNameLst>
                                          <p:attrName>style.visibility</p:attrName>
                                        </p:attrNameLst>
                                      </p:cBhvr>
                                      <p:to>
                                        <p:strVal val="visible"/>
                                      </p:to>
                                    </p:set>
                                    <p:animEffect transition="in" filter="checkerboard(across)">
                                      <p:cBhvr>
                                        <p:cTn id="22"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24" cy="869934"/>
          </a:xfrm>
        </p:spPr>
        <p:txBody>
          <a:bodyPr/>
          <a:lstStyle/>
          <a:p>
            <a:pPr algn="ctr"/>
            <a:r>
              <a:rPr lang="en-US" dirty="0" smtClean="0">
                <a:solidFill>
                  <a:srgbClr val="FF0000"/>
                </a:solidFill>
                <a:effectLst>
                  <a:outerShdw blurRad="38100" dist="38100" dir="2700000" algn="tl">
                    <a:srgbClr val="000000">
                      <a:alpha val="43137"/>
                    </a:srgbClr>
                  </a:outerShdw>
                </a:effectLst>
                <a:latin typeface="Comic Sans MS" pitchFamily="66" charset="0"/>
              </a:rPr>
              <a:t>3. THE VITREOUS HUMOUR </a:t>
            </a:r>
            <a:endParaRPr lang="en-US"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 name="Picture 4" descr="http://shawneeoptical.files.wordpress.com/2012/10/vitreous-humor.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39974" y="1500174"/>
            <a:ext cx="4089677" cy="3643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457200" y="1435100"/>
            <a:ext cx="3829048" cy="4691063"/>
          </a:xfrm>
          <a:ln w="28575">
            <a:solidFill>
              <a:srgbClr val="C00000"/>
            </a:solidFill>
          </a:ln>
        </p:spPr>
        <p:txBody>
          <a:bodyPr/>
          <a:lstStyle/>
          <a:p>
            <a:pPr>
              <a:buFont typeface="Wingdings" pitchFamily="2" charset="2"/>
              <a:buChar char="Ø"/>
            </a:pPr>
            <a:endParaRPr lang="en-US" dirty="0" smtClean="0">
              <a:latin typeface="Comic Sans MS" pitchFamily="66" charset="0"/>
            </a:endParaRPr>
          </a:p>
          <a:p>
            <a:pPr lvl="0">
              <a:buFont typeface="Wingdings" pitchFamily="2" charset="2"/>
              <a:buChar char="Ø"/>
            </a:pPr>
            <a:r>
              <a:rPr lang="en-US" dirty="0">
                <a:solidFill>
                  <a:prstClr val="black"/>
                </a:solidFill>
                <a:latin typeface="Comic Sans MS" pitchFamily="66" charset="0"/>
              </a:rPr>
              <a:t>is the transparent, </a:t>
            </a:r>
            <a:r>
              <a:rPr lang="en-US" dirty="0" smtClean="0">
                <a:solidFill>
                  <a:prstClr val="black"/>
                </a:solidFill>
                <a:latin typeface="Comic Sans MS" pitchFamily="66" charset="0"/>
              </a:rPr>
              <a:t>colorless, </a:t>
            </a:r>
            <a:r>
              <a:rPr lang="en-US" dirty="0">
                <a:solidFill>
                  <a:prstClr val="black"/>
                </a:solidFill>
                <a:latin typeface="Comic Sans MS" pitchFamily="66" charset="0"/>
              </a:rPr>
              <a:t>gelatinous mass </a:t>
            </a:r>
          </a:p>
          <a:p>
            <a:pPr>
              <a:buFont typeface="Wingdings" pitchFamily="2" charset="2"/>
              <a:buChar char="Ø"/>
            </a:pPr>
            <a:endParaRPr lang="en-US" dirty="0">
              <a:latin typeface="Comic Sans MS" pitchFamily="66" charset="0"/>
            </a:endParaRPr>
          </a:p>
          <a:p>
            <a:pPr lvl="0">
              <a:buFont typeface="Wingdings" pitchFamily="2" charset="2"/>
              <a:buChar char="Ø"/>
            </a:pPr>
            <a:r>
              <a:rPr lang="en-US" dirty="0" smtClean="0">
                <a:solidFill>
                  <a:prstClr val="black"/>
                </a:solidFill>
                <a:latin typeface="Comic Sans MS" pitchFamily="66" charset="0"/>
              </a:rPr>
              <a:t>It </a:t>
            </a:r>
            <a:r>
              <a:rPr lang="en-US" dirty="0">
                <a:solidFill>
                  <a:prstClr val="black"/>
                </a:solidFill>
                <a:latin typeface="Comic Sans MS" pitchFamily="66" charset="0"/>
              </a:rPr>
              <a:t>fills the vitreous chamber between the lens of the eye and the retina </a:t>
            </a:r>
          </a:p>
          <a:p>
            <a:pPr lvl="0">
              <a:buFont typeface="Wingdings" pitchFamily="2" charset="2"/>
              <a:buChar char="Ø"/>
            </a:pPr>
            <a:r>
              <a:rPr lang="en-US" dirty="0" smtClean="0">
                <a:solidFill>
                  <a:prstClr val="black"/>
                </a:solidFill>
                <a:latin typeface="Comic Sans MS" pitchFamily="66" charset="0"/>
              </a:rPr>
              <a:t>The </a:t>
            </a:r>
            <a:r>
              <a:rPr lang="en-US" dirty="0">
                <a:solidFill>
                  <a:prstClr val="black"/>
                </a:solidFill>
                <a:latin typeface="Comic Sans MS" pitchFamily="66" charset="0"/>
              </a:rPr>
              <a:t>vitreous humour is clear and allows light to pass through </a:t>
            </a:r>
          </a:p>
          <a:p>
            <a:pPr>
              <a:buFont typeface="Wingdings" pitchFamily="2" charset="2"/>
              <a:buChar char="Ø"/>
            </a:pPr>
            <a:r>
              <a:rPr lang="en-US" dirty="0" smtClean="0">
                <a:latin typeface="Comic Sans MS" pitchFamily="66" charset="0"/>
              </a:rPr>
              <a:t>For nourishing retina &amp; keep spheroid shape of the eye) </a:t>
            </a:r>
          </a:p>
          <a:p>
            <a:pPr>
              <a:buFont typeface="Wingdings" pitchFamily="2" charset="2"/>
              <a:buChar char="Ø"/>
            </a:pPr>
            <a:r>
              <a:rPr lang="en-US" dirty="0" smtClean="0">
                <a:latin typeface="Comic Sans MS" pitchFamily="66" charset="0"/>
              </a:rPr>
              <a:t>Both water and dissolved substances can diffuse slowly in the vitreous humors </a:t>
            </a:r>
          </a:p>
          <a:p>
            <a:endParaRPr lang="en-US" dirty="0" smtClean="0">
              <a:latin typeface="Comic Sans MS" pitchFamily="66" charset="0"/>
            </a:endParaRPr>
          </a:p>
          <a:p>
            <a:r>
              <a:rPr lang="en-US" b="1" u="sng" dirty="0" smtClean="0"/>
              <a:t>VITREOUS HUMOUR REMAINS FROM BIRTH</a:t>
            </a:r>
            <a:r>
              <a:rPr lang="en-US" dirty="0" smtClean="0"/>
              <a:t> </a:t>
            </a: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circle(in)">
                                      <p:cBhvr>
                                        <p:cTn id="42"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43890" cy="941372"/>
          </a:xfrm>
        </p:spPr>
        <p:txBody>
          <a:bodyPr>
            <a:normAutofit/>
          </a:bodyPr>
          <a:lstStyle/>
          <a:p>
            <a:pPr algn="ctr"/>
            <a:r>
              <a:rPr lang="en-US" sz="3600" dirty="0" smtClean="0">
                <a:solidFill>
                  <a:srgbClr val="FF0000"/>
                </a:solidFill>
                <a:effectLst>
                  <a:outerShdw blurRad="38100" dist="38100" dir="2700000" algn="tl">
                    <a:srgbClr val="000000">
                      <a:alpha val="43137"/>
                    </a:srgbClr>
                  </a:outerShdw>
                </a:effectLst>
                <a:latin typeface="Comic Sans MS" pitchFamily="66" charset="0"/>
              </a:rPr>
              <a:t>4. The Lens</a:t>
            </a:r>
            <a:endParaRPr lang="en-US" sz="3600"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30024" y="1632582"/>
            <a:ext cx="4401801" cy="4316698"/>
          </a:xfrm>
          <a:prstGeom prst="rect">
            <a:avLst/>
          </a:prstGeom>
        </p:spPr>
      </p:pic>
      <p:sp>
        <p:nvSpPr>
          <p:cNvPr id="4" name="Text Placeholder 3"/>
          <p:cNvSpPr>
            <a:spLocks noGrp="1"/>
          </p:cNvSpPr>
          <p:nvPr>
            <p:ph type="body" sz="half" idx="2"/>
          </p:nvPr>
        </p:nvSpPr>
        <p:spPr>
          <a:xfrm>
            <a:off x="214282" y="1435100"/>
            <a:ext cx="3429024" cy="4691063"/>
          </a:xfrm>
          <a:ln w="19050">
            <a:solidFill>
              <a:srgbClr val="C00000"/>
            </a:solidFill>
          </a:ln>
        </p:spPr>
        <p:txBody>
          <a:bodyPr>
            <a:normAutofit/>
          </a:bodyPr>
          <a:lstStyle/>
          <a:p>
            <a:pPr>
              <a:buFont typeface="Wingdings" pitchFamily="2" charset="2"/>
              <a:buChar char="§"/>
            </a:pPr>
            <a:endParaRPr lang="en-US" sz="1800" dirty="0" smtClean="0">
              <a:latin typeface="Comic Sans MS" pitchFamily="66" charset="0"/>
            </a:endParaRPr>
          </a:p>
          <a:p>
            <a:pPr>
              <a:buFont typeface="Wingdings" pitchFamily="2" charset="2"/>
              <a:buChar char="§"/>
            </a:pPr>
            <a:r>
              <a:rPr lang="en-US" sz="1800" dirty="0" smtClean="0">
                <a:latin typeface="Comic Sans MS" pitchFamily="66" charset="0"/>
              </a:rPr>
              <a:t>Has diopteric power 15-20 D </a:t>
            </a:r>
          </a:p>
          <a:p>
            <a:r>
              <a:rPr lang="en-US" sz="1800" dirty="0" smtClean="0">
                <a:latin typeface="Comic Sans MS" pitchFamily="66" charset="0"/>
              </a:rPr>
              <a:t>(1/3 refractive power of eye) , more important than cornea. </a:t>
            </a:r>
          </a:p>
          <a:p>
            <a:endParaRPr lang="en-US" sz="1800" dirty="0" smtClean="0">
              <a:latin typeface="Comic Sans MS" pitchFamily="66" charset="0"/>
            </a:endParaRPr>
          </a:p>
          <a:p>
            <a:pPr>
              <a:buFont typeface="Wingdings" pitchFamily="2" charset="2"/>
              <a:buChar char="§"/>
            </a:pPr>
            <a:r>
              <a:rPr lang="en-US" sz="1800" dirty="0" smtClean="0">
                <a:latin typeface="Comic Sans MS" pitchFamily="66" charset="0"/>
              </a:rPr>
              <a:t>why? </a:t>
            </a:r>
          </a:p>
          <a:p>
            <a:pPr>
              <a:buFont typeface="Wingdings" pitchFamily="2" charset="2"/>
              <a:buChar char="§"/>
            </a:pPr>
            <a:r>
              <a:rPr lang="en-US" sz="1800" dirty="0" smtClean="0">
                <a:latin typeface="Comic Sans MS" pitchFamily="66" charset="0"/>
              </a:rPr>
              <a:t>Importance of the internal lens is that, in response to nervous signals from the brain, its curvature can be increased markedly to provide “accommodation”</a:t>
            </a:r>
          </a:p>
          <a:p>
            <a:endParaRPr lang="en-US" sz="1800" dirty="0" smtClean="0">
              <a:latin typeface="Comic Sans MS" pitchFamily="66" charset="0"/>
            </a:endParaRPr>
          </a:p>
        </p:txBody>
      </p:sp>
      <p:sp>
        <p:nvSpPr>
          <p:cNvPr id="5" name="Slide Number Placeholder 4"/>
          <p:cNvSpPr>
            <a:spLocks noGrp="1"/>
          </p:cNvSpPr>
          <p:nvPr>
            <p:ph type="sldNum" sz="quarter" idx="12"/>
          </p:nvPr>
        </p:nvSpPr>
        <p:spPr/>
        <p:txBody>
          <a:bodyPr/>
          <a:lstStyle/>
          <a:p>
            <a:fld id="{D91677B5-6ECE-439D-8475-CDC86B358626}"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smtClean="0">
                <a:solidFill>
                  <a:srgbClr val="FF0000"/>
                </a:solidFill>
                <a:effectLst>
                  <a:outerShdw blurRad="38100" dist="38100" dir="2700000" algn="tl">
                    <a:srgbClr val="000000">
                      <a:alpha val="43137"/>
                    </a:srgbClr>
                  </a:outerShdw>
                </a:effectLst>
                <a:latin typeface="Comic Sans MS" pitchFamily="66" charset="0"/>
              </a:rPr>
              <a:t>Cataracts</a:t>
            </a:r>
          </a:p>
        </p:txBody>
      </p:sp>
      <p:sp>
        <p:nvSpPr>
          <p:cNvPr id="23555" name="Rectangle 3"/>
          <p:cNvSpPr>
            <a:spLocks noGrp="1" noChangeArrowheads="1"/>
          </p:cNvSpPr>
          <p:nvPr>
            <p:ph type="body" idx="1"/>
          </p:nvPr>
        </p:nvSpPr>
        <p:spPr>
          <a:xfrm>
            <a:off x="457200" y="1600200"/>
            <a:ext cx="3733800" cy="4525963"/>
          </a:xfrm>
          <a:ln w="19050">
            <a:solidFill>
              <a:schemeClr val="accent2"/>
            </a:solidFill>
          </a:ln>
        </p:spPr>
        <p:txBody>
          <a:bodyPr>
            <a:normAutofit/>
          </a:bodyPr>
          <a:lstStyle/>
          <a:p>
            <a:r>
              <a:rPr lang="en-US" sz="2800" dirty="0" smtClean="0">
                <a:latin typeface="Comic Sans MS" pitchFamily="66" charset="0"/>
              </a:rPr>
              <a:t>Lens clouds up</a:t>
            </a:r>
          </a:p>
          <a:p>
            <a:r>
              <a:rPr lang="en-US" sz="2800" dirty="0" smtClean="0">
                <a:latin typeface="Comic Sans MS" pitchFamily="66" charset="0"/>
              </a:rPr>
              <a:t>Must be removed</a:t>
            </a:r>
          </a:p>
          <a:p>
            <a:r>
              <a:rPr lang="en-US" sz="2800" dirty="0" smtClean="0">
                <a:latin typeface="Comic Sans MS" pitchFamily="66" charset="0"/>
              </a:rPr>
              <a:t>Typical to replace lens with implant</a:t>
            </a:r>
          </a:p>
          <a:p>
            <a:r>
              <a:rPr lang="en-US" sz="2800" dirty="0" smtClean="0">
                <a:latin typeface="Comic Sans MS" pitchFamily="66" charset="0"/>
              </a:rPr>
              <a:t>Can get clouding repeated</a:t>
            </a:r>
          </a:p>
          <a:p>
            <a:r>
              <a:rPr lang="en-US" sz="2800" dirty="0" smtClean="0">
                <a:latin typeface="Comic Sans MS" pitchFamily="66" charset="0"/>
              </a:rPr>
              <a:t>Laser removal</a:t>
            </a:r>
          </a:p>
        </p:txBody>
      </p:sp>
      <p:pic>
        <p:nvPicPr>
          <p:cNvPr id="23556" name="Picture 4" descr="Vision with Cataracts"/>
          <p:cNvPicPr>
            <a:picLocks noChangeAspect="1" noChangeArrowheads="1"/>
          </p:cNvPicPr>
          <p:nvPr/>
        </p:nvPicPr>
        <p:blipFill>
          <a:blip r:embed="rId3"/>
          <a:srcRect/>
          <a:stretch>
            <a:fillRect/>
          </a:stretch>
        </p:blipFill>
        <p:spPr bwMode="auto">
          <a:xfrm>
            <a:off x="6708775" y="0"/>
            <a:ext cx="2435225" cy="1851025"/>
          </a:xfrm>
          <a:prstGeom prst="rect">
            <a:avLst/>
          </a:prstGeom>
          <a:noFill/>
          <a:ln w="9525">
            <a:noFill/>
            <a:miter lim="800000"/>
            <a:headEnd/>
            <a:tailEnd/>
          </a:ln>
        </p:spPr>
      </p:pic>
      <p:pic>
        <p:nvPicPr>
          <p:cNvPr id="23557" name="Picture 5" descr="extracap"/>
          <p:cNvPicPr>
            <a:picLocks noChangeAspect="1" noChangeArrowheads="1"/>
          </p:cNvPicPr>
          <p:nvPr/>
        </p:nvPicPr>
        <p:blipFill>
          <a:blip r:embed="rId4"/>
          <a:srcRect/>
          <a:stretch>
            <a:fillRect/>
          </a:stretch>
        </p:blipFill>
        <p:spPr bwMode="auto">
          <a:xfrm>
            <a:off x="4234564" y="3286124"/>
            <a:ext cx="4909436" cy="2366964"/>
          </a:xfrm>
          <a:prstGeom prst="rect">
            <a:avLst/>
          </a:prstGeom>
          <a:noFill/>
          <a:ln w="9525">
            <a:noFill/>
            <a:miter lim="800000"/>
            <a:headEnd/>
            <a:tailEnd/>
          </a:ln>
        </p:spPr>
      </p:pic>
      <p:pic>
        <p:nvPicPr>
          <p:cNvPr id="23558" name="Picture 6" descr="normal"/>
          <p:cNvPicPr>
            <a:picLocks noChangeAspect="1" noChangeArrowheads="1"/>
          </p:cNvPicPr>
          <p:nvPr/>
        </p:nvPicPr>
        <p:blipFill>
          <a:blip r:embed="rId5"/>
          <a:srcRect/>
          <a:stretch>
            <a:fillRect/>
          </a:stretch>
        </p:blipFill>
        <p:spPr bwMode="auto">
          <a:xfrm>
            <a:off x="4214810" y="1576388"/>
            <a:ext cx="4929190" cy="1725612"/>
          </a:xfrm>
          <a:prstGeom prst="rect">
            <a:avLst/>
          </a:prstGeom>
          <a:noFill/>
          <a:ln w="9525">
            <a:noFill/>
            <a:miter lim="800000"/>
            <a:headEnd/>
            <a:tailEnd/>
          </a:ln>
        </p:spPr>
      </p:pic>
    </p:spTree>
    <p:extLst>
      <p:ext uri="{BB962C8B-B14F-4D97-AF65-F5344CB8AC3E}">
        <p14:creationId xmlns:p14="http://schemas.microsoft.com/office/powerpoint/2010/main" val="4155866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FF0000"/>
                </a:solidFill>
                <a:effectLst>
                  <a:outerShdw blurRad="38100" dist="38100" dir="2700000" algn="tl">
                    <a:srgbClr val="000000">
                      <a:alpha val="43137"/>
                    </a:srgbClr>
                  </a:outerShdw>
                </a:effectLst>
                <a:latin typeface="Comic Sans MS" panose="030F0702030302020204" pitchFamily="66" charset="0"/>
                <a:ea typeface="+mn-ea"/>
                <a:cs typeface="+mn-cs"/>
              </a:rPr>
              <a:t>BINOCULAR VISION</a:t>
            </a:r>
            <a:endParaRPr lang="en-US" dirty="0"/>
          </a:p>
        </p:txBody>
      </p:sp>
      <p:sp>
        <p:nvSpPr>
          <p:cNvPr id="3" name="Content Placeholder 2"/>
          <p:cNvSpPr>
            <a:spLocks noGrp="1"/>
          </p:cNvSpPr>
          <p:nvPr>
            <p:ph idx="1"/>
          </p:nvPr>
        </p:nvSpPr>
        <p:spPr>
          <a:xfrm>
            <a:off x="539552" y="1526058"/>
            <a:ext cx="3466728" cy="4525963"/>
          </a:xfrm>
          <a:ln w="19050">
            <a:solidFill>
              <a:srgbClr val="C00000"/>
            </a:solidFill>
          </a:ln>
        </p:spPr>
        <p:txBody>
          <a:bodyPr>
            <a:normAutofit/>
          </a:bodyPr>
          <a:lstStyle/>
          <a:p>
            <a:pPr marL="0" indent="0">
              <a:buFont typeface="Wingdings" pitchFamily="2" charset="2"/>
              <a:buChar char="§"/>
            </a:pPr>
            <a:r>
              <a:rPr lang="en-US" sz="2000" dirty="0" smtClean="0">
                <a:latin typeface="Comic Sans MS" panose="030F0702030302020204" pitchFamily="66" charset="0"/>
              </a:rPr>
              <a:t>are the areas in the  centre of visual field of the two eyes in which any object in this area will be seen by both eyes.</a:t>
            </a:r>
          </a:p>
          <a:p>
            <a:pPr marL="0" indent="0">
              <a:buNone/>
            </a:pPr>
            <a:endParaRPr lang="en-US" sz="2000" dirty="0" smtClean="0">
              <a:latin typeface="Comic Sans MS" panose="030F0702030302020204" pitchFamily="66" charset="0"/>
            </a:endParaRPr>
          </a:p>
          <a:p>
            <a:pPr>
              <a:buNone/>
            </a:pPr>
            <a:r>
              <a:rPr lang="en-US" sz="2000" dirty="0" smtClean="0">
                <a:solidFill>
                  <a:srgbClr val="FF0000"/>
                </a:solidFill>
                <a:latin typeface="Comic Sans MS" pitchFamily="66" charset="0"/>
              </a:rPr>
              <a:t>BINOCULAR VISION for: </a:t>
            </a:r>
          </a:p>
          <a:p>
            <a:r>
              <a:rPr lang="en-US" sz="2000" dirty="0" smtClean="0">
                <a:latin typeface="Comic Sans MS" pitchFamily="66" charset="0"/>
              </a:rPr>
              <a:t>1- Large visual field </a:t>
            </a:r>
          </a:p>
          <a:p>
            <a:r>
              <a:rPr lang="en-US" sz="2000" dirty="0" smtClean="0">
                <a:latin typeface="Comic Sans MS" pitchFamily="66" charset="0"/>
              </a:rPr>
              <a:t>2- cancel the effect of blind spot </a:t>
            </a:r>
          </a:p>
          <a:p>
            <a:r>
              <a:rPr lang="en-US" sz="2000" dirty="0" smtClean="0">
                <a:latin typeface="Comic Sans MS" pitchFamily="66" charset="0"/>
              </a:rPr>
              <a:t>3- stereoscopic vision </a:t>
            </a:r>
          </a:p>
          <a:p>
            <a:r>
              <a:rPr lang="en-US" sz="2000" dirty="0" smtClean="0">
                <a:latin typeface="Comic Sans MS" pitchFamily="66" charset="0"/>
              </a:rPr>
              <a:t>4- one eye lesion does not affect vision </a:t>
            </a:r>
            <a:endParaRPr lang="en-US" sz="2000" dirty="0">
              <a:latin typeface="Comic Sans MS" pitchFamily="66" charset="0"/>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pPr/>
              <a:t>29</a:t>
            </a:fld>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71612"/>
            <a:ext cx="4176464" cy="35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286248" y="5072074"/>
            <a:ext cx="4643470" cy="1169551"/>
          </a:xfrm>
          <a:prstGeom prst="rect">
            <a:avLst/>
          </a:prstGeom>
        </p:spPr>
        <p:txBody>
          <a:bodyPr wrap="square">
            <a:spAutoFit/>
          </a:bodyPr>
          <a:lstStyle/>
          <a:p>
            <a:r>
              <a:rPr lang="en-US" sz="1400" b="1" i="1" dirty="0" smtClean="0">
                <a:latin typeface="+mn-lt"/>
                <a:cs typeface="Consolas" pitchFamily="49" charset="0"/>
              </a:rPr>
              <a:t>Monocular and binocular visual fields. -The dashed line encloses the visual field of the left eye; </a:t>
            </a:r>
          </a:p>
          <a:p>
            <a:r>
              <a:rPr lang="en-US" sz="1400" i="1" dirty="0" smtClean="0">
                <a:latin typeface="+mn-lt"/>
                <a:cs typeface="Consolas" pitchFamily="49" charset="0"/>
              </a:rPr>
              <a:t>-</a:t>
            </a:r>
            <a:r>
              <a:rPr lang="en-US" sz="1400" b="1" i="1" dirty="0" smtClean="0">
                <a:latin typeface="+mn-lt"/>
                <a:cs typeface="Consolas" pitchFamily="49" charset="0"/>
              </a:rPr>
              <a:t>the solid line, that of the right eye. -The common area (heart-shaped in the center) is viewed with binocular vision. </a:t>
            </a:r>
          </a:p>
          <a:p>
            <a:r>
              <a:rPr lang="en-US" sz="1400" i="1" dirty="0" smtClean="0">
                <a:latin typeface="+mn-lt"/>
                <a:cs typeface="Consolas" pitchFamily="49" charset="0"/>
              </a:rPr>
              <a:t>-</a:t>
            </a:r>
            <a:r>
              <a:rPr lang="en-US" sz="1400" b="1" i="1" dirty="0" smtClean="0">
                <a:latin typeface="+mn-lt"/>
                <a:cs typeface="Consolas" pitchFamily="49" charset="0"/>
              </a:rPr>
              <a:t>- The colored areas are viewed with monocular vision. </a:t>
            </a:r>
          </a:p>
        </p:txBody>
      </p:sp>
    </p:spTree>
    <p:extLst>
      <p:ext uri="{BB962C8B-B14F-4D97-AF65-F5344CB8AC3E}">
        <p14:creationId xmlns:p14="http://schemas.microsoft.com/office/powerpoint/2010/main" val="2959992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latin typeface="Comic Sans MS" pitchFamily="66" charset="0"/>
              </a:rPr>
              <a:t>The Eye</a:t>
            </a:r>
            <a:endParaRPr lang="en-US" sz="3600" dirty="0">
              <a:solidFill>
                <a:srgbClr val="FF0000"/>
              </a:solidFill>
              <a:latin typeface="Comic Sans MS" pitchFamily="66" charset="0"/>
            </a:endParaRPr>
          </a:p>
        </p:txBody>
      </p:sp>
      <p:sp>
        <p:nvSpPr>
          <p:cNvPr id="4" name="Text Placeholder 3"/>
          <p:cNvSpPr>
            <a:spLocks noGrp="1"/>
          </p:cNvSpPr>
          <p:nvPr>
            <p:ph type="body" sz="half" idx="2"/>
          </p:nvPr>
        </p:nvSpPr>
        <p:spPr>
          <a:ln w="19050">
            <a:solidFill>
              <a:schemeClr val="accent2"/>
            </a:solidFill>
          </a:ln>
        </p:spPr>
        <p:txBody>
          <a:bodyPr>
            <a:normAutofit/>
          </a:bodyPr>
          <a:lstStyle/>
          <a:p>
            <a:pPr>
              <a:buFont typeface="Wingdings" pitchFamily="2" charset="2"/>
              <a:buChar char="§"/>
            </a:pPr>
            <a:r>
              <a:rPr lang="en-US" sz="1800" dirty="0" smtClean="0">
                <a:latin typeface="Comic Sans MS" pitchFamily="66" charset="0"/>
              </a:rPr>
              <a:t>Human vision is one of the most complex visual systems among animals.</a:t>
            </a:r>
          </a:p>
          <a:p>
            <a:endParaRPr lang="en-US" sz="1800" dirty="0" smtClean="0">
              <a:latin typeface="Comic Sans MS" pitchFamily="66" charset="0"/>
            </a:endParaRPr>
          </a:p>
          <a:p>
            <a:pPr>
              <a:buFont typeface="Wingdings" pitchFamily="2" charset="2"/>
              <a:buChar char="§"/>
            </a:pPr>
            <a:r>
              <a:rPr lang="en-US" sz="1800" dirty="0" smtClean="0">
                <a:latin typeface="Comic Sans MS" pitchFamily="66" charset="0"/>
              </a:rPr>
              <a:t>The eye is a complex sensory organ, which capable  of transduction physical stimuli of light rays into electrical and chemical signals that can be interpreted by the brain to construct physical images.</a:t>
            </a:r>
            <a:r>
              <a:rPr lang="en-US" sz="1800" dirty="0" smtClean="0"/>
              <a:t/>
            </a:r>
            <a:br>
              <a:rPr lang="en-US" sz="1800" dirty="0" smtClean="0"/>
            </a:br>
            <a:r>
              <a:rPr lang="en-US" sz="1800" dirty="0" smtClean="0"/>
              <a:t/>
            </a:r>
            <a:br>
              <a:rPr lang="en-US" sz="1800" dirty="0" smtClean="0"/>
            </a:b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3</a:t>
            </a:fld>
            <a:endParaRPr lang="en-US"/>
          </a:p>
        </p:txBody>
      </p:sp>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43372" y="501954"/>
            <a:ext cx="4543428" cy="539530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b="1" dirty="0" smtClean="0">
                <a:latin typeface="Comic Sans MS" pitchFamily="66" charset="0"/>
              </a:rPr>
              <a:t>Errors of refraction</a:t>
            </a:r>
          </a:p>
        </p:txBody>
      </p:sp>
      <p:sp>
        <p:nvSpPr>
          <p:cNvPr id="24579" name="Rectangle 3"/>
          <p:cNvSpPr>
            <a:spLocks noGrp="1" noChangeArrowheads="1"/>
          </p:cNvSpPr>
          <p:nvPr>
            <p:ph idx="1"/>
          </p:nvPr>
        </p:nvSpPr>
        <p:spPr/>
        <p:txBody>
          <a:bodyPr/>
          <a:lstStyle/>
          <a:p>
            <a:pPr marL="609600" indent="-609600" algn="l" rtl="0" eaLnBrk="1" hangingPunct="1">
              <a:buFontTx/>
              <a:buAutoNum type="arabicPeriod"/>
            </a:pPr>
            <a:r>
              <a:rPr lang="en-US" sz="3600" b="1" dirty="0" err="1" smtClean="0">
                <a:latin typeface="Comic Sans MS" pitchFamily="66" charset="0"/>
              </a:rPr>
              <a:t>Hypermetropia</a:t>
            </a:r>
            <a:r>
              <a:rPr lang="en-US" sz="3600" b="1" dirty="0" smtClean="0">
                <a:latin typeface="Comic Sans MS" pitchFamily="66" charset="0"/>
              </a:rPr>
              <a:t> (long sight)</a:t>
            </a:r>
          </a:p>
          <a:p>
            <a:pPr marL="609600" indent="-609600" algn="l" rtl="0" eaLnBrk="1" hangingPunct="1">
              <a:buFontTx/>
              <a:buAutoNum type="arabicPeriod"/>
            </a:pPr>
            <a:r>
              <a:rPr lang="en-US" sz="3600" b="1" dirty="0" smtClean="0">
                <a:latin typeface="Comic Sans MS" pitchFamily="66" charset="0"/>
              </a:rPr>
              <a:t>Myopia (Short sight)</a:t>
            </a:r>
          </a:p>
          <a:p>
            <a:pPr marL="609600" indent="-609600" algn="l" rtl="0" eaLnBrk="1" hangingPunct="1">
              <a:buFontTx/>
              <a:buAutoNum type="arabicPeriod"/>
            </a:pPr>
            <a:r>
              <a:rPr lang="en-US" sz="3600" b="1" dirty="0" smtClean="0">
                <a:latin typeface="Comic Sans MS" pitchFamily="66" charset="0"/>
              </a:rPr>
              <a:t>Astigmatism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wipe(down)">
                                      <p:cBhvr>
                                        <p:cTn id="12" dur="580">
                                          <p:stCondLst>
                                            <p:cond delay="0"/>
                                          </p:stCondLst>
                                        </p:cTn>
                                        <p:tgtEl>
                                          <p:spTgt spid="24579">
                                            <p:txEl>
                                              <p:pRg st="0" end="0"/>
                                            </p:txEl>
                                          </p:spTgt>
                                        </p:tgtEl>
                                      </p:cBhvr>
                                    </p:animEffect>
                                    <p:anim calcmode="lin" valueType="num">
                                      <p:cBhvr>
                                        <p:cTn id="13" dur="1822" tmFilter="0,0; 0.14,0.36; 0.43,0.73; 0.71,0.91; 1.0,1.0">
                                          <p:stCondLst>
                                            <p:cond delay="0"/>
                                          </p:stCondLst>
                                        </p:cTn>
                                        <p:tgtEl>
                                          <p:spTgt spid="24579">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4579">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4579">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4579">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4579">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4579">
                                            <p:txEl>
                                              <p:pRg st="0" end="0"/>
                                            </p:txEl>
                                          </p:spTgt>
                                        </p:tgtEl>
                                      </p:cBhvr>
                                      <p:to x="100000" y="60000"/>
                                    </p:animScale>
                                    <p:animScale>
                                      <p:cBhvr>
                                        <p:cTn id="19" dur="166" decel="50000">
                                          <p:stCondLst>
                                            <p:cond delay="676"/>
                                          </p:stCondLst>
                                        </p:cTn>
                                        <p:tgtEl>
                                          <p:spTgt spid="24579">
                                            <p:txEl>
                                              <p:pRg st="0" end="0"/>
                                            </p:txEl>
                                          </p:spTgt>
                                        </p:tgtEl>
                                      </p:cBhvr>
                                      <p:to x="100000" y="100000"/>
                                    </p:animScale>
                                    <p:animScale>
                                      <p:cBhvr>
                                        <p:cTn id="20" dur="26">
                                          <p:stCondLst>
                                            <p:cond delay="1312"/>
                                          </p:stCondLst>
                                        </p:cTn>
                                        <p:tgtEl>
                                          <p:spTgt spid="24579">
                                            <p:txEl>
                                              <p:pRg st="0" end="0"/>
                                            </p:txEl>
                                          </p:spTgt>
                                        </p:tgtEl>
                                      </p:cBhvr>
                                      <p:to x="100000" y="80000"/>
                                    </p:animScale>
                                    <p:animScale>
                                      <p:cBhvr>
                                        <p:cTn id="21" dur="166" decel="50000">
                                          <p:stCondLst>
                                            <p:cond delay="1338"/>
                                          </p:stCondLst>
                                        </p:cTn>
                                        <p:tgtEl>
                                          <p:spTgt spid="24579">
                                            <p:txEl>
                                              <p:pRg st="0" end="0"/>
                                            </p:txEl>
                                          </p:spTgt>
                                        </p:tgtEl>
                                      </p:cBhvr>
                                      <p:to x="100000" y="100000"/>
                                    </p:animScale>
                                    <p:animScale>
                                      <p:cBhvr>
                                        <p:cTn id="22" dur="26">
                                          <p:stCondLst>
                                            <p:cond delay="1642"/>
                                          </p:stCondLst>
                                        </p:cTn>
                                        <p:tgtEl>
                                          <p:spTgt spid="24579">
                                            <p:txEl>
                                              <p:pRg st="0" end="0"/>
                                            </p:txEl>
                                          </p:spTgt>
                                        </p:tgtEl>
                                      </p:cBhvr>
                                      <p:to x="100000" y="90000"/>
                                    </p:animScale>
                                    <p:animScale>
                                      <p:cBhvr>
                                        <p:cTn id="23" dur="166" decel="50000">
                                          <p:stCondLst>
                                            <p:cond delay="1668"/>
                                          </p:stCondLst>
                                        </p:cTn>
                                        <p:tgtEl>
                                          <p:spTgt spid="24579">
                                            <p:txEl>
                                              <p:pRg st="0" end="0"/>
                                            </p:txEl>
                                          </p:spTgt>
                                        </p:tgtEl>
                                      </p:cBhvr>
                                      <p:to x="100000" y="100000"/>
                                    </p:animScale>
                                    <p:animScale>
                                      <p:cBhvr>
                                        <p:cTn id="24" dur="26">
                                          <p:stCondLst>
                                            <p:cond delay="1808"/>
                                          </p:stCondLst>
                                        </p:cTn>
                                        <p:tgtEl>
                                          <p:spTgt spid="24579">
                                            <p:txEl>
                                              <p:pRg st="0" end="0"/>
                                            </p:txEl>
                                          </p:spTgt>
                                        </p:tgtEl>
                                      </p:cBhvr>
                                      <p:to x="100000" y="95000"/>
                                    </p:animScale>
                                    <p:animScale>
                                      <p:cBhvr>
                                        <p:cTn id="25" dur="166" decel="50000">
                                          <p:stCondLst>
                                            <p:cond delay="1834"/>
                                          </p:stCondLst>
                                        </p:cTn>
                                        <p:tgtEl>
                                          <p:spTgt spid="24579">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4579">
                                            <p:txEl>
                                              <p:pRg st="1" end="1"/>
                                            </p:txEl>
                                          </p:spTgt>
                                        </p:tgtEl>
                                        <p:attrNameLst>
                                          <p:attrName>style.visibility</p:attrName>
                                        </p:attrNameLst>
                                      </p:cBhvr>
                                      <p:to>
                                        <p:strVal val="visible"/>
                                      </p:to>
                                    </p:set>
                                    <p:animEffect transition="in" filter="wipe(down)">
                                      <p:cBhvr>
                                        <p:cTn id="28" dur="580">
                                          <p:stCondLst>
                                            <p:cond delay="0"/>
                                          </p:stCondLst>
                                        </p:cTn>
                                        <p:tgtEl>
                                          <p:spTgt spid="24579">
                                            <p:txEl>
                                              <p:pRg st="1" end="1"/>
                                            </p:txEl>
                                          </p:spTgt>
                                        </p:tgtEl>
                                      </p:cBhvr>
                                    </p:animEffect>
                                    <p:anim calcmode="lin" valueType="num">
                                      <p:cBhvr>
                                        <p:cTn id="29" dur="1822" tmFilter="0,0; 0.14,0.36; 0.43,0.73; 0.71,0.91; 1.0,1.0">
                                          <p:stCondLst>
                                            <p:cond delay="0"/>
                                          </p:stCondLst>
                                        </p:cTn>
                                        <p:tgtEl>
                                          <p:spTgt spid="24579">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4579">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4579">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4579">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4579">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24579">
                                            <p:txEl>
                                              <p:pRg st="1" end="1"/>
                                            </p:txEl>
                                          </p:spTgt>
                                        </p:tgtEl>
                                      </p:cBhvr>
                                      <p:to x="100000" y="60000"/>
                                    </p:animScale>
                                    <p:animScale>
                                      <p:cBhvr>
                                        <p:cTn id="35" dur="166" decel="50000">
                                          <p:stCondLst>
                                            <p:cond delay="676"/>
                                          </p:stCondLst>
                                        </p:cTn>
                                        <p:tgtEl>
                                          <p:spTgt spid="24579">
                                            <p:txEl>
                                              <p:pRg st="1" end="1"/>
                                            </p:txEl>
                                          </p:spTgt>
                                        </p:tgtEl>
                                      </p:cBhvr>
                                      <p:to x="100000" y="100000"/>
                                    </p:animScale>
                                    <p:animScale>
                                      <p:cBhvr>
                                        <p:cTn id="36" dur="26">
                                          <p:stCondLst>
                                            <p:cond delay="1312"/>
                                          </p:stCondLst>
                                        </p:cTn>
                                        <p:tgtEl>
                                          <p:spTgt spid="24579">
                                            <p:txEl>
                                              <p:pRg st="1" end="1"/>
                                            </p:txEl>
                                          </p:spTgt>
                                        </p:tgtEl>
                                      </p:cBhvr>
                                      <p:to x="100000" y="80000"/>
                                    </p:animScale>
                                    <p:animScale>
                                      <p:cBhvr>
                                        <p:cTn id="37" dur="166" decel="50000">
                                          <p:stCondLst>
                                            <p:cond delay="1338"/>
                                          </p:stCondLst>
                                        </p:cTn>
                                        <p:tgtEl>
                                          <p:spTgt spid="24579">
                                            <p:txEl>
                                              <p:pRg st="1" end="1"/>
                                            </p:txEl>
                                          </p:spTgt>
                                        </p:tgtEl>
                                      </p:cBhvr>
                                      <p:to x="100000" y="100000"/>
                                    </p:animScale>
                                    <p:animScale>
                                      <p:cBhvr>
                                        <p:cTn id="38" dur="26">
                                          <p:stCondLst>
                                            <p:cond delay="1642"/>
                                          </p:stCondLst>
                                        </p:cTn>
                                        <p:tgtEl>
                                          <p:spTgt spid="24579">
                                            <p:txEl>
                                              <p:pRg st="1" end="1"/>
                                            </p:txEl>
                                          </p:spTgt>
                                        </p:tgtEl>
                                      </p:cBhvr>
                                      <p:to x="100000" y="90000"/>
                                    </p:animScale>
                                    <p:animScale>
                                      <p:cBhvr>
                                        <p:cTn id="39" dur="166" decel="50000">
                                          <p:stCondLst>
                                            <p:cond delay="1668"/>
                                          </p:stCondLst>
                                        </p:cTn>
                                        <p:tgtEl>
                                          <p:spTgt spid="24579">
                                            <p:txEl>
                                              <p:pRg st="1" end="1"/>
                                            </p:txEl>
                                          </p:spTgt>
                                        </p:tgtEl>
                                      </p:cBhvr>
                                      <p:to x="100000" y="100000"/>
                                    </p:animScale>
                                    <p:animScale>
                                      <p:cBhvr>
                                        <p:cTn id="40" dur="26">
                                          <p:stCondLst>
                                            <p:cond delay="1808"/>
                                          </p:stCondLst>
                                        </p:cTn>
                                        <p:tgtEl>
                                          <p:spTgt spid="24579">
                                            <p:txEl>
                                              <p:pRg st="1" end="1"/>
                                            </p:txEl>
                                          </p:spTgt>
                                        </p:tgtEl>
                                      </p:cBhvr>
                                      <p:to x="100000" y="95000"/>
                                    </p:animScale>
                                    <p:animScale>
                                      <p:cBhvr>
                                        <p:cTn id="41" dur="166" decel="50000">
                                          <p:stCondLst>
                                            <p:cond delay="1834"/>
                                          </p:stCondLst>
                                        </p:cTn>
                                        <p:tgtEl>
                                          <p:spTgt spid="24579">
                                            <p:txEl>
                                              <p:pRg st="1" end="1"/>
                                            </p:txEl>
                                          </p:spTgt>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4579">
                                            <p:txEl>
                                              <p:pRg st="2" end="2"/>
                                            </p:txEl>
                                          </p:spTgt>
                                        </p:tgtEl>
                                        <p:attrNameLst>
                                          <p:attrName>style.visibility</p:attrName>
                                        </p:attrNameLst>
                                      </p:cBhvr>
                                      <p:to>
                                        <p:strVal val="visible"/>
                                      </p:to>
                                    </p:set>
                                    <p:animEffect transition="in" filter="wipe(down)">
                                      <p:cBhvr>
                                        <p:cTn id="44" dur="580">
                                          <p:stCondLst>
                                            <p:cond delay="0"/>
                                          </p:stCondLst>
                                        </p:cTn>
                                        <p:tgtEl>
                                          <p:spTgt spid="24579">
                                            <p:txEl>
                                              <p:pRg st="2" end="2"/>
                                            </p:txEl>
                                          </p:spTgt>
                                        </p:tgtEl>
                                      </p:cBhvr>
                                    </p:animEffect>
                                    <p:anim calcmode="lin" valueType="num">
                                      <p:cBhvr>
                                        <p:cTn id="45" dur="1822" tmFilter="0,0; 0.14,0.36; 0.43,0.73; 0.71,0.91; 1.0,1.0">
                                          <p:stCondLst>
                                            <p:cond delay="0"/>
                                          </p:stCondLst>
                                        </p:cTn>
                                        <p:tgtEl>
                                          <p:spTgt spid="24579">
                                            <p:txEl>
                                              <p:pRg st="2" end="2"/>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4579">
                                            <p:txEl>
                                              <p:pRg st="2" end="2"/>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4579">
                                            <p:txEl>
                                              <p:pRg st="2" end="2"/>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4579">
                                            <p:txEl>
                                              <p:pRg st="2" end="2"/>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4579">
                                            <p:txEl>
                                              <p:pRg st="2" end="2"/>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24579">
                                            <p:txEl>
                                              <p:pRg st="2" end="2"/>
                                            </p:txEl>
                                          </p:spTgt>
                                        </p:tgtEl>
                                      </p:cBhvr>
                                      <p:to x="100000" y="60000"/>
                                    </p:animScale>
                                    <p:animScale>
                                      <p:cBhvr>
                                        <p:cTn id="51" dur="166" decel="50000">
                                          <p:stCondLst>
                                            <p:cond delay="676"/>
                                          </p:stCondLst>
                                        </p:cTn>
                                        <p:tgtEl>
                                          <p:spTgt spid="24579">
                                            <p:txEl>
                                              <p:pRg st="2" end="2"/>
                                            </p:txEl>
                                          </p:spTgt>
                                        </p:tgtEl>
                                      </p:cBhvr>
                                      <p:to x="100000" y="100000"/>
                                    </p:animScale>
                                    <p:animScale>
                                      <p:cBhvr>
                                        <p:cTn id="52" dur="26">
                                          <p:stCondLst>
                                            <p:cond delay="1312"/>
                                          </p:stCondLst>
                                        </p:cTn>
                                        <p:tgtEl>
                                          <p:spTgt spid="24579">
                                            <p:txEl>
                                              <p:pRg st="2" end="2"/>
                                            </p:txEl>
                                          </p:spTgt>
                                        </p:tgtEl>
                                      </p:cBhvr>
                                      <p:to x="100000" y="80000"/>
                                    </p:animScale>
                                    <p:animScale>
                                      <p:cBhvr>
                                        <p:cTn id="53" dur="166" decel="50000">
                                          <p:stCondLst>
                                            <p:cond delay="1338"/>
                                          </p:stCondLst>
                                        </p:cTn>
                                        <p:tgtEl>
                                          <p:spTgt spid="24579">
                                            <p:txEl>
                                              <p:pRg st="2" end="2"/>
                                            </p:txEl>
                                          </p:spTgt>
                                        </p:tgtEl>
                                      </p:cBhvr>
                                      <p:to x="100000" y="100000"/>
                                    </p:animScale>
                                    <p:animScale>
                                      <p:cBhvr>
                                        <p:cTn id="54" dur="26">
                                          <p:stCondLst>
                                            <p:cond delay="1642"/>
                                          </p:stCondLst>
                                        </p:cTn>
                                        <p:tgtEl>
                                          <p:spTgt spid="24579">
                                            <p:txEl>
                                              <p:pRg st="2" end="2"/>
                                            </p:txEl>
                                          </p:spTgt>
                                        </p:tgtEl>
                                      </p:cBhvr>
                                      <p:to x="100000" y="90000"/>
                                    </p:animScale>
                                    <p:animScale>
                                      <p:cBhvr>
                                        <p:cTn id="55" dur="166" decel="50000">
                                          <p:stCondLst>
                                            <p:cond delay="1668"/>
                                          </p:stCondLst>
                                        </p:cTn>
                                        <p:tgtEl>
                                          <p:spTgt spid="24579">
                                            <p:txEl>
                                              <p:pRg st="2" end="2"/>
                                            </p:txEl>
                                          </p:spTgt>
                                        </p:tgtEl>
                                      </p:cBhvr>
                                      <p:to x="100000" y="100000"/>
                                    </p:animScale>
                                    <p:animScale>
                                      <p:cBhvr>
                                        <p:cTn id="56" dur="26">
                                          <p:stCondLst>
                                            <p:cond delay="1808"/>
                                          </p:stCondLst>
                                        </p:cTn>
                                        <p:tgtEl>
                                          <p:spTgt spid="24579">
                                            <p:txEl>
                                              <p:pRg st="2" end="2"/>
                                            </p:txEl>
                                          </p:spTgt>
                                        </p:tgtEl>
                                      </p:cBhvr>
                                      <p:to x="100000" y="95000"/>
                                    </p:animScale>
                                    <p:animScale>
                                      <p:cBhvr>
                                        <p:cTn id="57" dur="166" decel="50000">
                                          <p:stCondLst>
                                            <p:cond delay="1834"/>
                                          </p:stCondLst>
                                        </p:cTn>
                                        <p:tgtEl>
                                          <p:spTgt spid="24579">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971924" cy="584182"/>
          </a:xfrm>
        </p:spPr>
        <p:txBody>
          <a:bodyPr>
            <a:normAutofit/>
          </a:bodyPr>
          <a:lstStyle/>
          <a:p>
            <a:pPr algn="ctr"/>
            <a:r>
              <a:rPr lang="en-US" sz="2400" dirty="0" smtClean="0">
                <a:solidFill>
                  <a:srgbClr val="FF0000"/>
                </a:solidFill>
                <a:effectLst>
                  <a:outerShdw blurRad="38100" dist="38100" dir="2700000" algn="tl">
                    <a:srgbClr val="000000">
                      <a:alpha val="43137"/>
                    </a:srgbClr>
                  </a:outerShdw>
                </a:effectLst>
                <a:latin typeface="Comic Sans MS" pitchFamily="66" charset="0"/>
              </a:rPr>
              <a:t>Errors Of Refraction</a:t>
            </a:r>
            <a:endParaRPr lang="en-US" sz="2400"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850244" y="273050"/>
            <a:ext cx="3034124" cy="5853113"/>
          </a:xfrm>
          <a:prstGeom prst="rect">
            <a:avLst/>
          </a:prstGeom>
          <a:ln w="12700">
            <a:solidFill>
              <a:srgbClr val="FF00FF"/>
            </a:solidFill>
          </a:ln>
        </p:spPr>
      </p:pic>
      <p:sp>
        <p:nvSpPr>
          <p:cNvPr id="4" name="Text Placeholder 3"/>
          <p:cNvSpPr>
            <a:spLocks noGrp="1"/>
          </p:cNvSpPr>
          <p:nvPr>
            <p:ph type="body" sz="half" idx="2"/>
          </p:nvPr>
        </p:nvSpPr>
        <p:spPr>
          <a:xfrm>
            <a:off x="457200" y="1435100"/>
            <a:ext cx="3686172" cy="4691063"/>
          </a:xfrm>
          <a:ln w="19050">
            <a:solidFill>
              <a:schemeClr val="accent2"/>
            </a:solidFill>
          </a:ln>
        </p:spPr>
        <p:txBody>
          <a:bodyPr/>
          <a:lstStyle/>
          <a:p>
            <a:pPr>
              <a:lnSpc>
                <a:spcPct val="80000"/>
              </a:lnSpc>
              <a:defRPr/>
            </a:pPr>
            <a:endParaRPr lang="en-US" sz="1800" u="sng" dirty="0" smtClean="0">
              <a:solidFill>
                <a:srgbClr val="FF0000"/>
              </a:solidFill>
              <a:latin typeface="Comic Sans MS" pitchFamily="66" charset="0"/>
              <a:cs typeface="Arial" pitchFamily="34" charset="0"/>
            </a:endParaRPr>
          </a:p>
          <a:p>
            <a:pPr>
              <a:lnSpc>
                <a:spcPct val="80000"/>
              </a:lnSpc>
              <a:defRPr/>
            </a:pPr>
            <a:r>
              <a:rPr lang="en-US" sz="1800" u="sng" dirty="0" smtClean="0">
                <a:solidFill>
                  <a:srgbClr val="FF0000"/>
                </a:solidFill>
                <a:latin typeface="Comic Sans MS" pitchFamily="66" charset="0"/>
                <a:cs typeface="Arial" pitchFamily="34" charset="0"/>
              </a:rPr>
              <a:t>1-Hypermetropia (hyperopia </a:t>
            </a:r>
            <a:r>
              <a:rPr lang="en-US" sz="1800" u="sng" dirty="0" smtClean="0">
                <a:solidFill>
                  <a:srgbClr val="FF0000"/>
                </a:solidFill>
                <a:effectLst/>
                <a:latin typeface="Comic Sans MS" pitchFamily="66" charset="0"/>
                <a:cs typeface="Arial" pitchFamily="34" charset="0"/>
              </a:rPr>
              <a:t>= far-sightedness) </a:t>
            </a:r>
          </a:p>
          <a:p>
            <a:pPr eaLnBrk="1" hangingPunct="1">
              <a:lnSpc>
                <a:spcPct val="80000"/>
              </a:lnSpc>
              <a:defRPr/>
            </a:pPr>
            <a:endParaRPr lang="en-US" sz="1800" u="sng" dirty="0" smtClean="0">
              <a:effectLst/>
              <a:latin typeface="Comic Sans MS" pitchFamily="66" charset="0"/>
              <a:cs typeface="Arial" pitchFamily="34" charset="0"/>
            </a:endParaRPr>
          </a:p>
          <a:p>
            <a:pPr eaLnBrk="1" hangingPunct="1">
              <a:lnSpc>
                <a:spcPct val="80000"/>
              </a:lnSpc>
              <a:buFont typeface="Wingdings" pitchFamily="2" charset="2"/>
              <a:buChar char="Ø"/>
              <a:defRPr/>
            </a:pPr>
            <a:r>
              <a:rPr lang="en-US" sz="1800" dirty="0" smtClean="0">
                <a:effectLst/>
                <a:latin typeface="Comic Sans MS" pitchFamily="66" charset="0"/>
                <a:cs typeface="Arial" pitchFamily="34" charset="0"/>
              </a:rPr>
              <a:t>Short eyeball, focus behind retina, </a:t>
            </a:r>
          </a:p>
          <a:p>
            <a:pPr eaLnBrk="1" hangingPunct="1">
              <a:lnSpc>
                <a:spcPct val="80000"/>
              </a:lnSpc>
              <a:defRPr/>
            </a:pPr>
            <a:endParaRPr lang="en-US" sz="1800" dirty="0" smtClean="0">
              <a:effectLst/>
              <a:latin typeface="Comic Sans MS" pitchFamily="66" charset="0"/>
              <a:cs typeface="Arial" pitchFamily="34" charset="0"/>
            </a:endParaRPr>
          </a:p>
          <a:p>
            <a:pPr eaLnBrk="1" hangingPunct="1">
              <a:lnSpc>
                <a:spcPct val="80000"/>
              </a:lnSpc>
              <a:buFont typeface="Wingdings" pitchFamily="2" charset="2"/>
              <a:buChar char="Ø"/>
              <a:defRPr/>
            </a:pPr>
            <a:r>
              <a:rPr lang="en-US" sz="1800" dirty="0" smtClean="0">
                <a:latin typeface="Comic Sans MS" pitchFamily="66" charset="0"/>
                <a:cs typeface="Arial" pitchFamily="34" charset="0"/>
              </a:rPr>
              <a:t>An affected individual has to use accommodation even for distant objects.</a:t>
            </a:r>
            <a:endParaRPr lang="en-US" sz="1800" dirty="0" smtClean="0">
              <a:effectLst/>
              <a:latin typeface="Comic Sans MS" pitchFamily="66" charset="0"/>
              <a:cs typeface="Arial" pitchFamily="34" charset="0"/>
            </a:endParaRPr>
          </a:p>
          <a:p>
            <a:pPr eaLnBrk="1" hangingPunct="1">
              <a:lnSpc>
                <a:spcPct val="80000"/>
              </a:lnSpc>
              <a:defRPr/>
            </a:pPr>
            <a:endParaRPr lang="en-US" sz="1800" dirty="0" smtClean="0">
              <a:effectLst/>
              <a:latin typeface="Comic Sans MS" pitchFamily="66" charset="0"/>
              <a:cs typeface="Arial" pitchFamily="34" charset="0"/>
            </a:endParaRPr>
          </a:p>
          <a:p>
            <a:pPr eaLnBrk="1" hangingPunct="1">
              <a:lnSpc>
                <a:spcPct val="80000"/>
              </a:lnSpc>
              <a:buFont typeface="Wingdings" pitchFamily="2" charset="2"/>
              <a:buChar char="Ø"/>
              <a:defRPr/>
            </a:pPr>
            <a:r>
              <a:rPr lang="en-US" sz="1800" dirty="0" smtClean="0">
                <a:effectLst/>
                <a:latin typeface="Comic Sans MS" pitchFamily="66" charset="0"/>
                <a:cs typeface="Arial" pitchFamily="34" charset="0"/>
              </a:rPr>
              <a:t>Headache &amp; hypertrophy of ciliary muscle</a:t>
            </a:r>
          </a:p>
          <a:p>
            <a:pPr eaLnBrk="1" hangingPunct="1">
              <a:lnSpc>
                <a:spcPct val="80000"/>
              </a:lnSpc>
              <a:buFont typeface="Wingdings" pitchFamily="2" charset="2"/>
              <a:buChar char="Ø"/>
              <a:defRPr/>
            </a:pPr>
            <a:endParaRPr lang="en-US" sz="1800" dirty="0" smtClean="0">
              <a:effectLst/>
              <a:latin typeface="Comic Sans MS" pitchFamily="66" charset="0"/>
              <a:cs typeface="Arial" pitchFamily="34" charset="0"/>
            </a:endParaRPr>
          </a:p>
          <a:p>
            <a:pPr eaLnBrk="1" hangingPunct="1">
              <a:lnSpc>
                <a:spcPct val="80000"/>
              </a:lnSpc>
              <a:defRPr/>
            </a:pPr>
            <a:endParaRPr lang="en-US" sz="1800" dirty="0" smtClean="0">
              <a:effectLst/>
              <a:latin typeface="Comic Sans MS" pitchFamily="66" charset="0"/>
              <a:cs typeface="Arial" pitchFamily="34" charset="0"/>
            </a:endParaRPr>
          </a:p>
          <a:p>
            <a:pPr eaLnBrk="1" hangingPunct="1">
              <a:lnSpc>
                <a:spcPct val="80000"/>
              </a:lnSpc>
              <a:buFont typeface="Wingdings" pitchFamily="2" charset="2"/>
              <a:buChar char="Ø"/>
              <a:defRPr/>
            </a:pPr>
            <a:r>
              <a:rPr lang="en-US" sz="1800" dirty="0" smtClean="0">
                <a:solidFill>
                  <a:srgbClr val="C00000"/>
                </a:solidFill>
                <a:effectLst>
                  <a:outerShdw blurRad="38100" dist="38100" dir="2700000" algn="tl">
                    <a:srgbClr val="000000">
                      <a:alpha val="43137"/>
                    </a:srgbClr>
                  </a:outerShdw>
                </a:effectLst>
                <a:latin typeface="Comic Sans MS" pitchFamily="66" charset="0"/>
                <a:cs typeface="Arial" pitchFamily="34" charset="0"/>
              </a:rPr>
              <a:t>correction by biconvex lens</a:t>
            </a:r>
            <a:r>
              <a:rPr lang="en-US" sz="1800" dirty="0" smtClean="0">
                <a:effectLst/>
                <a:latin typeface="Comic Sans MS" pitchFamily="66" charset="0"/>
                <a:cs typeface="Arial" pitchFamily="34" charset="0"/>
              </a:rPr>
              <a:t>.</a:t>
            </a:r>
          </a:p>
          <a:p>
            <a:pPr>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1000"/>
                                        <p:tgtEl>
                                          <p:spTgt spid="4">
                                            <p:txEl>
                                              <p:pRg st="7" end="7"/>
                                            </p:txEl>
                                          </p:spTgt>
                                        </p:tgtEl>
                                      </p:cBhvr>
                                    </p:animEffect>
                                    <p:anim calcmode="lin" valueType="num">
                                      <p:cBhvr>
                                        <p:cTn id="2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circle(in)">
                                      <p:cBhvr>
                                        <p:cTn id="35"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29047" cy="584182"/>
          </a:xfrm>
        </p:spPr>
        <p:txBody>
          <a:bodyPr>
            <a:normAutofit/>
          </a:bodyPr>
          <a:lstStyle/>
          <a:p>
            <a:pPr algn="ctr"/>
            <a:r>
              <a:rPr lang="en-US" dirty="0" smtClean="0">
                <a:solidFill>
                  <a:srgbClr val="FF0000"/>
                </a:solidFill>
                <a:effectLst>
                  <a:outerShdw blurRad="38100" dist="38100" dir="2700000" algn="tl">
                    <a:srgbClr val="000000">
                      <a:alpha val="43137"/>
                    </a:srgbClr>
                  </a:outerShdw>
                </a:effectLst>
                <a:latin typeface="Comic Sans MS" pitchFamily="66" charset="0"/>
              </a:rPr>
              <a:t>Errors Of Refraction</a:t>
            </a:r>
            <a:endParaRPr lang="en-US" dirty="0"/>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390267" y="273050"/>
            <a:ext cx="3481316" cy="5853113"/>
          </a:xfrm>
          <a:prstGeom prst="rect">
            <a:avLst/>
          </a:prstGeom>
          <a:ln w="12700">
            <a:solidFill>
              <a:srgbClr val="FF00FF"/>
            </a:solidFill>
          </a:ln>
        </p:spPr>
      </p:pic>
      <p:sp>
        <p:nvSpPr>
          <p:cNvPr id="4" name="Text Placeholder 3"/>
          <p:cNvSpPr>
            <a:spLocks noGrp="1"/>
          </p:cNvSpPr>
          <p:nvPr>
            <p:ph type="body" sz="half" idx="2"/>
          </p:nvPr>
        </p:nvSpPr>
        <p:spPr>
          <a:xfrm>
            <a:off x="457200" y="1071546"/>
            <a:ext cx="3471858" cy="5054617"/>
          </a:xfrm>
          <a:ln w="19050">
            <a:solidFill>
              <a:schemeClr val="accent2"/>
            </a:solidFill>
          </a:ln>
        </p:spPr>
        <p:txBody>
          <a:bodyPr>
            <a:normAutofit/>
          </a:bodyPr>
          <a:lstStyle/>
          <a:p>
            <a:pPr eaLnBrk="1" hangingPunct="1">
              <a:lnSpc>
                <a:spcPct val="80000"/>
              </a:lnSpc>
              <a:defRPr/>
            </a:pPr>
            <a:endParaRPr lang="en-US" u="sng" dirty="0" smtClean="0">
              <a:latin typeface="Arial" pitchFamily="34" charset="0"/>
              <a:cs typeface="Arial" pitchFamily="34" charset="0"/>
            </a:endParaRPr>
          </a:p>
          <a:p>
            <a:pPr eaLnBrk="1" hangingPunct="1">
              <a:lnSpc>
                <a:spcPct val="80000"/>
              </a:lnSpc>
              <a:defRPr/>
            </a:pPr>
            <a:r>
              <a:rPr lang="en-US" sz="2000" u="sng" dirty="0" smtClean="0">
                <a:solidFill>
                  <a:srgbClr val="FF0000"/>
                </a:solidFill>
                <a:latin typeface="Comic Sans MS" pitchFamily="66" charset="0"/>
                <a:cs typeface="Arial" pitchFamily="34" charset="0"/>
              </a:rPr>
              <a:t>2-Myopia(nearsightedness):</a:t>
            </a:r>
          </a:p>
          <a:p>
            <a:pPr eaLnBrk="1" hangingPunct="1">
              <a:lnSpc>
                <a:spcPct val="80000"/>
              </a:lnSpc>
              <a:defRPr/>
            </a:pPr>
            <a:endParaRPr lang="en-US" u="sng" dirty="0" smtClean="0">
              <a:solidFill>
                <a:srgbClr val="FF0000"/>
              </a:solidFill>
              <a:latin typeface="Comic Sans MS" pitchFamily="66" charset="0"/>
              <a:cs typeface="Arial" pitchFamily="34" charset="0"/>
            </a:endParaRPr>
          </a:p>
          <a:p>
            <a:pPr eaLnBrk="1" hangingPunct="1">
              <a:lnSpc>
                <a:spcPct val="80000"/>
              </a:lnSpc>
              <a:buFont typeface="Wingdings" pitchFamily="2" charset="2"/>
              <a:buChar char="§"/>
              <a:defRPr/>
            </a:pPr>
            <a:r>
              <a:rPr lang="en-US" sz="1800" dirty="0" smtClean="0">
                <a:effectLst/>
                <a:latin typeface="Comic Sans MS" pitchFamily="66" charset="0"/>
                <a:cs typeface="Arial" pitchFamily="34" charset="0"/>
              </a:rPr>
              <a:t>Genetic, large eye ball, long anteroposterior diameter, cause  image to focus in front of retina </a:t>
            </a:r>
          </a:p>
          <a:p>
            <a:pPr eaLnBrk="1" hangingPunct="1">
              <a:lnSpc>
                <a:spcPct val="80000"/>
              </a:lnSpc>
              <a:defRPr/>
            </a:pPr>
            <a:endParaRPr lang="en-US" sz="1800" dirty="0" smtClean="0">
              <a:effectLst/>
              <a:latin typeface="Comic Sans MS" pitchFamily="66" charset="0"/>
              <a:cs typeface="Arial" pitchFamily="34" charset="0"/>
            </a:endParaRPr>
          </a:p>
          <a:p>
            <a:pPr eaLnBrk="1" hangingPunct="1">
              <a:lnSpc>
                <a:spcPct val="80000"/>
              </a:lnSpc>
              <a:buFont typeface="Wingdings" pitchFamily="2" charset="2"/>
              <a:buChar char="§"/>
              <a:defRPr/>
            </a:pPr>
            <a:r>
              <a:rPr lang="en-US" sz="1800" dirty="0" smtClean="0">
                <a:effectLst/>
                <a:latin typeface="Comic Sans MS" pitchFamily="66" charset="0"/>
                <a:cs typeface="Arial" pitchFamily="34" charset="0"/>
              </a:rPr>
              <a:t> Correction by biconcave lens to diverge rays before strike lens</a:t>
            </a:r>
            <a:r>
              <a:rPr lang="en-US" dirty="0" smtClean="0">
                <a:effectLst/>
                <a:latin typeface="Comic Sans MS" pitchFamily="66" charset="0"/>
                <a:cs typeface="Arial" pitchFamily="34" charset="0"/>
              </a:rPr>
              <a:t>)</a:t>
            </a:r>
          </a:p>
          <a:p>
            <a:pPr eaLnBrk="1" hangingPunct="1">
              <a:lnSpc>
                <a:spcPct val="80000"/>
              </a:lnSpc>
              <a:defRPr/>
            </a:pPr>
            <a:endParaRPr lang="en-US" b="1" dirty="0" smtClean="0">
              <a:solidFill>
                <a:srgbClr val="000000"/>
              </a:solidFill>
              <a:effectLst>
                <a:outerShdw blurRad="38100" dist="38100" dir="2700000" algn="tl">
                  <a:srgbClr val="FFFFFF"/>
                </a:outerShdw>
              </a:effectLst>
            </a:endParaRP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130175"/>
            <a:ext cx="8229600" cy="777875"/>
          </a:xfrm>
        </p:spPr>
        <p:txBody>
          <a:bodyPr/>
          <a:lstStyle/>
          <a:p>
            <a:pPr eaLnBrk="1" hangingPunct="1"/>
            <a:r>
              <a:rPr lang="en-US" b="1" smtClean="0">
                <a:latin typeface="Comic Sans MS" pitchFamily="66" charset="0"/>
              </a:rPr>
              <a:t>Image Focusing</a:t>
            </a:r>
          </a:p>
        </p:txBody>
      </p:sp>
      <p:pic>
        <p:nvPicPr>
          <p:cNvPr id="113667" name="Picture 3" descr="s2-21"/>
          <p:cNvPicPr>
            <a:picLocks noGrp="1" noChangeAspect="1" noChangeArrowheads="1"/>
          </p:cNvPicPr>
          <p:nvPr>
            <p:ph sz="half" idx="2"/>
          </p:nvPr>
        </p:nvPicPr>
        <p:blipFill>
          <a:blip r:embed="rId3">
            <a:lum contrast="40000"/>
          </a:blip>
          <a:srcRect/>
          <a:stretch>
            <a:fillRect/>
          </a:stretch>
        </p:blipFill>
        <p:spPr>
          <a:xfrm>
            <a:off x="2438400" y="1160463"/>
            <a:ext cx="4383088" cy="5697537"/>
          </a:xfrm>
          <a:noFill/>
        </p:spPr>
      </p:pic>
      <p:sp>
        <p:nvSpPr>
          <p:cNvPr id="113668" name="Text Box 4"/>
          <p:cNvSpPr txBox="1">
            <a:spLocks noChangeArrowheads="1"/>
          </p:cNvSpPr>
          <p:nvPr/>
        </p:nvSpPr>
        <p:spPr bwMode="auto">
          <a:xfrm>
            <a:off x="-71438" y="1608138"/>
            <a:ext cx="2597151" cy="892175"/>
          </a:xfrm>
          <a:prstGeom prst="rect">
            <a:avLst/>
          </a:prstGeom>
          <a:solidFill>
            <a:schemeClr val="bg1"/>
          </a:solidFill>
          <a:ln w="9525">
            <a:noFill/>
            <a:miter lim="800000"/>
            <a:headEnd/>
            <a:tailEnd/>
          </a:ln>
        </p:spPr>
        <p:txBody>
          <a:bodyPr>
            <a:spAutoFit/>
          </a:bodyPr>
          <a:lstStyle/>
          <a:p>
            <a:pPr rtl="0"/>
            <a:r>
              <a:rPr lang="en-US" sz="3200" b="1">
                <a:latin typeface="Comic Sans MS" pitchFamily="66" charset="0"/>
              </a:rPr>
              <a:t>Emmetropia</a:t>
            </a:r>
          </a:p>
          <a:p>
            <a:pPr algn="ctr" rtl="0"/>
            <a:r>
              <a:rPr lang="en-US" sz="2000">
                <a:latin typeface="Comic Sans MS" pitchFamily="66" charset="0"/>
              </a:rPr>
              <a:t>(normal vision)</a:t>
            </a:r>
            <a:endParaRPr lang="en-US" sz="3200" b="1">
              <a:latin typeface="Comic Sans MS" pitchFamily="66" charset="0"/>
            </a:endParaRPr>
          </a:p>
        </p:txBody>
      </p:sp>
      <p:sp>
        <p:nvSpPr>
          <p:cNvPr id="113669" name="Text Box 5"/>
          <p:cNvSpPr txBox="1">
            <a:spLocks noChangeArrowheads="1"/>
          </p:cNvSpPr>
          <p:nvPr/>
        </p:nvSpPr>
        <p:spPr bwMode="auto">
          <a:xfrm>
            <a:off x="0" y="3500438"/>
            <a:ext cx="2500313" cy="892175"/>
          </a:xfrm>
          <a:prstGeom prst="rect">
            <a:avLst/>
          </a:prstGeom>
          <a:solidFill>
            <a:schemeClr val="bg1"/>
          </a:solidFill>
          <a:ln w="9525">
            <a:noFill/>
            <a:miter lim="800000"/>
            <a:headEnd/>
            <a:tailEnd/>
          </a:ln>
        </p:spPr>
        <p:txBody>
          <a:bodyPr>
            <a:spAutoFit/>
          </a:bodyPr>
          <a:lstStyle/>
          <a:p>
            <a:pPr rtl="0"/>
            <a:r>
              <a:rPr lang="en-US" sz="3200" b="1">
                <a:latin typeface="Comic Sans MS" pitchFamily="66" charset="0"/>
              </a:rPr>
              <a:t>Myopia</a:t>
            </a:r>
          </a:p>
          <a:p>
            <a:pPr rtl="0"/>
            <a:r>
              <a:rPr lang="en-US" sz="2000">
                <a:latin typeface="Comic Sans MS" pitchFamily="66" charset="0"/>
              </a:rPr>
              <a:t>(Short sight)</a:t>
            </a:r>
            <a:endParaRPr lang="en-US" sz="3200" b="1">
              <a:latin typeface="Comic Sans MS" pitchFamily="66" charset="0"/>
            </a:endParaRPr>
          </a:p>
        </p:txBody>
      </p:sp>
      <p:sp>
        <p:nvSpPr>
          <p:cNvPr id="113670" name="Text Box 6"/>
          <p:cNvSpPr txBox="1">
            <a:spLocks noChangeArrowheads="1"/>
          </p:cNvSpPr>
          <p:nvPr/>
        </p:nvSpPr>
        <p:spPr bwMode="auto">
          <a:xfrm>
            <a:off x="0" y="5608638"/>
            <a:ext cx="2500313" cy="892175"/>
          </a:xfrm>
          <a:prstGeom prst="rect">
            <a:avLst/>
          </a:prstGeom>
          <a:solidFill>
            <a:schemeClr val="bg1"/>
          </a:solidFill>
          <a:ln w="9525">
            <a:noFill/>
            <a:miter lim="800000"/>
            <a:headEnd/>
            <a:tailEnd/>
          </a:ln>
        </p:spPr>
        <p:txBody>
          <a:bodyPr>
            <a:spAutoFit/>
          </a:bodyPr>
          <a:lstStyle/>
          <a:p>
            <a:pPr rtl="0"/>
            <a:r>
              <a:rPr lang="en-US" sz="3200" b="1">
                <a:latin typeface="Comic Sans MS" pitchFamily="66" charset="0"/>
              </a:rPr>
              <a:t>Hyperopia</a:t>
            </a:r>
          </a:p>
          <a:p>
            <a:pPr algn="ctr" rtl="0"/>
            <a:r>
              <a:rPr lang="en-US" sz="2000">
                <a:latin typeface="Comic Sans MS" pitchFamily="66" charset="0"/>
              </a:rPr>
              <a:t>(long sight)</a:t>
            </a:r>
            <a:endParaRPr lang="en-US" sz="3200" b="1">
              <a:latin typeface="Comic Sans MS" pitchFamily="66" charset="0"/>
            </a:endParaRPr>
          </a:p>
        </p:txBody>
      </p:sp>
      <p:sp>
        <p:nvSpPr>
          <p:cNvPr id="82951" name="Rectangle 7"/>
          <p:cNvSpPr>
            <a:spLocks noChangeArrowheads="1"/>
          </p:cNvSpPr>
          <p:nvPr/>
        </p:nvSpPr>
        <p:spPr bwMode="auto">
          <a:xfrm>
            <a:off x="3352800" y="2590800"/>
            <a:ext cx="1905000" cy="457200"/>
          </a:xfrm>
          <a:prstGeom prst="rect">
            <a:avLst/>
          </a:prstGeom>
          <a:solidFill>
            <a:schemeClr val="bg1"/>
          </a:solidFill>
          <a:ln w="9525">
            <a:noFill/>
            <a:miter lim="800000"/>
            <a:headEnd/>
            <a:tailEnd/>
          </a:ln>
        </p:spPr>
        <p:txBody>
          <a:bodyPr wrap="none" anchor="ctr"/>
          <a:lstStyle/>
          <a:p>
            <a:endParaRPr lang="en-US"/>
          </a:p>
        </p:txBody>
      </p:sp>
      <p:sp>
        <p:nvSpPr>
          <p:cNvPr id="82952" name="Rectangle 8"/>
          <p:cNvSpPr>
            <a:spLocks noChangeArrowheads="1"/>
          </p:cNvSpPr>
          <p:nvPr/>
        </p:nvSpPr>
        <p:spPr bwMode="auto">
          <a:xfrm>
            <a:off x="3352800" y="4572000"/>
            <a:ext cx="2209800" cy="457200"/>
          </a:xfrm>
          <a:prstGeom prst="rect">
            <a:avLst/>
          </a:prstGeom>
          <a:solidFill>
            <a:schemeClr val="bg1"/>
          </a:solidFill>
          <a:ln w="9525">
            <a:noFill/>
            <a:miter lim="800000"/>
            <a:headEnd/>
            <a:tailEnd/>
          </a:ln>
        </p:spPr>
        <p:txBody>
          <a:bodyPr wrap="none" anchor="ctr"/>
          <a:lstStyle/>
          <a:p>
            <a:endParaRPr lang="en-US"/>
          </a:p>
        </p:txBody>
      </p:sp>
      <p:sp>
        <p:nvSpPr>
          <p:cNvPr id="82953" name="Rectangle 9"/>
          <p:cNvSpPr>
            <a:spLocks noChangeArrowheads="1"/>
          </p:cNvSpPr>
          <p:nvPr/>
        </p:nvSpPr>
        <p:spPr bwMode="auto">
          <a:xfrm>
            <a:off x="3429000" y="6400800"/>
            <a:ext cx="1905000" cy="457200"/>
          </a:xfrm>
          <a:prstGeom prst="rect">
            <a:avLst/>
          </a:prstGeom>
          <a:solidFill>
            <a:schemeClr val="bg1"/>
          </a:solidFill>
          <a:ln w="9525">
            <a:noFill/>
            <a:miter lim="800000"/>
            <a:headEnd/>
            <a:tailEnd/>
          </a:ln>
        </p:spPr>
        <p:txBody>
          <a:bodyPr wrap="none" anchor="ctr"/>
          <a:lstStyle/>
          <a:p>
            <a:endParaRPr lang="en-US"/>
          </a:p>
        </p:txBody>
      </p:sp>
      <p:sp>
        <p:nvSpPr>
          <p:cNvPr id="113674" name="Text Box 10"/>
          <p:cNvSpPr txBox="1">
            <a:spLocks noChangeArrowheads="1"/>
          </p:cNvSpPr>
          <p:nvPr/>
        </p:nvSpPr>
        <p:spPr bwMode="auto">
          <a:xfrm>
            <a:off x="6738938" y="2536825"/>
            <a:ext cx="2405062" cy="1016000"/>
          </a:xfrm>
          <a:prstGeom prst="rect">
            <a:avLst/>
          </a:prstGeom>
          <a:noFill/>
          <a:ln w="9525">
            <a:noFill/>
            <a:miter lim="800000"/>
            <a:headEnd/>
            <a:tailEnd/>
          </a:ln>
        </p:spPr>
        <p:txBody>
          <a:bodyPr>
            <a:spAutoFit/>
          </a:bodyPr>
          <a:lstStyle/>
          <a:p>
            <a:pPr algn="ctr" rtl="0"/>
            <a:r>
              <a:rPr lang="en-US" sz="2000" b="1">
                <a:latin typeface="Comic Sans MS" pitchFamily="66" charset="0"/>
              </a:rPr>
              <a:t>Fully relaxed </a:t>
            </a:r>
          </a:p>
          <a:p>
            <a:pPr algn="ctr" rtl="0"/>
            <a:r>
              <a:rPr lang="en-US" sz="2000" b="1">
                <a:latin typeface="Comic Sans MS" pitchFamily="66" charset="0"/>
              </a:rPr>
              <a:t>unaccommodated</a:t>
            </a:r>
          </a:p>
          <a:p>
            <a:pPr algn="ctr" rtl="0"/>
            <a:r>
              <a:rPr lang="en-US" sz="2000" b="1">
                <a:latin typeface="Comic Sans MS" pitchFamily="66" charset="0"/>
              </a:rPr>
              <a:t> lens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3666"/>
                                        </p:tgtEl>
                                        <p:attrNameLst>
                                          <p:attrName>style.visibility</p:attrName>
                                        </p:attrNameLst>
                                      </p:cBhvr>
                                      <p:to>
                                        <p:strVal val="visible"/>
                                      </p:to>
                                    </p:set>
                                    <p:animEffect transition="in" filter="blinds(horizontal)">
                                      <p:cBhvr>
                                        <p:cTn id="11" dur="500"/>
                                        <p:tgtEl>
                                          <p:spTgt spid="1136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13667"/>
                                        </p:tgtEl>
                                        <p:attrNameLst>
                                          <p:attrName>style.visibility</p:attrName>
                                        </p:attrNameLst>
                                      </p:cBhvr>
                                      <p:to>
                                        <p:strVal val="visible"/>
                                      </p:to>
                                    </p:set>
                                    <p:animEffect transition="in" filter="checkerboard(across)">
                                      <p:cBhvr>
                                        <p:cTn id="16" dur="500"/>
                                        <p:tgtEl>
                                          <p:spTgt spid="1136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1" nodeType="clickEffect">
                                  <p:stCondLst>
                                    <p:cond delay="0"/>
                                  </p:stCondLst>
                                  <p:childTnLst>
                                    <p:set>
                                      <p:cBhvr>
                                        <p:cTn id="20" dur="1" fill="hold">
                                          <p:stCondLst>
                                            <p:cond delay="0"/>
                                          </p:stCondLst>
                                        </p:cTn>
                                        <p:tgtEl>
                                          <p:spTgt spid="113674"/>
                                        </p:tgtEl>
                                        <p:attrNameLst>
                                          <p:attrName>style.visibility</p:attrName>
                                        </p:attrNameLst>
                                      </p:cBhvr>
                                      <p:to>
                                        <p:strVal val="visible"/>
                                      </p:to>
                                    </p:set>
                                    <p:animEffect transition="in" filter="checkerboard(across)">
                                      <p:cBhvr>
                                        <p:cTn id="21" dur="500"/>
                                        <p:tgtEl>
                                          <p:spTgt spid="11367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13668"/>
                                        </p:tgtEl>
                                        <p:attrNameLst>
                                          <p:attrName>style.visibility</p:attrName>
                                        </p:attrNameLst>
                                      </p:cBhvr>
                                      <p:to>
                                        <p:strVal val="visible"/>
                                      </p:to>
                                    </p:set>
                                    <p:animEffect transition="in" filter="box(in)">
                                      <p:cBhvr>
                                        <p:cTn id="26" dur="500"/>
                                        <p:tgtEl>
                                          <p:spTgt spid="11366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13669"/>
                                        </p:tgtEl>
                                        <p:attrNameLst>
                                          <p:attrName>style.visibility</p:attrName>
                                        </p:attrNameLst>
                                      </p:cBhvr>
                                      <p:to>
                                        <p:strVal val="visible"/>
                                      </p:to>
                                    </p:set>
                                    <p:animEffect transition="in" filter="box(in)">
                                      <p:cBhvr>
                                        <p:cTn id="31" dur="500"/>
                                        <p:tgtEl>
                                          <p:spTgt spid="11366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13670"/>
                                        </p:tgtEl>
                                        <p:attrNameLst>
                                          <p:attrName>style.visibility</p:attrName>
                                        </p:attrNameLst>
                                      </p:cBhvr>
                                      <p:to>
                                        <p:strVal val="visible"/>
                                      </p:to>
                                    </p:set>
                                    <p:animEffect transition="in" filter="box(in)">
                                      <p:cBhvr>
                                        <p:cTn id="36" dur="500"/>
                                        <p:tgtEl>
                                          <p:spTgt spid="113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113668" grpId="0" animBg="1"/>
      <p:bldP spid="113669" grpId="0" animBg="1"/>
      <p:bldP spid="113670" grpId="0" animBg="1"/>
      <p:bldP spid="113674" grpId="0"/>
      <p:bldP spid="113674" grpId="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9" name="Rectangle 3"/>
          <p:cNvSpPr>
            <a:spLocks noGrp="1" noChangeArrowheads="1"/>
          </p:cNvSpPr>
          <p:nvPr>
            <p:ph type="title"/>
          </p:nvPr>
        </p:nvSpPr>
        <p:spPr>
          <a:xfrm>
            <a:off x="457200" y="133350"/>
            <a:ext cx="8229600" cy="1431925"/>
          </a:xfrm>
        </p:spPr>
        <p:txBody>
          <a:bodyPr>
            <a:spAutoFit/>
          </a:bodyPr>
          <a:lstStyle/>
          <a:p>
            <a:r>
              <a:rPr lang="en-US"/>
              <a:t>Figure 17.11  Visual Abnormalities</a:t>
            </a:r>
          </a:p>
        </p:txBody>
      </p:sp>
      <p:sp>
        <p:nvSpPr>
          <p:cNvPr id="16" name="Date Placeholder 3"/>
          <p:cNvSpPr>
            <a:spLocks noGrp="1"/>
          </p:cNvSpPr>
          <p:nvPr>
            <p:ph type="dt" sz="half" idx="10"/>
          </p:nvPr>
        </p:nvSpPr>
        <p:spPr/>
        <p:txBody>
          <a:bodyPr/>
          <a:lstStyle/>
          <a:p>
            <a:fld id="{9FCF0492-4A5E-42E8-AC08-1B66DD19128C}" type="datetime1">
              <a:rPr lang="ar-SA">
                <a:solidFill>
                  <a:srgbClr val="FFFFFF"/>
                </a:solidFill>
              </a:rPr>
              <a:pPr/>
              <a:t>02/01/1438</a:t>
            </a:fld>
            <a:endParaRPr lang="en-US">
              <a:solidFill>
                <a:srgbClr val="FFFFFF"/>
              </a:solidFill>
            </a:endParaRPr>
          </a:p>
        </p:txBody>
      </p:sp>
      <p:sp>
        <p:nvSpPr>
          <p:cNvPr id="17" name="Slide Number Placeholder 5"/>
          <p:cNvSpPr>
            <a:spLocks noGrp="1"/>
          </p:cNvSpPr>
          <p:nvPr>
            <p:ph type="sldNum" sz="quarter" idx="12"/>
          </p:nvPr>
        </p:nvSpPr>
        <p:spPr/>
        <p:txBody>
          <a:bodyPr/>
          <a:lstStyle/>
          <a:p>
            <a:fld id="{7AE1C7A0-674D-4D90-AC7E-45E19AFB4968}" type="slidenum">
              <a:rPr lang="en-US">
                <a:solidFill>
                  <a:srgbClr val="FFFFFF"/>
                </a:solidFill>
              </a:rPr>
              <a:pPr/>
              <a:t>34</a:t>
            </a:fld>
            <a:endParaRPr lang="en-US">
              <a:solidFill>
                <a:srgbClr val="FFFFFF"/>
              </a:solidFill>
            </a:endParaRPr>
          </a:p>
        </p:txBody>
      </p:sp>
      <p:sp>
        <p:nvSpPr>
          <p:cNvPr id="219138"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solidFill>
                  <a:srgbClr val="FFFFFF"/>
                </a:solidFill>
                <a:latin typeface="Times New Roman" pitchFamily="18" charset="0"/>
              </a:rPr>
              <a:t>Figure 17.11</a:t>
            </a:r>
          </a:p>
        </p:txBody>
      </p:sp>
      <p:pic>
        <p:nvPicPr>
          <p:cNvPr id="219140" name="Picture 4"/>
          <p:cNvPicPr>
            <a:picLocks noChangeAspect="1" noChangeArrowheads="1"/>
          </p:cNvPicPr>
          <p:nvPr/>
        </p:nvPicPr>
        <p:blipFill>
          <a:blip r:embed="rId3" cstate="print"/>
          <a:srcRect b="4546"/>
          <a:stretch>
            <a:fillRect/>
          </a:stretch>
        </p:blipFill>
        <p:spPr bwMode="auto">
          <a:xfrm>
            <a:off x="152400" y="1125538"/>
            <a:ext cx="8991600" cy="4957762"/>
          </a:xfrm>
          <a:prstGeom prst="rect">
            <a:avLst/>
          </a:prstGeom>
          <a:noFill/>
        </p:spPr>
      </p:pic>
      <p:sp>
        <p:nvSpPr>
          <p:cNvPr id="219141" name="Text Box 5"/>
          <p:cNvSpPr txBox="1">
            <a:spLocks noChangeArrowheads="1"/>
          </p:cNvSpPr>
          <p:nvPr/>
        </p:nvSpPr>
        <p:spPr bwMode="auto">
          <a:xfrm>
            <a:off x="2051050" y="6092825"/>
            <a:ext cx="1512888" cy="641350"/>
          </a:xfrm>
          <a:prstGeom prst="rect">
            <a:avLst/>
          </a:prstGeom>
          <a:noFill/>
          <a:ln w="9525">
            <a:noFill/>
            <a:miter lim="800000"/>
            <a:headEnd/>
            <a:tailEnd/>
          </a:ln>
          <a:effectLst/>
        </p:spPr>
        <p:txBody>
          <a:bodyPr>
            <a:spAutoFit/>
          </a:bodyPr>
          <a:lstStyle/>
          <a:p>
            <a:pPr>
              <a:spcBef>
                <a:spcPct val="50000"/>
              </a:spcBef>
            </a:pPr>
            <a:r>
              <a:rPr lang="en-US" b="1">
                <a:solidFill>
                  <a:srgbClr val="FFFFFF"/>
                </a:solidFill>
                <a:latin typeface="Tahoma" pitchFamily="34" charset="0"/>
              </a:rPr>
              <a:t>Biconcave lens</a:t>
            </a:r>
          </a:p>
        </p:txBody>
      </p:sp>
      <p:sp>
        <p:nvSpPr>
          <p:cNvPr id="219142" name="Text Box 6"/>
          <p:cNvSpPr txBox="1">
            <a:spLocks noChangeArrowheads="1"/>
          </p:cNvSpPr>
          <p:nvPr/>
        </p:nvSpPr>
        <p:spPr bwMode="auto">
          <a:xfrm>
            <a:off x="5795963" y="6092825"/>
            <a:ext cx="1512887" cy="641350"/>
          </a:xfrm>
          <a:prstGeom prst="rect">
            <a:avLst/>
          </a:prstGeom>
          <a:noFill/>
          <a:ln w="9525">
            <a:noFill/>
            <a:miter lim="800000"/>
            <a:headEnd/>
            <a:tailEnd/>
          </a:ln>
          <a:effectLst/>
        </p:spPr>
        <p:txBody>
          <a:bodyPr>
            <a:spAutoFit/>
          </a:bodyPr>
          <a:lstStyle/>
          <a:p>
            <a:pPr>
              <a:spcBef>
                <a:spcPct val="50000"/>
              </a:spcBef>
            </a:pPr>
            <a:r>
              <a:rPr lang="en-US" b="1">
                <a:solidFill>
                  <a:srgbClr val="FFFFFF"/>
                </a:solidFill>
                <a:latin typeface="Tahoma" pitchFamily="34" charset="0"/>
              </a:rPr>
              <a:t>Biconvex lens </a:t>
            </a:r>
          </a:p>
        </p:txBody>
      </p:sp>
      <p:sp>
        <p:nvSpPr>
          <p:cNvPr id="219143" name="Line 7"/>
          <p:cNvSpPr>
            <a:spLocks noChangeShapeType="1"/>
          </p:cNvSpPr>
          <p:nvPr/>
        </p:nvSpPr>
        <p:spPr bwMode="auto">
          <a:xfrm flipV="1">
            <a:off x="3419475" y="5661025"/>
            <a:ext cx="73025" cy="504825"/>
          </a:xfrm>
          <a:prstGeom prst="line">
            <a:avLst/>
          </a:prstGeom>
          <a:noFill/>
          <a:ln w="57150">
            <a:solidFill>
              <a:srgbClr val="FF3399"/>
            </a:solidFill>
            <a:round/>
            <a:headEnd/>
            <a:tailEnd type="triangle" w="med" len="med"/>
          </a:ln>
          <a:effectLst/>
        </p:spPr>
        <p:txBody>
          <a:bodyPr/>
          <a:lstStyle/>
          <a:p>
            <a:endParaRPr lang="en-US">
              <a:solidFill>
                <a:srgbClr val="FFFFFF"/>
              </a:solidFill>
            </a:endParaRPr>
          </a:p>
        </p:txBody>
      </p:sp>
      <p:sp>
        <p:nvSpPr>
          <p:cNvPr id="219144" name="Line 8"/>
          <p:cNvSpPr>
            <a:spLocks noChangeShapeType="1"/>
          </p:cNvSpPr>
          <p:nvPr/>
        </p:nvSpPr>
        <p:spPr bwMode="auto">
          <a:xfrm flipV="1">
            <a:off x="6588125" y="5661025"/>
            <a:ext cx="215900" cy="504825"/>
          </a:xfrm>
          <a:prstGeom prst="line">
            <a:avLst/>
          </a:prstGeom>
          <a:noFill/>
          <a:ln w="57150">
            <a:solidFill>
              <a:srgbClr val="FF3399"/>
            </a:solidFill>
            <a:round/>
            <a:headEnd/>
            <a:tailEnd type="triangle" w="med" len="med"/>
          </a:ln>
          <a:effectLst/>
        </p:spPr>
        <p:txBody>
          <a:bodyPr/>
          <a:lstStyle/>
          <a:p>
            <a:endParaRPr lang="en-US">
              <a:solidFill>
                <a:srgbClr val="FFFFFF"/>
              </a:solidFill>
            </a:endParaRPr>
          </a:p>
        </p:txBody>
      </p:sp>
      <p:sp>
        <p:nvSpPr>
          <p:cNvPr id="219145" name="Text Box 9"/>
          <p:cNvSpPr txBox="1">
            <a:spLocks noChangeArrowheads="1"/>
          </p:cNvSpPr>
          <p:nvPr/>
        </p:nvSpPr>
        <p:spPr bwMode="auto">
          <a:xfrm>
            <a:off x="395288" y="3573463"/>
            <a:ext cx="1295400" cy="366712"/>
          </a:xfrm>
          <a:prstGeom prst="rect">
            <a:avLst/>
          </a:prstGeom>
          <a:noFill/>
          <a:ln w="9525">
            <a:noFill/>
            <a:miter lim="800000"/>
            <a:headEnd/>
            <a:tailEnd/>
          </a:ln>
          <a:effectLst/>
        </p:spPr>
        <p:txBody>
          <a:bodyPr>
            <a:spAutoFit/>
          </a:bodyPr>
          <a:lstStyle/>
          <a:p>
            <a:pPr>
              <a:spcBef>
                <a:spcPct val="50000"/>
              </a:spcBef>
            </a:pPr>
            <a:r>
              <a:rPr lang="en-US">
                <a:solidFill>
                  <a:srgbClr val="7B46D0"/>
                </a:solidFill>
                <a:latin typeface="Tahoma" pitchFamily="34" charset="0"/>
              </a:rPr>
              <a:t>Normal</a:t>
            </a:r>
          </a:p>
        </p:txBody>
      </p:sp>
      <p:sp>
        <p:nvSpPr>
          <p:cNvPr id="219147" name="Text Box 11"/>
          <p:cNvSpPr txBox="1">
            <a:spLocks noChangeArrowheads="1"/>
          </p:cNvSpPr>
          <p:nvPr/>
        </p:nvSpPr>
        <p:spPr bwMode="auto">
          <a:xfrm>
            <a:off x="3059113" y="2997200"/>
            <a:ext cx="1152525" cy="641350"/>
          </a:xfrm>
          <a:prstGeom prst="rect">
            <a:avLst/>
          </a:prstGeom>
          <a:noFill/>
          <a:ln w="9525">
            <a:noFill/>
            <a:miter lim="800000"/>
            <a:headEnd/>
            <a:tailEnd/>
          </a:ln>
          <a:effectLst/>
        </p:spPr>
        <p:txBody>
          <a:bodyPr>
            <a:spAutoFit/>
          </a:bodyPr>
          <a:lstStyle/>
          <a:p>
            <a:pPr>
              <a:spcBef>
                <a:spcPct val="50000"/>
              </a:spcBef>
            </a:pPr>
            <a:r>
              <a:rPr lang="en-US">
                <a:solidFill>
                  <a:srgbClr val="7B46D0"/>
                </a:solidFill>
                <a:latin typeface="Tahoma" pitchFamily="34" charset="0"/>
              </a:rPr>
              <a:t>Short-sighted </a:t>
            </a:r>
          </a:p>
        </p:txBody>
      </p:sp>
      <p:sp>
        <p:nvSpPr>
          <p:cNvPr id="219148" name="Text Box 12"/>
          <p:cNvSpPr txBox="1">
            <a:spLocks noChangeArrowheads="1"/>
          </p:cNvSpPr>
          <p:nvPr/>
        </p:nvSpPr>
        <p:spPr bwMode="auto">
          <a:xfrm>
            <a:off x="6227763" y="2852738"/>
            <a:ext cx="1081087" cy="641350"/>
          </a:xfrm>
          <a:prstGeom prst="rect">
            <a:avLst/>
          </a:prstGeom>
          <a:noFill/>
          <a:ln w="9525">
            <a:noFill/>
            <a:miter lim="800000"/>
            <a:headEnd/>
            <a:tailEnd/>
          </a:ln>
          <a:effectLst/>
        </p:spPr>
        <p:txBody>
          <a:bodyPr>
            <a:spAutoFit/>
          </a:bodyPr>
          <a:lstStyle/>
          <a:p>
            <a:pPr>
              <a:spcBef>
                <a:spcPct val="50000"/>
              </a:spcBef>
            </a:pPr>
            <a:r>
              <a:rPr lang="en-US">
                <a:solidFill>
                  <a:srgbClr val="7B46D0"/>
                </a:solidFill>
                <a:latin typeface="Tahoma" pitchFamily="34" charset="0"/>
              </a:rPr>
              <a:t>Long-shghted</a:t>
            </a:r>
          </a:p>
        </p:txBody>
      </p:sp>
      <p:sp>
        <p:nvSpPr>
          <p:cNvPr id="219149" name="Line 13"/>
          <p:cNvSpPr>
            <a:spLocks noChangeShapeType="1"/>
          </p:cNvSpPr>
          <p:nvPr/>
        </p:nvSpPr>
        <p:spPr bwMode="auto">
          <a:xfrm flipV="1">
            <a:off x="1258888" y="3500438"/>
            <a:ext cx="288925" cy="215900"/>
          </a:xfrm>
          <a:prstGeom prst="line">
            <a:avLst/>
          </a:prstGeom>
          <a:noFill/>
          <a:ln w="9525">
            <a:solidFill>
              <a:schemeClr val="tx1"/>
            </a:solidFill>
            <a:round/>
            <a:headEnd/>
            <a:tailEnd type="triangle" w="med" len="med"/>
          </a:ln>
          <a:effectLst/>
        </p:spPr>
        <p:txBody>
          <a:bodyPr/>
          <a:lstStyle/>
          <a:p>
            <a:endParaRPr lang="en-US">
              <a:solidFill>
                <a:srgbClr val="FFFFFF"/>
              </a:solidFill>
            </a:endParaRPr>
          </a:p>
        </p:txBody>
      </p:sp>
      <p:sp>
        <p:nvSpPr>
          <p:cNvPr id="219150" name="Line 14"/>
          <p:cNvSpPr>
            <a:spLocks noChangeShapeType="1"/>
          </p:cNvSpPr>
          <p:nvPr/>
        </p:nvSpPr>
        <p:spPr bwMode="auto">
          <a:xfrm flipV="1">
            <a:off x="4067175" y="3141663"/>
            <a:ext cx="576263" cy="142875"/>
          </a:xfrm>
          <a:prstGeom prst="line">
            <a:avLst/>
          </a:prstGeom>
          <a:noFill/>
          <a:ln w="38100">
            <a:solidFill>
              <a:schemeClr val="accent2"/>
            </a:solidFill>
            <a:round/>
            <a:headEnd/>
            <a:tailEnd type="arrow" w="med" len="med"/>
          </a:ln>
          <a:effectLst/>
        </p:spPr>
        <p:txBody>
          <a:bodyPr/>
          <a:lstStyle/>
          <a:p>
            <a:endParaRPr lang="en-US">
              <a:solidFill>
                <a:srgbClr val="FFFFFF"/>
              </a:solidFill>
            </a:endParaRPr>
          </a:p>
        </p:txBody>
      </p:sp>
      <p:sp>
        <p:nvSpPr>
          <p:cNvPr id="219151" name="Line 15"/>
          <p:cNvSpPr>
            <a:spLocks noChangeShapeType="1"/>
          </p:cNvSpPr>
          <p:nvPr/>
        </p:nvSpPr>
        <p:spPr bwMode="auto">
          <a:xfrm flipV="1">
            <a:off x="7092950" y="2781300"/>
            <a:ext cx="287338" cy="360363"/>
          </a:xfrm>
          <a:prstGeom prst="line">
            <a:avLst/>
          </a:prstGeom>
          <a:noFill/>
          <a:ln w="38100">
            <a:solidFill>
              <a:schemeClr val="accent2"/>
            </a:solidFill>
            <a:round/>
            <a:headEnd/>
            <a:tailEnd type="arrow" w="med" len="med"/>
          </a:ln>
          <a:effectLst/>
        </p:spPr>
        <p:txBody>
          <a:bodyPr/>
          <a:lstStyle/>
          <a:p>
            <a:endParaRPr lang="en-US">
              <a:solidFill>
                <a:srgbClr val="FFFFFF"/>
              </a:solidFill>
            </a:endParaRPr>
          </a:p>
        </p:txBody>
      </p:sp>
      <p:sp>
        <p:nvSpPr>
          <p:cNvPr id="219152" name="Line 16"/>
          <p:cNvSpPr>
            <a:spLocks noChangeShapeType="1"/>
          </p:cNvSpPr>
          <p:nvPr/>
        </p:nvSpPr>
        <p:spPr bwMode="auto">
          <a:xfrm flipV="1">
            <a:off x="1258888" y="3141663"/>
            <a:ext cx="217487" cy="574675"/>
          </a:xfrm>
          <a:prstGeom prst="line">
            <a:avLst/>
          </a:prstGeom>
          <a:noFill/>
          <a:ln w="28575">
            <a:solidFill>
              <a:schemeClr val="accent2"/>
            </a:solidFill>
            <a:round/>
            <a:headEnd/>
            <a:tailEnd type="arrow" w="med" len="med"/>
          </a:ln>
          <a:effectLst/>
        </p:spPr>
        <p:txBody>
          <a:bodyPr/>
          <a:lstStyle/>
          <a:p>
            <a:endParaRPr lang="en-US">
              <a:solidFill>
                <a:srgbClr val="FFFFFF"/>
              </a:solidFill>
            </a:endParaRPr>
          </a:p>
        </p:txBody>
      </p:sp>
    </p:spTree>
    <p:extLst>
      <p:ext uri="{BB962C8B-B14F-4D97-AF65-F5344CB8AC3E}">
        <p14:creationId xmlns:p14="http://schemas.microsoft.com/office/powerpoint/2010/main" val="4091339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9139"/>
                                        </p:tgtEl>
                                        <p:attrNameLst>
                                          <p:attrName>style.visibility</p:attrName>
                                        </p:attrNameLst>
                                      </p:cBhvr>
                                      <p:to>
                                        <p:strVal val="visible"/>
                                      </p:to>
                                    </p:set>
                                    <p:animEffect transition="in" filter="dissolve">
                                      <p:cBhvr>
                                        <p:cTn id="7" dur="500"/>
                                        <p:tgtEl>
                                          <p:spTgt spid="21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214290"/>
            <a:ext cx="7786742" cy="1162050"/>
          </a:xfrm>
        </p:spPr>
        <p:txBody>
          <a:bodyPr>
            <a:normAutofit/>
          </a:bodyPr>
          <a:lstStyle/>
          <a:p>
            <a:pPr algn="ctr"/>
            <a:r>
              <a:rPr lang="en-US" sz="3200" i="1" dirty="0" smtClean="0">
                <a:solidFill>
                  <a:srgbClr val="FF0000"/>
                </a:solidFill>
                <a:latin typeface="Comic Sans MS" pitchFamily="66" charset="0"/>
              </a:rPr>
              <a:t>Astigmatism </a:t>
            </a:r>
            <a:endParaRPr lang="en-US" sz="3200" dirty="0">
              <a:solidFill>
                <a:srgbClr val="FF0000"/>
              </a:solidFill>
              <a:latin typeface="Comic Sans MS" pitchFamily="66" charset="0"/>
            </a:endParaRP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3575050" y="2073424"/>
            <a:ext cx="5111750" cy="2252365"/>
          </a:xfrm>
          <a:prstGeom prst="roundRect">
            <a:avLst>
              <a:gd name="adj" fmla="val 8594"/>
            </a:avLst>
          </a:prstGeom>
          <a:solidFill>
            <a:srgbClr val="FFFFFF">
              <a:shade val="85000"/>
            </a:srgbClr>
          </a:solidFill>
          <a:ln w="12700">
            <a:solidFill>
              <a:srgbClr val="FF00FF"/>
            </a:solidFill>
          </a:ln>
          <a:effectLst>
            <a:reflection blurRad="12700" stA="38000" endPos="28000" dist="5000" dir="5400000" sy="-100000" algn="bl" rotWithShape="0"/>
          </a:effectLst>
        </p:spPr>
      </p:pic>
      <p:sp>
        <p:nvSpPr>
          <p:cNvPr id="4" name="Text Placeholder 3"/>
          <p:cNvSpPr>
            <a:spLocks noGrp="1"/>
          </p:cNvSpPr>
          <p:nvPr>
            <p:ph type="body" sz="half" idx="2"/>
          </p:nvPr>
        </p:nvSpPr>
        <p:spPr>
          <a:ln w="19050">
            <a:solidFill>
              <a:schemeClr val="accent2"/>
            </a:solidFill>
          </a:ln>
        </p:spPr>
        <p:txBody>
          <a:bodyPr>
            <a:normAutofit/>
          </a:bodyPr>
          <a:lstStyle/>
          <a:p>
            <a:pPr eaLnBrk="1" hangingPunct="1">
              <a:lnSpc>
                <a:spcPct val="90000"/>
              </a:lnSpc>
              <a:defRPr/>
            </a:pPr>
            <a:r>
              <a:rPr lang="en-US" sz="1800" u="sng" dirty="0" smtClean="0">
                <a:solidFill>
                  <a:srgbClr val="FF0000"/>
                </a:solidFill>
                <a:effectLst/>
                <a:latin typeface="Comic Sans MS" pitchFamily="66" charset="0"/>
              </a:rPr>
              <a:t>3-Astigmatism :</a:t>
            </a:r>
          </a:p>
          <a:p>
            <a:pPr eaLnBrk="1" hangingPunct="1">
              <a:lnSpc>
                <a:spcPct val="90000"/>
              </a:lnSpc>
              <a:defRPr/>
            </a:pPr>
            <a:endParaRPr lang="en-US" sz="1800" dirty="0" smtClean="0">
              <a:solidFill>
                <a:srgbClr val="FF0000"/>
              </a:solidFill>
              <a:effectLst/>
              <a:latin typeface="Comic Sans MS" pitchFamily="66" charset="0"/>
            </a:endParaRPr>
          </a:p>
          <a:p>
            <a:pPr eaLnBrk="1" hangingPunct="1">
              <a:lnSpc>
                <a:spcPct val="90000"/>
              </a:lnSpc>
              <a:buFont typeface="Wingdings" pitchFamily="2" charset="2"/>
              <a:buChar char="Ø"/>
              <a:defRPr/>
            </a:pPr>
            <a:r>
              <a:rPr lang="en-US" sz="1800" dirty="0" smtClean="0">
                <a:effectLst/>
                <a:latin typeface="Comic Sans MS" pitchFamily="66" charset="0"/>
              </a:rPr>
              <a:t> Uneven &amp;  ununiformed corneal curvature, very rare ununiformed lens curvature</a:t>
            </a:r>
          </a:p>
          <a:p>
            <a:pPr eaLnBrk="1" hangingPunct="1">
              <a:lnSpc>
                <a:spcPct val="90000"/>
              </a:lnSpc>
              <a:buFont typeface="Wingdings" pitchFamily="2" charset="2"/>
              <a:buChar char="Ø"/>
              <a:defRPr/>
            </a:pPr>
            <a:r>
              <a:rPr lang="en-US" sz="1800" dirty="0" smtClean="0">
                <a:effectLst/>
                <a:latin typeface="Comic Sans MS" pitchFamily="66" charset="0"/>
              </a:rPr>
              <a:t>Rays refracted to  diff focus---------blurred vision</a:t>
            </a:r>
          </a:p>
          <a:p>
            <a:pPr eaLnBrk="1" hangingPunct="1">
              <a:lnSpc>
                <a:spcPct val="90000"/>
              </a:lnSpc>
              <a:defRPr/>
            </a:pPr>
            <a:endParaRPr lang="en-US" sz="1800" dirty="0" smtClean="0">
              <a:effectLst/>
              <a:latin typeface="Comic Sans MS" pitchFamily="66" charset="0"/>
            </a:endParaRPr>
          </a:p>
          <a:p>
            <a:pPr eaLnBrk="1" hangingPunct="1">
              <a:lnSpc>
                <a:spcPct val="90000"/>
              </a:lnSpc>
              <a:buFont typeface="Wingdings" pitchFamily="2" charset="2"/>
              <a:buChar char="Ø"/>
              <a:defRPr/>
            </a:pPr>
            <a:r>
              <a:rPr lang="en-US" sz="1800" dirty="0" smtClean="0">
                <a:effectLst/>
                <a:latin typeface="Comic Sans MS" pitchFamily="66" charset="0"/>
              </a:rPr>
              <a:t>Correction by cylindrical lens</a:t>
            </a:r>
          </a:p>
          <a:p>
            <a:pPr eaLnBrk="1" hangingPunct="1">
              <a:lnSpc>
                <a:spcPct val="90000"/>
              </a:lnSpc>
              <a:buFont typeface="Wingdings" pitchFamily="2" charset="2"/>
              <a:buChar char="Ø"/>
              <a:defRPr/>
            </a:pPr>
            <a:endParaRPr lang="en-US" dirty="0" smtClean="0"/>
          </a:p>
        </p:txBody>
      </p:sp>
      <p:sp>
        <p:nvSpPr>
          <p:cNvPr id="5" name="Slide Number Placeholder 4"/>
          <p:cNvSpPr>
            <a:spLocks noGrp="1"/>
          </p:cNvSpPr>
          <p:nvPr>
            <p:ph type="sldNum" sz="quarter" idx="12"/>
          </p:nvPr>
        </p:nvSpPr>
        <p:spPr/>
        <p:txBody>
          <a:bodyPr/>
          <a:lstStyle/>
          <a:p>
            <a:fld id="{D91677B5-6ECE-439D-8475-CDC86B358626}" type="slidenum">
              <a:rPr lang="en-US" smtClean="0"/>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ASTIGMATISM</a:t>
            </a:r>
            <a:endParaRPr lang="en-GB" dirty="0"/>
          </a:p>
        </p:txBody>
      </p:sp>
      <p:sp>
        <p:nvSpPr>
          <p:cNvPr id="4" name="Block Arc 3"/>
          <p:cNvSpPr/>
          <p:nvPr/>
        </p:nvSpPr>
        <p:spPr>
          <a:xfrm rot="5400000">
            <a:off x="4156744" y="2162334"/>
            <a:ext cx="5336168" cy="2358348"/>
          </a:xfrm>
          <a:custGeom>
            <a:avLst/>
            <a:gdLst>
              <a:gd name="connsiteX0" fmla="*/ 1032 w 5336149"/>
              <a:gd name="connsiteY0" fmla="*/ 2324409 h 4523023"/>
              <a:gd name="connsiteX1" fmla="*/ 1487396 w 5336149"/>
              <a:gd name="connsiteY1" fmla="*/ 233482 h 4523023"/>
              <a:gd name="connsiteX2" fmla="*/ 3876526 w 5336149"/>
              <a:gd name="connsiteY2" fmla="*/ 245269 h 4523023"/>
              <a:gd name="connsiteX3" fmla="*/ 5333704 w 5336149"/>
              <a:gd name="connsiteY3" fmla="*/ 2358348 h 4523023"/>
              <a:gd name="connsiteX4" fmla="*/ 5132589 w 5336149"/>
              <a:gd name="connsiteY4" fmla="*/ 2351042 h 4523023"/>
              <a:gd name="connsiteX5" fmla="*/ 3772299 w 5336149"/>
              <a:gd name="connsiteY5" fmla="*/ 419165 h 4523023"/>
              <a:gd name="connsiteX6" fmla="*/ 1589372 w 5336149"/>
              <a:gd name="connsiteY6" fmla="*/ 408648 h 4523023"/>
              <a:gd name="connsiteX7" fmla="*/ 202211 w 5336149"/>
              <a:gd name="connsiteY7" fmla="*/ 2319665 h 4523023"/>
              <a:gd name="connsiteX8" fmla="*/ 1032 w 5336149"/>
              <a:gd name="connsiteY8" fmla="*/ 2324409 h 4523023"/>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715501 w 5336168"/>
              <a:gd name="connsiteY6" fmla="*/ 679815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95683 w 5336168"/>
              <a:gd name="connsiteY7" fmla="*/ 673509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538927 w 5336168"/>
              <a:gd name="connsiteY6" fmla="*/ 635672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168" h="2358348">
                <a:moveTo>
                  <a:pt x="1037" y="2324409"/>
                </a:moveTo>
                <a:cubicBezTo>
                  <a:pt x="-27955" y="1441160"/>
                  <a:pt x="552586" y="624490"/>
                  <a:pt x="1487401" y="233482"/>
                </a:cubicBezTo>
                <a:cubicBezTo>
                  <a:pt x="2241473" y="-81926"/>
                  <a:pt x="3126842" y="-77558"/>
                  <a:pt x="3876531" y="245269"/>
                </a:cubicBezTo>
                <a:cubicBezTo>
                  <a:pt x="4808820" y="646725"/>
                  <a:pt x="5378485" y="1472806"/>
                  <a:pt x="5333709" y="2358348"/>
                </a:cubicBezTo>
                <a:lnTo>
                  <a:pt x="5132594" y="2351042"/>
                </a:lnTo>
                <a:cubicBezTo>
                  <a:pt x="5174864" y="1539414"/>
                  <a:pt x="4383861" y="726081"/>
                  <a:pt x="3772304" y="419165"/>
                </a:cubicBezTo>
                <a:cubicBezTo>
                  <a:pt x="3160747" y="112249"/>
                  <a:pt x="1962992" y="142900"/>
                  <a:pt x="1463253" y="509548"/>
                </a:cubicBezTo>
                <a:cubicBezTo>
                  <a:pt x="963514" y="876196"/>
                  <a:pt x="174854" y="1510356"/>
                  <a:pt x="202216" y="2319665"/>
                </a:cubicBezTo>
                <a:lnTo>
                  <a:pt x="1037" y="2324409"/>
                </a:lnTo>
                <a:close/>
              </a:path>
            </a:pathLst>
          </a:custGeom>
          <a:solidFill>
            <a:srgbClr val="B8C5C5"/>
          </a:solidFill>
          <a:ln>
            <a:noFill/>
          </a:ln>
          <a:scene3d>
            <a:camera prst="perspectiveLeft"/>
            <a:lightRig rig="balanced" dir="t"/>
          </a:scene3d>
          <a:sp3d prstMaterial="clear">
            <a:bevelT h="762000" prst="coolSlant"/>
            <a:bevelB h="762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Oval 4"/>
          <p:cNvSpPr>
            <a:spLocks noChangeAspect="1"/>
          </p:cNvSpPr>
          <p:nvPr/>
        </p:nvSpPr>
        <p:spPr>
          <a:xfrm>
            <a:off x="3418210" y="2243484"/>
            <a:ext cx="1752600" cy="2818369"/>
          </a:xfrm>
          <a:prstGeom prst="ellipse">
            <a:avLst/>
          </a:prstGeom>
          <a:solidFill>
            <a:srgbClr val="B8C5C5"/>
          </a:solidFill>
          <a:ln>
            <a:noFill/>
          </a:ln>
          <a:effectLst/>
          <a:scene3d>
            <a:camera prst="perspectiveLeft"/>
            <a:lightRig rig="threePt" dir="t"/>
          </a:scene3d>
          <a:sp3d prstMaterial="clear">
            <a:bevelT w="952500" h="635000"/>
            <a:bevelB w="952500" h="635000"/>
          </a:sp3d>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cxnSp>
        <p:nvCxnSpPr>
          <p:cNvPr id="7" name="Straight Arrow Connector 6"/>
          <p:cNvCxnSpPr>
            <a:cxnSpLocks noChangeAspect="1"/>
          </p:cNvCxnSpPr>
          <p:nvPr/>
        </p:nvCxnSpPr>
        <p:spPr>
          <a:xfrm flipH="1">
            <a:off x="8004002" y="3404569"/>
            <a:ext cx="17718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170810" y="1866637"/>
            <a:ext cx="1654020" cy="788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379194" y="3417451"/>
            <a:ext cx="224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046844" y="4729655"/>
            <a:ext cx="1921517" cy="527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441325" y="5331180"/>
            <a:ext cx="233447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7308896" y="1680815"/>
            <a:ext cx="224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Block Arc 33"/>
          <p:cNvSpPr/>
          <p:nvPr/>
        </p:nvSpPr>
        <p:spPr>
          <a:xfrm rot="16200000">
            <a:off x="-357586" y="1378544"/>
            <a:ext cx="5336149" cy="4523023"/>
          </a:xfrm>
          <a:prstGeom prst="blockArc">
            <a:avLst>
              <a:gd name="adj1" fmla="val 10718942"/>
              <a:gd name="adj2" fmla="val 124831"/>
              <a:gd name="adj3" fmla="val 444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5" name="Straight Arrow Connector 34"/>
          <p:cNvCxnSpPr/>
          <p:nvPr/>
        </p:nvCxnSpPr>
        <p:spPr>
          <a:xfrm flipH="1">
            <a:off x="377737" y="3417451"/>
            <a:ext cx="32697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554946" y="2594338"/>
            <a:ext cx="3205315" cy="1712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1147730" y="3640055"/>
            <a:ext cx="2500439" cy="1947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968361" y="971980"/>
            <a:ext cx="1718439" cy="646331"/>
          </a:xfrm>
          <a:prstGeom prst="rect">
            <a:avLst/>
          </a:prstGeom>
          <a:noFill/>
        </p:spPr>
        <p:txBody>
          <a:bodyPr wrap="square" rtlCol="0">
            <a:spAutoFit/>
          </a:bodyPr>
          <a:lstStyle/>
          <a:p>
            <a:pPr algn="r"/>
            <a:r>
              <a:rPr lang="en-GB" dirty="0" smtClean="0"/>
              <a:t>DISTORTED CORNEA</a:t>
            </a:r>
            <a:endParaRPr lang="en-GB" dirty="0"/>
          </a:p>
        </p:txBody>
      </p:sp>
      <p:sp>
        <p:nvSpPr>
          <p:cNvPr id="63" name="TextBox 62"/>
          <p:cNvSpPr txBox="1"/>
          <p:nvPr/>
        </p:nvSpPr>
        <p:spPr>
          <a:xfrm>
            <a:off x="-481483" y="1002271"/>
            <a:ext cx="1718439" cy="369332"/>
          </a:xfrm>
          <a:prstGeom prst="rect">
            <a:avLst/>
          </a:prstGeom>
          <a:noFill/>
        </p:spPr>
        <p:txBody>
          <a:bodyPr wrap="square" rtlCol="0">
            <a:spAutoFit/>
          </a:bodyPr>
          <a:lstStyle/>
          <a:p>
            <a:pPr algn="r"/>
            <a:r>
              <a:rPr lang="en-GB" dirty="0" smtClean="0"/>
              <a:t>RETINA</a:t>
            </a:r>
            <a:endParaRPr lang="en-GB" dirty="0"/>
          </a:p>
        </p:txBody>
      </p:sp>
    </p:spTree>
    <p:extLst>
      <p:ext uri="{BB962C8B-B14F-4D97-AF65-F5344CB8AC3E}">
        <p14:creationId xmlns:p14="http://schemas.microsoft.com/office/powerpoint/2010/main" val="10348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right)">
                                      <p:cBhvr>
                                        <p:cTn id="10" dur="500"/>
                                        <p:tgtEl>
                                          <p:spTgt spid="28"/>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500"/>
                                        <p:tgtEl>
                                          <p:spTgt spid="20"/>
                                        </p:tgtEl>
                                      </p:cBhvr>
                                    </p:animEffect>
                                  </p:childTnLst>
                                </p:cTn>
                              </p:par>
                              <p:par>
                                <p:cTn id="19" presetID="22" presetClass="entr" presetSubtype="2"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right)">
                                      <p:cBhvr>
                                        <p:cTn id="26" dur="500"/>
                                        <p:tgtEl>
                                          <p:spTgt spid="43"/>
                                        </p:tgtEl>
                                      </p:cBhvr>
                                    </p:animEffect>
                                  </p:childTnLst>
                                </p:cTn>
                              </p:par>
                              <p:par>
                                <p:cTn id="27" presetID="22" presetClass="entr" presetSubtype="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right)">
                                      <p:cBhvr>
                                        <p:cTn id="3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300" y="5825086"/>
            <a:ext cx="2806700" cy="590350"/>
          </a:xfrm>
        </p:spPr>
        <p:txBody>
          <a:bodyPr>
            <a:normAutofit fontScale="90000"/>
          </a:bodyPr>
          <a:lstStyle/>
          <a:p>
            <a:r>
              <a:rPr lang="en-GB" dirty="0" smtClean="0"/>
              <a:t>CORRECTED</a:t>
            </a:r>
            <a:br>
              <a:rPr lang="en-GB" dirty="0" smtClean="0"/>
            </a:br>
            <a:r>
              <a:rPr lang="en-GB" dirty="0" smtClean="0"/>
              <a:t>ASTIGMATISM</a:t>
            </a:r>
            <a:endParaRPr lang="en-GB" dirty="0"/>
          </a:p>
        </p:txBody>
      </p:sp>
      <p:sp>
        <p:nvSpPr>
          <p:cNvPr id="4" name="Block Arc 3"/>
          <p:cNvSpPr/>
          <p:nvPr/>
        </p:nvSpPr>
        <p:spPr>
          <a:xfrm rot="5400000">
            <a:off x="744930" y="2079784"/>
            <a:ext cx="5336168" cy="2358348"/>
          </a:xfrm>
          <a:custGeom>
            <a:avLst/>
            <a:gdLst>
              <a:gd name="connsiteX0" fmla="*/ 1032 w 5336149"/>
              <a:gd name="connsiteY0" fmla="*/ 2324409 h 4523023"/>
              <a:gd name="connsiteX1" fmla="*/ 1487396 w 5336149"/>
              <a:gd name="connsiteY1" fmla="*/ 233482 h 4523023"/>
              <a:gd name="connsiteX2" fmla="*/ 3876526 w 5336149"/>
              <a:gd name="connsiteY2" fmla="*/ 245269 h 4523023"/>
              <a:gd name="connsiteX3" fmla="*/ 5333704 w 5336149"/>
              <a:gd name="connsiteY3" fmla="*/ 2358348 h 4523023"/>
              <a:gd name="connsiteX4" fmla="*/ 5132589 w 5336149"/>
              <a:gd name="connsiteY4" fmla="*/ 2351042 h 4523023"/>
              <a:gd name="connsiteX5" fmla="*/ 3772299 w 5336149"/>
              <a:gd name="connsiteY5" fmla="*/ 419165 h 4523023"/>
              <a:gd name="connsiteX6" fmla="*/ 1589372 w 5336149"/>
              <a:gd name="connsiteY6" fmla="*/ 408648 h 4523023"/>
              <a:gd name="connsiteX7" fmla="*/ 202211 w 5336149"/>
              <a:gd name="connsiteY7" fmla="*/ 2319665 h 4523023"/>
              <a:gd name="connsiteX8" fmla="*/ 1032 w 5336149"/>
              <a:gd name="connsiteY8" fmla="*/ 2324409 h 4523023"/>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715501 w 5336168"/>
              <a:gd name="connsiteY6" fmla="*/ 679815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95683 w 5336168"/>
              <a:gd name="connsiteY7" fmla="*/ 673509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538927 w 5336168"/>
              <a:gd name="connsiteY6" fmla="*/ 635672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168" h="2358348">
                <a:moveTo>
                  <a:pt x="1037" y="2324409"/>
                </a:moveTo>
                <a:cubicBezTo>
                  <a:pt x="-27955" y="1441160"/>
                  <a:pt x="552586" y="624490"/>
                  <a:pt x="1487401" y="233482"/>
                </a:cubicBezTo>
                <a:cubicBezTo>
                  <a:pt x="2241473" y="-81926"/>
                  <a:pt x="3126842" y="-77558"/>
                  <a:pt x="3876531" y="245269"/>
                </a:cubicBezTo>
                <a:cubicBezTo>
                  <a:pt x="4808820" y="646725"/>
                  <a:pt x="5378485" y="1472806"/>
                  <a:pt x="5333709" y="2358348"/>
                </a:cubicBezTo>
                <a:lnTo>
                  <a:pt x="5132594" y="2351042"/>
                </a:lnTo>
                <a:cubicBezTo>
                  <a:pt x="5174864" y="1539414"/>
                  <a:pt x="4383861" y="726081"/>
                  <a:pt x="3772304" y="419165"/>
                </a:cubicBezTo>
                <a:cubicBezTo>
                  <a:pt x="3160747" y="112249"/>
                  <a:pt x="1962992" y="142900"/>
                  <a:pt x="1463253" y="509548"/>
                </a:cubicBezTo>
                <a:cubicBezTo>
                  <a:pt x="963514" y="876196"/>
                  <a:pt x="174854" y="1510356"/>
                  <a:pt x="202216" y="2319665"/>
                </a:cubicBezTo>
                <a:lnTo>
                  <a:pt x="1037" y="2324409"/>
                </a:lnTo>
                <a:close/>
              </a:path>
            </a:pathLst>
          </a:custGeom>
          <a:solidFill>
            <a:srgbClr val="B8C5C5"/>
          </a:solidFill>
          <a:ln>
            <a:noFill/>
          </a:ln>
          <a:scene3d>
            <a:camera prst="perspectiveLeft"/>
            <a:lightRig rig="balanced" dir="t"/>
          </a:scene3d>
          <a:sp3d prstMaterial="clear">
            <a:bevelT h="762000" prst="coolSlant"/>
            <a:bevelB h="762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Oval 4"/>
          <p:cNvSpPr>
            <a:spLocks noChangeAspect="1"/>
          </p:cNvSpPr>
          <p:nvPr/>
        </p:nvSpPr>
        <p:spPr>
          <a:xfrm>
            <a:off x="6396" y="2160934"/>
            <a:ext cx="1752600" cy="2818369"/>
          </a:xfrm>
          <a:prstGeom prst="ellipse">
            <a:avLst/>
          </a:prstGeom>
          <a:solidFill>
            <a:srgbClr val="B8C5C5"/>
          </a:solidFill>
          <a:ln>
            <a:noFill/>
          </a:ln>
          <a:effectLst/>
          <a:scene3d>
            <a:camera prst="perspectiveLeft"/>
            <a:lightRig rig="threePt" dir="t"/>
          </a:scene3d>
          <a:sp3d prstMaterial="clear">
            <a:bevelT w="952500" h="635000"/>
            <a:bevelB w="952500" h="635000"/>
          </a:sp3d>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cxnSp>
        <p:nvCxnSpPr>
          <p:cNvPr id="7" name="Straight Arrow Connector 6"/>
          <p:cNvCxnSpPr>
            <a:cxnSpLocks noChangeAspect="1"/>
          </p:cNvCxnSpPr>
          <p:nvPr/>
        </p:nvCxnSpPr>
        <p:spPr>
          <a:xfrm flipH="1">
            <a:off x="4592189" y="3322019"/>
            <a:ext cx="22340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828220" y="1784087"/>
            <a:ext cx="1584796" cy="887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967380" y="3334901"/>
            <a:ext cx="224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015193" y="4120437"/>
            <a:ext cx="1921517" cy="527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4329887" y="4703241"/>
            <a:ext cx="233447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897084" y="1598265"/>
            <a:ext cx="2573566" cy="306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06120" y="1105301"/>
            <a:ext cx="1718439" cy="646331"/>
          </a:xfrm>
          <a:prstGeom prst="rect">
            <a:avLst/>
          </a:prstGeom>
          <a:noFill/>
        </p:spPr>
        <p:txBody>
          <a:bodyPr wrap="square" rtlCol="0">
            <a:spAutoFit/>
          </a:bodyPr>
          <a:lstStyle/>
          <a:p>
            <a:pPr algn="r"/>
            <a:r>
              <a:rPr lang="en-GB" dirty="0" smtClean="0"/>
              <a:t>DISTORTED CORNEA</a:t>
            </a:r>
            <a:endParaRPr lang="en-GB" dirty="0"/>
          </a:p>
        </p:txBody>
      </p:sp>
      <p:sp>
        <p:nvSpPr>
          <p:cNvPr id="63" name="TextBox 62"/>
          <p:cNvSpPr txBox="1"/>
          <p:nvPr/>
        </p:nvSpPr>
        <p:spPr>
          <a:xfrm>
            <a:off x="-481483" y="1002271"/>
            <a:ext cx="1718439" cy="369332"/>
          </a:xfrm>
          <a:prstGeom prst="rect">
            <a:avLst/>
          </a:prstGeom>
          <a:noFill/>
        </p:spPr>
        <p:txBody>
          <a:bodyPr wrap="square" rtlCol="0">
            <a:spAutoFit/>
          </a:bodyPr>
          <a:lstStyle/>
          <a:p>
            <a:pPr algn="r"/>
            <a:r>
              <a:rPr lang="en-GB" dirty="0" smtClean="0"/>
              <a:t>RETINA</a:t>
            </a:r>
            <a:endParaRPr lang="en-GB" dirty="0"/>
          </a:p>
        </p:txBody>
      </p:sp>
      <p:sp>
        <p:nvSpPr>
          <p:cNvPr id="17" name="Block Arc 3"/>
          <p:cNvSpPr/>
          <p:nvPr/>
        </p:nvSpPr>
        <p:spPr>
          <a:xfrm rot="5400000">
            <a:off x="2720287" y="2065514"/>
            <a:ext cx="6489376" cy="2358348"/>
          </a:xfrm>
          <a:custGeom>
            <a:avLst/>
            <a:gdLst>
              <a:gd name="connsiteX0" fmla="*/ 1032 w 5336149"/>
              <a:gd name="connsiteY0" fmla="*/ 2324409 h 4523023"/>
              <a:gd name="connsiteX1" fmla="*/ 1487396 w 5336149"/>
              <a:gd name="connsiteY1" fmla="*/ 233482 h 4523023"/>
              <a:gd name="connsiteX2" fmla="*/ 3876526 w 5336149"/>
              <a:gd name="connsiteY2" fmla="*/ 245269 h 4523023"/>
              <a:gd name="connsiteX3" fmla="*/ 5333704 w 5336149"/>
              <a:gd name="connsiteY3" fmla="*/ 2358348 h 4523023"/>
              <a:gd name="connsiteX4" fmla="*/ 5132589 w 5336149"/>
              <a:gd name="connsiteY4" fmla="*/ 2351042 h 4523023"/>
              <a:gd name="connsiteX5" fmla="*/ 3772299 w 5336149"/>
              <a:gd name="connsiteY5" fmla="*/ 419165 h 4523023"/>
              <a:gd name="connsiteX6" fmla="*/ 1589372 w 5336149"/>
              <a:gd name="connsiteY6" fmla="*/ 408648 h 4523023"/>
              <a:gd name="connsiteX7" fmla="*/ 202211 w 5336149"/>
              <a:gd name="connsiteY7" fmla="*/ 2319665 h 4523023"/>
              <a:gd name="connsiteX8" fmla="*/ 1032 w 5336149"/>
              <a:gd name="connsiteY8" fmla="*/ 2324409 h 4523023"/>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715501 w 5336168"/>
              <a:gd name="connsiteY6" fmla="*/ 679815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95683 w 5336168"/>
              <a:gd name="connsiteY7" fmla="*/ 673509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538927 w 5336168"/>
              <a:gd name="connsiteY6" fmla="*/ 635672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266403 w 5336168"/>
              <a:gd name="connsiteY6" fmla="*/ 49049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266403 w 5336168"/>
              <a:gd name="connsiteY6" fmla="*/ 490498 h 2358348"/>
              <a:gd name="connsiteX7" fmla="*/ 202216 w 5336168"/>
              <a:gd name="connsiteY7" fmla="*/ 2319665 h 2358348"/>
              <a:gd name="connsiteX8" fmla="*/ 1037 w 5336168"/>
              <a:gd name="connsiteY8" fmla="*/ 2324409 h 23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168" h="2358348">
                <a:moveTo>
                  <a:pt x="1037" y="2324409"/>
                </a:moveTo>
                <a:cubicBezTo>
                  <a:pt x="-27955" y="1441160"/>
                  <a:pt x="552586" y="624490"/>
                  <a:pt x="1487401" y="233482"/>
                </a:cubicBezTo>
                <a:cubicBezTo>
                  <a:pt x="2241473" y="-81926"/>
                  <a:pt x="3126842" y="-77558"/>
                  <a:pt x="3876531" y="245269"/>
                </a:cubicBezTo>
                <a:cubicBezTo>
                  <a:pt x="4808820" y="646725"/>
                  <a:pt x="5378485" y="1472806"/>
                  <a:pt x="5333709" y="2358348"/>
                </a:cubicBezTo>
                <a:lnTo>
                  <a:pt x="5132594" y="2351042"/>
                </a:lnTo>
                <a:cubicBezTo>
                  <a:pt x="5174864" y="1539414"/>
                  <a:pt x="4416669" y="729256"/>
                  <a:pt x="3772304" y="419165"/>
                </a:cubicBezTo>
                <a:cubicBezTo>
                  <a:pt x="3127939" y="109074"/>
                  <a:pt x="1890595" y="218443"/>
                  <a:pt x="1266403" y="490498"/>
                </a:cubicBezTo>
                <a:cubicBezTo>
                  <a:pt x="642211" y="762553"/>
                  <a:pt x="174854" y="1510356"/>
                  <a:pt x="202216" y="2319665"/>
                </a:cubicBezTo>
                <a:lnTo>
                  <a:pt x="1037" y="2324409"/>
                </a:lnTo>
                <a:close/>
              </a:path>
            </a:pathLst>
          </a:custGeom>
          <a:solidFill>
            <a:srgbClr val="B8C5C5"/>
          </a:solidFill>
          <a:ln>
            <a:noFill/>
          </a:ln>
          <a:scene3d>
            <a:camera prst="perspectiveLeft"/>
            <a:lightRig rig="balanced" dir="t"/>
          </a:scene3d>
          <a:sp3d prstMaterial="clear">
            <a:bevelT h="762000" prst="coolSlant"/>
            <a:bevelB h="762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2" name="Straight Arrow Connector 21"/>
          <p:cNvCxnSpPr>
            <a:cxnSpLocks noChangeAspect="1"/>
          </p:cNvCxnSpPr>
          <p:nvPr/>
        </p:nvCxnSpPr>
        <p:spPr>
          <a:xfrm flipH="1">
            <a:off x="7099300" y="3325550"/>
            <a:ext cx="19834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noChangeAspect="1"/>
          </p:cNvCxnSpPr>
          <p:nvPr/>
        </p:nvCxnSpPr>
        <p:spPr>
          <a:xfrm flipH="1">
            <a:off x="6826250" y="1905000"/>
            <a:ext cx="24088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900635" y="4718761"/>
            <a:ext cx="2334478"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144149" y="1905000"/>
            <a:ext cx="1718439" cy="707886"/>
          </a:xfrm>
          <a:prstGeom prst="rect">
            <a:avLst/>
          </a:prstGeom>
          <a:noFill/>
        </p:spPr>
        <p:txBody>
          <a:bodyPr wrap="square" rtlCol="0">
            <a:spAutoFit/>
          </a:bodyPr>
          <a:lstStyle/>
          <a:p>
            <a:pPr algn="r"/>
            <a:r>
              <a:rPr lang="en-GB" sz="2000" dirty="0" smtClean="0"/>
              <a:t>Cylindrical Lens</a:t>
            </a:r>
            <a:endParaRPr lang="en-GB" sz="20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6908" y="506925"/>
            <a:ext cx="1567092" cy="1567092"/>
          </a:xfrm>
          <a:prstGeom prst="rect">
            <a:avLst/>
          </a:prstGeom>
        </p:spPr>
      </p:pic>
    </p:spTree>
    <p:extLst>
      <p:ext uri="{BB962C8B-B14F-4D97-AF65-F5344CB8AC3E}">
        <p14:creationId xmlns:p14="http://schemas.microsoft.com/office/powerpoint/2010/main" val="187696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par>
                                <p:cTn id="19" presetID="22" presetClass="entr" presetSubtype="2"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right)">
                                      <p:cBhvr>
                                        <p:cTn id="21" dur="500"/>
                                        <p:tgtEl>
                                          <p:spTgt spid="28"/>
                                        </p:tgtEl>
                                      </p:cBhvr>
                                    </p:animEffect>
                                  </p:childTnLst>
                                </p:cTn>
                              </p:par>
                              <p:par>
                                <p:cTn id="22" presetID="22" presetClass="entr" presetSubtype="2"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right)">
                                      <p:cBhvr>
                                        <p:cTn id="29" dur="500"/>
                                        <p:tgtEl>
                                          <p:spTgt spid="20"/>
                                        </p:tgtEl>
                                      </p:cBhvr>
                                    </p:animEffect>
                                  </p:childTnLst>
                                </p:cTn>
                              </p:par>
                              <p:par>
                                <p:cTn id="30" presetID="22" presetClass="entr" presetSubtype="2"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righ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effectLst>
                  <a:outerShdw blurRad="38100" dist="38100" dir="2700000" algn="tl">
                    <a:srgbClr val="000000">
                      <a:alpha val="43137"/>
                    </a:srgbClr>
                  </a:outerShdw>
                </a:effectLst>
                <a:latin typeface="Comic Sans MS" pitchFamily="66" charset="0"/>
              </a:rPr>
              <a:t>Retinal Layers</a:t>
            </a:r>
            <a:endParaRPr lang="en-US"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4" y="1928802"/>
            <a:ext cx="4040180" cy="4110875"/>
          </a:xfrm>
          <a:prstGeom prst="rect">
            <a:avLst/>
          </a:prstGeom>
        </p:spPr>
      </p:pic>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2000240"/>
            <a:ext cx="4041775" cy="4143404"/>
          </a:xfrm>
          <a:prstGeom prst="rect">
            <a:avLst/>
          </a:prstGeom>
        </p:spPr>
      </p:pic>
      <p:sp>
        <p:nvSpPr>
          <p:cNvPr id="7" name="Slide Number Placeholder 6"/>
          <p:cNvSpPr>
            <a:spLocks noGrp="1"/>
          </p:cNvSpPr>
          <p:nvPr>
            <p:ph type="sldNum" sz="quarter" idx="12"/>
          </p:nvPr>
        </p:nvSpPr>
        <p:spPr/>
        <p:txBody>
          <a:bodyPr/>
          <a:lstStyle/>
          <a:p>
            <a:fld id="{7DA33DD1-78C4-4B4A-A89C-0687873A1808}"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Pathway</a:t>
            </a:r>
            <a:endParaRPr lang="en-US" dirty="0"/>
          </a:p>
        </p:txBody>
      </p:sp>
      <p:graphicFrame>
        <p:nvGraphicFramePr>
          <p:cNvPr id="342019" name="Object 3"/>
          <p:cNvGraphicFramePr>
            <a:graphicFrameLocks noGrp="1" noChangeAspect="1"/>
          </p:cNvGraphicFramePr>
          <p:nvPr>
            <p:ph idx="1"/>
          </p:nvPr>
        </p:nvGraphicFramePr>
        <p:xfrm>
          <a:off x="838200" y="1652588"/>
          <a:ext cx="7466013" cy="4419600"/>
        </p:xfrm>
        <a:graphic>
          <a:graphicData uri="http://schemas.openxmlformats.org/presentationml/2006/ole">
            <mc:AlternateContent xmlns:mc="http://schemas.openxmlformats.org/markup-compatibility/2006">
              <mc:Choice xmlns:v="urn:schemas-microsoft-com:vml" Requires="v">
                <p:oleObj spid="_x0000_s1059" name="PhotoHouse" r:id="rId3" imgW="7466667" imgH="4419048" progId="">
                  <p:embed/>
                </p:oleObj>
              </mc:Choice>
              <mc:Fallback>
                <p:oleObj name="PhotoHouse" r:id="rId3" imgW="7466667" imgH="4419048"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52588"/>
                        <a:ext cx="746601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D159ABCE-50F1-4791-AC28-2A3158F9FE9F}" type="slidenum">
              <a:rPr lang="en-US" smtClean="0"/>
              <a:pPr/>
              <a:t>39</a:t>
            </a:fld>
            <a:endParaRPr lang="en-US"/>
          </a:p>
        </p:txBody>
      </p:sp>
      <p:pic>
        <p:nvPicPr>
          <p:cNvPr id="6" name="Picture 3" descr="New Picture (2)"/>
          <p:cNvPicPr>
            <a:picLocks noChangeAspect="1" noChangeArrowheads="1"/>
          </p:cNvPicPr>
          <p:nvPr/>
        </p:nvPicPr>
        <p:blipFill>
          <a:blip r:embed="rId5" cstate="print"/>
          <a:srcRect/>
          <a:stretch>
            <a:fillRect/>
          </a:stretch>
        </p:blipFill>
        <p:spPr bwMode="auto">
          <a:xfrm>
            <a:off x="684213" y="0"/>
            <a:ext cx="8459787" cy="67675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42019"/>
                                        </p:tgtEl>
                                        <p:attrNameLst>
                                          <p:attrName>style.visibility</p:attrName>
                                        </p:attrNameLst>
                                      </p:cBhvr>
                                      <p:to>
                                        <p:strVal val="visible"/>
                                      </p:to>
                                    </p:set>
                                    <p:animEffect transition="in" filter="checkerboard(across)">
                                      <p:cBhvr>
                                        <p:cTn id="7" dur="500"/>
                                        <p:tgtEl>
                                          <p:spTgt spid="342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277813"/>
            <a:ext cx="8229600" cy="415925"/>
          </a:xfrm>
        </p:spPr>
        <p:txBody>
          <a:bodyPr>
            <a:normAutofit fontScale="90000"/>
          </a:bodyPr>
          <a:lstStyle/>
          <a:p>
            <a:r>
              <a:rPr lang="en-US" sz="3600" dirty="0">
                <a:solidFill>
                  <a:srgbClr val="FF0000"/>
                </a:solidFill>
                <a:effectLst>
                  <a:outerShdw blurRad="38100" dist="38100" dir="2700000" algn="tl">
                    <a:srgbClr val="000000">
                      <a:alpha val="43137"/>
                    </a:srgbClr>
                  </a:outerShdw>
                </a:effectLst>
                <a:latin typeface="Comic Sans MS" pitchFamily="66" charset="0"/>
              </a:rPr>
              <a:t>The eye consists of 3 layers </a:t>
            </a:r>
            <a:r>
              <a:rPr lang="en-US" sz="3000" dirty="0">
                <a:solidFill>
                  <a:srgbClr val="FF0000"/>
                </a:solidFill>
                <a:effectLst>
                  <a:outerShdw blurRad="38100" dist="38100" dir="2700000" algn="tl">
                    <a:srgbClr val="000000">
                      <a:alpha val="43137"/>
                    </a:srgbClr>
                  </a:outerShdw>
                </a:effectLst>
                <a:latin typeface="Comic Sans MS" pitchFamily="66" charset="0"/>
              </a:rPr>
              <a:t>:</a:t>
            </a:r>
          </a:p>
        </p:txBody>
      </p:sp>
      <p:sp>
        <p:nvSpPr>
          <p:cNvPr id="188419" name="Rectangle 3"/>
          <p:cNvSpPr>
            <a:spLocks noGrp="1" noChangeArrowheads="1"/>
          </p:cNvSpPr>
          <p:nvPr>
            <p:ph idx="1"/>
          </p:nvPr>
        </p:nvSpPr>
        <p:spPr>
          <a:xfrm>
            <a:off x="323528" y="836712"/>
            <a:ext cx="3676968" cy="5071966"/>
          </a:xfrm>
          <a:ln w="28575">
            <a:solidFill>
              <a:schemeClr val="tx1"/>
            </a:solidFill>
          </a:ln>
        </p:spPr>
        <p:txBody>
          <a:bodyPr/>
          <a:lstStyle/>
          <a:p>
            <a:pPr marL="990600" lvl="1" indent="-533400">
              <a:lnSpc>
                <a:spcPct val="90000"/>
              </a:lnSpc>
              <a:buNone/>
            </a:pPr>
            <a:endParaRPr lang="en-US" sz="2000" b="1" u="sng" dirty="0" smtClean="0">
              <a:solidFill>
                <a:srgbClr val="C00000"/>
              </a:solidFill>
              <a:effectLst/>
            </a:endParaRPr>
          </a:p>
          <a:p>
            <a:pPr marL="990600" lvl="1" indent="-533400">
              <a:lnSpc>
                <a:spcPct val="90000"/>
              </a:lnSpc>
              <a:buNone/>
            </a:pPr>
            <a:r>
              <a:rPr lang="en-US" sz="2000" b="1" u="sng" dirty="0" smtClean="0">
                <a:solidFill>
                  <a:srgbClr val="C00000"/>
                </a:solidFill>
                <a:effectLst/>
              </a:rPr>
              <a:t>1</a:t>
            </a:r>
            <a:r>
              <a:rPr lang="en-US" sz="2000" b="1" u="sng" dirty="0">
                <a:solidFill>
                  <a:srgbClr val="C00000"/>
                </a:solidFill>
                <a:effectLst/>
              </a:rPr>
              <a:t>/  </a:t>
            </a:r>
            <a:r>
              <a:rPr lang="en-US" sz="2000" b="1" u="sng" dirty="0">
                <a:solidFill>
                  <a:srgbClr val="C00000"/>
                </a:solidFill>
                <a:effectLst/>
                <a:latin typeface="Comic Sans MS" pitchFamily="66" charset="0"/>
              </a:rPr>
              <a:t>Outer </a:t>
            </a:r>
            <a:r>
              <a:rPr lang="en-US" sz="2000" b="1" u="sng" dirty="0" smtClean="0">
                <a:solidFill>
                  <a:srgbClr val="C00000"/>
                </a:solidFill>
                <a:effectLst/>
                <a:latin typeface="Comic Sans MS" pitchFamily="66" charset="0"/>
              </a:rPr>
              <a:t>fibrous </a:t>
            </a:r>
            <a:r>
              <a:rPr lang="en-US" sz="2000" b="1" u="sng" dirty="0">
                <a:solidFill>
                  <a:srgbClr val="C00000"/>
                </a:solidFill>
                <a:effectLst/>
                <a:latin typeface="Comic Sans MS" pitchFamily="66" charset="0"/>
              </a:rPr>
              <a:t>layer :</a:t>
            </a:r>
            <a:r>
              <a:rPr lang="en-US" sz="2000" b="1" dirty="0">
                <a:solidFill>
                  <a:srgbClr val="C00000"/>
                </a:solidFill>
                <a:latin typeface="Comic Sans MS" pitchFamily="66" charset="0"/>
              </a:rPr>
              <a:t> </a:t>
            </a:r>
            <a:r>
              <a:rPr lang="en-US" sz="2000" dirty="0" smtClean="0">
                <a:latin typeface="Comic Sans MS" pitchFamily="66" charset="0"/>
              </a:rPr>
              <a:t>consists of </a:t>
            </a:r>
            <a:r>
              <a:rPr lang="en-US" sz="2000" dirty="0" smtClean="0">
                <a:latin typeface="Comic Sans MS" pitchFamily="66" charset="0"/>
                <a:sym typeface="Wingdings" pitchFamily="2" charset="2"/>
              </a:rPr>
              <a:t> </a:t>
            </a:r>
          </a:p>
          <a:p>
            <a:pPr marL="990600" lvl="1" indent="-533400">
              <a:lnSpc>
                <a:spcPct val="90000"/>
              </a:lnSpc>
              <a:buNone/>
            </a:pPr>
            <a:endParaRPr lang="en-US" sz="2000" dirty="0" smtClean="0">
              <a:latin typeface="Comic Sans MS" pitchFamily="66" charset="0"/>
              <a:sym typeface="Wingdings" pitchFamily="2" charset="2"/>
            </a:endParaRPr>
          </a:p>
          <a:p>
            <a:pPr marL="990600" lvl="1" indent="-533400">
              <a:lnSpc>
                <a:spcPct val="90000"/>
              </a:lnSpc>
              <a:buFontTx/>
              <a:buNone/>
            </a:pPr>
            <a:r>
              <a:rPr lang="en-US" sz="2000" dirty="0" smtClean="0">
                <a:latin typeface="Comic Sans MS" pitchFamily="66" charset="0"/>
              </a:rPr>
              <a:t>(a) Sclera</a:t>
            </a:r>
          </a:p>
          <a:p>
            <a:pPr marL="990600" lvl="1" indent="-533400">
              <a:lnSpc>
                <a:spcPct val="90000"/>
              </a:lnSpc>
              <a:buFontTx/>
              <a:buNone/>
            </a:pPr>
            <a:r>
              <a:rPr lang="en-US" sz="2000" dirty="0" smtClean="0">
                <a:latin typeface="Comic Sans MS" pitchFamily="66" charset="0"/>
              </a:rPr>
              <a:t>(b) Cornea</a:t>
            </a:r>
          </a:p>
          <a:p>
            <a:pPr marL="571500" indent="-457200">
              <a:lnSpc>
                <a:spcPct val="90000"/>
              </a:lnSpc>
              <a:buFont typeface="Wingdings" pitchFamily="2" charset="2"/>
              <a:buChar char="ü"/>
            </a:pPr>
            <a:r>
              <a:rPr lang="en-US" sz="1800" dirty="0" smtClean="0">
                <a:solidFill>
                  <a:srgbClr val="C00000"/>
                </a:solidFill>
                <a:latin typeface="Comic Sans MS" pitchFamily="66" charset="0"/>
              </a:rPr>
              <a:t>Cornea</a:t>
            </a:r>
            <a:r>
              <a:rPr lang="en-US" sz="1800" dirty="0" smtClean="0">
                <a:latin typeface="Comic Sans MS" pitchFamily="66" charset="0"/>
              </a:rPr>
              <a:t> is transparent anterior portion</a:t>
            </a:r>
          </a:p>
          <a:p>
            <a:pPr marL="571500" indent="-457200">
              <a:lnSpc>
                <a:spcPct val="90000"/>
              </a:lnSpc>
              <a:buFont typeface="Wingdings" pitchFamily="2" charset="2"/>
              <a:buChar char="ü"/>
            </a:pPr>
            <a:r>
              <a:rPr lang="en-US" sz="1800" dirty="0" smtClean="0">
                <a:solidFill>
                  <a:srgbClr val="C00000"/>
                </a:solidFill>
                <a:latin typeface="Comic Sans MS" pitchFamily="66" charset="0"/>
              </a:rPr>
              <a:t>Conjunctiva </a:t>
            </a:r>
            <a:r>
              <a:rPr lang="en-US" sz="1800" dirty="0" smtClean="0">
                <a:latin typeface="Comic Sans MS" pitchFamily="66" charset="0"/>
              </a:rPr>
              <a:t> lines the eyelids and covers the sclera. </a:t>
            </a:r>
            <a:r>
              <a:rPr lang="en-US" sz="1800" dirty="0">
                <a:latin typeface="Comic Sans MS" pitchFamily="66" charset="0"/>
              </a:rPr>
              <a:t>It is a transparent epithelium </a:t>
            </a:r>
            <a:r>
              <a:rPr lang="en-US" sz="1800" b="1" dirty="0" smtClean="0"/>
              <a:t>.</a:t>
            </a:r>
          </a:p>
        </p:txBody>
      </p:sp>
      <p:sp>
        <p:nvSpPr>
          <p:cNvPr id="5" name="Slide Number Placeholder 5"/>
          <p:cNvSpPr>
            <a:spLocks noGrp="1"/>
          </p:cNvSpPr>
          <p:nvPr>
            <p:ph type="sldNum" sz="quarter" idx="12"/>
          </p:nvPr>
        </p:nvSpPr>
        <p:spPr/>
        <p:txBody>
          <a:bodyPr/>
          <a:lstStyle/>
          <a:p>
            <a:fld id="{EC5FC869-9ECF-4FF4-AC3F-714AF02363EC}" type="slidenum">
              <a:rPr lang="en-US"/>
              <a:pPr/>
              <a:t>4</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836712"/>
            <a:ext cx="3960440"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8419">
                                            <p:txEl>
                                              <p:pRg st="1" end="1"/>
                                            </p:txEl>
                                          </p:spTgt>
                                        </p:tgtEl>
                                        <p:attrNameLst>
                                          <p:attrName>style.visibility</p:attrName>
                                        </p:attrNameLst>
                                      </p:cBhvr>
                                      <p:to>
                                        <p:strVal val="visible"/>
                                      </p:to>
                                    </p:set>
                                    <p:animEffect transition="in" filter="fade">
                                      <p:cBhvr>
                                        <p:cTn id="7" dur="1000"/>
                                        <p:tgtEl>
                                          <p:spTgt spid="188419">
                                            <p:txEl>
                                              <p:pRg st="1" end="1"/>
                                            </p:txEl>
                                          </p:spTgt>
                                        </p:tgtEl>
                                      </p:cBhvr>
                                    </p:animEffect>
                                    <p:anim calcmode="lin" valueType="num">
                                      <p:cBhvr>
                                        <p:cTn id="8" dur="1000" fill="hold"/>
                                        <p:tgtEl>
                                          <p:spTgt spid="1884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884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8419">
                                            <p:txEl>
                                              <p:pRg st="3" end="3"/>
                                            </p:txEl>
                                          </p:spTgt>
                                        </p:tgtEl>
                                        <p:attrNameLst>
                                          <p:attrName>style.visibility</p:attrName>
                                        </p:attrNameLst>
                                      </p:cBhvr>
                                      <p:to>
                                        <p:strVal val="visible"/>
                                      </p:to>
                                    </p:set>
                                    <p:anim calcmode="lin" valueType="num">
                                      <p:cBhvr>
                                        <p:cTn id="14" dur="500" fill="hold"/>
                                        <p:tgtEl>
                                          <p:spTgt spid="188419">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88419">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8841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8419">
                                            <p:txEl>
                                              <p:pRg st="4" end="4"/>
                                            </p:txEl>
                                          </p:spTgt>
                                        </p:tgtEl>
                                        <p:attrNameLst>
                                          <p:attrName>style.visibility</p:attrName>
                                        </p:attrNameLst>
                                      </p:cBhvr>
                                      <p:to>
                                        <p:strVal val="visible"/>
                                      </p:to>
                                    </p:set>
                                    <p:anim calcmode="lin" valueType="num">
                                      <p:cBhvr>
                                        <p:cTn id="21" dur="500" fill="hold"/>
                                        <p:tgtEl>
                                          <p:spTgt spid="18841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88419">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88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6657975" y="1557338"/>
            <a:ext cx="2017713" cy="1552575"/>
          </a:xfrm>
          <a:prstGeom prst="rect">
            <a:avLst/>
          </a:prstGeom>
          <a:noFill/>
          <a:ln w="9525">
            <a:noFill/>
            <a:miter lim="800000"/>
            <a:headEnd/>
            <a:tailEnd/>
          </a:ln>
        </p:spPr>
        <p:txBody>
          <a:bodyPr>
            <a:spAutoFit/>
          </a:bodyPr>
          <a:lstStyle/>
          <a:p>
            <a:pPr algn="l" rtl="0">
              <a:spcBef>
                <a:spcPct val="50000"/>
              </a:spcBef>
            </a:pPr>
            <a:r>
              <a:rPr lang="en-US" sz="2400" b="1">
                <a:solidFill>
                  <a:srgbClr val="FFCC66"/>
                </a:solidFill>
                <a:latin typeface="Comic Sans MS" pitchFamily="66" charset="0"/>
              </a:rPr>
              <a:t>Ganglion cells send signal to the brain</a:t>
            </a:r>
          </a:p>
        </p:txBody>
      </p:sp>
      <p:sp>
        <p:nvSpPr>
          <p:cNvPr id="339971" name="Text Box 3"/>
          <p:cNvSpPr txBox="1">
            <a:spLocks noChangeArrowheads="1"/>
          </p:cNvSpPr>
          <p:nvPr/>
        </p:nvSpPr>
        <p:spPr bwMode="auto">
          <a:xfrm>
            <a:off x="3708400" y="1484313"/>
            <a:ext cx="2592388" cy="1187450"/>
          </a:xfrm>
          <a:prstGeom prst="rect">
            <a:avLst/>
          </a:prstGeom>
          <a:noFill/>
          <a:ln w="9525">
            <a:noFill/>
            <a:miter lim="800000"/>
            <a:headEnd/>
            <a:tailEnd/>
          </a:ln>
        </p:spPr>
        <p:txBody>
          <a:bodyPr>
            <a:spAutoFit/>
          </a:bodyPr>
          <a:lstStyle/>
          <a:p>
            <a:pPr algn="l" rtl="0">
              <a:spcBef>
                <a:spcPct val="50000"/>
              </a:spcBef>
            </a:pPr>
            <a:r>
              <a:rPr lang="en-US" sz="2400" b="1">
                <a:solidFill>
                  <a:srgbClr val="99CC00"/>
                </a:solidFill>
                <a:latin typeface="Comic Sans MS" pitchFamily="66" charset="0"/>
              </a:rPr>
              <a:t>Bipolar cells send signal to ganglion cells</a:t>
            </a:r>
          </a:p>
        </p:txBody>
      </p:sp>
      <p:sp>
        <p:nvSpPr>
          <p:cNvPr id="339972" name="Rectangle 4"/>
          <p:cNvSpPr>
            <a:spLocks noGrp="1" noChangeArrowheads="1"/>
          </p:cNvSpPr>
          <p:nvPr>
            <p:ph type="title"/>
          </p:nvPr>
        </p:nvSpPr>
        <p:spPr>
          <a:xfrm>
            <a:off x="827088" y="260350"/>
            <a:ext cx="7772400" cy="792163"/>
          </a:xfrm>
        </p:spPr>
        <p:txBody>
          <a:bodyPr/>
          <a:lstStyle/>
          <a:p>
            <a:pPr eaLnBrk="1" hangingPunct="1"/>
            <a:r>
              <a:rPr lang="en-US" b="1" dirty="0" smtClean="0">
                <a:solidFill>
                  <a:srgbClr val="FF0000"/>
                </a:solidFill>
                <a:latin typeface="Comic Sans MS" pitchFamily="66" charset="0"/>
              </a:rPr>
              <a:t>Retina: Neural Circuitry</a:t>
            </a:r>
          </a:p>
        </p:txBody>
      </p:sp>
      <p:graphicFrame>
        <p:nvGraphicFramePr>
          <p:cNvPr id="339973" name="Object 5"/>
          <p:cNvGraphicFramePr>
            <a:graphicFrameLocks noGrp="1" noChangeAspect="1"/>
          </p:cNvGraphicFramePr>
          <p:nvPr>
            <p:ph type="dgm" idx="1"/>
          </p:nvPr>
        </p:nvGraphicFramePr>
        <p:xfrm>
          <a:off x="520700" y="2001838"/>
          <a:ext cx="8101013" cy="3721100"/>
        </p:xfrm>
        <a:graphic>
          <a:graphicData uri="http://schemas.openxmlformats.org/presentationml/2006/ole">
            <mc:AlternateContent xmlns:mc="http://schemas.openxmlformats.org/markup-compatibility/2006">
              <mc:Choice xmlns:v="urn:schemas-microsoft-com:vml" Requires="v">
                <p:oleObj spid="_x0000_s2083" name="Image" r:id="rId4" imgW="8101587" imgH="3720635" progId="">
                  <p:embed/>
                </p:oleObj>
              </mc:Choice>
              <mc:Fallback>
                <p:oleObj name="Image" r:id="rId4" imgW="8101587" imgH="3720635" progId="">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 y="2001838"/>
                        <a:ext cx="8101013" cy="372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9974" name="Text Box 6"/>
          <p:cNvSpPr txBox="1">
            <a:spLocks noChangeArrowheads="1"/>
          </p:cNvSpPr>
          <p:nvPr/>
        </p:nvSpPr>
        <p:spPr bwMode="auto">
          <a:xfrm>
            <a:off x="1258888" y="1196975"/>
            <a:ext cx="2160587" cy="1616075"/>
          </a:xfrm>
          <a:prstGeom prst="rect">
            <a:avLst/>
          </a:prstGeom>
          <a:noFill/>
          <a:ln w="9525">
            <a:noFill/>
            <a:miter lim="800000"/>
            <a:headEnd/>
            <a:tailEnd/>
          </a:ln>
        </p:spPr>
        <p:txBody>
          <a:bodyPr>
            <a:spAutoFit/>
          </a:bodyPr>
          <a:lstStyle/>
          <a:p>
            <a:pPr algn="ctr" rtl="0">
              <a:spcBef>
                <a:spcPct val="50000"/>
              </a:spcBef>
            </a:pPr>
            <a:r>
              <a:rPr lang="en-US" sz="2000" b="1">
                <a:solidFill>
                  <a:srgbClr val="FFCC66"/>
                </a:solidFill>
                <a:latin typeface="Comic Sans MS" pitchFamily="66" charset="0"/>
              </a:rPr>
              <a:t>Light hits photoreceptors, sends signal to the bipolar cells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9972"/>
                                        </p:tgtEl>
                                        <p:attrNameLst>
                                          <p:attrName>style.visibility</p:attrName>
                                        </p:attrNameLst>
                                      </p:cBhvr>
                                      <p:to>
                                        <p:strVal val="visible"/>
                                      </p:to>
                                    </p:set>
                                    <p:animEffect transition="in" filter="box(in)">
                                      <p:cBhvr>
                                        <p:cTn id="7" dur="500"/>
                                        <p:tgtEl>
                                          <p:spTgt spid="3399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39973"/>
                                        </p:tgtEl>
                                        <p:attrNameLst>
                                          <p:attrName>style.visibility</p:attrName>
                                        </p:attrNameLst>
                                      </p:cBhvr>
                                      <p:to>
                                        <p:strVal val="visible"/>
                                      </p:to>
                                    </p:set>
                                    <p:animEffect transition="in" filter="checkerboard(across)">
                                      <p:cBhvr>
                                        <p:cTn id="12" dur="500"/>
                                        <p:tgtEl>
                                          <p:spTgt spid="3399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9974"/>
                                        </p:tgtEl>
                                        <p:attrNameLst>
                                          <p:attrName>style.visibility</p:attrName>
                                        </p:attrNameLst>
                                      </p:cBhvr>
                                      <p:to>
                                        <p:strVal val="visible"/>
                                      </p:to>
                                    </p:set>
                                    <p:animEffect transition="in" filter="checkerboard(across)">
                                      <p:cBhvr>
                                        <p:cTn id="17" dur="500"/>
                                        <p:tgtEl>
                                          <p:spTgt spid="3399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39971"/>
                                        </p:tgtEl>
                                        <p:attrNameLst>
                                          <p:attrName>style.visibility</p:attrName>
                                        </p:attrNameLst>
                                      </p:cBhvr>
                                      <p:to>
                                        <p:strVal val="visible"/>
                                      </p:to>
                                    </p:set>
                                    <p:animEffect transition="in" filter="checkerboard(across)">
                                      <p:cBhvr>
                                        <p:cTn id="22" dur="500"/>
                                        <p:tgtEl>
                                          <p:spTgt spid="3399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9970"/>
                                        </p:tgtEl>
                                        <p:attrNameLst>
                                          <p:attrName>style.visibility</p:attrName>
                                        </p:attrNameLst>
                                      </p:cBhvr>
                                      <p:to>
                                        <p:strVal val="visible"/>
                                      </p:to>
                                    </p:set>
                                    <p:animEffect transition="in" filter="checkerboard(across)">
                                      <p:cBhvr>
                                        <p:cTn id="27" dur="500"/>
                                        <p:tgtEl>
                                          <p:spTgt spid="3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0" grpId="0"/>
      <p:bldP spid="339971" grpId="0"/>
      <p:bldP spid="339972" grpId="0"/>
      <p:bldP spid="3399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614734" cy="512744"/>
          </a:xfrm>
        </p:spPr>
        <p:txBody>
          <a:bodyPr>
            <a:normAutofit fontScale="90000"/>
          </a:bodyPr>
          <a:lstStyle/>
          <a:p>
            <a:pPr lvl="2" algn="l" rtl="0">
              <a:spcBef>
                <a:spcPct val="0"/>
              </a:spcBef>
            </a:pPr>
            <a:r>
              <a:rPr lang="en-US" sz="2000" b="1" dirty="0" smtClean="0">
                <a:solidFill>
                  <a:srgbClr val="FF0000"/>
                </a:solidFill>
                <a:effectLst>
                  <a:outerShdw blurRad="38100" dist="38100" dir="2700000" algn="tl">
                    <a:srgbClr val="000000">
                      <a:alpha val="43137"/>
                    </a:srgbClr>
                  </a:outerShdw>
                </a:effectLst>
                <a:latin typeface="Comic Sans MS" pitchFamily="66" charset="0"/>
              </a:rPr>
              <a:t>2.</a:t>
            </a:r>
            <a:r>
              <a:rPr lang="en-US" sz="2000" b="1" dirty="0" smtClean="0">
                <a:solidFill>
                  <a:srgbClr val="FF0000"/>
                </a:solidFill>
                <a:latin typeface="Comic Sans MS" pitchFamily="66" charset="0"/>
              </a:rPr>
              <a:t> </a:t>
            </a:r>
            <a:r>
              <a:rPr lang="en-US" sz="2000" b="1" dirty="0" smtClean="0">
                <a:solidFill>
                  <a:srgbClr val="FF0000"/>
                </a:solidFill>
                <a:effectLst>
                  <a:outerShdw blurRad="38100" dist="38100" dir="2700000" algn="tl">
                    <a:srgbClr val="000000">
                      <a:alpha val="43137"/>
                    </a:srgbClr>
                  </a:outerShdw>
                </a:effectLst>
                <a:latin typeface="Comic Sans MS" pitchFamily="66" charset="0"/>
              </a:rPr>
              <a:t>Middle Vascular Layer:</a:t>
            </a:r>
            <a:br>
              <a:rPr lang="en-US" sz="2000" b="1" dirty="0" smtClean="0">
                <a:solidFill>
                  <a:srgbClr val="FF0000"/>
                </a:solidFill>
                <a:effectLst>
                  <a:outerShdw blurRad="38100" dist="38100" dir="2700000" algn="tl">
                    <a:srgbClr val="000000">
                      <a:alpha val="43137"/>
                    </a:srgbClr>
                  </a:outerShdw>
                </a:effectLst>
                <a:latin typeface="Comic Sans MS" pitchFamily="66" charset="0"/>
              </a:rPr>
            </a:b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half" idx="2"/>
          </p:nvPr>
        </p:nvSpPr>
        <p:spPr>
          <a:xfrm>
            <a:off x="214282" y="785794"/>
            <a:ext cx="3421614" cy="5340369"/>
          </a:xfrm>
          <a:ln w="38100">
            <a:solidFill>
              <a:schemeClr val="accent2"/>
            </a:solidFill>
          </a:ln>
        </p:spPr>
        <p:txBody>
          <a:bodyPr>
            <a:normAutofit fontScale="92500" lnSpcReduction="10000"/>
          </a:bodyPr>
          <a:lstStyle/>
          <a:p>
            <a:pPr marL="1371600" lvl="2" indent="-457200" algn="l">
              <a:lnSpc>
                <a:spcPct val="90000"/>
              </a:lnSpc>
            </a:pPr>
            <a:endParaRPr lang="en-US" sz="2000" dirty="0" smtClean="0">
              <a:latin typeface="Comic Sans MS" pitchFamily="66" charset="0"/>
            </a:endParaRPr>
          </a:p>
          <a:p>
            <a:pPr marL="1371600" lvl="2" indent="-457200" algn="l">
              <a:lnSpc>
                <a:spcPct val="90000"/>
              </a:lnSpc>
            </a:pPr>
            <a:r>
              <a:rPr lang="en-US" sz="2000" dirty="0" smtClean="0">
                <a:latin typeface="Comic Sans MS" pitchFamily="66" charset="0"/>
              </a:rPr>
              <a:t>consists of </a:t>
            </a:r>
            <a:r>
              <a:rPr lang="en-US" sz="2000" dirty="0" smtClean="0">
                <a:latin typeface="Comic Sans MS" pitchFamily="66" charset="0"/>
                <a:sym typeface="Wingdings" pitchFamily="2" charset="2"/>
              </a:rPr>
              <a:t></a:t>
            </a:r>
          </a:p>
          <a:p>
            <a:pPr marL="990600" lvl="1" indent="-533400" algn="l">
              <a:lnSpc>
                <a:spcPct val="90000"/>
              </a:lnSpc>
              <a:buAutoNum type="alphaLcParenBoth"/>
            </a:pPr>
            <a:r>
              <a:rPr lang="en-US" sz="2000" b="1" dirty="0" smtClean="0">
                <a:solidFill>
                  <a:srgbClr val="C00000"/>
                </a:solidFill>
                <a:latin typeface="Comic Sans MS" pitchFamily="66" charset="0"/>
              </a:rPr>
              <a:t>Iris:</a:t>
            </a:r>
          </a:p>
          <a:p>
            <a:pPr marL="742950" lvl="1" indent="-285750" algn="l">
              <a:lnSpc>
                <a:spcPct val="90000"/>
              </a:lnSpc>
              <a:buFont typeface="Wingdings" panose="05000000000000000000" pitchFamily="2" charset="2"/>
              <a:buChar char="ü"/>
            </a:pPr>
            <a:r>
              <a:rPr lang="en-US" sz="1800" dirty="0" smtClean="0">
                <a:latin typeface="Comic Sans MS" pitchFamily="66" charset="0"/>
              </a:rPr>
              <a:t>Is the colored part of the eye</a:t>
            </a:r>
            <a:endParaRPr lang="en-US" sz="1800" dirty="0">
              <a:latin typeface="Comic Sans MS" pitchFamily="66" charset="0"/>
            </a:endParaRPr>
          </a:p>
          <a:p>
            <a:pPr marL="742950" lvl="1" indent="-285750">
              <a:lnSpc>
                <a:spcPct val="90000"/>
              </a:lnSpc>
              <a:buFont typeface="Wingdings" panose="05000000000000000000" pitchFamily="2" charset="2"/>
              <a:buChar char="ü"/>
            </a:pPr>
            <a:r>
              <a:rPr lang="en-US" sz="1800" dirty="0" smtClean="0">
                <a:latin typeface="Comic Sans MS" pitchFamily="66" charset="0"/>
              </a:rPr>
              <a:t>Has aperture (pupil) control &amp; </a:t>
            </a:r>
            <a:r>
              <a:rPr lang="en-US" sz="1800" dirty="0">
                <a:latin typeface="Comic Sans MS" pitchFamily="66" charset="0"/>
              </a:rPr>
              <a:t>allow light to enter the </a:t>
            </a:r>
            <a:r>
              <a:rPr lang="en-US" sz="1800" dirty="0" smtClean="0">
                <a:latin typeface="Comic Sans MS" pitchFamily="66" charset="0"/>
              </a:rPr>
              <a:t>eye</a:t>
            </a:r>
          </a:p>
          <a:p>
            <a:pPr lvl="1">
              <a:lnSpc>
                <a:spcPct val="90000"/>
              </a:lnSpc>
            </a:pPr>
            <a:r>
              <a:rPr lang="en-US" sz="1800" dirty="0" smtClean="0">
                <a:latin typeface="Comic Sans MS" pitchFamily="66" charset="0"/>
              </a:rPr>
              <a:t> </a:t>
            </a:r>
          </a:p>
          <a:p>
            <a:pPr marL="990600" lvl="1" indent="-533400" algn="l">
              <a:lnSpc>
                <a:spcPct val="90000"/>
              </a:lnSpc>
            </a:pPr>
            <a:r>
              <a:rPr lang="en-US" sz="2000" dirty="0" smtClean="0">
                <a:solidFill>
                  <a:srgbClr val="C00000"/>
                </a:solidFill>
                <a:latin typeface="Comic Sans MS" pitchFamily="66" charset="0"/>
              </a:rPr>
              <a:t>(b) </a:t>
            </a:r>
            <a:r>
              <a:rPr lang="en-US" sz="2000" b="1" dirty="0" smtClean="0">
                <a:solidFill>
                  <a:srgbClr val="C00000"/>
                </a:solidFill>
                <a:latin typeface="Comic Sans MS" pitchFamily="66" charset="0"/>
              </a:rPr>
              <a:t>Ciliary body</a:t>
            </a:r>
            <a:r>
              <a:rPr lang="en-US" sz="2000" dirty="0" smtClean="0">
                <a:solidFill>
                  <a:srgbClr val="C00000"/>
                </a:solidFill>
                <a:latin typeface="Comic Sans MS" pitchFamily="66" charset="0"/>
              </a:rPr>
              <a:t>:</a:t>
            </a:r>
          </a:p>
          <a:p>
            <a:pPr marL="990600" lvl="1" indent="-533400" algn="l">
              <a:lnSpc>
                <a:spcPct val="90000"/>
              </a:lnSpc>
            </a:pPr>
            <a:endParaRPr lang="en-US" sz="2000" dirty="0" smtClean="0">
              <a:latin typeface="Comic Sans MS" pitchFamily="66" charset="0"/>
            </a:endParaRPr>
          </a:p>
          <a:p>
            <a:pPr marL="990600" lvl="1" indent="-533400" algn="r" rtl="1">
              <a:lnSpc>
                <a:spcPct val="90000"/>
              </a:lnSpc>
            </a:pPr>
            <a:r>
              <a:rPr lang="en-US" sz="2000" dirty="0" smtClean="0">
                <a:latin typeface="Comic Sans MS" pitchFamily="66" charset="0"/>
              </a:rPr>
              <a:t> Ciliary body consists of:</a:t>
            </a:r>
          </a:p>
          <a:p>
            <a:pPr marL="990600" lvl="1" indent="-533400">
              <a:lnSpc>
                <a:spcPct val="90000"/>
              </a:lnSpc>
              <a:buFont typeface="Wingdings" panose="05000000000000000000" pitchFamily="2" charset="2"/>
              <a:buChar char="ü"/>
            </a:pPr>
            <a:r>
              <a:rPr lang="en-US" sz="2000" dirty="0" smtClean="0">
                <a:latin typeface="Comic Sans MS" pitchFamily="66" charset="0"/>
              </a:rPr>
              <a:t> Ciliary muscles </a:t>
            </a:r>
          </a:p>
          <a:p>
            <a:pPr marL="990600" lvl="1" indent="-533400">
              <a:lnSpc>
                <a:spcPct val="90000"/>
              </a:lnSpc>
              <a:buFont typeface="Wingdings" panose="05000000000000000000" pitchFamily="2" charset="2"/>
              <a:buChar char="ü"/>
            </a:pPr>
            <a:r>
              <a:rPr lang="en-US" sz="2000" dirty="0" smtClean="0">
                <a:latin typeface="Comic Sans MS" pitchFamily="66" charset="0"/>
              </a:rPr>
              <a:t>Ciliary glands </a:t>
            </a:r>
          </a:p>
          <a:p>
            <a:pPr marL="990600" lvl="1" indent="-533400">
              <a:lnSpc>
                <a:spcPct val="90000"/>
              </a:lnSpc>
              <a:buFont typeface="Wingdings" panose="05000000000000000000" pitchFamily="2" charset="2"/>
              <a:buChar char="ü"/>
            </a:pPr>
            <a:r>
              <a:rPr lang="en-US" sz="2000" dirty="0" smtClean="0">
                <a:latin typeface="Comic Sans MS" pitchFamily="66" charset="0"/>
              </a:rPr>
              <a:t>Suspensory ligaments which attached to the lens</a:t>
            </a:r>
          </a:p>
          <a:p>
            <a:pPr marL="990600" lvl="1" indent="-533400" algn="l">
              <a:lnSpc>
                <a:spcPct val="90000"/>
              </a:lnSpc>
            </a:pPr>
            <a:r>
              <a:rPr lang="en-US" sz="2000" dirty="0" smtClean="0">
                <a:latin typeface="Comic Sans MS" pitchFamily="66" charset="0"/>
              </a:rPr>
              <a:t>(c) </a:t>
            </a:r>
            <a:r>
              <a:rPr lang="en-US" sz="2000" b="1" dirty="0" smtClean="0">
                <a:solidFill>
                  <a:srgbClr val="C00000"/>
                </a:solidFill>
                <a:latin typeface="Comic Sans MS" pitchFamily="66" charset="0"/>
              </a:rPr>
              <a:t>Choroid</a:t>
            </a:r>
          </a:p>
          <a:p>
            <a:pPr algn="l"/>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5</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869950"/>
            <a:ext cx="432048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6" end="6"/>
                                            </p:txEl>
                                          </p:spTgt>
                                        </p:tgtEl>
                                        <p:attrNameLst>
                                          <p:attrName>style.visibility</p:attrName>
                                        </p:attrNameLst>
                                      </p:cBhvr>
                                      <p:to>
                                        <p:strVal val="visible"/>
                                      </p:to>
                                    </p:set>
                                    <p:animEffect transition="in" filter="fade">
                                      <p:cBhvr>
                                        <p:cTn id="14" dur="1000"/>
                                        <p:tgtEl>
                                          <p:spTgt spid="4">
                                            <p:txEl>
                                              <p:pRg st="6" end="6"/>
                                            </p:txEl>
                                          </p:spTgt>
                                        </p:tgtEl>
                                      </p:cBhvr>
                                    </p:animEffect>
                                    <p:anim calcmode="lin" valueType="num">
                                      <p:cBhvr>
                                        <p:cTn id="1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2" end="12"/>
                                            </p:txEl>
                                          </p:spTgt>
                                        </p:tgtEl>
                                        <p:attrNameLst>
                                          <p:attrName>style.visibility</p:attrName>
                                        </p:attrNameLst>
                                      </p:cBhvr>
                                      <p:to>
                                        <p:strVal val="visible"/>
                                      </p:to>
                                    </p:set>
                                    <p:animEffect transition="in" filter="fade">
                                      <p:cBhvr>
                                        <p:cTn id="21" dur="1000"/>
                                        <p:tgtEl>
                                          <p:spTgt spid="4">
                                            <p:txEl>
                                              <p:pRg st="12" end="12"/>
                                            </p:txEl>
                                          </p:spTgt>
                                        </p:tgtEl>
                                      </p:cBhvr>
                                    </p:animEffect>
                                    <p:anim calcmode="lin" valueType="num">
                                      <p:cBhvr>
                                        <p:cTn id="22"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1" name="Rectangle 3"/>
          <p:cNvSpPr>
            <a:spLocks noGrp="1" noChangeArrowheads="1"/>
          </p:cNvSpPr>
          <p:nvPr>
            <p:ph type="title"/>
          </p:nvPr>
        </p:nvSpPr>
        <p:spPr>
          <a:xfrm>
            <a:off x="468313" y="-68263"/>
            <a:ext cx="8229600" cy="1874838"/>
          </a:xfrm>
        </p:spPr>
        <p:txBody>
          <a:bodyPr>
            <a:spAutoFit/>
          </a:bodyPr>
          <a:lstStyle/>
          <a:p>
            <a:r>
              <a:rPr lang="en-US" sz="3000" dirty="0"/>
              <a:t> </a:t>
            </a:r>
            <a:r>
              <a:rPr lang="en-US" sz="3000" dirty="0">
                <a:solidFill>
                  <a:srgbClr val="FF0000"/>
                </a:solidFill>
                <a:effectLst>
                  <a:outerShdw blurRad="38100" dist="38100" dir="2700000" algn="tl">
                    <a:srgbClr val="000000">
                      <a:alpha val="43137"/>
                    </a:srgbClr>
                  </a:outerShdw>
                </a:effectLst>
              </a:rPr>
              <a:t>The Pupillary Muscles: consists of </a:t>
            </a:r>
            <a:r>
              <a:rPr lang="en-US" sz="3000" dirty="0">
                <a:solidFill>
                  <a:srgbClr val="FF0000"/>
                </a:solidFill>
                <a:effectLst>
                  <a:outerShdw blurRad="38100" dist="38100" dir="2700000" algn="tl">
                    <a:srgbClr val="000000">
                      <a:alpha val="43137"/>
                    </a:srgbClr>
                  </a:outerShdw>
                </a:effectLst>
                <a:sym typeface="Wingdings" pitchFamily="2" charset="2"/>
              </a:rPr>
              <a:t> </a:t>
            </a:r>
            <a:r>
              <a:rPr lang="en-US" sz="3000" dirty="0">
                <a:solidFill>
                  <a:srgbClr val="FF0000"/>
                </a:solidFill>
                <a:effectLst>
                  <a:outerShdw blurRad="38100" dist="38100" dir="2700000" algn="tl">
                    <a:srgbClr val="000000">
                      <a:alpha val="43137"/>
                    </a:srgbClr>
                  </a:outerShdw>
                </a:effectLst>
              </a:rPr>
              <a:t>Radial and Circular parts </a:t>
            </a:r>
            <a:r>
              <a:rPr lang="ar-SA" sz="3000" dirty="0">
                <a:solidFill>
                  <a:srgbClr val="FF0000"/>
                </a:solidFill>
                <a:effectLst>
                  <a:outerShdw blurRad="38100" dist="38100" dir="2700000" algn="tl">
                    <a:srgbClr val="000000">
                      <a:alpha val="43137"/>
                    </a:srgbClr>
                  </a:outerShdw>
                </a:effectLst>
              </a:rPr>
              <a:t/>
            </a:r>
            <a:br>
              <a:rPr lang="ar-SA" sz="3000" dirty="0">
                <a:solidFill>
                  <a:srgbClr val="FF0000"/>
                </a:solidFill>
                <a:effectLst>
                  <a:outerShdw blurRad="38100" dist="38100" dir="2700000" algn="tl">
                    <a:srgbClr val="000000">
                      <a:alpha val="43137"/>
                    </a:srgbClr>
                  </a:outerShdw>
                </a:effectLst>
              </a:rPr>
            </a:br>
            <a:r>
              <a:rPr lang="ar-SA" sz="2700" dirty="0">
                <a:effectLst/>
              </a:rPr>
              <a:t/>
            </a:r>
            <a:br>
              <a:rPr lang="ar-SA" sz="2700" dirty="0">
                <a:effectLst/>
              </a:rPr>
            </a:br>
            <a:endParaRPr lang="en-US" sz="2700" dirty="0">
              <a:effectLst/>
            </a:endParaRPr>
          </a:p>
        </p:txBody>
      </p:sp>
      <p:sp>
        <p:nvSpPr>
          <p:cNvPr id="6" name="Slide Number Placeholder 5"/>
          <p:cNvSpPr>
            <a:spLocks noGrp="1"/>
          </p:cNvSpPr>
          <p:nvPr>
            <p:ph type="sldNum" sz="quarter" idx="12"/>
          </p:nvPr>
        </p:nvSpPr>
        <p:spPr/>
        <p:txBody>
          <a:bodyPr/>
          <a:lstStyle/>
          <a:p>
            <a:fld id="{9AC5E3A4-5455-4C39-8DF6-35A8F75076BA}" type="slidenum">
              <a:rPr lang="en-US">
                <a:solidFill>
                  <a:prstClr val="black">
                    <a:tint val="75000"/>
                  </a:prstClr>
                </a:solidFill>
              </a:rPr>
              <a:pPr/>
              <a:t>6</a:t>
            </a:fld>
            <a:endParaRPr lang="en-US">
              <a:solidFill>
                <a:prstClr val="black">
                  <a:tint val="75000"/>
                </a:prstClr>
              </a:solidFill>
            </a:endParaRPr>
          </a:p>
        </p:txBody>
      </p:sp>
      <p:sp>
        <p:nvSpPr>
          <p:cNvPr id="196610"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solidFill>
                  <a:prstClr val="black"/>
                </a:solidFill>
                <a:latin typeface="Times New Roman" pitchFamily="18" charset="0"/>
              </a:rPr>
              <a:t>Figure 17.5</a:t>
            </a:r>
          </a:p>
        </p:txBody>
      </p:sp>
      <p:pic>
        <p:nvPicPr>
          <p:cNvPr id="196612" name="Picture 4"/>
          <p:cNvPicPr>
            <a:picLocks noChangeAspect="1" noChangeArrowheads="1"/>
          </p:cNvPicPr>
          <p:nvPr/>
        </p:nvPicPr>
        <p:blipFill>
          <a:blip r:embed="rId3" cstate="print"/>
          <a:srcRect b="4019"/>
          <a:stretch>
            <a:fillRect/>
          </a:stretch>
        </p:blipFill>
        <p:spPr bwMode="auto">
          <a:xfrm>
            <a:off x="0" y="1557337"/>
            <a:ext cx="8786842" cy="4919663"/>
          </a:xfrm>
          <a:prstGeom prst="rect">
            <a:avLst/>
          </a:prstGeom>
          <a:noFill/>
        </p:spPr>
      </p:pic>
    </p:spTree>
    <p:extLst>
      <p:ext uri="{BB962C8B-B14F-4D97-AF65-F5344CB8AC3E}">
        <p14:creationId xmlns:p14="http://schemas.microsoft.com/office/powerpoint/2010/main" val="8880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6611"/>
                                        </p:tgtEl>
                                        <p:attrNameLst>
                                          <p:attrName>style.visibility</p:attrName>
                                        </p:attrNameLst>
                                      </p:cBhvr>
                                      <p:to>
                                        <p:strVal val="visible"/>
                                      </p:to>
                                    </p:set>
                                    <p:animEffect transition="in" filter="dissolve">
                                      <p:cBhvr>
                                        <p:cTn id="7" dur="500"/>
                                        <p:tgtEl>
                                          <p:spTgt spid="196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p:cNvSpPr>
            <a:spLocks noGrp="1" noChangeArrowheads="1"/>
          </p:cNvSpPr>
          <p:nvPr>
            <p:ph type="title"/>
          </p:nvPr>
        </p:nvSpPr>
        <p:spPr>
          <a:xfrm>
            <a:off x="457200" y="277813"/>
            <a:ext cx="8229600" cy="704850"/>
          </a:xfrm>
        </p:spPr>
        <p:txBody>
          <a:bodyPr>
            <a:normAutofit/>
          </a:bodyPr>
          <a:lstStyle/>
          <a:p>
            <a:r>
              <a:rPr lang="en-US" sz="4000" dirty="0">
                <a:solidFill>
                  <a:srgbClr val="FF0000"/>
                </a:solidFill>
                <a:effectLst>
                  <a:outerShdw blurRad="38100" dist="38100" dir="2700000" algn="tl">
                    <a:srgbClr val="000000">
                      <a:alpha val="43137"/>
                    </a:srgbClr>
                  </a:outerShdw>
                </a:effectLst>
                <a:latin typeface="Comic Sans MS" pitchFamily="66" charset="0"/>
              </a:rPr>
              <a:t>The Anterior &amp; Posterior Cavities </a:t>
            </a:r>
          </a:p>
        </p:txBody>
      </p:sp>
      <p:sp>
        <p:nvSpPr>
          <p:cNvPr id="300037" name="Rectangle 5"/>
          <p:cNvSpPr>
            <a:spLocks noGrp="1" noChangeArrowheads="1"/>
          </p:cNvSpPr>
          <p:nvPr>
            <p:ph sz="half" idx="1"/>
          </p:nvPr>
        </p:nvSpPr>
        <p:spPr>
          <a:xfrm>
            <a:off x="0" y="1125538"/>
            <a:ext cx="3241675" cy="4968875"/>
          </a:xfrm>
          <a:ln w="28575">
            <a:solidFill>
              <a:schemeClr val="accent2"/>
            </a:solidFill>
          </a:ln>
        </p:spPr>
        <p:txBody>
          <a:bodyPr>
            <a:normAutofit/>
          </a:bodyPr>
          <a:lstStyle/>
          <a:p>
            <a:r>
              <a:rPr lang="en-US" sz="2000" dirty="0">
                <a:latin typeface="Comic Sans MS" pitchFamily="66" charset="0"/>
              </a:rPr>
              <a:t>The </a:t>
            </a:r>
            <a:r>
              <a:rPr lang="en-US" sz="2000" u="sng" dirty="0">
                <a:solidFill>
                  <a:srgbClr val="C00000"/>
                </a:solidFill>
                <a:latin typeface="Comic Sans MS" pitchFamily="66" charset="0"/>
              </a:rPr>
              <a:t>Ciliary Body</a:t>
            </a:r>
            <a:r>
              <a:rPr lang="en-US" sz="2000" dirty="0">
                <a:solidFill>
                  <a:srgbClr val="C00000"/>
                </a:solidFill>
                <a:latin typeface="Comic Sans MS" pitchFamily="66" charset="0"/>
              </a:rPr>
              <a:t> </a:t>
            </a:r>
            <a:r>
              <a:rPr lang="en-US" sz="2000" dirty="0">
                <a:latin typeface="Comic Sans MS" pitchFamily="66" charset="0"/>
              </a:rPr>
              <a:t>(&amp; its </a:t>
            </a:r>
            <a:r>
              <a:rPr lang="en-US" sz="2000" dirty="0" smtClean="0">
                <a:latin typeface="Comic Sans MS" pitchFamily="66" charset="0"/>
              </a:rPr>
              <a:t>suspensary </a:t>
            </a:r>
            <a:r>
              <a:rPr lang="en-US" sz="2000" dirty="0">
                <a:latin typeface="Comic Sans MS" pitchFamily="66" charset="0"/>
              </a:rPr>
              <a:t>ligament ) and </a:t>
            </a:r>
            <a:r>
              <a:rPr lang="en-US" sz="2000" u="sng" dirty="0">
                <a:solidFill>
                  <a:srgbClr val="C00000"/>
                </a:solidFill>
                <a:latin typeface="Comic Sans MS" pitchFamily="66" charset="0"/>
              </a:rPr>
              <a:t>lens</a:t>
            </a:r>
            <a:r>
              <a:rPr lang="en-US" sz="2000" dirty="0">
                <a:latin typeface="Comic Sans MS" pitchFamily="66" charset="0"/>
              </a:rPr>
              <a:t> divide the eye into :</a:t>
            </a:r>
          </a:p>
          <a:p>
            <a:r>
              <a:rPr lang="en-US" sz="2000" dirty="0">
                <a:latin typeface="Comic Sans MS" pitchFamily="66" charset="0"/>
              </a:rPr>
              <a:t>(1) Anterior cavity </a:t>
            </a:r>
            <a:r>
              <a:rPr lang="en-US" sz="2000" dirty="0" smtClean="0">
                <a:latin typeface="Comic Sans MS" pitchFamily="66" charset="0"/>
              </a:rPr>
              <a:t> </a:t>
            </a:r>
            <a:r>
              <a:rPr lang="en-US" sz="2000" dirty="0">
                <a:latin typeface="Comic Sans MS" pitchFamily="66" charset="0"/>
              </a:rPr>
              <a:t>which contains a fluid called Aqueous </a:t>
            </a:r>
            <a:r>
              <a:rPr lang="en-US" sz="2000" dirty="0" smtClean="0">
                <a:latin typeface="Comic Sans MS" pitchFamily="66" charset="0"/>
              </a:rPr>
              <a:t>Humor</a:t>
            </a:r>
          </a:p>
          <a:p>
            <a:pPr marL="0" indent="0">
              <a:buNone/>
            </a:pPr>
            <a:endParaRPr lang="en-US" sz="2000" dirty="0">
              <a:latin typeface="Comic Sans MS" pitchFamily="66" charset="0"/>
            </a:endParaRPr>
          </a:p>
          <a:p>
            <a:r>
              <a:rPr lang="en-US" sz="2000" dirty="0">
                <a:latin typeface="Comic Sans MS" pitchFamily="66" charset="0"/>
              </a:rPr>
              <a:t>(2) Posterior cavity </a:t>
            </a:r>
          </a:p>
          <a:p>
            <a:pPr>
              <a:buFont typeface="Wingdings" pitchFamily="2" charset="2"/>
              <a:buNone/>
            </a:pPr>
            <a:r>
              <a:rPr lang="en-US" sz="2000" dirty="0">
                <a:latin typeface="Comic Sans MS" pitchFamily="66" charset="0"/>
              </a:rPr>
              <a:t>   ( which contains fluid </a:t>
            </a:r>
            <a:r>
              <a:rPr lang="en-US" sz="2000" dirty="0" smtClean="0">
                <a:latin typeface="Comic Sans MS" pitchFamily="66" charset="0"/>
              </a:rPr>
              <a:t>called </a:t>
            </a:r>
            <a:r>
              <a:rPr lang="en-US" sz="2000" dirty="0">
                <a:latin typeface="Comic Sans MS" pitchFamily="66" charset="0"/>
              </a:rPr>
              <a:t>Vitreous </a:t>
            </a:r>
            <a:r>
              <a:rPr lang="en-US" sz="2000" dirty="0" smtClean="0">
                <a:latin typeface="Comic Sans MS" pitchFamily="66" charset="0"/>
              </a:rPr>
              <a:t>Humor) </a:t>
            </a:r>
            <a:r>
              <a:rPr lang="en-US" sz="2000" dirty="0">
                <a:latin typeface="Comic Sans MS" pitchFamily="66" charset="0"/>
              </a:rPr>
              <a:t>.</a:t>
            </a:r>
          </a:p>
        </p:txBody>
      </p:sp>
      <p:grpSp>
        <p:nvGrpSpPr>
          <p:cNvPr id="8" name="Content Placeholder 7"/>
          <p:cNvGrpSpPr>
            <a:grpSpLocks noGrp="1"/>
          </p:cNvGrpSpPr>
          <p:nvPr/>
        </p:nvGrpSpPr>
        <p:grpSpPr>
          <a:xfrm>
            <a:off x="3786182" y="1142984"/>
            <a:ext cx="5214974" cy="4824536"/>
            <a:chOff x="-1426761" y="1114425"/>
            <a:chExt cx="10503512" cy="5118499"/>
          </a:xfrm>
        </p:grpSpPr>
        <p:pic>
          <p:nvPicPr>
            <p:cNvPr id="9" name="Picture 11" descr="fig06_11.gif                                                   00033575&#10;8ball Work                     B2D540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722" y="1114425"/>
              <a:ext cx="2869677" cy="511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7038302" y="1370110"/>
              <a:ext cx="15116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CILIARY BODY</a:t>
              </a:r>
              <a:endParaRPr lang="en-US" altLang="en-US" sz="1400" dirty="0">
                <a:latin typeface="+mn-lt"/>
              </a:endParaRPr>
            </a:p>
          </p:txBody>
        </p:sp>
        <p:sp>
          <p:nvSpPr>
            <p:cNvPr id="11" name="Text Box 13"/>
            <p:cNvSpPr txBox="1">
              <a:spLocks noChangeArrowheads="1"/>
            </p:cNvSpPr>
            <p:nvPr/>
          </p:nvSpPr>
          <p:spPr bwMode="auto">
            <a:xfrm>
              <a:off x="7038302" y="2100589"/>
              <a:ext cx="11438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SUSPENSORY</a:t>
              </a:r>
            </a:p>
            <a:p>
              <a:pPr eaLnBrk="1" hangingPunct="1"/>
              <a:r>
                <a:rPr lang="en-US" altLang="en-US" sz="1400" dirty="0" smtClean="0">
                  <a:latin typeface="+mn-lt"/>
                </a:rPr>
                <a:t>LIGAMENT</a:t>
              </a:r>
              <a:endParaRPr lang="en-US" altLang="en-US" sz="1400" dirty="0">
                <a:latin typeface="+mn-lt"/>
              </a:endParaRPr>
            </a:p>
          </p:txBody>
        </p:sp>
        <p:sp>
          <p:nvSpPr>
            <p:cNvPr id="12" name="Text Box 14"/>
            <p:cNvSpPr txBox="1">
              <a:spLocks noChangeArrowheads="1"/>
            </p:cNvSpPr>
            <p:nvPr/>
          </p:nvSpPr>
          <p:spPr bwMode="auto">
            <a:xfrm>
              <a:off x="7010401" y="3059668"/>
              <a:ext cx="2066350" cy="124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POSTERIOR CAVITY</a:t>
              </a:r>
            </a:p>
            <a:p>
              <a:pPr eaLnBrk="1" hangingPunct="1"/>
              <a:r>
                <a:rPr lang="en-US" altLang="en-US" sz="1400" dirty="0" smtClean="0">
                  <a:latin typeface="+mn-lt"/>
                </a:rPr>
                <a:t>CONTAIN VITREOUS </a:t>
              </a:r>
            </a:p>
            <a:p>
              <a:pPr eaLnBrk="1" hangingPunct="1"/>
              <a:r>
                <a:rPr lang="en-US" altLang="en-US" sz="1400" dirty="0" smtClean="0">
                  <a:latin typeface="+mn-lt"/>
                </a:rPr>
                <a:t>HUMOR</a:t>
              </a:r>
              <a:endParaRPr lang="en-US" altLang="en-US" sz="1400" dirty="0">
                <a:latin typeface="+mn-lt"/>
              </a:endParaRPr>
            </a:p>
          </p:txBody>
        </p:sp>
        <p:sp>
          <p:nvSpPr>
            <p:cNvPr id="13" name="Text Box 15"/>
            <p:cNvSpPr txBox="1">
              <a:spLocks noChangeArrowheads="1"/>
            </p:cNvSpPr>
            <p:nvPr/>
          </p:nvSpPr>
          <p:spPr bwMode="auto">
            <a:xfrm>
              <a:off x="6917372" y="5331563"/>
              <a:ext cx="1859894" cy="56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CILIARY BODY INSIDE </a:t>
              </a:r>
            </a:p>
            <a:p>
              <a:pPr eaLnBrk="1" hangingPunct="1"/>
              <a:r>
                <a:rPr lang="en-US" altLang="en-US" sz="1400" dirty="0" smtClean="0">
                  <a:latin typeface="+mn-lt"/>
                </a:rPr>
                <a:t>CILIARY MUSCLE</a:t>
              </a:r>
            </a:p>
          </p:txBody>
        </p:sp>
        <p:sp>
          <p:nvSpPr>
            <p:cNvPr id="14" name="Text Box 16"/>
            <p:cNvSpPr txBox="1">
              <a:spLocks noChangeArrowheads="1"/>
            </p:cNvSpPr>
            <p:nvPr/>
          </p:nvSpPr>
          <p:spPr bwMode="auto">
            <a:xfrm>
              <a:off x="1019262" y="1284752"/>
              <a:ext cx="2158256" cy="55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POSTERIOR</a:t>
              </a:r>
            </a:p>
            <a:p>
              <a:pPr eaLnBrk="1" hangingPunct="1"/>
              <a:r>
                <a:rPr lang="en-US" altLang="en-US" sz="1400" dirty="0" smtClean="0">
                  <a:latin typeface="+mn-lt"/>
                </a:rPr>
                <a:t>CHAMBER</a:t>
              </a:r>
              <a:endParaRPr lang="en-US" altLang="en-US" sz="1400" dirty="0">
                <a:latin typeface="+mn-lt"/>
              </a:endParaRPr>
            </a:p>
          </p:txBody>
        </p:sp>
        <p:sp>
          <p:nvSpPr>
            <p:cNvPr id="15" name="Text Box 17"/>
            <p:cNvSpPr txBox="1">
              <a:spLocks noChangeArrowheads="1"/>
            </p:cNvSpPr>
            <p:nvPr/>
          </p:nvSpPr>
          <p:spPr bwMode="auto">
            <a:xfrm>
              <a:off x="155960" y="2421613"/>
              <a:ext cx="2133096" cy="55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ANTERIOR</a:t>
              </a:r>
            </a:p>
            <a:p>
              <a:pPr eaLnBrk="1" hangingPunct="1"/>
              <a:r>
                <a:rPr lang="en-US" altLang="en-US" sz="1400" dirty="0" smtClean="0">
                  <a:latin typeface="+mn-lt"/>
                </a:rPr>
                <a:t>CHAMBER</a:t>
              </a:r>
              <a:endParaRPr lang="en-US" altLang="en-US" sz="1400" dirty="0">
                <a:latin typeface="+mn-lt"/>
              </a:endParaRPr>
            </a:p>
          </p:txBody>
        </p:sp>
        <p:sp>
          <p:nvSpPr>
            <p:cNvPr id="16" name="Text Box 18"/>
            <p:cNvSpPr txBox="1">
              <a:spLocks noChangeArrowheads="1"/>
            </p:cNvSpPr>
            <p:nvPr/>
          </p:nvSpPr>
          <p:spPr bwMode="auto">
            <a:xfrm>
              <a:off x="-1426761" y="1890002"/>
              <a:ext cx="2014372" cy="55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ANTERIOR</a:t>
              </a:r>
            </a:p>
            <a:p>
              <a:pPr eaLnBrk="1" hangingPunct="1"/>
              <a:r>
                <a:rPr lang="en-US" altLang="en-US" sz="1400" dirty="0" smtClean="0">
                  <a:latin typeface="+mn-lt"/>
                </a:rPr>
                <a:t>CAVITY</a:t>
              </a:r>
              <a:endParaRPr lang="en-US" altLang="en-US" sz="1400" dirty="0">
                <a:latin typeface="+mn-lt"/>
              </a:endParaRPr>
            </a:p>
          </p:txBody>
        </p:sp>
        <p:sp>
          <p:nvSpPr>
            <p:cNvPr id="17" name="Text Box 19"/>
            <p:cNvSpPr txBox="1">
              <a:spLocks noChangeArrowheads="1"/>
            </p:cNvSpPr>
            <p:nvPr/>
          </p:nvSpPr>
          <p:spPr bwMode="auto">
            <a:xfrm>
              <a:off x="1003181" y="4388704"/>
              <a:ext cx="21495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FLOW OF AQUEOUS HUMOUR</a:t>
              </a:r>
              <a:endParaRPr lang="en-US" altLang="en-US" sz="1400" dirty="0">
                <a:latin typeface="+mn-lt"/>
              </a:endParaRPr>
            </a:p>
          </p:txBody>
        </p:sp>
        <p:sp>
          <p:nvSpPr>
            <p:cNvPr id="18" name="Text Box 20"/>
            <p:cNvSpPr txBox="1">
              <a:spLocks noChangeArrowheads="1"/>
            </p:cNvSpPr>
            <p:nvPr/>
          </p:nvSpPr>
          <p:spPr bwMode="auto">
            <a:xfrm>
              <a:off x="731497" y="3120567"/>
              <a:ext cx="1314704" cy="32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IRIS</a:t>
              </a:r>
              <a:endParaRPr lang="en-US" altLang="en-US" sz="1400" dirty="0">
                <a:latin typeface="+mn-lt"/>
              </a:endParaRPr>
            </a:p>
          </p:txBody>
        </p:sp>
        <p:sp>
          <p:nvSpPr>
            <p:cNvPr id="19" name="Text Box 21"/>
            <p:cNvSpPr txBox="1">
              <a:spLocks noChangeArrowheads="1"/>
            </p:cNvSpPr>
            <p:nvPr/>
          </p:nvSpPr>
          <p:spPr bwMode="auto">
            <a:xfrm>
              <a:off x="1349375" y="5673725"/>
              <a:ext cx="17219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CANAL OF SCHLEMM</a:t>
              </a:r>
              <a:endParaRPr lang="en-US" altLang="en-US" sz="1400" dirty="0">
                <a:latin typeface="+mn-lt"/>
              </a:endParaRPr>
            </a:p>
          </p:txBody>
        </p:sp>
        <p:sp>
          <p:nvSpPr>
            <p:cNvPr id="20" name="Line 22"/>
            <p:cNvSpPr>
              <a:spLocks noChangeShapeType="1"/>
            </p:cNvSpPr>
            <p:nvPr/>
          </p:nvSpPr>
          <p:spPr bwMode="auto">
            <a:xfrm flipH="1">
              <a:off x="3289300" y="5486400"/>
              <a:ext cx="1455128" cy="3556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1" name="Line 23"/>
            <p:cNvSpPr>
              <a:spLocks noChangeShapeType="1"/>
            </p:cNvSpPr>
            <p:nvPr/>
          </p:nvSpPr>
          <p:spPr bwMode="auto">
            <a:xfrm flipH="1">
              <a:off x="2046200" y="3261200"/>
              <a:ext cx="24496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2" name="Line 25"/>
            <p:cNvSpPr>
              <a:spLocks noChangeShapeType="1"/>
            </p:cNvSpPr>
            <p:nvPr/>
          </p:nvSpPr>
          <p:spPr bwMode="auto">
            <a:xfrm flipH="1" flipV="1">
              <a:off x="2170332" y="2648986"/>
              <a:ext cx="2058767" cy="25996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3" name="Line 26"/>
            <p:cNvSpPr>
              <a:spLocks noChangeShapeType="1"/>
            </p:cNvSpPr>
            <p:nvPr/>
          </p:nvSpPr>
          <p:spPr bwMode="auto">
            <a:xfrm flipH="1" flipV="1">
              <a:off x="2349500" y="1828799"/>
              <a:ext cx="2581196" cy="7180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4" name="Line 29"/>
            <p:cNvSpPr>
              <a:spLocks noChangeShapeType="1"/>
            </p:cNvSpPr>
            <p:nvPr/>
          </p:nvSpPr>
          <p:spPr bwMode="auto">
            <a:xfrm flipH="1" flipV="1">
              <a:off x="2610818" y="4542591"/>
              <a:ext cx="1781888" cy="813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grpSp>
          <p:nvGrpSpPr>
            <p:cNvPr id="25" name="Group 24"/>
            <p:cNvGrpSpPr/>
            <p:nvPr/>
          </p:nvGrpSpPr>
          <p:grpSpPr>
            <a:xfrm>
              <a:off x="587609" y="1493379"/>
              <a:ext cx="796691" cy="1061071"/>
              <a:chOff x="587609" y="1493379"/>
              <a:chExt cx="796691" cy="1061071"/>
            </a:xfrm>
          </p:grpSpPr>
          <p:sp>
            <p:nvSpPr>
              <p:cNvPr id="31" name="Line 30"/>
              <p:cNvSpPr>
                <a:spLocks noChangeShapeType="1"/>
              </p:cNvSpPr>
              <p:nvPr/>
            </p:nvSpPr>
            <p:spPr bwMode="auto">
              <a:xfrm flipV="1">
                <a:off x="1019262" y="1676399"/>
                <a:ext cx="111038" cy="4850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32" name="Line 31"/>
              <p:cNvSpPr>
                <a:spLocks noChangeShapeType="1"/>
              </p:cNvSpPr>
              <p:nvPr/>
            </p:nvSpPr>
            <p:spPr bwMode="auto">
              <a:xfrm flipH="1">
                <a:off x="1130300" y="2451100"/>
                <a:ext cx="2540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33" name="Line 32"/>
              <p:cNvSpPr>
                <a:spLocks noChangeShapeType="1"/>
              </p:cNvSpPr>
              <p:nvPr/>
            </p:nvSpPr>
            <p:spPr bwMode="auto">
              <a:xfrm>
                <a:off x="587609" y="1493379"/>
                <a:ext cx="92083" cy="106107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34" name="Line 33"/>
              <p:cNvSpPr>
                <a:spLocks noChangeShapeType="1"/>
              </p:cNvSpPr>
              <p:nvPr/>
            </p:nvSpPr>
            <p:spPr bwMode="auto">
              <a:xfrm flipH="1">
                <a:off x="731495" y="2118450"/>
                <a:ext cx="15239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grpSp>
        <p:sp>
          <p:nvSpPr>
            <p:cNvPr id="26" name="Line 35"/>
            <p:cNvSpPr>
              <a:spLocks noChangeShapeType="1"/>
            </p:cNvSpPr>
            <p:nvPr/>
          </p:nvSpPr>
          <p:spPr bwMode="auto">
            <a:xfrm flipH="1">
              <a:off x="5105400" y="1523999"/>
              <a:ext cx="1981200" cy="57658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7" name="Line 36"/>
            <p:cNvSpPr>
              <a:spLocks noChangeShapeType="1"/>
            </p:cNvSpPr>
            <p:nvPr/>
          </p:nvSpPr>
          <p:spPr bwMode="auto">
            <a:xfrm flipH="1">
              <a:off x="5105400" y="2362199"/>
              <a:ext cx="1981200" cy="3016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8" name="Line 37"/>
            <p:cNvSpPr>
              <a:spLocks noChangeShapeType="1"/>
            </p:cNvSpPr>
            <p:nvPr/>
          </p:nvSpPr>
          <p:spPr bwMode="auto">
            <a:xfrm flipH="1">
              <a:off x="5883757" y="3429000"/>
              <a:ext cx="1126643" cy="12095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9" name="Line 38"/>
            <p:cNvSpPr>
              <a:spLocks noChangeShapeType="1"/>
            </p:cNvSpPr>
            <p:nvPr/>
          </p:nvSpPr>
          <p:spPr bwMode="auto">
            <a:xfrm flipH="1" flipV="1">
              <a:off x="5020714" y="5255358"/>
              <a:ext cx="1913486" cy="3072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30" name="Oval 29"/>
            <p:cNvSpPr/>
            <p:nvPr/>
          </p:nvSpPr>
          <p:spPr>
            <a:xfrm>
              <a:off x="4739376" y="4927517"/>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sp>
        <p:nvSpPr>
          <p:cNvPr id="6" name="Slide Number Placeholder 6"/>
          <p:cNvSpPr>
            <a:spLocks noGrp="1"/>
          </p:cNvSpPr>
          <p:nvPr>
            <p:ph type="sldNum" sz="quarter" idx="12"/>
          </p:nvPr>
        </p:nvSpPr>
        <p:spPr/>
        <p:txBody>
          <a:bodyPr/>
          <a:lstStyle/>
          <a:p>
            <a:fld id="{FB42F885-301D-45E5-8DE0-1BADF524AA89}" type="slidenum">
              <a:rPr lang="en-US"/>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0037">
                                            <p:txEl>
                                              <p:pRg st="1" end="1"/>
                                            </p:txEl>
                                          </p:spTgt>
                                        </p:tgtEl>
                                        <p:attrNameLst>
                                          <p:attrName>style.visibility</p:attrName>
                                        </p:attrNameLst>
                                      </p:cBhvr>
                                      <p:to>
                                        <p:strVal val="visible"/>
                                      </p:to>
                                    </p:set>
                                    <p:animEffect transition="in" filter="fade">
                                      <p:cBhvr>
                                        <p:cTn id="7" dur="1000"/>
                                        <p:tgtEl>
                                          <p:spTgt spid="300037">
                                            <p:txEl>
                                              <p:pRg st="1" end="1"/>
                                            </p:txEl>
                                          </p:spTgt>
                                        </p:tgtEl>
                                      </p:cBhvr>
                                    </p:animEffect>
                                    <p:anim calcmode="lin" valueType="num">
                                      <p:cBhvr>
                                        <p:cTn id="8" dur="1000" fill="hold"/>
                                        <p:tgtEl>
                                          <p:spTgt spid="30003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000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0037">
                                            <p:txEl>
                                              <p:pRg st="3" end="3"/>
                                            </p:txEl>
                                          </p:spTgt>
                                        </p:tgtEl>
                                        <p:attrNameLst>
                                          <p:attrName>style.visibility</p:attrName>
                                        </p:attrNameLst>
                                      </p:cBhvr>
                                      <p:to>
                                        <p:strVal val="visible"/>
                                      </p:to>
                                    </p:set>
                                    <p:animEffect transition="in" filter="fade">
                                      <p:cBhvr>
                                        <p:cTn id="14" dur="1000"/>
                                        <p:tgtEl>
                                          <p:spTgt spid="300037">
                                            <p:txEl>
                                              <p:pRg st="3" end="3"/>
                                            </p:txEl>
                                          </p:spTgt>
                                        </p:tgtEl>
                                      </p:cBhvr>
                                    </p:animEffect>
                                    <p:anim calcmode="lin" valueType="num">
                                      <p:cBhvr>
                                        <p:cTn id="15" dur="1000" fill="hold"/>
                                        <p:tgtEl>
                                          <p:spTgt spid="30003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00037">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0037">
                                            <p:txEl>
                                              <p:pRg st="4" end="4"/>
                                            </p:txEl>
                                          </p:spTgt>
                                        </p:tgtEl>
                                        <p:attrNameLst>
                                          <p:attrName>style.visibility</p:attrName>
                                        </p:attrNameLst>
                                      </p:cBhvr>
                                      <p:to>
                                        <p:strVal val="visible"/>
                                      </p:to>
                                    </p:set>
                                    <p:animEffect transition="in" filter="fade">
                                      <p:cBhvr>
                                        <p:cTn id="19" dur="1000"/>
                                        <p:tgtEl>
                                          <p:spTgt spid="300037">
                                            <p:txEl>
                                              <p:pRg st="4" end="4"/>
                                            </p:txEl>
                                          </p:spTgt>
                                        </p:tgtEl>
                                      </p:cBhvr>
                                    </p:animEffect>
                                    <p:anim calcmode="lin" valueType="num">
                                      <p:cBhvr>
                                        <p:cTn id="20" dur="1000" fill="hold"/>
                                        <p:tgtEl>
                                          <p:spTgt spid="30003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0003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0" name="Rectangle 4"/>
          <p:cNvSpPr>
            <a:spLocks noGrp="1" noChangeArrowheads="1"/>
          </p:cNvSpPr>
          <p:nvPr>
            <p:ph type="title"/>
          </p:nvPr>
        </p:nvSpPr>
        <p:spPr>
          <a:xfrm>
            <a:off x="468313" y="0"/>
            <a:ext cx="8229600" cy="414338"/>
          </a:xfrm>
        </p:spPr>
        <p:txBody>
          <a:bodyPr>
            <a:normAutofit fontScale="90000"/>
          </a:bodyPr>
          <a:lstStyle/>
          <a:p>
            <a:r>
              <a:rPr lang="en-US" sz="3400" dirty="0">
                <a:solidFill>
                  <a:srgbClr val="FF0000"/>
                </a:solidFill>
                <a:effectLst>
                  <a:outerShdw blurRad="38100" dist="38100" dir="2700000" algn="tl">
                    <a:srgbClr val="000000">
                      <a:alpha val="43137"/>
                    </a:srgbClr>
                  </a:outerShdw>
                </a:effectLst>
              </a:rPr>
              <a:t>The Anterior and Posterior Chambers</a:t>
            </a:r>
          </a:p>
        </p:txBody>
      </p:sp>
      <p:pic>
        <p:nvPicPr>
          <p:cNvPr id="306183" name="Picture 7"/>
          <p:cNvPicPr>
            <a:picLocks noGrp="1" noChangeAspect="1" noChangeArrowheads="1"/>
          </p:cNvPicPr>
          <p:nvPr>
            <p:ph sz="half" idx="1"/>
          </p:nvPr>
        </p:nvPicPr>
        <p:blipFill>
          <a:blip r:embed="rId3" cstate="print"/>
          <a:stretch>
            <a:fillRect/>
          </a:stretch>
        </p:blipFill>
        <p:spPr>
          <a:xfrm>
            <a:off x="2041176" y="1600200"/>
            <a:ext cx="5061648" cy="2189163"/>
          </a:xfrm>
          <a:noFill/>
          <a:ln/>
        </p:spPr>
      </p:pic>
      <p:sp>
        <p:nvSpPr>
          <p:cNvPr id="306182" name="Rectangle 6"/>
          <p:cNvSpPr>
            <a:spLocks noGrp="1" noChangeArrowheads="1"/>
          </p:cNvSpPr>
          <p:nvPr>
            <p:ph type="body" sz="half" idx="2"/>
          </p:nvPr>
        </p:nvSpPr>
        <p:spPr>
          <a:xfrm>
            <a:off x="395288" y="5229225"/>
            <a:ext cx="8229600" cy="1333500"/>
          </a:xfrm>
        </p:spPr>
        <p:txBody>
          <a:bodyPr/>
          <a:lstStyle/>
          <a:p>
            <a:r>
              <a:rPr lang="en-US" sz="2000" b="1" dirty="0" smtClean="0"/>
              <a:t>Furthermore </a:t>
            </a:r>
            <a:r>
              <a:rPr lang="en-US" sz="2000" b="1" dirty="0"/>
              <a:t>, the </a:t>
            </a:r>
            <a:r>
              <a:rPr lang="en-US" sz="2000" b="1" dirty="0">
                <a:solidFill>
                  <a:srgbClr val="00FF00"/>
                </a:solidFill>
              </a:rPr>
              <a:t>Iris </a:t>
            </a:r>
            <a:r>
              <a:rPr lang="en-US" sz="2000" b="1" dirty="0"/>
              <a:t>further divides the anterior cavity into : </a:t>
            </a:r>
          </a:p>
          <a:p>
            <a:pPr>
              <a:buFont typeface="Wingdings" pitchFamily="2" charset="2"/>
              <a:buAutoNum type="alphaLcParenBoth"/>
            </a:pPr>
            <a:r>
              <a:rPr lang="en-US" sz="2000" b="1" dirty="0"/>
              <a:t> </a:t>
            </a:r>
            <a:r>
              <a:rPr lang="en-US" sz="2000" b="1" dirty="0">
                <a:solidFill>
                  <a:srgbClr val="C00000"/>
                </a:solidFill>
              </a:rPr>
              <a:t>Anterior Chamber </a:t>
            </a:r>
            <a:r>
              <a:rPr lang="en-US" sz="2000" b="1" dirty="0"/>
              <a:t>( in front of the iris ) , and </a:t>
            </a:r>
          </a:p>
          <a:p>
            <a:pPr>
              <a:buFont typeface="Wingdings" pitchFamily="2" charset="2"/>
              <a:buAutoNum type="alphaLcParenBoth"/>
            </a:pPr>
            <a:r>
              <a:rPr lang="en-US" sz="2000" b="1" dirty="0"/>
              <a:t> </a:t>
            </a:r>
            <a:r>
              <a:rPr lang="en-US" sz="2000" b="1" dirty="0">
                <a:solidFill>
                  <a:srgbClr val="C00000"/>
                </a:solidFill>
              </a:rPr>
              <a:t>Posterior Chamber </a:t>
            </a:r>
            <a:r>
              <a:rPr lang="en-US" sz="2000" b="1" dirty="0"/>
              <a:t>( behind the iris ; between the iris and lens ) .</a:t>
            </a:r>
          </a:p>
          <a:p>
            <a:endParaRPr lang="en-US" sz="2000" b="1" dirty="0"/>
          </a:p>
        </p:txBody>
      </p:sp>
      <p:sp>
        <p:nvSpPr>
          <p:cNvPr id="9" name="Date Placeholder 4"/>
          <p:cNvSpPr>
            <a:spLocks noGrp="1"/>
          </p:cNvSpPr>
          <p:nvPr>
            <p:ph type="dt" sz="half" idx="10"/>
          </p:nvPr>
        </p:nvSpPr>
        <p:spPr/>
        <p:txBody>
          <a:bodyPr/>
          <a:lstStyle/>
          <a:p>
            <a:fld id="{F49A6C2E-7726-4584-B2BB-D30C7FED66B2}" type="datetime1">
              <a:rPr lang="ar-SA">
                <a:solidFill>
                  <a:srgbClr val="FFFFFF"/>
                </a:solidFill>
              </a:rPr>
              <a:pPr/>
              <a:t>02/01/1438</a:t>
            </a:fld>
            <a:endParaRPr lang="en-US">
              <a:solidFill>
                <a:srgbClr val="FFFFFF"/>
              </a:solidFill>
            </a:endParaRPr>
          </a:p>
        </p:txBody>
      </p:sp>
      <p:sp>
        <p:nvSpPr>
          <p:cNvPr id="10" name="Slide Number Placeholder 6"/>
          <p:cNvSpPr>
            <a:spLocks noGrp="1"/>
          </p:cNvSpPr>
          <p:nvPr>
            <p:ph type="sldNum" sz="quarter" idx="12"/>
          </p:nvPr>
        </p:nvSpPr>
        <p:spPr/>
        <p:txBody>
          <a:bodyPr/>
          <a:lstStyle/>
          <a:p>
            <a:fld id="{7BFAFE78-08B8-4DEF-9FF4-E382C4D67E93}" type="slidenum">
              <a:rPr lang="en-US">
                <a:solidFill>
                  <a:srgbClr val="FFFFFF"/>
                </a:solidFill>
              </a:rPr>
              <a:pPr/>
              <a:t>8</a:t>
            </a:fld>
            <a:endParaRPr lang="en-US">
              <a:solidFill>
                <a:srgbClr val="FFFFFF"/>
              </a:solidFill>
            </a:endParaRPr>
          </a:p>
        </p:txBody>
      </p:sp>
      <p:sp>
        <p:nvSpPr>
          <p:cNvPr id="306184" name="Text Box 8"/>
          <p:cNvSpPr txBox="1">
            <a:spLocks noChangeArrowheads="1"/>
          </p:cNvSpPr>
          <p:nvPr/>
        </p:nvSpPr>
        <p:spPr bwMode="auto">
          <a:xfrm>
            <a:off x="7451725" y="692150"/>
            <a:ext cx="1152525" cy="527050"/>
          </a:xfrm>
          <a:prstGeom prst="rect">
            <a:avLst/>
          </a:prstGeom>
          <a:solidFill>
            <a:srgbClr val="FFFF00"/>
          </a:solidFill>
          <a:ln w="9525">
            <a:solidFill>
              <a:srgbClr val="FF3399"/>
            </a:solidFill>
            <a:miter lim="800000"/>
            <a:headEnd/>
            <a:tailEnd/>
          </a:ln>
          <a:effectLst/>
        </p:spPr>
        <p:txBody>
          <a:bodyPr>
            <a:spAutoFit/>
          </a:bodyPr>
          <a:lstStyle/>
          <a:p>
            <a:pPr>
              <a:spcBef>
                <a:spcPct val="50000"/>
              </a:spcBef>
            </a:pPr>
            <a:r>
              <a:rPr lang="en-US" sz="1400" b="1" dirty="0">
                <a:solidFill>
                  <a:srgbClr val="000000"/>
                </a:solidFill>
                <a:latin typeface="Tahoma" pitchFamily="34" charset="0"/>
              </a:rPr>
              <a:t>Anterior Chamber</a:t>
            </a:r>
          </a:p>
        </p:txBody>
      </p:sp>
      <p:sp>
        <p:nvSpPr>
          <p:cNvPr id="306185" name="Text Box 9"/>
          <p:cNvSpPr txBox="1">
            <a:spLocks noChangeArrowheads="1"/>
          </p:cNvSpPr>
          <p:nvPr/>
        </p:nvSpPr>
        <p:spPr bwMode="auto">
          <a:xfrm>
            <a:off x="2627784" y="765175"/>
            <a:ext cx="1656184" cy="584775"/>
          </a:xfrm>
          <a:prstGeom prst="rect">
            <a:avLst/>
          </a:prstGeom>
          <a:solidFill>
            <a:srgbClr val="FFFF00"/>
          </a:solidFill>
          <a:ln w="9525">
            <a:solidFill>
              <a:srgbClr val="FF3399"/>
            </a:solidFill>
            <a:miter lim="800000"/>
            <a:headEnd/>
            <a:tailEnd/>
          </a:ln>
          <a:effectLst/>
        </p:spPr>
        <p:txBody>
          <a:bodyPr wrap="square">
            <a:spAutoFit/>
          </a:bodyPr>
          <a:lstStyle/>
          <a:p>
            <a:pPr>
              <a:spcBef>
                <a:spcPct val="50000"/>
              </a:spcBef>
            </a:pPr>
            <a:r>
              <a:rPr lang="en-US" sz="1400" b="1" dirty="0">
                <a:solidFill>
                  <a:srgbClr val="000000"/>
                </a:solidFill>
                <a:latin typeface="Tahoma" pitchFamily="34" charset="0"/>
              </a:rPr>
              <a:t>Posterior Chamber</a:t>
            </a:r>
            <a:r>
              <a:rPr lang="en-US" dirty="0">
                <a:solidFill>
                  <a:srgbClr val="FFFFFF"/>
                </a:solidFill>
                <a:latin typeface="Tahoma" pitchFamily="34" charset="0"/>
              </a:rPr>
              <a:t> </a:t>
            </a:r>
            <a:endParaRPr lang="en-US" b="1" dirty="0">
              <a:solidFill>
                <a:srgbClr val="FFFFFF"/>
              </a:solidFill>
              <a:latin typeface="Tahoma" pitchFamily="34" charset="0"/>
            </a:endParaRPr>
          </a:p>
        </p:txBody>
      </p:sp>
      <p:sp>
        <p:nvSpPr>
          <p:cNvPr id="306186" name="Line 10"/>
          <p:cNvSpPr>
            <a:spLocks noChangeShapeType="1"/>
          </p:cNvSpPr>
          <p:nvPr/>
        </p:nvSpPr>
        <p:spPr bwMode="auto">
          <a:xfrm flipH="1">
            <a:off x="6012159" y="1052513"/>
            <a:ext cx="1439565" cy="1008335"/>
          </a:xfrm>
          <a:prstGeom prst="line">
            <a:avLst/>
          </a:prstGeom>
          <a:noFill/>
          <a:ln w="28575">
            <a:solidFill>
              <a:schemeClr val="accent2"/>
            </a:solidFill>
            <a:round/>
            <a:headEnd/>
            <a:tailEnd type="arrow" w="med" len="med"/>
          </a:ln>
          <a:effectLst/>
        </p:spPr>
        <p:txBody>
          <a:bodyPr/>
          <a:lstStyle/>
          <a:p>
            <a:endParaRPr lang="en-US">
              <a:solidFill>
                <a:srgbClr val="FFFFFF"/>
              </a:solidFill>
            </a:endParaRPr>
          </a:p>
        </p:txBody>
      </p:sp>
      <p:sp>
        <p:nvSpPr>
          <p:cNvPr id="306187" name="Line 11"/>
          <p:cNvSpPr>
            <a:spLocks noChangeShapeType="1"/>
          </p:cNvSpPr>
          <p:nvPr/>
        </p:nvSpPr>
        <p:spPr bwMode="auto">
          <a:xfrm>
            <a:off x="4537076" y="1439664"/>
            <a:ext cx="1079500" cy="719137"/>
          </a:xfrm>
          <a:prstGeom prst="line">
            <a:avLst/>
          </a:prstGeom>
          <a:noFill/>
          <a:ln w="28575">
            <a:solidFill>
              <a:schemeClr val="accent2"/>
            </a:solidFill>
            <a:round/>
            <a:headEnd/>
            <a:tailEnd type="arrow" w="med" len="med"/>
          </a:ln>
          <a:effectLst/>
        </p:spPr>
        <p:txBody>
          <a:bodyPr/>
          <a:lstStyle/>
          <a:p>
            <a:endParaRPr lang="en-US">
              <a:solidFill>
                <a:srgbClr val="FFFFFF"/>
              </a:solidFill>
            </a:endParaRPr>
          </a:p>
        </p:txBody>
      </p:sp>
    </p:spTree>
    <p:extLst>
      <p:ext uri="{BB962C8B-B14F-4D97-AF65-F5344CB8AC3E}">
        <p14:creationId xmlns:p14="http://schemas.microsoft.com/office/powerpoint/2010/main" val="277084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6186"/>
                                        </p:tgtEl>
                                        <p:attrNameLst>
                                          <p:attrName>style.visibility</p:attrName>
                                        </p:attrNameLst>
                                      </p:cBhvr>
                                      <p:to>
                                        <p:strVal val="visible"/>
                                      </p:to>
                                    </p:set>
                                    <p:animEffect transition="in" filter="fade">
                                      <p:cBhvr>
                                        <p:cTn id="7" dur="1000"/>
                                        <p:tgtEl>
                                          <p:spTgt spid="306186"/>
                                        </p:tgtEl>
                                      </p:cBhvr>
                                    </p:animEffect>
                                    <p:anim calcmode="lin" valueType="num">
                                      <p:cBhvr>
                                        <p:cTn id="8" dur="1000" fill="hold"/>
                                        <p:tgtEl>
                                          <p:spTgt spid="306186"/>
                                        </p:tgtEl>
                                        <p:attrNameLst>
                                          <p:attrName>ppt_x</p:attrName>
                                        </p:attrNameLst>
                                      </p:cBhvr>
                                      <p:tavLst>
                                        <p:tav tm="0">
                                          <p:val>
                                            <p:strVal val="#ppt_x"/>
                                          </p:val>
                                        </p:tav>
                                        <p:tav tm="100000">
                                          <p:val>
                                            <p:strVal val="#ppt_x"/>
                                          </p:val>
                                        </p:tav>
                                      </p:tavLst>
                                    </p:anim>
                                    <p:anim calcmode="lin" valueType="num">
                                      <p:cBhvr>
                                        <p:cTn id="9" dur="1000" fill="hold"/>
                                        <p:tgtEl>
                                          <p:spTgt spid="3061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6187"/>
                                        </p:tgtEl>
                                        <p:attrNameLst>
                                          <p:attrName>style.visibility</p:attrName>
                                        </p:attrNameLst>
                                      </p:cBhvr>
                                      <p:to>
                                        <p:strVal val="visible"/>
                                      </p:to>
                                    </p:set>
                                    <p:animEffect transition="in" filter="fade">
                                      <p:cBhvr>
                                        <p:cTn id="14" dur="1000"/>
                                        <p:tgtEl>
                                          <p:spTgt spid="306187"/>
                                        </p:tgtEl>
                                      </p:cBhvr>
                                    </p:animEffect>
                                    <p:anim calcmode="lin" valueType="num">
                                      <p:cBhvr>
                                        <p:cTn id="15" dur="1000" fill="hold"/>
                                        <p:tgtEl>
                                          <p:spTgt spid="306187"/>
                                        </p:tgtEl>
                                        <p:attrNameLst>
                                          <p:attrName>ppt_x</p:attrName>
                                        </p:attrNameLst>
                                      </p:cBhvr>
                                      <p:tavLst>
                                        <p:tav tm="0">
                                          <p:val>
                                            <p:strVal val="#ppt_x"/>
                                          </p:val>
                                        </p:tav>
                                        <p:tav tm="100000">
                                          <p:val>
                                            <p:strVal val="#ppt_x"/>
                                          </p:val>
                                        </p:tav>
                                      </p:tavLst>
                                    </p:anim>
                                    <p:anim calcmode="lin" valueType="num">
                                      <p:cBhvr>
                                        <p:cTn id="16" dur="1000" fill="hold"/>
                                        <p:tgtEl>
                                          <p:spTgt spid="306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6" grpId="0" animBg="1"/>
      <p:bldP spid="30618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2764" y="809582"/>
            <a:ext cx="4256322" cy="4780049"/>
          </a:xfrm>
        </p:spPr>
      </p:pic>
      <p:sp>
        <p:nvSpPr>
          <p:cNvPr id="4" name="Text Placeholder 3"/>
          <p:cNvSpPr>
            <a:spLocks noGrp="1"/>
          </p:cNvSpPr>
          <p:nvPr>
            <p:ph type="body" sz="half" idx="2"/>
          </p:nvPr>
        </p:nvSpPr>
        <p:spPr>
          <a:xfrm>
            <a:off x="457200" y="928670"/>
            <a:ext cx="3471858" cy="5197493"/>
          </a:xfrm>
          <a:ln w="28575">
            <a:solidFill>
              <a:schemeClr val="accent2"/>
            </a:solidFill>
          </a:ln>
        </p:spPr>
        <p:txBody>
          <a:bodyPr/>
          <a:lstStyle/>
          <a:p>
            <a:endParaRPr lang="en-US" sz="2800" dirty="0" smtClean="0"/>
          </a:p>
          <a:p>
            <a:r>
              <a:rPr lang="en-US" sz="2800" dirty="0" smtClean="0">
                <a:solidFill>
                  <a:srgbClr val="FF0000"/>
                </a:solidFill>
                <a:effectLst>
                  <a:outerShdw blurRad="38100" dist="38100" dir="2700000" algn="tl">
                    <a:srgbClr val="000000">
                      <a:alpha val="43137"/>
                    </a:srgbClr>
                  </a:outerShdw>
                </a:effectLst>
              </a:rPr>
              <a:t>3. </a:t>
            </a:r>
            <a:r>
              <a:rPr lang="en-US" sz="2800" u="sng" dirty="0" smtClean="0">
                <a:solidFill>
                  <a:srgbClr val="FF0000"/>
                </a:solidFill>
                <a:effectLst>
                  <a:outerShdw blurRad="38100" dist="38100" dir="2700000" algn="tl">
                    <a:srgbClr val="000000">
                      <a:alpha val="43137"/>
                    </a:srgbClr>
                  </a:outerShdw>
                </a:effectLst>
                <a:latin typeface="Comic Sans MS" pitchFamily="66" charset="0"/>
              </a:rPr>
              <a:t>The Retina:</a:t>
            </a:r>
          </a:p>
          <a:p>
            <a:r>
              <a:rPr lang="en-US" sz="2000" dirty="0" smtClean="0">
                <a:latin typeface="Comic Sans MS" pitchFamily="66" charset="0"/>
              </a:rPr>
              <a:t>consists of </a:t>
            </a:r>
            <a:r>
              <a:rPr lang="en-US" sz="2000" dirty="0" smtClean="0">
                <a:latin typeface="Comic Sans MS" pitchFamily="66" charset="0"/>
                <a:sym typeface="Wingdings" pitchFamily="2" charset="2"/>
              </a:rPr>
              <a:t> </a:t>
            </a:r>
            <a:endParaRPr lang="en-US" sz="2000" dirty="0" smtClean="0">
              <a:latin typeface="Comic Sans MS" pitchFamily="66" charset="0"/>
            </a:endParaRPr>
          </a:p>
          <a:p>
            <a:pPr>
              <a:buFont typeface="Wingdings" pitchFamily="2" charset="2"/>
              <a:buChar char="ü"/>
            </a:pPr>
            <a:r>
              <a:rPr lang="en-US" sz="2200" dirty="0" smtClean="0">
                <a:latin typeface="Comic Sans MS" pitchFamily="66" charset="0"/>
              </a:rPr>
              <a:t>Outer pigmented portion ( part ) </a:t>
            </a:r>
          </a:p>
          <a:p>
            <a:pPr>
              <a:buFont typeface="Wingdings" pitchFamily="2" charset="2"/>
              <a:buChar char="ü"/>
            </a:pPr>
            <a:r>
              <a:rPr lang="en-US" sz="2200" dirty="0" smtClean="0">
                <a:latin typeface="Comic Sans MS" pitchFamily="66" charset="0"/>
              </a:rPr>
              <a:t>Inner neural part , </a:t>
            </a:r>
            <a:r>
              <a:rPr lang="en-US" sz="2400" dirty="0" smtClean="0">
                <a:latin typeface="Comic Sans MS" pitchFamily="66" charset="0"/>
              </a:rPr>
              <a:t>containing </a:t>
            </a:r>
            <a:r>
              <a:rPr lang="en-US" sz="2200" dirty="0" smtClean="0">
                <a:latin typeface="Comic Sans MS" pitchFamily="66" charset="0"/>
              </a:rPr>
              <a:t>Photoreceptors  called Rods and </a:t>
            </a:r>
            <a:r>
              <a:rPr lang="en-US" sz="2200" dirty="0" smtClean="0">
                <a:solidFill>
                  <a:srgbClr val="FF0000"/>
                </a:solidFill>
                <a:latin typeface="Comic Sans MS" pitchFamily="66" charset="0"/>
              </a:rPr>
              <a:t>Cones</a:t>
            </a:r>
            <a:r>
              <a:rPr lang="en-US" sz="2200" dirty="0" smtClean="0">
                <a:latin typeface="Comic Sans MS" pitchFamily="66" charset="0"/>
              </a:rPr>
              <a:t> .</a:t>
            </a: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9</a:t>
            </a:fld>
            <a:endParaRPr lang="en-US"/>
          </a:p>
        </p:txBody>
      </p:sp>
      <p:pic>
        <p:nvPicPr>
          <p:cNvPr id="7" name="Picture 3" descr="New Picture (2)"/>
          <p:cNvPicPr>
            <a:picLocks noChangeAspect="1" noChangeArrowheads="1"/>
          </p:cNvPicPr>
          <p:nvPr/>
        </p:nvPicPr>
        <p:blipFill>
          <a:blip r:embed="rId3" cstate="print"/>
          <a:srcRect/>
          <a:stretch>
            <a:fillRect/>
          </a:stretch>
        </p:blipFill>
        <p:spPr bwMode="auto">
          <a:xfrm>
            <a:off x="4714876" y="188640"/>
            <a:ext cx="4429124" cy="65788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p:cTn id="1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1653</TotalTime>
  <Words>1579</Words>
  <Application>Microsoft Office PowerPoint</Application>
  <PresentationFormat>On-screen Show (4:3)</PresentationFormat>
  <Paragraphs>317</Paragraphs>
  <Slides>40</Slides>
  <Notes>16</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40</vt:i4>
      </vt:variant>
    </vt:vector>
  </HeadingPairs>
  <TitlesOfParts>
    <vt:vector size="44" baseType="lpstr">
      <vt:lpstr>Office Theme</vt:lpstr>
      <vt:lpstr>1_Office Theme</vt:lpstr>
      <vt:lpstr>PhotoHouse</vt:lpstr>
      <vt:lpstr>Image</vt:lpstr>
      <vt:lpstr>PowerPoint Presentation</vt:lpstr>
      <vt:lpstr>Objectives</vt:lpstr>
      <vt:lpstr>The Eye</vt:lpstr>
      <vt:lpstr>The eye consists of 3 layers :</vt:lpstr>
      <vt:lpstr>2. Middle Vascular Layer: </vt:lpstr>
      <vt:lpstr> The Pupillary Muscles: consists of  Radial and Circular parts   </vt:lpstr>
      <vt:lpstr>The Anterior &amp; Posterior Cavities </vt:lpstr>
      <vt:lpstr>The Anterior and Posterior Chambers</vt:lpstr>
      <vt:lpstr>PowerPoint Presentation</vt:lpstr>
      <vt:lpstr>Rods &amp; Cones</vt:lpstr>
      <vt:lpstr>Macula &amp; Fovea Centralis</vt:lpstr>
      <vt:lpstr>Disorders of the Eye and Vision: Retinopathy</vt:lpstr>
      <vt:lpstr>PowerPoint Presentation</vt:lpstr>
      <vt:lpstr>Organization of the Retina</vt:lpstr>
      <vt:lpstr>External protection of the eye </vt:lpstr>
      <vt:lpstr>PowerPoint Presentation</vt:lpstr>
      <vt:lpstr>PowerPoint Presentation</vt:lpstr>
      <vt:lpstr> Image Formation</vt:lpstr>
      <vt:lpstr>Principles of Optics</vt:lpstr>
      <vt:lpstr>Emmetropic: objects focused on retina (normal)</vt:lpstr>
      <vt:lpstr>Refractive media of the eye</vt:lpstr>
      <vt:lpstr>Refractive media of the eye</vt:lpstr>
      <vt:lpstr>2. Aquous humour </vt:lpstr>
      <vt:lpstr>Glucoma</vt:lpstr>
      <vt:lpstr>PowerPoint Presentation</vt:lpstr>
      <vt:lpstr>3. THE VITREOUS HUMOUR </vt:lpstr>
      <vt:lpstr>4. The Lens</vt:lpstr>
      <vt:lpstr>Cataracts</vt:lpstr>
      <vt:lpstr>BINOCULAR VISION</vt:lpstr>
      <vt:lpstr>Errors of refraction</vt:lpstr>
      <vt:lpstr>Errors Of Refraction</vt:lpstr>
      <vt:lpstr>Errors Of Refraction</vt:lpstr>
      <vt:lpstr>Image Focusing</vt:lpstr>
      <vt:lpstr>Figure 17.11  Visual Abnormalities</vt:lpstr>
      <vt:lpstr>Astigmatism </vt:lpstr>
      <vt:lpstr>ASTIGMATISM</vt:lpstr>
      <vt:lpstr>CORRECTED ASTIGMATISM</vt:lpstr>
      <vt:lpstr>Retinal Layers</vt:lpstr>
      <vt:lpstr>Light Pathway</vt:lpstr>
      <vt:lpstr>Retina: Neural Circuitry</vt:lpstr>
    </vt:vector>
  </TitlesOfParts>
  <Company>KKUH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Senses for Dental Students</dc:title>
  <dc:creator>Physiology</dc:creator>
  <cp:lastModifiedBy>3422</cp:lastModifiedBy>
  <cp:revision>149</cp:revision>
  <cp:lastPrinted>1601-01-01T00:00:00Z</cp:lastPrinted>
  <dcterms:created xsi:type="dcterms:W3CDTF">2007-05-03T05:22:57Z</dcterms:created>
  <dcterms:modified xsi:type="dcterms:W3CDTF">2016-10-03T09:19:23Z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