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sldIdLst>
    <p:sldId id="261" r:id="rId2"/>
    <p:sldId id="262" r:id="rId3"/>
    <p:sldId id="317" r:id="rId4"/>
    <p:sldId id="263" r:id="rId5"/>
    <p:sldId id="264" r:id="rId6"/>
    <p:sldId id="288" r:id="rId7"/>
    <p:sldId id="286" r:id="rId8"/>
    <p:sldId id="285" r:id="rId9"/>
    <p:sldId id="287" r:id="rId10"/>
    <p:sldId id="289" r:id="rId11"/>
    <p:sldId id="290" r:id="rId12"/>
    <p:sldId id="291" r:id="rId13"/>
    <p:sldId id="267" r:id="rId14"/>
    <p:sldId id="268" r:id="rId15"/>
    <p:sldId id="269" r:id="rId16"/>
    <p:sldId id="270" r:id="rId17"/>
    <p:sldId id="300" r:id="rId18"/>
    <p:sldId id="274" r:id="rId19"/>
    <p:sldId id="260" r:id="rId20"/>
    <p:sldId id="273" r:id="rId21"/>
    <p:sldId id="275" r:id="rId22"/>
    <p:sldId id="318" r:id="rId23"/>
    <p:sldId id="276" r:id="rId24"/>
    <p:sldId id="278" r:id="rId25"/>
    <p:sldId id="279" r:id="rId26"/>
    <p:sldId id="281" r:id="rId27"/>
    <p:sldId id="259" r:id="rId28"/>
    <p:sldId id="258" r:id="rId29"/>
    <p:sldId id="293" r:id="rId30"/>
    <p:sldId id="292" r:id="rId31"/>
    <p:sldId id="311" r:id="rId32"/>
    <p:sldId id="308" r:id="rId33"/>
    <p:sldId id="294" r:id="rId34"/>
    <p:sldId id="295" r:id="rId35"/>
    <p:sldId id="298" r:id="rId36"/>
    <p:sldId id="301" r:id="rId37"/>
    <p:sldId id="304" r:id="rId38"/>
    <p:sldId id="305" r:id="rId39"/>
    <p:sldId id="302" r:id="rId40"/>
    <p:sldId id="306" r:id="rId41"/>
    <p:sldId id="312" r:id="rId42"/>
    <p:sldId id="309" r:id="rId43"/>
    <p:sldId id="314" r:id="rId44"/>
    <p:sldId id="313" r:id="rId45"/>
    <p:sldId id="316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946" autoAdjust="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C562B-F4DB-4F9B-80BE-87E6B867B32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F15F6-0F80-4615-8226-1A1742218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0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Corpus callosum is a thick band of white matter that connect the 2 hemisphere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F15F6-0F80-4615-8226-1A1742218B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2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5A5E-251E-46EA-A0B0-CAA368144DB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9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89213" y="2025202"/>
            <a:ext cx="8915399" cy="226278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Radiology of cerebral hemispheres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343400"/>
            <a:ext cx="6400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Department </a:t>
            </a:r>
            <a:r>
              <a:rPr lang="en-US" altLang="en-US" sz="2800" dirty="0"/>
              <a:t>of Radiology</a:t>
            </a:r>
          </a:p>
        </p:txBody>
      </p:sp>
    </p:spTree>
    <p:extLst>
      <p:ext uri="{BB962C8B-B14F-4D97-AF65-F5344CB8AC3E}">
        <p14:creationId xmlns:p14="http://schemas.microsoft.com/office/powerpoint/2010/main" val="6015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3" t="21565" r="34341" b="8601"/>
          <a:stretch>
            <a:fillRect/>
          </a:stretch>
        </p:blipFill>
        <p:spPr bwMode="auto">
          <a:xfrm>
            <a:off x="6132513" y="692150"/>
            <a:ext cx="4284662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11671" r="30869"/>
          <a:stretch>
            <a:fillRect/>
          </a:stretch>
        </p:blipFill>
        <p:spPr bwMode="auto">
          <a:xfrm>
            <a:off x="1558925" y="693738"/>
            <a:ext cx="46688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Line 4"/>
          <p:cNvSpPr>
            <a:spLocks noChangeShapeType="1"/>
          </p:cNvSpPr>
          <p:nvPr/>
        </p:nvSpPr>
        <p:spPr bwMode="auto">
          <a:xfrm flipH="1">
            <a:off x="4294188" y="692151"/>
            <a:ext cx="361950" cy="7921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9442450" y="2852739"/>
            <a:ext cx="757238" cy="5048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8543925" y="1916114"/>
            <a:ext cx="1512888" cy="4333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2784476" y="333375"/>
            <a:ext cx="574675" cy="12969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032125" y="20081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/>
          </a:p>
        </p:txBody>
      </p:sp>
      <p:sp>
        <p:nvSpPr>
          <p:cNvPr id="38921" name="Text Box 14"/>
          <p:cNvSpPr txBox="1">
            <a:spLocks noChangeArrowheads="1"/>
          </p:cNvSpPr>
          <p:nvPr/>
        </p:nvSpPr>
        <p:spPr bwMode="auto">
          <a:xfrm>
            <a:off x="8751888" y="3351214"/>
            <a:ext cx="538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PrCG</a:t>
            </a:r>
          </a:p>
        </p:txBody>
      </p:sp>
      <p:sp>
        <p:nvSpPr>
          <p:cNvPr id="38922" name="Text Box 16"/>
          <p:cNvSpPr txBox="1">
            <a:spLocks noChangeArrowheads="1"/>
          </p:cNvSpPr>
          <p:nvPr/>
        </p:nvSpPr>
        <p:spPr bwMode="auto">
          <a:xfrm>
            <a:off x="8372476" y="2349501"/>
            <a:ext cx="58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SuFrG</a:t>
            </a:r>
          </a:p>
        </p:txBody>
      </p:sp>
      <p:sp>
        <p:nvSpPr>
          <p:cNvPr id="38923" name="Text Box 17"/>
          <p:cNvSpPr txBox="1">
            <a:spLocks noChangeArrowheads="1"/>
          </p:cNvSpPr>
          <p:nvPr/>
        </p:nvSpPr>
        <p:spPr bwMode="auto">
          <a:xfrm>
            <a:off x="4610101" y="333376"/>
            <a:ext cx="538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PrCG</a:t>
            </a:r>
          </a:p>
        </p:txBody>
      </p:sp>
      <p:sp>
        <p:nvSpPr>
          <p:cNvPr id="38924" name="Text Box 19"/>
          <p:cNvSpPr txBox="1">
            <a:spLocks noChangeArrowheads="1"/>
          </p:cNvSpPr>
          <p:nvPr/>
        </p:nvSpPr>
        <p:spPr bwMode="auto">
          <a:xfrm>
            <a:off x="2179638" y="188914"/>
            <a:ext cx="588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SuFrG</a:t>
            </a:r>
          </a:p>
        </p:txBody>
      </p:sp>
    </p:spTree>
    <p:extLst>
      <p:ext uri="{BB962C8B-B14F-4D97-AF65-F5344CB8AC3E}">
        <p14:creationId xmlns:p14="http://schemas.microsoft.com/office/powerpoint/2010/main" val="24425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4" r="31244"/>
          <a:stretch>
            <a:fillRect/>
          </a:stretch>
        </p:blipFill>
        <p:spPr bwMode="auto">
          <a:xfrm>
            <a:off x="4184659" y="622301"/>
            <a:ext cx="4119563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6639722" y="765176"/>
            <a:ext cx="5881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9933"/>
                </a:solidFill>
              </a:rPr>
              <a:t>SuFrG</a:t>
            </a:r>
          </a:p>
        </p:txBody>
      </p:sp>
      <p:sp>
        <p:nvSpPr>
          <p:cNvPr id="39940" name="Text Box 14"/>
          <p:cNvSpPr txBox="1">
            <a:spLocks noChangeArrowheads="1"/>
          </p:cNvSpPr>
          <p:nvPr/>
        </p:nvSpPr>
        <p:spPr bwMode="auto">
          <a:xfrm>
            <a:off x="7329497" y="1066800"/>
            <a:ext cx="574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9933"/>
                </a:solidFill>
              </a:rPr>
              <a:t>MFrG</a:t>
            </a:r>
          </a:p>
        </p:txBody>
      </p:sp>
      <p:sp>
        <p:nvSpPr>
          <p:cNvPr id="39941" name="Text Box 15"/>
          <p:cNvSpPr txBox="1">
            <a:spLocks noChangeArrowheads="1"/>
          </p:cNvSpPr>
          <p:nvPr/>
        </p:nvSpPr>
        <p:spPr bwMode="auto">
          <a:xfrm>
            <a:off x="7472372" y="1785939"/>
            <a:ext cx="574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9933"/>
                </a:solidFill>
              </a:rPr>
              <a:t>InFrG</a:t>
            </a:r>
          </a:p>
        </p:txBody>
      </p:sp>
    </p:spTree>
    <p:extLst>
      <p:ext uri="{BB962C8B-B14F-4D97-AF65-F5344CB8AC3E}">
        <p14:creationId xmlns:p14="http://schemas.microsoft.com/office/powerpoint/2010/main" val="3090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9439"/>
            <a:ext cx="4783138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9" r="30902" b="6801"/>
          <a:stretch>
            <a:fillRect/>
          </a:stretch>
        </p:blipFill>
        <p:spPr bwMode="auto">
          <a:xfrm>
            <a:off x="6383338" y="609601"/>
            <a:ext cx="414655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9820275" y="1995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9855200" y="2062164"/>
            <a:ext cx="547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SuTG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3819525" y="2349501"/>
            <a:ext cx="547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SuTG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3143251" y="2854325"/>
            <a:ext cx="523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MTG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3994151" y="3357564"/>
            <a:ext cx="53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InTG</a:t>
            </a: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9906001" y="2408239"/>
            <a:ext cx="523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MTG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9813926" y="2854326"/>
            <a:ext cx="53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InTG</a:t>
            </a:r>
          </a:p>
        </p:txBody>
      </p:sp>
      <p:sp>
        <p:nvSpPr>
          <p:cNvPr id="40971" name="TextBox 1"/>
          <p:cNvSpPr txBox="1">
            <a:spLocks noChangeArrowheads="1"/>
          </p:cNvSpPr>
          <p:nvPr/>
        </p:nvSpPr>
        <p:spPr bwMode="auto">
          <a:xfrm>
            <a:off x="3819525" y="5705476"/>
            <a:ext cx="3213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SuTG </a:t>
            </a:r>
            <a:r>
              <a:rPr lang="en-US" altLang="en-US">
                <a:sym typeface="Wingdings" panose="05000000000000000000" pitchFamily="2" charset="2"/>
              </a:rPr>
              <a:t> Superior temporal gyrus</a:t>
            </a:r>
          </a:p>
          <a:p>
            <a:pPr eaLnBrk="1" hangingPunct="1"/>
            <a:r>
              <a:rPr lang="en-US" altLang="en-US"/>
              <a:t>MTG </a:t>
            </a:r>
            <a:r>
              <a:rPr lang="en-US" altLang="en-US">
                <a:sym typeface="Wingdings" panose="05000000000000000000" pitchFamily="2" charset="2"/>
              </a:rPr>
              <a:t> Middle temporal gyrus</a:t>
            </a:r>
          </a:p>
          <a:p>
            <a:pPr eaLnBrk="1" hangingPunct="1"/>
            <a:r>
              <a:rPr lang="en-US" altLang="en-US">
                <a:sym typeface="Wingdings" panose="05000000000000000000" pitchFamily="2" charset="2"/>
              </a:rPr>
              <a:t>InTG  Inferior temporal gyrus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0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faisal\Pictures\Slide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4" y="0"/>
            <a:ext cx="8256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ar-SA" smtClean="0"/>
          </a:p>
        </p:txBody>
      </p:sp>
      <p:sp>
        <p:nvSpPr>
          <p:cNvPr id="46083" name="عنصر نائب للمحتوى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82575">
              <a:defRPr/>
            </a:pPr>
            <a:endParaRPr lang="ar-SA" smtClean="0"/>
          </a:p>
        </p:txBody>
      </p:sp>
      <p:pic>
        <p:nvPicPr>
          <p:cNvPr id="17412" name="Picture 2" descr="C:\Users\faisal\Pictures\Slide2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1" y="0"/>
            <a:ext cx="8266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6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faisal\Pictures\Slide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0"/>
            <a:ext cx="822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8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faisal\Pictures\Slide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0"/>
            <a:ext cx="8215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3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3" y="232523"/>
            <a:ext cx="9058275" cy="6353375"/>
          </a:xfrm>
        </p:spPr>
      </p:pic>
    </p:spTree>
    <p:extLst>
      <p:ext uri="{BB962C8B-B14F-4D97-AF65-F5344CB8AC3E}">
        <p14:creationId xmlns:p14="http://schemas.microsoft.com/office/powerpoint/2010/main" val="34787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BW_JanFeb07_basal_ganglia_s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219201"/>
            <a:ext cx="43942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"/>
            <a:ext cx="33401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5188" y="252631"/>
            <a:ext cx="4289424" cy="5305203"/>
          </a:xfrm>
        </p:spPr>
        <p:txBody>
          <a:bodyPr>
            <a:noAutofit/>
          </a:bodyPr>
          <a:lstStyle/>
          <a:p>
            <a:r>
              <a:rPr lang="en-US" sz="2400" dirty="0" smtClean="0"/>
              <a:t>1</a:t>
            </a:r>
            <a:r>
              <a:rPr lang="en-US" sz="2400" dirty="0"/>
              <a:t>, Insula.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</a:t>
            </a:r>
            <a:r>
              <a:rPr lang="en-US" sz="2400" dirty="0"/>
              <a:t>, </a:t>
            </a:r>
            <a:r>
              <a:rPr lang="en-US" sz="2400" dirty="0" smtClean="0"/>
              <a:t>Septum </a:t>
            </a:r>
            <a:r>
              <a:rPr lang="en-US" sz="2400" dirty="0" err="1" smtClean="0"/>
              <a:t>pellucidum</a:t>
            </a:r>
            <a:r>
              <a:rPr lang="en-US" sz="2400" dirty="0"/>
              <a:t>.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3</a:t>
            </a:r>
            <a:r>
              <a:rPr lang="en-US" sz="2400" dirty="0"/>
              <a:t>, Genu of corpus callosum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4, Caudate nucleus.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5</a:t>
            </a:r>
            <a:r>
              <a:rPr lang="en-US" sz="2400" dirty="0"/>
              <a:t>, Anterior arm of internal capsule.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6</a:t>
            </a:r>
            <a:r>
              <a:rPr lang="en-US" sz="2400" dirty="0"/>
              <a:t>, Putamen.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7</a:t>
            </a:r>
            <a:r>
              <a:rPr lang="en-US" sz="2400" dirty="0"/>
              <a:t>, Thalamus.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8</a:t>
            </a:r>
            <a:r>
              <a:rPr lang="en-US" sz="2400" dirty="0"/>
              <a:t>, pillars of the fornix 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7" y="993563"/>
            <a:ext cx="6356421" cy="4778587"/>
          </a:xfrm>
        </p:spPr>
      </p:pic>
    </p:spTree>
    <p:extLst>
      <p:ext uri="{BB962C8B-B14F-4D97-AF65-F5344CB8AC3E}">
        <p14:creationId xmlns:p14="http://schemas.microsoft.com/office/powerpoint/2010/main" val="35672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chemeClr val="hlink"/>
                </a:solidFill>
              </a:rPr>
              <a:t>Radiology of cerebral hemispheres</a:t>
            </a:r>
          </a:p>
        </p:txBody>
      </p:sp>
      <p:graphicFrame>
        <p:nvGraphicFramePr>
          <p:cNvPr id="63522" name="Group 34"/>
          <p:cNvGraphicFramePr>
            <a:graphicFrameLocks noGrp="1"/>
          </p:cNvGraphicFramePr>
          <p:nvPr>
            <p:ph idx="1"/>
          </p:nvPr>
        </p:nvGraphicFramePr>
        <p:xfrm>
          <a:off x="1752600" y="1600200"/>
          <a:ext cx="8686800" cy="4849814"/>
        </p:xfrm>
        <a:graphic>
          <a:graphicData uri="http://schemas.openxmlformats.org/drawingml/2006/table">
            <a:tbl>
              <a:tblPr rtl="1"/>
              <a:tblGrid>
                <a:gridCol w="40059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08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44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Magnetic Resonance Imaging (MRI)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Computed Tomography (CT)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No ionizing radiation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Ionizing Radiation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Lengthy (15-20min)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Quick (2-3min) – actually 2-3 seconds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High resolution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Low resolution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T1, T2, FLAIR, Diffusion, contrast enhanced, perfusion, spectroscopy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Without contrast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With contrast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8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faisal\Pictures\Slide5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6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faisal\Pictures\Slide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8210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0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3" y="83921"/>
            <a:ext cx="6743700" cy="62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faisal\Pictures\Slide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0"/>
            <a:ext cx="8101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5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faisal\Pictures\Slide4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0"/>
            <a:ext cx="814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0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faisal\Pictures\Slide4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0"/>
            <a:ext cx="814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2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faisal\Pictures\Slide4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0"/>
            <a:ext cx="8215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6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2" y="1264555"/>
            <a:ext cx="10788831" cy="4481513"/>
          </a:xfrm>
        </p:spPr>
      </p:pic>
    </p:spTree>
    <p:extLst>
      <p:ext uri="{BB962C8B-B14F-4D97-AF65-F5344CB8AC3E}">
        <p14:creationId xmlns:p14="http://schemas.microsoft.com/office/powerpoint/2010/main" val="36413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624110"/>
            <a:ext cx="6357937" cy="5932474"/>
          </a:xfrm>
        </p:spPr>
      </p:pic>
    </p:spTree>
    <p:extLst>
      <p:ext uri="{BB962C8B-B14F-4D97-AF65-F5344CB8AC3E}">
        <p14:creationId xmlns:p14="http://schemas.microsoft.com/office/powerpoint/2010/main" val="17236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faisal\Pictures\Slide6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226"/>
            <a:ext cx="7848600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6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2" y="347662"/>
            <a:ext cx="5992813" cy="5992813"/>
          </a:xfrm>
        </p:spPr>
      </p:pic>
    </p:spTree>
    <p:extLst>
      <p:ext uri="{BB962C8B-B14F-4D97-AF65-F5344CB8AC3E}">
        <p14:creationId xmlns:p14="http://schemas.microsoft.com/office/powerpoint/2010/main" val="11088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faisal\Pictures\Slide6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0"/>
            <a:ext cx="814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3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4" y="1094710"/>
            <a:ext cx="7103928" cy="4817140"/>
          </a:xfrm>
        </p:spPr>
      </p:pic>
    </p:spTree>
    <p:extLst>
      <p:ext uri="{BB962C8B-B14F-4D97-AF65-F5344CB8AC3E}">
        <p14:creationId xmlns:p14="http://schemas.microsoft.com/office/powerpoint/2010/main" val="26092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6358988" cy="3799495"/>
          </a:xfrm>
        </p:spPr>
      </p:pic>
    </p:spTree>
    <p:extLst>
      <p:ext uri="{BB962C8B-B14F-4D97-AF65-F5344CB8AC3E}">
        <p14:creationId xmlns:p14="http://schemas.microsoft.com/office/powerpoint/2010/main" val="12990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صر نائب لرقم الشريحة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053C97CE-9334-4F47-92AD-731825134C00}" type="slidenum">
              <a:rPr lang="ar-SA" altLang="en-US">
                <a:latin typeface="Arial" panose="020B0604020202020204" pitchFamily="34" charset="0"/>
              </a:rPr>
              <a:pPr/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66"/>
                </a:solidFill>
              </a:rPr>
              <a:t>Intracranial Bleeding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Epidural</a:t>
            </a:r>
          </a:p>
          <a:p>
            <a:pPr algn="l" rtl="0" eaLnBrk="1" hangingPunct="1">
              <a:defRPr/>
            </a:pPr>
            <a:r>
              <a:rPr lang="en-US" dirty="0" smtClean="0"/>
              <a:t>Subdural</a:t>
            </a:r>
          </a:p>
          <a:p>
            <a:pPr algn="l" rtl="0" eaLnBrk="1" hangingPunct="1">
              <a:defRPr/>
            </a:pPr>
            <a:r>
              <a:rPr lang="en-US" dirty="0" smtClean="0"/>
              <a:t>Subarachnoid</a:t>
            </a:r>
          </a:p>
          <a:p>
            <a:pPr algn="l" rtl="0" eaLnBrk="1" hangingPunct="1">
              <a:defRPr/>
            </a:pPr>
            <a:r>
              <a:rPr lang="en-US" dirty="0" smtClean="0"/>
              <a:t>Intraventricular</a:t>
            </a:r>
          </a:p>
          <a:p>
            <a:pPr algn="l" rtl="0" eaLnBrk="1" hangingPunct="1">
              <a:defRPr/>
            </a:pPr>
            <a:r>
              <a:rPr lang="en-US" dirty="0" err="1" smtClean="0"/>
              <a:t>Intraparenchymal</a:t>
            </a:r>
            <a:endParaRPr lang="en-US" dirty="0" smtClean="0"/>
          </a:p>
          <a:p>
            <a:pPr algn="l" rtl="0" eaLnBrk="1" hangingPunct="1">
              <a:defRPr/>
            </a:pPr>
            <a:endParaRPr lang="en-US" dirty="0" smtClean="0"/>
          </a:p>
        </p:txBody>
      </p:sp>
      <p:pic>
        <p:nvPicPr>
          <p:cNvPr id="8197" name="Picture 4" descr="3%20hemat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295401"/>
            <a:ext cx="42068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2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رقم الشريحة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F7ACE6FA-3753-43B1-BB48-2C465CCC9D6B}" type="slidenum">
              <a:rPr lang="ar-SA" altLang="en-US">
                <a:latin typeface="Arial" panose="020B0604020202020204" pitchFamily="34" charset="0"/>
              </a:rPr>
              <a:pPr/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</a:rPr>
              <a:t>EDH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600201"/>
            <a:ext cx="5786437" cy="4525963"/>
          </a:xfrm>
        </p:spPr>
        <p:txBody>
          <a:bodyPr>
            <a:normAutofit fontScale="77500" lnSpcReduction="20000"/>
          </a:bodyPr>
          <a:lstStyle/>
          <a:p>
            <a:pPr algn="l" rtl="0" eaLnBrk="1" hangingPunct="1">
              <a:defRPr/>
            </a:pPr>
            <a:r>
              <a:rPr lang="en-US" sz="2800" dirty="0"/>
              <a:t>Blood collection between inner table and </a:t>
            </a:r>
            <a:r>
              <a:rPr lang="en-US" sz="2800" dirty="0" err="1"/>
              <a:t>dura</a:t>
            </a:r>
            <a:r>
              <a:rPr lang="en-US" sz="2800" dirty="0"/>
              <a:t>.</a:t>
            </a:r>
          </a:p>
          <a:p>
            <a:pPr algn="l" rtl="0" eaLnBrk="1" hangingPunct="1">
              <a:defRPr/>
            </a:pPr>
            <a:r>
              <a:rPr lang="en-US" sz="2800" dirty="0"/>
              <a:t>Biconvex (</a:t>
            </a:r>
            <a:r>
              <a:rPr lang="en-US" sz="2800" dirty="0" err="1"/>
              <a:t>lentiform</a:t>
            </a:r>
            <a:r>
              <a:rPr lang="en-US" sz="2800" dirty="0" smtClean="0"/>
              <a:t>)</a:t>
            </a:r>
          </a:p>
          <a:p>
            <a:pPr>
              <a:defRPr/>
            </a:pPr>
            <a:r>
              <a:rPr lang="en-US" sz="2800" dirty="0"/>
              <a:t>Arterial 90%  middle meningeal artery (branch of maxillary artery</a:t>
            </a:r>
            <a:r>
              <a:rPr lang="en-US" sz="2800" dirty="0" smtClean="0"/>
              <a:t>)</a:t>
            </a:r>
            <a:endParaRPr lang="en-US" sz="2800" dirty="0"/>
          </a:p>
          <a:p>
            <a:pPr algn="l" rtl="0" eaLnBrk="1" hangingPunct="1">
              <a:defRPr/>
            </a:pPr>
            <a:r>
              <a:rPr lang="en-US" sz="2800" dirty="0"/>
              <a:t>Occur at site of impact</a:t>
            </a:r>
          </a:p>
          <a:p>
            <a:pPr algn="l" rtl="0" eaLnBrk="1" hangingPunct="1">
              <a:defRPr/>
            </a:pPr>
            <a:r>
              <a:rPr lang="en-US" sz="2800" dirty="0" smtClean="0"/>
              <a:t>Does </a:t>
            </a:r>
            <a:r>
              <a:rPr lang="en-US" sz="2800" dirty="0"/>
              <a:t>not cross sutures</a:t>
            </a:r>
          </a:p>
          <a:p>
            <a:pPr algn="l" rtl="0" eaLnBrk="1" hangingPunct="1">
              <a:defRPr/>
            </a:pPr>
            <a:r>
              <a:rPr lang="en-US" sz="2800" dirty="0"/>
              <a:t>Can cross falx and tentorium</a:t>
            </a:r>
          </a:p>
          <a:p>
            <a:pPr algn="l" rtl="0" eaLnBrk="1" hangingPunct="1">
              <a:defRPr/>
            </a:pPr>
            <a:r>
              <a:rPr lang="en-US" sz="2800" dirty="0"/>
              <a:t>Skull fracture in 90</a:t>
            </a:r>
            <a:r>
              <a:rPr lang="en-US" sz="2800" dirty="0" smtClean="0"/>
              <a:t>%</a:t>
            </a:r>
          </a:p>
          <a:p>
            <a:pPr>
              <a:defRPr/>
            </a:pPr>
            <a:r>
              <a:rPr lang="en-US" sz="2800" dirty="0"/>
              <a:t>Lucid interval-50%</a:t>
            </a:r>
          </a:p>
          <a:p>
            <a:pPr>
              <a:defRPr/>
            </a:pPr>
            <a:r>
              <a:rPr lang="en-US" sz="2800" dirty="0"/>
              <a:t>C/F: headache, </a:t>
            </a:r>
            <a:r>
              <a:rPr lang="en-US" sz="2800" dirty="0" err="1"/>
              <a:t>nausia</a:t>
            </a:r>
            <a:r>
              <a:rPr lang="en-US" sz="2800" dirty="0"/>
              <a:t>, vomiting, convulsions, herniation.</a:t>
            </a:r>
          </a:p>
          <a:p>
            <a:pPr algn="l" rtl="0" eaLnBrk="1" hangingPunct="1">
              <a:defRPr/>
            </a:pPr>
            <a:endParaRPr lang="en-US" sz="2800" dirty="0" smtClean="0"/>
          </a:p>
          <a:p>
            <a:pPr algn="l" rtl="0" eaLnBrk="1" hangingPunct="1">
              <a:defRPr/>
            </a:pPr>
            <a:endParaRPr lang="en-US" sz="2800" dirty="0"/>
          </a:p>
        </p:txBody>
      </p:sp>
      <p:pic>
        <p:nvPicPr>
          <p:cNvPr id="10245" name="Picture 4" descr="ser002img0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2500" r="18750" b="4688"/>
          <a:stretch>
            <a:fillRect/>
          </a:stretch>
        </p:blipFill>
        <p:spPr bwMode="auto">
          <a:xfrm>
            <a:off x="6892926" y="1295400"/>
            <a:ext cx="36226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6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رقم الشريحة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EC37903F-8EBA-4321-BF44-B4B7787778F9}" type="slidenum">
              <a:rPr lang="ar-SA" altLang="en-US">
                <a:latin typeface="Arial" panose="020B0604020202020204" pitchFamily="34" charset="0"/>
              </a:rPr>
              <a:pPr/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66"/>
                </a:solidFill>
              </a:rPr>
              <a:t>SDH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5029200" cy="452596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/>
              <a:t>Blood collection between dura and arachnoid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Rupture of bridging veins</a:t>
            </a:r>
            <a:r>
              <a:rPr lang="en-US" sz="2800" dirty="0" smtClean="0"/>
              <a:t>.</a:t>
            </a:r>
            <a:endParaRPr lang="en-US" sz="2800" dirty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/>
              <a:t>Crescent shape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Cross </a:t>
            </a:r>
            <a:r>
              <a:rPr lang="en-US" sz="2800" dirty="0"/>
              <a:t>sutures, but not </a:t>
            </a:r>
            <a:r>
              <a:rPr lang="en-US" sz="2800" dirty="0" err="1"/>
              <a:t>dural</a:t>
            </a:r>
            <a:r>
              <a:rPr lang="en-US" sz="2800" dirty="0"/>
              <a:t> </a:t>
            </a:r>
            <a:r>
              <a:rPr lang="en-US" sz="2800" dirty="0" smtClean="0"/>
              <a:t>attachments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 Can cause midline shift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/>
              <a:t>May extend along </a:t>
            </a:r>
            <a:r>
              <a:rPr lang="en-US" sz="2800" dirty="0" err="1"/>
              <a:t>falx</a:t>
            </a:r>
            <a:r>
              <a:rPr lang="en-US" sz="2800" dirty="0"/>
              <a:t> and </a:t>
            </a:r>
            <a:r>
              <a:rPr lang="en-US" sz="2800" dirty="0" smtClean="0"/>
              <a:t>tentorium</a:t>
            </a:r>
          </a:p>
        </p:txBody>
      </p:sp>
      <p:pic>
        <p:nvPicPr>
          <p:cNvPr id="13317" name="Picture 4" descr="76595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12500" r="23438" b="7813"/>
          <a:stretch>
            <a:fillRect/>
          </a:stretch>
        </p:blipFill>
        <p:spPr bwMode="auto">
          <a:xfrm>
            <a:off x="7108826" y="1676400"/>
            <a:ext cx="34067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2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784851"/>
            <a:ext cx="4254256" cy="5594178"/>
          </a:xfrm>
        </p:spPr>
      </p:pic>
    </p:spTree>
    <p:extLst>
      <p:ext uri="{BB962C8B-B14F-4D97-AF65-F5344CB8AC3E}">
        <p14:creationId xmlns:p14="http://schemas.microsoft.com/office/powerpoint/2010/main" val="31372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8" y="1120337"/>
            <a:ext cx="7647443" cy="4791513"/>
          </a:xfrm>
        </p:spPr>
      </p:pic>
    </p:spTree>
    <p:extLst>
      <p:ext uri="{BB962C8B-B14F-4D97-AF65-F5344CB8AC3E}">
        <p14:creationId xmlns:p14="http://schemas.microsoft.com/office/powerpoint/2010/main" val="33544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443678"/>
            <a:ext cx="5578448" cy="6186819"/>
          </a:xfrm>
        </p:spPr>
      </p:pic>
    </p:spTree>
    <p:extLst>
      <p:ext uri="{BB962C8B-B14F-4D97-AF65-F5344CB8AC3E}">
        <p14:creationId xmlns:p14="http://schemas.microsoft.com/office/powerpoint/2010/main" val="28435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737037"/>
            <a:ext cx="4491121" cy="5703450"/>
          </a:xfrm>
        </p:spPr>
      </p:pic>
    </p:spTree>
    <p:extLst>
      <p:ext uri="{BB962C8B-B14F-4D97-AF65-F5344CB8AC3E}">
        <p14:creationId xmlns:p14="http://schemas.microsoft.com/office/powerpoint/2010/main" val="40019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emi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71501"/>
            <a:ext cx="7920038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7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12" y="1046490"/>
            <a:ext cx="4543425" cy="5114598"/>
          </a:xfrm>
        </p:spPr>
      </p:pic>
    </p:spTree>
    <p:extLst>
      <p:ext uri="{BB962C8B-B14F-4D97-AF65-F5344CB8AC3E}">
        <p14:creationId xmlns:p14="http://schemas.microsoft.com/office/powerpoint/2010/main" val="20351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diagnostic modalities that provides a very detailed diagnostic pictures without the use of ionizing radiation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a- CT with </a:t>
            </a:r>
            <a:r>
              <a:rPr lang="en-US" dirty="0" smtClean="0"/>
              <a:t>contrast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b- </a:t>
            </a:r>
            <a:r>
              <a:rPr lang="en-US" dirty="0" smtClean="0"/>
              <a:t>X-ray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c- </a:t>
            </a:r>
            <a:r>
              <a:rPr lang="en-US" dirty="0" smtClean="0"/>
              <a:t>MRI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d- CT without contrast</a:t>
            </a:r>
          </a:p>
        </p:txBody>
      </p:sp>
    </p:spTree>
    <p:extLst>
      <p:ext uri="{BB962C8B-B14F-4D97-AF65-F5344CB8AC3E}">
        <p14:creationId xmlns:p14="http://schemas.microsoft.com/office/powerpoint/2010/main" val="1861289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is the first diagnostic imaging in </a:t>
            </a:r>
            <a:r>
              <a:rPr lang="en-US" dirty="0" smtClean="0"/>
              <a:t>local minor </a:t>
            </a:r>
            <a:r>
              <a:rPr lang="en-US" dirty="0"/>
              <a:t>trauma cases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a- </a:t>
            </a:r>
            <a:r>
              <a:rPr lang="en-US" dirty="0" smtClean="0"/>
              <a:t>MRI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b- CT </a:t>
            </a:r>
            <a:r>
              <a:rPr lang="en-US" dirty="0" smtClean="0"/>
              <a:t>scan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c- </a:t>
            </a:r>
            <a:r>
              <a:rPr lang="en-US" dirty="0" smtClean="0"/>
              <a:t>X-ray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d- Ultrasound</a:t>
            </a:r>
          </a:p>
        </p:txBody>
      </p:sp>
    </p:spTree>
    <p:extLst>
      <p:ext uri="{BB962C8B-B14F-4D97-AF65-F5344CB8AC3E}">
        <p14:creationId xmlns:p14="http://schemas.microsoft.com/office/powerpoint/2010/main" val="25613044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65-year-old gentleman with chronic renal disease, and heart failure, Presents with back pain. He had a pacemaker inserted 10 years ago. The patient asks if he could undergo an MRI study. Which of the following is a contraindication of using an MRI in this case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a- Renal </a:t>
            </a:r>
            <a:r>
              <a:rPr lang="en-US" dirty="0" smtClean="0"/>
              <a:t>disease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b- Heart </a:t>
            </a:r>
            <a:r>
              <a:rPr lang="en-US" dirty="0" smtClean="0"/>
              <a:t>failure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c- Cardiac </a:t>
            </a:r>
            <a:r>
              <a:rPr lang="en-US" dirty="0" smtClean="0"/>
              <a:t>pacemaker</a:t>
            </a:r>
          </a:p>
          <a:p>
            <a:pPr marL="0" indent="0">
              <a:buNone/>
            </a:pP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d- Age &gt;60 years</a:t>
            </a:r>
          </a:p>
        </p:txBody>
      </p:sp>
    </p:spTree>
    <p:extLst>
      <p:ext uri="{BB962C8B-B14F-4D97-AF65-F5344CB8AC3E}">
        <p14:creationId xmlns:p14="http://schemas.microsoft.com/office/powerpoint/2010/main" val="2508997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5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6" y="788988"/>
            <a:ext cx="84740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8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7" t="5812" r="28336"/>
          <a:stretch>
            <a:fillRect/>
          </a:stretch>
        </p:blipFill>
        <p:spPr bwMode="auto">
          <a:xfrm>
            <a:off x="1631951" y="1557338"/>
            <a:ext cx="46323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Line 3"/>
          <p:cNvSpPr>
            <a:spLocks noChangeShapeType="1"/>
          </p:cNvSpPr>
          <p:nvPr/>
        </p:nvSpPr>
        <p:spPr bwMode="auto">
          <a:xfrm flipH="1" flipV="1">
            <a:off x="3359151" y="1916113"/>
            <a:ext cx="288925" cy="647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791075" y="765176"/>
            <a:ext cx="2457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Cingulate  Sulcus</a:t>
            </a:r>
          </a:p>
        </p:txBody>
      </p:sp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557338"/>
            <a:ext cx="41767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Line 8"/>
          <p:cNvSpPr>
            <a:spLocks noChangeShapeType="1"/>
          </p:cNvSpPr>
          <p:nvPr/>
        </p:nvSpPr>
        <p:spPr bwMode="auto">
          <a:xfrm flipV="1">
            <a:off x="8904289" y="2420939"/>
            <a:ext cx="504825" cy="3587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11671" r="30869"/>
          <a:stretch>
            <a:fillRect/>
          </a:stretch>
        </p:blipFill>
        <p:spPr bwMode="auto">
          <a:xfrm>
            <a:off x="1847851" y="1916114"/>
            <a:ext cx="43275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Line 3"/>
          <p:cNvSpPr>
            <a:spLocks noChangeShapeType="1"/>
          </p:cNvSpPr>
          <p:nvPr/>
        </p:nvSpPr>
        <p:spPr bwMode="auto">
          <a:xfrm flipV="1">
            <a:off x="4583113" y="2565400"/>
            <a:ext cx="71755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Text Box 10"/>
          <p:cNvSpPr txBox="1">
            <a:spLocks noChangeArrowheads="1"/>
          </p:cNvSpPr>
          <p:nvPr/>
        </p:nvSpPr>
        <p:spPr bwMode="auto">
          <a:xfrm>
            <a:off x="3925889" y="1052513"/>
            <a:ext cx="3538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Central (Rolandic) fissure</a:t>
            </a:r>
          </a:p>
        </p:txBody>
      </p:sp>
      <p:pic>
        <p:nvPicPr>
          <p:cNvPr id="3584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3" t="21565" r="34341" b="8601"/>
          <a:stretch>
            <a:fillRect/>
          </a:stretch>
        </p:blipFill>
        <p:spPr bwMode="auto">
          <a:xfrm>
            <a:off x="6516689" y="1916114"/>
            <a:ext cx="39703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Line 12"/>
          <p:cNvSpPr>
            <a:spLocks noChangeShapeType="1"/>
          </p:cNvSpPr>
          <p:nvPr/>
        </p:nvSpPr>
        <p:spPr bwMode="auto">
          <a:xfrm flipV="1">
            <a:off x="9555164" y="4797425"/>
            <a:ext cx="11128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11671" r="30869"/>
          <a:stretch>
            <a:fillRect/>
          </a:stretch>
        </p:blipFill>
        <p:spPr bwMode="auto">
          <a:xfrm>
            <a:off x="3719513" y="188913"/>
            <a:ext cx="3022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Line 9"/>
          <p:cNvSpPr>
            <a:spLocks noChangeShapeType="1"/>
          </p:cNvSpPr>
          <p:nvPr/>
        </p:nvSpPr>
        <p:spPr bwMode="auto">
          <a:xfrm>
            <a:off x="5303839" y="1339850"/>
            <a:ext cx="358775" cy="4333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2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4" y="115888"/>
            <a:ext cx="281622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Line 12"/>
          <p:cNvSpPr>
            <a:spLocks noChangeShapeType="1"/>
          </p:cNvSpPr>
          <p:nvPr/>
        </p:nvSpPr>
        <p:spPr bwMode="auto">
          <a:xfrm>
            <a:off x="9191626" y="1412875"/>
            <a:ext cx="5746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2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3500438"/>
            <a:ext cx="27146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Line 14"/>
          <p:cNvSpPr>
            <a:spLocks noChangeShapeType="1"/>
          </p:cNvSpPr>
          <p:nvPr/>
        </p:nvSpPr>
        <p:spPr bwMode="auto">
          <a:xfrm>
            <a:off x="9553576" y="4941888"/>
            <a:ext cx="5746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24" name="Picture 15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9" r="30902" b="6801"/>
          <a:stretch>
            <a:fillRect/>
          </a:stretch>
        </p:blipFill>
        <p:spPr bwMode="auto">
          <a:xfrm>
            <a:off x="4008438" y="3500439"/>
            <a:ext cx="27178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Line 16"/>
          <p:cNvSpPr>
            <a:spLocks noChangeShapeType="1"/>
          </p:cNvSpPr>
          <p:nvPr/>
        </p:nvSpPr>
        <p:spPr bwMode="auto">
          <a:xfrm>
            <a:off x="6240464" y="4581525"/>
            <a:ext cx="5746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Text Box 17"/>
          <p:cNvSpPr txBox="1">
            <a:spLocks noChangeArrowheads="1"/>
          </p:cNvSpPr>
          <p:nvPr/>
        </p:nvSpPr>
        <p:spPr bwMode="auto">
          <a:xfrm>
            <a:off x="1887539" y="3619501"/>
            <a:ext cx="204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Sylvian fissure</a:t>
            </a:r>
          </a:p>
        </p:txBody>
      </p:sp>
    </p:spTree>
    <p:extLst>
      <p:ext uri="{BB962C8B-B14F-4D97-AF65-F5344CB8AC3E}">
        <p14:creationId xmlns:p14="http://schemas.microsoft.com/office/powerpoint/2010/main" val="33544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7" t="5812" r="28336"/>
          <a:stretch>
            <a:fillRect/>
          </a:stretch>
        </p:blipFill>
        <p:spPr bwMode="auto">
          <a:xfrm>
            <a:off x="1631950" y="1557338"/>
            <a:ext cx="45608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Line 7"/>
          <p:cNvSpPr>
            <a:spLocks noChangeShapeType="1"/>
          </p:cNvSpPr>
          <p:nvPr/>
        </p:nvSpPr>
        <p:spPr bwMode="auto">
          <a:xfrm flipH="1" flipV="1">
            <a:off x="4943476" y="2636838"/>
            <a:ext cx="288925" cy="647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6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0" t="18539" r="32806" b="6602"/>
          <a:stretch>
            <a:fillRect/>
          </a:stretch>
        </p:blipFill>
        <p:spPr bwMode="auto">
          <a:xfrm>
            <a:off x="6265864" y="1557338"/>
            <a:ext cx="40782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Line 13"/>
          <p:cNvSpPr>
            <a:spLocks noChangeShapeType="1"/>
          </p:cNvSpPr>
          <p:nvPr/>
        </p:nvSpPr>
        <p:spPr bwMode="auto">
          <a:xfrm flipH="1">
            <a:off x="7175501" y="5157788"/>
            <a:ext cx="504825" cy="10795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4318001" y="836613"/>
            <a:ext cx="3336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Parieto-occipital  fissure</a:t>
            </a:r>
          </a:p>
        </p:txBody>
      </p:sp>
    </p:spTree>
    <p:extLst>
      <p:ext uri="{BB962C8B-B14F-4D97-AF65-F5344CB8AC3E}">
        <p14:creationId xmlns:p14="http://schemas.microsoft.com/office/powerpoint/2010/main" val="26797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468</TotalTime>
  <Words>313</Words>
  <Application>Microsoft Office PowerPoint</Application>
  <PresentationFormat>Widescreen</PresentationFormat>
  <Paragraphs>82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Century Gothic</vt:lpstr>
      <vt:lpstr>Garamond</vt:lpstr>
      <vt:lpstr>Tahoma</vt:lpstr>
      <vt:lpstr>Wingdings</vt:lpstr>
      <vt:lpstr>Wingdings 3</vt:lpstr>
      <vt:lpstr>Wisp</vt:lpstr>
      <vt:lpstr>Radiology of cerebral hemispheres</vt:lpstr>
      <vt:lpstr>Radiology of cerebral hemispheres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1, Insula.   2, Septum pellucidum.   3, Genu of corpus callosum.   4, Caudate nucleus.   5, Anterior arm of internal capsule.   6, Putamen.   7, Thalamus.   8, pillars of the fornix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Intracranial Bleeding</vt:lpstr>
      <vt:lpstr>EDH</vt:lpstr>
      <vt:lpstr>SDH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  <vt:lpstr>PowerPoint Presentation</vt:lpstr>
      <vt:lpstr>Thank you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random guy</dc:creator>
  <cp:lastModifiedBy>random guy</cp:lastModifiedBy>
  <cp:revision>19</cp:revision>
  <dcterms:created xsi:type="dcterms:W3CDTF">2016-10-17T13:26:30Z</dcterms:created>
  <dcterms:modified xsi:type="dcterms:W3CDTF">2016-10-18T06:44:15Z</dcterms:modified>
</cp:coreProperties>
</file>