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mp4" ContentType="video/mp4"/>
  <Default Extension="rels" ContentType="application/vnd.openxmlformats-package.relationships+xml"/>
  <Default Extension="gif" ContentType="image/gif"/>
  <Default Extension="png" ContentType="image/png"/>
  <Default Extension="wmf" ContentType="image/x-w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338" r:id="rId2"/>
    <p:sldId id="274" r:id="rId3"/>
    <p:sldId id="275" r:id="rId4"/>
    <p:sldId id="342" r:id="rId5"/>
    <p:sldId id="276" r:id="rId6"/>
    <p:sldId id="337" r:id="rId7"/>
    <p:sldId id="291" r:id="rId8"/>
    <p:sldId id="306" r:id="rId9"/>
    <p:sldId id="257" r:id="rId10"/>
    <p:sldId id="308" r:id="rId11"/>
    <p:sldId id="279" r:id="rId12"/>
    <p:sldId id="309" r:id="rId13"/>
    <p:sldId id="307" r:id="rId14"/>
    <p:sldId id="314" r:id="rId15"/>
    <p:sldId id="313" r:id="rId16"/>
    <p:sldId id="311" r:id="rId17"/>
    <p:sldId id="339" r:id="rId18"/>
    <p:sldId id="327" r:id="rId19"/>
    <p:sldId id="328" r:id="rId20"/>
    <p:sldId id="330" r:id="rId21"/>
    <p:sldId id="340" r:id="rId22"/>
    <p:sldId id="341" r:id="rId23"/>
    <p:sldId id="318" r:id="rId24"/>
    <p:sldId id="317" r:id="rId25"/>
    <p:sldId id="319" r:id="rId26"/>
    <p:sldId id="261" r:id="rId27"/>
    <p:sldId id="287" r:id="rId28"/>
    <p:sldId id="320" r:id="rId29"/>
    <p:sldId id="329" r:id="rId30"/>
    <p:sldId id="321" r:id="rId31"/>
    <p:sldId id="322" r:id="rId32"/>
    <p:sldId id="265" r:id="rId33"/>
    <p:sldId id="266" r:id="rId34"/>
    <p:sldId id="259" r:id="rId35"/>
    <p:sldId id="285" r:id="rId36"/>
    <p:sldId id="273" r:id="rId37"/>
    <p:sldId id="260" r:id="rId38"/>
    <p:sldId id="326" r:id="rId39"/>
    <p:sldId id="271" r:id="rId40"/>
    <p:sldId id="336" r:id="rId41"/>
    <p:sldId id="332" r:id="rId42"/>
    <p:sldId id="333" r:id="rId43"/>
    <p:sldId id="334" r:id="rId44"/>
    <p:sldId id="335" r:id="rId45"/>
    <p:sldId id="270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137" autoAdjust="0"/>
    <p:restoredTop sz="89157" autoAdjust="0"/>
  </p:normalViewPr>
  <p:slideViewPr>
    <p:cSldViewPr>
      <p:cViewPr varScale="1">
        <p:scale>
          <a:sx n="88" d="100"/>
          <a:sy n="88" d="100"/>
        </p:scale>
        <p:origin x="1400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slide" Target="slides/slide45.xml"/><Relationship Id="rId47" Type="http://schemas.openxmlformats.org/officeDocument/2006/relationships/notesMaster" Target="notesMasters/notesMaster1.xml"/><Relationship Id="rId48" Type="http://schemas.openxmlformats.org/officeDocument/2006/relationships/presProps" Target="presProps.xml"/><Relationship Id="rId49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50" Type="http://schemas.openxmlformats.org/officeDocument/2006/relationships/theme" Target="theme/theme1.xml"/><Relationship Id="rId5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91484-8744-46AF-A989-7BE748D5E50C}" type="datetimeFigureOut">
              <a:rPr lang="en-US" smtClean="0"/>
              <a:pPr/>
              <a:t>12/3/16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7ECD52-0108-4B11-9F1B-D72BA940BCC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568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38177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ias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Pladsholder til dias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C0616-70A1-4372-8597-6D57753AC5DA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3750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1EC9537-ECD4-4D8F-9DB2-ECF04FD54142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0415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4EC0616-70A1-4372-8597-6D57753AC5DA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652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07455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To overcome</a:t>
            </a:r>
            <a:r>
              <a:rPr lang="en-US" baseline="0" dirty="0" smtClean="0"/>
              <a:t> the </a:t>
            </a:r>
            <a:r>
              <a:rPr lang="en-US" sz="1200" baseline="0" dirty="0" smtClean="0"/>
              <a:t>p</a:t>
            </a:r>
            <a:r>
              <a:rPr lang="en-US" sz="1200" dirty="0" smtClean="0"/>
              <a:t>ossibility of rejection of stem cell transplants as foreign tissues a </a:t>
            </a:r>
            <a:r>
              <a:rPr lang="en-US" sz="1200" baseline="0" dirty="0" smtClean="0"/>
              <a:t>new technology has been developed</a:t>
            </a:r>
            <a:endParaRPr lang="en-US" sz="120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1516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55742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4309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5AE5E1F7-1646-463D-92EB-445C7B5CFD03}" type="slidenum">
              <a:rPr lang="en-US" smtClean="0">
                <a:latin typeface="Times" charset="0"/>
              </a:rPr>
              <a:pPr eaLnBrk="1" hangingPunct="1"/>
              <a:t>27</a:t>
            </a:fld>
            <a:endParaRPr lang="en-US" smtClean="0">
              <a:latin typeface="Times" charset="0"/>
            </a:endParaRPr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dirty="0" smtClean="0">
              <a:latin typeface="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940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736064-E25F-474C-AA88-4035DE84CDC9}" type="slidenum">
              <a:rPr lang="da-DK" smtClean="0"/>
              <a:pPr/>
              <a:t>29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305045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1023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1C54833-F809-43C0-A060-D18DFD5F9937}" type="slidenum">
              <a:rPr lang="en-AU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3</a:t>
            </a:fld>
            <a:endParaRPr lang="en-AU" altLang="en-US" smtClean="0">
              <a:latin typeface="Arial" pitchFamily="34" charset="0"/>
            </a:endParaRPr>
          </a:p>
        </p:txBody>
      </p:sp>
      <p:sp>
        <p:nvSpPr>
          <p:cNvPr id="65539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05" tIns="45802" rIns="91605" bIns="45802" anchor="b"/>
          <a:lstStyle>
            <a:lvl1pPr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defTabSz="915988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defTabSz="915988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algn="r">
              <a:spcBef>
                <a:spcPct val="0"/>
              </a:spcBef>
            </a:pPr>
            <a:fld id="{FF5CFDC6-BFCF-4D5E-AB70-879625355A24}" type="slidenum">
              <a:rPr lang="en-AU" altLang="en-US">
                <a:latin typeface="Arial" pitchFamily="34" charset="0"/>
                <a:ea typeface="ヒラギノ角ゴ Pro W3"/>
                <a:cs typeface="ヒラギノ角ゴ Pro W3"/>
              </a:rPr>
              <a:pPr algn="r">
                <a:spcBef>
                  <a:spcPct val="0"/>
                </a:spcBef>
              </a:pPr>
              <a:t>3</a:t>
            </a:fld>
            <a:endParaRPr lang="en-AU" altLang="en-US">
              <a:latin typeface="Arial" pitchFamily="34" charset="0"/>
              <a:ea typeface="ヒラギノ角ゴ Pro W3"/>
              <a:cs typeface="ヒラギノ角ゴ Pro W3"/>
            </a:endParaRPr>
          </a:p>
        </p:txBody>
      </p:sp>
      <p:sp>
        <p:nvSpPr>
          <p:cNvPr id="6554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1413" y="685800"/>
            <a:ext cx="4575175" cy="3430588"/>
          </a:xfrm>
          <a:ln/>
        </p:spPr>
      </p:sp>
      <p:sp>
        <p:nvSpPr>
          <p:cNvPr id="65541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605" tIns="45802" rIns="91605" bIns="45802"/>
          <a:lstStyle/>
          <a:p>
            <a:pPr eaLnBrk="1" hangingPunct="1"/>
            <a:endParaRPr lang="en-AU" alt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2692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7533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4780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79274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5883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Pladsholder til diasbillede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41413" y="695325"/>
            <a:ext cx="4568825" cy="3425825"/>
          </a:xfrm>
        </p:spPr>
      </p:sp>
      <p:sp>
        <p:nvSpPr>
          <p:cNvPr id="219139" name="Pladsholder til not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219140" name="Pladsholder til diasnummer 3"/>
          <p:cNvSpPr>
            <a:spLocks noGrp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8FD027E1-F65F-48A3-8ED0-7BDD6AD785DE}" type="slidenum">
              <a:rPr lang="en-IN"/>
              <a:pPr/>
              <a:t>35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71477737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62637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1275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F1664FA-F084-473F-AB77-2483969F864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6973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Pladsholder til diasbillede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141413" y="695325"/>
            <a:ext cx="4568825" cy="3425825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32771" name="Pladsholder til not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smtClean="0"/>
          </a:p>
        </p:txBody>
      </p:sp>
      <p:sp>
        <p:nvSpPr>
          <p:cNvPr id="32772" name="Pladsholder til diasnumm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7CA41477-B3A1-4679-AA6F-4EB00EF1E59C}" type="slidenum">
              <a:rPr lang="en-IN" smtClean="0"/>
              <a:pPr eaLnBrk="1" hangingPunct="1"/>
              <a:t>39</a:t>
            </a:fld>
            <a:endParaRPr lang="en-IN" smtClean="0"/>
          </a:p>
        </p:txBody>
      </p:sp>
    </p:spTree>
    <p:extLst>
      <p:ext uri="{BB962C8B-B14F-4D97-AF65-F5344CB8AC3E}">
        <p14:creationId xmlns:p14="http://schemas.microsoft.com/office/powerpoint/2010/main" val="17143295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8683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665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008472B-2ACF-49DC-A54C-6011EED081E2}" type="slidenum">
              <a:rPr lang="en-U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5</a:t>
            </a:fld>
            <a:endParaRPr lang="en-US" altLang="en-US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98545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7587" name="Notes Placehold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en-US" altLang="en-US" smtClean="0"/>
          </a:p>
        </p:txBody>
      </p:sp>
      <p:sp>
        <p:nvSpPr>
          <p:cNvPr id="6758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cs typeface="Times New Roman" pitchFamily="18" charset="0"/>
              </a:defRPr>
            </a:lvl9pPr>
          </a:lstStyle>
          <a:p>
            <a:pPr eaLnBrk="1" hangingPunct="1"/>
            <a:fld id="{A5FEDE7F-B51B-40E6-AB24-43F9A284C599}" type="slidenum">
              <a:rPr lang="en-US" altLang="en-US" sz="1200" smtClean="0"/>
              <a:pPr eaLnBrk="1" hangingPunct="1"/>
              <a:t>6</a:t>
            </a:fld>
            <a:endParaRPr lang="en-US" altLang="en-US" sz="1200" smtClean="0"/>
          </a:p>
        </p:txBody>
      </p:sp>
    </p:spTree>
    <p:extLst>
      <p:ext uri="{BB962C8B-B14F-4D97-AF65-F5344CB8AC3E}">
        <p14:creationId xmlns:p14="http://schemas.microsoft.com/office/powerpoint/2010/main" val="2828673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159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0425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E82C9B01-DE4C-468F-8990-A7EF32EADDD7}" type="slidenum">
              <a:rPr lang="en-US" altLang="en-US" smtClean="0">
                <a:latin typeface="Arial" pitchFamily="34" charset="0"/>
              </a:rPr>
              <a:pPr eaLnBrk="1" hangingPunct="1">
                <a:spcBef>
                  <a:spcPct val="0"/>
                </a:spcBef>
              </a:pPr>
              <a:t>11</a:t>
            </a:fld>
            <a:endParaRPr lang="en-US" altLang="en-US" smtClean="0">
              <a:latin typeface="Arial" pitchFamily="34" charset="0"/>
            </a:endParaRPr>
          </a:p>
        </p:txBody>
      </p:sp>
      <p:sp>
        <p:nvSpPr>
          <p:cNvPr id="19457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 algn="r">
              <a:defRPr/>
            </a:pPr>
            <a:fld id="{9999C858-5C74-49A0-AA34-142633B9C1F8}" type="slidenum">
              <a:rPr lang="en-US" sz="1200">
                <a:latin typeface="+mn-lt"/>
                <a:cs typeface="+mn-cs"/>
              </a:rPr>
              <a:pPr algn="r">
                <a:defRPr/>
              </a:pPr>
              <a:t>11</a:t>
            </a:fld>
            <a:endParaRPr lang="en-US" sz="1200">
              <a:latin typeface="+mn-lt"/>
              <a:cs typeface="+mn-cs"/>
            </a:endParaRPr>
          </a:p>
        </p:txBody>
      </p:sp>
      <p:sp>
        <p:nvSpPr>
          <p:cNvPr id="7168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noFill/>
          <a:ln/>
        </p:spPr>
      </p:sp>
      <p:sp>
        <p:nvSpPr>
          <p:cNvPr id="7168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0"/>
            <a:ext cx="0" cy="0"/>
          </a:xfrm>
          <a:noFill/>
        </p:spPr>
        <p:txBody>
          <a:bodyPr/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endParaRPr lang="en-US" altLang="en-US" sz="700" dirty="0" smtClean="0"/>
          </a:p>
        </p:txBody>
      </p:sp>
    </p:spTree>
    <p:extLst>
      <p:ext uri="{BB962C8B-B14F-4D97-AF65-F5344CB8AC3E}">
        <p14:creationId xmlns:p14="http://schemas.microsoft.com/office/powerpoint/2010/main" val="16770636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08229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B7ECD52-0108-4B11-9F1B-D72BA940BCC5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079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12/3/16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1245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12/3/16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093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12/3/16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16935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143000" y="609600"/>
            <a:ext cx="7799388" cy="5451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35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3CC56E-B92B-4CB9-AE62-31EC408BB18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58357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12/3/16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6305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12/3/16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510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12/3/16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260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12/3/16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7317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12/3/16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285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12/3/16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7319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12/3/16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8030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6327E-3983-43A7-9427-55136F36D3D7}" type="datetimeFigureOut">
              <a:rPr lang="en-US" smtClean="0"/>
              <a:pPr/>
              <a:t>12/3/16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9663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6327E-3983-43A7-9427-55136F36D3D7}" type="datetimeFigureOut">
              <a:rPr lang="en-US" smtClean="0"/>
              <a:pPr/>
              <a:t>12/3/16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01841-32B0-424D-9FCF-439547A7CDD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099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73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jpeg"/><Relationship Id="rId5" Type="http://schemas.openxmlformats.org/officeDocument/2006/relationships/image" Target="../media/image36.jpeg"/><Relationship Id="rId6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4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gif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notesSlide" Target="../notesSlides/notesSlide12.xml"/><Relationship Id="rId5" Type="http://schemas.openxmlformats.org/officeDocument/2006/relationships/image" Target="../media/image41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45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hyperlink" Target="http://upload.wikimedia.org/wikipedia/commons/7/7f/Shinya_Yamanaka.jpg" TargetMode="External"/><Relationship Id="rId7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5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Relationship Id="rId3" Type="http://schemas.openxmlformats.org/officeDocument/2006/relationships/image" Target="../media/image62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4" Type="http://schemas.openxmlformats.org/officeDocument/2006/relationships/image" Target="../media/image64.jpeg"/><Relationship Id="rId5" Type="http://schemas.openxmlformats.org/officeDocument/2006/relationships/image" Target="../media/image65.jpeg"/><Relationship Id="rId6" Type="http://schemas.openxmlformats.org/officeDocument/2006/relationships/image" Target="../media/image66.jp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jpeg"/><Relationship Id="rId5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12.png"/><Relationship Id="rId6" Type="http://schemas.openxmlformats.org/officeDocument/2006/relationships/image" Target="../media/image13.jpeg"/><Relationship Id="rId7" Type="http://schemas.openxmlformats.org/officeDocument/2006/relationships/image" Target="../media/image14.png"/><Relationship Id="rId8" Type="http://schemas.openxmlformats.org/officeDocument/2006/relationships/image" Target="../media/image15.wmf"/><Relationship Id="rId1" Type="http://schemas.microsoft.com/office/2007/relationships/media" Target="file:///C:\Documents%20and%20Settings\ufrandsen\Desktop\beating%20hES%2013feb03-S-VHS.mpg" TargetMode="External"/><Relationship Id="rId2" Type="http://schemas.openxmlformats.org/officeDocument/2006/relationships/video" Target="file:///C:\Documents%20and%20Settings\ufrandsen\Desktop\beating%20hES%2013feb03-S-VHS.m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Rectangle 1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defRPr/>
            </a:pPr>
            <a:r>
              <a:rPr lang="en-US" smtClean="0">
                <a:cs typeface="Geeza Pro" charset="0"/>
              </a:rPr>
              <a:t>بسم الله الرحمن الرحيم</a:t>
            </a:r>
            <a:endParaRPr lang="en-US" smtClean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18121"/>
            <a:ext cx="8277820" cy="62094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375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772400" cy="9144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43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History of Stem Cells 	</a:t>
            </a:r>
            <a:endParaRPr lang="en-US" sz="43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066800"/>
            <a:ext cx="7340600" cy="5473700"/>
          </a:xfrm>
          <a:prstGeom prst="rect">
            <a:avLst/>
          </a:prstGeom>
        </p:spPr>
      </p:pic>
      <p:cxnSp>
        <p:nvCxnSpPr>
          <p:cNvPr id="9" name="Lige forbindelse 13"/>
          <p:cNvCxnSpPr/>
          <p:nvPr/>
        </p:nvCxnSpPr>
        <p:spPr>
          <a:xfrm>
            <a:off x="395536" y="10668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16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3" name="Picture 7" descr="stemcells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7277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23"/>
          <p:cNvGrpSpPr>
            <a:grpSpLocks/>
          </p:cNvGrpSpPr>
          <p:nvPr/>
        </p:nvGrpSpPr>
        <p:grpSpPr bwMode="auto">
          <a:xfrm>
            <a:off x="-536060" y="927100"/>
            <a:ext cx="4747698" cy="923330"/>
            <a:chOff x="-536833" y="926805"/>
            <a:chExt cx="4749098" cy="923728"/>
          </a:xfrm>
        </p:grpSpPr>
        <p:sp>
          <p:nvSpPr>
            <p:cNvPr id="24591" name="Line 18"/>
            <p:cNvSpPr>
              <a:spLocks noChangeShapeType="1"/>
            </p:cNvSpPr>
            <p:nvPr/>
          </p:nvSpPr>
          <p:spPr bwMode="auto">
            <a:xfrm>
              <a:off x="3145352" y="1392865"/>
              <a:ext cx="1066913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2" name="TextBox 5"/>
            <p:cNvSpPr txBox="1">
              <a:spLocks noChangeArrowheads="1"/>
            </p:cNvSpPr>
            <p:nvPr/>
          </p:nvSpPr>
          <p:spPr bwMode="auto">
            <a:xfrm>
              <a:off x="-536833" y="926805"/>
              <a:ext cx="3725382" cy="9237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This cell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Can form the 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rgbClr val="FF0000"/>
                  </a:solidFill>
                  <a:latin typeface="Arial" pitchFamily="34" charset="0"/>
                  <a:cs typeface="Arial" pitchFamily="34" charset="0"/>
                </a:rPr>
                <a:t>Embryo and placenta</a:t>
              </a:r>
            </a:p>
          </p:txBody>
        </p:sp>
      </p:grpSp>
      <p:grpSp>
        <p:nvGrpSpPr>
          <p:cNvPr id="3" name="Group 24"/>
          <p:cNvGrpSpPr>
            <a:grpSpLocks/>
          </p:cNvGrpSpPr>
          <p:nvPr/>
        </p:nvGrpSpPr>
        <p:grpSpPr bwMode="auto">
          <a:xfrm>
            <a:off x="322995" y="2514599"/>
            <a:ext cx="3931505" cy="923330"/>
            <a:chOff x="323919" y="2514599"/>
            <a:chExt cx="3930876" cy="922141"/>
          </a:xfrm>
        </p:grpSpPr>
        <p:sp>
          <p:nvSpPr>
            <p:cNvPr id="24589" name="Line 17"/>
            <p:cNvSpPr>
              <a:spLocks noChangeShapeType="1"/>
            </p:cNvSpPr>
            <p:nvPr/>
          </p:nvSpPr>
          <p:spPr bwMode="auto">
            <a:xfrm>
              <a:off x="3187867" y="2840665"/>
              <a:ext cx="1066928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 type="arrow" w="lg" len="lg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590" name="TextBox 6"/>
            <p:cNvSpPr txBox="1">
              <a:spLocks noChangeArrowheads="1"/>
            </p:cNvSpPr>
            <p:nvPr/>
          </p:nvSpPr>
          <p:spPr bwMode="auto">
            <a:xfrm>
              <a:off x="323919" y="2514599"/>
              <a:ext cx="2864617" cy="9221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1pPr>
              <a:lvl2pPr marL="742950" indent="-285750" eaLnBrk="0" hangingPunct="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2pPr>
              <a:lvl3pPr marL="1143000" indent="-228600" eaLnBrk="0" hangingPunct="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3pPr>
              <a:lvl4pPr marL="1600200" indent="-228600" eaLnBrk="0" hangingPunct="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4pPr>
              <a:lvl5pPr marL="2057400" indent="-228600" eaLnBrk="0" hangingPunct="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itchFamily="18" charset="0"/>
                  <a:cs typeface="Times New Roman" pitchFamily="18" charset="0"/>
                </a:defRPr>
              </a:lvl9pPr>
            </a:lstStyle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This cell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Can just form the</a:t>
              </a:r>
            </a:p>
            <a:p>
              <a:pPr algn="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accent4">
                      <a:lumMod val="75000"/>
                    </a:schemeClr>
                  </a:solidFill>
                  <a:latin typeface="Arial" pitchFamily="34" charset="0"/>
                  <a:cs typeface="Arial" pitchFamily="34" charset="0"/>
                </a:rPr>
                <a:t>embryo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1524000" y="3581400"/>
            <a:ext cx="2057400" cy="304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/>
          </a:p>
        </p:txBody>
      </p:sp>
      <p:grpSp>
        <p:nvGrpSpPr>
          <p:cNvPr id="4" name="Group 22"/>
          <p:cNvGrpSpPr>
            <a:grpSpLocks/>
          </p:cNvGrpSpPr>
          <p:nvPr/>
        </p:nvGrpSpPr>
        <p:grpSpPr bwMode="auto">
          <a:xfrm>
            <a:off x="4800600" y="609600"/>
            <a:ext cx="3976688" cy="923925"/>
            <a:chOff x="4800600" y="609600"/>
            <a:chExt cx="3975985" cy="923330"/>
          </a:xfrm>
        </p:grpSpPr>
        <p:sp>
          <p:nvSpPr>
            <p:cNvPr id="14" name="Rectangle 13"/>
            <p:cNvSpPr/>
            <p:nvPr/>
          </p:nvSpPr>
          <p:spPr>
            <a:xfrm>
              <a:off x="5257800" y="609600"/>
              <a:ext cx="3518785" cy="923330"/>
            </a:xfrm>
            <a:prstGeom prst="rect">
              <a:avLst/>
            </a:prstGeom>
            <a:noFill/>
          </p:spPr>
          <p:txBody>
            <a:bodyPr wrap="none">
              <a:spAutoFit/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>
                <a:defRPr/>
              </a:pPr>
              <a:r>
                <a:rPr lang="en-US" sz="5400" b="1" dirty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  <a:latin typeface="Arial" charset="0"/>
                  <a:cs typeface="Arial" charset="0"/>
                </a:rPr>
                <a:t>Totipotent</a:t>
              </a:r>
            </a:p>
          </p:txBody>
        </p:sp>
        <p:cxnSp>
          <p:nvCxnSpPr>
            <p:cNvPr id="16" name="Straight Connector 15"/>
            <p:cNvCxnSpPr/>
            <p:nvPr/>
          </p:nvCxnSpPr>
          <p:spPr>
            <a:xfrm>
              <a:off x="4800600" y="685751"/>
              <a:ext cx="533306" cy="380755"/>
            </a:xfrm>
            <a:prstGeom prst="line">
              <a:avLst/>
            </a:prstGeom>
            <a:ln w="50800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flipV="1">
              <a:off x="4800600" y="1066506"/>
              <a:ext cx="533306" cy="380755"/>
            </a:xfrm>
            <a:prstGeom prst="line">
              <a:avLst/>
            </a:prstGeom>
            <a:ln w="50800" cap="rnd"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Rectangle 19"/>
          <p:cNvSpPr/>
          <p:nvPr/>
        </p:nvSpPr>
        <p:spPr>
          <a:xfrm>
            <a:off x="5029200" y="2362200"/>
            <a:ext cx="3839514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>
                  <a:prstDash val="solid"/>
                </a:ln>
                <a:gradFill rotWithShape="1">
                  <a:gsLst>
                    <a:gs pos="0">
                      <a:schemeClr val="accent4">
                        <a:tint val="70000"/>
                        <a:satMod val="200000"/>
                      </a:schemeClr>
                    </a:gs>
                    <a:gs pos="40000">
                      <a:schemeClr val="accent4">
                        <a:tint val="90000"/>
                        <a:satMod val="130000"/>
                      </a:schemeClr>
                    </a:gs>
                    <a:gs pos="50000">
                      <a:schemeClr val="accent4">
                        <a:tint val="90000"/>
                        <a:satMod val="130000"/>
                      </a:schemeClr>
                    </a:gs>
                    <a:gs pos="68000">
                      <a:schemeClr val="accent4">
                        <a:tint val="90000"/>
                        <a:satMod val="130000"/>
                      </a:schemeClr>
                    </a:gs>
                    <a:gs pos="100000">
                      <a:schemeClr val="accent4">
                        <a:tint val="70000"/>
                        <a:satMod val="200000"/>
                      </a:schemeClr>
                    </a:gs>
                  </a:gsLst>
                  <a:lin ang="5400000"/>
                </a:gradFill>
                <a:effectLst>
                  <a:outerShdw blurRad="88000" dist="50800" dir="5040000" algn="tl">
                    <a:schemeClr val="accent4">
                      <a:tint val="80000"/>
                      <a:satMod val="250000"/>
                      <a:alpha val="45000"/>
                    </a:schemeClr>
                  </a:outerShdw>
                </a:effectLst>
                <a:latin typeface="Arial" charset="0"/>
                <a:cs typeface="Arial" charset="0"/>
              </a:rPr>
              <a:t>Pluripotent</a:t>
            </a:r>
          </a:p>
        </p:txBody>
      </p:sp>
      <p:sp>
        <p:nvSpPr>
          <p:cNvPr id="21" name="Rectangle 20"/>
          <p:cNvSpPr/>
          <p:nvPr/>
        </p:nvSpPr>
        <p:spPr>
          <a:xfrm>
            <a:off x="6809592" y="4129207"/>
            <a:ext cx="2182008" cy="166199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5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Multi-</a:t>
            </a:r>
          </a:p>
          <a:p>
            <a:pPr algn="ctr">
              <a:defRPr/>
            </a:pPr>
            <a:r>
              <a:rPr lang="en-US" sz="51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  <a:cs typeface="Arial" charset="0"/>
              </a:rPr>
              <a:t>potent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132638" y="6183313"/>
            <a:ext cx="1782762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100" b="1">
                <a:latin typeface="Arial" pitchFamily="34" charset="0"/>
                <a:cs typeface="Arial" pitchFamily="34" charset="0"/>
              </a:rPr>
              <a:t>Fully mature </a:t>
            </a:r>
          </a:p>
        </p:txBody>
      </p:sp>
    </p:spTree>
    <p:extLst>
      <p:ext uri="{BB962C8B-B14F-4D97-AF65-F5344CB8AC3E}">
        <p14:creationId xmlns:p14="http://schemas.microsoft.com/office/powerpoint/2010/main" val="2095135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8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1"/>
          <p:cNvSpPr>
            <a:spLocks noGrp="1" noChangeArrowheads="1"/>
          </p:cNvSpPr>
          <p:nvPr>
            <p:ph type="title"/>
          </p:nvPr>
        </p:nvSpPr>
        <p:spPr>
          <a:xfrm>
            <a:off x="875109" y="-10046"/>
            <a:ext cx="7358063" cy="1714501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51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Potential of Stem Cells</a:t>
            </a:r>
          </a:p>
        </p:txBody>
      </p:sp>
      <p:sp>
        <p:nvSpPr>
          <p:cNvPr id="23554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0" y="1905000"/>
            <a:ext cx="7358063" cy="4455914"/>
          </a:xfrm>
        </p:spPr>
        <p:txBody>
          <a:bodyPr/>
          <a:lstStyle/>
          <a:p>
            <a:pPr marL="625056">
              <a:defRPr/>
            </a:pPr>
            <a:r>
              <a:rPr lang="en-US" sz="2500" b="1" dirty="0">
                <a:solidFill>
                  <a:schemeClr val="accent2">
                    <a:lumMod val="50000"/>
                  </a:schemeClr>
                </a:solidFill>
              </a:rPr>
              <a:t>Totipotent (Total)</a:t>
            </a:r>
          </a:p>
          <a:p>
            <a:pPr marL="1250112" lvl="2">
              <a:defRPr/>
            </a:pPr>
            <a:r>
              <a:rPr lang="en-US" sz="2500" dirty="0">
                <a:solidFill>
                  <a:schemeClr val="accent2">
                    <a:lumMod val="75000"/>
                  </a:schemeClr>
                </a:solidFill>
              </a:rPr>
              <a:t>Total potential to </a:t>
            </a:r>
            <a:r>
              <a:rPr lang="en-US" sz="2500" dirty="0" smtClean="0">
                <a:solidFill>
                  <a:schemeClr val="accent2">
                    <a:lumMod val="75000"/>
                  </a:schemeClr>
                </a:solidFill>
              </a:rPr>
              <a:t>differentiate </a:t>
            </a:r>
            <a:r>
              <a:rPr lang="en-US" sz="2500" dirty="0">
                <a:solidFill>
                  <a:schemeClr val="accent2">
                    <a:lumMod val="75000"/>
                  </a:schemeClr>
                </a:solidFill>
              </a:rPr>
              <a:t>into any adult cell type </a:t>
            </a:r>
            <a:r>
              <a:rPr lang="en-US" sz="2500" dirty="0" smtClean="0">
                <a:solidFill>
                  <a:schemeClr val="accent2">
                    <a:lumMod val="75000"/>
                  </a:schemeClr>
                </a:solidFill>
              </a:rPr>
              <a:t>“entire organism” (from early embryos)</a:t>
            </a:r>
            <a:endParaRPr lang="en-US" sz="2500" dirty="0">
              <a:solidFill>
                <a:schemeClr val="accent2">
                  <a:lumMod val="75000"/>
                </a:schemeClr>
              </a:solidFill>
            </a:endParaRPr>
          </a:p>
          <a:p>
            <a:pPr marL="625056">
              <a:defRPr/>
            </a:pPr>
            <a:r>
              <a:rPr lang="en-US" sz="2500" b="1" dirty="0">
                <a:solidFill>
                  <a:schemeClr val="accent4">
                    <a:lumMod val="50000"/>
                  </a:schemeClr>
                </a:solidFill>
              </a:rPr>
              <a:t>Pluripotent (Plural) </a:t>
            </a:r>
          </a:p>
          <a:p>
            <a:pPr marL="1250112" lvl="2">
              <a:defRPr/>
            </a:pPr>
            <a:r>
              <a:rPr lang="en-US" sz="2500" dirty="0">
                <a:solidFill>
                  <a:schemeClr val="accent4">
                    <a:lumMod val="75000"/>
                  </a:schemeClr>
                </a:solidFill>
              </a:rPr>
              <a:t>Potential to form </a:t>
            </a:r>
            <a:r>
              <a:rPr lang="en-US" sz="2500" dirty="0" smtClean="0">
                <a:solidFill>
                  <a:schemeClr val="accent4">
                    <a:lumMod val="75000"/>
                  </a:schemeClr>
                </a:solidFill>
              </a:rPr>
              <a:t> </a:t>
            </a:r>
            <a:r>
              <a:rPr lang="en-US" sz="2500" dirty="0">
                <a:solidFill>
                  <a:schemeClr val="accent4">
                    <a:lumMod val="75000"/>
                  </a:schemeClr>
                </a:solidFill>
              </a:rPr>
              <a:t>all </a:t>
            </a:r>
            <a:r>
              <a:rPr lang="en-US" sz="2500" dirty="0" smtClean="0">
                <a:solidFill>
                  <a:schemeClr val="accent4">
                    <a:lumMod val="75000"/>
                  </a:schemeClr>
                </a:solidFill>
              </a:rPr>
              <a:t>differentiated </a:t>
            </a:r>
            <a:r>
              <a:rPr lang="en-US" sz="2500" dirty="0">
                <a:solidFill>
                  <a:schemeClr val="accent4">
                    <a:lumMod val="75000"/>
                  </a:schemeClr>
                </a:solidFill>
              </a:rPr>
              <a:t>cell types  (ESC</a:t>
            </a:r>
            <a:r>
              <a:rPr lang="en-US" sz="2500" dirty="0" smtClean="0">
                <a:solidFill>
                  <a:schemeClr val="accent4">
                    <a:lumMod val="75000"/>
                  </a:schemeClr>
                </a:solidFill>
              </a:rPr>
              <a:t>) except placenta</a:t>
            </a:r>
            <a:endParaRPr lang="en-US" sz="2500" dirty="0">
              <a:solidFill>
                <a:schemeClr val="accent4">
                  <a:lumMod val="75000"/>
                </a:schemeClr>
              </a:solidFill>
            </a:endParaRPr>
          </a:p>
          <a:p>
            <a:pPr marL="625056">
              <a:defRPr/>
            </a:pPr>
            <a:r>
              <a:rPr lang="en-US" sz="2500" b="1" dirty="0">
                <a:solidFill>
                  <a:schemeClr val="accent6">
                    <a:lumMod val="50000"/>
                  </a:schemeClr>
                </a:solidFill>
              </a:rPr>
              <a:t>Multipotent (Multiple)</a:t>
            </a:r>
          </a:p>
          <a:p>
            <a:pPr marL="1250112" lvl="2">
              <a:defRPr/>
            </a:pPr>
            <a:r>
              <a:rPr lang="en-US" sz="2500" dirty="0">
                <a:solidFill>
                  <a:schemeClr val="accent6">
                    <a:lumMod val="75000"/>
                  </a:schemeClr>
                </a:solidFill>
              </a:rPr>
              <a:t>limited potential to form only multiple adult cell types (ASC)</a:t>
            </a:r>
          </a:p>
        </p:txBody>
      </p:sp>
      <p:cxnSp>
        <p:nvCxnSpPr>
          <p:cNvPr id="4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5428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35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2355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2355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355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35719"/>
            <a:ext cx="7358063" cy="1259681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5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</a:t>
            </a:r>
            <a:r>
              <a:rPr lang="en-US" sz="5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ypes </a:t>
            </a:r>
            <a:r>
              <a:rPr lang="en-US" sz="5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of Stem </a:t>
            </a:r>
            <a:r>
              <a:rPr lang="en-US" sz="5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Cells</a:t>
            </a:r>
            <a:endParaRPr lang="en-US" sz="5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253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533400" y="1371600"/>
            <a:ext cx="4648200" cy="5072062"/>
          </a:xfrm>
        </p:spPr>
        <p:txBody>
          <a:bodyPr>
            <a:normAutofit fontScale="92500" lnSpcReduction="20000"/>
          </a:bodyPr>
          <a:lstStyle/>
          <a:p>
            <a:pPr marL="937584" indent="-714350">
              <a:lnSpc>
                <a:spcPct val="170000"/>
              </a:lnSpc>
              <a:buSzPct val="155000"/>
              <a:buBlip>
                <a:blip r:embed="rId3"/>
              </a:buBlip>
              <a:defRPr/>
            </a:pPr>
            <a:r>
              <a:rPr lang="en-US" sz="2500" b="1" dirty="0"/>
              <a:t>Embryonic Stem Cells (ESC)</a:t>
            </a:r>
          </a:p>
          <a:p>
            <a:pPr marL="1250112" lvl="2">
              <a:lnSpc>
                <a:spcPct val="170000"/>
              </a:lnSpc>
              <a:buSzPct val="155000"/>
              <a:buBlip>
                <a:blip r:embed="rId4"/>
              </a:buBlip>
              <a:defRPr/>
            </a:pPr>
            <a:r>
              <a:rPr lang="en-US" sz="2500" dirty="0"/>
              <a:t>IVF embryos</a:t>
            </a:r>
          </a:p>
          <a:p>
            <a:pPr marL="1250112" lvl="2">
              <a:lnSpc>
                <a:spcPct val="170000"/>
              </a:lnSpc>
              <a:buSzPct val="155000"/>
              <a:buBlip>
                <a:blip r:embed="rId4"/>
              </a:buBlip>
              <a:defRPr/>
            </a:pPr>
            <a:r>
              <a:rPr lang="en-US" sz="2500" dirty="0"/>
              <a:t>Aborted embryos</a:t>
            </a:r>
          </a:p>
          <a:p>
            <a:pPr marL="1250112" lvl="2">
              <a:lnSpc>
                <a:spcPct val="170000"/>
              </a:lnSpc>
              <a:buSzPct val="155000"/>
              <a:buBlip>
                <a:blip r:embed="rId4"/>
              </a:buBlip>
              <a:defRPr/>
            </a:pPr>
            <a:r>
              <a:rPr lang="en-US" sz="2500" dirty="0" smtClean="0"/>
              <a:t>cloned embryos</a:t>
            </a:r>
          </a:p>
          <a:p>
            <a:pPr marL="937584" indent="-714350">
              <a:lnSpc>
                <a:spcPct val="170000"/>
              </a:lnSpc>
              <a:spcBef>
                <a:spcPts val="1752"/>
              </a:spcBef>
              <a:buSzPct val="155000"/>
              <a:buBlip>
                <a:blip r:embed="rId3"/>
              </a:buBlip>
              <a:defRPr/>
            </a:pPr>
            <a:r>
              <a:rPr lang="en-US" sz="2500" b="1" dirty="0" smtClean="0"/>
              <a:t>Adult Stem Cells (ASC):</a:t>
            </a:r>
          </a:p>
          <a:p>
            <a:pPr marL="1250112" lvl="2">
              <a:lnSpc>
                <a:spcPct val="170000"/>
              </a:lnSpc>
              <a:buSzPct val="155000"/>
              <a:buBlip>
                <a:blip r:embed="rId4"/>
              </a:buBlip>
              <a:defRPr/>
            </a:pPr>
            <a:r>
              <a:rPr lang="en-US" sz="2500" dirty="0" smtClean="0"/>
              <a:t>Bone Marrow</a:t>
            </a:r>
          </a:p>
          <a:p>
            <a:pPr marL="1250112" lvl="2">
              <a:lnSpc>
                <a:spcPct val="170000"/>
              </a:lnSpc>
              <a:buSzPct val="155000"/>
              <a:buBlip>
                <a:blip r:embed="rId4"/>
              </a:buBlip>
              <a:defRPr/>
            </a:pPr>
            <a:r>
              <a:rPr lang="en-US" sz="2500" dirty="0" smtClean="0"/>
              <a:t>Placental Cord</a:t>
            </a:r>
          </a:p>
          <a:p>
            <a:pPr marL="1250112" lvl="2">
              <a:lnSpc>
                <a:spcPct val="170000"/>
              </a:lnSpc>
              <a:buSzPct val="155000"/>
              <a:buBlip>
                <a:blip r:embed="rId4"/>
              </a:buBlip>
              <a:defRPr/>
            </a:pPr>
            <a:r>
              <a:rPr lang="en-US" sz="2500" dirty="0" smtClean="0"/>
              <a:t>Mesenchymal Stem cells</a:t>
            </a:r>
            <a:endParaRPr lang="en-US" sz="2500" dirty="0"/>
          </a:p>
        </p:txBody>
      </p:sp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197" y="2497411"/>
            <a:ext cx="1178719" cy="9655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2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981200"/>
            <a:ext cx="955477" cy="9554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3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0736" y="3180532"/>
            <a:ext cx="1116211" cy="833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9666" y="4638080"/>
            <a:ext cx="1107281" cy="7679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Picture 7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0611" y="5075635"/>
            <a:ext cx="991195" cy="8929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Picture 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9330" y="5691783"/>
            <a:ext cx="937617" cy="9376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0659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25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25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25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225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2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225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225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72" y="1125141"/>
            <a:ext cx="8761140" cy="52506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39328" y="381000"/>
            <a:ext cx="3995131" cy="584295"/>
          </a:xfrm>
          <a:prstGeom prst="rect">
            <a:avLst/>
          </a:prstGeom>
          <a:noFill/>
        </p:spPr>
        <p:txBody>
          <a:bodyPr wrap="none" lIns="64291" tIns="32146" rIns="64291" bIns="3214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Embryonic Stem Cells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297912" y="381000"/>
            <a:ext cx="3088511" cy="584295"/>
          </a:xfrm>
          <a:prstGeom prst="rect">
            <a:avLst/>
          </a:prstGeom>
          <a:noFill/>
        </p:spPr>
        <p:txBody>
          <a:bodyPr wrap="none" lIns="64291" tIns="32146" rIns="64291" bIns="32146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Adult Stem Cells</a:t>
            </a:r>
          </a:p>
        </p:txBody>
      </p:sp>
    </p:spTree>
    <p:extLst>
      <p:ext uri="{BB962C8B-B14F-4D97-AF65-F5344CB8AC3E}">
        <p14:creationId xmlns:p14="http://schemas.microsoft.com/office/powerpoint/2010/main" val="2619895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/>
          </p:cNvSpPr>
          <p:nvPr/>
        </p:nvSpPr>
        <p:spPr bwMode="auto">
          <a:xfrm>
            <a:off x="4953000" y="3276600"/>
            <a:ext cx="3670102" cy="21809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Multipotent</a:t>
            </a:r>
          </a:p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>
                <a:ea typeface="ＭＳ Ｐゴシック" charset="0"/>
              </a:rPr>
              <a:t>L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imited </a:t>
            </a: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numbers and more difficult to 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isolate</a:t>
            </a:r>
          </a:p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No </a:t>
            </a: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immune 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rejection</a:t>
            </a:r>
          </a:p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No </a:t>
            </a: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Ethical concerns</a:t>
            </a:r>
          </a:p>
        </p:txBody>
      </p:sp>
      <p:sp>
        <p:nvSpPr>
          <p:cNvPr id="25603" name="Rectangle 3"/>
          <p:cNvSpPr>
            <a:spLocks/>
          </p:cNvSpPr>
          <p:nvPr/>
        </p:nvSpPr>
        <p:spPr bwMode="auto">
          <a:xfrm>
            <a:off x="609600" y="3429000"/>
            <a:ext cx="3352800" cy="196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Pluripotent</a:t>
            </a:r>
          </a:p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large </a:t>
            </a: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number can be 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harvested</a:t>
            </a:r>
          </a:p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May </a:t>
            </a: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cause immune </a:t>
            </a: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rejection</a:t>
            </a:r>
          </a:p>
          <a:p>
            <a:pPr marL="285750" indent="-285750" algn="l">
              <a:lnSpc>
                <a:spcPct val="120000"/>
              </a:lnSpc>
              <a:buSzPct val="125000"/>
              <a:buFont typeface="Arial"/>
              <a:buChar char="•"/>
            </a:pPr>
            <a:r>
              <a:rPr lang="en-US" sz="2000" dirty="0" smtClean="0">
                <a:solidFill>
                  <a:schemeClr val="tx1"/>
                </a:solidFill>
                <a:ea typeface="ＭＳ Ｐゴシック" charset="0"/>
              </a:rPr>
              <a:t>Ethical </a:t>
            </a:r>
            <a:r>
              <a:rPr lang="en-US" sz="2000" dirty="0">
                <a:solidFill>
                  <a:schemeClr val="tx1"/>
                </a:solidFill>
                <a:ea typeface="ＭＳ Ｐゴシック" charset="0"/>
              </a:rPr>
              <a:t>concerns</a:t>
            </a:r>
          </a:p>
        </p:txBody>
      </p:sp>
      <p:pic>
        <p:nvPicPr>
          <p:cNvPr id="25604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447800"/>
            <a:ext cx="3018234" cy="1625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Picture 5"/>
          <p:cNvPicPr>
            <a:picLocks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1412676"/>
            <a:ext cx="2777133" cy="16966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76400" y="533400"/>
            <a:ext cx="948847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ＭＳ Ｐゴシック" charset="0"/>
              </a:rPr>
              <a:t>ESC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19800" y="533400"/>
            <a:ext cx="1009461" cy="707886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ＭＳ Ｐゴシック" charset="0"/>
              </a:rPr>
              <a:t>A</a:t>
            </a: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ea typeface="ＭＳ Ｐゴシック" charset="0"/>
              </a:rPr>
              <a:t>SC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ea typeface="ＭＳ Ｐゴシック" charset="0"/>
            </a:endParaRPr>
          </a:p>
        </p:txBody>
      </p:sp>
      <p:cxnSp>
        <p:nvCxnSpPr>
          <p:cNvPr id="10" name="Lige forbindelse 13"/>
          <p:cNvCxnSpPr/>
          <p:nvPr/>
        </p:nvCxnSpPr>
        <p:spPr>
          <a:xfrm>
            <a:off x="395536" y="1217612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732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560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560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560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60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560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2560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560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2560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471" y="1524000"/>
            <a:ext cx="6629400" cy="2971800"/>
          </a:xfrm>
        </p:spPr>
        <p:txBody>
          <a:bodyPr/>
          <a:lstStyle/>
          <a:p>
            <a:pPr marL="625056">
              <a:defRPr/>
            </a:pPr>
            <a:r>
              <a:rPr lang="en-US" dirty="0" smtClean="0"/>
              <a:t>derived from 4-5 day old embryo (Blastocyst):</a:t>
            </a:r>
          </a:p>
          <a:p>
            <a:pPr marL="937584" lvl="1">
              <a:defRPr/>
            </a:pPr>
            <a:r>
              <a:rPr lang="en-US" sz="2400" dirty="0" err="1" smtClean="0"/>
              <a:t>Trophoblast</a:t>
            </a:r>
            <a:endParaRPr lang="en-US" sz="2400" dirty="0" smtClean="0"/>
          </a:p>
          <a:p>
            <a:pPr marL="937584" lvl="1">
              <a:defRPr/>
            </a:pPr>
            <a:r>
              <a:rPr lang="en-US" sz="2400" dirty="0" smtClean="0"/>
              <a:t>Blastocoel</a:t>
            </a:r>
          </a:p>
          <a:p>
            <a:pPr marL="937584" lvl="1">
              <a:defRPr/>
            </a:pPr>
            <a:r>
              <a:rPr lang="en-US" sz="2400" dirty="0" smtClean="0"/>
              <a:t>Inner Cell Mass (ICS)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17708" y="2209800"/>
            <a:ext cx="5426292" cy="3886200"/>
          </a:xfrm>
          <a:prstGeom prst="rect">
            <a:avLst/>
          </a:prstGeom>
        </p:spPr>
      </p:pic>
      <p:sp>
        <p:nvSpPr>
          <p:cNvPr id="8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228600"/>
            <a:ext cx="83820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US" alt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Generation of embryonic stem cells</a:t>
            </a:r>
            <a:endParaRPr lang="en-IN" altLang="en-US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0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8916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6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66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0" y="1357312"/>
            <a:ext cx="7509867" cy="5500688"/>
          </a:xfrm>
        </p:spPr>
        <p:txBody>
          <a:bodyPr>
            <a:normAutofit fontScale="92500"/>
          </a:bodyPr>
          <a:lstStyle/>
          <a:p>
            <a:pPr marL="625056">
              <a:lnSpc>
                <a:spcPct val="150000"/>
              </a:lnSpc>
              <a:defRPr/>
            </a:pPr>
            <a:r>
              <a:rPr lang="en-US" sz="2400" dirty="0" smtClean="0"/>
              <a:t>Isolate and transfer of ICS into culture dish in culture media</a:t>
            </a:r>
          </a:p>
          <a:p>
            <a:pPr marL="625056">
              <a:lnSpc>
                <a:spcPct val="150000"/>
              </a:lnSpc>
              <a:defRPr/>
            </a:pPr>
            <a:r>
              <a:rPr lang="en-US" sz="2400" dirty="0" smtClean="0"/>
              <a:t>Culture at 37c and 5% CO</a:t>
            </a:r>
            <a:r>
              <a:rPr lang="en-US" sz="2400" baseline="-25000" dirty="0" smtClean="0"/>
              <a:t>2</a:t>
            </a:r>
          </a:p>
          <a:p>
            <a:pPr marL="625056">
              <a:lnSpc>
                <a:spcPct val="150000"/>
              </a:lnSpc>
              <a:defRPr/>
            </a:pPr>
            <a:r>
              <a:rPr lang="en-US" sz="2400" dirty="0" smtClean="0"/>
              <a:t>Inner surface of culture dish is coated with inactivated MEFs as a feeder layer:</a:t>
            </a:r>
          </a:p>
          <a:p>
            <a:pPr marL="1250112" lvl="2">
              <a:lnSpc>
                <a:spcPct val="150000"/>
              </a:lnSpc>
              <a:defRPr/>
            </a:pPr>
            <a:r>
              <a:rPr lang="en-US" sz="2300" dirty="0" smtClean="0"/>
              <a:t>provides sticky surface for attachment</a:t>
            </a:r>
          </a:p>
          <a:p>
            <a:pPr marL="1250112" lvl="2">
              <a:lnSpc>
                <a:spcPct val="150000"/>
              </a:lnSpc>
              <a:defRPr/>
            </a:pPr>
            <a:r>
              <a:rPr lang="en-US" sz="2300" dirty="0" smtClean="0"/>
              <a:t>release nutrients</a:t>
            </a:r>
          </a:p>
          <a:p>
            <a:pPr marL="625056">
              <a:lnSpc>
                <a:spcPct val="150000"/>
              </a:lnSpc>
              <a:defRPr/>
            </a:pPr>
            <a:r>
              <a:rPr lang="en-US" sz="2400" dirty="0"/>
              <a:t>Cells divide and spread over the dish</a:t>
            </a:r>
          </a:p>
          <a:p>
            <a:pPr marL="625056">
              <a:lnSpc>
                <a:spcPct val="150000"/>
              </a:lnSpc>
              <a:defRPr/>
            </a:pPr>
            <a:r>
              <a:rPr lang="en-US" sz="2400" dirty="0" smtClean="0"/>
              <a:t>ESCs are removed gently and plated into several different culture plates.</a:t>
            </a:r>
          </a:p>
        </p:txBody>
      </p:sp>
      <p:pic>
        <p:nvPicPr>
          <p:cNvPr id="27651" name="Picture 3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102" y="3580805"/>
            <a:ext cx="1946672" cy="1017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2" name="Picture 4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1397496"/>
            <a:ext cx="1535906" cy="982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701" y="2486918"/>
            <a:ext cx="1620738" cy="1080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0019" y="5854527"/>
            <a:ext cx="1491258" cy="994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6289" y="4719340"/>
            <a:ext cx="1199927" cy="1044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57200" y="-152400"/>
            <a:ext cx="83820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US" alt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Generation of embryonic stem cells</a:t>
            </a:r>
            <a:endParaRPr lang="en-IN" altLang="en-US" sz="40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cxnSp>
        <p:nvCxnSpPr>
          <p:cNvPr id="12" name="Lige forbindelse 13"/>
          <p:cNvCxnSpPr/>
          <p:nvPr/>
        </p:nvCxnSpPr>
        <p:spPr>
          <a:xfrm>
            <a:off x="395536" y="10668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1609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76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7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276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276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276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2765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7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5" dur="500"/>
                                        <p:tgtEl>
                                          <p:spTgt spid="2765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27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14400" y="404664"/>
            <a:ext cx="7772400" cy="9144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Human Embryonic Stem Cell Colony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" name="Picture 34" descr="Hues9p21_1 7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 bwMode="auto">
          <a:xfrm>
            <a:off x="5069389" y="3933056"/>
            <a:ext cx="3503506" cy="266429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3" descr="Human ES Cell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15616" y="3933056"/>
            <a:ext cx="3625657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" name="Group 4"/>
          <p:cNvGrpSpPr>
            <a:grpSpLocks/>
          </p:cNvGrpSpPr>
          <p:nvPr/>
        </p:nvGrpSpPr>
        <p:grpSpPr bwMode="auto">
          <a:xfrm>
            <a:off x="2483768" y="1916831"/>
            <a:ext cx="1533128" cy="1340272"/>
            <a:chOff x="1795" y="901"/>
            <a:chExt cx="2175" cy="1931"/>
          </a:xfrm>
        </p:grpSpPr>
        <p:sp>
          <p:nvSpPr>
            <p:cNvPr id="7" name="Oval 5"/>
            <p:cNvSpPr>
              <a:spLocks noChangeArrowheads="1"/>
            </p:cNvSpPr>
            <p:nvPr/>
          </p:nvSpPr>
          <p:spPr bwMode="auto">
            <a:xfrm rot="189825">
              <a:off x="1919" y="1008"/>
              <a:ext cx="1968" cy="1824"/>
            </a:xfrm>
            <a:prstGeom prst="ellips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da-DK"/>
            </a:p>
          </p:txBody>
        </p:sp>
        <p:grpSp>
          <p:nvGrpSpPr>
            <p:cNvPr id="6" name="Group 6"/>
            <p:cNvGrpSpPr>
              <a:grpSpLocks noChangeAspect="1"/>
            </p:cNvGrpSpPr>
            <p:nvPr/>
          </p:nvGrpSpPr>
          <p:grpSpPr bwMode="auto">
            <a:xfrm rot="189825">
              <a:off x="2796" y="2700"/>
              <a:ext cx="91" cy="120"/>
              <a:chOff x="2862" y="2747"/>
              <a:chExt cx="40" cy="79"/>
            </a:xfrm>
          </p:grpSpPr>
          <p:sp>
            <p:nvSpPr>
              <p:cNvPr id="319" name="AutoShape 7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20" name="Oval 8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8" name="Group 9"/>
            <p:cNvGrpSpPr>
              <a:grpSpLocks noChangeAspect="1"/>
            </p:cNvGrpSpPr>
            <p:nvPr/>
          </p:nvGrpSpPr>
          <p:grpSpPr bwMode="auto">
            <a:xfrm rot="-12985">
              <a:off x="2892" y="2707"/>
              <a:ext cx="91" cy="120"/>
              <a:chOff x="2862" y="2747"/>
              <a:chExt cx="40" cy="79"/>
            </a:xfrm>
          </p:grpSpPr>
          <p:sp>
            <p:nvSpPr>
              <p:cNvPr id="317" name="AutoShape 10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18" name="Oval 11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9" name="Group 12"/>
            <p:cNvGrpSpPr>
              <a:grpSpLocks noChangeAspect="1"/>
            </p:cNvGrpSpPr>
            <p:nvPr/>
          </p:nvGrpSpPr>
          <p:grpSpPr bwMode="auto">
            <a:xfrm rot="-805177">
              <a:off x="2987" y="2697"/>
              <a:ext cx="92" cy="120"/>
              <a:chOff x="2862" y="2747"/>
              <a:chExt cx="40" cy="79"/>
            </a:xfrm>
          </p:grpSpPr>
          <p:sp>
            <p:nvSpPr>
              <p:cNvPr id="315" name="AutoShape 13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16" name="Oval 14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10" name="Group 15"/>
            <p:cNvGrpSpPr>
              <a:grpSpLocks noChangeAspect="1"/>
            </p:cNvGrpSpPr>
            <p:nvPr/>
          </p:nvGrpSpPr>
          <p:grpSpPr bwMode="auto">
            <a:xfrm rot="-826681">
              <a:off x="3083" y="2678"/>
              <a:ext cx="91" cy="120"/>
              <a:chOff x="2862" y="2747"/>
              <a:chExt cx="40" cy="79"/>
            </a:xfrm>
          </p:grpSpPr>
          <p:sp>
            <p:nvSpPr>
              <p:cNvPr id="313" name="AutoShape 16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14" name="Oval 17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11" name="Group 18"/>
            <p:cNvGrpSpPr>
              <a:grpSpLocks noChangeAspect="1"/>
            </p:cNvGrpSpPr>
            <p:nvPr/>
          </p:nvGrpSpPr>
          <p:grpSpPr bwMode="auto">
            <a:xfrm rot="-929329">
              <a:off x="3175" y="2654"/>
              <a:ext cx="92" cy="120"/>
              <a:chOff x="2862" y="2747"/>
              <a:chExt cx="40" cy="79"/>
            </a:xfrm>
          </p:grpSpPr>
          <p:sp>
            <p:nvSpPr>
              <p:cNvPr id="311" name="AutoShape 19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12" name="Oval 20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12" name="Group 21"/>
            <p:cNvGrpSpPr>
              <a:grpSpLocks/>
            </p:cNvGrpSpPr>
            <p:nvPr/>
          </p:nvGrpSpPr>
          <p:grpSpPr bwMode="auto">
            <a:xfrm rot="397478">
              <a:off x="2917" y="2576"/>
              <a:ext cx="402" cy="143"/>
              <a:chOff x="2958" y="2553"/>
              <a:chExt cx="402" cy="143"/>
            </a:xfrm>
          </p:grpSpPr>
          <p:grpSp>
            <p:nvGrpSpPr>
              <p:cNvPr id="13" name="Group 22"/>
              <p:cNvGrpSpPr>
                <a:grpSpLocks/>
              </p:cNvGrpSpPr>
              <p:nvPr/>
            </p:nvGrpSpPr>
            <p:grpSpPr bwMode="auto">
              <a:xfrm rot="20538572" flipH="1">
                <a:off x="3085" y="2609"/>
                <a:ext cx="144" cy="48"/>
                <a:chOff x="2208" y="2064"/>
                <a:chExt cx="144" cy="48"/>
              </a:xfrm>
            </p:grpSpPr>
            <p:sp>
              <p:nvSpPr>
                <p:cNvPr id="309" name="Oval 2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10" name="Oval 2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4" name="Group 25"/>
              <p:cNvGrpSpPr>
                <a:grpSpLocks/>
              </p:cNvGrpSpPr>
              <p:nvPr/>
            </p:nvGrpSpPr>
            <p:grpSpPr bwMode="auto">
              <a:xfrm rot="20906740" flipH="1">
                <a:off x="2958" y="2648"/>
                <a:ext cx="144" cy="48"/>
                <a:chOff x="2208" y="2064"/>
                <a:chExt cx="144" cy="48"/>
              </a:xfrm>
            </p:grpSpPr>
            <p:sp>
              <p:nvSpPr>
                <p:cNvPr id="307" name="Oval 2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08" name="Oval 2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5" name="Group 28"/>
              <p:cNvGrpSpPr>
                <a:grpSpLocks/>
              </p:cNvGrpSpPr>
              <p:nvPr/>
            </p:nvGrpSpPr>
            <p:grpSpPr bwMode="auto">
              <a:xfrm rot="19800456" flipH="1">
                <a:off x="3216" y="2553"/>
                <a:ext cx="144" cy="48"/>
                <a:chOff x="2208" y="2064"/>
                <a:chExt cx="144" cy="48"/>
              </a:xfrm>
            </p:grpSpPr>
            <p:sp>
              <p:nvSpPr>
                <p:cNvPr id="305" name="Oval 2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06" name="Oval 3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16" name="Group 31"/>
            <p:cNvGrpSpPr>
              <a:grpSpLocks noChangeAspect="1"/>
            </p:cNvGrpSpPr>
            <p:nvPr/>
          </p:nvGrpSpPr>
          <p:grpSpPr bwMode="auto">
            <a:xfrm rot="-1634682">
              <a:off x="3271" y="2619"/>
              <a:ext cx="92" cy="120"/>
              <a:chOff x="2862" y="2747"/>
              <a:chExt cx="40" cy="79"/>
            </a:xfrm>
          </p:grpSpPr>
          <p:sp>
            <p:nvSpPr>
              <p:cNvPr id="300" name="AutoShape 32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01" name="Oval 33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17" name="Group 34"/>
            <p:cNvGrpSpPr>
              <a:grpSpLocks noChangeAspect="1"/>
            </p:cNvGrpSpPr>
            <p:nvPr/>
          </p:nvGrpSpPr>
          <p:grpSpPr bwMode="auto">
            <a:xfrm rot="-1918573">
              <a:off x="3358" y="2570"/>
              <a:ext cx="91" cy="120"/>
              <a:chOff x="2862" y="2747"/>
              <a:chExt cx="40" cy="79"/>
            </a:xfrm>
          </p:grpSpPr>
          <p:sp>
            <p:nvSpPr>
              <p:cNvPr id="298" name="AutoShape 35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299" name="Oval 36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18" name="Group 37"/>
            <p:cNvGrpSpPr>
              <a:grpSpLocks/>
            </p:cNvGrpSpPr>
            <p:nvPr/>
          </p:nvGrpSpPr>
          <p:grpSpPr bwMode="auto">
            <a:xfrm rot="-2393204">
              <a:off x="3323" y="2196"/>
              <a:ext cx="645" cy="283"/>
              <a:chOff x="3291" y="2289"/>
              <a:chExt cx="645" cy="283"/>
            </a:xfrm>
          </p:grpSpPr>
          <p:grpSp>
            <p:nvGrpSpPr>
              <p:cNvPr id="19" name="Group 38"/>
              <p:cNvGrpSpPr>
                <a:grpSpLocks noChangeAspect="1"/>
              </p:cNvGrpSpPr>
              <p:nvPr/>
            </p:nvGrpSpPr>
            <p:grpSpPr bwMode="auto">
              <a:xfrm>
                <a:off x="3291" y="2450"/>
                <a:ext cx="91" cy="120"/>
                <a:chOff x="2862" y="2747"/>
                <a:chExt cx="40" cy="79"/>
              </a:xfrm>
            </p:grpSpPr>
            <p:sp>
              <p:nvSpPr>
                <p:cNvPr id="296" name="AutoShape 39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97" name="Oval 4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0" name="Group 41"/>
              <p:cNvGrpSpPr>
                <a:grpSpLocks noChangeAspect="1"/>
              </p:cNvGrpSpPr>
              <p:nvPr/>
            </p:nvGrpSpPr>
            <p:grpSpPr bwMode="auto">
              <a:xfrm rot="-202810">
                <a:off x="3387" y="2452"/>
                <a:ext cx="91" cy="120"/>
                <a:chOff x="2862" y="2747"/>
                <a:chExt cx="40" cy="79"/>
              </a:xfrm>
            </p:grpSpPr>
            <p:sp>
              <p:nvSpPr>
                <p:cNvPr id="294" name="AutoShape 42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95" name="Oval 4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1" name="Group 44"/>
              <p:cNvGrpSpPr>
                <a:grpSpLocks noChangeAspect="1"/>
              </p:cNvGrpSpPr>
              <p:nvPr/>
            </p:nvGrpSpPr>
            <p:grpSpPr bwMode="auto">
              <a:xfrm rot="-995002">
                <a:off x="3481" y="2437"/>
                <a:ext cx="92" cy="120"/>
                <a:chOff x="2862" y="2747"/>
                <a:chExt cx="40" cy="79"/>
              </a:xfrm>
            </p:grpSpPr>
            <p:sp>
              <p:nvSpPr>
                <p:cNvPr id="292" name="AutoShape 45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93" name="Oval 46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2" name="Group 47"/>
              <p:cNvGrpSpPr>
                <a:grpSpLocks noChangeAspect="1"/>
              </p:cNvGrpSpPr>
              <p:nvPr/>
            </p:nvGrpSpPr>
            <p:grpSpPr bwMode="auto">
              <a:xfrm rot="-1016506">
                <a:off x="3576" y="2412"/>
                <a:ext cx="91" cy="120"/>
                <a:chOff x="2862" y="2747"/>
                <a:chExt cx="40" cy="79"/>
              </a:xfrm>
            </p:grpSpPr>
            <p:sp>
              <p:nvSpPr>
                <p:cNvPr id="290" name="AutoShape 48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91" name="Oval 4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3" name="Group 50"/>
              <p:cNvGrpSpPr>
                <a:grpSpLocks noChangeAspect="1"/>
              </p:cNvGrpSpPr>
              <p:nvPr/>
            </p:nvGrpSpPr>
            <p:grpSpPr bwMode="auto">
              <a:xfrm rot="-1119154">
                <a:off x="3667" y="2383"/>
                <a:ext cx="92" cy="120"/>
                <a:chOff x="2862" y="2747"/>
                <a:chExt cx="40" cy="79"/>
              </a:xfrm>
            </p:grpSpPr>
            <p:sp>
              <p:nvSpPr>
                <p:cNvPr id="288" name="AutoShape 51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89" name="Oval 5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4" name="Group 53"/>
              <p:cNvGrpSpPr>
                <a:grpSpLocks noChangeAspect="1"/>
              </p:cNvGrpSpPr>
              <p:nvPr/>
            </p:nvGrpSpPr>
            <p:grpSpPr bwMode="auto">
              <a:xfrm rot="-1824508">
                <a:off x="3760" y="2343"/>
                <a:ext cx="92" cy="120"/>
                <a:chOff x="2862" y="2747"/>
                <a:chExt cx="40" cy="79"/>
              </a:xfrm>
            </p:grpSpPr>
            <p:sp>
              <p:nvSpPr>
                <p:cNvPr id="286" name="AutoShape 54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87" name="Oval 5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5" name="Group 56"/>
              <p:cNvGrpSpPr>
                <a:grpSpLocks noChangeAspect="1"/>
              </p:cNvGrpSpPr>
              <p:nvPr/>
            </p:nvGrpSpPr>
            <p:grpSpPr bwMode="auto">
              <a:xfrm rot="-2108398">
                <a:off x="3845" y="2289"/>
                <a:ext cx="91" cy="120"/>
                <a:chOff x="2862" y="2747"/>
                <a:chExt cx="40" cy="79"/>
              </a:xfrm>
            </p:grpSpPr>
            <p:sp>
              <p:nvSpPr>
                <p:cNvPr id="284" name="AutoShape 57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85" name="Oval 5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6" name="Group 59"/>
            <p:cNvGrpSpPr>
              <a:grpSpLocks/>
            </p:cNvGrpSpPr>
            <p:nvPr/>
          </p:nvGrpSpPr>
          <p:grpSpPr bwMode="auto">
            <a:xfrm rot="-5357399">
              <a:off x="3417" y="1572"/>
              <a:ext cx="645" cy="283"/>
              <a:chOff x="2940" y="1680"/>
              <a:chExt cx="645" cy="283"/>
            </a:xfrm>
          </p:grpSpPr>
          <p:grpSp>
            <p:nvGrpSpPr>
              <p:cNvPr id="27" name="Group 60"/>
              <p:cNvGrpSpPr>
                <a:grpSpLocks noChangeAspect="1"/>
              </p:cNvGrpSpPr>
              <p:nvPr/>
            </p:nvGrpSpPr>
            <p:grpSpPr bwMode="auto">
              <a:xfrm>
                <a:off x="2940" y="1841"/>
                <a:ext cx="91" cy="120"/>
                <a:chOff x="2862" y="2747"/>
                <a:chExt cx="40" cy="79"/>
              </a:xfrm>
            </p:grpSpPr>
            <p:sp>
              <p:nvSpPr>
                <p:cNvPr id="275" name="AutoShape 61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76" name="Oval 6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8" name="Group 63"/>
              <p:cNvGrpSpPr>
                <a:grpSpLocks noChangeAspect="1"/>
              </p:cNvGrpSpPr>
              <p:nvPr/>
            </p:nvGrpSpPr>
            <p:grpSpPr bwMode="auto">
              <a:xfrm rot="-202810">
                <a:off x="3036" y="1843"/>
                <a:ext cx="91" cy="120"/>
                <a:chOff x="2862" y="2747"/>
                <a:chExt cx="40" cy="79"/>
              </a:xfrm>
            </p:grpSpPr>
            <p:sp>
              <p:nvSpPr>
                <p:cNvPr id="273" name="AutoShape 64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74" name="Oval 6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9" name="Group 66"/>
              <p:cNvGrpSpPr>
                <a:grpSpLocks noChangeAspect="1"/>
              </p:cNvGrpSpPr>
              <p:nvPr/>
            </p:nvGrpSpPr>
            <p:grpSpPr bwMode="auto">
              <a:xfrm rot="-995002">
                <a:off x="3130" y="1828"/>
                <a:ext cx="92" cy="120"/>
                <a:chOff x="2862" y="2747"/>
                <a:chExt cx="40" cy="79"/>
              </a:xfrm>
            </p:grpSpPr>
            <p:sp>
              <p:nvSpPr>
                <p:cNvPr id="271" name="AutoShape 67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72" name="Oval 6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0" name="Group 69"/>
              <p:cNvGrpSpPr>
                <a:grpSpLocks noChangeAspect="1"/>
              </p:cNvGrpSpPr>
              <p:nvPr/>
            </p:nvGrpSpPr>
            <p:grpSpPr bwMode="auto">
              <a:xfrm rot="-1016506">
                <a:off x="3225" y="1803"/>
                <a:ext cx="91" cy="120"/>
                <a:chOff x="2862" y="2747"/>
                <a:chExt cx="40" cy="79"/>
              </a:xfrm>
            </p:grpSpPr>
            <p:sp>
              <p:nvSpPr>
                <p:cNvPr id="269" name="AutoShape 70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70" name="Oval 7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1" name="Group 72"/>
              <p:cNvGrpSpPr>
                <a:grpSpLocks noChangeAspect="1"/>
              </p:cNvGrpSpPr>
              <p:nvPr/>
            </p:nvGrpSpPr>
            <p:grpSpPr bwMode="auto">
              <a:xfrm rot="-1119154">
                <a:off x="3316" y="1774"/>
                <a:ext cx="92" cy="120"/>
                <a:chOff x="2862" y="2747"/>
                <a:chExt cx="40" cy="79"/>
              </a:xfrm>
            </p:grpSpPr>
            <p:sp>
              <p:nvSpPr>
                <p:cNvPr id="267" name="AutoShape 73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68" name="Oval 7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2" name="Group 75"/>
              <p:cNvGrpSpPr>
                <a:grpSpLocks noChangeAspect="1"/>
              </p:cNvGrpSpPr>
              <p:nvPr/>
            </p:nvGrpSpPr>
            <p:grpSpPr bwMode="auto">
              <a:xfrm rot="-1824508">
                <a:off x="3409" y="1734"/>
                <a:ext cx="92" cy="120"/>
                <a:chOff x="2862" y="2747"/>
                <a:chExt cx="40" cy="79"/>
              </a:xfrm>
            </p:grpSpPr>
            <p:sp>
              <p:nvSpPr>
                <p:cNvPr id="265" name="AutoShape 76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66" name="Oval 7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3" name="Group 78"/>
              <p:cNvGrpSpPr>
                <a:grpSpLocks noChangeAspect="1"/>
              </p:cNvGrpSpPr>
              <p:nvPr/>
            </p:nvGrpSpPr>
            <p:grpSpPr bwMode="auto">
              <a:xfrm rot="-2108398">
                <a:off x="3494" y="1680"/>
                <a:ext cx="91" cy="120"/>
                <a:chOff x="2862" y="2747"/>
                <a:chExt cx="40" cy="79"/>
              </a:xfrm>
            </p:grpSpPr>
            <p:sp>
              <p:nvSpPr>
                <p:cNvPr id="263" name="AutoShape 79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64" name="Oval 8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4" name="Group 81"/>
            <p:cNvGrpSpPr>
              <a:grpSpLocks/>
            </p:cNvGrpSpPr>
            <p:nvPr/>
          </p:nvGrpSpPr>
          <p:grpSpPr bwMode="auto">
            <a:xfrm rot="-8084344">
              <a:off x="3018" y="1080"/>
              <a:ext cx="645" cy="283"/>
              <a:chOff x="2940" y="2637"/>
              <a:chExt cx="645" cy="283"/>
            </a:xfrm>
          </p:grpSpPr>
          <p:grpSp>
            <p:nvGrpSpPr>
              <p:cNvPr id="43" name="Group 82"/>
              <p:cNvGrpSpPr>
                <a:grpSpLocks noChangeAspect="1"/>
              </p:cNvGrpSpPr>
              <p:nvPr/>
            </p:nvGrpSpPr>
            <p:grpSpPr bwMode="auto">
              <a:xfrm>
                <a:off x="2940" y="2798"/>
                <a:ext cx="91" cy="120"/>
                <a:chOff x="2862" y="2747"/>
                <a:chExt cx="40" cy="79"/>
              </a:xfrm>
            </p:grpSpPr>
            <p:sp>
              <p:nvSpPr>
                <p:cNvPr id="254" name="AutoShape 83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55" name="Oval 8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44" name="Group 85"/>
              <p:cNvGrpSpPr>
                <a:grpSpLocks noChangeAspect="1"/>
              </p:cNvGrpSpPr>
              <p:nvPr/>
            </p:nvGrpSpPr>
            <p:grpSpPr bwMode="auto">
              <a:xfrm rot="-202810">
                <a:off x="3036" y="2800"/>
                <a:ext cx="91" cy="120"/>
                <a:chOff x="2862" y="2747"/>
                <a:chExt cx="40" cy="79"/>
              </a:xfrm>
            </p:grpSpPr>
            <p:sp>
              <p:nvSpPr>
                <p:cNvPr id="252" name="AutoShape 86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53" name="Oval 87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45" name="Group 88"/>
              <p:cNvGrpSpPr>
                <a:grpSpLocks noChangeAspect="1"/>
              </p:cNvGrpSpPr>
              <p:nvPr/>
            </p:nvGrpSpPr>
            <p:grpSpPr bwMode="auto">
              <a:xfrm rot="-995002">
                <a:off x="3130" y="2785"/>
                <a:ext cx="92" cy="120"/>
                <a:chOff x="2862" y="2747"/>
                <a:chExt cx="40" cy="79"/>
              </a:xfrm>
            </p:grpSpPr>
            <p:sp>
              <p:nvSpPr>
                <p:cNvPr id="250" name="AutoShape 89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51" name="Oval 90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52" name="Group 91"/>
              <p:cNvGrpSpPr>
                <a:grpSpLocks noChangeAspect="1"/>
              </p:cNvGrpSpPr>
              <p:nvPr/>
            </p:nvGrpSpPr>
            <p:grpSpPr bwMode="auto">
              <a:xfrm rot="-1016506">
                <a:off x="3225" y="2760"/>
                <a:ext cx="91" cy="120"/>
                <a:chOff x="2862" y="2747"/>
                <a:chExt cx="40" cy="79"/>
              </a:xfrm>
            </p:grpSpPr>
            <p:sp>
              <p:nvSpPr>
                <p:cNvPr id="248" name="AutoShape 92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49" name="Oval 9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53" name="Group 94"/>
              <p:cNvGrpSpPr>
                <a:grpSpLocks noChangeAspect="1"/>
              </p:cNvGrpSpPr>
              <p:nvPr/>
            </p:nvGrpSpPr>
            <p:grpSpPr bwMode="auto">
              <a:xfrm rot="-1119154">
                <a:off x="3316" y="2731"/>
                <a:ext cx="92" cy="120"/>
                <a:chOff x="2862" y="2747"/>
                <a:chExt cx="40" cy="79"/>
              </a:xfrm>
            </p:grpSpPr>
            <p:sp>
              <p:nvSpPr>
                <p:cNvPr id="246" name="AutoShape 95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47" name="Oval 96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54" name="Group 97"/>
              <p:cNvGrpSpPr>
                <a:grpSpLocks noChangeAspect="1"/>
              </p:cNvGrpSpPr>
              <p:nvPr/>
            </p:nvGrpSpPr>
            <p:grpSpPr bwMode="auto">
              <a:xfrm rot="-1824508">
                <a:off x="3409" y="2691"/>
                <a:ext cx="92" cy="120"/>
                <a:chOff x="2862" y="2747"/>
                <a:chExt cx="40" cy="79"/>
              </a:xfrm>
            </p:grpSpPr>
            <p:sp>
              <p:nvSpPr>
                <p:cNvPr id="244" name="AutoShape 98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45" name="Oval 9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61" name="Group 100"/>
              <p:cNvGrpSpPr>
                <a:grpSpLocks noChangeAspect="1"/>
              </p:cNvGrpSpPr>
              <p:nvPr/>
            </p:nvGrpSpPr>
            <p:grpSpPr bwMode="auto">
              <a:xfrm rot="-2108398">
                <a:off x="3494" y="2637"/>
                <a:ext cx="91" cy="120"/>
                <a:chOff x="2862" y="2747"/>
                <a:chExt cx="40" cy="79"/>
              </a:xfrm>
            </p:grpSpPr>
            <p:sp>
              <p:nvSpPr>
                <p:cNvPr id="242" name="AutoShape 101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43" name="Oval 10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62" name="Group 103"/>
            <p:cNvGrpSpPr>
              <a:grpSpLocks noChangeAspect="1"/>
            </p:cNvGrpSpPr>
            <p:nvPr/>
          </p:nvGrpSpPr>
          <p:grpSpPr bwMode="auto">
            <a:xfrm rot="484687">
              <a:off x="2947" y="1015"/>
              <a:ext cx="91" cy="120"/>
              <a:chOff x="2862" y="2747"/>
              <a:chExt cx="40" cy="79"/>
            </a:xfrm>
          </p:grpSpPr>
          <p:sp>
            <p:nvSpPr>
              <p:cNvPr id="233" name="AutoShape 104"/>
              <p:cNvSpPr>
                <a:spLocks noChangeAspect="1" noChangeArrowheads="1"/>
              </p:cNvSpPr>
              <p:nvPr/>
            </p:nvSpPr>
            <p:spPr bwMode="auto">
              <a:xfrm>
                <a:off x="2862" y="2747"/>
                <a:ext cx="40" cy="79"/>
              </a:xfrm>
              <a:prstGeom prst="roundRect">
                <a:avLst>
                  <a:gd name="adj" fmla="val 16667"/>
                </a:avLst>
              </a:prstGeom>
              <a:solidFill>
                <a:srgbClr val="99FF99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234" name="Oval 105"/>
              <p:cNvSpPr>
                <a:spLocks noChangeAspect="1" noChangeArrowheads="1"/>
              </p:cNvSpPr>
              <p:nvPr/>
            </p:nvSpPr>
            <p:spPr bwMode="auto">
              <a:xfrm rot="10800000">
                <a:off x="2866" y="2767"/>
                <a:ext cx="35" cy="35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63" name="Group 106"/>
            <p:cNvGrpSpPr>
              <a:grpSpLocks/>
            </p:cNvGrpSpPr>
            <p:nvPr/>
          </p:nvGrpSpPr>
          <p:grpSpPr bwMode="auto">
            <a:xfrm rot="399890">
              <a:off x="1791" y="947"/>
              <a:ext cx="1093" cy="1813"/>
              <a:chOff x="1777" y="1009"/>
              <a:chExt cx="1093" cy="1813"/>
            </a:xfrm>
          </p:grpSpPr>
          <p:grpSp>
            <p:nvGrpSpPr>
              <p:cNvPr id="74" name="Group 107"/>
              <p:cNvGrpSpPr>
                <a:grpSpLocks noChangeAspect="1"/>
              </p:cNvGrpSpPr>
              <p:nvPr/>
            </p:nvGrpSpPr>
            <p:grpSpPr bwMode="auto">
              <a:xfrm rot="10600670">
                <a:off x="2741" y="1009"/>
                <a:ext cx="91" cy="120"/>
                <a:chOff x="2862" y="2747"/>
                <a:chExt cx="40" cy="79"/>
              </a:xfrm>
            </p:grpSpPr>
            <p:sp>
              <p:nvSpPr>
                <p:cNvPr id="231" name="AutoShape 108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32" name="Oval 109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75" name="Group 110"/>
              <p:cNvGrpSpPr>
                <a:grpSpLocks noChangeAspect="1"/>
              </p:cNvGrpSpPr>
              <p:nvPr/>
            </p:nvGrpSpPr>
            <p:grpSpPr bwMode="auto">
              <a:xfrm rot="9808477">
                <a:off x="2647" y="1024"/>
                <a:ext cx="92" cy="120"/>
                <a:chOff x="2862" y="2747"/>
                <a:chExt cx="40" cy="79"/>
              </a:xfrm>
            </p:grpSpPr>
            <p:sp>
              <p:nvSpPr>
                <p:cNvPr id="229" name="AutoShape 111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30" name="Oval 112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76" name="Group 113"/>
              <p:cNvGrpSpPr>
                <a:grpSpLocks noChangeAspect="1"/>
              </p:cNvGrpSpPr>
              <p:nvPr/>
            </p:nvGrpSpPr>
            <p:grpSpPr bwMode="auto">
              <a:xfrm rot="9786974">
                <a:off x="2552" y="1049"/>
                <a:ext cx="91" cy="120"/>
                <a:chOff x="2862" y="2747"/>
                <a:chExt cx="40" cy="79"/>
              </a:xfrm>
            </p:grpSpPr>
            <p:sp>
              <p:nvSpPr>
                <p:cNvPr id="227" name="AutoShape 114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28" name="Oval 115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83" name="Group 116"/>
              <p:cNvGrpSpPr>
                <a:grpSpLocks noChangeAspect="1"/>
              </p:cNvGrpSpPr>
              <p:nvPr/>
            </p:nvGrpSpPr>
            <p:grpSpPr bwMode="auto">
              <a:xfrm rot="9684326">
                <a:off x="2461" y="1078"/>
                <a:ext cx="92" cy="120"/>
                <a:chOff x="2862" y="2747"/>
                <a:chExt cx="40" cy="79"/>
              </a:xfrm>
            </p:grpSpPr>
            <p:sp>
              <p:nvSpPr>
                <p:cNvPr id="225" name="AutoShape 117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26" name="Oval 118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84" name="Group 119"/>
              <p:cNvGrpSpPr>
                <a:grpSpLocks noChangeAspect="1"/>
              </p:cNvGrpSpPr>
              <p:nvPr/>
            </p:nvGrpSpPr>
            <p:grpSpPr bwMode="auto">
              <a:xfrm rot="8978972">
                <a:off x="2368" y="1118"/>
                <a:ext cx="92" cy="120"/>
                <a:chOff x="2862" y="2747"/>
                <a:chExt cx="40" cy="79"/>
              </a:xfrm>
            </p:grpSpPr>
            <p:sp>
              <p:nvSpPr>
                <p:cNvPr id="223" name="AutoShape 120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24" name="Oval 121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85" name="Group 122"/>
              <p:cNvGrpSpPr>
                <a:grpSpLocks noChangeAspect="1"/>
              </p:cNvGrpSpPr>
              <p:nvPr/>
            </p:nvGrpSpPr>
            <p:grpSpPr bwMode="auto">
              <a:xfrm rot="8695082">
                <a:off x="2283" y="1171"/>
                <a:ext cx="91" cy="120"/>
                <a:chOff x="2862" y="2747"/>
                <a:chExt cx="40" cy="79"/>
              </a:xfrm>
            </p:grpSpPr>
            <p:sp>
              <p:nvSpPr>
                <p:cNvPr id="221" name="AutoShape 123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222" name="Oval 124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92" name="Group 125"/>
              <p:cNvGrpSpPr>
                <a:grpSpLocks/>
              </p:cNvGrpSpPr>
              <p:nvPr/>
            </p:nvGrpSpPr>
            <p:grpSpPr bwMode="auto">
              <a:xfrm rot="8220450">
                <a:off x="1777" y="1392"/>
                <a:ext cx="645" cy="283"/>
                <a:chOff x="3291" y="2289"/>
                <a:chExt cx="645" cy="283"/>
              </a:xfrm>
            </p:grpSpPr>
            <p:grpSp>
              <p:nvGrpSpPr>
                <p:cNvPr id="93" name="Group 126"/>
                <p:cNvGrpSpPr>
                  <a:grpSpLocks noChangeAspect="1"/>
                </p:cNvGrpSpPr>
                <p:nvPr/>
              </p:nvGrpSpPr>
              <p:grpSpPr bwMode="auto">
                <a:xfrm>
                  <a:off x="3291" y="2450"/>
                  <a:ext cx="91" cy="120"/>
                  <a:chOff x="2862" y="2747"/>
                  <a:chExt cx="40" cy="79"/>
                </a:xfrm>
              </p:grpSpPr>
              <p:sp>
                <p:nvSpPr>
                  <p:cNvPr id="219" name="AutoShape 12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20" name="Oval 128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94" name="Group 129"/>
                <p:cNvGrpSpPr>
                  <a:grpSpLocks noChangeAspect="1"/>
                </p:cNvGrpSpPr>
                <p:nvPr/>
              </p:nvGrpSpPr>
              <p:grpSpPr bwMode="auto">
                <a:xfrm rot="-202810">
                  <a:off x="3387" y="2452"/>
                  <a:ext cx="91" cy="120"/>
                  <a:chOff x="2862" y="2747"/>
                  <a:chExt cx="40" cy="79"/>
                </a:xfrm>
              </p:grpSpPr>
              <p:sp>
                <p:nvSpPr>
                  <p:cNvPr id="217" name="AutoShape 13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18" name="Oval 131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95" name="Group 132"/>
                <p:cNvGrpSpPr>
                  <a:grpSpLocks noChangeAspect="1"/>
                </p:cNvGrpSpPr>
                <p:nvPr/>
              </p:nvGrpSpPr>
              <p:grpSpPr bwMode="auto">
                <a:xfrm rot="-995002">
                  <a:off x="3481" y="2437"/>
                  <a:ext cx="92" cy="120"/>
                  <a:chOff x="2862" y="2747"/>
                  <a:chExt cx="40" cy="79"/>
                </a:xfrm>
              </p:grpSpPr>
              <p:sp>
                <p:nvSpPr>
                  <p:cNvPr id="215" name="AutoShape 13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16" name="Oval 134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96" name="Group 135"/>
                <p:cNvGrpSpPr>
                  <a:grpSpLocks noChangeAspect="1"/>
                </p:cNvGrpSpPr>
                <p:nvPr/>
              </p:nvGrpSpPr>
              <p:grpSpPr bwMode="auto">
                <a:xfrm rot="-1016506">
                  <a:off x="3576" y="2412"/>
                  <a:ext cx="91" cy="120"/>
                  <a:chOff x="2862" y="2747"/>
                  <a:chExt cx="40" cy="79"/>
                </a:xfrm>
              </p:grpSpPr>
              <p:sp>
                <p:nvSpPr>
                  <p:cNvPr id="213" name="AutoShape 13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14" name="Oval 137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97" name="Group 138"/>
                <p:cNvGrpSpPr>
                  <a:grpSpLocks noChangeAspect="1"/>
                </p:cNvGrpSpPr>
                <p:nvPr/>
              </p:nvGrpSpPr>
              <p:grpSpPr bwMode="auto">
                <a:xfrm rot="-1119154">
                  <a:off x="3667" y="2383"/>
                  <a:ext cx="92" cy="120"/>
                  <a:chOff x="2862" y="2747"/>
                  <a:chExt cx="40" cy="79"/>
                </a:xfrm>
              </p:grpSpPr>
              <p:sp>
                <p:nvSpPr>
                  <p:cNvPr id="211" name="AutoShape 13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12" name="Oval 140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10" name="Group 141"/>
                <p:cNvGrpSpPr>
                  <a:grpSpLocks noChangeAspect="1"/>
                </p:cNvGrpSpPr>
                <p:nvPr/>
              </p:nvGrpSpPr>
              <p:grpSpPr bwMode="auto">
                <a:xfrm rot="-1824508">
                  <a:off x="3760" y="2343"/>
                  <a:ext cx="92" cy="120"/>
                  <a:chOff x="2862" y="2747"/>
                  <a:chExt cx="40" cy="79"/>
                </a:xfrm>
              </p:grpSpPr>
              <p:sp>
                <p:nvSpPr>
                  <p:cNvPr id="209" name="AutoShape 14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10" name="Oval 143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11" name="Group 144"/>
                <p:cNvGrpSpPr>
                  <a:grpSpLocks noChangeAspect="1"/>
                </p:cNvGrpSpPr>
                <p:nvPr/>
              </p:nvGrpSpPr>
              <p:grpSpPr bwMode="auto">
                <a:xfrm rot="-2108398">
                  <a:off x="3845" y="2289"/>
                  <a:ext cx="91" cy="120"/>
                  <a:chOff x="2862" y="2747"/>
                  <a:chExt cx="40" cy="79"/>
                </a:xfrm>
              </p:grpSpPr>
              <p:sp>
                <p:nvSpPr>
                  <p:cNvPr id="207" name="AutoShape 14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208" name="Oval 146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</p:grpSp>
          <p:grpSp>
            <p:nvGrpSpPr>
              <p:cNvPr id="112" name="Group 147"/>
              <p:cNvGrpSpPr>
                <a:grpSpLocks/>
              </p:cNvGrpSpPr>
              <p:nvPr/>
            </p:nvGrpSpPr>
            <p:grpSpPr bwMode="auto">
              <a:xfrm rot="5256256">
                <a:off x="1720" y="2022"/>
                <a:ext cx="645" cy="283"/>
                <a:chOff x="2940" y="1680"/>
                <a:chExt cx="645" cy="283"/>
              </a:xfrm>
            </p:grpSpPr>
            <p:grpSp>
              <p:nvGrpSpPr>
                <p:cNvPr id="113" name="Group 148"/>
                <p:cNvGrpSpPr>
                  <a:grpSpLocks noChangeAspect="1"/>
                </p:cNvGrpSpPr>
                <p:nvPr/>
              </p:nvGrpSpPr>
              <p:grpSpPr bwMode="auto">
                <a:xfrm>
                  <a:off x="2940" y="1841"/>
                  <a:ext cx="91" cy="120"/>
                  <a:chOff x="2862" y="2747"/>
                  <a:chExt cx="40" cy="79"/>
                </a:xfrm>
              </p:grpSpPr>
              <p:sp>
                <p:nvSpPr>
                  <p:cNvPr id="198" name="AutoShape 14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99" name="Oval 150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14" name="Group 151"/>
                <p:cNvGrpSpPr>
                  <a:grpSpLocks noChangeAspect="1"/>
                </p:cNvGrpSpPr>
                <p:nvPr/>
              </p:nvGrpSpPr>
              <p:grpSpPr bwMode="auto">
                <a:xfrm rot="-202810">
                  <a:off x="3036" y="1843"/>
                  <a:ext cx="91" cy="120"/>
                  <a:chOff x="2862" y="2747"/>
                  <a:chExt cx="40" cy="79"/>
                </a:xfrm>
              </p:grpSpPr>
              <p:sp>
                <p:nvSpPr>
                  <p:cNvPr id="196" name="AutoShape 152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97" name="Oval 153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15" name="Group 154"/>
                <p:cNvGrpSpPr>
                  <a:grpSpLocks noChangeAspect="1"/>
                </p:cNvGrpSpPr>
                <p:nvPr/>
              </p:nvGrpSpPr>
              <p:grpSpPr bwMode="auto">
                <a:xfrm rot="-995002">
                  <a:off x="3130" y="1828"/>
                  <a:ext cx="92" cy="120"/>
                  <a:chOff x="2862" y="2747"/>
                  <a:chExt cx="40" cy="79"/>
                </a:xfrm>
              </p:grpSpPr>
              <p:sp>
                <p:nvSpPr>
                  <p:cNvPr id="194" name="AutoShape 155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95" name="Oval 156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28" name="Group 157"/>
                <p:cNvGrpSpPr>
                  <a:grpSpLocks noChangeAspect="1"/>
                </p:cNvGrpSpPr>
                <p:nvPr/>
              </p:nvGrpSpPr>
              <p:grpSpPr bwMode="auto">
                <a:xfrm rot="-1016506">
                  <a:off x="3225" y="1803"/>
                  <a:ext cx="91" cy="120"/>
                  <a:chOff x="2862" y="2747"/>
                  <a:chExt cx="40" cy="79"/>
                </a:xfrm>
              </p:grpSpPr>
              <p:sp>
                <p:nvSpPr>
                  <p:cNvPr id="192" name="AutoShape 158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93" name="Oval 159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29" name="Group 160"/>
                <p:cNvGrpSpPr>
                  <a:grpSpLocks noChangeAspect="1"/>
                </p:cNvGrpSpPr>
                <p:nvPr/>
              </p:nvGrpSpPr>
              <p:grpSpPr bwMode="auto">
                <a:xfrm rot="-1119154">
                  <a:off x="3316" y="1774"/>
                  <a:ext cx="92" cy="120"/>
                  <a:chOff x="2862" y="2747"/>
                  <a:chExt cx="40" cy="79"/>
                </a:xfrm>
              </p:grpSpPr>
              <p:sp>
                <p:nvSpPr>
                  <p:cNvPr id="190" name="AutoShape 16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91" name="Oval 162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30" name="Group 163"/>
                <p:cNvGrpSpPr>
                  <a:grpSpLocks noChangeAspect="1"/>
                </p:cNvGrpSpPr>
                <p:nvPr/>
              </p:nvGrpSpPr>
              <p:grpSpPr bwMode="auto">
                <a:xfrm rot="-1824508">
                  <a:off x="3409" y="1734"/>
                  <a:ext cx="92" cy="120"/>
                  <a:chOff x="2862" y="2747"/>
                  <a:chExt cx="40" cy="79"/>
                </a:xfrm>
              </p:grpSpPr>
              <p:sp>
                <p:nvSpPr>
                  <p:cNvPr id="188" name="AutoShape 16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89" name="Oval 165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31" name="Group 166"/>
                <p:cNvGrpSpPr>
                  <a:grpSpLocks noChangeAspect="1"/>
                </p:cNvGrpSpPr>
                <p:nvPr/>
              </p:nvGrpSpPr>
              <p:grpSpPr bwMode="auto">
                <a:xfrm rot="-2108398">
                  <a:off x="3494" y="1680"/>
                  <a:ext cx="91" cy="120"/>
                  <a:chOff x="2862" y="2747"/>
                  <a:chExt cx="40" cy="79"/>
                </a:xfrm>
              </p:grpSpPr>
              <p:sp>
                <p:nvSpPr>
                  <p:cNvPr id="186" name="AutoShape 16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87" name="Oval 168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</p:grpSp>
          <p:grpSp>
            <p:nvGrpSpPr>
              <p:cNvPr id="132" name="Group 169"/>
              <p:cNvGrpSpPr>
                <a:grpSpLocks/>
              </p:cNvGrpSpPr>
              <p:nvPr/>
            </p:nvGrpSpPr>
            <p:grpSpPr bwMode="auto">
              <a:xfrm rot="2529311">
                <a:off x="2142" y="2492"/>
                <a:ext cx="645" cy="283"/>
                <a:chOff x="2940" y="2637"/>
                <a:chExt cx="645" cy="283"/>
              </a:xfrm>
            </p:grpSpPr>
            <p:grpSp>
              <p:nvGrpSpPr>
                <p:cNvPr id="133" name="Group 170"/>
                <p:cNvGrpSpPr>
                  <a:grpSpLocks noChangeAspect="1"/>
                </p:cNvGrpSpPr>
                <p:nvPr/>
              </p:nvGrpSpPr>
              <p:grpSpPr bwMode="auto">
                <a:xfrm>
                  <a:off x="2940" y="2798"/>
                  <a:ext cx="91" cy="120"/>
                  <a:chOff x="2862" y="2747"/>
                  <a:chExt cx="40" cy="79"/>
                </a:xfrm>
              </p:grpSpPr>
              <p:sp>
                <p:nvSpPr>
                  <p:cNvPr id="177" name="AutoShape 171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78" name="Oval 172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46" name="Group 173"/>
                <p:cNvGrpSpPr>
                  <a:grpSpLocks noChangeAspect="1"/>
                </p:cNvGrpSpPr>
                <p:nvPr/>
              </p:nvGrpSpPr>
              <p:grpSpPr bwMode="auto">
                <a:xfrm rot="-202810">
                  <a:off x="3036" y="2800"/>
                  <a:ext cx="91" cy="120"/>
                  <a:chOff x="2862" y="2747"/>
                  <a:chExt cx="40" cy="79"/>
                </a:xfrm>
              </p:grpSpPr>
              <p:sp>
                <p:nvSpPr>
                  <p:cNvPr id="175" name="AutoShape 174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76" name="Oval 175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47" name="Group 176"/>
                <p:cNvGrpSpPr>
                  <a:grpSpLocks noChangeAspect="1"/>
                </p:cNvGrpSpPr>
                <p:nvPr/>
              </p:nvGrpSpPr>
              <p:grpSpPr bwMode="auto">
                <a:xfrm rot="-995002">
                  <a:off x="3130" y="2785"/>
                  <a:ext cx="92" cy="120"/>
                  <a:chOff x="2862" y="2747"/>
                  <a:chExt cx="40" cy="79"/>
                </a:xfrm>
              </p:grpSpPr>
              <p:sp>
                <p:nvSpPr>
                  <p:cNvPr id="173" name="AutoShape 177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74" name="Oval 178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48" name="Group 179"/>
                <p:cNvGrpSpPr>
                  <a:grpSpLocks noChangeAspect="1"/>
                </p:cNvGrpSpPr>
                <p:nvPr/>
              </p:nvGrpSpPr>
              <p:grpSpPr bwMode="auto">
                <a:xfrm rot="-1016506">
                  <a:off x="3225" y="2760"/>
                  <a:ext cx="91" cy="120"/>
                  <a:chOff x="2862" y="2747"/>
                  <a:chExt cx="40" cy="79"/>
                </a:xfrm>
              </p:grpSpPr>
              <p:sp>
                <p:nvSpPr>
                  <p:cNvPr id="171" name="AutoShape 180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72" name="Oval 181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49" name="Group 182"/>
                <p:cNvGrpSpPr>
                  <a:grpSpLocks noChangeAspect="1"/>
                </p:cNvGrpSpPr>
                <p:nvPr/>
              </p:nvGrpSpPr>
              <p:grpSpPr bwMode="auto">
                <a:xfrm rot="-1119154">
                  <a:off x="3316" y="2731"/>
                  <a:ext cx="92" cy="120"/>
                  <a:chOff x="2862" y="2747"/>
                  <a:chExt cx="40" cy="79"/>
                </a:xfrm>
              </p:grpSpPr>
              <p:sp>
                <p:nvSpPr>
                  <p:cNvPr id="169" name="AutoShape 183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70" name="Oval 184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50" name="Group 185"/>
                <p:cNvGrpSpPr>
                  <a:grpSpLocks noChangeAspect="1"/>
                </p:cNvGrpSpPr>
                <p:nvPr/>
              </p:nvGrpSpPr>
              <p:grpSpPr bwMode="auto">
                <a:xfrm rot="-1824508">
                  <a:off x="3409" y="2691"/>
                  <a:ext cx="92" cy="120"/>
                  <a:chOff x="2862" y="2747"/>
                  <a:chExt cx="40" cy="79"/>
                </a:xfrm>
              </p:grpSpPr>
              <p:sp>
                <p:nvSpPr>
                  <p:cNvPr id="167" name="AutoShape 186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68" name="Oval 187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  <p:grpSp>
              <p:nvGrpSpPr>
                <p:cNvPr id="151" name="Group 188"/>
                <p:cNvGrpSpPr>
                  <a:grpSpLocks noChangeAspect="1"/>
                </p:cNvGrpSpPr>
                <p:nvPr/>
              </p:nvGrpSpPr>
              <p:grpSpPr bwMode="auto">
                <a:xfrm rot="-2108398">
                  <a:off x="3494" y="2637"/>
                  <a:ext cx="91" cy="120"/>
                  <a:chOff x="2862" y="2747"/>
                  <a:chExt cx="40" cy="79"/>
                </a:xfrm>
              </p:grpSpPr>
              <p:sp>
                <p:nvSpPr>
                  <p:cNvPr id="165" name="AutoShape 189"/>
                  <p:cNvSpPr>
                    <a:spLocks noChangeAspect="1" noChangeArrowheads="1"/>
                  </p:cNvSpPr>
                  <p:nvPr/>
                </p:nvSpPr>
                <p:spPr bwMode="auto">
                  <a:xfrm>
                    <a:off x="2862" y="2747"/>
                    <a:ext cx="40" cy="79"/>
                  </a:xfrm>
                  <a:prstGeom prst="roundRect">
                    <a:avLst>
                      <a:gd name="adj" fmla="val 16667"/>
                    </a:avLst>
                  </a:prstGeom>
                  <a:solidFill>
                    <a:srgbClr val="99FF99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  <p:sp>
                <p:nvSpPr>
                  <p:cNvPr id="166" name="Oval 190"/>
                  <p:cNvSpPr>
                    <a:spLocks noChangeAspect="1" noChangeArrowheads="1"/>
                  </p:cNvSpPr>
                  <p:nvPr/>
                </p:nvSpPr>
                <p:spPr bwMode="auto">
                  <a:xfrm rot="10800000">
                    <a:off x="2866" y="2767"/>
                    <a:ext cx="35" cy="35"/>
                  </a:xfrm>
                  <a:prstGeom prst="ellipse">
                    <a:avLst/>
                  </a:prstGeom>
                  <a:solidFill>
                    <a:srgbClr val="6666FF"/>
                  </a:solidFill>
                  <a:ln w="3175">
                    <a:solidFill>
                      <a:schemeClr val="tx1"/>
                    </a:solidFill>
                    <a:round/>
                    <a:headEnd/>
                    <a:tailEnd/>
                  </a:ln>
                </p:spPr>
                <p:txBody>
                  <a:bodyPr wrap="none" anchor="ctr"/>
                  <a:lstStyle/>
                  <a:p>
                    <a:endParaRPr lang="da-DK"/>
                  </a:p>
                </p:txBody>
              </p:sp>
            </p:grpSp>
          </p:grpSp>
          <p:grpSp>
            <p:nvGrpSpPr>
              <p:cNvPr id="152" name="Group 191"/>
              <p:cNvGrpSpPr>
                <a:grpSpLocks noChangeAspect="1"/>
              </p:cNvGrpSpPr>
              <p:nvPr/>
            </p:nvGrpSpPr>
            <p:grpSpPr bwMode="auto">
              <a:xfrm rot="-10501659">
                <a:off x="2779" y="2702"/>
                <a:ext cx="91" cy="120"/>
                <a:chOff x="2862" y="2747"/>
                <a:chExt cx="40" cy="79"/>
              </a:xfrm>
            </p:grpSpPr>
            <p:sp>
              <p:nvSpPr>
                <p:cNvPr id="156" name="AutoShape 192"/>
                <p:cNvSpPr>
                  <a:spLocks noChangeAspect="1" noChangeArrowheads="1"/>
                </p:cNvSpPr>
                <p:nvPr/>
              </p:nvSpPr>
              <p:spPr bwMode="auto">
                <a:xfrm>
                  <a:off x="2862" y="2747"/>
                  <a:ext cx="40" cy="79"/>
                </a:xfrm>
                <a:prstGeom prst="roundRect">
                  <a:avLst>
                    <a:gd name="adj" fmla="val 16667"/>
                  </a:avLst>
                </a:prstGeom>
                <a:solidFill>
                  <a:srgbClr val="99FF99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57" name="Oval 193"/>
                <p:cNvSpPr>
                  <a:spLocks noChangeAspect="1" noChangeArrowheads="1"/>
                </p:cNvSpPr>
                <p:nvPr/>
              </p:nvSpPr>
              <p:spPr bwMode="auto">
                <a:xfrm rot="10800000">
                  <a:off x="2866" y="2767"/>
                  <a:ext cx="35" cy="35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153" name="Group 194"/>
            <p:cNvGrpSpPr>
              <a:grpSpLocks/>
            </p:cNvGrpSpPr>
            <p:nvPr/>
          </p:nvGrpSpPr>
          <p:grpSpPr bwMode="auto">
            <a:xfrm rot="2041447">
              <a:off x="2106" y="2455"/>
              <a:ext cx="832" cy="163"/>
              <a:chOff x="3488" y="2632"/>
              <a:chExt cx="832" cy="163"/>
            </a:xfrm>
          </p:grpSpPr>
          <p:grpSp>
            <p:nvGrpSpPr>
              <p:cNvPr id="154" name="Group 195"/>
              <p:cNvGrpSpPr>
                <a:grpSpLocks/>
              </p:cNvGrpSpPr>
              <p:nvPr/>
            </p:nvGrpSpPr>
            <p:grpSpPr bwMode="auto">
              <a:xfrm rot="20538572" flipH="1">
                <a:off x="4045" y="2688"/>
                <a:ext cx="144" cy="48"/>
                <a:chOff x="2208" y="2064"/>
                <a:chExt cx="144" cy="48"/>
              </a:xfrm>
            </p:grpSpPr>
            <p:sp>
              <p:nvSpPr>
                <p:cNvPr id="144" name="Oval 19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45" name="Oval 19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55" name="Group 198"/>
              <p:cNvGrpSpPr>
                <a:grpSpLocks/>
              </p:cNvGrpSpPr>
              <p:nvPr/>
            </p:nvGrpSpPr>
            <p:grpSpPr bwMode="auto">
              <a:xfrm rot="20906740" flipH="1">
                <a:off x="3918" y="2727"/>
                <a:ext cx="144" cy="48"/>
                <a:chOff x="2208" y="2064"/>
                <a:chExt cx="144" cy="48"/>
              </a:xfrm>
            </p:grpSpPr>
            <p:sp>
              <p:nvSpPr>
                <p:cNvPr id="142" name="Oval 19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43" name="Oval 20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58" name="Group 201"/>
              <p:cNvGrpSpPr>
                <a:grpSpLocks/>
              </p:cNvGrpSpPr>
              <p:nvPr/>
            </p:nvGrpSpPr>
            <p:grpSpPr bwMode="auto">
              <a:xfrm rot="19800456" flipH="1">
                <a:off x="4176" y="2632"/>
                <a:ext cx="144" cy="48"/>
                <a:chOff x="2208" y="2064"/>
                <a:chExt cx="144" cy="48"/>
              </a:xfrm>
            </p:grpSpPr>
            <p:sp>
              <p:nvSpPr>
                <p:cNvPr id="140" name="Oval 20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41" name="Oval 20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59" name="Group 204"/>
              <p:cNvGrpSpPr>
                <a:grpSpLocks/>
              </p:cNvGrpSpPr>
              <p:nvPr/>
            </p:nvGrpSpPr>
            <p:grpSpPr bwMode="auto">
              <a:xfrm rot="10986296" flipH="1">
                <a:off x="3632" y="2747"/>
                <a:ext cx="144" cy="48"/>
                <a:chOff x="2208" y="2064"/>
                <a:chExt cx="144" cy="48"/>
              </a:xfrm>
            </p:grpSpPr>
            <p:sp>
              <p:nvSpPr>
                <p:cNvPr id="138" name="Oval 20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39" name="Oval 20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60" name="Group 207"/>
              <p:cNvGrpSpPr>
                <a:grpSpLocks/>
              </p:cNvGrpSpPr>
              <p:nvPr/>
            </p:nvGrpSpPr>
            <p:grpSpPr bwMode="auto">
              <a:xfrm rot="11379573" flipH="1">
                <a:off x="3488" y="2728"/>
                <a:ext cx="144" cy="48"/>
                <a:chOff x="2208" y="2064"/>
                <a:chExt cx="144" cy="48"/>
              </a:xfrm>
            </p:grpSpPr>
            <p:sp>
              <p:nvSpPr>
                <p:cNvPr id="136" name="Oval 208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37" name="Oval 209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61" name="Group 210"/>
              <p:cNvGrpSpPr>
                <a:grpSpLocks/>
              </p:cNvGrpSpPr>
              <p:nvPr/>
            </p:nvGrpSpPr>
            <p:grpSpPr bwMode="auto">
              <a:xfrm rot="10800000" flipH="1">
                <a:off x="3775" y="2747"/>
                <a:ext cx="144" cy="48"/>
                <a:chOff x="2208" y="2064"/>
                <a:chExt cx="144" cy="48"/>
              </a:xfrm>
            </p:grpSpPr>
            <p:sp>
              <p:nvSpPr>
                <p:cNvPr id="134" name="Oval 211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35" name="Oval 212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162" name="Group 213"/>
            <p:cNvGrpSpPr>
              <a:grpSpLocks/>
            </p:cNvGrpSpPr>
            <p:nvPr/>
          </p:nvGrpSpPr>
          <p:grpSpPr bwMode="auto">
            <a:xfrm rot="1598930">
              <a:off x="2227" y="2444"/>
              <a:ext cx="832" cy="163"/>
              <a:chOff x="3488" y="2632"/>
              <a:chExt cx="832" cy="163"/>
            </a:xfrm>
          </p:grpSpPr>
          <p:grpSp>
            <p:nvGrpSpPr>
              <p:cNvPr id="163" name="Group 214"/>
              <p:cNvGrpSpPr>
                <a:grpSpLocks/>
              </p:cNvGrpSpPr>
              <p:nvPr/>
            </p:nvGrpSpPr>
            <p:grpSpPr bwMode="auto">
              <a:xfrm rot="20538572" flipH="1">
                <a:off x="4045" y="2688"/>
                <a:ext cx="144" cy="48"/>
                <a:chOff x="2208" y="2064"/>
                <a:chExt cx="144" cy="48"/>
              </a:xfrm>
            </p:grpSpPr>
            <p:sp>
              <p:nvSpPr>
                <p:cNvPr id="126" name="Oval 21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27" name="Oval 21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64" name="Group 217"/>
              <p:cNvGrpSpPr>
                <a:grpSpLocks/>
              </p:cNvGrpSpPr>
              <p:nvPr/>
            </p:nvGrpSpPr>
            <p:grpSpPr bwMode="auto">
              <a:xfrm rot="20906740" flipH="1">
                <a:off x="3918" y="2727"/>
                <a:ext cx="144" cy="48"/>
                <a:chOff x="2208" y="2064"/>
                <a:chExt cx="144" cy="48"/>
              </a:xfrm>
            </p:grpSpPr>
            <p:sp>
              <p:nvSpPr>
                <p:cNvPr id="124" name="Oval 218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25" name="Oval 219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79" name="Group 220"/>
              <p:cNvGrpSpPr>
                <a:grpSpLocks/>
              </p:cNvGrpSpPr>
              <p:nvPr/>
            </p:nvGrpSpPr>
            <p:grpSpPr bwMode="auto">
              <a:xfrm rot="19800456" flipH="1">
                <a:off x="4176" y="2632"/>
                <a:ext cx="144" cy="48"/>
                <a:chOff x="2208" y="2064"/>
                <a:chExt cx="144" cy="48"/>
              </a:xfrm>
            </p:grpSpPr>
            <p:sp>
              <p:nvSpPr>
                <p:cNvPr id="122" name="Oval 221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23" name="Oval 222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80" name="Group 223"/>
              <p:cNvGrpSpPr>
                <a:grpSpLocks/>
              </p:cNvGrpSpPr>
              <p:nvPr/>
            </p:nvGrpSpPr>
            <p:grpSpPr bwMode="auto">
              <a:xfrm rot="10986296" flipH="1">
                <a:off x="3632" y="2747"/>
                <a:ext cx="144" cy="48"/>
                <a:chOff x="2208" y="2064"/>
                <a:chExt cx="144" cy="48"/>
              </a:xfrm>
            </p:grpSpPr>
            <p:sp>
              <p:nvSpPr>
                <p:cNvPr id="120" name="Oval 224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21" name="Oval 225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81" name="Group 226"/>
              <p:cNvGrpSpPr>
                <a:grpSpLocks/>
              </p:cNvGrpSpPr>
              <p:nvPr/>
            </p:nvGrpSpPr>
            <p:grpSpPr bwMode="auto">
              <a:xfrm rot="11379573" flipH="1">
                <a:off x="3488" y="2728"/>
                <a:ext cx="144" cy="48"/>
                <a:chOff x="2208" y="2064"/>
                <a:chExt cx="144" cy="48"/>
              </a:xfrm>
            </p:grpSpPr>
            <p:sp>
              <p:nvSpPr>
                <p:cNvPr id="118" name="Oval 227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19" name="Oval 228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82" name="Group 229"/>
              <p:cNvGrpSpPr>
                <a:grpSpLocks/>
              </p:cNvGrpSpPr>
              <p:nvPr/>
            </p:nvGrpSpPr>
            <p:grpSpPr bwMode="auto">
              <a:xfrm rot="10800000" flipH="1">
                <a:off x="3775" y="2747"/>
                <a:ext cx="144" cy="48"/>
                <a:chOff x="2208" y="2064"/>
                <a:chExt cx="144" cy="48"/>
              </a:xfrm>
            </p:grpSpPr>
            <p:sp>
              <p:nvSpPr>
                <p:cNvPr id="116" name="Oval 230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17" name="Oval 231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183" name="Group 232"/>
            <p:cNvGrpSpPr>
              <a:grpSpLocks/>
            </p:cNvGrpSpPr>
            <p:nvPr/>
          </p:nvGrpSpPr>
          <p:grpSpPr bwMode="auto">
            <a:xfrm rot="1155575">
              <a:off x="2320" y="2419"/>
              <a:ext cx="832" cy="163"/>
              <a:chOff x="3488" y="2632"/>
              <a:chExt cx="832" cy="163"/>
            </a:xfrm>
          </p:grpSpPr>
          <p:grpSp>
            <p:nvGrpSpPr>
              <p:cNvPr id="184" name="Group 233"/>
              <p:cNvGrpSpPr>
                <a:grpSpLocks/>
              </p:cNvGrpSpPr>
              <p:nvPr/>
            </p:nvGrpSpPr>
            <p:grpSpPr bwMode="auto">
              <a:xfrm rot="20538572" flipH="1">
                <a:off x="4045" y="2688"/>
                <a:ext cx="144" cy="48"/>
                <a:chOff x="2208" y="2064"/>
                <a:chExt cx="144" cy="48"/>
              </a:xfrm>
            </p:grpSpPr>
            <p:sp>
              <p:nvSpPr>
                <p:cNvPr id="108" name="Oval 234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09" name="Oval 235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185" name="Group 236"/>
              <p:cNvGrpSpPr>
                <a:grpSpLocks/>
              </p:cNvGrpSpPr>
              <p:nvPr/>
            </p:nvGrpSpPr>
            <p:grpSpPr bwMode="auto">
              <a:xfrm rot="20906740" flipH="1">
                <a:off x="3918" y="2727"/>
                <a:ext cx="144" cy="48"/>
                <a:chOff x="2208" y="2064"/>
                <a:chExt cx="144" cy="48"/>
              </a:xfrm>
            </p:grpSpPr>
            <p:sp>
              <p:nvSpPr>
                <p:cNvPr id="106" name="Oval 237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07" name="Oval 238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00" name="Group 239"/>
              <p:cNvGrpSpPr>
                <a:grpSpLocks/>
              </p:cNvGrpSpPr>
              <p:nvPr/>
            </p:nvGrpSpPr>
            <p:grpSpPr bwMode="auto">
              <a:xfrm rot="19800456" flipH="1">
                <a:off x="4176" y="2632"/>
                <a:ext cx="144" cy="48"/>
                <a:chOff x="2208" y="2064"/>
                <a:chExt cx="144" cy="48"/>
              </a:xfrm>
            </p:grpSpPr>
            <p:sp>
              <p:nvSpPr>
                <p:cNvPr id="104" name="Oval 240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05" name="Oval 241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01" name="Group 242"/>
              <p:cNvGrpSpPr>
                <a:grpSpLocks/>
              </p:cNvGrpSpPr>
              <p:nvPr/>
            </p:nvGrpSpPr>
            <p:grpSpPr bwMode="auto">
              <a:xfrm rot="10986296" flipH="1">
                <a:off x="3632" y="2747"/>
                <a:ext cx="144" cy="48"/>
                <a:chOff x="2208" y="2064"/>
                <a:chExt cx="144" cy="48"/>
              </a:xfrm>
            </p:grpSpPr>
            <p:sp>
              <p:nvSpPr>
                <p:cNvPr id="102" name="Oval 24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03" name="Oval 24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02" name="Group 245"/>
              <p:cNvGrpSpPr>
                <a:grpSpLocks/>
              </p:cNvGrpSpPr>
              <p:nvPr/>
            </p:nvGrpSpPr>
            <p:grpSpPr bwMode="auto">
              <a:xfrm rot="11379573" flipH="1">
                <a:off x="3488" y="2728"/>
                <a:ext cx="144" cy="48"/>
                <a:chOff x="2208" y="2064"/>
                <a:chExt cx="144" cy="48"/>
              </a:xfrm>
            </p:grpSpPr>
            <p:sp>
              <p:nvSpPr>
                <p:cNvPr id="100" name="Oval 24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101" name="Oval 24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03" name="Group 248"/>
              <p:cNvGrpSpPr>
                <a:grpSpLocks/>
              </p:cNvGrpSpPr>
              <p:nvPr/>
            </p:nvGrpSpPr>
            <p:grpSpPr bwMode="auto">
              <a:xfrm rot="10800000" flipH="1">
                <a:off x="3775" y="2747"/>
                <a:ext cx="144" cy="48"/>
                <a:chOff x="2208" y="2064"/>
                <a:chExt cx="144" cy="48"/>
              </a:xfrm>
            </p:grpSpPr>
            <p:sp>
              <p:nvSpPr>
                <p:cNvPr id="98" name="Oval 24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99" name="Oval 25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04" name="Group 251"/>
            <p:cNvGrpSpPr>
              <a:grpSpLocks/>
            </p:cNvGrpSpPr>
            <p:nvPr/>
          </p:nvGrpSpPr>
          <p:grpSpPr bwMode="auto">
            <a:xfrm rot="-1199742">
              <a:off x="3262" y="2384"/>
              <a:ext cx="402" cy="143"/>
              <a:chOff x="3198" y="2352"/>
              <a:chExt cx="402" cy="143"/>
            </a:xfrm>
          </p:grpSpPr>
          <p:grpSp>
            <p:nvGrpSpPr>
              <p:cNvPr id="205" name="Group 252"/>
              <p:cNvGrpSpPr>
                <a:grpSpLocks/>
              </p:cNvGrpSpPr>
              <p:nvPr/>
            </p:nvGrpSpPr>
            <p:grpSpPr bwMode="auto">
              <a:xfrm rot="20538572" flipH="1">
                <a:off x="3325" y="2408"/>
                <a:ext cx="144" cy="48"/>
                <a:chOff x="2208" y="2064"/>
                <a:chExt cx="144" cy="48"/>
              </a:xfrm>
            </p:grpSpPr>
            <p:sp>
              <p:nvSpPr>
                <p:cNvPr id="90" name="Oval 25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91" name="Oval 25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06" name="Group 255"/>
              <p:cNvGrpSpPr>
                <a:grpSpLocks/>
              </p:cNvGrpSpPr>
              <p:nvPr/>
            </p:nvGrpSpPr>
            <p:grpSpPr bwMode="auto">
              <a:xfrm rot="20906740" flipH="1">
                <a:off x="3198" y="2447"/>
                <a:ext cx="144" cy="48"/>
                <a:chOff x="2208" y="2064"/>
                <a:chExt cx="144" cy="48"/>
              </a:xfrm>
            </p:grpSpPr>
            <p:sp>
              <p:nvSpPr>
                <p:cNvPr id="88" name="Oval 25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89" name="Oval 25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35" name="Group 258"/>
              <p:cNvGrpSpPr>
                <a:grpSpLocks/>
              </p:cNvGrpSpPr>
              <p:nvPr/>
            </p:nvGrpSpPr>
            <p:grpSpPr bwMode="auto">
              <a:xfrm rot="19800456" flipH="1">
                <a:off x="3456" y="2352"/>
                <a:ext cx="144" cy="48"/>
                <a:chOff x="2208" y="2064"/>
                <a:chExt cx="144" cy="48"/>
              </a:xfrm>
            </p:grpSpPr>
            <p:sp>
              <p:nvSpPr>
                <p:cNvPr id="86" name="Oval 25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87" name="Oval 26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36" name="Group 261"/>
            <p:cNvGrpSpPr>
              <a:grpSpLocks/>
            </p:cNvGrpSpPr>
            <p:nvPr/>
          </p:nvGrpSpPr>
          <p:grpSpPr bwMode="auto">
            <a:xfrm rot="-263599">
              <a:off x="3053" y="2465"/>
              <a:ext cx="402" cy="143"/>
              <a:chOff x="3198" y="2352"/>
              <a:chExt cx="402" cy="143"/>
            </a:xfrm>
          </p:grpSpPr>
          <p:grpSp>
            <p:nvGrpSpPr>
              <p:cNvPr id="237" name="Group 262"/>
              <p:cNvGrpSpPr>
                <a:grpSpLocks/>
              </p:cNvGrpSpPr>
              <p:nvPr/>
            </p:nvGrpSpPr>
            <p:grpSpPr bwMode="auto">
              <a:xfrm rot="20538572" flipH="1">
                <a:off x="3325" y="2408"/>
                <a:ext cx="144" cy="48"/>
                <a:chOff x="2208" y="2064"/>
                <a:chExt cx="144" cy="48"/>
              </a:xfrm>
            </p:grpSpPr>
            <p:sp>
              <p:nvSpPr>
                <p:cNvPr id="81" name="Oval 26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82" name="Oval 26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38" name="Group 265"/>
              <p:cNvGrpSpPr>
                <a:grpSpLocks/>
              </p:cNvGrpSpPr>
              <p:nvPr/>
            </p:nvGrpSpPr>
            <p:grpSpPr bwMode="auto">
              <a:xfrm rot="20906740" flipH="1">
                <a:off x="3198" y="2447"/>
                <a:ext cx="144" cy="48"/>
                <a:chOff x="2208" y="2064"/>
                <a:chExt cx="144" cy="48"/>
              </a:xfrm>
            </p:grpSpPr>
            <p:sp>
              <p:nvSpPr>
                <p:cNvPr id="79" name="Oval 26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80" name="Oval 26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39" name="Group 268"/>
              <p:cNvGrpSpPr>
                <a:grpSpLocks/>
              </p:cNvGrpSpPr>
              <p:nvPr/>
            </p:nvGrpSpPr>
            <p:grpSpPr bwMode="auto">
              <a:xfrm rot="19800456" flipH="1">
                <a:off x="3456" y="2352"/>
                <a:ext cx="144" cy="48"/>
                <a:chOff x="2208" y="2064"/>
                <a:chExt cx="144" cy="48"/>
              </a:xfrm>
            </p:grpSpPr>
            <p:sp>
              <p:nvSpPr>
                <p:cNvPr id="77" name="Oval 26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78" name="Oval 27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40" name="Group 271"/>
            <p:cNvGrpSpPr>
              <a:grpSpLocks/>
            </p:cNvGrpSpPr>
            <p:nvPr/>
          </p:nvGrpSpPr>
          <p:grpSpPr bwMode="auto">
            <a:xfrm rot="21096565" flipH="1">
              <a:off x="3058" y="2421"/>
              <a:ext cx="144" cy="48"/>
              <a:chOff x="2208" y="2064"/>
              <a:chExt cx="144" cy="48"/>
            </a:xfrm>
          </p:grpSpPr>
          <p:sp>
            <p:nvSpPr>
              <p:cNvPr id="72" name="Oval 272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73" name="Oval 273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241" name="Group 274"/>
            <p:cNvGrpSpPr>
              <a:grpSpLocks/>
            </p:cNvGrpSpPr>
            <p:nvPr/>
          </p:nvGrpSpPr>
          <p:grpSpPr bwMode="auto">
            <a:xfrm rot="19179304" flipH="1">
              <a:off x="3414" y="2357"/>
              <a:ext cx="144" cy="48"/>
              <a:chOff x="2208" y="2064"/>
              <a:chExt cx="144" cy="48"/>
            </a:xfrm>
          </p:grpSpPr>
          <p:sp>
            <p:nvSpPr>
              <p:cNvPr id="70" name="Oval 275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71" name="Oval 276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256" name="Group 277"/>
            <p:cNvGrpSpPr>
              <a:grpSpLocks/>
            </p:cNvGrpSpPr>
            <p:nvPr/>
          </p:nvGrpSpPr>
          <p:grpSpPr bwMode="auto">
            <a:xfrm rot="-666641">
              <a:off x="3114" y="2381"/>
              <a:ext cx="402" cy="143"/>
              <a:chOff x="4014" y="2352"/>
              <a:chExt cx="402" cy="143"/>
            </a:xfrm>
          </p:grpSpPr>
          <p:grpSp>
            <p:nvGrpSpPr>
              <p:cNvPr id="257" name="Group 278"/>
              <p:cNvGrpSpPr>
                <a:grpSpLocks/>
              </p:cNvGrpSpPr>
              <p:nvPr/>
            </p:nvGrpSpPr>
            <p:grpSpPr bwMode="auto">
              <a:xfrm rot="20538572" flipH="1">
                <a:off x="4141" y="2408"/>
                <a:ext cx="144" cy="48"/>
                <a:chOff x="2208" y="2064"/>
                <a:chExt cx="144" cy="48"/>
              </a:xfrm>
            </p:grpSpPr>
            <p:sp>
              <p:nvSpPr>
                <p:cNvPr id="68" name="Oval 27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9" name="Oval 28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58" name="Group 281"/>
              <p:cNvGrpSpPr>
                <a:grpSpLocks/>
              </p:cNvGrpSpPr>
              <p:nvPr/>
            </p:nvGrpSpPr>
            <p:grpSpPr bwMode="auto">
              <a:xfrm rot="20906740" flipH="1">
                <a:off x="4014" y="2447"/>
                <a:ext cx="144" cy="48"/>
                <a:chOff x="2208" y="2064"/>
                <a:chExt cx="144" cy="48"/>
              </a:xfrm>
            </p:grpSpPr>
            <p:sp>
              <p:nvSpPr>
                <p:cNvPr id="66" name="Oval 28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7" name="Oval 28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59" name="Group 284"/>
              <p:cNvGrpSpPr>
                <a:grpSpLocks/>
              </p:cNvGrpSpPr>
              <p:nvPr/>
            </p:nvGrpSpPr>
            <p:grpSpPr bwMode="auto">
              <a:xfrm rot="19800456" flipH="1">
                <a:off x="4272" y="2352"/>
                <a:ext cx="144" cy="48"/>
                <a:chOff x="2208" y="2064"/>
                <a:chExt cx="144" cy="48"/>
              </a:xfrm>
            </p:grpSpPr>
            <p:sp>
              <p:nvSpPr>
                <p:cNvPr id="64" name="Oval 28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5" name="Oval 28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60" name="Group 287"/>
            <p:cNvGrpSpPr>
              <a:grpSpLocks/>
            </p:cNvGrpSpPr>
            <p:nvPr/>
          </p:nvGrpSpPr>
          <p:grpSpPr bwMode="auto">
            <a:xfrm rot="2253008">
              <a:off x="2442" y="2400"/>
              <a:ext cx="402" cy="143"/>
              <a:chOff x="4014" y="2352"/>
              <a:chExt cx="402" cy="143"/>
            </a:xfrm>
          </p:grpSpPr>
          <p:grpSp>
            <p:nvGrpSpPr>
              <p:cNvPr id="261" name="Group 288"/>
              <p:cNvGrpSpPr>
                <a:grpSpLocks/>
              </p:cNvGrpSpPr>
              <p:nvPr/>
            </p:nvGrpSpPr>
            <p:grpSpPr bwMode="auto">
              <a:xfrm rot="20538572" flipH="1">
                <a:off x="4141" y="2408"/>
                <a:ext cx="144" cy="48"/>
                <a:chOff x="2208" y="2064"/>
                <a:chExt cx="144" cy="48"/>
              </a:xfrm>
            </p:grpSpPr>
            <p:sp>
              <p:nvSpPr>
                <p:cNvPr id="59" name="Oval 28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60" name="Oval 29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62" name="Group 291"/>
              <p:cNvGrpSpPr>
                <a:grpSpLocks/>
              </p:cNvGrpSpPr>
              <p:nvPr/>
            </p:nvGrpSpPr>
            <p:grpSpPr bwMode="auto">
              <a:xfrm rot="20906740" flipH="1">
                <a:off x="4014" y="2447"/>
                <a:ext cx="144" cy="48"/>
                <a:chOff x="2208" y="2064"/>
                <a:chExt cx="144" cy="48"/>
              </a:xfrm>
            </p:grpSpPr>
            <p:sp>
              <p:nvSpPr>
                <p:cNvPr id="57" name="Oval 29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58" name="Oval 29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77" name="Group 294"/>
              <p:cNvGrpSpPr>
                <a:grpSpLocks/>
              </p:cNvGrpSpPr>
              <p:nvPr/>
            </p:nvGrpSpPr>
            <p:grpSpPr bwMode="auto">
              <a:xfrm rot="19800456" flipH="1">
                <a:off x="4272" y="2352"/>
                <a:ext cx="144" cy="48"/>
                <a:chOff x="2208" y="2064"/>
                <a:chExt cx="144" cy="48"/>
              </a:xfrm>
            </p:grpSpPr>
            <p:sp>
              <p:nvSpPr>
                <p:cNvPr id="55" name="Oval 29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56" name="Oval 29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78" name="Group 297"/>
            <p:cNvGrpSpPr>
              <a:grpSpLocks/>
            </p:cNvGrpSpPr>
            <p:nvPr/>
          </p:nvGrpSpPr>
          <p:grpSpPr bwMode="auto">
            <a:xfrm rot="624077">
              <a:off x="2857" y="2424"/>
              <a:ext cx="402" cy="143"/>
              <a:chOff x="4014" y="2352"/>
              <a:chExt cx="402" cy="143"/>
            </a:xfrm>
          </p:grpSpPr>
          <p:grpSp>
            <p:nvGrpSpPr>
              <p:cNvPr id="279" name="Group 298"/>
              <p:cNvGrpSpPr>
                <a:grpSpLocks/>
              </p:cNvGrpSpPr>
              <p:nvPr/>
            </p:nvGrpSpPr>
            <p:grpSpPr bwMode="auto">
              <a:xfrm rot="20538572" flipH="1">
                <a:off x="4141" y="2408"/>
                <a:ext cx="144" cy="48"/>
                <a:chOff x="2208" y="2064"/>
                <a:chExt cx="144" cy="48"/>
              </a:xfrm>
            </p:grpSpPr>
            <p:sp>
              <p:nvSpPr>
                <p:cNvPr id="50" name="Oval 29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51" name="Oval 30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80" name="Group 301"/>
              <p:cNvGrpSpPr>
                <a:grpSpLocks/>
              </p:cNvGrpSpPr>
              <p:nvPr/>
            </p:nvGrpSpPr>
            <p:grpSpPr bwMode="auto">
              <a:xfrm rot="20906740" flipH="1">
                <a:off x="4014" y="2447"/>
                <a:ext cx="144" cy="48"/>
                <a:chOff x="2208" y="2064"/>
                <a:chExt cx="144" cy="48"/>
              </a:xfrm>
            </p:grpSpPr>
            <p:sp>
              <p:nvSpPr>
                <p:cNvPr id="48" name="Oval 30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9" name="Oval 30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281" name="Group 304"/>
              <p:cNvGrpSpPr>
                <a:grpSpLocks/>
              </p:cNvGrpSpPr>
              <p:nvPr/>
            </p:nvGrpSpPr>
            <p:grpSpPr bwMode="auto">
              <a:xfrm rot="19800456" flipH="1">
                <a:off x="4272" y="2352"/>
                <a:ext cx="144" cy="48"/>
                <a:chOff x="2208" y="2064"/>
                <a:chExt cx="144" cy="48"/>
              </a:xfrm>
            </p:grpSpPr>
            <p:sp>
              <p:nvSpPr>
                <p:cNvPr id="46" name="Oval 30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7" name="Oval 30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282" name="Group 307"/>
            <p:cNvGrpSpPr>
              <a:grpSpLocks/>
            </p:cNvGrpSpPr>
            <p:nvPr/>
          </p:nvGrpSpPr>
          <p:grpSpPr bwMode="auto">
            <a:xfrm rot="20069159" flipH="1">
              <a:off x="3252" y="2388"/>
              <a:ext cx="144" cy="48"/>
              <a:chOff x="2208" y="2064"/>
              <a:chExt cx="144" cy="48"/>
            </a:xfrm>
          </p:grpSpPr>
          <p:sp>
            <p:nvSpPr>
              <p:cNvPr id="41" name="Oval 308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42" name="Oval 309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283" name="Group 310"/>
            <p:cNvGrpSpPr>
              <a:grpSpLocks/>
            </p:cNvGrpSpPr>
            <p:nvPr/>
          </p:nvGrpSpPr>
          <p:grpSpPr bwMode="auto">
            <a:xfrm rot="21096565" flipH="1">
              <a:off x="2925" y="2438"/>
              <a:ext cx="144" cy="48"/>
              <a:chOff x="2208" y="2064"/>
              <a:chExt cx="144" cy="48"/>
            </a:xfrm>
          </p:grpSpPr>
          <p:sp>
            <p:nvSpPr>
              <p:cNvPr id="39" name="Oval 311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40" name="Oval 312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302" name="Group 313"/>
            <p:cNvGrpSpPr>
              <a:grpSpLocks/>
            </p:cNvGrpSpPr>
            <p:nvPr/>
          </p:nvGrpSpPr>
          <p:grpSpPr bwMode="auto">
            <a:xfrm rot="146026" flipH="1">
              <a:off x="2776" y="2446"/>
              <a:ext cx="144" cy="48"/>
              <a:chOff x="2208" y="2064"/>
              <a:chExt cx="144" cy="48"/>
            </a:xfrm>
          </p:grpSpPr>
          <p:sp>
            <p:nvSpPr>
              <p:cNvPr id="37" name="Oval 314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8" name="Oval 315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303" name="Group 316"/>
            <p:cNvGrpSpPr>
              <a:grpSpLocks/>
            </p:cNvGrpSpPr>
            <p:nvPr/>
          </p:nvGrpSpPr>
          <p:grpSpPr bwMode="auto">
            <a:xfrm rot="784339" flipH="1">
              <a:off x="2637" y="2426"/>
              <a:ext cx="144" cy="48"/>
              <a:chOff x="2208" y="2064"/>
              <a:chExt cx="144" cy="48"/>
            </a:xfrm>
          </p:grpSpPr>
          <p:sp>
            <p:nvSpPr>
              <p:cNvPr id="35" name="Oval 317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6" name="Oval 318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</p:grpSp>
      <p:grpSp>
        <p:nvGrpSpPr>
          <p:cNvPr id="304" name="Group 319"/>
          <p:cNvGrpSpPr>
            <a:grpSpLocks/>
          </p:cNvGrpSpPr>
          <p:nvPr/>
        </p:nvGrpSpPr>
        <p:grpSpPr bwMode="auto">
          <a:xfrm>
            <a:off x="4644008" y="2780927"/>
            <a:ext cx="1035897" cy="249867"/>
            <a:chOff x="3320" y="1146"/>
            <a:chExt cx="1200" cy="294"/>
          </a:xfrm>
        </p:grpSpPr>
        <p:grpSp>
          <p:nvGrpSpPr>
            <p:cNvPr id="321" name="Group 320"/>
            <p:cNvGrpSpPr>
              <a:grpSpLocks/>
            </p:cNvGrpSpPr>
            <p:nvPr/>
          </p:nvGrpSpPr>
          <p:grpSpPr bwMode="auto">
            <a:xfrm rot="397478">
              <a:off x="3981" y="1322"/>
              <a:ext cx="326" cy="117"/>
              <a:chOff x="2958" y="2553"/>
              <a:chExt cx="402" cy="143"/>
            </a:xfrm>
          </p:grpSpPr>
          <p:grpSp>
            <p:nvGrpSpPr>
              <p:cNvPr id="322" name="Group 321"/>
              <p:cNvGrpSpPr>
                <a:grpSpLocks/>
              </p:cNvGrpSpPr>
              <p:nvPr/>
            </p:nvGrpSpPr>
            <p:grpSpPr bwMode="auto">
              <a:xfrm rot="20538572" flipH="1">
                <a:off x="3085" y="2609"/>
                <a:ext cx="144" cy="48"/>
                <a:chOff x="2208" y="2064"/>
                <a:chExt cx="144" cy="48"/>
              </a:xfrm>
            </p:grpSpPr>
            <p:sp>
              <p:nvSpPr>
                <p:cNvPr id="436" name="Oval 32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37" name="Oval 32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23" name="Group 324"/>
              <p:cNvGrpSpPr>
                <a:grpSpLocks/>
              </p:cNvGrpSpPr>
              <p:nvPr/>
            </p:nvGrpSpPr>
            <p:grpSpPr bwMode="auto">
              <a:xfrm rot="20906740" flipH="1">
                <a:off x="2958" y="2648"/>
                <a:ext cx="144" cy="48"/>
                <a:chOff x="2208" y="2064"/>
                <a:chExt cx="144" cy="48"/>
              </a:xfrm>
            </p:grpSpPr>
            <p:sp>
              <p:nvSpPr>
                <p:cNvPr id="434" name="Oval 32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35" name="Oval 32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24" name="Group 327"/>
              <p:cNvGrpSpPr>
                <a:grpSpLocks/>
              </p:cNvGrpSpPr>
              <p:nvPr/>
            </p:nvGrpSpPr>
            <p:grpSpPr bwMode="auto">
              <a:xfrm rot="19800456" flipH="1">
                <a:off x="3216" y="2553"/>
                <a:ext cx="144" cy="48"/>
                <a:chOff x="2208" y="2064"/>
                <a:chExt cx="144" cy="48"/>
              </a:xfrm>
            </p:grpSpPr>
            <p:sp>
              <p:nvSpPr>
                <p:cNvPr id="432" name="Oval 328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33" name="Oval 329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25" name="Group 330"/>
            <p:cNvGrpSpPr>
              <a:grpSpLocks/>
            </p:cNvGrpSpPr>
            <p:nvPr/>
          </p:nvGrpSpPr>
          <p:grpSpPr bwMode="auto">
            <a:xfrm rot="1598930">
              <a:off x="3438" y="1220"/>
              <a:ext cx="681" cy="133"/>
              <a:chOff x="3488" y="2632"/>
              <a:chExt cx="832" cy="163"/>
            </a:xfrm>
          </p:grpSpPr>
          <p:grpSp>
            <p:nvGrpSpPr>
              <p:cNvPr id="326" name="Group 331"/>
              <p:cNvGrpSpPr>
                <a:grpSpLocks/>
              </p:cNvGrpSpPr>
              <p:nvPr/>
            </p:nvGrpSpPr>
            <p:grpSpPr bwMode="auto">
              <a:xfrm rot="20538572" flipH="1">
                <a:off x="4045" y="2688"/>
                <a:ext cx="144" cy="48"/>
                <a:chOff x="2208" y="2064"/>
                <a:chExt cx="144" cy="48"/>
              </a:xfrm>
            </p:grpSpPr>
            <p:sp>
              <p:nvSpPr>
                <p:cNvPr id="427" name="Oval 33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28" name="Oval 33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27" name="Group 334"/>
              <p:cNvGrpSpPr>
                <a:grpSpLocks/>
              </p:cNvGrpSpPr>
              <p:nvPr/>
            </p:nvGrpSpPr>
            <p:grpSpPr bwMode="auto">
              <a:xfrm rot="20906740" flipH="1">
                <a:off x="3918" y="2727"/>
                <a:ext cx="144" cy="48"/>
                <a:chOff x="2208" y="2064"/>
                <a:chExt cx="144" cy="48"/>
              </a:xfrm>
            </p:grpSpPr>
            <p:sp>
              <p:nvSpPr>
                <p:cNvPr id="425" name="Oval 335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26" name="Oval 336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28" name="Group 337"/>
              <p:cNvGrpSpPr>
                <a:grpSpLocks/>
              </p:cNvGrpSpPr>
              <p:nvPr/>
            </p:nvGrpSpPr>
            <p:grpSpPr bwMode="auto">
              <a:xfrm rot="19800456" flipH="1">
                <a:off x="4176" y="2632"/>
                <a:ext cx="144" cy="48"/>
                <a:chOff x="2208" y="2064"/>
                <a:chExt cx="144" cy="48"/>
              </a:xfrm>
            </p:grpSpPr>
            <p:sp>
              <p:nvSpPr>
                <p:cNvPr id="423" name="Oval 338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24" name="Oval 339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29" name="Group 340"/>
              <p:cNvGrpSpPr>
                <a:grpSpLocks/>
              </p:cNvGrpSpPr>
              <p:nvPr/>
            </p:nvGrpSpPr>
            <p:grpSpPr bwMode="auto">
              <a:xfrm rot="10986296" flipH="1">
                <a:off x="3632" y="2747"/>
                <a:ext cx="144" cy="48"/>
                <a:chOff x="2208" y="2064"/>
                <a:chExt cx="144" cy="48"/>
              </a:xfrm>
            </p:grpSpPr>
            <p:sp>
              <p:nvSpPr>
                <p:cNvPr id="421" name="Oval 341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22" name="Oval 342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30" name="Group 343"/>
              <p:cNvGrpSpPr>
                <a:grpSpLocks/>
              </p:cNvGrpSpPr>
              <p:nvPr/>
            </p:nvGrpSpPr>
            <p:grpSpPr bwMode="auto">
              <a:xfrm rot="11379573" flipH="1">
                <a:off x="3488" y="2728"/>
                <a:ext cx="144" cy="48"/>
                <a:chOff x="2208" y="2064"/>
                <a:chExt cx="144" cy="48"/>
              </a:xfrm>
            </p:grpSpPr>
            <p:sp>
              <p:nvSpPr>
                <p:cNvPr id="419" name="Oval 344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20" name="Oval 345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31" name="Group 346"/>
              <p:cNvGrpSpPr>
                <a:grpSpLocks/>
              </p:cNvGrpSpPr>
              <p:nvPr/>
            </p:nvGrpSpPr>
            <p:grpSpPr bwMode="auto">
              <a:xfrm rot="10800000" flipH="1">
                <a:off x="3775" y="2747"/>
                <a:ext cx="144" cy="48"/>
                <a:chOff x="2208" y="2064"/>
                <a:chExt cx="144" cy="48"/>
              </a:xfrm>
            </p:grpSpPr>
            <p:sp>
              <p:nvSpPr>
                <p:cNvPr id="417" name="Oval 347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18" name="Oval 348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32" name="Group 349"/>
            <p:cNvGrpSpPr>
              <a:grpSpLocks/>
            </p:cNvGrpSpPr>
            <p:nvPr/>
          </p:nvGrpSpPr>
          <p:grpSpPr bwMode="auto">
            <a:xfrm rot="389261">
              <a:off x="3515" y="1199"/>
              <a:ext cx="681" cy="133"/>
              <a:chOff x="3488" y="2632"/>
              <a:chExt cx="832" cy="163"/>
            </a:xfrm>
          </p:grpSpPr>
          <p:grpSp>
            <p:nvGrpSpPr>
              <p:cNvPr id="333" name="Group 350"/>
              <p:cNvGrpSpPr>
                <a:grpSpLocks/>
              </p:cNvGrpSpPr>
              <p:nvPr/>
            </p:nvGrpSpPr>
            <p:grpSpPr bwMode="auto">
              <a:xfrm rot="20538572" flipH="1">
                <a:off x="4045" y="2688"/>
                <a:ext cx="144" cy="48"/>
                <a:chOff x="2208" y="2064"/>
                <a:chExt cx="144" cy="48"/>
              </a:xfrm>
            </p:grpSpPr>
            <p:sp>
              <p:nvSpPr>
                <p:cNvPr id="409" name="Oval 351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10" name="Oval 352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34" name="Group 353"/>
              <p:cNvGrpSpPr>
                <a:grpSpLocks/>
              </p:cNvGrpSpPr>
              <p:nvPr/>
            </p:nvGrpSpPr>
            <p:grpSpPr bwMode="auto">
              <a:xfrm rot="20906740" flipH="1">
                <a:off x="3918" y="2727"/>
                <a:ext cx="144" cy="48"/>
                <a:chOff x="2208" y="2064"/>
                <a:chExt cx="144" cy="48"/>
              </a:xfrm>
            </p:grpSpPr>
            <p:sp>
              <p:nvSpPr>
                <p:cNvPr id="407" name="Oval 354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08" name="Oval 355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35" name="Group 356"/>
              <p:cNvGrpSpPr>
                <a:grpSpLocks/>
              </p:cNvGrpSpPr>
              <p:nvPr/>
            </p:nvGrpSpPr>
            <p:grpSpPr bwMode="auto">
              <a:xfrm rot="19800456" flipH="1">
                <a:off x="4176" y="2632"/>
                <a:ext cx="144" cy="48"/>
                <a:chOff x="2208" y="2064"/>
                <a:chExt cx="144" cy="48"/>
              </a:xfrm>
            </p:grpSpPr>
            <p:sp>
              <p:nvSpPr>
                <p:cNvPr id="405" name="Oval 357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06" name="Oval 358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44" name="Group 359"/>
              <p:cNvGrpSpPr>
                <a:grpSpLocks/>
              </p:cNvGrpSpPr>
              <p:nvPr/>
            </p:nvGrpSpPr>
            <p:grpSpPr bwMode="auto">
              <a:xfrm rot="10986296" flipH="1">
                <a:off x="3632" y="2747"/>
                <a:ext cx="144" cy="48"/>
                <a:chOff x="2208" y="2064"/>
                <a:chExt cx="144" cy="48"/>
              </a:xfrm>
            </p:grpSpPr>
            <p:sp>
              <p:nvSpPr>
                <p:cNvPr id="403" name="Oval 360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04" name="Oval 361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45" name="Group 362"/>
              <p:cNvGrpSpPr>
                <a:grpSpLocks/>
              </p:cNvGrpSpPr>
              <p:nvPr/>
            </p:nvGrpSpPr>
            <p:grpSpPr bwMode="auto">
              <a:xfrm rot="11379573" flipH="1">
                <a:off x="3488" y="2728"/>
                <a:ext cx="144" cy="48"/>
                <a:chOff x="2208" y="2064"/>
                <a:chExt cx="144" cy="48"/>
              </a:xfrm>
            </p:grpSpPr>
            <p:sp>
              <p:nvSpPr>
                <p:cNvPr id="401" name="Oval 36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02" name="Oval 36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46" name="Group 365"/>
              <p:cNvGrpSpPr>
                <a:grpSpLocks/>
              </p:cNvGrpSpPr>
              <p:nvPr/>
            </p:nvGrpSpPr>
            <p:grpSpPr bwMode="auto">
              <a:xfrm rot="10800000" flipH="1">
                <a:off x="3775" y="2747"/>
                <a:ext cx="144" cy="48"/>
                <a:chOff x="2208" y="2064"/>
                <a:chExt cx="144" cy="48"/>
              </a:xfrm>
            </p:grpSpPr>
            <p:sp>
              <p:nvSpPr>
                <p:cNvPr id="399" name="Oval 36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400" name="Oval 36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53" name="Group 368"/>
            <p:cNvGrpSpPr>
              <a:grpSpLocks/>
            </p:cNvGrpSpPr>
            <p:nvPr/>
          </p:nvGrpSpPr>
          <p:grpSpPr bwMode="auto">
            <a:xfrm rot="2372325">
              <a:off x="3308" y="1264"/>
              <a:ext cx="326" cy="117"/>
              <a:chOff x="3198" y="2352"/>
              <a:chExt cx="402" cy="143"/>
            </a:xfrm>
          </p:grpSpPr>
          <p:grpSp>
            <p:nvGrpSpPr>
              <p:cNvPr id="354" name="Group 369"/>
              <p:cNvGrpSpPr>
                <a:grpSpLocks/>
              </p:cNvGrpSpPr>
              <p:nvPr/>
            </p:nvGrpSpPr>
            <p:grpSpPr bwMode="auto">
              <a:xfrm rot="20538572" flipH="1">
                <a:off x="3325" y="2408"/>
                <a:ext cx="144" cy="48"/>
                <a:chOff x="2208" y="2064"/>
                <a:chExt cx="144" cy="48"/>
              </a:xfrm>
            </p:grpSpPr>
            <p:sp>
              <p:nvSpPr>
                <p:cNvPr id="391" name="Oval 370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92" name="Oval 371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55" name="Group 372"/>
              <p:cNvGrpSpPr>
                <a:grpSpLocks/>
              </p:cNvGrpSpPr>
              <p:nvPr/>
            </p:nvGrpSpPr>
            <p:grpSpPr bwMode="auto">
              <a:xfrm rot="20906740" flipH="1">
                <a:off x="3198" y="2447"/>
                <a:ext cx="144" cy="48"/>
                <a:chOff x="2208" y="2064"/>
                <a:chExt cx="144" cy="48"/>
              </a:xfrm>
            </p:grpSpPr>
            <p:sp>
              <p:nvSpPr>
                <p:cNvPr id="389" name="Oval 37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90" name="Oval 37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62" name="Group 375"/>
              <p:cNvGrpSpPr>
                <a:grpSpLocks/>
              </p:cNvGrpSpPr>
              <p:nvPr/>
            </p:nvGrpSpPr>
            <p:grpSpPr bwMode="auto">
              <a:xfrm rot="19800456" flipH="1">
                <a:off x="3456" y="2352"/>
                <a:ext cx="144" cy="48"/>
                <a:chOff x="2208" y="2064"/>
                <a:chExt cx="144" cy="48"/>
              </a:xfrm>
            </p:grpSpPr>
            <p:sp>
              <p:nvSpPr>
                <p:cNvPr id="387" name="Oval 37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88" name="Oval 37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63" name="Group 378"/>
            <p:cNvGrpSpPr>
              <a:grpSpLocks/>
            </p:cNvGrpSpPr>
            <p:nvPr/>
          </p:nvGrpSpPr>
          <p:grpSpPr bwMode="auto">
            <a:xfrm rot="-263599">
              <a:off x="4092" y="1235"/>
              <a:ext cx="326" cy="117"/>
              <a:chOff x="3198" y="2352"/>
              <a:chExt cx="402" cy="143"/>
            </a:xfrm>
          </p:grpSpPr>
          <p:grpSp>
            <p:nvGrpSpPr>
              <p:cNvPr id="364" name="Group 379"/>
              <p:cNvGrpSpPr>
                <a:grpSpLocks/>
              </p:cNvGrpSpPr>
              <p:nvPr/>
            </p:nvGrpSpPr>
            <p:grpSpPr bwMode="auto">
              <a:xfrm rot="20538572" flipH="1">
                <a:off x="3325" y="2408"/>
                <a:ext cx="144" cy="48"/>
                <a:chOff x="2208" y="2064"/>
                <a:chExt cx="144" cy="48"/>
              </a:xfrm>
            </p:grpSpPr>
            <p:sp>
              <p:nvSpPr>
                <p:cNvPr id="382" name="Oval 380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83" name="Oval 381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75" name="Group 382"/>
              <p:cNvGrpSpPr>
                <a:grpSpLocks/>
              </p:cNvGrpSpPr>
              <p:nvPr/>
            </p:nvGrpSpPr>
            <p:grpSpPr bwMode="auto">
              <a:xfrm rot="20906740" flipH="1">
                <a:off x="3198" y="2447"/>
                <a:ext cx="144" cy="48"/>
                <a:chOff x="2208" y="2064"/>
                <a:chExt cx="144" cy="48"/>
              </a:xfrm>
            </p:grpSpPr>
            <p:sp>
              <p:nvSpPr>
                <p:cNvPr id="380" name="Oval 383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81" name="Oval 384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76" name="Group 385"/>
              <p:cNvGrpSpPr>
                <a:grpSpLocks/>
              </p:cNvGrpSpPr>
              <p:nvPr/>
            </p:nvGrpSpPr>
            <p:grpSpPr bwMode="auto">
              <a:xfrm rot="19800456" flipH="1">
                <a:off x="3456" y="2352"/>
                <a:ext cx="144" cy="48"/>
                <a:chOff x="2208" y="2064"/>
                <a:chExt cx="144" cy="48"/>
              </a:xfrm>
            </p:grpSpPr>
            <p:sp>
              <p:nvSpPr>
                <p:cNvPr id="378" name="Oval 38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79" name="Oval 38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77" name="Group 388"/>
            <p:cNvGrpSpPr>
              <a:grpSpLocks/>
            </p:cNvGrpSpPr>
            <p:nvPr/>
          </p:nvGrpSpPr>
          <p:grpSpPr bwMode="auto">
            <a:xfrm rot="21096565" flipH="1">
              <a:off x="3648" y="1344"/>
              <a:ext cx="118" cy="40"/>
              <a:chOff x="2208" y="2064"/>
              <a:chExt cx="144" cy="48"/>
            </a:xfrm>
          </p:grpSpPr>
          <p:sp>
            <p:nvSpPr>
              <p:cNvPr id="373" name="Oval 389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74" name="Oval 390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384" name="Group 391"/>
            <p:cNvGrpSpPr>
              <a:grpSpLocks/>
            </p:cNvGrpSpPr>
            <p:nvPr/>
          </p:nvGrpSpPr>
          <p:grpSpPr bwMode="auto">
            <a:xfrm rot="19179304" flipH="1">
              <a:off x="4402" y="1146"/>
              <a:ext cx="118" cy="39"/>
              <a:chOff x="2208" y="2064"/>
              <a:chExt cx="144" cy="48"/>
            </a:xfrm>
          </p:grpSpPr>
          <p:sp>
            <p:nvSpPr>
              <p:cNvPr id="371" name="Oval 392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72" name="Oval 393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385" name="Group 394"/>
            <p:cNvGrpSpPr>
              <a:grpSpLocks/>
            </p:cNvGrpSpPr>
            <p:nvPr/>
          </p:nvGrpSpPr>
          <p:grpSpPr bwMode="auto">
            <a:xfrm rot="-666641">
              <a:off x="4141" y="1186"/>
              <a:ext cx="326" cy="117"/>
              <a:chOff x="4014" y="2352"/>
              <a:chExt cx="402" cy="143"/>
            </a:xfrm>
          </p:grpSpPr>
          <p:grpSp>
            <p:nvGrpSpPr>
              <p:cNvPr id="386" name="Group 395"/>
              <p:cNvGrpSpPr>
                <a:grpSpLocks/>
              </p:cNvGrpSpPr>
              <p:nvPr/>
            </p:nvGrpSpPr>
            <p:grpSpPr bwMode="auto">
              <a:xfrm rot="20538572" flipH="1">
                <a:off x="4141" y="2408"/>
                <a:ext cx="144" cy="48"/>
                <a:chOff x="2208" y="2064"/>
                <a:chExt cx="144" cy="48"/>
              </a:xfrm>
            </p:grpSpPr>
            <p:sp>
              <p:nvSpPr>
                <p:cNvPr id="369" name="Oval 39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70" name="Oval 39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93" name="Group 398"/>
              <p:cNvGrpSpPr>
                <a:grpSpLocks/>
              </p:cNvGrpSpPr>
              <p:nvPr/>
            </p:nvGrpSpPr>
            <p:grpSpPr bwMode="auto">
              <a:xfrm rot="20906740" flipH="1">
                <a:off x="4014" y="2447"/>
                <a:ext cx="144" cy="48"/>
                <a:chOff x="2208" y="2064"/>
                <a:chExt cx="144" cy="48"/>
              </a:xfrm>
            </p:grpSpPr>
            <p:sp>
              <p:nvSpPr>
                <p:cNvPr id="367" name="Oval 39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68" name="Oval 40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94" name="Group 401"/>
              <p:cNvGrpSpPr>
                <a:grpSpLocks/>
              </p:cNvGrpSpPr>
              <p:nvPr/>
            </p:nvGrpSpPr>
            <p:grpSpPr bwMode="auto">
              <a:xfrm rot="19800456" flipH="1">
                <a:off x="4272" y="2352"/>
                <a:ext cx="144" cy="48"/>
                <a:chOff x="2208" y="2064"/>
                <a:chExt cx="144" cy="48"/>
              </a:xfrm>
            </p:grpSpPr>
            <p:sp>
              <p:nvSpPr>
                <p:cNvPr id="365" name="Oval 40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66" name="Oval 40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395" name="Group 404"/>
            <p:cNvGrpSpPr>
              <a:grpSpLocks/>
            </p:cNvGrpSpPr>
            <p:nvPr/>
          </p:nvGrpSpPr>
          <p:grpSpPr bwMode="auto">
            <a:xfrm rot="2253008">
              <a:off x="3594" y="1168"/>
              <a:ext cx="326" cy="117"/>
              <a:chOff x="4014" y="2352"/>
              <a:chExt cx="402" cy="143"/>
            </a:xfrm>
          </p:grpSpPr>
          <p:grpSp>
            <p:nvGrpSpPr>
              <p:cNvPr id="396" name="Group 405"/>
              <p:cNvGrpSpPr>
                <a:grpSpLocks/>
              </p:cNvGrpSpPr>
              <p:nvPr/>
            </p:nvGrpSpPr>
            <p:grpSpPr bwMode="auto">
              <a:xfrm rot="20538572" flipH="1">
                <a:off x="4141" y="2408"/>
                <a:ext cx="144" cy="48"/>
                <a:chOff x="2208" y="2064"/>
                <a:chExt cx="144" cy="48"/>
              </a:xfrm>
            </p:grpSpPr>
            <p:sp>
              <p:nvSpPr>
                <p:cNvPr id="360" name="Oval 40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61" name="Oval 40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97" name="Group 408"/>
              <p:cNvGrpSpPr>
                <a:grpSpLocks/>
              </p:cNvGrpSpPr>
              <p:nvPr/>
            </p:nvGrpSpPr>
            <p:grpSpPr bwMode="auto">
              <a:xfrm rot="20906740" flipH="1">
                <a:off x="4014" y="2447"/>
                <a:ext cx="144" cy="48"/>
                <a:chOff x="2208" y="2064"/>
                <a:chExt cx="144" cy="48"/>
              </a:xfrm>
            </p:grpSpPr>
            <p:sp>
              <p:nvSpPr>
                <p:cNvPr id="358" name="Oval 40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59" name="Oval 41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398" name="Group 411"/>
              <p:cNvGrpSpPr>
                <a:grpSpLocks/>
              </p:cNvGrpSpPr>
              <p:nvPr/>
            </p:nvGrpSpPr>
            <p:grpSpPr bwMode="auto">
              <a:xfrm rot="19800456" flipH="1">
                <a:off x="4272" y="2352"/>
                <a:ext cx="144" cy="48"/>
                <a:chOff x="2208" y="2064"/>
                <a:chExt cx="144" cy="48"/>
              </a:xfrm>
            </p:grpSpPr>
            <p:sp>
              <p:nvSpPr>
                <p:cNvPr id="356" name="Oval 41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57" name="Oval 41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411" name="Group 414"/>
            <p:cNvGrpSpPr>
              <a:grpSpLocks/>
            </p:cNvGrpSpPr>
            <p:nvPr/>
          </p:nvGrpSpPr>
          <p:grpSpPr bwMode="auto">
            <a:xfrm rot="624077">
              <a:off x="3916" y="1242"/>
              <a:ext cx="326" cy="117"/>
              <a:chOff x="4014" y="2352"/>
              <a:chExt cx="402" cy="143"/>
            </a:xfrm>
          </p:grpSpPr>
          <p:grpSp>
            <p:nvGrpSpPr>
              <p:cNvPr id="412" name="Group 415"/>
              <p:cNvGrpSpPr>
                <a:grpSpLocks/>
              </p:cNvGrpSpPr>
              <p:nvPr/>
            </p:nvGrpSpPr>
            <p:grpSpPr bwMode="auto">
              <a:xfrm rot="20538572" flipH="1">
                <a:off x="4141" y="2408"/>
                <a:ext cx="144" cy="48"/>
                <a:chOff x="2208" y="2064"/>
                <a:chExt cx="144" cy="48"/>
              </a:xfrm>
            </p:grpSpPr>
            <p:sp>
              <p:nvSpPr>
                <p:cNvPr id="351" name="Oval 416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52" name="Oval 417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413" name="Group 418"/>
              <p:cNvGrpSpPr>
                <a:grpSpLocks/>
              </p:cNvGrpSpPr>
              <p:nvPr/>
            </p:nvGrpSpPr>
            <p:grpSpPr bwMode="auto">
              <a:xfrm rot="20906740" flipH="1">
                <a:off x="4014" y="2447"/>
                <a:ext cx="144" cy="48"/>
                <a:chOff x="2208" y="2064"/>
                <a:chExt cx="144" cy="48"/>
              </a:xfrm>
            </p:grpSpPr>
            <p:sp>
              <p:nvSpPr>
                <p:cNvPr id="349" name="Oval 419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50" name="Oval 420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  <p:grpSp>
            <p:nvGrpSpPr>
              <p:cNvPr id="414" name="Group 421"/>
              <p:cNvGrpSpPr>
                <a:grpSpLocks/>
              </p:cNvGrpSpPr>
              <p:nvPr/>
            </p:nvGrpSpPr>
            <p:grpSpPr bwMode="auto">
              <a:xfrm rot="19800456" flipH="1">
                <a:off x="4272" y="2352"/>
                <a:ext cx="144" cy="48"/>
                <a:chOff x="2208" y="2064"/>
                <a:chExt cx="144" cy="48"/>
              </a:xfrm>
            </p:grpSpPr>
            <p:sp>
              <p:nvSpPr>
                <p:cNvPr id="347" name="Oval 422"/>
                <p:cNvSpPr>
                  <a:spLocks noChangeArrowheads="1"/>
                </p:cNvSpPr>
                <p:nvPr/>
              </p:nvSpPr>
              <p:spPr bwMode="auto">
                <a:xfrm>
                  <a:off x="2208" y="2064"/>
                  <a:ext cx="144" cy="48"/>
                </a:xfrm>
                <a:prstGeom prst="ellipse">
                  <a:avLst/>
                </a:prstGeom>
                <a:solidFill>
                  <a:srgbClr val="FFCC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  <p:sp>
              <p:nvSpPr>
                <p:cNvPr id="348" name="Oval 423"/>
                <p:cNvSpPr>
                  <a:spLocks noChangeArrowheads="1"/>
                </p:cNvSpPr>
                <p:nvPr/>
              </p:nvSpPr>
              <p:spPr bwMode="auto">
                <a:xfrm>
                  <a:off x="2256" y="2064"/>
                  <a:ext cx="48" cy="48"/>
                </a:xfrm>
                <a:prstGeom prst="ellipse">
                  <a:avLst/>
                </a:prstGeom>
                <a:solidFill>
                  <a:srgbClr val="6666FF"/>
                </a:solidFill>
                <a:ln w="317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da-DK"/>
                </a:p>
              </p:txBody>
            </p:sp>
          </p:grpSp>
        </p:grpSp>
        <p:grpSp>
          <p:nvGrpSpPr>
            <p:cNvPr id="415" name="Group 424"/>
            <p:cNvGrpSpPr>
              <a:grpSpLocks/>
            </p:cNvGrpSpPr>
            <p:nvPr/>
          </p:nvGrpSpPr>
          <p:grpSpPr bwMode="auto">
            <a:xfrm rot="20069159" flipH="1">
              <a:off x="4270" y="1171"/>
              <a:ext cx="117" cy="40"/>
              <a:chOff x="2208" y="2064"/>
              <a:chExt cx="144" cy="48"/>
            </a:xfrm>
          </p:grpSpPr>
          <p:sp>
            <p:nvSpPr>
              <p:cNvPr id="342" name="Oval 425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43" name="Oval 426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416" name="Group 427"/>
            <p:cNvGrpSpPr>
              <a:grpSpLocks/>
            </p:cNvGrpSpPr>
            <p:nvPr/>
          </p:nvGrpSpPr>
          <p:grpSpPr bwMode="auto">
            <a:xfrm rot="21096565" flipH="1">
              <a:off x="3888" y="1392"/>
              <a:ext cx="117" cy="39"/>
              <a:chOff x="2208" y="2064"/>
              <a:chExt cx="144" cy="48"/>
            </a:xfrm>
          </p:grpSpPr>
          <p:sp>
            <p:nvSpPr>
              <p:cNvPr id="340" name="Oval 428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41" name="Oval 429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429" name="Group 430"/>
            <p:cNvGrpSpPr>
              <a:grpSpLocks/>
            </p:cNvGrpSpPr>
            <p:nvPr/>
          </p:nvGrpSpPr>
          <p:grpSpPr bwMode="auto">
            <a:xfrm rot="146026" flipH="1">
              <a:off x="3744" y="1392"/>
              <a:ext cx="118" cy="39"/>
              <a:chOff x="2208" y="2064"/>
              <a:chExt cx="144" cy="48"/>
            </a:xfrm>
          </p:grpSpPr>
          <p:sp>
            <p:nvSpPr>
              <p:cNvPr id="338" name="Oval 431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39" name="Oval 432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  <p:grpSp>
          <p:nvGrpSpPr>
            <p:cNvPr id="430" name="Group 433"/>
            <p:cNvGrpSpPr>
              <a:grpSpLocks/>
            </p:cNvGrpSpPr>
            <p:nvPr/>
          </p:nvGrpSpPr>
          <p:grpSpPr bwMode="auto">
            <a:xfrm rot="784339" flipH="1">
              <a:off x="3840" y="1392"/>
              <a:ext cx="117" cy="40"/>
              <a:chOff x="2208" y="2064"/>
              <a:chExt cx="144" cy="48"/>
            </a:xfrm>
          </p:grpSpPr>
          <p:sp>
            <p:nvSpPr>
              <p:cNvPr id="336" name="Oval 434"/>
              <p:cNvSpPr>
                <a:spLocks noChangeArrowheads="1"/>
              </p:cNvSpPr>
              <p:nvPr/>
            </p:nvSpPr>
            <p:spPr bwMode="auto">
              <a:xfrm>
                <a:off x="2208" y="2064"/>
                <a:ext cx="144" cy="48"/>
              </a:xfrm>
              <a:prstGeom prst="ellipse">
                <a:avLst/>
              </a:prstGeom>
              <a:solidFill>
                <a:srgbClr val="FFCC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  <p:sp>
            <p:nvSpPr>
              <p:cNvPr id="337" name="Oval 435"/>
              <p:cNvSpPr>
                <a:spLocks noChangeArrowheads="1"/>
              </p:cNvSpPr>
              <p:nvPr/>
            </p:nvSpPr>
            <p:spPr bwMode="auto">
              <a:xfrm>
                <a:off x="2256" y="2064"/>
                <a:ext cx="48" cy="48"/>
              </a:xfrm>
              <a:prstGeom prst="ellipse">
                <a:avLst/>
              </a:prstGeom>
              <a:solidFill>
                <a:srgbClr val="6666FF"/>
              </a:solidFill>
              <a:ln w="317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da-DK"/>
              </a:p>
            </p:txBody>
          </p:sp>
        </p:grpSp>
      </p:grpSp>
      <p:cxnSp>
        <p:nvCxnSpPr>
          <p:cNvPr id="439" name="Straight Arrow Connector 438"/>
          <p:cNvCxnSpPr/>
          <p:nvPr/>
        </p:nvCxnSpPr>
        <p:spPr>
          <a:xfrm>
            <a:off x="3995936" y="2852935"/>
            <a:ext cx="576064" cy="15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1" name="Straight Arrow Connector 440"/>
          <p:cNvCxnSpPr/>
          <p:nvPr/>
        </p:nvCxnSpPr>
        <p:spPr>
          <a:xfrm rot="10800000" flipV="1">
            <a:off x="4211960" y="3068959"/>
            <a:ext cx="792088" cy="72008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3" name="Straight Arrow Connector 442"/>
          <p:cNvCxnSpPr/>
          <p:nvPr/>
        </p:nvCxnSpPr>
        <p:spPr>
          <a:xfrm rot="16200000" flipH="1">
            <a:off x="5328084" y="3176971"/>
            <a:ext cx="648072" cy="57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2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401298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4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 rtlCol="0"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Embryonic stem cells in the dish</a:t>
            </a:r>
            <a:b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1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do cultured ES cells look like?</a:t>
            </a:r>
          </a:p>
        </p:txBody>
      </p:sp>
      <p:pic>
        <p:nvPicPr>
          <p:cNvPr id="24579" name="Picture 3" descr="hESC colony on mouse fibroblasts (fair use)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98613" y="1590675"/>
            <a:ext cx="5945187" cy="5191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Lige forbindelse 13"/>
          <p:cNvCxnSpPr/>
          <p:nvPr/>
        </p:nvCxnSpPr>
        <p:spPr>
          <a:xfrm>
            <a:off x="395536" y="1293812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15631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" descr="D:\KINGSTON\Thesis\Figures\T1 SB p10 CDm SB\DAPI overlay NCAM 200X_1.jpg"/>
          <p:cNvPicPr>
            <a:picLocks noChangeAspect="1" noChangeArrowheads="1"/>
          </p:cNvPicPr>
          <p:nvPr/>
        </p:nvPicPr>
        <p:blipFill>
          <a:blip r:embed="rId3" cstate="print">
            <a:lum bright="-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63" y="260350"/>
            <a:ext cx="8459787" cy="362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914400"/>
            <a:ext cx="7922568" cy="1298352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da-DK" sz="44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Introuduction to Stem Cell</a:t>
            </a:r>
            <a:br>
              <a:rPr lang="da-DK" sz="4400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</a:br>
            <a:r>
              <a:rPr lang="da-DK" spc="300" dirty="0" smtClean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solidFill>
                  <a:schemeClr val="tx2">
                    <a:lumMod val="50000"/>
                  </a:schemeClr>
                </a:soli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Research</a:t>
            </a:r>
            <a:endParaRPr lang="en-GB" sz="4400" dirty="0" smtClean="0">
              <a:solidFill>
                <a:srgbClr val="FFFF00"/>
              </a:solidFill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89856" y="3817938"/>
            <a:ext cx="6400800" cy="1752600"/>
          </a:xfrm>
        </p:spPr>
        <p:txBody>
          <a:bodyPr/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BY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endParaRPr lang="en-US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eaLnBrk="1" hangingPunct="1">
              <a:defRPr/>
            </a:pP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Dr. </a:t>
            </a:r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Mona Elsafadi</a:t>
            </a:r>
            <a:endParaRPr lang="x-none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101" name="Picture 6" descr="شعار المستشفى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4978400"/>
            <a:ext cx="6337300" cy="140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0" y="4978401"/>
            <a:ext cx="1574800" cy="140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86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535" y="188640"/>
            <a:ext cx="8285457" cy="9144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altLang="zh-TW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PMingLiU" pitchFamily="18" charset="-120"/>
              </a:rPr>
              <a:t>Beating </a:t>
            </a:r>
            <a:r>
              <a:rPr lang="en-US" altLang="zh-TW" sz="3200" b="1" dirty="0" err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PMingLiU" pitchFamily="18" charset="-120"/>
              </a:rPr>
              <a:t>cardiomyocytes</a:t>
            </a:r>
            <a:r>
              <a:rPr lang="en-US" altLang="zh-TW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PMingLiU" pitchFamily="18" charset="-120"/>
              </a:rPr>
              <a:t> derived from hESCs</a:t>
            </a:r>
          </a:p>
        </p:txBody>
      </p:sp>
      <p:pic>
        <p:nvPicPr>
          <p:cNvPr id="4" name="150308 beating EBs day3 CDM plating_1.avi">
            <a:hlinkClick r:id="" action="ppaction://media"/>
          </p:cNvPr>
          <p:cNvPicPr>
            <a:picLocks noRot="1"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1547664" y="1628800"/>
            <a:ext cx="6591300" cy="4914900"/>
          </a:xfrm>
          <a:prstGeom prst="rect">
            <a:avLst/>
          </a:prstGeom>
        </p:spPr>
      </p:pic>
      <p:cxnSp>
        <p:nvCxnSpPr>
          <p:cNvPr id="5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738384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Challenges with Embryonic Stem Cells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1752600"/>
            <a:ext cx="7910513" cy="4495800"/>
          </a:xfrm>
        </p:spPr>
        <p:txBody>
          <a:bodyPr>
            <a:normAutofit fontScale="92500" lnSpcReduction="20000"/>
          </a:bodyPr>
          <a:lstStyle/>
          <a:p>
            <a:pPr marL="0" indent="0">
              <a:lnSpc>
                <a:spcPct val="90000"/>
              </a:lnSpc>
              <a:buNone/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Recently, abnormalities in chromosome number and structure  were found in </a:t>
            </a:r>
            <a:r>
              <a:rPr lang="en-US" sz="2400" dirty="0" smtClean="0"/>
              <a:t>some human </a:t>
            </a:r>
            <a:r>
              <a:rPr lang="en-US" sz="2400" dirty="0"/>
              <a:t>ESC lines. </a:t>
            </a:r>
            <a:endParaRPr lang="en-US" sz="2400" dirty="0" smtClean="0"/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Stem cell development or proliferation must be controlled once placed into patients</a:t>
            </a:r>
            <a:r>
              <a:rPr lang="en-US" sz="2400" dirty="0" smtClean="0"/>
              <a:t>.</a:t>
            </a:r>
          </a:p>
          <a:p>
            <a:pPr marL="0" indent="0">
              <a:lnSpc>
                <a:spcPct val="90000"/>
              </a:lnSpc>
              <a:buNone/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Stem cells need to be differentiated to the appropriate cell types </a:t>
            </a:r>
            <a:r>
              <a:rPr lang="en-US" sz="2400" i="1" dirty="0"/>
              <a:t>before</a:t>
            </a:r>
            <a:r>
              <a:rPr lang="en-US" sz="2400" dirty="0"/>
              <a:t> they can be used clinically</a:t>
            </a:r>
            <a:r>
              <a:rPr lang="en-US" sz="2400" dirty="0" smtClean="0"/>
              <a:t>.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 smtClean="0"/>
              <a:t>The </a:t>
            </a:r>
            <a:r>
              <a:rPr lang="en-US" sz="2400" dirty="0"/>
              <a:t>use of mouse “feeder” cells to grow ESC could result in problems due to xenotransplantation</a:t>
            </a:r>
            <a:r>
              <a:rPr lang="en-US" sz="2400" dirty="0" smtClean="0"/>
              <a:t>.</a:t>
            </a:r>
          </a:p>
          <a:p>
            <a:pPr>
              <a:lnSpc>
                <a:spcPct val="90000"/>
              </a:lnSpc>
              <a:defRPr/>
            </a:pPr>
            <a:endParaRPr lang="en-US" sz="2400" dirty="0" smtClean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Possibility of rejection of stem cell transplants as foreign tissues is very high.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86" y="5715001"/>
            <a:ext cx="1033313" cy="1142999"/>
          </a:xfrm>
          <a:prstGeom prst="rect">
            <a:avLst/>
          </a:prstGeom>
        </p:spPr>
      </p:pic>
      <p:cxnSp>
        <p:nvCxnSpPr>
          <p:cNvPr id="5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4650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48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48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48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48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481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895600"/>
            <a:ext cx="2819400" cy="2241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358063" cy="1579959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66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latin typeface="+mn-lt"/>
                <a:ea typeface="+mn-ea"/>
                <a:cs typeface="+mn-cs"/>
              </a:rPr>
              <a:t>CLONING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47800" y="152400"/>
            <a:ext cx="5812559" cy="12003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Somatic Cell Nuclear Transfer</a:t>
            </a:r>
          </a:p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SCNT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80219" y="5181600"/>
            <a:ext cx="2890861" cy="400110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/>
          <a:p>
            <a:r>
              <a:rPr lang="en-US" sz="2000" b="1" cap="all" dirty="0" smtClean="0">
                <a:ln/>
                <a:solidFill>
                  <a:schemeClr val="accent1"/>
                </a:solidFill>
                <a:effectLst>
                  <a:outerShdw blurRad="19685" dist="12700" dir="5400000" algn="tl" rotWithShape="0">
                    <a:schemeClr val="accent1">
                      <a:satMod val="130000"/>
                      <a:alpha val="60000"/>
                    </a:schemeClr>
                  </a:outerShdw>
                  <a:reflection blurRad="10000" stA="55000" endPos="48000" dist="500" dir="5400000" sy="-100000" algn="bl" rotWithShape="0"/>
                </a:effectLst>
              </a:rPr>
              <a:t>Reproductive Cloning</a:t>
            </a:r>
            <a:endParaRPr lang="en-US" sz="2000" b="1" cap="all" dirty="0">
              <a:ln/>
              <a:solidFill>
                <a:schemeClr val="accent1"/>
              </a:solidFill>
              <a:effectLst>
                <a:outerShdw blurRad="19685" dist="12700" dir="5400000" algn="tl" rotWithShape="0">
                  <a:schemeClr val="accent1">
                    <a:satMod val="130000"/>
                    <a:alpha val="60000"/>
                  </a:schemeClr>
                </a:outerShdw>
                <a:reflection blurRad="10000" stA="55000" endPos="48000" dist="500" dir="5400000" sy="-100000" algn="bl" rotWithShape="0"/>
              </a:effectLst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352800"/>
            <a:ext cx="4267201" cy="894187"/>
          </a:xfrm>
          <a:prstGeom prst="rect">
            <a:avLst/>
          </a:prstGeom>
        </p:spPr>
      </p:pic>
      <p:cxnSp>
        <p:nvCxnSpPr>
          <p:cNvPr id="10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1295400" y="5562600"/>
            <a:ext cx="25908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(</a:t>
            </a:r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July </a:t>
            </a:r>
            <a:r>
              <a:rPr lang="en-US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1996 – </a:t>
            </a:r>
            <a:r>
              <a:rPr lang="en-US" sz="1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February </a:t>
            </a:r>
            <a:r>
              <a:rPr lang="en-US" sz="1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2003)</a:t>
            </a:r>
          </a:p>
        </p:txBody>
      </p:sp>
    </p:spTree>
    <p:extLst>
      <p:ext uri="{BB962C8B-B14F-4D97-AF65-F5344CB8AC3E}">
        <p14:creationId xmlns:p14="http://schemas.microsoft.com/office/powerpoint/2010/main" val="4185924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9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7329"/>
          <a:stretch/>
        </p:blipFill>
        <p:spPr bwMode="auto">
          <a:xfrm>
            <a:off x="381001" y="152400"/>
            <a:ext cx="2744300" cy="617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71" r="36748"/>
          <a:stretch/>
        </p:blipFill>
        <p:spPr bwMode="auto">
          <a:xfrm>
            <a:off x="3125299" y="152400"/>
            <a:ext cx="2568741" cy="617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12"/>
          <a:stretch/>
        </p:blipFill>
        <p:spPr bwMode="auto">
          <a:xfrm>
            <a:off x="5665498" y="152400"/>
            <a:ext cx="3115361" cy="61788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796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734" y="0"/>
            <a:ext cx="6804422" cy="6615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3615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0" y="1828800"/>
            <a:ext cx="3520674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2400"/>
              </a:spcAft>
              <a:buFont typeface="Arial"/>
              <a:buChar char="•"/>
            </a:pPr>
            <a:r>
              <a:rPr lang="en-US" sz="2400" dirty="0" smtClean="0"/>
              <a:t>Therapeutic cloning uses stem cells to correct diseases and other health problems that someone may encounter.</a:t>
            </a:r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Therapeutic cloning does not cloned to make full humans but rather is used for the stem cells of embryo</a:t>
            </a:r>
            <a:endParaRPr lang="en-US" sz="2400" dirty="0"/>
          </a:p>
        </p:txBody>
      </p:sp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533400" y="228600"/>
            <a:ext cx="8229600" cy="1143000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Therapeutic Cloning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0274" y="1600200"/>
            <a:ext cx="6103726" cy="4710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15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88" y="228600"/>
            <a:ext cx="8667899" cy="64008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86" y="5715001"/>
            <a:ext cx="1033313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9996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stantis2"/>
          <p:cNvPicPr>
            <a:picLocks noGrp="1" noChangeAspect="1" noChangeArrowheads="1"/>
          </p:cNvPicPr>
          <p:nvPr>
            <p:ph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609600"/>
            <a:ext cx="7086600" cy="5610225"/>
          </a:xfrm>
        </p:spPr>
      </p:pic>
    </p:spTree>
    <p:extLst>
      <p:ext uri="{BB962C8B-B14F-4D97-AF65-F5344CB8AC3E}">
        <p14:creationId xmlns:p14="http://schemas.microsoft.com/office/powerpoint/2010/main" val="306445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533400"/>
            <a:ext cx="7102293" cy="557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49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algn="just"/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In late 2006 the group of Takahashi and Yamanaka reported the stimulation of cells of adult and embryonic origin to </a:t>
            </a:r>
            <a:r>
              <a:rPr lang="en-GB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pluripotent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stem cells called induced </a:t>
            </a:r>
            <a:r>
              <a:rPr lang="en-GB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pluripotent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 stem (</a:t>
            </a:r>
            <a:r>
              <a:rPr lang="en-GB" sz="2000" dirty="0" err="1" smtClean="0">
                <a:latin typeface="Verdana" pitchFamily="34" charset="0"/>
                <a:ea typeface="Verdana" pitchFamily="34" charset="0"/>
                <a:cs typeface="Verdana" pitchFamily="34" charset="0"/>
              </a:rPr>
              <a:t>iPS</a:t>
            </a:r>
            <a:r>
              <a:rPr lang="en-GB" sz="2000" dirty="0" smtClean="0">
                <a:latin typeface="Verdana" pitchFamily="34" charset="0"/>
                <a:ea typeface="Verdana" pitchFamily="34" charset="0"/>
                <a:cs typeface="Verdana" pitchFamily="34" charset="0"/>
              </a:rPr>
              <a:t>) cells.</a:t>
            </a:r>
            <a:endParaRPr lang="en-US" sz="2000" dirty="0"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grpSp>
        <p:nvGrpSpPr>
          <p:cNvPr id="2" name="Gruppe 7"/>
          <p:cNvGrpSpPr/>
          <p:nvPr/>
        </p:nvGrpSpPr>
        <p:grpSpPr>
          <a:xfrm>
            <a:off x="871517" y="3081348"/>
            <a:ext cx="6129375" cy="1847850"/>
            <a:chOff x="785786" y="2500306"/>
            <a:chExt cx="6129375" cy="1847850"/>
          </a:xfrm>
        </p:grpSpPr>
        <p:pic>
          <p:nvPicPr>
            <p:cNvPr id="155650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785786" y="2500306"/>
              <a:ext cx="5381625" cy="18478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5651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143636" y="2500306"/>
              <a:ext cx="771525" cy="752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922920" y="287338"/>
            <a:ext cx="7467600" cy="1143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first iPSCs</a:t>
            </a:r>
            <a:r>
              <a:rPr lang="en-US" sz="28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	</a:t>
            </a:r>
            <a:endParaRPr lang="en-US" sz="2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81590" y="2168860"/>
            <a:ext cx="7636683" cy="247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2" name="Picture 2" descr="File:Shinya Yamanaka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687235" y="4464115"/>
            <a:ext cx="1514692" cy="2160240"/>
          </a:xfrm>
          <a:prstGeom prst="rect">
            <a:avLst/>
          </a:prstGeom>
          <a:noFill/>
        </p:spPr>
      </p:pic>
      <p:cxnSp>
        <p:nvCxnSpPr>
          <p:cNvPr id="10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398487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81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15950" y="19050"/>
            <a:ext cx="77724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/>
            <a:r>
              <a:rPr lang="en-US" alt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Introducing….stem cells!</a:t>
            </a:r>
          </a:p>
        </p:txBody>
      </p:sp>
      <p:pic>
        <p:nvPicPr>
          <p:cNvPr id="67891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4" t="81699" r="9415" b="5508"/>
          <a:stretch>
            <a:fillRect/>
          </a:stretch>
        </p:blipFill>
        <p:spPr bwMode="auto">
          <a:xfrm>
            <a:off x="4572000" y="2062163"/>
            <a:ext cx="4537075" cy="1006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18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t="30428" r="10699" b="57668"/>
          <a:stretch>
            <a:fillRect/>
          </a:stretch>
        </p:blipFill>
        <p:spPr bwMode="auto">
          <a:xfrm>
            <a:off x="250825" y="1628775"/>
            <a:ext cx="4319588" cy="93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19" name="Picture 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4" t="16707" r="17175" b="68645"/>
          <a:stretch>
            <a:fillRect/>
          </a:stretch>
        </p:blipFill>
        <p:spPr bwMode="auto">
          <a:xfrm>
            <a:off x="4643438" y="3571875"/>
            <a:ext cx="410527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20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7" t="58818" r="9415" b="33858"/>
          <a:stretch>
            <a:fillRect/>
          </a:stretch>
        </p:blipFill>
        <p:spPr bwMode="auto">
          <a:xfrm>
            <a:off x="179388" y="4365625"/>
            <a:ext cx="3816350" cy="576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21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t="65213" r="18460" b="26534"/>
          <a:stretch>
            <a:fillRect/>
          </a:stretch>
        </p:blipFill>
        <p:spPr bwMode="auto">
          <a:xfrm>
            <a:off x="323850" y="5589588"/>
            <a:ext cx="3889375" cy="64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22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41" t="73445" r="18460" b="18301"/>
          <a:stretch>
            <a:fillRect/>
          </a:stretch>
        </p:blipFill>
        <p:spPr bwMode="auto">
          <a:xfrm>
            <a:off x="4859338" y="5949950"/>
            <a:ext cx="3889375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23" name="Picture 1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56" t="50584" r="9415" b="39346"/>
          <a:stretch>
            <a:fillRect/>
          </a:stretch>
        </p:blipFill>
        <p:spPr bwMode="auto">
          <a:xfrm>
            <a:off x="3924300" y="5013325"/>
            <a:ext cx="4464050" cy="792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8924" name="Picture 1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8" t="42332" r="10699" b="49435"/>
          <a:stretch>
            <a:fillRect/>
          </a:stretch>
        </p:blipFill>
        <p:spPr bwMode="auto">
          <a:xfrm>
            <a:off x="250825" y="3284538"/>
            <a:ext cx="43195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5397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Lige forbindelse 13"/>
          <p:cNvCxnSpPr/>
          <p:nvPr/>
        </p:nvCxnSpPr>
        <p:spPr>
          <a:xfrm>
            <a:off x="395536" y="11430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624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89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89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789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789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789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789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789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789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789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789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789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789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7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789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789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143000"/>
            <a:ext cx="8178800" cy="408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9747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85" y="0"/>
            <a:ext cx="8013279" cy="6808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>
          <a:xfrm>
            <a:off x="428625" y="731119"/>
            <a:ext cx="2348508" cy="769069"/>
          </a:xfrm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sz="5100" b="1" dirty="0">
                <a:solidFill>
                  <a:srgbClr val="84DDFD"/>
                </a:solidFill>
                <a:cs typeface="Geeza Pro" charset="0"/>
              </a:rPr>
              <a:t>iPS Cells</a:t>
            </a:r>
            <a:endParaRPr lang="en-US" sz="5100" b="1" dirty="0">
              <a:solidFill>
                <a:srgbClr val="84DDFD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541454"/>
            <a:ext cx="21236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Yamanaka Factors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5" name="Line 36"/>
          <p:cNvSpPr>
            <a:spLocks noChangeShapeType="1"/>
          </p:cNvSpPr>
          <p:nvPr/>
        </p:nvSpPr>
        <p:spPr bwMode="auto">
          <a:xfrm>
            <a:off x="2178960" y="2788554"/>
            <a:ext cx="457200" cy="0"/>
          </a:xfrm>
          <a:prstGeom prst="line">
            <a:avLst/>
          </a:prstGeom>
          <a:noFill/>
          <a:ln w="38100" cmpd="sng">
            <a:solidFill>
              <a:srgbClr val="D34817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  <p:sp>
        <p:nvSpPr>
          <p:cNvPr id="6" name="TextBox 5"/>
          <p:cNvSpPr txBox="1"/>
          <p:nvPr/>
        </p:nvSpPr>
        <p:spPr>
          <a:xfrm>
            <a:off x="6629400" y="2362200"/>
            <a:ext cx="2005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Thomson Factors</a:t>
            </a:r>
            <a:endParaRPr lang="en-US" sz="2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Line 36"/>
          <p:cNvSpPr>
            <a:spLocks noChangeShapeType="1"/>
          </p:cNvSpPr>
          <p:nvPr/>
        </p:nvSpPr>
        <p:spPr bwMode="auto">
          <a:xfrm flipH="1" flipV="1">
            <a:off x="6172200" y="2590800"/>
            <a:ext cx="458400" cy="18500"/>
          </a:xfrm>
          <a:prstGeom prst="line">
            <a:avLst/>
          </a:prstGeom>
          <a:noFill/>
          <a:ln w="38100" cmpd="sng">
            <a:solidFill>
              <a:srgbClr val="D34817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 sz="3200"/>
          </a:p>
        </p:txBody>
      </p:sp>
    </p:spTree>
    <p:extLst>
      <p:ext uri="{BB962C8B-B14F-4D97-AF65-F5344CB8AC3E}">
        <p14:creationId xmlns:p14="http://schemas.microsoft.com/office/powerpoint/2010/main" val="1518331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1" animBg="1"/>
      <p:bldP spid="6" grpId="0"/>
      <p:bldP spid="7" grpId="1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5" name="Rectangle 5"/>
          <p:cNvSpPr>
            <a:spLocks noGrp="1" noChangeArrowheads="1"/>
          </p:cNvSpPr>
          <p:nvPr>
            <p:ph type="title"/>
          </p:nvPr>
        </p:nvSpPr>
        <p:spPr>
          <a:xfrm>
            <a:off x="750887" y="76200"/>
            <a:ext cx="7859713" cy="1143000"/>
          </a:xfrm>
        </p:spPr>
        <p:txBody>
          <a:bodyPr>
            <a:normAutofit fontScale="9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Induced Pluripotent Stem Cell</a:t>
            </a:r>
            <a:b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(iPS) cells</a:t>
            </a:r>
          </a:p>
        </p:txBody>
      </p:sp>
      <p:sp>
        <p:nvSpPr>
          <p:cNvPr id="20486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179388" y="1447800"/>
            <a:ext cx="4848225" cy="4876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000" dirty="0"/>
              <a:t>The method was described by </a:t>
            </a:r>
            <a:r>
              <a:rPr lang="en-US" sz="2000" dirty="0" smtClean="0"/>
              <a:t>Yamanaka  </a:t>
            </a:r>
            <a:r>
              <a:rPr lang="en-US" sz="2000" dirty="0"/>
              <a:t>in which the skin cells of laboratory mice were genetically manipulated and returned back to their embryonic state. </a:t>
            </a:r>
            <a:endParaRPr lang="en-US" sz="2000" dirty="0" smtClean="0"/>
          </a:p>
          <a:p>
            <a:pPr>
              <a:lnSpc>
                <a:spcPct val="90000"/>
              </a:lnSpc>
              <a:defRPr/>
            </a:pPr>
            <a:endParaRPr lang="en-US" sz="2000" dirty="0"/>
          </a:p>
          <a:p>
            <a:pPr>
              <a:lnSpc>
                <a:spcPct val="90000"/>
              </a:lnSpc>
              <a:defRPr/>
            </a:pPr>
            <a:r>
              <a:rPr lang="en-US" sz="2000" dirty="0"/>
              <a:t>iPS are somatic cells that have been reprogrammed to a pluripotent state (embryonic </a:t>
            </a:r>
            <a:r>
              <a:rPr lang="en-US" sz="2000" dirty="0" smtClean="0"/>
              <a:t> stem cell like </a:t>
            </a:r>
            <a:r>
              <a:rPr lang="en-US" sz="2000" dirty="0"/>
              <a:t>state</a:t>
            </a:r>
            <a:r>
              <a:rPr lang="en-US" sz="2000" dirty="0" smtClean="0"/>
              <a:t>).</a:t>
            </a:r>
          </a:p>
          <a:p>
            <a:pPr>
              <a:lnSpc>
                <a:spcPct val="90000"/>
              </a:lnSpc>
              <a:defRPr/>
            </a:pPr>
            <a:endParaRPr lang="en-US" sz="2000" dirty="0"/>
          </a:p>
          <a:p>
            <a:pPr>
              <a:lnSpc>
                <a:spcPct val="90000"/>
              </a:lnSpc>
              <a:defRPr/>
            </a:pPr>
            <a:r>
              <a:rPr lang="en-US" sz="2000" dirty="0"/>
              <a:t>Several difficulties are to be overcome before iPS cells can be considered as a potential patient-specific cell therapy. </a:t>
            </a:r>
            <a:endParaRPr lang="en-US" sz="2000" dirty="0" smtClean="0"/>
          </a:p>
          <a:p>
            <a:pPr>
              <a:lnSpc>
                <a:spcPct val="90000"/>
              </a:lnSpc>
              <a:defRPr/>
            </a:pPr>
            <a:endParaRPr lang="en-US" sz="2000" dirty="0"/>
          </a:p>
          <a:p>
            <a:pPr>
              <a:lnSpc>
                <a:spcPct val="90000"/>
              </a:lnSpc>
              <a:defRPr/>
            </a:pPr>
            <a:r>
              <a:rPr lang="en-US" sz="2000" dirty="0" smtClean="0"/>
              <a:t>It </a:t>
            </a:r>
            <a:r>
              <a:rPr lang="en-US" sz="2000" dirty="0"/>
              <a:t>will be crucial to characterize the development potential of human iPS cell line in the future.  </a:t>
            </a:r>
          </a:p>
        </p:txBody>
      </p:sp>
      <p:pic>
        <p:nvPicPr>
          <p:cNvPr id="11268" name="Picture 4" descr="ST_Pic02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0313" y="1268413"/>
            <a:ext cx="3708400" cy="4097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86" y="5715001"/>
            <a:ext cx="1033313" cy="1142999"/>
          </a:xfrm>
          <a:prstGeom prst="rect">
            <a:avLst/>
          </a:prstGeom>
        </p:spPr>
      </p:pic>
      <p:cxnSp>
        <p:nvCxnSpPr>
          <p:cNvPr id="6" name="Lige forbindelse 13"/>
          <p:cNvCxnSpPr/>
          <p:nvPr/>
        </p:nvCxnSpPr>
        <p:spPr>
          <a:xfrm>
            <a:off x="395536" y="12192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05425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48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48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48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48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3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3276600" cy="4754563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en-US" sz="2400" dirty="0"/>
              <a:t>Skin cells were taken from the tail tip of a sickle-cell model mouse</a:t>
            </a:r>
            <a:r>
              <a:rPr lang="en-US" sz="2400" dirty="0" smtClean="0"/>
              <a:t>.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The cells were differentiated into hematopoietic cells</a:t>
            </a:r>
            <a:r>
              <a:rPr lang="en-US" sz="2400" dirty="0" smtClean="0"/>
              <a:t>.</a:t>
            </a:r>
          </a:p>
          <a:p>
            <a:pPr>
              <a:lnSpc>
                <a:spcPct val="90000"/>
              </a:lnSpc>
              <a:defRPr/>
            </a:pPr>
            <a:endParaRPr lang="en-US" sz="2400" dirty="0"/>
          </a:p>
          <a:p>
            <a:pPr>
              <a:lnSpc>
                <a:spcPct val="90000"/>
              </a:lnSpc>
              <a:defRPr/>
            </a:pPr>
            <a:r>
              <a:rPr lang="en-US" sz="2400" dirty="0"/>
              <a:t>The produced cells were transfused back into the sick mouse  </a:t>
            </a:r>
          </a:p>
        </p:txBody>
      </p:sp>
      <p:pic>
        <p:nvPicPr>
          <p:cNvPr id="13316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1400" y="1117600"/>
            <a:ext cx="4991100" cy="513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7" name="Text Box 7"/>
          <p:cNvSpPr txBox="1">
            <a:spLocks noChangeArrowheads="1"/>
          </p:cNvSpPr>
          <p:nvPr/>
        </p:nvSpPr>
        <p:spPr bwMode="auto">
          <a:xfrm>
            <a:off x="6715125" y="6072188"/>
            <a:ext cx="18192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en-US" sz="1400" i="1"/>
              <a:t>Hanna J. et.al., 2007</a:t>
            </a:r>
          </a:p>
        </p:txBody>
      </p:sp>
      <p:cxnSp>
        <p:nvCxnSpPr>
          <p:cNvPr id="6" name="Lige forbindelse 13"/>
          <p:cNvCxnSpPr/>
          <p:nvPr/>
        </p:nvCxnSpPr>
        <p:spPr>
          <a:xfrm>
            <a:off x="395536" y="10668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8" name="Rectangle 5"/>
          <p:cNvSpPr txBox="1">
            <a:spLocks noChangeArrowheads="1"/>
          </p:cNvSpPr>
          <p:nvPr/>
        </p:nvSpPr>
        <p:spPr>
          <a:xfrm>
            <a:off x="750887" y="-76200"/>
            <a:ext cx="78597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US" sz="3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Induced Pluripotent Stem Cell</a:t>
            </a:r>
            <a:br>
              <a:rPr lang="en-US" sz="3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en-US" sz="3600" b="1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(iPS) cells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0273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66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6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863"/>
          <a:stretch/>
        </p:blipFill>
        <p:spPr>
          <a:xfrm>
            <a:off x="228600" y="93890"/>
            <a:ext cx="8686800" cy="34471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86" y="5715001"/>
            <a:ext cx="1033313" cy="1142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460" b="27524"/>
          <a:stretch/>
        </p:blipFill>
        <p:spPr>
          <a:xfrm>
            <a:off x="228600" y="3496236"/>
            <a:ext cx="8686800" cy="13895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476"/>
          <a:stretch/>
        </p:blipFill>
        <p:spPr>
          <a:xfrm>
            <a:off x="228600" y="4885765"/>
            <a:ext cx="8686800" cy="1819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885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794" name="Rectangle 2"/>
          <p:cNvSpPr>
            <a:spLocks noGrp="1" noRot="1" noChangeArrowheads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Goal of Stem Cell Therapies</a:t>
            </a:r>
            <a:endParaRPr lang="en-IN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289795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661665" y="2060848"/>
            <a:ext cx="8158807" cy="319695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eaLnBrk="1" hangingPunct="1">
              <a:defRPr/>
            </a:pPr>
            <a:endParaRPr lang="en-US" sz="3600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algn="ctr" eaLnBrk="1" hangingPunct="1">
              <a:buFont typeface="Arial" pitchFamily="34" charset="0"/>
              <a:buNone/>
              <a:defRPr/>
            </a:pPr>
            <a:r>
              <a:rPr lang="en-US" sz="3600" b="1" dirty="0" smtClean="0">
                <a:solidFill>
                  <a:schemeClr val="tx2">
                    <a:lumMod val="50000"/>
                  </a:schemeClr>
                </a:solidFill>
              </a:rPr>
              <a:t>    The goal of stem cell therapies is to promote cell replacement in organs that are damaged and do not have the ability for self repair</a:t>
            </a:r>
            <a:endParaRPr lang="en-IN" sz="3600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cxnSp>
        <p:nvCxnSpPr>
          <p:cNvPr id="6" name="Lige forbindelse 13"/>
          <p:cNvCxnSpPr/>
          <p:nvPr/>
        </p:nvCxnSpPr>
        <p:spPr>
          <a:xfrm>
            <a:off x="395536" y="1446212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2523984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9795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9795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9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795" grpId="0" build="p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>
              <a:defRPr/>
            </a:pP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The Promise of Stem Cell Technology</a:t>
            </a: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657600" y="1981200"/>
            <a:ext cx="5486400" cy="4343400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en-US" sz="2800" dirty="0"/>
              <a:t>Replacement of tissues/organs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Repair of defective cell </a:t>
            </a:r>
            <a:r>
              <a:rPr lang="en-US" sz="2800" dirty="0" smtClean="0"/>
              <a:t>types</a:t>
            </a:r>
            <a:endParaRPr lang="en-US" sz="2800" dirty="0"/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Study cell differentiation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Toxicity testing.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Understanding prevention and treatment of birth defects.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Study of development and gene control.</a:t>
            </a:r>
          </a:p>
          <a:p>
            <a:pPr>
              <a:lnSpc>
                <a:spcPct val="80000"/>
              </a:lnSpc>
              <a:defRPr/>
            </a:pPr>
            <a:r>
              <a:rPr lang="en-US" sz="2800" dirty="0"/>
              <a:t>Study of drugs therapeutic potential.</a:t>
            </a:r>
          </a:p>
        </p:txBody>
      </p:sp>
      <p:pic>
        <p:nvPicPr>
          <p:cNvPr id="14340" name="Picture 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1714500"/>
            <a:ext cx="2786062" cy="327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Lige forbindelse 13"/>
          <p:cNvCxnSpPr/>
          <p:nvPr/>
        </p:nvCxnSpPr>
        <p:spPr>
          <a:xfrm>
            <a:off x="395536" y="12192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52193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37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37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37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37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37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37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28600"/>
            <a:ext cx="7708227" cy="6324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2377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0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32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People in the US affected by diseases that may be helped by stem cell research</a:t>
            </a:r>
          </a:p>
        </p:txBody>
      </p:sp>
      <p:sp>
        <p:nvSpPr>
          <p:cNvPr id="307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7924800" cy="5105400"/>
          </a:xfrm>
        </p:spPr>
        <p:txBody>
          <a:bodyPr/>
          <a:lstStyle/>
          <a:p>
            <a:pPr>
              <a:lnSpc>
                <a:spcPct val="80000"/>
              </a:lnSpc>
              <a:buFont typeface="Wingdings" pitchFamily="2" charset="2"/>
              <a:buNone/>
            </a:pPr>
            <a:endParaRPr lang="en-US" sz="2000" b="1"/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 u="sng"/>
              <a:t>Condition			Number of Persons Affected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/>
              <a:t>Cardiovascular diseases	58 Million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/>
              <a:t>Autoimmune diseases		30 Million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/>
              <a:t>Diabetes			16 Million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/>
              <a:t>Osteoporosis			10 Million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/>
              <a:t>Cancer				8.2 Million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/>
              <a:t>Alzheimer's disease		4 Million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/>
              <a:t>Parkinson's disease		1.5 Million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/>
              <a:t>Burns (severe)			0.3 Million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/>
              <a:t>Spinal cord injuries		0.25 Million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/>
              <a:t>Birth defects			150,000 (per year)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/>
              <a:t>Total			          128.4 Million 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 b="1"/>
              <a:t>--------------------------------------------------------------------------------------</a:t>
            </a:r>
          </a:p>
          <a:p>
            <a:pPr>
              <a:lnSpc>
                <a:spcPct val="80000"/>
              </a:lnSpc>
              <a:buFont typeface="Wingdings" pitchFamily="2" charset="2"/>
              <a:buNone/>
            </a:pPr>
            <a:r>
              <a:rPr lang="en-US" sz="2000"/>
              <a:t>Data from the Patients' Coalition for Urgent Research, Washington, DC (according to Perry, Ref. 267).</a:t>
            </a:r>
          </a:p>
        </p:txBody>
      </p:sp>
      <p:cxnSp>
        <p:nvCxnSpPr>
          <p:cNvPr id="4" name="Lige forbindelse 13"/>
          <p:cNvCxnSpPr/>
          <p:nvPr/>
        </p:nvCxnSpPr>
        <p:spPr>
          <a:xfrm>
            <a:off x="395536" y="1522412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71622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434975" y="120650"/>
            <a:ext cx="8458200" cy="990600"/>
          </a:xfrm>
        </p:spPr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altLang="zh-TW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Narrow" pitchFamily="34" charset="0"/>
                <a:ea typeface="PMingLiU" pitchFamily="18" charset="-120"/>
              </a:rPr>
              <a:t>Obstacles of Stem Cell Research</a:t>
            </a:r>
          </a:p>
        </p:txBody>
      </p:sp>
      <p:sp>
        <p:nvSpPr>
          <p:cNvPr id="232451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434975" y="1416050"/>
            <a:ext cx="8458200" cy="5181600"/>
          </a:xfrm>
        </p:spPr>
        <p:txBody>
          <a:bodyPr>
            <a:normAutofit fontScale="92500"/>
          </a:bodyPr>
          <a:lstStyle/>
          <a:p>
            <a:pPr marL="231775" indent="-231775" eaLnBrk="1" hangingPunct="1">
              <a:defRPr/>
            </a:pP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How to find the right type of stem cells? </a:t>
            </a:r>
          </a:p>
          <a:p>
            <a:pPr marL="231775" indent="-231775" eaLnBrk="1" hangingPunct="1">
              <a:defRPr/>
            </a:pPr>
            <a:endParaRPr lang="en-US" altLang="zh-TW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MingLiU" pitchFamily="18" charset="-120"/>
            </a:endParaRPr>
          </a:p>
          <a:p>
            <a:pPr marL="231775" indent="-231775" eaLnBrk="1" hangingPunct="1">
              <a:defRPr/>
            </a:pP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How to completely differentiate Stem Cells to desired cell type?</a:t>
            </a:r>
          </a:p>
          <a:p>
            <a:pPr marL="231775" indent="-231775" eaLnBrk="1" hangingPunct="1">
              <a:defRPr/>
            </a:pPr>
            <a:endParaRPr lang="en-US" altLang="zh-TW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MingLiU" pitchFamily="18" charset="-120"/>
            </a:endParaRPr>
          </a:p>
          <a:p>
            <a:pPr marL="231775" indent="-231775" eaLnBrk="1" hangingPunct="1">
              <a:defRPr/>
            </a:pP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How to put the stem cells into the right place?</a:t>
            </a:r>
          </a:p>
          <a:p>
            <a:pPr marL="231775" indent="-231775" eaLnBrk="1" hangingPunct="1">
              <a:buFont typeface="Wingdings" pitchFamily="2" charset="2"/>
              <a:buNone/>
              <a:defRPr/>
            </a:pPr>
            <a:endParaRPr lang="en-US" altLang="zh-TW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MingLiU" pitchFamily="18" charset="-120"/>
            </a:endParaRPr>
          </a:p>
          <a:p>
            <a:pPr marL="231775" indent="-231775" eaLnBrk="1" hangingPunct="1">
              <a:defRPr/>
            </a:pP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Will the stem cells perform the desired function in the body?</a:t>
            </a:r>
          </a:p>
          <a:p>
            <a:pPr marL="231775" indent="-231775" eaLnBrk="1" hangingPunct="1">
              <a:defRPr/>
            </a:pPr>
            <a:endParaRPr lang="en-US" altLang="zh-TW" sz="28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PMingLiU" pitchFamily="18" charset="-120"/>
            </a:endParaRPr>
          </a:p>
          <a:p>
            <a:pPr marL="231775" indent="-231775" eaLnBrk="1" hangingPunct="1">
              <a:defRPr/>
            </a:pPr>
            <a:r>
              <a:rPr lang="en-US" altLang="zh-TW" sz="28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PMingLiU" pitchFamily="18" charset="-120"/>
              </a:rPr>
              <a:t>Differentiation protocols for many cell types have not been developed.</a:t>
            </a:r>
          </a:p>
        </p:txBody>
      </p:sp>
      <p:cxnSp>
        <p:nvCxnSpPr>
          <p:cNvPr id="7" name="Lige forbindelse 13"/>
          <p:cNvCxnSpPr/>
          <p:nvPr/>
        </p:nvCxnSpPr>
        <p:spPr>
          <a:xfrm>
            <a:off x="395536" y="12192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9235353"/>
      </p:ext>
    </p:extLst>
  </p:cSld>
  <p:clrMapOvr>
    <a:masterClrMapping/>
  </p:clrMapOvr>
  <p:transition>
    <p:wipe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24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232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32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232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2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232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000" y="889000"/>
            <a:ext cx="5080000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80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5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482740"/>
            <a:ext cx="6350000" cy="635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381000"/>
            <a:ext cx="2019300" cy="1739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861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Question 1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00600"/>
          </a:xfrm>
        </p:spPr>
        <p:txBody>
          <a:bodyPr>
            <a:normAutofit/>
          </a:bodyPr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Which of the following are pluripotent stem cells?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500" dirty="0"/>
              <a:t>Cells has the potential to differentiate into any adult cell type </a:t>
            </a:r>
            <a:r>
              <a:rPr lang="en-US" sz="2500" dirty="0" smtClean="0"/>
              <a:t>forming an entire organism</a:t>
            </a:r>
            <a:endParaRPr lang="en-US" sz="2500" dirty="0"/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500" dirty="0" smtClean="0"/>
              <a:t>Cells </a:t>
            </a:r>
            <a:r>
              <a:rPr lang="en-US" sz="2500" dirty="0"/>
              <a:t>that has limited potential to form only multiple adult cell types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500" dirty="0"/>
              <a:t>Cells that don</a:t>
            </a:r>
            <a:r>
              <a:rPr lang="fr-FR" sz="2500" dirty="0"/>
              <a:t>’</a:t>
            </a:r>
            <a:r>
              <a:rPr lang="en-US" sz="2500" dirty="0"/>
              <a:t>t have the </a:t>
            </a:r>
            <a:r>
              <a:rPr lang="en-US" sz="2500" dirty="0" smtClean="0"/>
              <a:t>ability </a:t>
            </a:r>
            <a:r>
              <a:rPr lang="en-US" sz="2500" dirty="0"/>
              <a:t>for self </a:t>
            </a:r>
            <a:r>
              <a:rPr lang="en-US" sz="2500" dirty="0" smtClean="0"/>
              <a:t>renewal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r>
              <a:rPr lang="en-US" sz="2500" dirty="0"/>
              <a:t>Cells has the Potential to form all differentiated cell types except placenta</a:t>
            </a:r>
          </a:p>
          <a:p>
            <a:pPr marL="857250" lvl="1" indent="-457200">
              <a:lnSpc>
                <a:spcPct val="120000"/>
              </a:lnSpc>
              <a:buFont typeface="+mj-lt"/>
              <a:buAutoNum type="alphaLcPeriod"/>
            </a:pPr>
            <a:endParaRPr lang="en-US" sz="2500" dirty="0"/>
          </a:p>
          <a:p>
            <a:pPr marL="857250" lvl="1" indent="-457200">
              <a:buFont typeface="+mj-lt"/>
              <a:buAutoNum type="alphaLcPeriod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86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Question 2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Important limitation of using cloned ESCs (SCNT-ESCs) clinically: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eriod"/>
            </a:pPr>
            <a:r>
              <a:rPr lang="en-US" dirty="0" smtClean="0">
                <a:solidFill>
                  <a:srgbClr val="000000"/>
                </a:solidFill>
              </a:rPr>
              <a:t>Immune rejection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eriod"/>
            </a:pPr>
            <a:r>
              <a:rPr lang="en-US" dirty="0" smtClean="0">
                <a:solidFill>
                  <a:srgbClr val="000000"/>
                </a:solidFill>
              </a:rPr>
              <a:t>Produce limited number of cell types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eriod"/>
            </a:pPr>
            <a:r>
              <a:rPr lang="en-US" dirty="0">
                <a:solidFill>
                  <a:srgbClr val="000000"/>
                </a:solidFill>
              </a:rPr>
              <a:t>Destruction of human embryos</a:t>
            </a:r>
          </a:p>
          <a:p>
            <a:pPr marL="914400" lvl="1" indent="-514350">
              <a:lnSpc>
                <a:spcPct val="120000"/>
              </a:lnSpc>
              <a:buFont typeface="+mj-lt"/>
              <a:buAutoNum type="alphaLcPeriod"/>
            </a:pPr>
            <a:r>
              <a:rPr lang="en-US" dirty="0" smtClean="0">
                <a:solidFill>
                  <a:srgbClr val="000000"/>
                </a:solidFill>
              </a:rPr>
              <a:t>Difficult to grow and culture in the laboratory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239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Question 3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90600" y="1600200"/>
            <a:ext cx="7696200" cy="4525963"/>
          </a:xfrm>
        </p:spPr>
        <p:txBody>
          <a:bodyPr/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What are Yamanaka factors?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 smtClean="0"/>
              <a:t>OCT3/4, SOX2, KLF4, c-</a:t>
            </a:r>
            <a:r>
              <a:rPr lang="en-US" dirty="0" err="1" smtClean="0"/>
              <a:t>Myc</a:t>
            </a:r>
            <a:endParaRPr lang="en-US" dirty="0"/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 smtClean="0"/>
              <a:t>Growth factors 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 smtClean="0"/>
              <a:t>Cytokines </a:t>
            </a:r>
            <a:endParaRPr lang="en-US" dirty="0"/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 smtClean="0"/>
              <a:t>OCT3/4, SOX2, </a:t>
            </a:r>
            <a:r>
              <a:rPr lang="en-US" dirty="0" err="1" smtClean="0"/>
              <a:t>Nanog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54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Question 4</a:t>
            </a:r>
            <a:endParaRPr lang="en-US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Mesenchymal stem cells are examples of: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 smtClean="0"/>
              <a:t>Pluripotent stem cells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 smtClean="0"/>
              <a:t>Multipotent stem cells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 smtClean="0"/>
              <a:t>Totipotent stem cells</a:t>
            </a:r>
          </a:p>
          <a:p>
            <a:pPr marL="914400" lvl="1" indent="-514350">
              <a:lnSpc>
                <a:spcPct val="130000"/>
              </a:lnSpc>
              <a:buFont typeface="+mj-lt"/>
              <a:buAutoNum type="alphaLcPeriod"/>
            </a:pPr>
            <a:r>
              <a:rPr lang="en-US" dirty="0" smtClean="0"/>
              <a:t>Induced pluripotent stem cells (iPS cells)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7888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5" presetClass="emph" presetSubtype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25"/>
                                  </p:iterate>
                                  <p:childTnLst>
                                    <p:set>
                                      <p:cBhvr override="childStyle">
                                        <p:cTn id="30" dur="indefinite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style.fontWeight</p:attrName>
                                        </p:attrNameLst>
                                      </p:cBhvr>
                                      <p:to>
                                        <p:strVal val="bol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0450" y="3361265"/>
            <a:ext cx="2774950" cy="330351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400" y="3962400"/>
            <a:ext cx="38862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500" dirty="0" smtClean="0">
                <a:solidFill>
                  <a:srgbClr val="FF0000"/>
                </a:solidFill>
              </a:rPr>
              <a:t>Thank You</a:t>
            </a:r>
            <a:endParaRPr lang="en-US" sz="4500" dirty="0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3143" y="4931760"/>
            <a:ext cx="1566713" cy="1733019"/>
          </a:xfrm>
          <a:prstGeom prst="rect">
            <a:avLst/>
          </a:prstGeom>
        </p:spPr>
      </p:pic>
      <p:pic>
        <p:nvPicPr>
          <p:cNvPr id="1026" name="Picture 2" descr="C:\Users\HP\Downloads\P101001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0" y="25400"/>
            <a:ext cx="6045200" cy="3316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400" y="304800"/>
            <a:ext cx="2053590" cy="16764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248400" y="2209800"/>
            <a:ext cx="2667000" cy="83099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600" b="1" dirty="0" err="1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Dr</a:t>
            </a:r>
            <a:r>
              <a:rPr lang="en-US" sz="1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Abdullah Al </a:t>
            </a:r>
            <a:r>
              <a:rPr lang="en-US" sz="1600" b="1" dirty="0" err="1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Dahmash</a:t>
            </a:r>
            <a:endParaRPr lang="en-US" sz="1600" b="1" dirty="0" smtClean="0">
              <a:ln w="12700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  <a:p>
            <a:pPr algn="ctr"/>
            <a:r>
              <a:rPr lang="en-US" sz="1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Founder and Chairman of </a:t>
            </a:r>
          </a:p>
          <a:p>
            <a:pPr algn="ctr"/>
            <a:r>
              <a:rPr lang="en-US" sz="1600" b="1" dirty="0" smtClean="0">
                <a:ln w="12700">
                  <a:solidFill>
                    <a:srgbClr val="92D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Stem Cell Unit</a:t>
            </a:r>
            <a:endParaRPr lang="en-US" sz="1600" b="1" dirty="0">
              <a:ln w="12700">
                <a:solidFill>
                  <a:srgbClr val="92D050"/>
                </a:solidFill>
                <a:prstDash val="solid"/>
              </a:ln>
              <a:solidFill>
                <a:srgbClr val="00B05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504349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9" t="2449" r="3809"/>
          <a:stretch>
            <a:fillRect/>
          </a:stretch>
        </p:blipFill>
        <p:spPr bwMode="auto">
          <a:xfrm>
            <a:off x="228600" y="1203325"/>
            <a:ext cx="8677275" cy="527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1" name="Text Box 5"/>
          <p:cNvSpPr txBox="1">
            <a:spLocks noChangeArrowheads="1"/>
          </p:cNvSpPr>
          <p:nvPr/>
        </p:nvSpPr>
        <p:spPr bwMode="auto">
          <a:xfrm>
            <a:off x="424517" y="228600"/>
            <a:ext cx="841468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0" hangingPunct="0">
              <a:defRPr/>
            </a:pPr>
            <a:r>
              <a:rPr lang="en-US" alt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Importance of Stem </a:t>
            </a:r>
            <a:r>
              <a:rPr lang="en-US" alt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Cell</a:t>
            </a:r>
            <a:r>
              <a:rPr lang="en-US" altLang="en-US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 Research</a:t>
            </a:r>
          </a:p>
        </p:txBody>
      </p:sp>
      <p:sp>
        <p:nvSpPr>
          <p:cNvPr id="19460" name="Rectangle 8"/>
          <p:cNvSpPr>
            <a:spLocks noChangeArrowheads="1"/>
          </p:cNvSpPr>
          <p:nvPr/>
        </p:nvSpPr>
        <p:spPr bwMode="auto">
          <a:xfrm>
            <a:off x="0" y="2133600"/>
            <a:ext cx="9144000" cy="2819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>
              <a:latin typeface="Arial" pitchFamily="34" charset="0"/>
            </a:endParaRPr>
          </a:p>
        </p:txBody>
      </p:sp>
      <p:pic>
        <p:nvPicPr>
          <p:cNvPr id="19461" name="Picture 6" descr="http://www.topnews.in/files/michael_j_fo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2362200"/>
            <a:ext cx="2455863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2" name="Picture 7" descr="http://www.clevelandleader.com/files/ronaldreag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362200"/>
            <a:ext cx="3962400" cy="247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Lige forbindelse 13"/>
          <p:cNvCxnSpPr/>
          <p:nvPr/>
        </p:nvCxnSpPr>
        <p:spPr>
          <a:xfrm>
            <a:off x="395536" y="10668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674717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2" name="Picture 2" descr="http://www.placidway.com/images/article_images/1323370824_stem%20cell%20stc%20tre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1978025"/>
            <a:ext cx="4241800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4" name="Text Box 2"/>
          <p:cNvSpPr txBox="1">
            <a:spLocks noChangeArrowheads="1"/>
          </p:cNvSpPr>
          <p:nvPr/>
        </p:nvSpPr>
        <p:spPr bwMode="auto">
          <a:xfrm>
            <a:off x="2005013" y="228600"/>
            <a:ext cx="4471987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6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itchFamily="34" charset="0"/>
              </a:rPr>
              <a:t>Stem Cells</a:t>
            </a:r>
          </a:p>
        </p:txBody>
      </p:sp>
      <p:cxnSp>
        <p:nvCxnSpPr>
          <p:cNvPr id="5" name="Lige forbindelse 13"/>
          <p:cNvCxnSpPr/>
          <p:nvPr/>
        </p:nvCxnSpPr>
        <p:spPr>
          <a:xfrm>
            <a:off x="395536" y="1411188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905000"/>
            <a:ext cx="3429000" cy="4157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8500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96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524000"/>
            <a:ext cx="4724400" cy="3303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1"/>
          <p:cNvSpPr>
            <a:spLocks noGrp="1" noChangeArrowheads="1"/>
          </p:cNvSpPr>
          <p:nvPr>
            <p:ph type="title"/>
          </p:nvPr>
        </p:nvSpPr>
        <p:spPr>
          <a:xfrm>
            <a:off x="750094" y="26789"/>
            <a:ext cx="7643813" cy="1344811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1" hangingPunct="1">
              <a:defRPr/>
            </a:pP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Unique 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</a:t>
            </a:r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haracteristics </a:t>
            </a:r>
            <a:r>
              <a:rPr lang="en-US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of Stem Cells</a:t>
            </a: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-228600" y="5105400"/>
            <a:ext cx="6934200" cy="1600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25056">
              <a:defRPr/>
            </a:pPr>
            <a:r>
              <a:rPr lang="en-US" sz="2000" dirty="0" smtClean="0"/>
              <a:t>Unlimited self renewal (Regeneration)</a:t>
            </a:r>
          </a:p>
          <a:p>
            <a:pPr marL="625056">
              <a:defRPr/>
            </a:pPr>
            <a:r>
              <a:rPr lang="en-US" sz="2000" dirty="0" smtClean="0"/>
              <a:t>Differentiation (</a:t>
            </a:r>
            <a:r>
              <a:rPr lang="en-US" sz="2000" dirty="0" err="1" smtClean="0"/>
              <a:t>eg</a:t>
            </a:r>
            <a:r>
              <a:rPr lang="en-US" sz="2000" dirty="0" smtClean="0"/>
              <a:t>. beating cells of the heart muscles):</a:t>
            </a:r>
          </a:p>
          <a:p>
            <a:pPr marL="1250112" lvl="2">
              <a:defRPr/>
            </a:pPr>
            <a:r>
              <a:rPr lang="en-US" sz="2000" dirty="0" smtClean="0"/>
              <a:t>Internal signals (specific genes)</a:t>
            </a:r>
          </a:p>
          <a:p>
            <a:pPr marL="1250112" lvl="2">
              <a:defRPr/>
            </a:pPr>
            <a:r>
              <a:rPr lang="en-US" sz="2000" dirty="0" smtClean="0"/>
              <a:t>External signals (GF, cytokines)</a:t>
            </a:r>
            <a:endParaRPr lang="en-US" sz="2000" dirty="0"/>
          </a:p>
        </p:txBody>
      </p:sp>
      <p:pic>
        <p:nvPicPr>
          <p:cNvPr id="5" name="Picture 27" descr="Sobu+act Photoshop copy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499350" y="1989138"/>
            <a:ext cx="1512887" cy="128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30"/>
          <p:cNvSpPr txBox="1">
            <a:spLocks noChangeArrowheads="1"/>
          </p:cNvSpPr>
          <p:nvPr/>
        </p:nvSpPr>
        <p:spPr bwMode="auto">
          <a:xfrm>
            <a:off x="6129337" y="2133600"/>
            <a:ext cx="147622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1800">
                <a:solidFill>
                  <a:srgbClr val="800000"/>
                </a:solidFill>
              </a:rPr>
              <a:t>Endoderm</a:t>
            </a:r>
          </a:p>
          <a:p>
            <a:r>
              <a:rPr lang="da-DK" sz="1800">
                <a:solidFill>
                  <a:srgbClr val="800000"/>
                </a:solidFill>
              </a:rPr>
              <a:t>(hepatocytes)</a:t>
            </a:r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6202362" y="3500438"/>
            <a:ext cx="1209887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1800">
                <a:solidFill>
                  <a:srgbClr val="800000"/>
                </a:solidFill>
              </a:rPr>
              <a:t>Mesoderm</a:t>
            </a:r>
          </a:p>
          <a:p>
            <a:r>
              <a:rPr lang="da-DK" sz="1800">
                <a:solidFill>
                  <a:srgbClr val="800000"/>
                </a:solidFill>
              </a:rPr>
              <a:t>(cardiac</a:t>
            </a:r>
          </a:p>
          <a:p>
            <a:r>
              <a:rPr lang="da-DK" sz="1800">
                <a:solidFill>
                  <a:srgbClr val="800000"/>
                </a:solidFill>
              </a:rPr>
              <a:t>myotubes)</a:t>
            </a:r>
          </a:p>
        </p:txBody>
      </p:sp>
      <p:sp>
        <p:nvSpPr>
          <p:cNvPr id="8" name="Text Box 32"/>
          <p:cNvSpPr txBox="1">
            <a:spLocks noChangeArrowheads="1"/>
          </p:cNvSpPr>
          <p:nvPr/>
        </p:nvSpPr>
        <p:spPr bwMode="auto">
          <a:xfrm>
            <a:off x="6202362" y="5084763"/>
            <a:ext cx="11235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da-DK" sz="1800" dirty="0" err="1">
                <a:solidFill>
                  <a:srgbClr val="800000"/>
                </a:solidFill>
              </a:rPr>
              <a:t>Ectoderm</a:t>
            </a:r>
            <a:endParaRPr lang="da-DK" sz="1800" dirty="0">
              <a:solidFill>
                <a:srgbClr val="800000"/>
              </a:solidFill>
            </a:endParaRPr>
          </a:p>
          <a:p>
            <a:r>
              <a:rPr lang="da-DK" sz="1800" dirty="0">
                <a:solidFill>
                  <a:srgbClr val="800000"/>
                </a:solidFill>
              </a:rPr>
              <a:t>(Neurons)</a:t>
            </a:r>
          </a:p>
        </p:txBody>
      </p:sp>
      <p:sp>
        <p:nvSpPr>
          <p:cNvPr id="9" name="Line 34"/>
          <p:cNvSpPr>
            <a:spLocks noChangeShapeType="1"/>
          </p:cNvSpPr>
          <p:nvPr/>
        </p:nvSpPr>
        <p:spPr bwMode="auto">
          <a:xfrm flipV="1">
            <a:off x="5410200" y="2636838"/>
            <a:ext cx="647700" cy="720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0" name="Line 35"/>
          <p:cNvSpPr>
            <a:spLocks noChangeShapeType="1"/>
          </p:cNvSpPr>
          <p:nvPr/>
        </p:nvSpPr>
        <p:spPr bwMode="auto">
          <a:xfrm>
            <a:off x="5554662" y="4076700"/>
            <a:ext cx="5746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" name="Line 36"/>
          <p:cNvSpPr>
            <a:spLocks noChangeShapeType="1"/>
          </p:cNvSpPr>
          <p:nvPr/>
        </p:nvSpPr>
        <p:spPr bwMode="auto">
          <a:xfrm>
            <a:off x="5410200" y="4724400"/>
            <a:ext cx="792162" cy="3603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12" name="beating hES 13feb03-S-VHS.mpg">
            <a:hlinkClick r:id="" action="ppaction://media"/>
          </p:cNvPr>
          <p:cNvPicPr>
            <a:picLocks noRot="1" noChangeAspect="1" noChangeArrowheads="1"/>
          </p:cNvPicPr>
          <p:nvPr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497762" y="3440113"/>
            <a:ext cx="1512888" cy="1211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8"/>
          <p:cNvPicPr preferRelativeResize="0"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497762" y="4848225"/>
            <a:ext cx="4465638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4" name="Lige forbindelse 13"/>
          <p:cNvCxnSpPr/>
          <p:nvPr/>
        </p:nvCxnSpPr>
        <p:spPr>
          <a:xfrm>
            <a:off x="395536" y="1295400"/>
            <a:ext cx="8568000" cy="158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867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4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video>
              <p:cMediaNode>
                <p:cTn id="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video>
          </p:childTnLst>
        </p:cTn>
      </p:par>
    </p:tnLst>
    <p:bldLst>
      <p:bldP spid="6" grpId="0"/>
      <p:bldP spid="7" grpId="0"/>
      <p:bldP spid="8" grpId="0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19200"/>
            <a:ext cx="7939759" cy="4150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985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304800"/>
            <a:ext cx="51816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What are Stem Cells? </a:t>
            </a:r>
            <a:endParaRPr 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8200" y="1143000"/>
            <a:ext cx="6934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 cell that has the ability: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to continuously divide and give rise to new copy of itself (self-renew)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and other specialized ( differentiated ) cells/tissues.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Stem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cells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divide to new cell that has the potential to either remain a stem cell or become another type of cell with a more specialized function as </a:t>
            </a:r>
            <a:r>
              <a:rPr lang="en-US" dirty="0">
                <a:latin typeface="Times New Roman" pitchFamily="18" charset="0"/>
                <a:cs typeface="Times New Roman" pitchFamily="18" charset="0"/>
              </a:rPr>
              <a:t>cells of the blood, heart, bones, skin, muscles, brain 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etc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, serving as a sort of repair system for the body.</a:t>
            </a: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5825" y="3781819"/>
            <a:ext cx="6657975" cy="22379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686" y="5715001"/>
            <a:ext cx="1033313" cy="1142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3684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Breeze.thmx</Template>
  <TotalTime>4549</TotalTime>
  <Words>1073</Words>
  <Application>Microsoft Macintosh PowerPoint</Application>
  <PresentationFormat>On-screen Show (4:3)</PresentationFormat>
  <Paragraphs>220</Paragraphs>
  <Slides>45</Slides>
  <Notes>29</Notes>
  <HiddenSlides>0</HiddenSlides>
  <MMClips>2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57" baseType="lpstr">
      <vt:lpstr>Arial Narrow</vt:lpstr>
      <vt:lpstr>Calibri</vt:lpstr>
      <vt:lpstr>Geeza Pro</vt:lpstr>
      <vt:lpstr>ＭＳ Ｐゴシック</vt:lpstr>
      <vt:lpstr>PMingLiU</vt:lpstr>
      <vt:lpstr>Times</vt:lpstr>
      <vt:lpstr>Times New Roman</vt:lpstr>
      <vt:lpstr>Verdana</vt:lpstr>
      <vt:lpstr>Wingdings</vt:lpstr>
      <vt:lpstr>ヒラギノ角ゴ Pro W3</vt:lpstr>
      <vt:lpstr>Arial</vt:lpstr>
      <vt:lpstr>Office Theme</vt:lpstr>
      <vt:lpstr>PowerPoint Presentation</vt:lpstr>
      <vt:lpstr>Introuduction to Stem Cell Research</vt:lpstr>
      <vt:lpstr>Introducing….stem cells!</vt:lpstr>
      <vt:lpstr>PowerPoint Presentation</vt:lpstr>
      <vt:lpstr>PowerPoint Presentation</vt:lpstr>
      <vt:lpstr>PowerPoint Presentation</vt:lpstr>
      <vt:lpstr>Unique Characteristics of Stem Cells</vt:lpstr>
      <vt:lpstr>PowerPoint Presentation</vt:lpstr>
      <vt:lpstr>PowerPoint Presentation</vt:lpstr>
      <vt:lpstr>The History of Stem Cells  </vt:lpstr>
      <vt:lpstr>PowerPoint Presentation</vt:lpstr>
      <vt:lpstr>Potential of Stem Cells</vt:lpstr>
      <vt:lpstr>Types of Stem Cells</vt:lpstr>
      <vt:lpstr>PowerPoint Presentation</vt:lpstr>
      <vt:lpstr>PowerPoint Presentation</vt:lpstr>
      <vt:lpstr>Generation of embryonic stem cells</vt:lpstr>
      <vt:lpstr>Generation of embryonic stem cells</vt:lpstr>
      <vt:lpstr>Human Embryonic Stem Cell Colony</vt:lpstr>
      <vt:lpstr>Embryonic stem cells in the dish What do cultured ES cells look like?</vt:lpstr>
      <vt:lpstr>Beating cardiomyocytes derived from hESCs</vt:lpstr>
      <vt:lpstr>Challenges with Embryonic Stem Cells</vt:lpstr>
      <vt:lpstr>CLONING</vt:lpstr>
      <vt:lpstr>PowerPoint Presentation</vt:lpstr>
      <vt:lpstr>PowerPoint Presentation</vt:lpstr>
      <vt:lpstr>Therapeutic Cloning</vt:lpstr>
      <vt:lpstr>PowerPoint Presentation</vt:lpstr>
      <vt:lpstr>PowerPoint Presentation</vt:lpstr>
      <vt:lpstr>PowerPoint Presentation</vt:lpstr>
      <vt:lpstr>The first iPSCs </vt:lpstr>
      <vt:lpstr>PowerPoint Presentation</vt:lpstr>
      <vt:lpstr>iPS Cells</vt:lpstr>
      <vt:lpstr>Induced Pluripotent Stem Cell (iPS) cells</vt:lpstr>
      <vt:lpstr>PowerPoint Presentation</vt:lpstr>
      <vt:lpstr>PowerPoint Presentation</vt:lpstr>
      <vt:lpstr>Goal of Stem Cell Therapies</vt:lpstr>
      <vt:lpstr>The Promise of Stem Cell Technology</vt:lpstr>
      <vt:lpstr>PowerPoint Presentation</vt:lpstr>
      <vt:lpstr>People in the US affected by diseases that may be helped by stem cell research</vt:lpstr>
      <vt:lpstr>Obstacles of Stem Cell Research</vt:lpstr>
      <vt:lpstr>PowerPoint Presentation</vt:lpstr>
      <vt:lpstr>Question 1</vt:lpstr>
      <vt:lpstr>Question 2</vt:lpstr>
      <vt:lpstr>Question 3</vt:lpstr>
      <vt:lpstr>Question 4</vt:lpstr>
      <vt:lpstr>PowerPoint Presentation</vt:lpstr>
    </vt:vector>
  </TitlesOfParts>
  <Company>KKUH</Company>
  <LinksUpToDate>false</LinksUpToDate>
  <SharedDoc>false</SharedDoc>
  <HyperlinksChanged>false</HyperlinksChanged>
  <AppVersion>15.0026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ANATOMY</dc:creator>
  <cp:lastModifiedBy>Mona Ahmed Elsafadi</cp:lastModifiedBy>
  <cp:revision>97</cp:revision>
  <dcterms:created xsi:type="dcterms:W3CDTF">2014-11-17T07:23:40Z</dcterms:created>
  <dcterms:modified xsi:type="dcterms:W3CDTF">2016-12-03T17:32:13Z</dcterms:modified>
</cp:coreProperties>
</file>