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png" ContentType="image/png"/>
  <Override PartName="/ppt/slides/slide9.xml" ContentType="application/vnd.openxmlformats-officedocument.presentationml.slide+xml"/>
  <Override PartName="/ppt/slides/slide10.xml" ContentType="application/vnd.openxmlformats-officedocument.presentationml.slide+xml"/>
  <Default Extension="jpg" ContentType="image/jpg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28650" y="1773301"/>
            <a:ext cx="7886700" cy="1587500"/>
          </a:xfrm>
          <a:custGeom>
            <a:avLst/>
            <a:gdLst/>
            <a:ahLst/>
            <a:cxnLst/>
            <a:rect l="l" t="t" r="r" b="b"/>
            <a:pathLst>
              <a:path w="7886700" h="1587500">
                <a:moveTo>
                  <a:pt x="0" y="1587500"/>
                </a:moveTo>
                <a:lnTo>
                  <a:pt x="7886700" y="1587500"/>
                </a:lnTo>
                <a:lnTo>
                  <a:pt x="7886700" y="0"/>
                </a:lnTo>
                <a:lnTo>
                  <a:pt x="0" y="0"/>
                </a:lnTo>
                <a:lnTo>
                  <a:pt x="0" y="15875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8826" y="436498"/>
            <a:ext cx="6086347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79387" y="333375"/>
            <a:ext cx="8714105" cy="6191250"/>
          </a:xfrm>
          <a:custGeom>
            <a:avLst/>
            <a:gdLst/>
            <a:ahLst/>
            <a:cxnLst/>
            <a:rect l="l" t="t" r="r" b="b"/>
            <a:pathLst>
              <a:path w="8714105" h="6191250">
                <a:moveTo>
                  <a:pt x="0" y="6191250"/>
                </a:moveTo>
                <a:lnTo>
                  <a:pt x="8713724" y="6191250"/>
                </a:lnTo>
                <a:lnTo>
                  <a:pt x="8713724" y="0"/>
                </a:lnTo>
                <a:lnTo>
                  <a:pt x="0" y="0"/>
                </a:lnTo>
                <a:lnTo>
                  <a:pt x="0" y="619125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heavy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6777" y="21996"/>
            <a:ext cx="7470444" cy="2726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 u="heavy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15160" y="3076194"/>
            <a:ext cx="5313679" cy="3075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83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3" Type="http://schemas.openxmlformats.org/officeDocument/2006/relationships/image" Target="../media/image89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Relationship Id="rId3" Type="http://schemas.openxmlformats.org/officeDocument/2006/relationships/image" Target="../media/image91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95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97.jp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Relationship Id="rId3" Type="http://schemas.openxmlformats.org/officeDocument/2006/relationships/image" Target="../media/image9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101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Relationship Id="rId3" Type="http://schemas.openxmlformats.org/officeDocument/2006/relationships/image" Target="../media/image103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Relationship Id="rId3" Type="http://schemas.openxmlformats.org/officeDocument/2006/relationships/image" Target="../media/image105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3" Type="http://schemas.openxmlformats.org/officeDocument/2006/relationships/image" Target="../media/image107.jp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jp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Relationship Id="rId3" Type="http://schemas.openxmlformats.org/officeDocument/2006/relationships/image" Target="../media/image111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Relationship Id="rId3" Type="http://schemas.openxmlformats.org/officeDocument/2006/relationships/image" Target="../media/image113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ng"/><Relationship Id="rId3" Type="http://schemas.openxmlformats.org/officeDocument/2006/relationships/image" Target="../media/image115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75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7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115887"/>
            <a:ext cx="8928100" cy="6337300"/>
          </a:xfrm>
          <a:custGeom>
            <a:avLst/>
            <a:gdLst/>
            <a:ahLst/>
            <a:cxnLst/>
            <a:rect l="l" t="t" r="r" b="b"/>
            <a:pathLst>
              <a:path w="8928100" h="6337300">
                <a:moveTo>
                  <a:pt x="0" y="6337300"/>
                </a:moveTo>
                <a:lnTo>
                  <a:pt x="8928100" y="6337300"/>
                </a:lnTo>
                <a:lnTo>
                  <a:pt x="8928100" y="0"/>
                </a:lnTo>
                <a:lnTo>
                  <a:pt x="0" y="0"/>
                </a:lnTo>
                <a:lnTo>
                  <a:pt x="0" y="63373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6777" y="21996"/>
            <a:ext cx="7468234" cy="272605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20100"/>
              </a:lnSpc>
              <a:tabLst>
                <a:tab pos="4001770" algn="l"/>
              </a:tabLst>
            </a:pPr>
            <a:r>
              <a:rPr dirty="0" spc="5" b="1" u="none">
                <a:latin typeface="Times New Roman"/>
                <a:cs typeface="Times New Roman"/>
              </a:rPr>
              <a:t>APP</a:t>
            </a:r>
            <a:r>
              <a:rPr dirty="0" spc="10" b="1" u="none">
                <a:latin typeface="Times New Roman"/>
                <a:cs typeface="Times New Roman"/>
              </a:rPr>
              <a:t>R</a:t>
            </a:r>
            <a:r>
              <a:rPr dirty="0" spc="5" b="1" u="none">
                <a:latin typeface="Times New Roman"/>
                <a:cs typeface="Times New Roman"/>
              </a:rPr>
              <a:t>OACH</a:t>
            </a:r>
            <a:r>
              <a:rPr dirty="0" spc="-95" b="1" u="none">
                <a:latin typeface="Times New Roman"/>
                <a:cs typeface="Times New Roman"/>
              </a:rPr>
              <a:t> </a:t>
            </a:r>
            <a:r>
              <a:rPr dirty="0" spc="5" b="1" u="none">
                <a:latin typeface="Times New Roman"/>
                <a:cs typeface="Times New Roman"/>
              </a:rPr>
              <a:t>TO</a:t>
            </a:r>
            <a:r>
              <a:rPr dirty="0" b="1" u="none">
                <a:latin typeface="Times New Roman"/>
                <a:cs typeface="Times New Roman"/>
              </a:rPr>
              <a:t>	</a:t>
            </a:r>
            <a:r>
              <a:rPr dirty="0" spc="5" b="1" u="none">
                <a:latin typeface="Times New Roman"/>
                <a:cs typeface="Times New Roman"/>
              </a:rPr>
              <a:t>HAEMOLYSIS  </a:t>
            </a:r>
            <a:r>
              <a:rPr dirty="0" spc="10" b="1" u="none">
                <a:latin typeface="Times New Roman"/>
                <a:cs typeface="Times New Roman"/>
              </a:rPr>
              <a:t>AND                  </a:t>
            </a:r>
            <a:r>
              <a:rPr dirty="0" b="1" u="none">
                <a:latin typeface="Times New Roman"/>
                <a:cs typeface="Times New Roman"/>
              </a:rPr>
              <a:t>HAEMOGLOBINOPATHIES</a:t>
            </a:r>
          </a:p>
          <a:p>
            <a:pPr algn="ctr" marL="1905">
              <a:lnSpc>
                <a:spcPct val="100000"/>
              </a:lnSpc>
              <a:spcBef>
                <a:spcPts val="720"/>
              </a:spcBef>
            </a:pPr>
            <a:r>
              <a:rPr dirty="0" sz="2800" spc="5" b="1" u="none">
                <a:latin typeface="Times New Roman"/>
                <a:cs typeface="Times New Roman"/>
              </a:rPr>
              <a:t>By: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6429" y="3334257"/>
            <a:ext cx="5309870" cy="3075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DR.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SHIHAB</a:t>
            </a:r>
            <a:r>
              <a:rPr dirty="0" sz="28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AL-MASHHADANI</a:t>
            </a:r>
            <a:endParaRPr sz="2800">
              <a:latin typeface="Times New Roman"/>
              <a:cs typeface="Times New Roman"/>
            </a:endParaRPr>
          </a:p>
          <a:p>
            <a:pPr algn="ctr" marL="670560" marR="660400" indent="1905">
              <a:lnSpc>
                <a:spcPct val="120100"/>
              </a:lnSpc>
              <a:spcBef>
                <a:spcPts val="10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Consultant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Haematologist 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Head of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Haematology</a:t>
            </a:r>
            <a:r>
              <a:rPr dirty="0" sz="2400" spc="-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Division 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Associate Professor 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Department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Pathology 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College of</a:t>
            </a:r>
            <a:r>
              <a:rPr dirty="0" sz="2400" spc="-1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Medicine</a:t>
            </a:r>
            <a:endParaRPr sz="24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King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Saud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University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48767"/>
            <a:ext cx="8970264" cy="6739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15887"/>
            <a:ext cx="8785225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96837"/>
            <a:ext cx="8823325" cy="6591300"/>
          </a:xfrm>
          <a:custGeom>
            <a:avLst/>
            <a:gdLst/>
            <a:ahLst/>
            <a:cxnLst/>
            <a:rect l="l" t="t" r="r" b="b"/>
            <a:pathLst>
              <a:path w="8823325" h="6591300">
                <a:moveTo>
                  <a:pt x="0" y="6591300"/>
                </a:moveTo>
                <a:lnTo>
                  <a:pt x="8823325" y="6591300"/>
                </a:lnTo>
                <a:lnTo>
                  <a:pt x="8823325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52" y="0"/>
            <a:ext cx="8994648" cy="6745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4312" y="0"/>
            <a:ext cx="8929624" cy="6624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5262" y="6643687"/>
            <a:ext cx="8949055" cy="0"/>
          </a:xfrm>
          <a:custGeom>
            <a:avLst/>
            <a:gdLst/>
            <a:ahLst/>
            <a:cxnLst/>
            <a:rect l="l" t="t" r="r" b="b"/>
            <a:pathLst>
              <a:path w="8949055" h="0">
                <a:moveTo>
                  <a:pt x="0" y="0"/>
                </a:moveTo>
                <a:lnTo>
                  <a:pt x="8948737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5262" y="0"/>
            <a:ext cx="0" cy="6644005"/>
          </a:xfrm>
          <a:custGeom>
            <a:avLst/>
            <a:gdLst/>
            <a:ahLst/>
            <a:cxnLst/>
            <a:rect l="l" t="t" r="r" b="b"/>
            <a:pathLst>
              <a:path w="0" h="6644005">
                <a:moveTo>
                  <a:pt x="0" y="0"/>
                </a:moveTo>
                <a:lnTo>
                  <a:pt x="0" y="664368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79" y="121920"/>
            <a:ext cx="8680704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850" y="188912"/>
            <a:ext cx="8496300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" y="169862"/>
            <a:ext cx="8534400" cy="6518275"/>
          </a:xfrm>
          <a:custGeom>
            <a:avLst/>
            <a:gdLst/>
            <a:ahLst/>
            <a:cxnLst/>
            <a:rect l="l" t="t" r="r" b="b"/>
            <a:pathLst>
              <a:path w="8534400" h="6518275">
                <a:moveTo>
                  <a:pt x="0" y="6518275"/>
                </a:moveTo>
                <a:lnTo>
                  <a:pt x="8534400" y="6518275"/>
                </a:lnTo>
                <a:lnTo>
                  <a:pt x="8534400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928" y="48767"/>
            <a:ext cx="8897112" cy="6595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825" y="115951"/>
            <a:ext cx="8713724" cy="640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1775" y="96901"/>
            <a:ext cx="8752205" cy="6447155"/>
          </a:xfrm>
          <a:custGeom>
            <a:avLst/>
            <a:gdLst/>
            <a:ahLst/>
            <a:cxnLst/>
            <a:rect l="l" t="t" r="r" b="b"/>
            <a:pathLst>
              <a:path w="8752205" h="6447155">
                <a:moveTo>
                  <a:pt x="0" y="6446774"/>
                </a:moveTo>
                <a:lnTo>
                  <a:pt x="8751951" y="6446774"/>
                </a:lnTo>
                <a:lnTo>
                  <a:pt x="8751951" y="0"/>
                </a:lnTo>
                <a:lnTo>
                  <a:pt x="0" y="0"/>
                </a:lnTo>
                <a:lnTo>
                  <a:pt x="0" y="644677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387" y="188912"/>
            <a:ext cx="8714105" cy="648017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597535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776" y="121920"/>
            <a:ext cx="8900160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9387" y="188912"/>
            <a:ext cx="8713724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0337" y="169862"/>
            <a:ext cx="8752205" cy="6518275"/>
          </a:xfrm>
          <a:custGeom>
            <a:avLst/>
            <a:gdLst/>
            <a:ahLst/>
            <a:cxnLst/>
            <a:rect l="l" t="t" r="r" b="b"/>
            <a:pathLst>
              <a:path w="8752205" h="6518275">
                <a:moveTo>
                  <a:pt x="0" y="6518275"/>
                </a:moveTo>
                <a:lnTo>
                  <a:pt x="8751824" y="6518275"/>
                </a:lnTo>
                <a:lnTo>
                  <a:pt x="8751824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099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850" y="188976"/>
            <a:ext cx="8569325" cy="640905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453390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079" y="121920"/>
            <a:ext cx="8753856" cy="6595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3850" y="188976"/>
            <a:ext cx="8569325" cy="640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4800" y="169926"/>
            <a:ext cx="8607425" cy="6447155"/>
          </a:xfrm>
          <a:custGeom>
            <a:avLst/>
            <a:gdLst/>
            <a:ahLst/>
            <a:cxnLst/>
            <a:rect l="l" t="t" r="r" b="b"/>
            <a:pathLst>
              <a:path w="8607425" h="6447155">
                <a:moveTo>
                  <a:pt x="0" y="6446774"/>
                </a:moveTo>
                <a:lnTo>
                  <a:pt x="8607425" y="6446774"/>
                </a:lnTo>
                <a:lnTo>
                  <a:pt x="8607425" y="0"/>
                </a:lnTo>
                <a:lnTo>
                  <a:pt x="0" y="0"/>
                </a:lnTo>
                <a:lnTo>
                  <a:pt x="0" y="6446774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928" y="195071"/>
            <a:ext cx="8753856" cy="6592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825" y="260413"/>
            <a:ext cx="8569325" cy="640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1775" y="241363"/>
            <a:ext cx="8607425" cy="6447155"/>
          </a:xfrm>
          <a:custGeom>
            <a:avLst/>
            <a:gdLst/>
            <a:ahLst/>
            <a:cxnLst/>
            <a:rect l="l" t="t" r="r" b="b"/>
            <a:pathLst>
              <a:path w="8607425" h="6447155">
                <a:moveTo>
                  <a:pt x="0" y="6446774"/>
                </a:moveTo>
                <a:lnTo>
                  <a:pt x="8607425" y="6446774"/>
                </a:lnTo>
                <a:lnTo>
                  <a:pt x="8607425" y="0"/>
                </a:lnTo>
                <a:lnTo>
                  <a:pt x="0" y="0"/>
                </a:lnTo>
                <a:lnTo>
                  <a:pt x="0" y="6446774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62"/>
            <a:ext cx="8642350" cy="674243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526415">
              <a:lnSpc>
                <a:spcPct val="100000"/>
              </a:lnSpc>
              <a:spcBef>
                <a:spcPts val="254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5928" y="0"/>
            <a:ext cx="882700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0825" y="62"/>
            <a:ext cx="8642350" cy="6742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1775" y="0"/>
            <a:ext cx="8680450" cy="6761480"/>
          </a:xfrm>
          <a:custGeom>
            <a:avLst/>
            <a:gdLst/>
            <a:ahLst/>
            <a:cxnLst/>
            <a:rect l="l" t="t" r="r" b="b"/>
            <a:pathLst>
              <a:path w="8680450" h="6761480">
                <a:moveTo>
                  <a:pt x="0" y="6761161"/>
                </a:moveTo>
                <a:lnTo>
                  <a:pt x="8680450" y="6761161"/>
                </a:lnTo>
                <a:lnTo>
                  <a:pt x="868045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1775" y="0"/>
            <a:ext cx="0" cy="6761480"/>
          </a:xfrm>
          <a:custGeom>
            <a:avLst/>
            <a:gdLst/>
            <a:ahLst/>
            <a:cxnLst/>
            <a:rect l="l" t="t" r="r" b="b"/>
            <a:pathLst>
              <a:path w="0" h="6761480">
                <a:moveTo>
                  <a:pt x="0" y="0"/>
                </a:moveTo>
                <a:lnTo>
                  <a:pt x="0" y="6761161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387" y="115951"/>
            <a:ext cx="8785225" cy="648208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150">
              <a:latin typeface="Times New Roman"/>
              <a:cs typeface="Times New Roman"/>
            </a:endParaRPr>
          </a:p>
          <a:p>
            <a:pPr marL="597535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776" y="48767"/>
            <a:ext cx="8970264" cy="6669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9387" y="115951"/>
            <a:ext cx="8785225" cy="6481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0337" y="96901"/>
            <a:ext cx="8823325" cy="6520180"/>
          </a:xfrm>
          <a:custGeom>
            <a:avLst/>
            <a:gdLst/>
            <a:ahLst/>
            <a:cxnLst/>
            <a:rect l="l" t="t" r="r" b="b"/>
            <a:pathLst>
              <a:path w="8823325" h="6520180">
                <a:moveTo>
                  <a:pt x="0" y="6519799"/>
                </a:moveTo>
                <a:lnTo>
                  <a:pt x="8823325" y="6519799"/>
                </a:lnTo>
                <a:lnTo>
                  <a:pt x="8823325" y="0"/>
                </a:lnTo>
                <a:lnTo>
                  <a:pt x="0" y="0"/>
                </a:lnTo>
                <a:lnTo>
                  <a:pt x="0" y="651979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928" y="48767"/>
            <a:ext cx="8897112" cy="6739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825" y="115887"/>
            <a:ext cx="8713851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1775" y="96837"/>
            <a:ext cx="8752205" cy="6591300"/>
          </a:xfrm>
          <a:custGeom>
            <a:avLst/>
            <a:gdLst/>
            <a:ahLst/>
            <a:cxnLst/>
            <a:rect l="l" t="t" r="r" b="b"/>
            <a:pathLst>
              <a:path w="8752205" h="6591300">
                <a:moveTo>
                  <a:pt x="0" y="6591300"/>
                </a:moveTo>
                <a:lnTo>
                  <a:pt x="8751951" y="6591300"/>
                </a:lnTo>
                <a:lnTo>
                  <a:pt x="8751951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287" y="112718"/>
            <a:ext cx="8749030" cy="6556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0365">
              <a:lnSpc>
                <a:spcPts val="321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184" y="121920"/>
            <a:ext cx="8814816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5287" y="188912"/>
            <a:ext cx="8748649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6237" y="6688137"/>
            <a:ext cx="8768080" cy="0"/>
          </a:xfrm>
          <a:custGeom>
            <a:avLst/>
            <a:gdLst/>
            <a:ahLst/>
            <a:cxnLst/>
            <a:rect l="l" t="t" r="r" b="b"/>
            <a:pathLst>
              <a:path w="8768080" h="0">
                <a:moveTo>
                  <a:pt x="0" y="0"/>
                </a:moveTo>
                <a:lnTo>
                  <a:pt x="8767762" y="0"/>
                </a:lnTo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6237" y="169862"/>
            <a:ext cx="8768080" cy="6518275"/>
          </a:xfrm>
          <a:custGeom>
            <a:avLst/>
            <a:gdLst/>
            <a:ahLst/>
            <a:cxnLst/>
            <a:rect l="l" t="t" r="r" b="b"/>
            <a:pathLst>
              <a:path w="8768080" h="6518275">
                <a:moveTo>
                  <a:pt x="8767762" y="0"/>
                </a:moveTo>
                <a:lnTo>
                  <a:pt x="0" y="0"/>
                </a:lnTo>
                <a:lnTo>
                  <a:pt x="0" y="6518275"/>
                </a:lnTo>
              </a:path>
            </a:pathLst>
          </a:custGeom>
          <a:ln w="38099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1654" y="1010158"/>
            <a:ext cx="7803515" cy="110871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591185">
              <a:lnSpc>
                <a:spcPct val="100000"/>
              </a:lnSpc>
            </a:pPr>
            <a:r>
              <a:rPr dirty="0" sz="3600" spc="-5" b="1" u="none">
                <a:latin typeface="Times New Roman"/>
                <a:cs typeface="Times New Roman"/>
              </a:rPr>
              <a:t>The </a:t>
            </a:r>
            <a:r>
              <a:rPr dirty="0" sz="3600" b="1" u="none">
                <a:latin typeface="Times New Roman"/>
                <a:cs typeface="Times New Roman"/>
              </a:rPr>
              <a:t>main laboratory features of  intravascular haemolysis are as</a:t>
            </a:r>
            <a:r>
              <a:rPr dirty="0" sz="3600" spc="-125" b="1" u="none">
                <a:latin typeface="Times New Roman"/>
                <a:cs typeface="Times New Roman"/>
              </a:rPr>
              <a:t> </a:t>
            </a:r>
            <a:r>
              <a:rPr dirty="0" sz="3600" spc="5" b="1" u="none">
                <a:latin typeface="Times New Roman"/>
                <a:cs typeface="Times New Roman"/>
              </a:rPr>
              <a:t>follows: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7166" y="2426970"/>
            <a:ext cx="7992745" cy="1572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2930" indent="-570230">
              <a:lnSpc>
                <a:spcPct val="100000"/>
              </a:lnSpc>
              <a:buAutoNum type="arabicPeriod"/>
              <a:tabLst>
                <a:tab pos="582930" algn="l"/>
                <a:tab pos="583565" algn="l"/>
              </a:tabLst>
            </a:pP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Haemoglobinaemia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3200" spc="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haemoglobinuria.</a:t>
            </a:r>
            <a:endParaRPr sz="3200">
              <a:latin typeface="Times New Roman"/>
              <a:cs typeface="Times New Roman"/>
            </a:endParaRPr>
          </a:p>
          <a:p>
            <a:pPr marL="582930" marR="5080" indent="-57023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82930" algn="l"/>
                <a:tab pos="58356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Haemosiderinuria (Iron storage protein in  the spun deposit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32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urine).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591" y="195070"/>
            <a:ext cx="8107680" cy="666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1187" y="260349"/>
            <a:ext cx="7921625" cy="6597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2137" y="241298"/>
            <a:ext cx="7959725" cy="6616700"/>
          </a:xfrm>
          <a:custGeom>
            <a:avLst/>
            <a:gdLst/>
            <a:ahLst/>
            <a:cxnLst/>
            <a:rect l="l" t="t" r="r" b="b"/>
            <a:pathLst>
              <a:path w="7959725" h="6616700">
                <a:moveTo>
                  <a:pt x="7959725" y="6616698"/>
                </a:moveTo>
                <a:lnTo>
                  <a:pt x="7959725" y="0"/>
                </a:lnTo>
                <a:lnTo>
                  <a:pt x="0" y="0"/>
                </a:lnTo>
                <a:lnTo>
                  <a:pt x="0" y="6616698"/>
                </a:lnTo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844" y="221741"/>
            <a:ext cx="127000" cy="498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1663" y="121920"/>
            <a:ext cx="6955536" cy="6452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87450" y="188912"/>
            <a:ext cx="6769100" cy="6264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68400" y="169862"/>
            <a:ext cx="6807200" cy="6302375"/>
          </a:xfrm>
          <a:custGeom>
            <a:avLst/>
            <a:gdLst/>
            <a:ahLst/>
            <a:cxnLst/>
            <a:rect l="l" t="t" r="r" b="b"/>
            <a:pathLst>
              <a:path w="6807200" h="6302375">
                <a:moveTo>
                  <a:pt x="0" y="6302375"/>
                </a:moveTo>
                <a:lnTo>
                  <a:pt x="6807200" y="6302375"/>
                </a:lnTo>
                <a:lnTo>
                  <a:pt x="6807200" y="0"/>
                </a:lnTo>
                <a:lnTo>
                  <a:pt x="0" y="0"/>
                </a:lnTo>
                <a:lnTo>
                  <a:pt x="0" y="6302375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50" y="260350"/>
            <a:ext cx="7488555" cy="6337300"/>
          </a:xfrm>
          <a:prstGeom prst="rect">
            <a:avLst/>
          </a:prstGeom>
        </p:spPr>
        <p:txBody>
          <a:bodyPr wrap="square" lIns="0" tIns="321945" rIns="0" bIns="0" rtlCol="0" vert="horz">
            <a:spAutoFit/>
          </a:bodyPr>
          <a:lstStyle/>
          <a:p>
            <a:pPr marL="21590">
              <a:lnSpc>
                <a:spcPct val="100000"/>
              </a:lnSpc>
              <a:spcBef>
                <a:spcPts val="2535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8848" y="195071"/>
            <a:ext cx="7674864" cy="6522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5650" y="260350"/>
            <a:ext cx="7488174" cy="633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6600" y="241300"/>
            <a:ext cx="7526655" cy="6375400"/>
          </a:xfrm>
          <a:custGeom>
            <a:avLst/>
            <a:gdLst/>
            <a:ahLst/>
            <a:cxnLst/>
            <a:rect l="l" t="t" r="r" b="b"/>
            <a:pathLst>
              <a:path w="7526655" h="6375400">
                <a:moveTo>
                  <a:pt x="0" y="6375400"/>
                </a:moveTo>
                <a:lnTo>
                  <a:pt x="7526401" y="6375400"/>
                </a:lnTo>
                <a:lnTo>
                  <a:pt x="7526401" y="0"/>
                </a:lnTo>
                <a:lnTo>
                  <a:pt x="0" y="0"/>
                </a:lnTo>
                <a:lnTo>
                  <a:pt x="0" y="6375400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188912"/>
            <a:ext cx="8714105" cy="648017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526415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5928" y="121920"/>
            <a:ext cx="8897112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0825" y="188912"/>
            <a:ext cx="8713724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1775" y="169862"/>
            <a:ext cx="8752205" cy="6518275"/>
          </a:xfrm>
          <a:custGeom>
            <a:avLst/>
            <a:gdLst/>
            <a:ahLst/>
            <a:cxnLst/>
            <a:rect l="l" t="t" r="r" b="b"/>
            <a:pathLst>
              <a:path w="8752205" h="6518275">
                <a:moveTo>
                  <a:pt x="0" y="6518275"/>
                </a:moveTo>
                <a:lnTo>
                  <a:pt x="8751951" y="6518275"/>
                </a:lnTo>
                <a:lnTo>
                  <a:pt x="8751951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393191"/>
            <a:ext cx="7620000" cy="6129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27087" y="458787"/>
            <a:ext cx="7434199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8037" y="439737"/>
            <a:ext cx="7472680" cy="5981700"/>
          </a:xfrm>
          <a:custGeom>
            <a:avLst/>
            <a:gdLst/>
            <a:ahLst/>
            <a:cxnLst/>
            <a:rect l="l" t="t" r="r" b="b"/>
            <a:pathLst>
              <a:path w="7472680" h="5981700">
                <a:moveTo>
                  <a:pt x="0" y="5981700"/>
                </a:moveTo>
                <a:lnTo>
                  <a:pt x="7472299" y="5981700"/>
                </a:lnTo>
                <a:lnTo>
                  <a:pt x="7472299" y="0"/>
                </a:lnTo>
                <a:lnTo>
                  <a:pt x="0" y="0"/>
                </a:lnTo>
                <a:lnTo>
                  <a:pt x="0" y="59817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212" y="188976"/>
            <a:ext cx="7848600" cy="6396355"/>
          </a:xfrm>
          <a:prstGeom prst="rect">
            <a:avLst/>
          </a:prstGeom>
        </p:spPr>
        <p:txBody>
          <a:bodyPr wrap="square" lIns="0" tIns="10414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820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744" y="121920"/>
            <a:ext cx="8034528" cy="6583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4212" y="188976"/>
            <a:ext cx="7848600" cy="6395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5162" y="169926"/>
            <a:ext cx="7886700" cy="6434455"/>
          </a:xfrm>
          <a:custGeom>
            <a:avLst/>
            <a:gdLst/>
            <a:ahLst/>
            <a:cxnLst/>
            <a:rect l="l" t="t" r="r" b="b"/>
            <a:pathLst>
              <a:path w="7886700" h="6434455">
                <a:moveTo>
                  <a:pt x="0" y="6434074"/>
                </a:moveTo>
                <a:lnTo>
                  <a:pt x="7886700" y="6434074"/>
                </a:lnTo>
                <a:lnTo>
                  <a:pt x="7886700" y="0"/>
                </a:lnTo>
                <a:lnTo>
                  <a:pt x="0" y="0"/>
                </a:lnTo>
                <a:lnTo>
                  <a:pt x="0" y="6434074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65" y="95148"/>
            <a:ext cx="6390640" cy="5719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0689" marR="5080" indent="-73660">
              <a:lnSpc>
                <a:spcPct val="120100"/>
              </a:lnSpc>
            </a:pPr>
            <a:r>
              <a:rPr dirty="0" sz="4000" spc="5" b="1" u="heavy">
                <a:solidFill>
                  <a:srgbClr val="FFFFFF"/>
                </a:solidFill>
                <a:latin typeface="Times New Roman"/>
                <a:cs typeface="Times New Roman"/>
              </a:rPr>
              <a:t>Laboratory</a:t>
            </a:r>
            <a:r>
              <a:rPr dirty="0" sz="4000" spc="-114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 b="1" u="heavy">
                <a:solidFill>
                  <a:srgbClr val="FFFFFF"/>
                </a:solidFill>
                <a:latin typeface="Times New Roman"/>
                <a:cs typeface="Times New Roman"/>
              </a:rPr>
              <a:t>Diagnosis  </a:t>
            </a:r>
            <a:r>
              <a:rPr dirty="0" sz="4000" spc="5" b="1" u="heavy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4000" b="1" u="heavy">
                <a:solidFill>
                  <a:srgbClr val="FFFFFF"/>
                </a:solidFill>
                <a:latin typeface="Times New Roman"/>
                <a:cs typeface="Times New Roman"/>
              </a:rPr>
              <a:t>Sickle Cell</a:t>
            </a:r>
            <a:r>
              <a:rPr dirty="0" sz="4000" spc="-90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 b="1" u="heavy">
                <a:solidFill>
                  <a:srgbClr val="FFFFFF"/>
                </a:solidFill>
                <a:latin typeface="Times New Roman"/>
                <a:cs typeface="Times New Roman"/>
              </a:rPr>
              <a:t>Disease</a:t>
            </a: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800">
              <a:latin typeface="Times New Roman"/>
              <a:cs typeface="Times New Roman"/>
            </a:endParaRPr>
          </a:p>
          <a:p>
            <a:pPr marL="591820" indent="-579120">
              <a:lnSpc>
                <a:spcPct val="100000"/>
              </a:lnSpc>
              <a:buFont typeface="Wingdings"/>
              <a:buChar char=""/>
              <a:tabLst>
                <a:tab pos="592455" algn="l"/>
              </a:tabLst>
            </a:pPr>
            <a:r>
              <a:rPr dirty="0" sz="4000" spc="5" b="1">
                <a:solidFill>
                  <a:srgbClr val="FFFF00"/>
                </a:solidFill>
                <a:latin typeface="Times New Roman"/>
                <a:cs typeface="Times New Roman"/>
              </a:rPr>
              <a:t>CBC</a:t>
            </a:r>
            <a:endParaRPr sz="4000">
              <a:latin typeface="Times New Roman"/>
              <a:cs typeface="Times New Roman"/>
            </a:endParaRPr>
          </a:p>
          <a:p>
            <a:pPr marL="591820" indent="-579120">
              <a:lnSpc>
                <a:spcPct val="100000"/>
              </a:lnSpc>
              <a:spcBef>
                <a:spcPts val="960"/>
              </a:spcBef>
              <a:buFont typeface="Wingdings"/>
              <a:buChar char=""/>
              <a:tabLst>
                <a:tab pos="592455" algn="l"/>
              </a:tabLst>
            </a:pPr>
            <a:r>
              <a:rPr dirty="0" sz="4000" b="1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40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FFFF00"/>
                </a:solidFill>
                <a:latin typeface="Times New Roman"/>
                <a:cs typeface="Times New Roman"/>
              </a:rPr>
              <a:t>Film</a:t>
            </a:r>
            <a:endParaRPr sz="4000">
              <a:latin typeface="Times New Roman"/>
              <a:cs typeface="Times New Roman"/>
            </a:endParaRPr>
          </a:p>
          <a:p>
            <a:pPr marL="591820" indent="-579120">
              <a:lnSpc>
                <a:spcPct val="100000"/>
              </a:lnSpc>
              <a:spcBef>
                <a:spcPts val="960"/>
              </a:spcBef>
              <a:buFont typeface="Wingdings"/>
              <a:buChar char=""/>
              <a:tabLst>
                <a:tab pos="592455" algn="l"/>
              </a:tabLst>
            </a:pPr>
            <a:r>
              <a:rPr dirty="0" sz="4000" b="1">
                <a:solidFill>
                  <a:srgbClr val="FFFF00"/>
                </a:solidFill>
                <a:latin typeface="Times New Roman"/>
                <a:cs typeface="Times New Roman"/>
              </a:rPr>
              <a:t>Sickle Solubility</a:t>
            </a:r>
            <a:r>
              <a:rPr dirty="0" sz="40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FFFF00"/>
                </a:solidFill>
                <a:latin typeface="Times New Roman"/>
                <a:cs typeface="Times New Roman"/>
              </a:rPr>
              <a:t>Test</a:t>
            </a:r>
            <a:endParaRPr sz="4000">
              <a:latin typeface="Times New Roman"/>
              <a:cs typeface="Times New Roman"/>
            </a:endParaRPr>
          </a:p>
          <a:p>
            <a:pPr marL="591820" indent="-579120">
              <a:lnSpc>
                <a:spcPct val="100000"/>
              </a:lnSpc>
              <a:spcBef>
                <a:spcPts val="960"/>
              </a:spcBef>
              <a:buFont typeface="Wingdings"/>
              <a:buChar char=""/>
              <a:tabLst>
                <a:tab pos="592455" algn="l"/>
              </a:tabLst>
            </a:pPr>
            <a:r>
              <a:rPr dirty="0" sz="4000" spc="5" b="1">
                <a:solidFill>
                  <a:srgbClr val="FFFF00"/>
                </a:solidFill>
                <a:latin typeface="Times New Roman"/>
                <a:cs typeface="Times New Roman"/>
              </a:rPr>
              <a:t>Hb</a:t>
            </a:r>
            <a:r>
              <a:rPr dirty="0" sz="40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5" b="1">
                <a:solidFill>
                  <a:srgbClr val="FFFF00"/>
                </a:solidFill>
                <a:latin typeface="Times New Roman"/>
                <a:cs typeface="Times New Roman"/>
              </a:rPr>
              <a:t>Electrophoresis</a:t>
            </a:r>
            <a:endParaRPr sz="4000">
              <a:latin typeface="Times New Roman"/>
              <a:cs typeface="Times New Roman"/>
            </a:endParaRPr>
          </a:p>
          <a:p>
            <a:pPr marL="591820" indent="-579120">
              <a:lnSpc>
                <a:spcPct val="100000"/>
              </a:lnSpc>
              <a:spcBef>
                <a:spcPts val="960"/>
              </a:spcBef>
              <a:buFont typeface="Wingdings"/>
              <a:buChar char=""/>
              <a:tabLst>
                <a:tab pos="592455" algn="l"/>
              </a:tabLst>
            </a:pPr>
            <a:r>
              <a:rPr dirty="0" sz="4000" spc="5" b="1">
                <a:solidFill>
                  <a:srgbClr val="FFFF00"/>
                </a:solidFill>
                <a:latin typeface="Times New Roman"/>
                <a:cs typeface="Times New Roman"/>
              </a:rPr>
              <a:t>Genetic</a:t>
            </a:r>
            <a:r>
              <a:rPr dirty="0" sz="40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5" b="1">
                <a:solidFill>
                  <a:srgbClr val="FFFF00"/>
                </a:solidFill>
                <a:latin typeface="Times New Roman"/>
                <a:cs typeface="Times New Roman"/>
              </a:rPr>
              <a:t>Study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188912"/>
            <a:ext cx="8785225" cy="648017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526415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5928" y="121920"/>
            <a:ext cx="8958072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0825" y="188912"/>
            <a:ext cx="8785225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1775" y="169862"/>
            <a:ext cx="8823325" cy="6518275"/>
          </a:xfrm>
          <a:custGeom>
            <a:avLst/>
            <a:gdLst/>
            <a:ahLst/>
            <a:cxnLst/>
            <a:rect l="l" t="t" r="r" b="b"/>
            <a:pathLst>
              <a:path w="8823325" h="6518275">
                <a:moveTo>
                  <a:pt x="0" y="6518275"/>
                </a:moveTo>
                <a:lnTo>
                  <a:pt x="8823325" y="6518275"/>
                </a:lnTo>
                <a:lnTo>
                  <a:pt x="8823325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152" y="121920"/>
            <a:ext cx="7242048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00112" y="188912"/>
            <a:ext cx="7056374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1062" y="169862"/>
            <a:ext cx="7094855" cy="6518275"/>
          </a:xfrm>
          <a:custGeom>
            <a:avLst/>
            <a:gdLst/>
            <a:ahLst/>
            <a:cxnLst/>
            <a:rect l="l" t="t" r="r" b="b"/>
            <a:pathLst>
              <a:path w="7094855" h="6518275">
                <a:moveTo>
                  <a:pt x="0" y="6518275"/>
                </a:moveTo>
                <a:lnTo>
                  <a:pt x="7094474" y="6518275"/>
                </a:lnTo>
                <a:lnTo>
                  <a:pt x="7094474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5288" y="109433"/>
            <a:ext cx="6240780" cy="120840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91235" marR="5080" indent="-979169">
              <a:lnSpc>
                <a:spcPct val="110100"/>
              </a:lnSpc>
            </a:pPr>
            <a:r>
              <a:rPr dirty="0" sz="3600"/>
              <a:t>Indications for Blood</a:t>
            </a:r>
            <a:r>
              <a:rPr dirty="0" sz="3600" spc="-75"/>
              <a:t> </a:t>
            </a:r>
            <a:r>
              <a:rPr dirty="0" sz="3600"/>
              <a:t>Transfusion  </a:t>
            </a:r>
            <a:r>
              <a:rPr dirty="0" sz="3600"/>
              <a:t>in Sickle Cell</a:t>
            </a:r>
            <a:r>
              <a:rPr dirty="0" sz="3600" spc="-100"/>
              <a:t> </a:t>
            </a:r>
            <a:r>
              <a:rPr dirty="0" sz="3600"/>
              <a:t>Anaemia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29590" y="1687448"/>
            <a:ext cx="6628765" cy="4732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6250" indent="-463550">
              <a:lnSpc>
                <a:spcPct val="100000"/>
              </a:lnSpc>
              <a:buSzPct val="114285"/>
              <a:buFont typeface="Wingdings"/>
              <a:buChar char=""/>
              <a:tabLst>
                <a:tab pos="476884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Splenic</a:t>
            </a:r>
            <a:r>
              <a:rPr dirty="0" sz="2800" spc="-1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sequestration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7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Hepatic</a:t>
            </a:r>
            <a:r>
              <a:rPr dirty="0" sz="2800" spc="-1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sequestration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Aplastic</a:t>
            </a:r>
            <a:r>
              <a:rPr dirty="0" sz="2800" spc="-1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crisis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Overwhelming</a:t>
            </a:r>
            <a:r>
              <a:rPr dirty="0" sz="2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infections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60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Elective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or emergency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surgical</a:t>
            </a:r>
            <a:r>
              <a:rPr dirty="0" sz="2800" spc="-2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operation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Severe painful crisis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associated with</a:t>
            </a:r>
            <a:r>
              <a:rPr dirty="0" sz="2800" spc="-3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severe</a:t>
            </a:r>
            <a:endParaRPr sz="2800">
              <a:latin typeface="Times New Roman"/>
              <a:cs typeface="Times New Roman"/>
            </a:endParaRPr>
          </a:p>
          <a:p>
            <a:pPr marL="457834">
              <a:lnSpc>
                <a:spcPct val="100000"/>
              </a:lnSpc>
              <a:spcBef>
                <a:spcPts val="335"/>
              </a:spcBef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haemolysis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Pregnancy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1" y="121918"/>
            <a:ext cx="9040368" cy="673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88912"/>
            <a:ext cx="8856726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900" y="169861"/>
            <a:ext cx="8895080" cy="6591300"/>
          </a:xfrm>
          <a:custGeom>
            <a:avLst/>
            <a:gdLst/>
            <a:ahLst/>
            <a:cxnLst/>
            <a:rect l="l" t="t" r="r" b="b"/>
            <a:pathLst>
              <a:path w="8895080" h="6591300">
                <a:moveTo>
                  <a:pt x="0" y="6591300"/>
                </a:moveTo>
                <a:lnTo>
                  <a:pt x="8894826" y="6591300"/>
                </a:lnTo>
                <a:lnTo>
                  <a:pt x="8894826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7055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/>
              <a:t>Indications </a:t>
            </a:r>
            <a:r>
              <a:rPr dirty="0" spc="5"/>
              <a:t>for exchange</a:t>
            </a:r>
            <a:r>
              <a:rPr dirty="0" spc="-160"/>
              <a:t> </a:t>
            </a:r>
            <a:r>
              <a:rPr dirty="0" spc="5"/>
              <a:t>transfusion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90" y="1340230"/>
            <a:ext cx="6714490" cy="1217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7210" indent="-524510">
              <a:lnSpc>
                <a:spcPct val="100000"/>
              </a:lnSpc>
              <a:buFont typeface="Wingdings"/>
              <a:buChar char=""/>
              <a:tabLst>
                <a:tab pos="53784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Strokes</a:t>
            </a:r>
            <a:endParaRPr sz="3600">
              <a:latin typeface="Times New Roman"/>
              <a:cs typeface="Times New Roman"/>
            </a:endParaRPr>
          </a:p>
          <a:p>
            <a:pPr marL="537210" indent="-524510">
              <a:lnSpc>
                <a:spcPct val="100000"/>
              </a:lnSpc>
              <a:spcBef>
                <a:spcPts val="865"/>
              </a:spcBef>
              <a:buFont typeface="Wingdings"/>
              <a:buChar char=""/>
              <a:tabLst>
                <a:tab pos="53784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Pulmonary infarcts with</a:t>
            </a:r>
            <a:r>
              <a:rPr dirty="0" sz="36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infection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1214" y="2657602"/>
            <a:ext cx="367093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902460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(Sev</a:t>
            </a:r>
            <a:r>
              <a:rPr dirty="0" sz="3600" spc="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re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rsiste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7972" y="2657602"/>
            <a:ext cx="132270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inful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590" y="2657602"/>
            <a:ext cx="2483485" cy="1767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marR="5080" indent="-344170">
              <a:lnSpc>
                <a:spcPct val="100000"/>
              </a:lnSpc>
              <a:buFont typeface="Wingdings"/>
              <a:buChar char=""/>
              <a:tabLst>
                <a:tab pos="53784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Pregn</a:t>
            </a:r>
            <a:r>
              <a:rPr dirty="0" sz="3600" spc="1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y 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crisis)</a:t>
            </a:r>
            <a:endParaRPr sz="3600">
              <a:latin typeface="Times New Roman"/>
              <a:cs typeface="Times New Roman"/>
            </a:endParaRPr>
          </a:p>
          <a:p>
            <a:pPr marL="537210" indent="-524510">
              <a:lnSpc>
                <a:spcPct val="100000"/>
              </a:lnSpc>
              <a:spcBef>
                <a:spcPts val="865"/>
              </a:spcBef>
              <a:buFont typeface="Wingdings"/>
              <a:buChar char=""/>
              <a:tabLst>
                <a:tab pos="53784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Priapism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590" y="4523867"/>
            <a:ext cx="597408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7210" indent="-524510">
              <a:lnSpc>
                <a:spcPct val="100000"/>
              </a:lnSpc>
              <a:buFont typeface="Wingdings"/>
              <a:buChar char=""/>
              <a:tabLst>
                <a:tab pos="53784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Preparation for </a:t>
            </a: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major</a:t>
            </a:r>
            <a:r>
              <a:rPr dirty="0" sz="36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surgery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95829" y="5081841"/>
            <a:ext cx="4184523" cy="1343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404875"/>
            <a:ext cx="8714105" cy="5472430"/>
          </a:xfrm>
          <a:custGeom>
            <a:avLst/>
            <a:gdLst/>
            <a:ahLst/>
            <a:cxnLst/>
            <a:rect l="l" t="t" r="r" b="b"/>
            <a:pathLst>
              <a:path w="8714105" h="5472430">
                <a:moveTo>
                  <a:pt x="0" y="5472049"/>
                </a:moveTo>
                <a:lnTo>
                  <a:pt x="8713724" y="5472049"/>
                </a:lnTo>
                <a:lnTo>
                  <a:pt x="8713724" y="0"/>
                </a:lnTo>
                <a:lnTo>
                  <a:pt x="0" y="0"/>
                </a:lnTo>
                <a:lnTo>
                  <a:pt x="0" y="5472049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5645" rIns="0" bIns="0" rtlCol="0" vert="horz">
            <a:spAutoFit/>
          </a:bodyPr>
          <a:lstStyle/>
          <a:p>
            <a:pPr marL="659765">
              <a:lnSpc>
                <a:spcPct val="100000"/>
              </a:lnSpc>
            </a:pPr>
            <a:r>
              <a:rPr dirty="0" sz="3200" spc="-5" b="1" u="none">
                <a:latin typeface="Times New Roman"/>
                <a:cs typeface="Times New Roman"/>
              </a:rPr>
              <a:t>Causes of intravascular</a:t>
            </a:r>
            <a:r>
              <a:rPr dirty="0" sz="3200" spc="30" b="1" u="none">
                <a:latin typeface="Times New Roman"/>
                <a:cs typeface="Times New Roman"/>
              </a:rPr>
              <a:t> </a:t>
            </a:r>
            <a:r>
              <a:rPr dirty="0" sz="3200" spc="-10" b="1" u="none">
                <a:latin typeface="Times New Roman"/>
                <a:cs typeface="Times New Roman"/>
              </a:rPr>
              <a:t>haemolysis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1232661"/>
            <a:ext cx="7272655" cy="2476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Mismatched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blood transfusion (usually</a:t>
            </a:r>
            <a:r>
              <a:rPr dirty="0" sz="2800" spc="-2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ABO)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G6PD deficiency 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oxidant</a:t>
            </a:r>
            <a:r>
              <a:rPr dirty="0" sz="2800" spc="-2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stress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fragmentation</a:t>
            </a:r>
            <a:r>
              <a:rPr dirty="0" sz="2800" spc="-1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syndromes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Some autoimmune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anaemias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•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3970" y="3281933"/>
            <a:ext cx="1685289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67" y="3281933"/>
            <a:ext cx="6428105" cy="2402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marR="71755">
              <a:lnSpc>
                <a:spcPct val="100000"/>
              </a:lnSpc>
              <a:tabLst>
                <a:tab pos="1725930" algn="l"/>
                <a:tab pos="3695700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3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dru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nd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nfec</a:t>
            </a:r>
            <a:r>
              <a:rPr dirty="0" sz="2800" spc="-20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io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25" b="1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nduc</a:t>
            </a:r>
            <a:r>
              <a:rPr dirty="0" sz="2800" spc="-25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d 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anaemias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Paroxysmal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nocturnal</a:t>
            </a:r>
            <a:r>
              <a:rPr dirty="0" sz="2800" spc="-18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haemoglobinuria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March</a:t>
            </a:r>
            <a:r>
              <a:rPr dirty="0" sz="28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haemoglobinuria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Unstable</a:t>
            </a:r>
            <a:r>
              <a:rPr dirty="0" sz="28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haemoglobin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7055" rIns="0" bIns="0" rtlCol="0" vert="horz">
            <a:spAutoFit/>
          </a:bodyPr>
          <a:lstStyle/>
          <a:p>
            <a:pPr marL="560705">
              <a:lnSpc>
                <a:spcPct val="100000"/>
              </a:lnSpc>
            </a:pPr>
            <a:r>
              <a:rPr dirty="0" spc="5" b="1" u="none">
                <a:latin typeface="Times New Roman"/>
                <a:cs typeface="Times New Roman"/>
              </a:rPr>
              <a:t>HAEMOLYTIC</a:t>
            </a:r>
            <a:r>
              <a:rPr dirty="0" spc="-150" b="1" u="none">
                <a:latin typeface="Times New Roman"/>
                <a:cs typeface="Times New Roman"/>
              </a:rPr>
              <a:t> </a:t>
            </a:r>
            <a:r>
              <a:rPr dirty="0" spc="5" b="1" u="none">
                <a:latin typeface="Times New Roman"/>
                <a:cs typeface="Times New Roman"/>
              </a:rPr>
              <a:t>ANAEMIA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90" y="1586103"/>
            <a:ext cx="7536180" cy="3914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solidFill>
                  <a:srgbClr val="FFFF66"/>
                </a:solidFill>
                <a:latin typeface="Times New Roman"/>
                <a:cs typeface="Times New Roman"/>
              </a:rPr>
              <a:t>A .</a:t>
            </a:r>
            <a:r>
              <a:rPr dirty="0" sz="3200" spc="-55" b="1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dirty="0" sz="3200" spc="-10" b="1">
                <a:solidFill>
                  <a:srgbClr val="FFFF66"/>
                </a:solidFill>
                <a:latin typeface="Times New Roman"/>
                <a:cs typeface="Times New Roman"/>
              </a:rPr>
              <a:t>CONGENITAL</a:t>
            </a:r>
            <a:endParaRPr sz="3200">
              <a:latin typeface="Times New Roman"/>
              <a:cs typeface="Times New Roman"/>
            </a:endParaRPr>
          </a:p>
          <a:p>
            <a:pPr marL="927100" marR="5080">
              <a:lnSpc>
                <a:spcPct val="110100"/>
              </a:lnSpc>
              <a:spcBef>
                <a:spcPts val="380"/>
              </a:spcBef>
            </a:pPr>
            <a:r>
              <a:rPr dirty="0" sz="3200" spc="-5" b="1">
                <a:solidFill>
                  <a:srgbClr val="FFFF66"/>
                </a:solidFill>
                <a:latin typeface="Times New Roman"/>
                <a:cs typeface="Times New Roman"/>
              </a:rPr>
              <a:t>SICKLE CELL DISEASE &amp; </a:t>
            </a:r>
            <a:r>
              <a:rPr dirty="0" sz="3200" spc="-10" b="1">
                <a:solidFill>
                  <a:srgbClr val="FFFF66"/>
                </a:solidFill>
                <a:latin typeface="Times New Roman"/>
                <a:cs typeface="Times New Roman"/>
              </a:rPr>
              <a:t>OTHER  </a:t>
            </a:r>
            <a:r>
              <a:rPr dirty="0" sz="3200" spc="-5" b="1">
                <a:solidFill>
                  <a:srgbClr val="FFFF66"/>
                </a:solidFill>
                <a:latin typeface="Times New Roman"/>
                <a:cs typeface="Times New Roman"/>
              </a:rPr>
              <a:t>HAEMOGLOBIN DISORDERS  THALASSAEMIAS</a:t>
            </a:r>
            <a:endParaRPr sz="3200">
              <a:latin typeface="Times New Roman"/>
              <a:cs typeface="Times New Roman"/>
            </a:endParaRPr>
          </a:p>
          <a:p>
            <a:pPr marL="927100" marR="2317115">
              <a:lnSpc>
                <a:spcPct val="120000"/>
              </a:lnSpc>
            </a:pPr>
            <a:r>
              <a:rPr dirty="0" sz="3200" spc="-10" b="1">
                <a:solidFill>
                  <a:srgbClr val="FFFF66"/>
                </a:solidFill>
                <a:latin typeface="Times New Roman"/>
                <a:cs typeface="Times New Roman"/>
              </a:rPr>
              <a:t>ENZYMOPATHIES  </a:t>
            </a:r>
            <a:r>
              <a:rPr dirty="0" sz="3200" b="1">
                <a:solidFill>
                  <a:srgbClr val="FFFF66"/>
                </a:solidFill>
                <a:latin typeface="Times New Roman"/>
                <a:cs typeface="Times New Roman"/>
              </a:rPr>
              <a:t>M</a:t>
            </a:r>
            <a:r>
              <a:rPr dirty="0" sz="3200" spc="-10" b="1">
                <a:solidFill>
                  <a:srgbClr val="FFFF66"/>
                </a:solidFill>
                <a:latin typeface="Times New Roman"/>
                <a:cs typeface="Times New Roman"/>
              </a:rPr>
              <a:t>E</a:t>
            </a:r>
            <a:r>
              <a:rPr dirty="0" sz="3200" spc="0" b="1">
                <a:solidFill>
                  <a:srgbClr val="FFFF66"/>
                </a:solidFill>
                <a:latin typeface="Times New Roman"/>
                <a:cs typeface="Times New Roman"/>
              </a:rPr>
              <a:t>M</a:t>
            </a:r>
            <a:r>
              <a:rPr dirty="0" sz="3200" spc="-10" b="1">
                <a:solidFill>
                  <a:srgbClr val="FFFF66"/>
                </a:solidFill>
                <a:latin typeface="Times New Roman"/>
                <a:cs typeface="Times New Roman"/>
              </a:rPr>
              <a:t>B</a:t>
            </a:r>
            <a:r>
              <a:rPr dirty="0" sz="3200" spc="-5" b="1">
                <a:solidFill>
                  <a:srgbClr val="FFFF66"/>
                </a:solidFill>
                <a:latin typeface="Times New Roman"/>
                <a:cs typeface="Times New Roman"/>
              </a:rPr>
              <a:t>R</a:t>
            </a:r>
            <a:r>
              <a:rPr dirty="0" sz="3200" spc="-10" b="1">
                <a:solidFill>
                  <a:srgbClr val="FFFF66"/>
                </a:solidFill>
                <a:latin typeface="Times New Roman"/>
                <a:cs typeface="Times New Roman"/>
              </a:rPr>
              <a:t>ANOPATHIES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solidFill>
                  <a:srgbClr val="FFFF66"/>
                </a:solidFill>
                <a:latin typeface="Times New Roman"/>
                <a:cs typeface="Times New Roman"/>
              </a:rPr>
              <a:t>B.</a:t>
            </a:r>
            <a:r>
              <a:rPr dirty="0" sz="3200" spc="-80" b="1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66"/>
                </a:solidFill>
                <a:latin typeface="Times New Roman"/>
                <a:cs typeface="Times New Roman"/>
              </a:rPr>
              <a:t>AQUIRED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37" y="125412"/>
            <a:ext cx="9017000" cy="6607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7837" y="50800"/>
            <a:ext cx="8188325" cy="675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75" y="131823"/>
            <a:ext cx="8383651" cy="6675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050" y="82612"/>
            <a:ext cx="8362950" cy="6767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062" y="115886"/>
            <a:ext cx="8143875" cy="662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5475" rIns="0" bIns="0" rtlCol="0" vert="horz">
            <a:spAutoFit/>
          </a:bodyPr>
          <a:lstStyle/>
          <a:p>
            <a:pPr marL="998855">
              <a:lnSpc>
                <a:spcPct val="100000"/>
              </a:lnSpc>
            </a:pPr>
            <a:r>
              <a:rPr dirty="0" sz="3600" spc="-10" b="1" u="none">
                <a:latin typeface="Times New Roman"/>
                <a:cs typeface="Times New Roman"/>
              </a:rPr>
              <a:t>LEARNING </a:t>
            </a:r>
            <a:r>
              <a:rPr dirty="0" sz="3600" spc="-5" b="1" u="none">
                <a:latin typeface="Times New Roman"/>
                <a:cs typeface="Times New Roman"/>
              </a:rPr>
              <a:t>OBJECTIVES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1518792"/>
            <a:ext cx="8264525" cy="38531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60119" algn="l"/>
                <a:tab pos="1502410" algn="l"/>
                <a:tab pos="2318385" algn="l"/>
                <a:tab pos="2796540" algn="l"/>
                <a:tab pos="3932554" algn="l"/>
                <a:tab pos="5828030" algn="l"/>
                <a:tab pos="6561455" algn="l"/>
              </a:tabLst>
            </a:pPr>
            <a:r>
              <a:rPr dirty="0" sz="3000" spc="325">
                <a:solidFill>
                  <a:srgbClr val="FFFF00"/>
                </a:solidFill>
                <a:latin typeface="Wingdings"/>
                <a:cs typeface="Wingdings"/>
              </a:rPr>
              <a:t>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le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3000" spc="1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ae</a:t>
            </a:r>
            <a:r>
              <a:rPr dirty="0" sz="3000" spc="-3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lysis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ae</a:t>
            </a:r>
            <a:r>
              <a:rPr dirty="0" sz="3000" spc="-3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lytic</a:t>
            </a:r>
            <a:endParaRPr sz="30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3000">
              <a:latin typeface="Times New Roman"/>
              <a:cs typeface="Times New Roman"/>
            </a:endParaRPr>
          </a:p>
          <a:p>
            <a:pPr algn="just" marL="356870" marR="5715" indent="-344805">
              <a:lnSpc>
                <a:spcPct val="100000"/>
              </a:lnSpc>
              <a:spcBef>
                <a:spcPts val="720"/>
              </a:spcBef>
            </a:pPr>
            <a:r>
              <a:rPr dirty="0" sz="3000" spc="105">
                <a:solidFill>
                  <a:srgbClr val="FFFF00"/>
                </a:solidFill>
                <a:latin typeface="Wingdings"/>
                <a:cs typeface="Wingdings"/>
              </a:rPr>
              <a:t></a:t>
            </a:r>
            <a:r>
              <a:rPr dirty="0" sz="3000" spc="10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able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classify haemolytic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anaemias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into 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congenital and acquired types, and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know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aetiological factors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each</a:t>
            </a:r>
            <a:r>
              <a:rPr dirty="0" sz="3000" spc="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division</a:t>
            </a:r>
            <a:endParaRPr sz="3000">
              <a:latin typeface="Times New Roman"/>
              <a:cs typeface="Times New Roman"/>
            </a:endParaRPr>
          </a:p>
          <a:p>
            <a:pPr algn="just" marL="356870" marR="6350" indent="-344805">
              <a:lnSpc>
                <a:spcPct val="100000"/>
              </a:lnSpc>
              <a:spcBef>
                <a:spcPts val="720"/>
              </a:spcBef>
            </a:pPr>
            <a:r>
              <a:rPr dirty="0" sz="3000" spc="105">
                <a:solidFill>
                  <a:srgbClr val="FFFF00"/>
                </a:solidFill>
                <a:latin typeface="Wingdings"/>
                <a:cs typeface="Wingdings"/>
              </a:rPr>
              <a:t></a:t>
            </a:r>
            <a:r>
              <a:rPr dirty="0" sz="3000" spc="10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understand 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difference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between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intravascular  and extra-vascular haemolysis, and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to recognise  the laboratory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features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30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each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262" y="181038"/>
            <a:ext cx="8499475" cy="649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312" y="100011"/>
            <a:ext cx="8969375" cy="6657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928" y="121920"/>
            <a:ext cx="8827008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825" y="188912"/>
            <a:ext cx="8642350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1775" y="169862"/>
            <a:ext cx="8680450" cy="6518275"/>
          </a:xfrm>
          <a:custGeom>
            <a:avLst/>
            <a:gdLst/>
            <a:ahLst/>
            <a:cxnLst/>
            <a:rect l="l" t="t" r="r" b="b"/>
            <a:pathLst>
              <a:path w="8680450" h="6518275">
                <a:moveTo>
                  <a:pt x="0" y="6518275"/>
                </a:moveTo>
                <a:lnTo>
                  <a:pt x="8680450" y="6518275"/>
                </a:lnTo>
                <a:lnTo>
                  <a:pt x="8680450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14105" cy="6480175"/>
          </a:xfrm>
          <a:custGeom>
            <a:avLst/>
            <a:gdLst/>
            <a:ahLst/>
            <a:cxnLst/>
            <a:rect l="l" t="t" r="r" b="b"/>
            <a:pathLst>
              <a:path w="8714105" h="6480175">
                <a:moveTo>
                  <a:pt x="0" y="6480175"/>
                </a:moveTo>
                <a:lnTo>
                  <a:pt x="8713724" y="6480175"/>
                </a:lnTo>
                <a:lnTo>
                  <a:pt x="8713724" y="0"/>
                </a:lnTo>
                <a:lnTo>
                  <a:pt x="0" y="0"/>
                </a:lnTo>
                <a:lnTo>
                  <a:pt x="0" y="64801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6433" rIns="0" bIns="0" rtlCol="0" vert="horz">
            <a:spAutoFit/>
          </a:bodyPr>
          <a:lstStyle/>
          <a:p>
            <a:pPr marL="720725">
              <a:lnSpc>
                <a:spcPct val="100000"/>
              </a:lnSpc>
            </a:pPr>
            <a:r>
              <a:rPr dirty="0" sz="2800" b="1" u="none">
                <a:latin typeface="Times New Roman"/>
                <a:cs typeface="Times New Roman"/>
              </a:rPr>
              <a:t>Classification </a:t>
            </a:r>
            <a:r>
              <a:rPr dirty="0" sz="2800" spc="5" b="1" u="none">
                <a:latin typeface="Times New Roman"/>
                <a:cs typeface="Times New Roman"/>
              </a:rPr>
              <a:t>Of </a:t>
            </a:r>
            <a:r>
              <a:rPr dirty="0" sz="2800" b="1" u="none">
                <a:latin typeface="Times New Roman"/>
                <a:cs typeface="Times New Roman"/>
              </a:rPr>
              <a:t>Haemolytic</a:t>
            </a:r>
            <a:r>
              <a:rPr dirty="0" sz="2800" spc="-160" b="1" u="none">
                <a:latin typeface="Times New Roman"/>
                <a:cs typeface="Times New Roman"/>
              </a:rPr>
              <a:t> </a:t>
            </a:r>
            <a:r>
              <a:rPr dirty="0" sz="2800" b="1" u="none">
                <a:latin typeface="Times New Roman"/>
                <a:cs typeface="Times New Roman"/>
              </a:rPr>
              <a:t>Anaemias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573278"/>
            <a:ext cx="6505575" cy="50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690"/>
              </a:lnSpc>
            </a:pPr>
            <a:r>
              <a:rPr dirty="0" sz="600" spc="-5">
                <a:solidFill>
                  <a:srgbClr val="660066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------------------------------------------------------------------------------------------------------------------------------------------------------------------------------    </a:t>
            </a:r>
            <a:r>
              <a:rPr dirty="0" sz="600" spc="75">
                <a:solidFill>
                  <a:srgbClr val="660066"/>
                </a:solidFill>
                <a:latin typeface="Times New Roman"/>
                <a:cs typeface="Times New Roman"/>
              </a:rPr>
              <a:t> </a:t>
            </a:r>
            <a:r>
              <a:rPr dirty="0" sz="600" spc="-5">
                <a:solidFill>
                  <a:srgbClr val="660066"/>
                </a:solidFill>
                <a:latin typeface="Times New Roman"/>
                <a:cs typeface="Times New Roman"/>
              </a:rPr>
              <a:t>---------------------------------------------------------------------------------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ts val="2370"/>
              </a:lnSpc>
              <a:tabLst>
                <a:tab pos="3670935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Hereditary	Acquired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5">
                <a:solidFill>
                  <a:srgbClr val="FFFF00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------------------------------------------------------------------------------------------------------------------------------------------------------------------------------    </a:t>
            </a:r>
            <a:r>
              <a:rPr dirty="0" sz="600" spc="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600" spc="-5">
                <a:solidFill>
                  <a:srgbClr val="FFFF00"/>
                </a:solidFill>
                <a:latin typeface="Times New Roman"/>
                <a:cs typeface="Times New Roman"/>
              </a:rPr>
              <a:t>---------------------------------------------------------------------------------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1055242"/>
            <a:ext cx="3300095" cy="1383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Haemoglobin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Abnormal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(Hb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S,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Hb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C,</a:t>
            </a:r>
            <a:r>
              <a:rPr dirty="0" sz="1800" spc="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unstable)</a:t>
            </a:r>
            <a:endParaRPr sz="1800">
              <a:latin typeface="Times New Roman"/>
              <a:cs typeface="Times New Roman"/>
            </a:endParaRPr>
          </a:p>
          <a:p>
            <a:pPr marL="12700" marR="164465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Thalassaemia  </a:t>
            </a:r>
            <a:r>
              <a:rPr dirty="0" sz="1800" spc="25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1800" spc="-6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y 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Enzymopathy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7060" y="1055242"/>
            <a:ext cx="4514850" cy="5171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Allografts,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especially </a:t>
            </a: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marrow</a:t>
            </a:r>
            <a:r>
              <a:rPr dirty="0" sz="1800" spc="11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transplantation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FFFF00"/>
                </a:solidFill>
                <a:latin typeface="Times New Roman"/>
                <a:cs typeface="Times New Roman"/>
              </a:rPr>
              <a:t>drug</a:t>
            </a:r>
            <a:r>
              <a:rPr dirty="0" sz="1800" spc="-1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associated</a:t>
            </a:r>
            <a:endParaRPr sz="1800">
              <a:latin typeface="Times New Roman"/>
              <a:cs typeface="Times New Roman"/>
            </a:endParaRPr>
          </a:p>
          <a:p>
            <a:pPr marL="12700" marR="1251585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Red cell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fragmentation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syndrome 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Arterial </a:t>
            </a: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grafts,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cardiac </a:t>
            </a: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valves 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Microangiopathic</a:t>
            </a:r>
            <a:endParaRPr sz="1800">
              <a:latin typeface="Times New Roman"/>
              <a:cs typeface="Times New Roman"/>
            </a:endParaRPr>
          </a:p>
          <a:p>
            <a:pPr marL="70485" marR="922019" indent="-58419">
              <a:lnSpc>
                <a:spcPct val="100000"/>
              </a:lnSpc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Thrombotic thrombocytopenic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purpura  </a:t>
            </a: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Haemolytic uraemic syndrome 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Meningococcal</a:t>
            </a:r>
            <a:r>
              <a:rPr dirty="0" sz="1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sepsis</a:t>
            </a:r>
            <a:endParaRPr sz="1800">
              <a:latin typeface="Times New Roman"/>
              <a:cs typeface="Times New Roman"/>
            </a:endParaRPr>
          </a:p>
          <a:p>
            <a:pPr marL="70485">
              <a:lnSpc>
                <a:spcPct val="100000"/>
              </a:lnSpc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Pre-eclampsia</a:t>
            </a:r>
            <a:endParaRPr sz="1800">
              <a:latin typeface="Times New Roman"/>
              <a:cs typeface="Times New Roman"/>
            </a:endParaRPr>
          </a:p>
          <a:p>
            <a:pPr marL="70485">
              <a:lnSpc>
                <a:spcPct val="100000"/>
              </a:lnSpc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Disseminated intravascular</a:t>
            </a: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coagulation</a:t>
            </a:r>
            <a:endParaRPr sz="1800">
              <a:latin typeface="Times New Roman"/>
              <a:cs typeface="Times New Roman"/>
            </a:endParaRPr>
          </a:p>
          <a:p>
            <a:pPr marL="12700" marR="2127885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March</a:t>
            </a:r>
            <a:r>
              <a:rPr dirty="0" sz="1800" spc="-8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haemoglobinuria  Infections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Malaria,</a:t>
            </a:r>
            <a:r>
              <a:rPr dirty="0" sz="1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clostridia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Chemical and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physical</a:t>
            </a:r>
            <a:r>
              <a:rPr dirty="0" sz="1800" spc="1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agents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945"/>
              </a:lnSpc>
            </a:pP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Especially </a:t>
            </a:r>
            <a:r>
              <a:rPr dirty="0" sz="1800">
                <a:solidFill>
                  <a:srgbClr val="FFFF00"/>
                </a:solidFill>
                <a:latin typeface="Times New Roman"/>
                <a:cs typeface="Times New Roman"/>
              </a:rPr>
              <a:t>drugs, inductrial/domestic</a:t>
            </a:r>
            <a:r>
              <a:rPr dirty="0" sz="1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substances,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945"/>
              </a:lnSpc>
            </a:pPr>
            <a:r>
              <a:rPr dirty="0" sz="1800" spc="5">
                <a:solidFill>
                  <a:srgbClr val="FFFF00"/>
                </a:solidFill>
                <a:latin typeface="Times New Roman"/>
                <a:cs typeface="Times New Roman"/>
              </a:rPr>
              <a:t>burns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Secondary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Liver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and renal</a:t>
            </a:r>
            <a:r>
              <a:rPr dirty="0" sz="1800" spc="-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Times New Roman"/>
                <a:cs typeface="Times New Roman"/>
              </a:rPr>
              <a:t>disease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Paroxysmal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nocturnal</a:t>
            </a:r>
            <a:r>
              <a:rPr dirty="0" sz="1800" spc="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haemoglobinuria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75" y="453961"/>
            <a:ext cx="8901049" cy="5669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150" y="844550"/>
            <a:ext cx="8794750" cy="516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196975"/>
            <a:ext cx="8496300" cy="5400675"/>
          </a:xfrm>
          <a:custGeom>
            <a:avLst/>
            <a:gdLst/>
            <a:ahLst/>
            <a:cxnLst/>
            <a:rect l="l" t="t" r="r" b="b"/>
            <a:pathLst>
              <a:path w="8496300" h="5400675">
                <a:moveTo>
                  <a:pt x="0" y="5400675"/>
                </a:moveTo>
                <a:lnTo>
                  <a:pt x="8496300" y="5400675"/>
                </a:lnTo>
                <a:lnTo>
                  <a:pt x="8496300" y="0"/>
                </a:lnTo>
                <a:lnTo>
                  <a:pt x="0" y="0"/>
                </a:lnTo>
                <a:lnTo>
                  <a:pt x="0" y="54006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4008" y="135382"/>
            <a:ext cx="7576184" cy="4572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00" spc="-10" b="1" u="none">
                <a:latin typeface="Times New Roman"/>
                <a:cs typeface="Times New Roman"/>
              </a:rPr>
              <a:t>CONGENITAL HAEMOLYTIC</a:t>
            </a:r>
            <a:r>
              <a:rPr dirty="0" sz="3000" spc="70" b="1" u="none">
                <a:latin typeface="Times New Roman"/>
                <a:cs typeface="Times New Roman"/>
              </a:rPr>
              <a:t> </a:t>
            </a:r>
            <a:r>
              <a:rPr dirty="0" sz="3000" spc="-5" b="1" u="none">
                <a:latin typeface="Times New Roman"/>
                <a:cs typeface="Times New Roman"/>
              </a:rPr>
              <a:t>ANAEMIAS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595884"/>
            <a:ext cx="8345805" cy="591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91869">
              <a:lnSpc>
                <a:spcPct val="100000"/>
              </a:lnSpc>
            </a:pP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Haemolysis 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due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to defects 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400" spc="-10" b="1">
                <a:solidFill>
                  <a:srgbClr val="FFFFFF"/>
                </a:solidFill>
                <a:latin typeface="Times New Roman"/>
                <a:cs typeface="Times New Roman"/>
              </a:rPr>
              <a:t>red cell</a:t>
            </a:r>
            <a:r>
              <a:rPr dirty="0" sz="2400" spc="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imes New Roman"/>
                <a:cs typeface="Times New Roman"/>
              </a:rPr>
              <a:t>membrane</a:t>
            </a:r>
            <a:endParaRPr sz="2400">
              <a:latin typeface="Times New Roman"/>
              <a:cs typeface="Times New Roman"/>
            </a:endParaRPr>
          </a:p>
          <a:p>
            <a:pPr algn="just" marL="356870" marR="10160" indent="-344170">
              <a:lnSpc>
                <a:spcPct val="100000"/>
              </a:lnSpc>
              <a:spcBef>
                <a:spcPts val="2135"/>
              </a:spcBef>
              <a:buChar char="•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Since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diameter of a normal red cell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similar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that of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smallest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capillary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lumen, it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essential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for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 cell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 be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able to undergo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significant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deformations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while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traversing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6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circulation.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Char char="•"/>
              <a:tabLst>
                <a:tab pos="356870" algn="l"/>
                <a:tab pos="357505" algn="l"/>
                <a:tab pos="737870" algn="l"/>
                <a:tab pos="1890395" algn="l"/>
                <a:tab pos="2454910" algn="l"/>
                <a:tab pos="3073400" algn="l"/>
                <a:tab pos="4964430" algn="l"/>
                <a:tab pos="5915660" algn="l"/>
                <a:tab pos="7177405" algn="l"/>
                <a:tab pos="7906384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flexible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	cell	cytoskeleton,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which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interacts	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with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 phospholipid</a:t>
            </a:r>
            <a:r>
              <a:rPr dirty="0" sz="2600" spc="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membrane.</a:t>
            </a:r>
            <a:endParaRPr sz="2600">
              <a:latin typeface="Times New Roman"/>
              <a:cs typeface="Times New Roman"/>
            </a:endParaRPr>
          </a:p>
          <a:p>
            <a:pPr algn="just" marL="356870" marR="10160" indent="-344170">
              <a:lnSpc>
                <a:spcPct val="100000"/>
              </a:lnSpc>
              <a:spcBef>
                <a:spcPts val="315"/>
              </a:spcBef>
              <a:buChar char="•"/>
              <a:tabLst>
                <a:tab pos="357505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Key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components 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cytoskeleton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include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α and β  spectrin, actin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and protein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4.1, while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connections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linking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cytoskeleton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overlying red cell phospholipid  bilayer include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band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3, Rh-associated glycoprotein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and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glycophorin</a:t>
            </a:r>
            <a:r>
              <a:rPr dirty="0" sz="2600" spc="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C.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8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Defects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600" spc="10">
                <a:solidFill>
                  <a:srgbClr val="FFFF00"/>
                </a:solidFill>
                <a:latin typeface="Times New Roman"/>
                <a:cs typeface="Times New Roman"/>
              </a:rPr>
              <a:t>any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these proteins can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jeopardize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2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integrity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 cell and shorten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its</a:t>
            </a:r>
            <a:r>
              <a:rPr dirty="0" sz="2600" spc="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lifespan.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312" y="836612"/>
            <a:ext cx="8047355" cy="5400675"/>
          </a:xfrm>
          <a:custGeom>
            <a:avLst/>
            <a:gdLst/>
            <a:ahLst/>
            <a:cxnLst/>
            <a:rect l="l" t="t" r="r" b="b"/>
            <a:pathLst>
              <a:path w="8047355" h="5400675">
                <a:moveTo>
                  <a:pt x="0" y="5400675"/>
                </a:moveTo>
                <a:lnTo>
                  <a:pt x="8046974" y="5400675"/>
                </a:lnTo>
                <a:lnTo>
                  <a:pt x="8046974" y="0"/>
                </a:lnTo>
                <a:lnTo>
                  <a:pt x="0" y="0"/>
                </a:lnTo>
                <a:lnTo>
                  <a:pt x="0" y="54006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37692" y="872703"/>
          <a:ext cx="7911465" cy="1250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3049"/>
                <a:gridCol w="1396725"/>
                <a:gridCol w="4309669"/>
                <a:gridCol w="351477"/>
              </a:tblGrid>
              <a:tr h="428223">
                <a:tc>
                  <a:txBody>
                    <a:bodyPr/>
                    <a:lstStyle/>
                    <a:p>
                      <a:pPr algn="r" marL="366395" marR="73025" indent="-34417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344170" algn="l"/>
                          <a:tab pos="367030" algn="l"/>
                          <a:tab pos="1109345" algn="l"/>
                        </a:tabLst>
                      </a:pPr>
                      <a:r>
                        <a:rPr dirty="0" sz="26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Th</a:t>
                      </a: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2600" spc="-3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z="2600" spc="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st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</a:pP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common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  <a:tabLst>
                          <a:tab pos="1900555" algn="l"/>
                          <a:tab pos="3254375" algn="l"/>
                          <a:tab pos="3983354" algn="l"/>
                        </a:tabLst>
                      </a:pPr>
                      <a:r>
                        <a:rPr dirty="0" sz="26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haemolytic	anaemia	</a:t>
                      </a:r>
                      <a:r>
                        <a:rPr dirty="0" sz="26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due	to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4">
                        <a:lnSpc>
                          <a:spcPct val="100000"/>
                        </a:lnSpc>
                      </a:pP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</a:tr>
              <a:tr h="396214">
                <a:tc>
                  <a:txBody>
                    <a:bodyPr/>
                    <a:lstStyle/>
                    <a:p>
                      <a:pPr algn="r" marR="88900">
                        <a:lnSpc>
                          <a:spcPts val="2870"/>
                        </a:lnSpc>
                      </a:pPr>
                      <a:r>
                        <a:rPr dirty="0" sz="2600" spc="-2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z="2600" spc="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mbrane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2870"/>
                        </a:lnSpc>
                        <a:tabLst>
                          <a:tab pos="1065530" algn="l"/>
                        </a:tabLst>
                      </a:pP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defect	</a:t>
                      </a:r>
                      <a:r>
                        <a:rPr dirty="0" sz="26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is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870"/>
                        </a:lnSpc>
                        <a:tabLst>
                          <a:tab pos="1583690" algn="l"/>
                          <a:tab pos="3559175" algn="l"/>
                        </a:tabLst>
                      </a:pP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hereditary	</a:t>
                      </a:r>
                      <a:r>
                        <a:rPr dirty="0" sz="26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spherocytosis	(HS)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7145">
                        <a:lnSpc>
                          <a:spcPts val="2870"/>
                        </a:lnSpc>
                      </a:pPr>
                      <a:r>
                        <a:rPr dirty="0" sz="26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</a:tr>
              <a:tr h="426521">
                <a:tc>
                  <a:txBody>
                    <a:bodyPr/>
                    <a:lstStyle/>
                    <a:p>
                      <a:pPr algn="r" marR="124460">
                        <a:lnSpc>
                          <a:spcPts val="2870"/>
                        </a:lnSpc>
                      </a:pPr>
                      <a:r>
                        <a:rPr dirty="0" sz="26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Caucasian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333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47217" y="2098421"/>
            <a:ext cx="7890509" cy="4128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6350" indent="-344170">
              <a:lnSpc>
                <a:spcPct val="100000"/>
              </a:lnSpc>
              <a:buFont typeface="Wingdings"/>
              <a:buChar char="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About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60%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have mutations affecting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Ankyrin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gene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0"/>
              </a:spcBef>
              <a:buFont typeface="Wingdings"/>
              <a:buChar char=""/>
              <a:tabLst>
                <a:tab pos="356870" algn="l"/>
                <a:tab pos="357505" algn="l"/>
                <a:tab pos="1109980" algn="l"/>
                <a:tab pos="1518920" algn="l"/>
                <a:tab pos="2747010" algn="l"/>
                <a:tab pos="3448685" algn="l"/>
                <a:tab pos="4256405" algn="l"/>
                <a:tab pos="4643755" algn="l"/>
                <a:tab pos="7616825" algn="l"/>
              </a:tabLst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Loss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	Ankyrin	then	leads	to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secondary</a:t>
            </a:r>
            <a:r>
              <a:rPr dirty="0" sz="2600" spc="3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reductions	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spectrin and protein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4.1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This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leads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loss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membrane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surface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area,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2600" spc="5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cells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adopting a spheroid rather than biconcave</a:t>
            </a:r>
            <a:r>
              <a:rPr dirty="0" sz="2600" spc="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shape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Less deformable than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r>
              <a:rPr dirty="0" sz="2600" spc="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cells</a:t>
            </a:r>
            <a:endParaRPr sz="26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Destroyed </a:t>
            </a:r>
            <a:r>
              <a:rPr dirty="0" sz="2600" spc="15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splenic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macrophages, leading to a  reduction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 cell survival </a:t>
            </a:r>
            <a:r>
              <a:rPr dirty="0" sz="2600" spc="15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extravascular 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haemolysis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0093" rIns="0" bIns="0" rtlCol="0" vert="horz">
            <a:spAutoFit/>
          </a:bodyPr>
          <a:lstStyle/>
          <a:p>
            <a:pPr marL="1762125">
              <a:lnSpc>
                <a:spcPct val="100000"/>
              </a:lnSpc>
            </a:pPr>
            <a:r>
              <a:rPr dirty="0" sz="2400" spc="-5" b="1" u="none">
                <a:latin typeface="Times New Roman"/>
                <a:cs typeface="Times New Roman"/>
              </a:rPr>
              <a:t>Hereditary spherocytosis</a:t>
            </a:r>
            <a:r>
              <a:rPr dirty="0" sz="2400" spc="15" b="1" u="none">
                <a:latin typeface="Times New Roman"/>
                <a:cs typeface="Times New Roman"/>
              </a:rPr>
              <a:t> </a:t>
            </a:r>
            <a:r>
              <a:rPr dirty="0" sz="2400" b="1" u="none">
                <a:latin typeface="Times New Roman"/>
                <a:cs typeface="Times New Roman"/>
              </a:rPr>
              <a:t>(HS)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312" y="1125600"/>
            <a:ext cx="8047355" cy="5256530"/>
          </a:xfrm>
          <a:custGeom>
            <a:avLst/>
            <a:gdLst/>
            <a:ahLst/>
            <a:cxnLst/>
            <a:rect l="l" t="t" r="r" b="b"/>
            <a:pathLst>
              <a:path w="8047355" h="5256530">
                <a:moveTo>
                  <a:pt x="0" y="5256149"/>
                </a:moveTo>
                <a:lnTo>
                  <a:pt x="8046974" y="5256149"/>
                </a:lnTo>
                <a:lnTo>
                  <a:pt x="8046974" y="0"/>
                </a:lnTo>
                <a:lnTo>
                  <a:pt x="0" y="0"/>
                </a:lnTo>
                <a:lnTo>
                  <a:pt x="0" y="5256149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7217" y="1161796"/>
            <a:ext cx="7895590" cy="4920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Around</a:t>
            </a:r>
            <a:r>
              <a:rPr dirty="0" sz="2600" spc="2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20%</a:t>
            </a:r>
            <a:r>
              <a:rPr dirty="0" sz="2600" spc="2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2600" spc="3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all</a:t>
            </a:r>
            <a:r>
              <a:rPr dirty="0" sz="2600" spc="3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HS</a:t>
            </a:r>
            <a:r>
              <a:rPr dirty="0" sz="2600" spc="2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patients</a:t>
            </a:r>
            <a:r>
              <a:rPr dirty="0" sz="2600" spc="3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sz="2600" spc="3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mild</a:t>
            </a:r>
            <a:r>
              <a:rPr dirty="0" sz="2600" spc="3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disease</a:t>
            </a:r>
            <a:r>
              <a:rPr dirty="0" sz="2600" spc="2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well-compensated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haemolysis</a:t>
            </a:r>
            <a:endParaRPr sz="2600">
              <a:latin typeface="Times New Roman"/>
              <a:cs typeface="Times New Roman"/>
            </a:endParaRPr>
          </a:p>
          <a:p>
            <a:pPr algn="just" marL="356870" marR="9525" indent="-344170">
              <a:lnSpc>
                <a:spcPct val="100000"/>
              </a:lnSpc>
              <a:spcBef>
                <a:spcPts val="285"/>
              </a:spcBef>
              <a:buFont typeface="Wingdings"/>
              <a:buChar char="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majority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have moderate disease  characterized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Hb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concentration of 8-11g/dl,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while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  small percentage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have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severe disease requiring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intermittent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or even regular</a:t>
            </a:r>
            <a:r>
              <a:rPr dirty="0" sz="2600" spc="1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transfusions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5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Complications 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chronic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haemolysis in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HS  </a:t>
            </a:r>
            <a:r>
              <a:rPr dirty="0" sz="2600" spc="4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include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development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pigment</a:t>
            </a:r>
            <a:r>
              <a:rPr dirty="0" sz="2600" spc="1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gallstones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Aplastic crises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may occur secondary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parvovirus  </a:t>
            </a:r>
            <a:r>
              <a:rPr dirty="0" sz="2600" spc="48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B19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infection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5"/>
              </a:spcBef>
              <a:buFont typeface="Wingdings"/>
              <a:buChar char=""/>
              <a:tabLst>
                <a:tab pos="356870" algn="l"/>
                <a:tab pos="357505" algn="l"/>
                <a:tab pos="2360295" algn="l"/>
                <a:tab pos="3594735" algn="l"/>
                <a:tab pos="4204970" algn="l"/>
                <a:tab pos="4594860" algn="l"/>
                <a:tab pos="5481955" algn="l"/>
                <a:tab pos="6988809" algn="l"/>
                <a:tab pos="734504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Megaloblastic	anaemia	due	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	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folate	deficiency	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is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also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occasionally</a:t>
            </a:r>
            <a:r>
              <a:rPr dirty="0" sz="2600" spc="-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found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6770" y="213105"/>
            <a:ext cx="1126490" cy="3771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 i="1" u="none">
                <a:latin typeface="Times New Roman"/>
                <a:cs typeface="Times New Roman"/>
              </a:rPr>
              <a:t>cont’d…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9225" y="166751"/>
            <a:ext cx="6564376" cy="6491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065" y="373760"/>
            <a:ext cx="1041400" cy="34734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b="1" i="1" u="none">
                <a:latin typeface="Times New Roman"/>
                <a:cs typeface="Times New Roman"/>
              </a:rPr>
              <a:t>c</a:t>
            </a:r>
            <a:r>
              <a:rPr dirty="0" sz="2200" spc="5" b="1" i="1" u="none">
                <a:latin typeface="Times New Roman"/>
                <a:cs typeface="Times New Roman"/>
              </a:rPr>
              <a:t>o</a:t>
            </a:r>
            <a:r>
              <a:rPr dirty="0" sz="2200" b="1" i="1" u="none">
                <a:latin typeface="Times New Roman"/>
                <a:cs typeface="Times New Roman"/>
              </a:rPr>
              <a:t>n</a:t>
            </a:r>
            <a:r>
              <a:rPr dirty="0" sz="2200" spc="5" b="1" i="1" u="none">
                <a:latin typeface="Times New Roman"/>
                <a:cs typeface="Times New Roman"/>
              </a:rPr>
              <a:t>t’</a:t>
            </a:r>
            <a:r>
              <a:rPr dirty="0" sz="2200" spc="5" b="1" i="1" u="none">
                <a:latin typeface="Times New Roman"/>
                <a:cs typeface="Times New Roman"/>
              </a:rPr>
              <a:t>d…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1231138"/>
            <a:ext cx="8340725" cy="3853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14604" indent="-344805">
              <a:lnSpc>
                <a:spcPct val="100000"/>
              </a:lnSpc>
            </a:pPr>
            <a:r>
              <a:rPr dirty="0" sz="3000" spc="105">
                <a:solidFill>
                  <a:srgbClr val="FFFF00"/>
                </a:solidFill>
                <a:latin typeface="Wingdings"/>
                <a:cs typeface="Wingdings"/>
              </a:rPr>
              <a:t></a:t>
            </a:r>
            <a:r>
              <a:rPr dirty="0" sz="3000" spc="10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appreciate that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disorders of globin function such 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sickle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disease are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subtypes of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haemolytic 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3000">
              <a:latin typeface="Times New Roman"/>
              <a:cs typeface="Times New Roman"/>
            </a:endParaRPr>
          </a:p>
          <a:p>
            <a:pPr algn="just" marL="356870" marR="13335" indent="-344805">
              <a:lnSpc>
                <a:spcPct val="100000"/>
              </a:lnSpc>
              <a:spcBef>
                <a:spcPts val="720"/>
              </a:spcBef>
            </a:pPr>
            <a:r>
              <a:rPr dirty="0" sz="3000" spc="105">
                <a:solidFill>
                  <a:srgbClr val="FFFF00"/>
                </a:solidFill>
                <a:latin typeface="Wingdings"/>
                <a:cs typeface="Wingdings"/>
              </a:rPr>
              <a:t></a:t>
            </a:r>
            <a:r>
              <a:rPr dirty="0" sz="3000" spc="10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understand the role of autoantibodies in the  production of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haemolytic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anaemias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to know </a:t>
            </a:r>
            <a:r>
              <a:rPr dirty="0" sz="3000" spc="5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types of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disease with which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they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3000" spc="-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associated</a:t>
            </a:r>
            <a:endParaRPr sz="3000">
              <a:latin typeface="Times New Roman"/>
              <a:cs typeface="Times New Roman"/>
            </a:endParaRPr>
          </a:p>
          <a:p>
            <a:pPr algn="just" marL="356870" marR="5080" indent="-344805">
              <a:lnSpc>
                <a:spcPct val="100000"/>
              </a:lnSpc>
              <a:spcBef>
                <a:spcPts val="720"/>
              </a:spcBef>
            </a:pPr>
            <a:r>
              <a:rPr dirty="0" sz="3000" spc="105">
                <a:solidFill>
                  <a:srgbClr val="FFFF00"/>
                </a:solidFill>
                <a:latin typeface="Wingdings"/>
                <a:cs typeface="Wingdings"/>
              </a:rPr>
              <a:t></a:t>
            </a:r>
            <a:r>
              <a:rPr dirty="0" sz="3000" spc="10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understand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some causes </a:t>
            </a:r>
            <a:r>
              <a:rPr dirty="0" sz="3000">
                <a:solidFill>
                  <a:srgbClr val="FFFF00"/>
                </a:solidFill>
                <a:latin typeface="Times New Roman"/>
                <a:cs typeface="Times New Roman"/>
              </a:rPr>
              <a:t>of non-immune  </a:t>
            </a:r>
            <a:r>
              <a:rPr dirty="0" sz="3000" spc="-5">
                <a:solidFill>
                  <a:srgbClr val="FFFF00"/>
                </a:solidFill>
                <a:latin typeface="Times New Roman"/>
                <a:cs typeface="Times New Roman"/>
              </a:rPr>
              <a:t>acquired haemolytic</a:t>
            </a:r>
            <a:r>
              <a:rPr dirty="0" sz="3000" spc="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000" spc="-10">
                <a:solidFill>
                  <a:srgbClr val="FFFF00"/>
                </a:solidFill>
                <a:latin typeface="Times New Roman"/>
                <a:cs typeface="Times New Roman"/>
              </a:rPr>
              <a:t>anaemias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1125600"/>
            <a:ext cx="8120380" cy="5256530"/>
          </a:xfrm>
          <a:custGeom>
            <a:avLst/>
            <a:gdLst/>
            <a:ahLst/>
            <a:cxnLst/>
            <a:rect l="l" t="t" r="r" b="b"/>
            <a:pathLst>
              <a:path w="8120380" h="5256530">
                <a:moveTo>
                  <a:pt x="0" y="5256149"/>
                </a:moveTo>
                <a:lnTo>
                  <a:pt x="8119999" y="5256149"/>
                </a:lnTo>
                <a:lnTo>
                  <a:pt x="8119999" y="0"/>
                </a:lnTo>
                <a:lnTo>
                  <a:pt x="0" y="0"/>
                </a:lnTo>
                <a:lnTo>
                  <a:pt x="0" y="5256149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4065" y="1160779"/>
            <a:ext cx="4945380" cy="1831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6870" algn="l"/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Family</a:t>
            </a:r>
            <a:r>
              <a:rPr dirty="0" sz="2800" spc="-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history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Mild</a:t>
            </a:r>
            <a:r>
              <a:rPr dirty="0" sz="2800" spc="-11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jaundice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Pallor and</a:t>
            </a:r>
            <a:r>
              <a:rPr dirty="0" sz="2800" spc="-1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splenomegaly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Char char="•"/>
              <a:tabLst>
                <a:tab pos="356870" algn="l"/>
                <a:tab pos="357505" algn="l"/>
                <a:tab pos="2155825" algn="l"/>
                <a:tab pos="354012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Laboratory	findings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(anaemia,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1748" y="2554351"/>
            <a:ext cx="283083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30251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cu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065" y="2981325"/>
            <a:ext cx="7967345" cy="3152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elevated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plasma</a:t>
            </a:r>
            <a:r>
              <a:rPr dirty="0" sz="2800" spc="-1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bilirubin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Presence 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spherocytes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on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peripheral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2800" spc="-3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film</a:t>
            </a:r>
            <a:endParaRPr sz="28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290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eosin-5-maleamide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(EMA) binding test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(may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be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used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more definitive evidence for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diagnosis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800" spc="6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needed)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red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membrane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proteins</a:t>
            </a:r>
            <a:r>
              <a:rPr dirty="0" sz="2800" spc="-1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study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Electrophoresis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denaturing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polyacrylamide</a:t>
            </a:r>
            <a:r>
              <a:rPr dirty="0" sz="2800" spc="-2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gel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6537" rIns="0" bIns="0" rtlCol="0" vert="horz">
            <a:spAutoFit/>
          </a:bodyPr>
          <a:lstStyle/>
          <a:p>
            <a:pPr marL="1054735">
              <a:lnSpc>
                <a:spcPct val="100000"/>
              </a:lnSpc>
            </a:pPr>
            <a:r>
              <a:rPr dirty="0" sz="3600" b="1" u="none">
                <a:latin typeface="Times New Roman"/>
                <a:cs typeface="Times New Roman"/>
              </a:rPr>
              <a:t>Diagnosis and</a:t>
            </a:r>
            <a:r>
              <a:rPr dirty="0" sz="3600" spc="-70" b="1" u="none">
                <a:latin typeface="Times New Roman"/>
                <a:cs typeface="Times New Roman"/>
              </a:rPr>
              <a:t> </a:t>
            </a:r>
            <a:r>
              <a:rPr dirty="0" sz="3600" b="1" u="none">
                <a:latin typeface="Times New Roman"/>
                <a:cs typeface="Times New Roman"/>
              </a:rPr>
              <a:t>management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836612"/>
            <a:ext cx="8120380" cy="5400675"/>
          </a:xfrm>
          <a:custGeom>
            <a:avLst/>
            <a:gdLst/>
            <a:ahLst/>
            <a:cxnLst/>
            <a:rect l="l" t="t" r="r" b="b"/>
            <a:pathLst>
              <a:path w="8120380" h="5400675">
                <a:moveTo>
                  <a:pt x="0" y="5400675"/>
                </a:moveTo>
                <a:lnTo>
                  <a:pt x="8119999" y="5400675"/>
                </a:lnTo>
                <a:lnTo>
                  <a:pt x="8119999" y="0"/>
                </a:lnTo>
                <a:lnTo>
                  <a:pt x="0" y="0"/>
                </a:lnTo>
                <a:lnTo>
                  <a:pt x="0" y="54006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4065" y="871854"/>
            <a:ext cx="327914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The treatment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28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HS: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65" y="1335151"/>
            <a:ext cx="4226560" cy="904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6870" algn="l"/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Folic acid</a:t>
            </a:r>
            <a:r>
              <a:rPr dirty="0" sz="2800" spc="-1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supplementation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•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065" y="1801748"/>
            <a:ext cx="7970520" cy="4356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Splenectomy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(children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severe disease).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Splenectomy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will,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however, increase 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risk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significant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infection,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particularly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from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encapsulated  organisms. This risk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especially marked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children 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under 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age of 5,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delayed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until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age 5-10</a:t>
            </a:r>
            <a:r>
              <a:rPr dirty="0" sz="2800" spc="-4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years.</a:t>
            </a:r>
            <a:endParaRPr sz="2800">
              <a:latin typeface="Times New Roman"/>
              <a:cs typeface="Times New Roman"/>
            </a:endParaRPr>
          </a:p>
          <a:p>
            <a:pPr algn="just" marL="356870" marR="5715" indent="-344170">
              <a:lnSpc>
                <a:spcPct val="100000"/>
              </a:lnSpc>
              <a:spcBef>
                <a:spcPts val="285"/>
              </a:spcBef>
              <a:buChar char="•"/>
              <a:tabLst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Administration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pneumococcal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meningococcal  vaccine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 i="1">
                <a:solidFill>
                  <a:srgbClr val="FFFF00"/>
                </a:solidFill>
                <a:latin typeface="Times New Roman"/>
                <a:cs typeface="Times New Roman"/>
              </a:rPr>
              <a:t>Haemophilus influenzae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type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vaccine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(splenectomy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preoperative</a:t>
            </a:r>
            <a:r>
              <a:rPr dirty="0" sz="2800" spc="-2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preparation)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0"/>
              </a:spcBef>
              <a:buChar char="•"/>
              <a:tabLst>
                <a:tab pos="356870" algn="l"/>
                <a:tab pos="357505" algn="l"/>
                <a:tab pos="2332990" algn="l"/>
                <a:tab pos="3851275" algn="l"/>
                <a:tab pos="4284345" algn="l"/>
                <a:tab pos="4699000" algn="l"/>
                <a:tab pos="5958205" algn="l"/>
                <a:tab pos="724154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Pr</a:t>
            </a:r>
            <a:r>
              <a:rPr dirty="0" sz="2800" spc="1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ci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li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fe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(post</a:t>
            </a:r>
            <a:endParaRPr sz="2800">
              <a:latin typeface="Times New Roman"/>
              <a:cs typeface="Times New Roman"/>
            </a:endParaRPr>
          </a:p>
          <a:p>
            <a:pPr algn="just" marL="35687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splenectomy)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7217" y="68579"/>
            <a:ext cx="1126490" cy="3771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 i="1" u="none">
                <a:latin typeface="Times New Roman"/>
                <a:cs typeface="Times New Roman"/>
              </a:rPr>
              <a:t>cont’d…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836612"/>
            <a:ext cx="8496300" cy="5616575"/>
          </a:xfrm>
          <a:custGeom>
            <a:avLst/>
            <a:gdLst/>
            <a:ahLst/>
            <a:cxnLst/>
            <a:rect l="l" t="t" r="r" b="b"/>
            <a:pathLst>
              <a:path w="8496300" h="5616575">
                <a:moveTo>
                  <a:pt x="0" y="5616575"/>
                </a:moveTo>
                <a:lnTo>
                  <a:pt x="8496300" y="5616575"/>
                </a:lnTo>
                <a:lnTo>
                  <a:pt x="8496300" y="0"/>
                </a:lnTo>
                <a:lnTo>
                  <a:pt x="0" y="0"/>
                </a:lnTo>
                <a:lnTo>
                  <a:pt x="0" y="56165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742" y="872871"/>
            <a:ext cx="8343265" cy="5460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Hereditary elliptocytosis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(HE)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also a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relatively  </a:t>
            </a:r>
            <a:r>
              <a:rPr dirty="0" sz="2600" spc="6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common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condition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Defects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 α</a:t>
            </a:r>
            <a:r>
              <a:rPr dirty="0" sz="26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spectrin</a:t>
            </a:r>
            <a:endParaRPr sz="2600">
              <a:latin typeface="Times New Roman"/>
              <a:cs typeface="Times New Roman"/>
            </a:endParaRPr>
          </a:p>
          <a:p>
            <a:pPr marL="356870" marR="5080" indent="-344170">
              <a:lnSpc>
                <a:spcPct val="100000"/>
              </a:lnSpc>
              <a:spcBef>
                <a:spcPts val="31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Most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patients are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clinically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asymptomatic, some will have a  chronic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symptomatic haemolytic</a:t>
            </a:r>
            <a:r>
              <a:rPr dirty="0" sz="2600" spc="2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anaemia.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All show the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very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characteristic red cell shape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2600" spc="4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peripheral</a:t>
            </a:r>
            <a:endParaRPr sz="26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26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films.</a:t>
            </a: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dirty="0" sz="2800" spc="5" b="1">
                <a:solidFill>
                  <a:srgbClr val="FFFFFF"/>
                </a:solidFill>
                <a:latin typeface="Times New Roman"/>
                <a:cs typeface="Times New Roman"/>
              </a:rPr>
              <a:t>Hereditary</a:t>
            </a:r>
            <a:r>
              <a:rPr dirty="0" sz="2800" spc="-1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pyropoikilocytosis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295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Severe disturbance 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multimerization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2600" spc="1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spectrin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10"/>
              </a:spcBef>
              <a:buFont typeface="Wingdings"/>
              <a:buChar char=""/>
              <a:tabLst>
                <a:tab pos="356870" algn="l"/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Severe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haemolytic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from</a:t>
            </a:r>
            <a:r>
              <a:rPr dirty="0" sz="2600" spc="1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infancy</a:t>
            </a:r>
            <a:endParaRPr sz="2600">
              <a:latin typeface="Times New Roman"/>
              <a:cs typeface="Times New Roman"/>
            </a:endParaRPr>
          </a:p>
          <a:p>
            <a:pPr algn="just" marL="356870" marR="8890" indent="-344170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Bizarre peripheral blood morphology, including  microspherocytes and poikilocytes. Such patients are  described as having hereditary</a:t>
            </a:r>
            <a:r>
              <a:rPr dirty="0" sz="2600" spc="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pyropoikilocytosis.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0822" rIns="0" bIns="0" rtlCol="0" vert="horz">
            <a:spAutoFit/>
          </a:bodyPr>
          <a:lstStyle/>
          <a:p>
            <a:pPr marL="1871980">
              <a:lnSpc>
                <a:spcPct val="100000"/>
              </a:lnSpc>
            </a:pPr>
            <a:r>
              <a:rPr dirty="0" sz="2800" spc="5" b="1" u="none">
                <a:latin typeface="Times New Roman"/>
                <a:cs typeface="Times New Roman"/>
              </a:rPr>
              <a:t>Hereditary</a:t>
            </a:r>
            <a:r>
              <a:rPr dirty="0" sz="2800" spc="-145" b="1" u="none">
                <a:latin typeface="Times New Roman"/>
                <a:cs typeface="Times New Roman"/>
              </a:rPr>
              <a:t> </a:t>
            </a:r>
            <a:r>
              <a:rPr dirty="0" sz="2800" b="1" u="none">
                <a:latin typeface="Times New Roman"/>
                <a:cs typeface="Times New Roman"/>
              </a:rPr>
              <a:t>elliptocytosis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525" y="82613"/>
            <a:ext cx="8362950" cy="6618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412875"/>
            <a:ext cx="7886700" cy="3343275"/>
          </a:xfrm>
          <a:custGeom>
            <a:avLst/>
            <a:gdLst/>
            <a:ahLst/>
            <a:cxnLst/>
            <a:rect l="l" t="t" r="r" b="b"/>
            <a:pathLst>
              <a:path w="7886700" h="3343275">
                <a:moveTo>
                  <a:pt x="0" y="3343275"/>
                </a:moveTo>
                <a:lnTo>
                  <a:pt x="7886700" y="3343275"/>
                </a:lnTo>
                <a:lnTo>
                  <a:pt x="7886700" y="0"/>
                </a:lnTo>
                <a:lnTo>
                  <a:pt x="0" y="0"/>
                </a:lnTo>
                <a:lnTo>
                  <a:pt x="0" y="33432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7542" y="1448180"/>
            <a:ext cx="7735570" cy="2999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Haemolytic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anaemias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also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result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from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congenital  abnormalities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enzymes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required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for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energy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transfer in glucose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metabolism.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red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 needs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continuous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supply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energy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for the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maintenance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membrane flexibility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shape, 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regulation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sodium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potassium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pumps,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maintenance</a:t>
            </a:r>
            <a:r>
              <a:rPr dirty="0" sz="2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Hb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the reduced ferrous</a:t>
            </a:r>
            <a:r>
              <a:rPr dirty="0" sz="2800" spc="-2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form.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76097" rIns="0" bIns="0" rtlCol="0" vert="horz">
            <a:spAutoFit/>
          </a:bodyPr>
          <a:lstStyle/>
          <a:p>
            <a:pPr marL="347345">
              <a:lnSpc>
                <a:spcPct val="100000"/>
              </a:lnSpc>
            </a:pPr>
            <a:r>
              <a:rPr dirty="0" sz="2400" spc="-5" b="1" u="none">
                <a:latin typeface="Times New Roman"/>
                <a:cs typeface="Times New Roman"/>
              </a:rPr>
              <a:t>Haemolysis </a:t>
            </a:r>
            <a:r>
              <a:rPr dirty="0" sz="2400" b="1" u="none">
                <a:latin typeface="Times New Roman"/>
                <a:cs typeface="Times New Roman"/>
              </a:rPr>
              <a:t>due to </a:t>
            </a:r>
            <a:r>
              <a:rPr dirty="0" sz="2400" spc="-5" b="1" u="none">
                <a:latin typeface="Times New Roman"/>
                <a:cs typeface="Times New Roman"/>
              </a:rPr>
              <a:t>abnormalities </a:t>
            </a:r>
            <a:r>
              <a:rPr dirty="0" sz="2400" b="1" u="none">
                <a:latin typeface="Times New Roman"/>
                <a:cs typeface="Times New Roman"/>
              </a:rPr>
              <a:t>of </a:t>
            </a:r>
            <a:r>
              <a:rPr dirty="0" sz="2400" spc="-10" b="1" u="none">
                <a:latin typeface="Times New Roman"/>
                <a:cs typeface="Times New Roman"/>
              </a:rPr>
              <a:t>red </a:t>
            </a:r>
            <a:r>
              <a:rPr dirty="0" sz="2400" spc="-5" b="1" u="none">
                <a:latin typeface="Times New Roman"/>
                <a:cs typeface="Times New Roman"/>
              </a:rPr>
              <a:t>cell</a:t>
            </a:r>
            <a:r>
              <a:rPr dirty="0" sz="2400" b="1" u="none">
                <a:latin typeface="Times New Roman"/>
                <a:cs typeface="Times New Roman"/>
              </a:rPr>
              <a:t> </a:t>
            </a:r>
            <a:r>
              <a:rPr dirty="0" sz="2400" spc="-10" b="1" u="none">
                <a:latin typeface="Times New Roman"/>
                <a:cs typeface="Times New Roman"/>
              </a:rPr>
              <a:t>enzymes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346075"/>
            <a:ext cx="8681974" cy="6035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765111"/>
            <a:ext cx="8191500" cy="5688330"/>
          </a:xfrm>
          <a:custGeom>
            <a:avLst/>
            <a:gdLst/>
            <a:ahLst/>
            <a:cxnLst/>
            <a:rect l="l" t="t" r="r" b="b"/>
            <a:pathLst>
              <a:path w="8191500" h="5688330">
                <a:moveTo>
                  <a:pt x="0" y="5688076"/>
                </a:moveTo>
                <a:lnTo>
                  <a:pt x="8191500" y="5688076"/>
                </a:lnTo>
                <a:lnTo>
                  <a:pt x="8191500" y="0"/>
                </a:lnTo>
                <a:lnTo>
                  <a:pt x="0" y="0"/>
                </a:lnTo>
                <a:lnTo>
                  <a:pt x="0" y="5688076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742" y="171577"/>
            <a:ext cx="8038465" cy="6170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01090">
              <a:lnSpc>
                <a:spcPct val="100000"/>
              </a:lnSpc>
            </a:pP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Glucose-6-phosphate dehydrogenase</a:t>
            </a:r>
            <a:r>
              <a:rPr dirty="0" sz="2400" spc="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deficiency</a:t>
            </a:r>
            <a:endParaRPr sz="2400">
              <a:latin typeface="Times New Roman"/>
              <a:cs typeface="Times New Roman"/>
            </a:endParaRPr>
          </a:p>
          <a:p>
            <a:pPr algn="just" marL="356870" marR="5715" indent="-344170">
              <a:lnSpc>
                <a:spcPct val="100000"/>
              </a:lnSpc>
              <a:spcBef>
                <a:spcPts val="208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Deficiency of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glucose-6-phosphate dehydrogenase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(G6PD),  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first 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enzyme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pentose-phosphate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shunt, will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prevent 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normal generation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of NADPH, with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subsequent  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erythrocyte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sensitivity to oxidative</a:t>
            </a:r>
            <a:r>
              <a:rPr dirty="0" sz="2400" spc="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stress.</a:t>
            </a:r>
            <a:endParaRPr sz="2400">
              <a:latin typeface="Times New Roman"/>
              <a:cs typeface="Times New Roman"/>
            </a:endParaRPr>
          </a:p>
          <a:p>
            <a:pPr algn="just" marL="356870" marR="6985" indent="-344170">
              <a:lnSpc>
                <a:spcPct val="100000"/>
              </a:lnSpc>
              <a:spcBef>
                <a:spcPts val="790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Various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point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mutations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 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G6PD gene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on 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X  chromosome resulting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enzymes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altered</a:t>
            </a:r>
            <a:r>
              <a:rPr dirty="0" sz="2400" spc="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activity.</a:t>
            </a:r>
            <a:endParaRPr sz="2400">
              <a:latin typeface="Times New Roman"/>
              <a:cs typeface="Times New Roman"/>
            </a:endParaRPr>
          </a:p>
          <a:p>
            <a:pPr algn="just" marL="356870" marR="6985" indent="-344170">
              <a:lnSpc>
                <a:spcPct val="100000"/>
              </a:lnSpc>
              <a:spcBef>
                <a:spcPts val="790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G6PD enzyme is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designated type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B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is the 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prevalent form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worldwide;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G6PD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type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is a normal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variant  found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 approximately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20% of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healthy individuals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of African  </a:t>
            </a:r>
            <a:r>
              <a:rPr dirty="0" sz="2400" spc="-15">
                <a:solidFill>
                  <a:srgbClr val="FFFF00"/>
                </a:solidFill>
                <a:latin typeface="Times New Roman"/>
                <a:cs typeface="Times New Roman"/>
              </a:rPr>
              <a:t>ancestry.</a:t>
            </a:r>
            <a:endParaRPr sz="24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81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Defective forms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G6PD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include 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A- 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African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variant   </a:t>
            </a:r>
            <a:r>
              <a:rPr dirty="0" sz="2400" spc="3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endParaRPr sz="24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Mediterranean</a:t>
            </a:r>
            <a:r>
              <a:rPr dirty="0" sz="24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variant.</a:t>
            </a:r>
            <a:endParaRPr sz="24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790"/>
              </a:spcBef>
              <a:buFont typeface="Wingdings"/>
              <a:buChar char=""/>
              <a:tabLst>
                <a:tab pos="357505" algn="l"/>
                <a:tab pos="1179830" algn="l"/>
                <a:tab pos="1698625" algn="l"/>
                <a:tab pos="2418080" algn="l"/>
                <a:tab pos="2917825" algn="l"/>
                <a:tab pos="3829685" algn="l"/>
                <a:tab pos="4180204" algn="l"/>
                <a:tab pos="5037455" algn="l"/>
                <a:tab pos="5488305" algn="l"/>
                <a:tab pos="6007100" algn="l"/>
                <a:tab pos="6372860" algn="l"/>
              </a:tabLst>
            </a:pP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ince	the	</a:t>
            </a:r>
            <a:r>
              <a:rPr dirty="0" sz="2400" spc="-25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ne	for	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dirty="0" sz="2400" spc="2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found	on	the	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spc="1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omo</a:t>
            </a:r>
            <a:r>
              <a:rPr dirty="0" sz="2400" spc="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ome,</a:t>
            </a:r>
            <a:endParaRPr sz="24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affected </a:t>
            </a:r>
            <a:r>
              <a:rPr dirty="0" sz="2400">
                <a:solidFill>
                  <a:srgbClr val="FFFF00"/>
                </a:solidFill>
                <a:latin typeface="Times New Roman"/>
                <a:cs typeface="Times New Roman"/>
              </a:rPr>
              <a:t>individuals </a:t>
            </a:r>
            <a:r>
              <a:rPr dirty="0" sz="2400" spc="-10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2400" spc="-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Times New Roman"/>
                <a:cs typeface="Times New Roman"/>
              </a:rPr>
              <a:t>male.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620776"/>
            <a:ext cx="8191500" cy="5977255"/>
          </a:xfrm>
          <a:custGeom>
            <a:avLst/>
            <a:gdLst/>
            <a:ahLst/>
            <a:cxnLst/>
            <a:rect l="l" t="t" r="r" b="b"/>
            <a:pathLst>
              <a:path w="8191500" h="5977255">
                <a:moveTo>
                  <a:pt x="0" y="5976874"/>
                </a:moveTo>
                <a:lnTo>
                  <a:pt x="8191500" y="5976874"/>
                </a:lnTo>
                <a:lnTo>
                  <a:pt x="8191500" y="0"/>
                </a:lnTo>
                <a:lnTo>
                  <a:pt x="0" y="0"/>
                </a:lnTo>
                <a:lnTo>
                  <a:pt x="0" y="597687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742" y="656716"/>
            <a:ext cx="8041005" cy="5798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080" indent="-344170">
              <a:lnSpc>
                <a:spcPct val="100000"/>
              </a:lnSpc>
              <a:buFont typeface="Wingdings"/>
              <a:buChar char="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low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levels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enzyme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poorly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protected against oxidative challenge -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some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medications and even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foods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resulting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marked oxidative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damage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r>
              <a:rPr dirty="0" sz="2600" spc="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cell.</a:t>
            </a:r>
            <a:endParaRPr sz="2600">
              <a:latin typeface="Times New Roman"/>
              <a:cs typeface="Times New Roman"/>
            </a:endParaRPr>
          </a:p>
          <a:p>
            <a:pPr algn="just" marL="356870" marR="10160" indent="-34417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When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 cell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exposed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oxidants, haemoglobin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is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converted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methaemoglobin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600" spc="1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denatured.</a:t>
            </a:r>
            <a:endParaRPr sz="2600">
              <a:latin typeface="Times New Roman"/>
              <a:cs typeface="Times New Roman"/>
            </a:endParaRPr>
          </a:p>
          <a:p>
            <a:pPr algn="just" marL="356870" marR="10795" indent="-34417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Denatured haemoglobin then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precipitates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forming  inclusions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 cell (termed Heinz bodies and  detected by supravital staining, as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Figure</a:t>
            </a:r>
            <a:r>
              <a:rPr dirty="0" sz="2600" spc="1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3.7).</a:t>
            </a:r>
            <a:endParaRPr sz="2600">
              <a:latin typeface="Times New Roman"/>
              <a:cs typeface="Times New Roman"/>
            </a:endParaRPr>
          </a:p>
          <a:p>
            <a:pPr algn="just" marL="356870" marR="10160" indent="-34417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Heinz bodies, and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portion 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 cell membrane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which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they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become attached, are removed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splenic  macrophages as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pass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through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spleen;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resulting inclusion-free cells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display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unstained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areas at  their periphery (‘bite’ cells, seen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Figure</a:t>
            </a:r>
            <a:r>
              <a:rPr dirty="0" sz="2600" spc="1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3.8).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542" y="32893"/>
            <a:ext cx="1127125" cy="3771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 i="1" u="none">
                <a:latin typeface="Times New Roman"/>
                <a:cs typeface="Times New Roman"/>
              </a:rPr>
              <a:t>c</a:t>
            </a:r>
            <a:r>
              <a:rPr dirty="0" sz="2400" b="1" i="1" u="none">
                <a:latin typeface="Times New Roman"/>
                <a:cs typeface="Times New Roman"/>
              </a:rPr>
              <a:t>o</a:t>
            </a:r>
            <a:r>
              <a:rPr dirty="0" sz="2400" spc="5" b="1" i="1" u="none">
                <a:latin typeface="Times New Roman"/>
                <a:cs typeface="Times New Roman"/>
              </a:rPr>
              <a:t>n</a:t>
            </a:r>
            <a:r>
              <a:rPr dirty="0" sz="2400" b="1" i="1" u="none">
                <a:latin typeface="Times New Roman"/>
                <a:cs typeface="Times New Roman"/>
              </a:rPr>
              <a:t>t’d…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312" y="981011"/>
            <a:ext cx="8047355" cy="5399405"/>
          </a:xfrm>
          <a:custGeom>
            <a:avLst/>
            <a:gdLst/>
            <a:ahLst/>
            <a:cxnLst/>
            <a:rect l="l" t="t" r="r" b="b"/>
            <a:pathLst>
              <a:path w="8047355" h="5399405">
                <a:moveTo>
                  <a:pt x="0" y="5399151"/>
                </a:moveTo>
                <a:lnTo>
                  <a:pt x="8046974" y="5399151"/>
                </a:lnTo>
                <a:lnTo>
                  <a:pt x="8046974" y="0"/>
                </a:lnTo>
                <a:lnTo>
                  <a:pt x="0" y="0"/>
                </a:lnTo>
                <a:lnTo>
                  <a:pt x="0" y="5399151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7217" y="1017270"/>
            <a:ext cx="1687830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Font typeface="Wingdings"/>
              <a:buChar char="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Screening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2982" y="1017270"/>
            <a:ext cx="611505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tests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22396" y="1017270"/>
            <a:ext cx="1656714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020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ass</a:t>
            </a:r>
            <a:r>
              <a:rPr dirty="0" sz="2600" spc="3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600" spc="-5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7909" y="1017270"/>
            <a:ext cx="1933575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10565" algn="l"/>
              </a:tabLst>
            </a:pP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for	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detecting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7488" y="1017270"/>
            <a:ext cx="851535" cy="40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600" spc="1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PD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217" y="1413509"/>
            <a:ext cx="7894320" cy="4610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deficiency are</a:t>
            </a:r>
            <a:r>
              <a:rPr dirty="0" sz="26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available.</a:t>
            </a:r>
            <a:endParaRPr sz="2600">
              <a:latin typeface="Times New Roman"/>
              <a:cs typeface="Times New Roman"/>
            </a:endParaRPr>
          </a:p>
          <a:p>
            <a:pPr algn="just" marL="356870" marR="6985" indent="-34417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Haemolysis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typically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begins 1-3 days following  exposure to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oxidative stressor,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being 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maximal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about 7-10 </a:t>
            </a:r>
            <a:r>
              <a:rPr dirty="0" sz="2600" spc="-25">
                <a:solidFill>
                  <a:srgbClr val="FFFF00"/>
                </a:solidFill>
                <a:latin typeface="Times New Roman"/>
                <a:cs typeface="Times New Roman"/>
              </a:rPr>
              <a:t>days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after</a:t>
            </a:r>
            <a:r>
              <a:rPr dirty="0" sz="2600" spc="1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exposure.</a:t>
            </a:r>
            <a:endParaRPr sz="2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Patient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report dark urine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due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2600" spc="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haemoglobinuria.</a:t>
            </a:r>
            <a:endParaRPr sz="26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357505" algn="l"/>
              </a:tabLst>
            </a:pPr>
            <a:r>
              <a:rPr dirty="0" sz="2600" spc="-5" b="1" i="1">
                <a:solidFill>
                  <a:srgbClr val="FFFF00"/>
                </a:solidFill>
                <a:latin typeface="Times New Roman"/>
                <a:cs typeface="Times New Roman"/>
              </a:rPr>
              <a:t>Favism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- a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syndrome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 which an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acute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haemolytic  anaemia occurs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after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ingestion 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broad bean  (</a:t>
            </a:r>
            <a:r>
              <a:rPr dirty="0" sz="2600" spc="-5" i="1">
                <a:solidFill>
                  <a:srgbClr val="FFFF00"/>
                </a:solidFill>
                <a:latin typeface="Times New Roman"/>
                <a:cs typeface="Times New Roman"/>
              </a:rPr>
              <a:t>Vicia </a:t>
            </a:r>
            <a:r>
              <a:rPr dirty="0" sz="2600" i="1">
                <a:solidFill>
                  <a:srgbClr val="FFFF00"/>
                </a:solidFill>
                <a:latin typeface="Times New Roman"/>
                <a:cs typeface="Times New Roman"/>
              </a:rPr>
              <a:t>fava)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individuals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deficiency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G6PD 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(commonly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Mediterranean type).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Favism usually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affects children; severe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develops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rapidly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is 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often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accompanied by</a:t>
            </a:r>
            <a:r>
              <a:rPr dirty="0" sz="2600" spc="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haemoglobinuria.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7542" y="273050"/>
            <a:ext cx="991869" cy="33210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5" b="1" i="1" u="none">
                <a:latin typeface="Times New Roman"/>
                <a:cs typeface="Times New Roman"/>
              </a:rPr>
              <a:t>con</a:t>
            </a:r>
            <a:r>
              <a:rPr dirty="0" sz="2100" spc="-15" b="1" i="1" u="none">
                <a:latin typeface="Times New Roman"/>
                <a:cs typeface="Times New Roman"/>
              </a:rPr>
              <a:t>t</a:t>
            </a:r>
            <a:r>
              <a:rPr dirty="0" sz="2100" spc="-10" b="1" i="1" u="none">
                <a:latin typeface="Times New Roman"/>
                <a:cs typeface="Times New Roman"/>
              </a:rPr>
              <a:t>’</a:t>
            </a:r>
            <a:r>
              <a:rPr dirty="0" sz="2100" spc="5" b="1" i="1" u="none">
                <a:latin typeface="Times New Roman"/>
                <a:cs typeface="Times New Roman"/>
              </a:rPr>
              <a:t>d…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150" y="142873"/>
            <a:ext cx="8521700" cy="659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5681" rIns="0" bIns="0" rtlCol="0" vert="horz">
            <a:spAutoFit/>
          </a:bodyPr>
          <a:lstStyle/>
          <a:p>
            <a:pPr marL="2022475">
              <a:lnSpc>
                <a:spcPct val="100000"/>
              </a:lnSpc>
            </a:pPr>
            <a:r>
              <a:rPr dirty="0" spc="5" b="1" u="none">
                <a:latin typeface="Times New Roman"/>
                <a:cs typeface="Times New Roman"/>
              </a:rPr>
              <a:t>HAEMOLYSIS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7" y="1671192"/>
            <a:ext cx="8557260" cy="4401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Char char="-"/>
              <a:tabLst>
                <a:tab pos="356870" algn="l"/>
                <a:tab pos="357505" algn="l"/>
              </a:tabLst>
            </a:pP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Premature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destruction </a:t>
            </a: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3600" spc="-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RBCs.</a:t>
            </a:r>
            <a:endParaRPr sz="36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865"/>
              </a:spcBef>
              <a:buChar char="-"/>
              <a:tabLst>
                <a:tab pos="356870" algn="l"/>
                <a:tab pos="35750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Hemolysis could </a:t>
            </a: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be due</a:t>
            </a:r>
            <a:r>
              <a:rPr dirty="0" sz="36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to:</a:t>
            </a:r>
            <a:endParaRPr sz="3600">
              <a:latin typeface="Times New Roman"/>
              <a:cs typeface="Times New Roman"/>
            </a:endParaRPr>
          </a:p>
          <a:p>
            <a:pPr lvl="1" marL="927100" marR="8890" indent="-570230">
              <a:lnSpc>
                <a:spcPct val="120000"/>
              </a:lnSpc>
              <a:buAutoNum type="alphaLcPeriod"/>
              <a:tabLst>
                <a:tab pos="927100" algn="l"/>
                <a:tab pos="927735" algn="l"/>
                <a:tab pos="1841500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Defect in the </a:t>
            </a:r>
            <a:r>
              <a:rPr dirty="0" sz="3600" spc="-5">
                <a:solidFill>
                  <a:srgbClr val="FFFF00"/>
                </a:solidFill>
                <a:latin typeface="Times New Roman"/>
                <a:cs typeface="Times New Roman"/>
              </a:rPr>
              <a:t>RBCs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(intra-corpuscular)</a:t>
            </a:r>
            <a:r>
              <a:rPr dirty="0" sz="36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as 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in	congenital 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hemolytic</a:t>
            </a:r>
            <a:r>
              <a:rPr dirty="0" sz="3600" spc="-1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Anaemia.</a:t>
            </a:r>
            <a:endParaRPr sz="3600">
              <a:latin typeface="Times New Roman"/>
              <a:cs typeface="Times New Roman"/>
            </a:endParaRPr>
          </a:p>
          <a:p>
            <a:pPr lvl="1" marL="927100" marR="5080" indent="-570230">
              <a:lnSpc>
                <a:spcPct val="100000"/>
              </a:lnSpc>
              <a:spcBef>
                <a:spcPts val="865"/>
              </a:spcBef>
              <a:buAutoNum type="alphaLcPeriod"/>
              <a:tabLst>
                <a:tab pos="927100" algn="l"/>
                <a:tab pos="927735" algn="l"/>
                <a:tab pos="2387600" algn="l"/>
                <a:tab pos="2985135" algn="l"/>
                <a:tab pos="3783965" algn="l"/>
                <a:tab pos="6235065" algn="l"/>
              </a:tabLst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Defe</a:t>
            </a:r>
            <a:r>
              <a:rPr dirty="0" sz="3600" spc="1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6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surr</a:t>
            </a:r>
            <a:r>
              <a:rPr dirty="0" sz="3600" spc="-1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unding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env</a:t>
            </a:r>
            <a:r>
              <a:rPr dirty="0" sz="36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ron</a:t>
            </a:r>
            <a:r>
              <a:rPr dirty="0" sz="3600" spc="-2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ent 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(extracorpuscular) as in</a:t>
            </a:r>
            <a:r>
              <a:rPr dirty="0" sz="3600" spc="-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acquired</a:t>
            </a:r>
            <a:endParaRPr sz="36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865"/>
              </a:spcBef>
            </a:pPr>
            <a:r>
              <a:rPr dirty="0" sz="3600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" y="98488"/>
            <a:ext cx="8572500" cy="6618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052575"/>
            <a:ext cx="7886700" cy="2414905"/>
          </a:xfrm>
          <a:custGeom>
            <a:avLst/>
            <a:gdLst/>
            <a:ahLst/>
            <a:cxnLst/>
            <a:rect l="l" t="t" r="r" b="b"/>
            <a:pathLst>
              <a:path w="7886700" h="2414904">
                <a:moveTo>
                  <a:pt x="0" y="2414524"/>
                </a:moveTo>
                <a:lnTo>
                  <a:pt x="7886700" y="2414524"/>
                </a:lnTo>
                <a:lnTo>
                  <a:pt x="7886700" y="0"/>
                </a:lnTo>
                <a:lnTo>
                  <a:pt x="0" y="0"/>
                </a:lnTo>
                <a:lnTo>
                  <a:pt x="0" y="241452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3334" rIns="0" bIns="0" rtlCol="0" vert="horz">
            <a:spAutoFit/>
          </a:bodyPr>
          <a:lstStyle/>
          <a:p>
            <a:pPr marL="1750060">
              <a:lnSpc>
                <a:spcPct val="100000"/>
              </a:lnSpc>
            </a:pPr>
            <a:r>
              <a:rPr dirty="0" sz="2400" spc="-10" b="1" u="none">
                <a:latin typeface="Times New Roman"/>
                <a:cs typeface="Times New Roman"/>
              </a:rPr>
              <a:t>Treatment </a:t>
            </a:r>
            <a:r>
              <a:rPr dirty="0" sz="2400" b="1" u="none">
                <a:latin typeface="Times New Roman"/>
                <a:cs typeface="Times New Roman"/>
              </a:rPr>
              <a:t>of </a:t>
            </a:r>
            <a:r>
              <a:rPr dirty="0" sz="2400" spc="-15" b="1" u="none">
                <a:latin typeface="Times New Roman"/>
                <a:cs typeface="Times New Roman"/>
              </a:rPr>
              <a:t>G6PD</a:t>
            </a:r>
            <a:r>
              <a:rPr dirty="0" sz="2400" spc="40" b="1" u="none">
                <a:latin typeface="Times New Roman"/>
                <a:cs typeface="Times New Roman"/>
              </a:rPr>
              <a:t> </a:t>
            </a:r>
            <a:r>
              <a:rPr dirty="0" sz="2400" spc="-5" b="1" u="none">
                <a:latin typeface="Times New Roman"/>
                <a:cs typeface="Times New Roman"/>
              </a:rPr>
              <a:t>deficiency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650" y="4548187"/>
            <a:ext cx="7886700" cy="1905000"/>
          </a:xfrm>
          <a:custGeom>
            <a:avLst/>
            <a:gdLst/>
            <a:ahLst/>
            <a:cxnLst/>
            <a:rect l="l" t="t" r="r" b="b"/>
            <a:pathLst>
              <a:path w="7886700" h="1905000">
                <a:moveTo>
                  <a:pt x="0" y="1905000"/>
                </a:moveTo>
                <a:lnTo>
                  <a:pt x="7886700" y="1905000"/>
                </a:lnTo>
                <a:lnTo>
                  <a:pt x="7886700" y="0"/>
                </a:lnTo>
                <a:lnTo>
                  <a:pt x="0" y="0"/>
                </a:lnTo>
                <a:lnTo>
                  <a:pt x="0" y="19050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4682" y="1087628"/>
            <a:ext cx="7780655" cy="5135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79730" marR="26670" indent="-344170">
              <a:lnSpc>
                <a:spcPct val="100000"/>
              </a:lnSpc>
              <a:buFont typeface="Wingdings"/>
              <a:buChar char=""/>
              <a:tabLst>
                <a:tab pos="38036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Treatment generally focuses on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avoidance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7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oxidative precipitants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haemolysis.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many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cases,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haemolysis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is self</a:t>
            </a:r>
            <a:r>
              <a:rPr dirty="0" sz="2800" spc="-1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limiting.</a:t>
            </a:r>
            <a:endParaRPr sz="2800">
              <a:latin typeface="Times New Roman"/>
              <a:cs typeface="Times New Roman"/>
            </a:endParaRPr>
          </a:p>
          <a:p>
            <a:pPr algn="just" marL="379730" marR="31750" indent="-344170">
              <a:lnSpc>
                <a:spcPct val="100000"/>
              </a:lnSpc>
              <a:spcBef>
                <a:spcPts val="790"/>
              </a:spcBef>
              <a:buFont typeface="Wingdings"/>
              <a:buChar char=""/>
              <a:tabLst>
                <a:tab pos="38036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Packed red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transfusion may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required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in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cases of severe</a:t>
            </a:r>
            <a:r>
              <a:rPr dirty="0" sz="2800" spc="-20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haemolysis.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Times New Roman"/>
              <a:cs typeface="Times New Roman"/>
            </a:endParaRPr>
          </a:p>
          <a:p>
            <a:pPr algn="ctr" marL="4445">
              <a:lnSpc>
                <a:spcPct val="100000"/>
              </a:lnSpc>
            </a:pP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Other </a:t>
            </a:r>
            <a:r>
              <a:rPr dirty="0" sz="2400" spc="-25" b="1">
                <a:solidFill>
                  <a:srgbClr val="FFFFFF"/>
                </a:solidFill>
                <a:latin typeface="Times New Roman"/>
                <a:cs typeface="Times New Roman"/>
              </a:rPr>
              <a:t>red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cell </a:t>
            </a:r>
            <a:r>
              <a:rPr dirty="0" sz="2400" spc="-10" b="1">
                <a:solidFill>
                  <a:srgbClr val="FFFFFF"/>
                </a:solidFill>
                <a:latin typeface="Times New Roman"/>
                <a:cs typeface="Times New Roman"/>
              </a:rPr>
              <a:t>enzyme 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deficiencies causing</a:t>
            </a:r>
            <a:r>
              <a:rPr dirty="0" sz="2400" spc="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haemolysis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>
              <a:lnSpc>
                <a:spcPts val="3190"/>
              </a:lnSpc>
              <a:tabLst>
                <a:tab pos="1823720" algn="l"/>
                <a:tab pos="2957830" algn="l"/>
                <a:tab pos="4665345" algn="l"/>
                <a:tab pos="5132070" algn="l"/>
                <a:tab pos="6424930" algn="l"/>
              </a:tabLst>
            </a:pPr>
            <a:r>
              <a:rPr dirty="0" sz="28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Pyruvate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kinase	deficiency	is	another	relatively</a:t>
            </a:r>
            <a:endParaRPr sz="2800">
              <a:latin typeface="Times New Roman"/>
              <a:cs typeface="Times New Roman"/>
            </a:endParaRPr>
          </a:p>
          <a:p>
            <a:pPr marL="241300">
              <a:lnSpc>
                <a:spcPts val="3190"/>
              </a:lnSpc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common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example.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195"/>
              </a:lnSpc>
              <a:spcBef>
                <a:spcPts val="455"/>
              </a:spcBef>
            </a:pPr>
            <a:r>
              <a:rPr dirty="0" sz="280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There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is usually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chronic haemolytic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anaemia  </a:t>
            </a:r>
            <a:r>
              <a:rPr dirty="0" sz="2800" spc="3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endParaRPr sz="2800">
              <a:latin typeface="Times New Roman"/>
              <a:cs typeface="Times New Roman"/>
            </a:endParaRPr>
          </a:p>
          <a:p>
            <a:pPr marL="241300">
              <a:lnSpc>
                <a:spcPts val="3195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benefit from</a:t>
            </a:r>
            <a:r>
              <a:rPr dirty="0" sz="2800" spc="-1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splenectomy.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484375"/>
            <a:ext cx="7886700" cy="4076700"/>
          </a:xfrm>
          <a:custGeom>
            <a:avLst/>
            <a:gdLst/>
            <a:ahLst/>
            <a:cxnLst/>
            <a:rect l="l" t="t" r="r" b="b"/>
            <a:pathLst>
              <a:path w="7886700" h="4076700">
                <a:moveTo>
                  <a:pt x="0" y="4076700"/>
                </a:moveTo>
                <a:lnTo>
                  <a:pt x="7886700" y="4076700"/>
                </a:lnTo>
                <a:lnTo>
                  <a:pt x="7886700" y="0"/>
                </a:lnTo>
                <a:lnTo>
                  <a:pt x="0" y="0"/>
                </a:lnTo>
                <a:lnTo>
                  <a:pt x="0" y="407670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7542" y="1519809"/>
            <a:ext cx="7733665" cy="36277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Font typeface="Wingdings"/>
              <a:buChar char="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Defects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the structure of</a:t>
            </a:r>
            <a:r>
              <a:rPr dirty="0" sz="2800" spc="-2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haemoglobin.</a:t>
            </a:r>
            <a:endParaRPr sz="28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790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Structural variants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globin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chains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affect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lifespan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red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cell, with sickle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 anaemia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being the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best-described</a:t>
            </a:r>
            <a:r>
              <a:rPr dirty="0" sz="2800" spc="-2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example.</a:t>
            </a:r>
            <a:endParaRPr sz="28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790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tendency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HbS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variant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polymerize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under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conditions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low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oxygen tension leads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to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distortion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erythrocyte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well-recognized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sickle</a:t>
            </a:r>
            <a:r>
              <a:rPr dirty="0" sz="2800" spc="-1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shape.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2785" rIns="0" bIns="0" rtlCol="0" vert="horz">
            <a:spAutoFit/>
          </a:bodyPr>
          <a:lstStyle/>
          <a:p>
            <a:pPr marL="1186180">
              <a:lnSpc>
                <a:spcPct val="100000"/>
              </a:lnSpc>
            </a:pPr>
            <a:r>
              <a:rPr dirty="0" sz="2400" spc="-5" b="1" u="none">
                <a:latin typeface="Times New Roman"/>
                <a:cs typeface="Times New Roman"/>
              </a:rPr>
              <a:t>Haemolysis </a:t>
            </a:r>
            <a:r>
              <a:rPr dirty="0" sz="2400" b="1" u="none">
                <a:latin typeface="Times New Roman"/>
                <a:cs typeface="Times New Roman"/>
              </a:rPr>
              <a:t>due </a:t>
            </a:r>
            <a:r>
              <a:rPr dirty="0" sz="2400" spc="-5" b="1" u="none">
                <a:latin typeface="Times New Roman"/>
                <a:cs typeface="Times New Roman"/>
              </a:rPr>
              <a:t>to haemoglobin</a:t>
            </a:r>
            <a:r>
              <a:rPr dirty="0" sz="2400" spc="20" b="1" u="none">
                <a:latin typeface="Times New Roman"/>
                <a:cs typeface="Times New Roman"/>
              </a:rPr>
              <a:t> </a:t>
            </a:r>
            <a:r>
              <a:rPr dirty="0" sz="2400" spc="-5" b="1" u="none">
                <a:latin typeface="Times New Roman"/>
                <a:cs typeface="Times New Roman"/>
              </a:rPr>
              <a:t>defects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1806702"/>
            <a:ext cx="7730490" cy="147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the acquired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haemolytic anaemias, red cells 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be destroyed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either </a:t>
            </a:r>
            <a:r>
              <a:rPr dirty="0" sz="3200" spc="1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immunological 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or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non-immunological</a:t>
            </a:r>
            <a:r>
              <a:rPr dirty="0" sz="3200" spc="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mechanisms.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0800">
              <a:lnSpc>
                <a:spcPct val="100000"/>
              </a:lnSpc>
            </a:pPr>
            <a:r>
              <a:rPr dirty="0" spc="-5"/>
              <a:t>Acquired </a:t>
            </a:r>
            <a:r>
              <a:rPr dirty="0"/>
              <a:t>haemolytic</a:t>
            </a:r>
            <a:r>
              <a:rPr dirty="0" spc="-65"/>
              <a:t> </a:t>
            </a:r>
            <a:r>
              <a:rPr dirty="0"/>
              <a:t>anaemias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836675"/>
            <a:ext cx="7886700" cy="5688330"/>
          </a:xfrm>
          <a:custGeom>
            <a:avLst/>
            <a:gdLst/>
            <a:ahLst/>
            <a:cxnLst/>
            <a:rect l="l" t="t" r="r" b="b"/>
            <a:pathLst>
              <a:path w="7886700" h="5688330">
                <a:moveTo>
                  <a:pt x="0" y="5687949"/>
                </a:moveTo>
                <a:lnTo>
                  <a:pt x="7886700" y="5687949"/>
                </a:lnTo>
                <a:lnTo>
                  <a:pt x="7886700" y="0"/>
                </a:lnTo>
                <a:lnTo>
                  <a:pt x="0" y="0"/>
                </a:lnTo>
                <a:lnTo>
                  <a:pt x="0" y="5687949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7542" y="872871"/>
            <a:ext cx="7733665" cy="5560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080" indent="-344170">
              <a:lnSpc>
                <a:spcPct val="100000"/>
              </a:lnSpc>
              <a:buFont typeface="Wingdings"/>
              <a:buChar char=""/>
              <a:tabLst>
                <a:tab pos="44005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 these conditions,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antigens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on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surface of red cells  react with antibodies sometimes with complement  activation. IgG-coated red cells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interact with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Fc  receptors on macrophages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spleen, and are then  either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completely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partially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phagocytosed.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When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phagocytosis is partial,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damaged cell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will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return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 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circulation as a spherocyte. Red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cells that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are also  coated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with 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activated complement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component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C3 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interact with C3 receptors on macrophages and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are 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usually completely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phagocytosed. In most instances  where complement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activated,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cascade sequence 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only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proceeds further and permits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deposition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membrane attack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complex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(C5-C9) with resultant  intravascular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haemolysis.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3334" rIns="0" bIns="0" rtlCol="0" vert="horz">
            <a:spAutoFit/>
          </a:bodyPr>
          <a:lstStyle/>
          <a:p>
            <a:pPr marL="1789430">
              <a:lnSpc>
                <a:spcPct val="100000"/>
              </a:lnSpc>
            </a:pPr>
            <a:r>
              <a:rPr dirty="0" sz="2400" spc="-15" b="1" u="none">
                <a:latin typeface="Times New Roman"/>
                <a:cs typeface="Times New Roman"/>
              </a:rPr>
              <a:t>Immune </a:t>
            </a:r>
            <a:r>
              <a:rPr dirty="0" sz="2400" spc="-5" b="1" u="none">
                <a:latin typeface="Times New Roman"/>
                <a:cs typeface="Times New Roman"/>
              </a:rPr>
              <a:t>haemolytic</a:t>
            </a:r>
            <a:r>
              <a:rPr dirty="0" sz="2400" spc="45" b="1" u="none">
                <a:latin typeface="Times New Roman"/>
                <a:cs typeface="Times New Roman"/>
              </a:rPr>
              <a:t> </a:t>
            </a:r>
            <a:r>
              <a:rPr dirty="0" sz="2400" spc="-5" b="1" u="none">
                <a:latin typeface="Times New Roman"/>
                <a:cs typeface="Times New Roman"/>
              </a:rPr>
              <a:t>anaemias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125537"/>
            <a:ext cx="7886700" cy="4464050"/>
          </a:xfrm>
          <a:custGeom>
            <a:avLst/>
            <a:gdLst/>
            <a:ahLst/>
            <a:cxnLst/>
            <a:rect l="l" t="t" r="r" b="b"/>
            <a:pathLst>
              <a:path w="7886700" h="4464050">
                <a:moveTo>
                  <a:pt x="0" y="4464050"/>
                </a:moveTo>
                <a:lnTo>
                  <a:pt x="7886700" y="4464050"/>
                </a:lnTo>
                <a:lnTo>
                  <a:pt x="7886700" y="0"/>
                </a:lnTo>
                <a:lnTo>
                  <a:pt x="0" y="0"/>
                </a:lnTo>
                <a:lnTo>
                  <a:pt x="0" y="446405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7542" y="1161796"/>
            <a:ext cx="7730490" cy="397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080" indent="-344170">
              <a:lnSpc>
                <a:spcPct val="100000"/>
              </a:lnSpc>
              <a:buFont typeface="Wingdings"/>
              <a:buChar char=""/>
              <a:tabLst>
                <a:tab pos="440055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The immune haemolytic anaemias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due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to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autoantibodies; that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is,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antibodies formed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against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one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more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antigenic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constituents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individual’s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own  tissues. These include autoimmune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haemolytic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anaemia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(AIHA) and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drug-related haemolytic anaemias. It  is also possible to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develop alloimmune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haemolytic  anaemia, consequent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on the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production of antibodies  against red cells </a:t>
            </a:r>
            <a:r>
              <a:rPr dirty="0" sz="2600" spc="5">
                <a:solidFill>
                  <a:srgbClr val="FFFF00"/>
                </a:solidFill>
                <a:latin typeface="Times New Roman"/>
                <a:cs typeface="Times New Roman"/>
              </a:rPr>
              <a:t>from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another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individual,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in 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haemolytic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transfusion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reactions and haemolytic  disease of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600" spc="-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newborn.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542" y="308736"/>
            <a:ext cx="991869" cy="33210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5" b="1" i="1" u="none">
                <a:latin typeface="Times New Roman"/>
                <a:cs typeface="Times New Roman"/>
              </a:rPr>
              <a:t>con</a:t>
            </a:r>
            <a:r>
              <a:rPr dirty="0" sz="2100" spc="-15" b="1" i="1" u="none">
                <a:latin typeface="Times New Roman"/>
                <a:cs typeface="Times New Roman"/>
              </a:rPr>
              <a:t>t</a:t>
            </a:r>
            <a:r>
              <a:rPr dirty="0" sz="2100" spc="-10" b="1" i="1" u="none">
                <a:latin typeface="Times New Roman"/>
                <a:cs typeface="Times New Roman"/>
              </a:rPr>
              <a:t>’</a:t>
            </a:r>
            <a:r>
              <a:rPr dirty="0" sz="2100" spc="5" b="1" i="1" u="none">
                <a:latin typeface="Times New Roman"/>
                <a:cs typeface="Times New Roman"/>
              </a:rPr>
              <a:t>d…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628775"/>
            <a:ext cx="7886700" cy="2764155"/>
          </a:xfrm>
          <a:custGeom>
            <a:avLst/>
            <a:gdLst/>
            <a:ahLst/>
            <a:cxnLst/>
            <a:rect l="l" t="t" r="r" b="b"/>
            <a:pathLst>
              <a:path w="7886700" h="2764154">
                <a:moveTo>
                  <a:pt x="0" y="2763901"/>
                </a:moveTo>
                <a:lnTo>
                  <a:pt x="7886700" y="2763901"/>
                </a:lnTo>
                <a:lnTo>
                  <a:pt x="7886700" y="0"/>
                </a:lnTo>
                <a:lnTo>
                  <a:pt x="0" y="0"/>
                </a:lnTo>
                <a:lnTo>
                  <a:pt x="0" y="2763901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7542" y="1664334"/>
            <a:ext cx="7734934" cy="2374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‘Warm’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autoantibodies 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react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best  with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r>
              <a:rPr dirty="0" sz="2800" spc="4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</a:t>
            </a:r>
            <a:endParaRPr sz="2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antigen at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37</a:t>
            </a:r>
            <a:r>
              <a:rPr dirty="0" baseline="25525" sz="2775" spc="7">
                <a:solidFill>
                  <a:srgbClr val="FFFF00"/>
                </a:solidFill>
                <a:latin typeface="Times New Roman"/>
                <a:cs typeface="Times New Roman"/>
              </a:rPr>
              <a:t>º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 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usually of IgG</a:t>
            </a:r>
            <a:r>
              <a:rPr dirty="0" sz="2800" spc="-2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subtype.</a:t>
            </a:r>
            <a:endParaRPr sz="2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1800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‘Cold’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antibodies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react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best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temperatures below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32ºC (usually below 15ºC) and,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since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they are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usually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IgM subtype,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capable 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agglutinating red</a:t>
            </a:r>
            <a:r>
              <a:rPr dirty="0" sz="2800" spc="-3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cells.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7375" rIns="0" bIns="0" rtlCol="0" vert="horz">
            <a:spAutoFit/>
          </a:bodyPr>
          <a:lstStyle/>
          <a:p>
            <a:pPr marL="356235">
              <a:lnSpc>
                <a:spcPct val="100000"/>
              </a:lnSpc>
            </a:pPr>
            <a:r>
              <a:rPr dirty="0" sz="3600" spc="-5" b="1" u="none">
                <a:latin typeface="Times New Roman"/>
                <a:cs typeface="Times New Roman"/>
              </a:rPr>
              <a:t>Autoimmune </a:t>
            </a:r>
            <a:r>
              <a:rPr dirty="0" sz="3600" b="1" u="none">
                <a:latin typeface="Times New Roman"/>
                <a:cs typeface="Times New Roman"/>
              </a:rPr>
              <a:t>haemolytic</a:t>
            </a:r>
            <a:r>
              <a:rPr dirty="0" sz="3600" spc="-25" b="1" u="none">
                <a:latin typeface="Times New Roman"/>
                <a:cs typeface="Times New Roman"/>
              </a:rPr>
              <a:t> </a:t>
            </a:r>
            <a:r>
              <a:rPr dirty="0" sz="3600" b="1" u="none">
                <a:latin typeface="Times New Roman"/>
                <a:cs typeface="Times New Roman"/>
              </a:rPr>
              <a:t>anaemias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9787" y="154051"/>
            <a:ext cx="7448550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1125600"/>
            <a:ext cx="8120380" cy="4751705"/>
          </a:xfrm>
          <a:custGeom>
            <a:avLst/>
            <a:gdLst/>
            <a:ahLst/>
            <a:cxnLst/>
            <a:rect l="l" t="t" r="r" b="b"/>
            <a:pathLst>
              <a:path w="8120380" h="4751705">
                <a:moveTo>
                  <a:pt x="0" y="4751324"/>
                </a:moveTo>
                <a:lnTo>
                  <a:pt x="8119999" y="4751324"/>
                </a:lnTo>
                <a:lnTo>
                  <a:pt x="8119999" y="0"/>
                </a:lnTo>
                <a:lnTo>
                  <a:pt x="0" y="0"/>
                </a:lnTo>
                <a:lnTo>
                  <a:pt x="0" y="4751324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1205" y="1160779"/>
            <a:ext cx="7994650" cy="4481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080" indent="-344170">
              <a:lnSpc>
                <a:spcPct val="100000"/>
              </a:lnSpc>
              <a:buAutoNum type="arabicParenR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idiopathic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warm AIHA, haemolysis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dominates the  clinical picture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no evidence can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found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any  other</a:t>
            </a:r>
            <a:r>
              <a:rPr dirty="0" sz="2800" spc="-1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disease.</a:t>
            </a:r>
            <a:endParaRPr sz="2800">
              <a:latin typeface="Times New Roman"/>
              <a:cs typeface="Times New Roman"/>
            </a:endParaRPr>
          </a:p>
          <a:p>
            <a:pPr algn="just" marL="356870" marR="9525" indent="-344170">
              <a:lnSpc>
                <a:spcPct val="100000"/>
              </a:lnSpc>
              <a:spcBef>
                <a:spcPts val="795"/>
              </a:spcBef>
              <a:buAutoNum type="arabicParenR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 secondary AIHA,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haemolysis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associated  with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primary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disease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such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chronic lymphocytic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leukaemia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systemic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lupus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erythematosus</a:t>
            </a:r>
            <a:r>
              <a:rPr dirty="0" sz="2800" spc="-2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(SLE).</a:t>
            </a:r>
            <a:endParaRPr sz="2800">
              <a:latin typeface="Times New Roman"/>
              <a:cs typeface="Times New Roman"/>
            </a:endParaRPr>
          </a:p>
          <a:p>
            <a:pPr algn="just" marL="356870" marR="7620" indent="-344170">
              <a:lnSpc>
                <a:spcPct val="100000"/>
              </a:lnSpc>
              <a:spcBef>
                <a:spcPts val="795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antibody-coated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cells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undergo partial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800" spc="7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complete phagocytosis 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spleen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Kupffer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liver.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There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partial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activation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complement</a:t>
            </a:r>
            <a:r>
              <a:rPr dirty="0" sz="2800" spc="-1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cascade.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7045" rIns="0" bIns="0" rtlCol="0" vert="horz">
            <a:spAutoFit/>
          </a:bodyPr>
          <a:lstStyle/>
          <a:p>
            <a:pPr marL="2447925">
              <a:lnSpc>
                <a:spcPct val="100000"/>
              </a:lnSpc>
            </a:pPr>
            <a:r>
              <a:rPr dirty="0" sz="3600" b="1" u="none">
                <a:latin typeface="Times New Roman"/>
                <a:cs typeface="Times New Roman"/>
              </a:rPr>
              <a:t>Warm</a:t>
            </a:r>
            <a:r>
              <a:rPr dirty="0" sz="3600" spc="-85" b="1" u="none">
                <a:latin typeface="Times New Roman"/>
                <a:cs typeface="Times New Roman"/>
              </a:rPr>
              <a:t> </a:t>
            </a:r>
            <a:r>
              <a:rPr dirty="0" sz="3600" spc="-5" b="1" u="none">
                <a:latin typeface="Times New Roman"/>
                <a:cs typeface="Times New Roman"/>
              </a:rPr>
              <a:t>AIHA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692086"/>
            <a:ext cx="8425180" cy="5761355"/>
          </a:xfrm>
          <a:custGeom>
            <a:avLst/>
            <a:gdLst/>
            <a:ahLst/>
            <a:cxnLst/>
            <a:rect l="l" t="t" r="r" b="b"/>
            <a:pathLst>
              <a:path w="8425180" h="5761355">
                <a:moveTo>
                  <a:pt x="0" y="5761101"/>
                </a:moveTo>
                <a:lnTo>
                  <a:pt x="8424926" y="5761101"/>
                </a:lnTo>
                <a:lnTo>
                  <a:pt x="8424926" y="0"/>
                </a:lnTo>
                <a:lnTo>
                  <a:pt x="0" y="0"/>
                </a:lnTo>
                <a:lnTo>
                  <a:pt x="0" y="5761101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742" y="727583"/>
            <a:ext cx="8274050" cy="5668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715" indent="-344170">
              <a:lnSpc>
                <a:spcPct val="100000"/>
              </a:lnSpc>
              <a:buFont typeface="Wingdings"/>
              <a:buChar char=""/>
              <a:tabLst>
                <a:tab pos="357505" algn="l"/>
              </a:tabLst>
            </a:pP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Haematological findings include anaemia, spherocytosis,  reticulocytosis and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occasional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nucleated red cells in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the  peripheral blood.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The critical diagnostic investigation </a:t>
            </a:r>
            <a:r>
              <a:rPr dirty="0" sz="2700" spc="-1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700" spc="6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the direct antiglobulin</a:t>
            </a:r>
            <a:r>
              <a:rPr dirty="0" sz="2700" spc="-1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test.</a:t>
            </a:r>
            <a:endParaRPr sz="27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790"/>
              </a:spcBef>
              <a:buFont typeface="Wingdings"/>
              <a:buChar char=""/>
              <a:tabLst>
                <a:tab pos="357505" algn="l"/>
                <a:tab pos="2353945" algn="l"/>
                <a:tab pos="3208020" algn="l"/>
                <a:tab pos="3905885" algn="l"/>
                <a:tab pos="5253990" algn="l"/>
                <a:tab pos="5976620" algn="l"/>
                <a:tab pos="7647305" algn="l"/>
              </a:tabLst>
            </a:pP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Haemolysis	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can	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be	limited	</a:t>
            </a:r>
            <a:r>
              <a:rPr dirty="0" sz="2700" spc="10">
                <a:solidFill>
                  <a:srgbClr val="FFFF00"/>
                </a:solidFill>
                <a:latin typeface="Times New Roman"/>
                <a:cs typeface="Times New Roman"/>
              </a:rPr>
              <a:t>by	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treatment	with</a:t>
            </a:r>
            <a:endParaRPr sz="27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prednisolone.</a:t>
            </a:r>
            <a:endParaRPr sz="2700">
              <a:latin typeface="Times New Roman"/>
              <a:cs typeface="Times New Roman"/>
            </a:endParaRPr>
          </a:p>
          <a:p>
            <a:pPr algn="just" marL="356870" marR="5715" indent="-344170">
              <a:lnSpc>
                <a:spcPct val="100000"/>
              </a:lnSpc>
              <a:spcBef>
                <a:spcPts val="790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If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reduction in haemolysis is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not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maintained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when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dose </a:t>
            </a:r>
            <a:r>
              <a:rPr dirty="0" sz="2700" spc="1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steroids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is lowered, splenectomy </a:t>
            </a:r>
            <a:r>
              <a:rPr dirty="0" sz="2700" spc="10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alternative 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immunosuppressive 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therapy should </a:t>
            </a:r>
            <a:r>
              <a:rPr dirty="0" sz="2700" spc="10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2700" spc="-229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considered.</a:t>
            </a:r>
            <a:endParaRPr sz="27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815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700" spc="5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anti-CD20 monoclonal antibody rituximab,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as well  as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immunosuppressants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such </a:t>
            </a:r>
            <a:r>
              <a:rPr dirty="0" sz="2700" spc="-15">
                <a:solidFill>
                  <a:srgbClr val="FFFF00"/>
                </a:solidFill>
                <a:latin typeface="Times New Roman"/>
                <a:cs typeface="Times New Roman"/>
              </a:rPr>
              <a:t>as</a:t>
            </a:r>
            <a:r>
              <a:rPr dirty="0" sz="2700" spc="6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azathioprine </a:t>
            </a:r>
            <a:r>
              <a:rPr dirty="0" sz="2700" spc="-10">
                <a:solidFill>
                  <a:srgbClr val="FFFF00"/>
                </a:solidFill>
                <a:latin typeface="Times New Roman"/>
                <a:cs typeface="Times New Roman"/>
              </a:rPr>
              <a:t>or 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cyclophosphamide, may </a:t>
            </a:r>
            <a:r>
              <a:rPr dirty="0" sz="2700" spc="10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2700" spc="6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00"/>
                </a:solidFill>
                <a:latin typeface="Times New Roman"/>
                <a:cs typeface="Times New Roman"/>
              </a:rPr>
              <a:t>beneficial in reducing 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autoantibody</a:t>
            </a:r>
            <a:r>
              <a:rPr dirty="0" sz="27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00"/>
                </a:solidFill>
                <a:latin typeface="Times New Roman"/>
                <a:cs typeface="Times New Roman"/>
              </a:rPr>
              <a:t>production.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542" y="175005"/>
            <a:ext cx="1127125" cy="3771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 i="1" u="none">
                <a:latin typeface="Times New Roman"/>
                <a:cs typeface="Times New Roman"/>
              </a:rPr>
              <a:t>c</a:t>
            </a:r>
            <a:r>
              <a:rPr dirty="0" sz="2400" b="1" i="1" u="none">
                <a:latin typeface="Times New Roman"/>
                <a:cs typeface="Times New Roman"/>
              </a:rPr>
              <a:t>o</a:t>
            </a:r>
            <a:r>
              <a:rPr dirty="0" sz="2400" spc="5" b="1" i="1" u="none">
                <a:latin typeface="Times New Roman"/>
                <a:cs typeface="Times New Roman"/>
              </a:rPr>
              <a:t>n</a:t>
            </a:r>
            <a:r>
              <a:rPr dirty="0" sz="2400" b="1" i="1" u="none">
                <a:latin typeface="Times New Roman"/>
                <a:cs typeface="Times New Roman"/>
              </a:rPr>
              <a:t>t’d…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6753" rIns="0" bIns="0" rtlCol="0" vert="horz">
            <a:spAutoFit/>
          </a:bodyPr>
          <a:lstStyle/>
          <a:p>
            <a:pPr marL="1308100">
              <a:lnSpc>
                <a:spcPct val="100000"/>
              </a:lnSpc>
            </a:pPr>
            <a:r>
              <a:rPr dirty="0" sz="3000" spc="-5" b="1" u="none">
                <a:latin typeface="Times New Roman"/>
                <a:cs typeface="Times New Roman"/>
              </a:rPr>
              <a:t>HAEMOLYTIC</a:t>
            </a:r>
            <a:r>
              <a:rPr dirty="0" sz="3000" spc="-20" b="1" u="none">
                <a:latin typeface="Times New Roman"/>
                <a:cs typeface="Times New Roman"/>
              </a:rPr>
              <a:t> </a:t>
            </a:r>
            <a:r>
              <a:rPr dirty="0" sz="3000" spc="-5" b="1" u="none">
                <a:latin typeface="Times New Roman"/>
                <a:cs typeface="Times New Roman"/>
              </a:rPr>
              <a:t>ANAEMIAS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90" y="801242"/>
            <a:ext cx="8440420" cy="5957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b="1" i="1">
                <a:solidFill>
                  <a:srgbClr val="FFFFFF"/>
                </a:solidFill>
                <a:latin typeface="Times New Roman"/>
                <a:cs typeface="Times New Roman"/>
              </a:rPr>
              <a:t>Haemolysis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describes the shortening of the lifespan of a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mature</a:t>
            </a:r>
            <a:r>
              <a:rPr dirty="0" sz="2600" spc="1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endParaRPr sz="2600">
              <a:latin typeface="Times New Roman"/>
              <a:cs typeface="Times New Roman"/>
            </a:endParaRPr>
          </a:p>
          <a:p>
            <a:pPr marL="756285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26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cell.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increased red cell output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from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marrow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stimulated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by</a:t>
            </a:r>
            <a:r>
              <a:rPr dirty="0" sz="2600" spc="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erythropoietin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will be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sufficient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compensate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for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the increased red</a:t>
            </a:r>
            <a:r>
              <a:rPr dirty="0" sz="2600" spc="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cell</a:t>
            </a:r>
            <a:endParaRPr sz="2600">
              <a:latin typeface="Times New Roman"/>
              <a:cs typeface="Times New Roman"/>
            </a:endParaRPr>
          </a:p>
          <a:p>
            <a:pPr marL="756285">
              <a:lnSpc>
                <a:spcPct val="100000"/>
              </a:lnSpc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destruction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more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marked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reductions in red cell lifespan - say to</a:t>
            </a:r>
            <a:r>
              <a:rPr dirty="0" sz="2600" spc="2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5-10</a:t>
            </a:r>
            <a:endParaRPr sz="2600">
              <a:latin typeface="Times New Roman"/>
              <a:cs typeface="Times New Roman"/>
            </a:endParaRPr>
          </a:p>
          <a:p>
            <a:pPr marL="756285">
              <a:lnSpc>
                <a:spcPct val="100000"/>
              </a:lnSpc>
            </a:pPr>
            <a:r>
              <a:rPr dirty="0" sz="2600" spc="-25">
                <a:solidFill>
                  <a:srgbClr val="FFFF00"/>
                </a:solidFill>
                <a:latin typeface="Times New Roman"/>
                <a:cs typeface="Times New Roman"/>
              </a:rPr>
              <a:t>days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from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the usual 120</a:t>
            </a:r>
            <a:r>
              <a:rPr dirty="0" sz="2600" spc="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25">
                <a:solidFill>
                  <a:srgbClr val="FFFF00"/>
                </a:solidFill>
                <a:latin typeface="Times New Roman"/>
                <a:cs typeface="Times New Roman"/>
              </a:rPr>
              <a:t>days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will result in </a:t>
            </a:r>
            <a:r>
              <a:rPr dirty="0" sz="2600" b="1" i="1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r>
              <a:rPr dirty="0" sz="2600" spc="10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b="1" i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600">
              <a:latin typeface="Times New Roman"/>
              <a:cs typeface="Times New Roman"/>
            </a:endParaRPr>
          </a:p>
          <a:p>
            <a:pPr marL="756285" marR="5080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this compensatory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increase in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erythroid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output requires an  adequately functioning bone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marrow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600">
                <a:solidFill>
                  <a:srgbClr val="FFFF00"/>
                </a:solidFill>
                <a:latin typeface="Times New Roman"/>
                <a:cs typeface="Times New Roman"/>
              </a:rPr>
              <a:t>effective 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erythropoiesis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suboptimal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marrow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response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2600" spc="1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seen</a:t>
            </a:r>
            <a:endParaRPr sz="26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haemolysis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will result in </a:t>
            </a:r>
            <a:r>
              <a:rPr dirty="0" sz="2600" spc="-10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600" spc="-15">
                <a:solidFill>
                  <a:srgbClr val="FFFF00"/>
                </a:solidFill>
                <a:latin typeface="Times New Roman"/>
                <a:cs typeface="Times New Roman"/>
              </a:rPr>
              <a:t>more</a:t>
            </a:r>
            <a:r>
              <a:rPr dirty="0" sz="2600" spc="2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00"/>
                </a:solidFill>
                <a:latin typeface="Times New Roman"/>
                <a:cs typeface="Times New Roman"/>
              </a:rPr>
              <a:t>readily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237" y="139763"/>
            <a:ext cx="8115300" cy="658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052512"/>
            <a:ext cx="8496300" cy="5400675"/>
          </a:xfrm>
          <a:custGeom>
            <a:avLst/>
            <a:gdLst/>
            <a:ahLst/>
            <a:cxnLst/>
            <a:rect l="l" t="t" r="r" b="b"/>
            <a:pathLst>
              <a:path w="8496300" h="5400675">
                <a:moveTo>
                  <a:pt x="0" y="5400675"/>
                </a:moveTo>
                <a:lnTo>
                  <a:pt x="8496300" y="5400675"/>
                </a:lnTo>
                <a:lnTo>
                  <a:pt x="8496300" y="0"/>
                </a:lnTo>
                <a:lnTo>
                  <a:pt x="0" y="0"/>
                </a:lnTo>
                <a:lnTo>
                  <a:pt x="0" y="54006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9882" y="1087628"/>
            <a:ext cx="8368030" cy="5324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762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Since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cold antibodies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react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 red cells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only 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at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temperatures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below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about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32ºC, they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typically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bind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to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surface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cooler superficial blood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vessels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 spc="-1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peripheries.</a:t>
            </a:r>
            <a:endParaRPr sz="28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795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Since the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cold antibodies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typically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IgM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subtype,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their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pentameric structure permits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direct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agglutination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cells coated with antibody;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they are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therefore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sometimes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termed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cold</a:t>
            </a:r>
            <a:r>
              <a:rPr dirty="0" sz="2800" spc="-1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agglutinins.</a:t>
            </a:r>
            <a:endParaRPr sz="2800">
              <a:latin typeface="Times New Roman"/>
              <a:cs typeface="Times New Roman"/>
            </a:endParaRPr>
          </a:p>
          <a:p>
            <a:pPr algn="just" marL="356870" marR="5715" indent="-344170">
              <a:lnSpc>
                <a:spcPct val="100000"/>
              </a:lnSpc>
              <a:spcBef>
                <a:spcPts val="790"/>
              </a:spcBef>
              <a:buChar char="•"/>
              <a:tabLst>
                <a:tab pos="357505" algn="l"/>
              </a:tabLst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Symptoms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due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cold AIHA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worse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during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cold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weather.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Exposure 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cold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provokes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acrocyanosis,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due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formation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agglutinates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cells in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the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vessels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 spc="-1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skin.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8221" rIns="0" bIns="0" rtlCol="0" vert="horz">
            <a:spAutoFit/>
          </a:bodyPr>
          <a:lstStyle/>
          <a:p>
            <a:pPr marL="469265">
              <a:lnSpc>
                <a:spcPct val="100000"/>
              </a:lnSpc>
            </a:pPr>
            <a:r>
              <a:rPr dirty="0" sz="3200" spc="-5" b="1" u="none">
                <a:latin typeface="Times New Roman"/>
                <a:cs typeface="Times New Roman"/>
              </a:rPr>
              <a:t>Cold haemagglutinin disease</a:t>
            </a:r>
            <a:r>
              <a:rPr dirty="0" sz="3200" spc="20" b="1" u="none">
                <a:latin typeface="Times New Roman"/>
                <a:cs typeface="Times New Roman"/>
              </a:rPr>
              <a:t> </a:t>
            </a:r>
            <a:r>
              <a:rPr dirty="0" sz="3200" spc="-10" b="1" u="none">
                <a:latin typeface="Times New Roman"/>
                <a:cs typeface="Times New Roman"/>
              </a:rPr>
              <a:t>(CHAD)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981075"/>
            <a:ext cx="8569325" cy="4895850"/>
          </a:xfrm>
          <a:custGeom>
            <a:avLst/>
            <a:gdLst/>
            <a:ahLst/>
            <a:cxnLst/>
            <a:rect l="l" t="t" r="r" b="b"/>
            <a:pathLst>
              <a:path w="8569325" h="4895850">
                <a:moveTo>
                  <a:pt x="0" y="4895850"/>
                </a:moveTo>
                <a:lnTo>
                  <a:pt x="8569325" y="4895850"/>
                </a:lnTo>
                <a:lnTo>
                  <a:pt x="8569325" y="0"/>
                </a:lnTo>
                <a:lnTo>
                  <a:pt x="0" y="0"/>
                </a:lnTo>
                <a:lnTo>
                  <a:pt x="0" y="489585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9590" y="1016253"/>
            <a:ext cx="8417560" cy="4585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6870" marR="5715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direct activation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complement system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leads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to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cells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lysis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and, consequently,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haemoglobinaemia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haemoglobinuria.</a:t>
            </a:r>
            <a:endParaRPr sz="28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795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Chronic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idiopathic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CHAD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managed initially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simply 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keeping the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patient</a:t>
            </a:r>
            <a:r>
              <a:rPr dirty="0" sz="2800" spc="-2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warm.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79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Treatment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with rituximab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2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effective.</a:t>
            </a:r>
            <a:endParaRPr sz="2800">
              <a:latin typeface="Times New Roman"/>
              <a:cs typeface="Times New Roman"/>
            </a:endParaRPr>
          </a:p>
          <a:p>
            <a:pPr algn="just" marL="356870" marR="6350" indent="-344170">
              <a:lnSpc>
                <a:spcPct val="100000"/>
              </a:lnSpc>
              <a:spcBef>
                <a:spcPts val="815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Other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causes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haemolytic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immune  element include: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1)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paroxysmal nocturnal  haemoglobinuria;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2)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paroxysmal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cold </a:t>
            </a:r>
            <a:r>
              <a:rPr dirty="0" sz="2800" spc="14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haemoglobinuria;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3)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drug-related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r>
              <a:rPr dirty="0" sz="2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anaemias.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065" y="175005"/>
            <a:ext cx="1127760" cy="3771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 i="1" u="none">
                <a:latin typeface="Times New Roman"/>
                <a:cs typeface="Times New Roman"/>
              </a:rPr>
              <a:t>c</a:t>
            </a:r>
            <a:r>
              <a:rPr dirty="0" sz="2400" b="1" i="1" u="none">
                <a:latin typeface="Times New Roman"/>
                <a:cs typeface="Times New Roman"/>
              </a:rPr>
              <a:t>o</a:t>
            </a:r>
            <a:r>
              <a:rPr dirty="0" sz="2400" spc="5" b="1" i="1" u="none">
                <a:latin typeface="Times New Roman"/>
                <a:cs typeface="Times New Roman"/>
              </a:rPr>
              <a:t>n</a:t>
            </a:r>
            <a:r>
              <a:rPr dirty="0" sz="2400" b="1" i="1" u="none">
                <a:latin typeface="Times New Roman"/>
                <a:cs typeface="Times New Roman"/>
              </a:rPr>
              <a:t>t’d…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262" y="215963"/>
            <a:ext cx="8088249" cy="6491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0150" y="177862"/>
            <a:ext cx="4741926" cy="658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916112"/>
            <a:ext cx="7886700" cy="4105275"/>
          </a:xfrm>
          <a:custGeom>
            <a:avLst/>
            <a:gdLst/>
            <a:ahLst/>
            <a:cxnLst/>
            <a:rect l="l" t="t" r="r" b="b"/>
            <a:pathLst>
              <a:path w="7886700" h="4105275">
                <a:moveTo>
                  <a:pt x="0" y="4105275"/>
                </a:moveTo>
                <a:lnTo>
                  <a:pt x="7886700" y="4105275"/>
                </a:lnTo>
                <a:lnTo>
                  <a:pt x="7886700" y="0"/>
                </a:lnTo>
                <a:lnTo>
                  <a:pt x="0" y="0"/>
                </a:lnTo>
                <a:lnTo>
                  <a:pt x="0" y="410527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84682" y="1951735"/>
            <a:ext cx="7760970" cy="3853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Several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mechanical causes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acquired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non-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immune haemolytic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summarized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2800" spc="1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Table</a:t>
            </a:r>
            <a:endParaRPr sz="28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3.3.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cells are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mechanically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damaged when they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impact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upon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abnormal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surfaces.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In disseminated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intravascular coagulation inappropriate activation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coagulation cascade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produces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fibrin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strands which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thought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cause mechanical destruction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 cells. Such damage usually results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presence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fragments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the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blood</a:t>
            </a:r>
            <a:r>
              <a:rPr dirty="0" sz="2800" spc="-2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film.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3141" rIns="0" bIns="0" rtlCol="0" vert="horz">
            <a:spAutoFit/>
          </a:bodyPr>
          <a:lstStyle/>
          <a:p>
            <a:pPr algn="ctr" marL="4445">
              <a:lnSpc>
                <a:spcPct val="100000"/>
              </a:lnSpc>
            </a:pPr>
            <a:r>
              <a:rPr dirty="0" sz="3600" spc="-5" b="1" u="none">
                <a:latin typeface="Times New Roman"/>
                <a:cs typeface="Times New Roman"/>
              </a:rPr>
              <a:t>Non-immune </a:t>
            </a:r>
            <a:r>
              <a:rPr dirty="0" sz="3600" b="1" u="none">
                <a:latin typeface="Times New Roman"/>
                <a:cs typeface="Times New Roman"/>
              </a:rPr>
              <a:t>haemolytic</a:t>
            </a:r>
            <a:r>
              <a:rPr dirty="0" sz="3600" spc="-25" b="1" u="none">
                <a:latin typeface="Times New Roman"/>
                <a:cs typeface="Times New Roman"/>
              </a:rPr>
              <a:t> </a:t>
            </a:r>
            <a:r>
              <a:rPr dirty="0" sz="3600" b="1" u="none">
                <a:latin typeface="Times New Roman"/>
                <a:cs typeface="Times New Roman"/>
              </a:rPr>
              <a:t>anaemias</a:t>
            </a:r>
            <a:endParaRPr sz="3600">
              <a:latin typeface="Times New Roman"/>
              <a:cs typeface="Times New Roman"/>
            </a:endParaRPr>
          </a:p>
          <a:p>
            <a:pPr algn="ctr" marL="5080">
              <a:lnSpc>
                <a:spcPct val="100000"/>
              </a:lnSpc>
            </a:pPr>
            <a:r>
              <a:rPr dirty="0" sz="3600" u="none"/>
              <a:t>Mechanical </a:t>
            </a:r>
            <a:r>
              <a:rPr dirty="0" sz="3600" spc="-5" u="none"/>
              <a:t>damage </a:t>
            </a:r>
            <a:r>
              <a:rPr dirty="0" sz="3600" u="none"/>
              <a:t>to red</a:t>
            </a:r>
            <a:r>
              <a:rPr dirty="0" sz="3600" spc="-35" u="none"/>
              <a:t> </a:t>
            </a:r>
            <a:r>
              <a:rPr dirty="0" sz="3600" spc="5" u="none"/>
              <a:t>cells</a:t>
            </a:r>
            <a:endParaRPr sz="36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00" y="188976"/>
            <a:ext cx="8040624" cy="6491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5362" y="188976"/>
            <a:ext cx="7105650" cy="6491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00" y="115887"/>
            <a:ext cx="6334125" cy="6492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628775"/>
            <a:ext cx="7886700" cy="3745229"/>
          </a:xfrm>
          <a:custGeom>
            <a:avLst/>
            <a:gdLst/>
            <a:ahLst/>
            <a:cxnLst/>
            <a:rect l="l" t="t" r="r" b="b"/>
            <a:pathLst>
              <a:path w="7886700" h="3745229">
                <a:moveTo>
                  <a:pt x="0" y="3744976"/>
                </a:moveTo>
                <a:lnTo>
                  <a:pt x="7886700" y="3744976"/>
                </a:lnTo>
                <a:lnTo>
                  <a:pt x="7886700" y="0"/>
                </a:lnTo>
                <a:lnTo>
                  <a:pt x="0" y="0"/>
                </a:lnTo>
                <a:lnTo>
                  <a:pt x="0" y="3744976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84682" y="1662303"/>
            <a:ext cx="7754620" cy="986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2653030" algn="l"/>
                <a:tab pos="4347845" algn="l"/>
                <a:tab pos="5027930" algn="l"/>
                <a:tab pos="6747509" algn="l"/>
                <a:tab pos="7244715" algn="l"/>
              </a:tabLst>
            </a:pP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200" spc="-1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ers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le</a:t>
            </a:r>
            <a:r>
              <a:rPr dirty="0" sz="3200" spc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3200" spc="4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3200" spc="1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scri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es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ct</a:t>
            </a:r>
            <a:r>
              <a:rPr dirty="0" sz="3200" spc="1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lifespan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red cells, granulocytes and </a:t>
            </a:r>
            <a:r>
              <a:rPr dirty="0" sz="3200" spc="11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platelets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4682" y="2637916"/>
            <a:ext cx="4122420" cy="986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089025" algn="l"/>
                <a:tab pos="2247265" algn="l"/>
                <a:tab pos="2738120" algn="l"/>
                <a:tab pos="3098165" algn="l"/>
                <a:tab pos="3793490" algn="l"/>
              </a:tabLst>
            </a:pP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that	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may	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be		found 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le</a:t>
            </a:r>
            <a:r>
              <a:rPr dirty="0" sz="3200" spc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200" spc="2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200" spc="-7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 spc="25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aly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0">
                <a:solidFill>
                  <a:srgbClr val="FFFF00"/>
                </a:solidFill>
                <a:latin typeface="Times New Roman"/>
                <a:cs typeface="Times New Roman"/>
              </a:rPr>
              <a:t>du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5028" y="2637916"/>
            <a:ext cx="3252470" cy="986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6200" marR="5080" indent="-64135">
              <a:lnSpc>
                <a:spcPct val="100000"/>
              </a:lnSpc>
              <a:tabLst>
                <a:tab pos="789940" algn="l"/>
                <a:tab pos="1131570" algn="l"/>
                <a:tab pos="2518410" algn="l"/>
                <a:tab pos="2607310" algn="l"/>
              </a:tabLst>
            </a:pP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atie</a:t>
            </a:r>
            <a:r>
              <a:rPr dirty="0" sz="3200" spc="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ts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with  a</a:t>
            </a:r>
            <a:r>
              <a:rPr dirty="0" sz="3200" spc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	</a:t>
            </a:r>
            <a:r>
              <a:rPr dirty="0" sz="3200" spc="10">
                <a:solidFill>
                  <a:srgbClr val="FFFF00"/>
                </a:solidFill>
                <a:latin typeface="Times New Roman"/>
                <a:cs typeface="Times New Roman"/>
              </a:rPr>
              <a:t>ca</a:t>
            </a:r>
            <a:r>
              <a:rPr dirty="0" sz="3200" spc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	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682" y="3613911"/>
            <a:ext cx="7750809" cy="147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cytopenias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found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in patients with enlarged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spleens are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also partly caused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increased 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pooling of blood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cells within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32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spleen.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1863" rIns="0" bIns="0" rtlCol="0" vert="horz">
            <a:spAutoFit/>
          </a:bodyPr>
          <a:lstStyle/>
          <a:p>
            <a:pPr marL="2259330">
              <a:lnSpc>
                <a:spcPct val="100000"/>
              </a:lnSpc>
            </a:pPr>
            <a:r>
              <a:rPr dirty="0" sz="3600" b="1" u="none">
                <a:latin typeface="Times New Roman"/>
                <a:cs typeface="Times New Roman"/>
              </a:rPr>
              <a:t>Hypersplenism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0491" rIns="0" bIns="0" rtlCol="0" vert="horz">
            <a:spAutoFit/>
          </a:bodyPr>
          <a:lstStyle/>
          <a:p>
            <a:pPr marL="96520">
              <a:lnSpc>
                <a:spcPct val="100000"/>
              </a:lnSpc>
            </a:pPr>
            <a:r>
              <a:rPr dirty="0" sz="4400" spc="-5" b="1" u="none">
                <a:latin typeface="Times New Roman"/>
                <a:cs typeface="Times New Roman"/>
              </a:rPr>
              <a:t>Clinical Features of</a:t>
            </a:r>
            <a:r>
              <a:rPr dirty="0" sz="4400" spc="10" b="1" u="none">
                <a:latin typeface="Times New Roman"/>
                <a:cs typeface="Times New Roman"/>
              </a:rPr>
              <a:t> </a:t>
            </a:r>
            <a:r>
              <a:rPr dirty="0" sz="4400" spc="-10" b="1" u="none">
                <a:latin typeface="Times New Roman"/>
                <a:cs typeface="Times New Roman"/>
              </a:rPr>
              <a:t>Hemolysis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1462278"/>
            <a:ext cx="7061834" cy="4391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6535" indent="-203835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Pallor,</a:t>
            </a:r>
            <a:r>
              <a:rPr dirty="0" sz="32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lethargy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Jaundice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Splenomegaly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Gall stones 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(Pigment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3200" spc="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bilirubin)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Dark urine</a:t>
            </a:r>
            <a:r>
              <a:rPr dirty="0" sz="32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(urobilinogen)</a:t>
            </a:r>
            <a:endParaRPr sz="320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Bone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deformity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(In 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types</a:t>
            </a:r>
            <a:r>
              <a:rPr dirty="0" sz="3200" spc="1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3200">
              <a:latin typeface="Times New Roman"/>
              <a:cs typeface="Times New Roman"/>
            </a:endParaRPr>
          </a:p>
          <a:p>
            <a:pPr marL="216535">
              <a:lnSpc>
                <a:spcPct val="100000"/>
              </a:lnSpc>
            </a:pP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anaemia)</a:t>
            </a:r>
            <a:endParaRPr sz="3200">
              <a:latin typeface="Times New Roman"/>
              <a:cs typeface="Times New Roman"/>
            </a:endParaRPr>
          </a:p>
          <a:p>
            <a:pPr marL="216535" marR="5080" indent="-203835">
              <a:lnSpc>
                <a:spcPct val="100000"/>
              </a:lnSpc>
              <a:buFont typeface="Times New Roman"/>
              <a:buChar char="•"/>
              <a:tabLst>
                <a:tab pos="25654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Leg ulcers (in 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types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haemolytic  anaemia).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1" y="48767"/>
            <a:ext cx="9040368" cy="6739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15887"/>
            <a:ext cx="8856726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900" y="96837"/>
            <a:ext cx="8895080" cy="6591300"/>
          </a:xfrm>
          <a:custGeom>
            <a:avLst/>
            <a:gdLst/>
            <a:ahLst/>
            <a:cxnLst/>
            <a:rect l="l" t="t" r="r" b="b"/>
            <a:pathLst>
              <a:path w="8895080" h="6591300">
                <a:moveTo>
                  <a:pt x="0" y="6591300"/>
                </a:moveTo>
                <a:lnTo>
                  <a:pt x="8894826" y="6591300"/>
                </a:lnTo>
                <a:lnTo>
                  <a:pt x="8894826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121920"/>
            <a:ext cx="8967216" cy="6522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88976"/>
            <a:ext cx="8780399" cy="6335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169926"/>
            <a:ext cx="8818880" cy="6374130"/>
          </a:xfrm>
          <a:custGeom>
            <a:avLst/>
            <a:gdLst/>
            <a:ahLst/>
            <a:cxnLst/>
            <a:rect l="l" t="t" r="r" b="b"/>
            <a:pathLst>
              <a:path w="8818880" h="6374130">
                <a:moveTo>
                  <a:pt x="0" y="6373749"/>
                </a:moveTo>
                <a:lnTo>
                  <a:pt x="8818499" y="6373749"/>
                </a:lnTo>
                <a:lnTo>
                  <a:pt x="8818499" y="0"/>
                </a:lnTo>
                <a:lnTo>
                  <a:pt x="0" y="0"/>
                </a:lnTo>
                <a:lnTo>
                  <a:pt x="0" y="637374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15887"/>
            <a:ext cx="8928100" cy="6626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900" y="96836"/>
            <a:ext cx="8966200" cy="6664325"/>
          </a:xfrm>
          <a:custGeom>
            <a:avLst/>
            <a:gdLst/>
            <a:ahLst/>
            <a:cxnLst/>
            <a:rect l="l" t="t" r="r" b="b"/>
            <a:pathLst>
              <a:path w="8966200" h="6664325">
                <a:moveTo>
                  <a:pt x="0" y="6664325"/>
                </a:moveTo>
                <a:lnTo>
                  <a:pt x="8966200" y="6664325"/>
                </a:lnTo>
                <a:lnTo>
                  <a:pt x="8966200" y="0"/>
                </a:lnTo>
                <a:lnTo>
                  <a:pt x="0" y="0"/>
                </a:lnTo>
                <a:lnTo>
                  <a:pt x="0" y="666432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655" y="1906142"/>
            <a:ext cx="6034405" cy="13519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38125" marR="5080" indent="-226060">
              <a:lnSpc>
                <a:spcPct val="100000"/>
              </a:lnSpc>
            </a:pPr>
            <a:r>
              <a:rPr dirty="0" sz="4400" spc="-5" b="1" u="none">
                <a:latin typeface="Times New Roman"/>
                <a:cs typeface="Times New Roman"/>
              </a:rPr>
              <a:t>Abnormal Haemoglobins  (Haemoglobinopathies)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6839" rIns="0" bIns="0" rtlCol="0" vert="horz">
            <a:spAutoFit/>
          </a:bodyPr>
          <a:lstStyle/>
          <a:p>
            <a:pPr marL="788670">
              <a:lnSpc>
                <a:spcPct val="100000"/>
              </a:lnSpc>
            </a:pPr>
            <a:r>
              <a:rPr dirty="0" sz="3200" spc="-20" u="none"/>
              <a:t>Some </a:t>
            </a:r>
            <a:r>
              <a:rPr dirty="0" sz="3200" spc="-5" u="none"/>
              <a:t>Known </a:t>
            </a:r>
            <a:r>
              <a:rPr dirty="0" sz="3200" spc="-10" u="none"/>
              <a:t>Haemoglobin</a:t>
            </a:r>
            <a:r>
              <a:rPr dirty="0" sz="3200" spc="114" u="none"/>
              <a:t> </a:t>
            </a:r>
            <a:r>
              <a:rPr dirty="0" sz="3200" spc="-5" u="none"/>
              <a:t>Mutants</a:t>
            </a:r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79500" y="1239837"/>
          <a:ext cx="7061200" cy="513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6087"/>
                <a:gridCol w="4070350"/>
              </a:tblGrid>
              <a:tr h="377698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NAME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SUBSTITUTION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1800" spc="-1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554990" algn="l"/>
                        </a:tabLst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β2  6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7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8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VAL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1800" spc="-114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783590" algn="l"/>
                        </a:tabLst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6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3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1800" spc="-114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1012825" algn="l"/>
                        </a:tabLst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26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4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O</a:t>
                      </a:r>
                      <a:r>
                        <a:rPr dirty="0" sz="1800" spc="-2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ARAB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1012190" algn="l"/>
                        </a:tabLst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121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5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z="1800" spc="-1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PUNJAB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1012825" algn="l"/>
                        </a:tabLst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121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</a:t>
                      </a:r>
                      <a:r>
                        <a:rPr dirty="0" sz="1800" spc="-8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4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RIYADH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783590" algn="l"/>
                        </a:tabLst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120 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114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1800" spc="-9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HAMMERSMITH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842010" algn="l"/>
                        </a:tabLst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42 PHE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15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632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N.</a:t>
                      </a:r>
                      <a:r>
                        <a:rPr dirty="0" sz="1800" spc="-8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BALTIMORE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  <a:tabLst>
                          <a:tab pos="783590" algn="l"/>
                        </a:tabLst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95 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KORLE-BU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  <a:tabLst>
                          <a:tab pos="783590" algn="l"/>
                        </a:tabLst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73</a:t>
                      </a:r>
                      <a:r>
                        <a:rPr dirty="0" sz="1800" spc="-13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ASP</a:t>
                      </a:r>
                      <a:r>
                        <a:rPr dirty="0" sz="1800" spc="-10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13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K.</a:t>
                      </a:r>
                      <a:r>
                        <a:rPr dirty="0" sz="1800" spc="-13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WOOLWICH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783590" algn="l"/>
                        </a:tabLst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132 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K.</a:t>
                      </a:r>
                      <a:r>
                        <a:rPr dirty="0" sz="18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IBADAN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783590" algn="l"/>
                        </a:tabLst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46 </a:t>
                      </a:r>
                      <a:r>
                        <a:rPr dirty="0" sz="1800" spc="-8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GLY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2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47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KÖ</a:t>
                      </a:r>
                      <a:r>
                        <a:rPr dirty="0" sz="1800" spc="-1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783590" algn="l"/>
                        </a:tabLst>
                      </a:pP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	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98 </a:t>
                      </a:r>
                      <a:r>
                        <a:rPr dirty="0" sz="1800" spc="-8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VAL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1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MET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65747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J.</a:t>
                      </a:r>
                      <a:r>
                        <a:rPr dirty="0" sz="1800" spc="-6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BALTIMORE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8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 β2  </a:t>
                      </a:r>
                      <a:r>
                        <a:rPr dirty="0" sz="18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16 </a:t>
                      </a:r>
                      <a:r>
                        <a:rPr dirty="0" sz="1800" spc="-8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GLY </a:t>
                      </a:r>
                      <a:r>
                        <a:rPr dirty="0" sz="1800" spc="-5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1800" spc="-14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ASP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5579" rIns="0" bIns="0" rtlCol="0" vert="horz">
            <a:spAutoFit/>
          </a:bodyPr>
          <a:lstStyle/>
          <a:p>
            <a:pPr marL="372745">
              <a:lnSpc>
                <a:spcPct val="100000"/>
              </a:lnSpc>
            </a:pPr>
            <a:r>
              <a:rPr dirty="0" sz="3600" spc="-10" u="none"/>
              <a:t>Some </a:t>
            </a:r>
            <a:r>
              <a:rPr dirty="0" sz="3600" spc="-5" u="none"/>
              <a:t>Known Haemoglobin</a:t>
            </a:r>
            <a:r>
              <a:rPr dirty="0" sz="3600" spc="50" u="none"/>
              <a:t> </a:t>
            </a:r>
            <a:r>
              <a:rPr dirty="0" sz="3600" u="none"/>
              <a:t>Mutants</a:t>
            </a:r>
            <a:endParaRPr sz="36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000" y="2339911"/>
          <a:ext cx="8140700" cy="3173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313"/>
                <a:gridCol w="4103624"/>
              </a:tblGrid>
              <a:tr h="396366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0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NAME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0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SUBSTITUTION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G.</a:t>
                      </a:r>
                      <a:r>
                        <a:rPr dirty="0" sz="2000" spc="-3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PHILADELPHIA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0"/>
                        </a:spcBef>
                        <a:tabLst>
                          <a:tab pos="604520" algn="l"/>
                          <a:tab pos="2504440" algn="l"/>
                        </a:tabLst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68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ASN</a:t>
                      </a:r>
                      <a:r>
                        <a:rPr dirty="0" sz="2000" spc="-6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 spc="2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8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	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2000" spc="-9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ZAMBIA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604520" algn="l"/>
                          <a:tab pos="2441575" algn="l"/>
                        </a:tabLst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60 </a:t>
                      </a:r>
                      <a:r>
                        <a:rPr dirty="0" sz="2000" spc="-8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LYS</a:t>
                      </a:r>
                      <a:r>
                        <a:rPr dirty="0" sz="2000" spc="4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 spc="-1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ASN	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366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G.</a:t>
                      </a:r>
                      <a:r>
                        <a:rPr dirty="0" sz="2000" spc="-7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CHINESE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604520" algn="l"/>
                          <a:tab pos="2538730" algn="l"/>
                        </a:tabLst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30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GLU</a:t>
                      </a:r>
                      <a:r>
                        <a:rPr dirty="0" sz="2000" spc="6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GLN	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2000" spc="-6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HASHARON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541020" algn="l"/>
                          <a:tab pos="2343150" algn="l"/>
                        </a:tabLst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47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ASP</a:t>
                      </a:r>
                      <a:r>
                        <a:rPr dirty="0" sz="2000" spc="-14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 spc="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HIS	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J.</a:t>
                      </a:r>
                      <a:r>
                        <a:rPr dirty="0" sz="2000" spc="-8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TONGARIKI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541020" algn="l"/>
                        </a:tabLst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</a:t>
                      </a:r>
                      <a:r>
                        <a:rPr dirty="0" sz="2000" spc="-2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115 </a:t>
                      </a:r>
                      <a:r>
                        <a:rPr dirty="0" sz="2000" spc="-2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ALA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ASP</a:t>
                      </a:r>
                      <a:r>
                        <a:rPr dirty="0" sz="2000" spc="19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367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 </a:t>
                      </a:r>
                      <a:r>
                        <a:rPr dirty="0" sz="2000" spc="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J.</a:t>
                      </a:r>
                      <a:r>
                        <a:rPr dirty="0" sz="2000" spc="-9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OXFORD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540385" algn="l"/>
                          <a:tab pos="2422525" algn="l"/>
                        </a:tabLst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	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15 </a:t>
                      </a:r>
                      <a:r>
                        <a:rPr dirty="0" sz="2000" spc="-7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GLY</a:t>
                      </a:r>
                      <a:r>
                        <a:rPr dirty="0" sz="2000" spc="-4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 spc="-10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ASP	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Hb.</a:t>
                      </a:r>
                      <a:r>
                        <a:rPr dirty="0" sz="2000" spc="-8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NORFOLK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α2 </a:t>
                      </a:r>
                      <a:r>
                        <a:rPr dirty="0" sz="20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57 </a:t>
                      </a:r>
                      <a:r>
                        <a:rPr dirty="0" sz="2000" spc="-8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GLY 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Wingdings"/>
                          <a:cs typeface="Wingdings"/>
                        </a:rPr>
                        <a:t></a:t>
                      </a:r>
                      <a:r>
                        <a:rPr dirty="0" sz="2000" spc="-1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ASP</a:t>
                      </a:r>
                      <a:r>
                        <a:rPr dirty="0" sz="2000" spc="-10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β2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8411" y="366267"/>
            <a:ext cx="7778115" cy="9867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265680" marR="5080" indent="-2253615">
              <a:lnSpc>
                <a:spcPct val="100000"/>
              </a:lnSpc>
            </a:pP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DNA Coding </a:t>
            </a:r>
            <a:r>
              <a:rPr dirty="0" sz="32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for </a:t>
            </a: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32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Amino-Acid </a:t>
            </a: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32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sixth  </a:t>
            </a: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position in </a:t>
            </a:r>
            <a:r>
              <a:rPr dirty="0" sz="32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3200" spc="-40" b="1" u="heavy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β-chain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1841" y="2297557"/>
            <a:ext cx="482600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5096" y="2297557"/>
            <a:ext cx="432434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1131" y="2297557"/>
            <a:ext cx="432434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7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067" y="1858390"/>
            <a:ext cx="3105785" cy="16948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>
              <a:lnSpc>
                <a:spcPct val="100000"/>
              </a:lnSpc>
            </a:pPr>
            <a:r>
              <a:rPr dirty="0" sz="24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Normal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Amino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Acid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DNA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Base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Composition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1841" y="3175761"/>
            <a:ext cx="216789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55700" algn="l"/>
                <a:tab pos="1545590" algn="l"/>
                <a:tab pos="1917700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CC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4523" y="3175761"/>
            <a:ext cx="87185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 A</a:t>
            </a:r>
            <a:r>
              <a:rPr dirty="0" sz="2400" spc="-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1841" y="4932298"/>
            <a:ext cx="222631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55700" algn="l"/>
                <a:tab pos="1545590" algn="l"/>
                <a:tab pos="1975485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CC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2493" y="4932298"/>
            <a:ext cx="87185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 A</a:t>
            </a:r>
            <a:r>
              <a:rPr dirty="0" sz="2400" spc="-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067" y="4493005"/>
            <a:ext cx="3020060" cy="1255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 u="heavy">
                <a:solidFill>
                  <a:srgbClr val="FFFF00"/>
                </a:solidFill>
                <a:latin typeface="Times New Roman"/>
                <a:cs typeface="Times New Roman"/>
              </a:rPr>
              <a:t>Sickle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DNA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Base</a:t>
            </a:r>
            <a:r>
              <a:rPr dirty="0" sz="2400" spc="-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composition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Amino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Acid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1841" y="5371185"/>
            <a:ext cx="482600" cy="816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5096" y="5371185"/>
            <a:ext cx="415290" cy="816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val</a:t>
            </a:r>
            <a:endParaRPr sz="24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47331" y="5371185"/>
            <a:ext cx="432434" cy="816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endParaRPr sz="24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7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3850" y="3860800"/>
            <a:ext cx="8209280" cy="0"/>
          </a:xfrm>
          <a:custGeom>
            <a:avLst/>
            <a:gdLst/>
            <a:ahLst/>
            <a:cxnLst/>
            <a:rect l="l" t="t" r="r" b="b"/>
            <a:pathLst>
              <a:path w="8209280" h="0">
                <a:moveTo>
                  <a:pt x="0" y="0"/>
                </a:moveTo>
                <a:lnTo>
                  <a:pt x="8209026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3850" y="4076700"/>
            <a:ext cx="8209280" cy="0"/>
          </a:xfrm>
          <a:custGeom>
            <a:avLst/>
            <a:gdLst/>
            <a:ahLst/>
            <a:cxnLst/>
            <a:rect l="l" t="t" r="r" b="b"/>
            <a:pathLst>
              <a:path w="8209280" h="0">
                <a:moveTo>
                  <a:pt x="0" y="0"/>
                </a:moveTo>
                <a:lnTo>
                  <a:pt x="8209026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6725" y="4868798"/>
            <a:ext cx="217804" cy="937260"/>
          </a:xfrm>
          <a:custGeom>
            <a:avLst/>
            <a:gdLst/>
            <a:ahLst/>
            <a:cxnLst/>
            <a:rect l="l" t="t" r="r" b="b"/>
            <a:pathLst>
              <a:path w="217804" h="937260">
                <a:moveTo>
                  <a:pt x="217487" y="936688"/>
                </a:moveTo>
                <a:lnTo>
                  <a:pt x="148744" y="932708"/>
                </a:lnTo>
                <a:lnTo>
                  <a:pt x="89041" y="921627"/>
                </a:lnTo>
                <a:lnTo>
                  <a:pt x="41962" y="904730"/>
                </a:lnTo>
                <a:lnTo>
                  <a:pt x="0" y="858634"/>
                </a:lnTo>
                <a:lnTo>
                  <a:pt x="0" y="78105"/>
                </a:lnTo>
                <a:lnTo>
                  <a:pt x="11087" y="53449"/>
                </a:lnTo>
                <a:lnTo>
                  <a:pt x="41962" y="32013"/>
                </a:lnTo>
                <a:lnTo>
                  <a:pt x="89041" y="15093"/>
                </a:lnTo>
                <a:lnTo>
                  <a:pt x="148744" y="3989"/>
                </a:lnTo>
                <a:lnTo>
                  <a:pt x="217487" y="0"/>
                </a:lnTo>
              </a:path>
            </a:pathLst>
          </a:custGeom>
          <a:ln w="38100">
            <a:solidFill>
              <a:srgbClr val="6600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9750" y="4076700"/>
            <a:ext cx="8209280" cy="0"/>
          </a:xfrm>
          <a:custGeom>
            <a:avLst/>
            <a:gdLst/>
            <a:ahLst/>
            <a:cxnLst/>
            <a:rect l="l" t="t" r="r" b="b"/>
            <a:pathLst>
              <a:path w="8209280" h="0">
                <a:moveTo>
                  <a:pt x="0" y="0"/>
                </a:moveTo>
                <a:lnTo>
                  <a:pt x="8209026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6725" y="2636773"/>
            <a:ext cx="217804" cy="936625"/>
          </a:xfrm>
          <a:custGeom>
            <a:avLst/>
            <a:gdLst/>
            <a:ahLst/>
            <a:cxnLst/>
            <a:rect l="l" t="t" r="r" b="b"/>
            <a:pathLst>
              <a:path w="217804" h="936625">
                <a:moveTo>
                  <a:pt x="217487" y="936625"/>
                </a:moveTo>
                <a:lnTo>
                  <a:pt x="148744" y="932648"/>
                </a:lnTo>
                <a:lnTo>
                  <a:pt x="89041" y="921576"/>
                </a:lnTo>
                <a:lnTo>
                  <a:pt x="41962" y="904694"/>
                </a:lnTo>
                <a:lnTo>
                  <a:pt x="0" y="858647"/>
                </a:lnTo>
                <a:lnTo>
                  <a:pt x="0" y="78104"/>
                </a:lnTo>
                <a:lnTo>
                  <a:pt x="11087" y="53449"/>
                </a:lnTo>
                <a:lnTo>
                  <a:pt x="41962" y="32013"/>
                </a:lnTo>
                <a:lnTo>
                  <a:pt x="89041" y="15093"/>
                </a:lnTo>
                <a:lnTo>
                  <a:pt x="148744" y="3989"/>
                </a:lnTo>
                <a:lnTo>
                  <a:pt x="217487" y="0"/>
                </a:lnTo>
              </a:path>
            </a:pathLst>
          </a:custGeom>
          <a:ln w="38100">
            <a:solidFill>
              <a:srgbClr val="6600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300851" y="3213100"/>
            <a:ext cx="358775" cy="2160905"/>
          </a:xfrm>
          <a:custGeom>
            <a:avLst/>
            <a:gdLst/>
            <a:ahLst/>
            <a:cxnLst/>
            <a:rect l="l" t="t" r="r" b="b"/>
            <a:pathLst>
              <a:path w="358775" h="2160904">
                <a:moveTo>
                  <a:pt x="0" y="2160651"/>
                </a:moveTo>
                <a:lnTo>
                  <a:pt x="358775" y="2160651"/>
                </a:lnTo>
                <a:lnTo>
                  <a:pt x="358775" y="0"/>
                </a:lnTo>
                <a:lnTo>
                  <a:pt x="0" y="0"/>
                </a:lnTo>
                <a:lnTo>
                  <a:pt x="0" y="2160651"/>
                </a:lnTo>
                <a:close/>
              </a:path>
            </a:pathLst>
          </a:custGeom>
          <a:ln w="25400">
            <a:solidFill>
              <a:srgbClr val="BBBBBB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590" y="509270"/>
            <a:ext cx="8178800" cy="966469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31570">
              <a:lnSpc>
                <a:spcPct val="100000"/>
              </a:lnSpc>
              <a:tabLst>
                <a:tab pos="1969135" algn="l"/>
                <a:tab pos="5653405" algn="l"/>
                <a:tab pos="6501130" algn="l"/>
                <a:tab pos="7244715" algn="l"/>
              </a:tabLst>
            </a:pPr>
            <a:r>
              <a:rPr dirty="0" sz="3200" spc="-5" u="none">
                <a:solidFill>
                  <a:srgbClr val="FFFF00"/>
                </a:solidFill>
              </a:rPr>
              <a:t>+	+	-	-	+-</a:t>
            </a:r>
            <a:endParaRPr sz="3200"/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6207760" algn="l"/>
                <a:tab pos="7835900" algn="l"/>
              </a:tabLst>
            </a:pPr>
            <a:r>
              <a:rPr dirty="0" sz="2600" spc="-10" b="1" u="none">
                <a:solidFill>
                  <a:srgbClr val="FFFF00"/>
                </a:solidFill>
                <a:latin typeface="Times New Roman"/>
                <a:cs typeface="Times New Roman"/>
              </a:rPr>
              <a:t>Hb</a:t>
            </a:r>
            <a:r>
              <a:rPr dirty="0" sz="2600" spc="-15" b="1" u="none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…Val</a:t>
            </a:r>
            <a:r>
              <a:rPr dirty="0" sz="2600" spc="4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His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Leu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Thr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Pro</a:t>
            </a:r>
            <a:r>
              <a:rPr dirty="0" sz="2600" spc="2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b="1" u="none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 b="1" u="none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600" spc="20" b="1" u="none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600" spc="-5" b="1" u="none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600" b="1" u="none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10" b="1" u="none">
                <a:solidFill>
                  <a:srgbClr val="FFFF00"/>
                </a:solidFill>
                <a:latin typeface="Times New Roman"/>
                <a:cs typeface="Times New Roman"/>
              </a:rPr>
              <a:t>…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90" y="2045970"/>
            <a:ext cx="8324850" cy="3941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583565">
              <a:lnSpc>
                <a:spcPct val="100000"/>
              </a:lnSpc>
              <a:tabLst>
                <a:tab pos="1321435" algn="l"/>
                <a:tab pos="5718175" algn="l"/>
                <a:tab pos="6462395" algn="l"/>
              </a:tabLst>
            </a:pP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+	+	-	+-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7827009" algn="l"/>
              </a:tabLst>
            </a:pP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HbS </a:t>
            </a:r>
            <a:r>
              <a:rPr dirty="0" sz="2600" spc="-10" b="1">
                <a:solidFill>
                  <a:srgbClr val="FFFF00"/>
                </a:solidFill>
                <a:latin typeface="Times New Roman"/>
                <a:cs typeface="Times New Roman"/>
              </a:rPr>
              <a:t>…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Val – His – Leu – Thr – Pro – </a:t>
            </a:r>
            <a:r>
              <a:rPr dirty="0" sz="26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Val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 Glu</a:t>
            </a:r>
            <a:r>
              <a:rPr dirty="0" sz="2600" spc="2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00"/>
                </a:solidFill>
                <a:latin typeface="Times New Roman"/>
                <a:cs typeface="Times New Roman"/>
              </a:rPr>
              <a:t>Lys	</a:t>
            </a:r>
            <a:r>
              <a:rPr dirty="0" sz="2600" spc="-10" b="1">
                <a:solidFill>
                  <a:srgbClr val="FFFF00"/>
                </a:solidFill>
                <a:latin typeface="Times New Roman"/>
                <a:cs typeface="Times New Roman"/>
              </a:rPr>
              <a:t>…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algn="ctr" marL="568325">
              <a:lnSpc>
                <a:spcPct val="100000"/>
              </a:lnSpc>
              <a:spcBef>
                <a:spcPts val="1500"/>
              </a:spcBef>
              <a:tabLst>
                <a:tab pos="1406525" algn="l"/>
                <a:tab pos="4576445" algn="l"/>
                <a:tab pos="5352415" algn="l"/>
                <a:tab pos="6224270" algn="l"/>
              </a:tabLst>
            </a:pP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+	+	</a:t>
            </a:r>
            <a:r>
              <a:rPr dirty="0" sz="3200" spc="10">
                <a:solidFill>
                  <a:srgbClr val="FFFF00"/>
                </a:solidFill>
                <a:latin typeface="Times New Roman"/>
                <a:cs typeface="Times New Roman"/>
              </a:rPr>
              <a:t>+-	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+-	+-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6271895" algn="l"/>
                <a:tab pos="7981950" algn="l"/>
              </a:tabLst>
            </a:pPr>
            <a:r>
              <a:rPr dirty="0" sz="2600" spc="-10" b="1">
                <a:solidFill>
                  <a:srgbClr val="FFFF00"/>
                </a:solidFill>
                <a:latin typeface="Times New Roman"/>
                <a:cs typeface="Times New Roman"/>
              </a:rPr>
              <a:t>HbC</a:t>
            </a:r>
            <a:r>
              <a:rPr dirty="0" sz="2600" spc="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 b="1">
                <a:solidFill>
                  <a:srgbClr val="FFFF00"/>
                </a:solidFill>
                <a:latin typeface="Times New Roman"/>
                <a:cs typeface="Times New Roman"/>
              </a:rPr>
              <a:t>…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Val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His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Leu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Thr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Pro</a:t>
            </a:r>
            <a:r>
              <a:rPr dirty="0" sz="2600" spc="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600" spc="20" b="1" u="heavy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6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6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600" spc="-10" b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600" spc="2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600" spc="-5" b="1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6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600" spc="-10" b="1">
                <a:solidFill>
                  <a:srgbClr val="FFFF00"/>
                </a:solidFill>
                <a:latin typeface="Times New Roman"/>
                <a:cs typeface="Times New Roman"/>
              </a:rPr>
              <a:t>…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600" spc="-10" b="1">
                <a:solidFill>
                  <a:srgbClr val="FFFFFF"/>
                </a:solidFill>
                <a:latin typeface="Times New Roman"/>
                <a:cs typeface="Times New Roman"/>
              </a:rPr>
              <a:t>Amino </a:t>
            </a:r>
            <a:r>
              <a:rPr dirty="0" sz="2600" spc="-5" b="1">
                <a:solidFill>
                  <a:srgbClr val="FFFFFF"/>
                </a:solidFill>
                <a:latin typeface="Times New Roman"/>
                <a:cs typeface="Times New Roman"/>
              </a:rPr>
              <a:t>acid sequences of the peptides 4 in haemoglobins</a:t>
            </a:r>
            <a:r>
              <a:rPr dirty="0" sz="2600" spc="204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2600" spc="-5" b="1">
                <a:solidFill>
                  <a:srgbClr val="FFFFFF"/>
                </a:solidFill>
                <a:latin typeface="Times New Roman"/>
                <a:cs typeface="Times New Roman"/>
              </a:rPr>
              <a:t>S and</a:t>
            </a:r>
            <a:r>
              <a:rPr dirty="0" sz="2600" spc="-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Times New Roman"/>
                <a:cs typeface="Times New Roman"/>
              </a:rPr>
              <a:t>C.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90650" y="4437126"/>
            <a:ext cx="171450" cy="576580"/>
          </a:xfrm>
          <a:custGeom>
            <a:avLst/>
            <a:gdLst/>
            <a:ahLst/>
            <a:cxnLst/>
            <a:rect l="l" t="t" r="r" b="b"/>
            <a:pathLst>
              <a:path w="171450" h="576579">
                <a:moveTo>
                  <a:pt x="57150" y="171365"/>
                </a:moveTo>
                <a:lnTo>
                  <a:pt x="57150" y="576199"/>
                </a:lnTo>
                <a:lnTo>
                  <a:pt x="114300" y="576199"/>
                </a:lnTo>
                <a:lnTo>
                  <a:pt x="114300" y="171407"/>
                </a:lnTo>
                <a:lnTo>
                  <a:pt x="57150" y="171365"/>
                </a:lnTo>
                <a:close/>
              </a:path>
              <a:path w="171450" h="576579">
                <a:moveTo>
                  <a:pt x="157162" y="142875"/>
                </a:moveTo>
                <a:lnTo>
                  <a:pt x="114300" y="142875"/>
                </a:lnTo>
                <a:lnTo>
                  <a:pt x="114300" y="171407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  <a:path w="171450" h="576579">
                <a:moveTo>
                  <a:pt x="114300" y="142875"/>
                </a:moveTo>
                <a:lnTo>
                  <a:pt x="57150" y="142875"/>
                </a:lnTo>
                <a:lnTo>
                  <a:pt x="57150" y="171365"/>
                </a:lnTo>
                <a:lnTo>
                  <a:pt x="114300" y="171407"/>
                </a:lnTo>
                <a:lnTo>
                  <a:pt x="114300" y="142875"/>
                </a:lnTo>
                <a:close/>
              </a:path>
              <a:path w="171450" h="576579">
                <a:moveTo>
                  <a:pt x="85725" y="0"/>
                </a:moveTo>
                <a:lnTo>
                  <a:pt x="0" y="171323"/>
                </a:lnTo>
                <a:lnTo>
                  <a:pt x="57150" y="171365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31026" y="4365625"/>
            <a:ext cx="171450" cy="576580"/>
          </a:xfrm>
          <a:custGeom>
            <a:avLst/>
            <a:gdLst/>
            <a:ahLst/>
            <a:cxnLst/>
            <a:rect l="l" t="t" r="r" b="b"/>
            <a:pathLst>
              <a:path w="171450" h="576579">
                <a:moveTo>
                  <a:pt x="114300" y="142875"/>
                </a:moveTo>
                <a:lnTo>
                  <a:pt x="57150" y="142875"/>
                </a:lnTo>
                <a:lnTo>
                  <a:pt x="57023" y="576326"/>
                </a:lnTo>
                <a:lnTo>
                  <a:pt x="114173" y="576326"/>
                </a:lnTo>
                <a:lnTo>
                  <a:pt x="114300" y="142875"/>
                </a:lnTo>
                <a:close/>
              </a:path>
              <a:path w="171450" h="576579">
                <a:moveTo>
                  <a:pt x="85725" y="0"/>
                </a:moveTo>
                <a:lnTo>
                  <a:pt x="0" y="171450"/>
                </a:lnTo>
                <a:lnTo>
                  <a:pt x="57141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576579">
                <a:moveTo>
                  <a:pt x="157162" y="142875"/>
                </a:moveTo>
                <a:lnTo>
                  <a:pt x="114300" y="142875"/>
                </a:lnTo>
                <a:lnTo>
                  <a:pt x="114291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86725" y="4292600"/>
            <a:ext cx="171450" cy="576580"/>
          </a:xfrm>
          <a:custGeom>
            <a:avLst/>
            <a:gdLst/>
            <a:ahLst/>
            <a:cxnLst/>
            <a:rect l="l" t="t" r="r" b="b"/>
            <a:pathLst>
              <a:path w="171450" h="576579">
                <a:moveTo>
                  <a:pt x="114300" y="142875"/>
                </a:moveTo>
                <a:lnTo>
                  <a:pt x="57150" y="142875"/>
                </a:lnTo>
                <a:lnTo>
                  <a:pt x="57150" y="576199"/>
                </a:lnTo>
                <a:lnTo>
                  <a:pt x="114300" y="576199"/>
                </a:lnTo>
                <a:lnTo>
                  <a:pt x="114300" y="142875"/>
                </a:lnTo>
                <a:close/>
              </a:path>
              <a:path w="171450" h="576579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576579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17625" y="2852673"/>
            <a:ext cx="171450" cy="576580"/>
          </a:xfrm>
          <a:custGeom>
            <a:avLst/>
            <a:gdLst/>
            <a:ahLst/>
            <a:cxnLst/>
            <a:rect l="l" t="t" r="r" b="b"/>
            <a:pathLst>
              <a:path w="171450" h="576579">
                <a:moveTo>
                  <a:pt x="114300" y="142875"/>
                </a:moveTo>
                <a:lnTo>
                  <a:pt x="57150" y="142875"/>
                </a:lnTo>
                <a:lnTo>
                  <a:pt x="57150" y="576326"/>
                </a:lnTo>
                <a:lnTo>
                  <a:pt x="114300" y="576326"/>
                </a:lnTo>
                <a:lnTo>
                  <a:pt x="114300" y="142875"/>
                </a:lnTo>
                <a:close/>
              </a:path>
              <a:path w="171450" h="576579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576579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42198" y="2781300"/>
            <a:ext cx="171450" cy="576580"/>
          </a:xfrm>
          <a:custGeom>
            <a:avLst/>
            <a:gdLst/>
            <a:ahLst/>
            <a:cxnLst/>
            <a:rect l="l" t="t" r="r" b="b"/>
            <a:pathLst>
              <a:path w="171450" h="576579">
                <a:moveTo>
                  <a:pt x="114300" y="142875"/>
                </a:moveTo>
                <a:lnTo>
                  <a:pt x="57150" y="142875"/>
                </a:lnTo>
                <a:lnTo>
                  <a:pt x="57150" y="576199"/>
                </a:lnTo>
                <a:lnTo>
                  <a:pt x="114300" y="576199"/>
                </a:lnTo>
                <a:lnTo>
                  <a:pt x="114300" y="142875"/>
                </a:lnTo>
                <a:close/>
              </a:path>
              <a:path w="171450" h="576579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576579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42198" y="1268475"/>
            <a:ext cx="171450" cy="576580"/>
          </a:xfrm>
          <a:custGeom>
            <a:avLst/>
            <a:gdLst/>
            <a:ahLst/>
            <a:cxnLst/>
            <a:rect l="l" t="t" r="r" b="b"/>
            <a:pathLst>
              <a:path w="171450" h="576580">
                <a:moveTo>
                  <a:pt x="57150" y="171365"/>
                </a:moveTo>
                <a:lnTo>
                  <a:pt x="57150" y="576199"/>
                </a:lnTo>
                <a:lnTo>
                  <a:pt x="114300" y="576199"/>
                </a:lnTo>
                <a:lnTo>
                  <a:pt x="114300" y="171407"/>
                </a:lnTo>
                <a:lnTo>
                  <a:pt x="57150" y="171365"/>
                </a:lnTo>
                <a:close/>
              </a:path>
              <a:path w="171450" h="576580">
                <a:moveTo>
                  <a:pt x="157162" y="142875"/>
                </a:moveTo>
                <a:lnTo>
                  <a:pt x="114300" y="142875"/>
                </a:lnTo>
                <a:lnTo>
                  <a:pt x="114300" y="171407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  <a:path w="171450" h="576580">
                <a:moveTo>
                  <a:pt x="114300" y="142875"/>
                </a:moveTo>
                <a:lnTo>
                  <a:pt x="57150" y="142875"/>
                </a:lnTo>
                <a:lnTo>
                  <a:pt x="57150" y="171365"/>
                </a:lnTo>
                <a:lnTo>
                  <a:pt x="114300" y="171407"/>
                </a:lnTo>
                <a:lnTo>
                  <a:pt x="114300" y="142875"/>
                </a:lnTo>
                <a:close/>
              </a:path>
              <a:path w="171450" h="576580">
                <a:moveTo>
                  <a:pt x="85725" y="0"/>
                </a:moveTo>
                <a:lnTo>
                  <a:pt x="0" y="171323"/>
                </a:lnTo>
                <a:lnTo>
                  <a:pt x="57150" y="171365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46187" y="1341500"/>
            <a:ext cx="172085" cy="576580"/>
          </a:xfrm>
          <a:custGeom>
            <a:avLst/>
            <a:gdLst/>
            <a:ahLst/>
            <a:cxnLst/>
            <a:rect l="l" t="t" r="r" b="b"/>
            <a:pathLst>
              <a:path w="172084" h="576580">
                <a:moveTo>
                  <a:pt x="114363" y="142875"/>
                </a:moveTo>
                <a:lnTo>
                  <a:pt x="57213" y="142875"/>
                </a:lnTo>
                <a:lnTo>
                  <a:pt x="57213" y="576199"/>
                </a:lnTo>
                <a:lnTo>
                  <a:pt x="114363" y="576199"/>
                </a:lnTo>
                <a:lnTo>
                  <a:pt x="114363" y="142875"/>
                </a:lnTo>
                <a:close/>
              </a:path>
              <a:path w="172084" h="576580">
                <a:moveTo>
                  <a:pt x="85788" y="0"/>
                </a:moveTo>
                <a:lnTo>
                  <a:pt x="0" y="171450"/>
                </a:lnTo>
                <a:lnTo>
                  <a:pt x="57213" y="171450"/>
                </a:lnTo>
                <a:lnTo>
                  <a:pt x="57213" y="142875"/>
                </a:lnTo>
                <a:lnTo>
                  <a:pt x="157225" y="142875"/>
                </a:lnTo>
                <a:lnTo>
                  <a:pt x="85788" y="0"/>
                </a:lnTo>
                <a:close/>
              </a:path>
              <a:path w="172084" h="576580">
                <a:moveTo>
                  <a:pt x="157225" y="142875"/>
                </a:moveTo>
                <a:lnTo>
                  <a:pt x="114363" y="142875"/>
                </a:lnTo>
                <a:lnTo>
                  <a:pt x="114363" y="171450"/>
                </a:lnTo>
                <a:lnTo>
                  <a:pt x="171513" y="171450"/>
                </a:lnTo>
                <a:lnTo>
                  <a:pt x="157225" y="14287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915" y="314197"/>
            <a:ext cx="8195945" cy="6807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5" b="1" u="none">
                <a:latin typeface="Times New Roman"/>
                <a:cs typeface="Times New Roman"/>
              </a:rPr>
              <a:t>Laboratory Features of</a:t>
            </a:r>
            <a:r>
              <a:rPr dirty="0" sz="4400" b="1" u="none">
                <a:latin typeface="Times New Roman"/>
                <a:cs typeface="Times New Roman"/>
              </a:rPr>
              <a:t> </a:t>
            </a:r>
            <a:r>
              <a:rPr dirty="0" sz="4400" spc="-10" b="1" u="none">
                <a:latin typeface="Times New Roman"/>
                <a:cs typeface="Times New Roman"/>
              </a:rPr>
              <a:t>Hemolysis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893570"/>
            <a:ext cx="8535035" cy="3914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100" b="1">
                <a:solidFill>
                  <a:srgbClr val="FFFF00"/>
                </a:solidFill>
                <a:latin typeface="Times New Roman"/>
                <a:cs typeface="Times New Roman"/>
              </a:rPr>
              <a:t>1.)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Features of increased red cell</a:t>
            </a:r>
            <a:r>
              <a:rPr dirty="0" sz="3200" spc="-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breakdown.</a:t>
            </a:r>
            <a:endParaRPr sz="3200">
              <a:latin typeface="Times New Roman"/>
              <a:cs typeface="Times New Roman"/>
            </a:endParaRPr>
          </a:p>
          <a:p>
            <a:pPr marL="1841500" indent="-914400">
              <a:lnSpc>
                <a:spcPct val="100000"/>
              </a:lnSpc>
              <a:spcBef>
                <a:spcPts val="770"/>
              </a:spcBef>
              <a:buAutoNum type="alphaLcPeriod"/>
              <a:tabLst>
                <a:tab pos="1841500" algn="l"/>
                <a:tab pos="184213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↑ serum bilirubin is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raised</a:t>
            </a:r>
            <a:endParaRPr sz="3200">
              <a:latin typeface="Times New Roman"/>
              <a:cs typeface="Times New Roman"/>
            </a:endParaRPr>
          </a:p>
          <a:p>
            <a:pPr marL="1841500">
              <a:lnSpc>
                <a:spcPct val="100000"/>
              </a:lnSpc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(unconjugated and bound to</a:t>
            </a:r>
            <a:r>
              <a:rPr dirty="0" sz="32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albumin).</a:t>
            </a:r>
            <a:endParaRPr sz="3200">
              <a:latin typeface="Times New Roman"/>
              <a:cs typeface="Times New Roman"/>
            </a:endParaRPr>
          </a:p>
          <a:p>
            <a:pPr marL="1841500" indent="-914400">
              <a:lnSpc>
                <a:spcPct val="100000"/>
              </a:lnSpc>
              <a:spcBef>
                <a:spcPts val="770"/>
              </a:spcBef>
              <a:buAutoNum type="alphaLcPeriod" startAt="2"/>
              <a:tabLst>
                <a:tab pos="1841500" algn="l"/>
                <a:tab pos="184213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↑ urine</a:t>
            </a:r>
            <a:r>
              <a:rPr dirty="0" sz="3200" spc="-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urobilinogen.</a:t>
            </a:r>
            <a:endParaRPr sz="3200">
              <a:latin typeface="Times New Roman"/>
              <a:cs typeface="Times New Roman"/>
            </a:endParaRPr>
          </a:p>
          <a:p>
            <a:pPr marL="1841500" indent="-914400">
              <a:lnSpc>
                <a:spcPct val="100000"/>
              </a:lnSpc>
              <a:spcBef>
                <a:spcPts val="770"/>
              </a:spcBef>
              <a:buAutoNum type="alphaLcPeriod" startAt="2"/>
              <a:tabLst>
                <a:tab pos="1841500" algn="l"/>
                <a:tab pos="184213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↑ faecal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stercobilinogen.</a:t>
            </a:r>
            <a:endParaRPr sz="3200">
              <a:latin typeface="Times New Roman"/>
              <a:cs typeface="Times New Roman"/>
            </a:endParaRPr>
          </a:p>
          <a:p>
            <a:pPr marL="1841500" indent="-914400">
              <a:lnSpc>
                <a:spcPct val="100000"/>
              </a:lnSpc>
              <a:spcBef>
                <a:spcPts val="770"/>
              </a:spcBef>
              <a:buAutoNum type="alphaLcPeriod" startAt="2"/>
              <a:tabLst>
                <a:tab pos="1841500" algn="l"/>
                <a:tab pos="184213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Absent serum</a:t>
            </a:r>
            <a:r>
              <a:rPr dirty="0" sz="32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haptoglobins.</a:t>
            </a:r>
            <a:endParaRPr sz="3200">
              <a:latin typeface="Times New Roman"/>
              <a:cs typeface="Times New Roman"/>
            </a:endParaRPr>
          </a:p>
          <a:p>
            <a:pPr marL="1942464" indent="-1015365">
              <a:lnSpc>
                <a:spcPct val="100000"/>
              </a:lnSpc>
              <a:spcBef>
                <a:spcPts val="770"/>
              </a:spcBef>
              <a:buAutoNum type="alphaLcPeriod" startAt="2"/>
              <a:tabLst>
                <a:tab pos="1942464" algn="l"/>
                <a:tab pos="194310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↑ lactate dehydrogenase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 (LDH)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333375"/>
            <a:ext cx="8642350" cy="5915025"/>
          </a:xfrm>
          <a:custGeom>
            <a:avLst/>
            <a:gdLst/>
            <a:ahLst/>
            <a:cxnLst/>
            <a:rect l="l" t="t" r="r" b="b"/>
            <a:pathLst>
              <a:path w="8642350" h="5915025">
                <a:moveTo>
                  <a:pt x="0" y="5915025"/>
                </a:moveTo>
                <a:lnTo>
                  <a:pt x="8642350" y="5915025"/>
                </a:lnTo>
                <a:lnTo>
                  <a:pt x="8642350" y="0"/>
                </a:lnTo>
                <a:lnTo>
                  <a:pt x="0" y="0"/>
                </a:lnTo>
                <a:lnTo>
                  <a:pt x="0" y="5915025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88136" y="566927"/>
            <a:ext cx="7147559" cy="1234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04176" y="566927"/>
            <a:ext cx="871727" cy="1234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25696" y="1338072"/>
            <a:ext cx="368808" cy="51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41064" y="1542288"/>
            <a:ext cx="1292352" cy="1014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29911" y="1542288"/>
            <a:ext cx="719327" cy="1014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53128" y="2176272"/>
            <a:ext cx="307848" cy="408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85488" y="2301239"/>
            <a:ext cx="755903" cy="1014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4189" rIns="0" bIns="0" rtlCol="0" vert="horz">
            <a:spAutoFit/>
          </a:bodyPr>
          <a:lstStyle/>
          <a:p>
            <a:pPr marL="600075">
              <a:lnSpc>
                <a:spcPct val="100000"/>
              </a:lnSpc>
            </a:pPr>
            <a:r>
              <a:rPr dirty="0" sz="4400" spc="-5" b="1" u="none">
                <a:latin typeface="Times New Roman"/>
                <a:cs typeface="Times New Roman"/>
              </a:rPr>
              <a:t>SICKLE CELL</a:t>
            </a:r>
            <a:r>
              <a:rPr dirty="0" sz="4400" spc="-270" b="1" u="none">
                <a:latin typeface="Times New Roman"/>
                <a:cs typeface="Times New Roman"/>
              </a:rPr>
              <a:t> </a:t>
            </a:r>
            <a:r>
              <a:rPr dirty="0" sz="4400" spc="-5" b="1" u="none">
                <a:latin typeface="Times New Roman"/>
                <a:cs typeface="Times New Roman"/>
              </a:rPr>
              <a:t>DISEASE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4240" y="1675510"/>
            <a:ext cx="715010" cy="548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b="1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dirty="0" sz="3600" spc="20" b="1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dirty="0" sz="3600" b="1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pc="-5"/>
              <a:t>DR. </a:t>
            </a:r>
            <a:r>
              <a:rPr dirty="0"/>
              <a:t>SHIHAB</a:t>
            </a:r>
            <a:r>
              <a:rPr dirty="0" spc="-50"/>
              <a:t> </a:t>
            </a:r>
            <a:r>
              <a:rPr dirty="0" spc="-5"/>
              <a:t>AL-MASHHADANI</a:t>
            </a:r>
          </a:p>
          <a:p>
            <a:pPr algn="ctr" marL="670560" marR="662940" indent="1905">
              <a:lnSpc>
                <a:spcPct val="120000"/>
              </a:lnSpc>
              <a:spcBef>
                <a:spcPts val="15"/>
              </a:spcBef>
            </a:pPr>
            <a:r>
              <a:rPr dirty="0" sz="2400"/>
              <a:t>Consultant </a:t>
            </a:r>
            <a:r>
              <a:rPr dirty="0" sz="2400" spc="-5"/>
              <a:t>Haematologist  </a:t>
            </a:r>
            <a:r>
              <a:rPr dirty="0" sz="2400"/>
              <a:t>Head of </a:t>
            </a:r>
            <a:r>
              <a:rPr dirty="0" sz="2400" spc="-5"/>
              <a:t>Haematology</a:t>
            </a:r>
            <a:r>
              <a:rPr dirty="0" sz="2400" spc="-70"/>
              <a:t> </a:t>
            </a:r>
            <a:r>
              <a:rPr dirty="0" sz="2400"/>
              <a:t>Division  </a:t>
            </a:r>
            <a:r>
              <a:rPr dirty="0" sz="2400" spc="-5"/>
              <a:t>Associate Professor  </a:t>
            </a:r>
            <a:r>
              <a:rPr dirty="0" sz="2400" spc="-10"/>
              <a:t>Department </a:t>
            </a:r>
            <a:r>
              <a:rPr dirty="0" sz="2400"/>
              <a:t>of </a:t>
            </a:r>
            <a:r>
              <a:rPr dirty="0" sz="2400" spc="-5"/>
              <a:t>Pathology  </a:t>
            </a:r>
            <a:r>
              <a:rPr dirty="0" sz="2400"/>
              <a:t>College of</a:t>
            </a:r>
            <a:r>
              <a:rPr dirty="0" sz="2400" spc="-95"/>
              <a:t> </a:t>
            </a:r>
            <a:r>
              <a:rPr dirty="0" sz="2400" spc="-5"/>
              <a:t>Medicine</a:t>
            </a:r>
            <a:endParaRPr sz="2400"/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dirty="0" sz="2400" spc="-5"/>
              <a:t>King </a:t>
            </a:r>
            <a:r>
              <a:rPr dirty="0" sz="2400"/>
              <a:t>Saud</a:t>
            </a:r>
            <a:r>
              <a:rPr dirty="0" sz="2400" spc="-50"/>
              <a:t> </a:t>
            </a:r>
            <a:r>
              <a:rPr dirty="0" sz="2400" spc="-5"/>
              <a:t>University</a:t>
            </a:r>
            <a:endParaRPr sz="24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63"/>
            <a:ext cx="8856599" cy="6669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8411" y="366267"/>
            <a:ext cx="7778115" cy="9867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265680" marR="5080" indent="-2253615">
              <a:lnSpc>
                <a:spcPct val="100000"/>
              </a:lnSpc>
            </a:pPr>
            <a:r>
              <a:rPr dirty="0" sz="3200" spc="-5" b="1">
                <a:latin typeface="Times New Roman"/>
                <a:cs typeface="Times New Roman"/>
              </a:rPr>
              <a:t>DNA Coding </a:t>
            </a:r>
            <a:r>
              <a:rPr dirty="0" sz="3200" spc="-10" b="1">
                <a:latin typeface="Times New Roman"/>
                <a:cs typeface="Times New Roman"/>
              </a:rPr>
              <a:t>for </a:t>
            </a:r>
            <a:r>
              <a:rPr dirty="0" sz="3200" spc="-5" b="1">
                <a:latin typeface="Times New Roman"/>
                <a:cs typeface="Times New Roman"/>
              </a:rPr>
              <a:t>the </a:t>
            </a:r>
            <a:r>
              <a:rPr dirty="0" sz="3200" spc="-10" b="1">
                <a:latin typeface="Times New Roman"/>
                <a:cs typeface="Times New Roman"/>
              </a:rPr>
              <a:t>Amino-Acid </a:t>
            </a:r>
            <a:r>
              <a:rPr dirty="0" sz="3200" spc="-5" b="1">
                <a:latin typeface="Times New Roman"/>
                <a:cs typeface="Times New Roman"/>
              </a:rPr>
              <a:t>in </a:t>
            </a:r>
            <a:r>
              <a:rPr dirty="0" sz="3200" spc="-10" b="1">
                <a:latin typeface="Times New Roman"/>
                <a:cs typeface="Times New Roman"/>
              </a:rPr>
              <a:t>the </a:t>
            </a:r>
            <a:r>
              <a:rPr dirty="0" sz="3200" spc="-5" b="1">
                <a:latin typeface="Times New Roman"/>
                <a:cs typeface="Times New Roman"/>
              </a:rPr>
              <a:t>sixth  </a:t>
            </a:r>
            <a:r>
              <a:rPr dirty="0" sz="3200" spc="-5" b="1">
                <a:latin typeface="Times New Roman"/>
                <a:cs typeface="Times New Roman"/>
              </a:rPr>
              <a:t>position in </a:t>
            </a:r>
            <a:r>
              <a:rPr dirty="0" sz="3200" spc="-10" b="1">
                <a:latin typeface="Times New Roman"/>
                <a:cs typeface="Times New Roman"/>
              </a:rPr>
              <a:t>the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β-chain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1841" y="2297557"/>
            <a:ext cx="482600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5096" y="2297557"/>
            <a:ext cx="432434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1131" y="2297557"/>
            <a:ext cx="432434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7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067" y="1858390"/>
            <a:ext cx="3105785" cy="16948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>
              <a:lnSpc>
                <a:spcPct val="100000"/>
              </a:lnSpc>
            </a:pPr>
            <a:r>
              <a:rPr dirty="0" sz="2400" spc="-10" b="1" u="heavy">
                <a:solidFill>
                  <a:srgbClr val="FFFF00"/>
                </a:solidFill>
                <a:latin typeface="Times New Roman"/>
                <a:cs typeface="Times New Roman"/>
              </a:rPr>
              <a:t>Normal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Amino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Acid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DNA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Base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Composition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38770" y="3175761"/>
            <a:ext cx="87376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 A</a:t>
            </a:r>
            <a:r>
              <a:rPr dirty="0" sz="2400" spc="-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067" y="4493005"/>
            <a:ext cx="3020060" cy="1255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 u="heavy">
                <a:solidFill>
                  <a:srgbClr val="FFFF00"/>
                </a:solidFill>
                <a:latin typeface="Times New Roman"/>
                <a:cs typeface="Times New Roman"/>
              </a:rPr>
              <a:t>Sickle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DNA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Base</a:t>
            </a:r>
            <a:r>
              <a:rPr dirty="0" sz="2400" spc="-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composition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Amino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Acid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1841" y="4932298"/>
            <a:ext cx="667385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CCT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pro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75096" y="5371185"/>
            <a:ext cx="41529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val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4241" y="5810402"/>
            <a:ext cx="17843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3950" y="5810402"/>
            <a:ext cx="17843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75931" y="5810402"/>
            <a:ext cx="17843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7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3850" y="3860800"/>
            <a:ext cx="8209280" cy="0"/>
          </a:xfrm>
          <a:custGeom>
            <a:avLst/>
            <a:gdLst/>
            <a:ahLst/>
            <a:cxnLst/>
            <a:rect l="l" t="t" r="r" b="b"/>
            <a:pathLst>
              <a:path w="8209280" h="0">
                <a:moveTo>
                  <a:pt x="0" y="0"/>
                </a:moveTo>
                <a:lnTo>
                  <a:pt x="8209026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850" y="4076700"/>
            <a:ext cx="8209280" cy="0"/>
          </a:xfrm>
          <a:custGeom>
            <a:avLst/>
            <a:gdLst/>
            <a:ahLst/>
            <a:cxnLst/>
            <a:rect l="l" t="t" r="r" b="b"/>
            <a:pathLst>
              <a:path w="8209280" h="0">
                <a:moveTo>
                  <a:pt x="0" y="0"/>
                </a:moveTo>
                <a:lnTo>
                  <a:pt x="8209026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27826" y="3141726"/>
            <a:ext cx="358775" cy="2354580"/>
          </a:xfrm>
          <a:custGeom>
            <a:avLst/>
            <a:gdLst/>
            <a:ahLst/>
            <a:cxnLst/>
            <a:rect l="l" t="t" r="r" b="b"/>
            <a:pathLst>
              <a:path w="358775" h="2354579">
                <a:moveTo>
                  <a:pt x="0" y="2354199"/>
                </a:moveTo>
                <a:lnTo>
                  <a:pt x="358775" y="2354199"/>
                </a:lnTo>
                <a:lnTo>
                  <a:pt x="358775" y="0"/>
                </a:lnTo>
                <a:lnTo>
                  <a:pt x="0" y="0"/>
                </a:lnTo>
                <a:lnTo>
                  <a:pt x="0" y="235419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831841" y="3179953"/>
            <a:ext cx="2025014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55700" algn="l"/>
              </a:tabLst>
            </a:pPr>
            <a:r>
              <a:rPr dirty="0" baseline="1157" sz="3600" spc="-15" b="1">
                <a:solidFill>
                  <a:srgbClr val="FFFF00"/>
                </a:solidFill>
                <a:latin typeface="Times New Roman"/>
                <a:cs typeface="Times New Roman"/>
              </a:rPr>
              <a:t>CCT	</a:t>
            </a:r>
            <a:r>
              <a:rPr dirty="0" baseline="1157" sz="3600" b="1">
                <a:solidFill>
                  <a:srgbClr val="FFFF00"/>
                </a:solidFill>
                <a:latin typeface="Times New Roman"/>
                <a:cs typeface="Times New Roman"/>
              </a:rPr>
              <a:t>G 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2400" spc="-3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baseline="1157" sz="36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baseline="1157" sz="3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5096" y="4932298"/>
            <a:ext cx="2337435" cy="815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475740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400" spc="1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baseline="-21990" sz="360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baseline="-21990" sz="3600" spc="67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	G A</a:t>
            </a:r>
            <a:r>
              <a:rPr dirty="0" sz="2400" spc="-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  <a:p>
            <a:pPr marL="13843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glu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6725" y="4868798"/>
            <a:ext cx="217804" cy="937260"/>
          </a:xfrm>
          <a:custGeom>
            <a:avLst/>
            <a:gdLst/>
            <a:ahLst/>
            <a:cxnLst/>
            <a:rect l="l" t="t" r="r" b="b"/>
            <a:pathLst>
              <a:path w="217804" h="937260">
                <a:moveTo>
                  <a:pt x="217487" y="936688"/>
                </a:moveTo>
                <a:lnTo>
                  <a:pt x="148744" y="932708"/>
                </a:lnTo>
                <a:lnTo>
                  <a:pt x="89041" y="921627"/>
                </a:lnTo>
                <a:lnTo>
                  <a:pt x="41962" y="904730"/>
                </a:lnTo>
                <a:lnTo>
                  <a:pt x="0" y="858634"/>
                </a:lnTo>
                <a:lnTo>
                  <a:pt x="0" y="78105"/>
                </a:lnTo>
                <a:lnTo>
                  <a:pt x="11087" y="53449"/>
                </a:lnTo>
                <a:lnTo>
                  <a:pt x="41962" y="32013"/>
                </a:lnTo>
                <a:lnTo>
                  <a:pt x="89041" y="15093"/>
                </a:lnTo>
                <a:lnTo>
                  <a:pt x="148744" y="3989"/>
                </a:lnTo>
                <a:lnTo>
                  <a:pt x="217487" y="0"/>
                </a:lnTo>
              </a:path>
            </a:pathLst>
          </a:custGeom>
          <a:ln w="38100">
            <a:solidFill>
              <a:srgbClr val="6600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9750" y="4076700"/>
            <a:ext cx="8209280" cy="0"/>
          </a:xfrm>
          <a:custGeom>
            <a:avLst/>
            <a:gdLst/>
            <a:ahLst/>
            <a:cxnLst/>
            <a:rect l="l" t="t" r="r" b="b"/>
            <a:pathLst>
              <a:path w="8209280" h="0">
                <a:moveTo>
                  <a:pt x="0" y="0"/>
                </a:moveTo>
                <a:lnTo>
                  <a:pt x="8209026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66725" y="2636773"/>
            <a:ext cx="217804" cy="936625"/>
          </a:xfrm>
          <a:custGeom>
            <a:avLst/>
            <a:gdLst/>
            <a:ahLst/>
            <a:cxnLst/>
            <a:rect l="l" t="t" r="r" b="b"/>
            <a:pathLst>
              <a:path w="217804" h="936625">
                <a:moveTo>
                  <a:pt x="217487" y="936625"/>
                </a:moveTo>
                <a:lnTo>
                  <a:pt x="148744" y="932648"/>
                </a:lnTo>
                <a:lnTo>
                  <a:pt x="89041" y="921576"/>
                </a:lnTo>
                <a:lnTo>
                  <a:pt x="41962" y="904694"/>
                </a:lnTo>
                <a:lnTo>
                  <a:pt x="0" y="858647"/>
                </a:lnTo>
                <a:lnTo>
                  <a:pt x="0" y="78104"/>
                </a:lnTo>
                <a:lnTo>
                  <a:pt x="11087" y="53449"/>
                </a:lnTo>
                <a:lnTo>
                  <a:pt x="41962" y="32013"/>
                </a:lnTo>
                <a:lnTo>
                  <a:pt x="89041" y="15093"/>
                </a:lnTo>
                <a:lnTo>
                  <a:pt x="148744" y="3989"/>
                </a:lnTo>
                <a:lnTo>
                  <a:pt x="217487" y="0"/>
                </a:lnTo>
              </a:path>
            </a:pathLst>
          </a:custGeom>
          <a:ln w="38100">
            <a:solidFill>
              <a:srgbClr val="660066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76"/>
            <a:ext cx="8714105" cy="6409055"/>
          </a:xfrm>
          <a:custGeom>
            <a:avLst/>
            <a:gdLst/>
            <a:ahLst/>
            <a:cxnLst/>
            <a:rect l="l" t="t" r="r" b="b"/>
            <a:pathLst>
              <a:path w="8714105" h="6409055">
                <a:moveTo>
                  <a:pt x="0" y="6408674"/>
                </a:moveTo>
                <a:lnTo>
                  <a:pt x="8713724" y="6408674"/>
                </a:lnTo>
                <a:lnTo>
                  <a:pt x="8713724" y="0"/>
                </a:lnTo>
                <a:lnTo>
                  <a:pt x="0" y="0"/>
                </a:lnTo>
                <a:lnTo>
                  <a:pt x="0" y="6408674"/>
                </a:lnTo>
                <a:close/>
              </a:path>
            </a:pathLst>
          </a:custGeom>
          <a:solidFill>
            <a:srgbClr val="2C2C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88976"/>
            <a:ext cx="8714105" cy="6409055"/>
          </a:xfrm>
          <a:custGeom>
            <a:avLst/>
            <a:gdLst/>
            <a:ahLst/>
            <a:cxnLst/>
            <a:rect l="l" t="t" r="r" b="b"/>
            <a:pathLst>
              <a:path w="8714105" h="6409055">
                <a:moveTo>
                  <a:pt x="0" y="6408674"/>
                </a:moveTo>
                <a:lnTo>
                  <a:pt x="8713724" y="6408674"/>
                </a:lnTo>
                <a:lnTo>
                  <a:pt x="8713724" y="0"/>
                </a:lnTo>
                <a:lnTo>
                  <a:pt x="0" y="0"/>
                </a:lnTo>
                <a:lnTo>
                  <a:pt x="0" y="6408674"/>
                </a:lnTo>
                <a:close/>
              </a:path>
            </a:pathLst>
          </a:custGeom>
          <a:ln w="9525">
            <a:solidFill>
              <a:srgbClr val="FF00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8267" y="1236090"/>
            <a:ext cx="976630" cy="447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1910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87626" y="1129410"/>
            <a:ext cx="510540" cy="553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865" sz="4200" b="1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  <a:r>
              <a:rPr dirty="0" sz="1850" spc="-10" b="1">
                <a:solidFill>
                  <a:srgbClr val="FFFF00"/>
                </a:solidFill>
                <a:latin typeface="Arial Black"/>
                <a:cs typeface="Arial Black"/>
              </a:rPr>
              <a:t>st</a:t>
            </a:r>
            <a:endParaRPr sz="18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58567" y="1236090"/>
            <a:ext cx="6059170" cy="447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67560" algn="l"/>
                <a:tab pos="3433445" algn="l"/>
                <a:tab pos="3987800" algn="l"/>
                <a:tab pos="5335905" algn="l"/>
              </a:tabLst>
            </a:pPr>
            <a:r>
              <a:rPr dirty="0" sz="2800" spc="-25" b="1">
                <a:solidFill>
                  <a:srgbClr val="FFFF00"/>
                </a:solidFill>
                <a:latin typeface="Arial Black"/>
                <a:cs typeface="Arial Black"/>
              </a:rPr>
              <a:t>p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ubli</a:t>
            </a:r>
            <a:r>
              <a:rPr dirty="0" sz="2800" spc="-15" b="1">
                <a:solidFill>
                  <a:srgbClr val="FFFF00"/>
                </a:solidFill>
                <a:latin typeface="Arial Black"/>
                <a:cs typeface="Arial Black"/>
              </a:rPr>
              <a:t>s</a:t>
            </a:r>
            <a:r>
              <a:rPr dirty="0" sz="2800" spc="-25" b="1">
                <a:solidFill>
                  <a:srgbClr val="FFFF00"/>
                </a:solidFill>
                <a:latin typeface="Arial Black"/>
                <a:cs typeface="Arial Black"/>
              </a:rPr>
              <a:t>h</a:t>
            </a:r>
            <a:r>
              <a:rPr dirty="0" sz="2800" spc="5" b="1">
                <a:solidFill>
                  <a:srgbClr val="FFFF00"/>
                </a:solidFill>
                <a:latin typeface="Arial Black"/>
                <a:cs typeface="Arial Black"/>
              </a:rPr>
              <a:t>ed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	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r</a:t>
            </a:r>
            <a:r>
              <a:rPr dirty="0" sz="2800" spc="-20" b="1">
                <a:solidFill>
                  <a:srgbClr val="FFFF00"/>
                </a:solidFill>
                <a:latin typeface="Arial Black"/>
                <a:cs typeface="Arial Black"/>
              </a:rPr>
              <a:t>e</a:t>
            </a:r>
            <a:r>
              <a:rPr dirty="0" sz="2800" spc="5" b="1">
                <a:solidFill>
                  <a:srgbClr val="FFFF00"/>
                </a:solidFill>
                <a:latin typeface="Arial Black"/>
                <a:cs typeface="Arial Black"/>
              </a:rPr>
              <a:t>po</a:t>
            </a:r>
            <a:r>
              <a:rPr dirty="0" sz="2800" spc="-25" b="1">
                <a:solidFill>
                  <a:srgbClr val="FFFF00"/>
                </a:solidFill>
                <a:latin typeface="Arial Black"/>
                <a:cs typeface="Arial Black"/>
              </a:rPr>
              <a:t>r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t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	</a:t>
            </a:r>
            <a:r>
              <a:rPr dirty="0" sz="2800" spc="-20" b="1">
                <a:solidFill>
                  <a:srgbClr val="FFFF00"/>
                </a:solidFill>
                <a:latin typeface="Arial Black"/>
                <a:cs typeface="Arial Black"/>
              </a:rPr>
              <a:t>o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f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	</a:t>
            </a:r>
            <a:r>
              <a:rPr dirty="0" sz="2800" spc="-15" b="1">
                <a:solidFill>
                  <a:srgbClr val="FFFF00"/>
                </a:solidFill>
                <a:latin typeface="Arial Black"/>
                <a:cs typeface="Arial Black"/>
              </a:rPr>
              <a:t>s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ickle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	</a:t>
            </a:r>
            <a:r>
              <a:rPr dirty="0" sz="2800" spc="-25" b="1">
                <a:solidFill>
                  <a:srgbClr val="FFFF00"/>
                </a:solidFill>
                <a:latin typeface="Arial Black"/>
                <a:cs typeface="Arial Black"/>
              </a:rPr>
              <a:t>c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ell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7626" y="1663065"/>
            <a:ext cx="3527425" cy="447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anaemia</a:t>
            </a:r>
            <a:r>
              <a:rPr dirty="0" sz="2800" spc="-75" b="1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(Herrick)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267" y="2687573"/>
            <a:ext cx="976630" cy="447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1949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87626" y="2687573"/>
            <a:ext cx="6729730" cy="873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Pauling </a:t>
            </a:r>
            <a:r>
              <a:rPr dirty="0" sz="2800" spc="-10" b="1">
                <a:solidFill>
                  <a:srgbClr val="FFFF00"/>
                </a:solidFill>
                <a:latin typeface="Arial Black"/>
                <a:cs typeface="Arial Black"/>
              </a:rPr>
              <a:t>et 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al : </a:t>
            </a:r>
            <a:r>
              <a:rPr dirty="0" sz="2800" spc="-5" b="1">
                <a:solidFill>
                  <a:srgbClr val="FFFF00"/>
                </a:solidFill>
                <a:latin typeface="Arial Black"/>
                <a:cs typeface="Arial Black"/>
              </a:rPr>
              <a:t>chemical difference  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between HbA and</a:t>
            </a:r>
            <a:r>
              <a:rPr dirty="0" sz="2800" spc="-155" b="1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HbS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267" y="4139310"/>
            <a:ext cx="976630" cy="447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1956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7626" y="4139310"/>
            <a:ext cx="4357370" cy="962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5" b="1">
                <a:solidFill>
                  <a:srgbClr val="FFFF00"/>
                </a:solidFill>
                <a:latin typeface="Arial Black"/>
                <a:cs typeface="Arial Black"/>
              </a:rPr>
              <a:t>Ingram:</a:t>
            </a:r>
            <a:r>
              <a:rPr dirty="0" sz="2800" spc="-105" b="1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dirty="0" sz="2800" b="1">
                <a:solidFill>
                  <a:srgbClr val="FFFF00"/>
                </a:solidFill>
                <a:latin typeface="Arial Black"/>
                <a:cs typeface="Arial Black"/>
              </a:rPr>
              <a:t>Fingerprinting</a:t>
            </a:r>
            <a:endParaRPr sz="2800">
              <a:latin typeface="Arial Black"/>
              <a:cs typeface="Arial Black"/>
            </a:endParaRPr>
          </a:p>
          <a:p>
            <a:pPr algn="ctr" marR="70485">
              <a:lnSpc>
                <a:spcPct val="100000"/>
              </a:lnSpc>
              <a:spcBef>
                <a:spcPts val="695"/>
              </a:spcBef>
              <a:tabLst>
                <a:tab pos="1850389" algn="l"/>
              </a:tabLst>
            </a:pP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β</a:t>
            </a:r>
            <a:r>
              <a:rPr dirty="0" sz="2800" spc="5" b="1">
                <a:solidFill>
                  <a:srgbClr val="FFFF00"/>
                </a:solidFill>
                <a:latin typeface="Arial Black"/>
                <a:cs typeface="Arial Black"/>
              </a:rPr>
              <a:t>glu	</a:t>
            </a:r>
            <a:r>
              <a:rPr dirty="0" sz="2800" spc="-5" b="1">
                <a:solidFill>
                  <a:srgbClr val="FFFF00"/>
                </a:solidFill>
                <a:latin typeface="Arial Black"/>
                <a:cs typeface="Arial Black"/>
              </a:rPr>
              <a:t>val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67175" y="4783073"/>
            <a:ext cx="647700" cy="171450"/>
          </a:xfrm>
          <a:custGeom>
            <a:avLst/>
            <a:gdLst/>
            <a:ahLst/>
            <a:cxnLst/>
            <a:rect l="l" t="t" r="r" b="b"/>
            <a:pathLst>
              <a:path w="647700" h="171450">
                <a:moveTo>
                  <a:pt x="476250" y="0"/>
                </a:moveTo>
                <a:lnTo>
                  <a:pt x="476250" y="171450"/>
                </a:lnTo>
                <a:lnTo>
                  <a:pt x="590550" y="114300"/>
                </a:lnTo>
                <a:lnTo>
                  <a:pt x="504825" y="114300"/>
                </a:lnTo>
                <a:lnTo>
                  <a:pt x="504825" y="57150"/>
                </a:lnTo>
                <a:lnTo>
                  <a:pt x="590550" y="57150"/>
                </a:lnTo>
                <a:lnTo>
                  <a:pt x="476250" y="0"/>
                </a:lnTo>
                <a:close/>
              </a:path>
              <a:path w="647700" h="171450">
                <a:moveTo>
                  <a:pt x="4762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476250" y="114300"/>
                </a:lnTo>
                <a:lnTo>
                  <a:pt x="476250" y="57150"/>
                </a:lnTo>
                <a:close/>
              </a:path>
              <a:path w="647700" h="171450">
                <a:moveTo>
                  <a:pt x="590550" y="57150"/>
                </a:moveTo>
                <a:lnTo>
                  <a:pt x="504825" y="57150"/>
                </a:lnTo>
                <a:lnTo>
                  <a:pt x="504825" y="114300"/>
                </a:lnTo>
                <a:lnTo>
                  <a:pt x="590550" y="114300"/>
                </a:lnTo>
                <a:lnTo>
                  <a:pt x="647700" y="85725"/>
                </a:lnTo>
                <a:lnTo>
                  <a:pt x="590550" y="5715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121920"/>
            <a:ext cx="8970264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169862"/>
            <a:ext cx="8823325" cy="6518275"/>
          </a:xfrm>
          <a:custGeom>
            <a:avLst/>
            <a:gdLst/>
            <a:ahLst/>
            <a:cxnLst/>
            <a:rect l="l" t="t" r="r" b="b"/>
            <a:pathLst>
              <a:path w="8823325" h="6518275">
                <a:moveTo>
                  <a:pt x="0" y="6518275"/>
                </a:moveTo>
                <a:lnTo>
                  <a:pt x="8823325" y="6518275"/>
                </a:lnTo>
                <a:lnTo>
                  <a:pt x="8823325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1" y="121918"/>
            <a:ext cx="8970264" cy="673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88911"/>
            <a:ext cx="8785225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900" y="169861"/>
            <a:ext cx="8823325" cy="6591300"/>
          </a:xfrm>
          <a:custGeom>
            <a:avLst/>
            <a:gdLst/>
            <a:ahLst/>
            <a:cxnLst/>
            <a:rect l="l" t="t" r="r" b="b"/>
            <a:pathLst>
              <a:path w="8823325" h="6591300">
                <a:moveTo>
                  <a:pt x="0" y="6591300"/>
                </a:moveTo>
                <a:lnTo>
                  <a:pt x="8823325" y="6591300"/>
                </a:lnTo>
                <a:lnTo>
                  <a:pt x="8823325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15886"/>
            <a:ext cx="8856726" cy="6626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900" y="96836"/>
            <a:ext cx="8895080" cy="6664325"/>
          </a:xfrm>
          <a:custGeom>
            <a:avLst/>
            <a:gdLst/>
            <a:ahLst/>
            <a:cxnLst/>
            <a:rect l="l" t="t" r="r" b="b"/>
            <a:pathLst>
              <a:path w="8895080" h="6664325">
                <a:moveTo>
                  <a:pt x="0" y="6664325"/>
                </a:moveTo>
                <a:lnTo>
                  <a:pt x="8894826" y="6664325"/>
                </a:lnTo>
                <a:lnTo>
                  <a:pt x="8894826" y="0"/>
                </a:lnTo>
                <a:lnTo>
                  <a:pt x="0" y="0"/>
                </a:lnTo>
                <a:lnTo>
                  <a:pt x="0" y="666432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1" y="0"/>
            <a:ext cx="8903208" cy="1176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290559" y="0"/>
            <a:ext cx="853440" cy="1176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3339" y="103251"/>
            <a:ext cx="8195945" cy="6705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5" b="1" u="none">
                <a:latin typeface="Times New Roman"/>
                <a:cs typeface="Times New Roman"/>
              </a:rPr>
              <a:t>Laboratory Features of</a:t>
            </a:r>
            <a:r>
              <a:rPr dirty="0" sz="4400" b="1" u="none">
                <a:latin typeface="Times New Roman"/>
                <a:cs typeface="Times New Roman"/>
              </a:rPr>
              <a:t> </a:t>
            </a:r>
            <a:r>
              <a:rPr dirty="0" sz="4400" spc="-10" b="1" u="none">
                <a:latin typeface="Times New Roman"/>
                <a:cs typeface="Times New Roman"/>
              </a:rPr>
              <a:t>Hemolysis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877696"/>
            <a:ext cx="8414385" cy="5755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17195" indent="-404495">
              <a:lnSpc>
                <a:spcPct val="100000"/>
              </a:lnSpc>
              <a:buAutoNum type="arabicPeriod" startAt="2"/>
              <a:tabLst>
                <a:tab pos="41783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) Features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increased red cells</a:t>
            </a:r>
            <a:r>
              <a:rPr dirty="0" sz="3200" spc="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production.</a:t>
            </a:r>
            <a:endParaRPr sz="3200">
              <a:latin typeface="Times New Roman"/>
              <a:cs typeface="Times New Roman"/>
            </a:endParaRPr>
          </a:p>
          <a:p>
            <a:pPr lvl="1" marL="1841500" indent="-914400">
              <a:lnSpc>
                <a:spcPct val="100000"/>
              </a:lnSpc>
              <a:spcBef>
                <a:spcPts val="770"/>
              </a:spcBef>
              <a:buAutoNum type="alphaLcPeriod"/>
              <a:tabLst>
                <a:tab pos="1841500" algn="l"/>
                <a:tab pos="184213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Reticulocytosis</a:t>
            </a:r>
            <a:endParaRPr sz="3200">
              <a:latin typeface="Times New Roman"/>
              <a:cs typeface="Times New Roman"/>
            </a:endParaRPr>
          </a:p>
          <a:p>
            <a:pPr lvl="1" marL="1841500" indent="-914400">
              <a:lnSpc>
                <a:spcPct val="100000"/>
              </a:lnSpc>
              <a:spcBef>
                <a:spcPts val="685"/>
              </a:spcBef>
              <a:buAutoNum type="alphaLcPeriod"/>
              <a:tabLst>
                <a:tab pos="1841500" algn="l"/>
                <a:tab pos="1842135" algn="l"/>
              </a:tabLst>
            </a:pP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Bone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marrow erythroid</a:t>
            </a:r>
            <a:r>
              <a:rPr dirty="0" sz="2800" spc="-1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hyperplasia.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  <a:tabLst>
                <a:tab pos="65532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3.)	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Damaged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red</a:t>
            </a:r>
            <a:r>
              <a:rPr dirty="0" sz="32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cells.</a:t>
            </a:r>
            <a:endParaRPr sz="3200">
              <a:latin typeface="Times New Roman"/>
              <a:cs typeface="Times New Roman"/>
            </a:endParaRPr>
          </a:p>
          <a:p>
            <a:pPr marL="1841500" marR="174625" indent="-914400">
              <a:lnSpc>
                <a:spcPct val="100000"/>
              </a:lnSpc>
              <a:spcBef>
                <a:spcPts val="770"/>
              </a:spcBef>
              <a:buAutoNum type="alphaLcPeriod"/>
              <a:tabLst>
                <a:tab pos="1841500" algn="l"/>
                <a:tab pos="1842135" algn="l"/>
              </a:tabLst>
            </a:pP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Morphology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(e.g. microspherocytes,  elliptocytes, red cells</a:t>
            </a:r>
            <a:r>
              <a:rPr dirty="0" sz="3200" spc="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fragmentation).</a:t>
            </a:r>
            <a:endParaRPr sz="3200">
              <a:latin typeface="Times New Roman"/>
              <a:cs typeface="Times New Roman"/>
            </a:endParaRPr>
          </a:p>
          <a:p>
            <a:pPr marL="1841500" marR="5080" indent="-914400">
              <a:lnSpc>
                <a:spcPct val="100000"/>
              </a:lnSpc>
              <a:spcBef>
                <a:spcPts val="690"/>
              </a:spcBef>
              <a:buAutoNum type="alphaLcPeriod"/>
              <a:tabLst>
                <a:tab pos="1841500" algn="l"/>
                <a:tab pos="1842135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Increased osmotic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fragility,</a:t>
            </a:r>
            <a:r>
              <a:rPr dirty="0" sz="2800" spc="-2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autohaemolysis  etc).</a:t>
            </a:r>
            <a:endParaRPr sz="2800">
              <a:latin typeface="Times New Roman"/>
              <a:cs typeface="Times New Roman"/>
            </a:endParaRPr>
          </a:p>
          <a:p>
            <a:pPr algn="just" marL="1841500" marR="180340" indent="-914400">
              <a:lnSpc>
                <a:spcPct val="100000"/>
              </a:lnSpc>
              <a:spcBef>
                <a:spcPts val="755"/>
              </a:spcBef>
              <a:buAutoNum type="alphaLcPeriod"/>
              <a:tabLst>
                <a:tab pos="1842135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Shortened red cell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survival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(This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can  be </a:t>
            </a:r>
            <a:r>
              <a:rPr dirty="0" sz="3200" spc="5" b="1">
                <a:solidFill>
                  <a:srgbClr val="FFFF00"/>
                </a:solidFill>
                <a:latin typeface="Times New Roman"/>
                <a:cs typeface="Times New Roman"/>
              </a:rPr>
              <a:t>shown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baseline="25132" sz="3150" spc="15" b="1">
                <a:solidFill>
                  <a:srgbClr val="FFFF00"/>
                </a:solidFill>
                <a:latin typeface="Times New Roman"/>
                <a:cs typeface="Times New Roman"/>
              </a:rPr>
              <a:t>51</a:t>
            </a:r>
            <a:r>
              <a:rPr dirty="0" sz="3200" spc="10" b="1">
                <a:solidFill>
                  <a:srgbClr val="FFFF00"/>
                </a:solidFill>
                <a:latin typeface="Times New Roman"/>
                <a:cs typeface="Times New Roman"/>
              </a:rPr>
              <a:t>Cr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labeling </a:t>
            </a:r>
            <a:r>
              <a:rPr dirty="0" sz="3200" spc="5" b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3200" spc="-1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study 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the sites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destruction</a:t>
            </a:r>
            <a:r>
              <a:rPr dirty="0" sz="3200" spc="-5" b="1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08" y="121920"/>
            <a:ext cx="8790432" cy="6595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8775" y="188976"/>
            <a:ext cx="8605901" cy="640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9725" y="169926"/>
            <a:ext cx="8644255" cy="6447155"/>
          </a:xfrm>
          <a:custGeom>
            <a:avLst/>
            <a:gdLst/>
            <a:ahLst/>
            <a:cxnLst/>
            <a:rect l="l" t="t" r="r" b="b"/>
            <a:pathLst>
              <a:path w="8644255" h="6447155">
                <a:moveTo>
                  <a:pt x="0" y="6446774"/>
                </a:moveTo>
                <a:lnTo>
                  <a:pt x="8644001" y="6446774"/>
                </a:lnTo>
                <a:lnTo>
                  <a:pt x="8644001" y="0"/>
                </a:lnTo>
                <a:lnTo>
                  <a:pt x="0" y="0"/>
                </a:lnTo>
                <a:lnTo>
                  <a:pt x="0" y="6446774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48767"/>
            <a:ext cx="8970264" cy="6739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15887"/>
            <a:ext cx="8785225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96837"/>
            <a:ext cx="8823325" cy="6591300"/>
          </a:xfrm>
          <a:custGeom>
            <a:avLst/>
            <a:gdLst/>
            <a:ahLst/>
            <a:cxnLst/>
            <a:rect l="l" t="t" r="r" b="b"/>
            <a:pathLst>
              <a:path w="8823325" h="6591300">
                <a:moveTo>
                  <a:pt x="0" y="6591300"/>
                </a:moveTo>
                <a:lnTo>
                  <a:pt x="8823325" y="6591300"/>
                </a:lnTo>
                <a:lnTo>
                  <a:pt x="8823325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0"/>
            <a:ext cx="8785225" cy="6669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72961"/>
            <a:ext cx="8856599" cy="6669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886"/>
            <a:ext cx="9109075" cy="662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25" y="72961"/>
            <a:ext cx="9036050" cy="6669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476250"/>
            <a:ext cx="8425180" cy="6048375"/>
          </a:xfrm>
          <a:custGeom>
            <a:avLst/>
            <a:gdLst/>
            <a:ahLst/>
            <a:cxnLst/>
            <a:rect l="l" t="t" r="r" b="b"/>
            <a:pathLst>
              <a:path w="8425180" h="6048375">
                <a:moveTo>
                  <a:pt x="0" y="6048375"/>
                </a:moveTo>
                <a:lnTo>
                  <a:pt x="8424799" y="6048375"/>
                </a:lnTo>
                <a:lnTo>
                  <a:pt x="8424799" y="0"/>
                </a:lnTo>
                <a:lnTo>
                  <a:pt x="0" y="0"/>
                </a:lnTo>
                <a:lnTo>
                  <a:pt x="0" y="6048375"/>
                </a:lnTo>
                <a:close/>
              </a:path>
            </a:pathLst>
          </a:custGeom>
          <a:solidFill>
            <a:srgbClr val="2C2C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82191" rIns="0" bIns="0" rtlCol="0" vert="horz">
            <a:spAutoFit/>
          </a:bodyPr>
          <a:lstStyle/>
          <a:p>
            <a:pPr marL="970280">
              <a:lnSpc>
                <a:spcPct val="100000"/>
              </a:lnSpc>
            </a:pPr>
            <a:r>
              <a:rPr dirty="0" sz="2400" spc="-5" b="1" u="none">
                <a:solidFill>
                  <a:srgbClr val="FFFF00"/>
                </a:solidFill>
                <a:latin typeface="Arial Black"/>
                <a:cs typeface="Arial Black"/>
              </a:rPr>
              <a:t>Sickling </a:t>
            </a:r>
            <a:r>
              <a:rPr dirty="0" sz="2400" b="1" u="none">
                <a:solidFill>
                  <a:srgbClr val="FFFF00"/>
                </a:solidFill>
                <a:latin typeface="Arial Black"/>
                <a:cs typeface="Arial Black"/>
              </a:rPr>
              <a:t>at </a:t>
            </a:r>
            <a:r>
              <a:rPr dirty="0" sz="2400" spc="-5" b="1" u="none">
                <a:solidFill>
                  <a:srgbClr val="FFFF00"/>
                </a:solidFill>
                <a:latin typeface="Arial Black"/>
                <a:cs typeface="Arial Black"/>
              </a:rPr>
              <a:t>low O</a:t>
            </a:r>
            <a:r>
              <a:rPr dirty="0" baseline="-20833" sz="2400" spc="-7" b="1" u="none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r>
              <a:rPr dirty="0" baseline="-20833" sz="2400" spc="345" b="1" u="none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dirty="0" sz="2400" b="1" u="none">
                <a:solidFill>
                  <a:srgbClr val="FFFF00"/>
                </a:solidFill>
                <a:latin typeface="Arial Black"/>
                <a:cs typeface="Arial Black"/>
              </a:rPr>
              <a:t>tension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5915" y="3260725"/>
            <a:ext cx="499109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00"/>
                </a:solidFill>
                <a:latin typeface="Arial Black"/>
                <a:cs typeface="Arial Black"/>
              </a:rPr>
              <a:t>P</a:t>
            </a: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H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58867" y="3260725"/>
            <a:ext cx="2511425" cy="4356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Low </a:t>
            </a:r>
            <a:r>
              <a:rPr dirty="0" sz="2400" spc="-30" b="1">
                <a:solidFill>
                  <a:srgbClr val="FFFF00"/>
                </a:solidFill>
                <a:latin typeface="Arial Black"/>
                <a:cs typeface="Arial Black"/>
              </a:rPr>
              <a:t>O</a:t>
            </a:r>
            <a:r>
              <a:rPr dirty="0" baseline="-20833" sz="2400" spc="-44" b="1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r>
              <a:rPr dirty="0" baseline="-20833" sz="2400" spc="-150" b="1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tension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065" y="3260725"/>
            <a:ext cx="1689735" cy="824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Arial Black"/>
                <a:cs typeface="Arial Black"/>
              </a:rPr>
              <a:t>I</a:t>
            </a:r>
            <a:r>
              <a:rPr dirty="0" sz="2400" spc="5" b="1">
                <a:solidFill>
                  <a:srgbClr val="FFFF00"/>
                </a:solidFill>
                <a:latin typeface="Arial Black"/>
                <a:cs typeface="Arial Black"/>
              </a:rPr>
              <a:t>n</a:t>
            </a: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c</a:t>
            </a:r>
            <a:r>
              <a:rPr dirty="0" sz="2400" spc="-10" b="1">
                <a:solidFill>
                  <a:srgbClr val="FFFF00"/>
                </a:solidFill>
                <a:latin typeface="Arial Black"/>
                <a:cs typeface="Arial Black"/>
              </a:rPr>
              <a:t>r</a:t>
            </a: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eased</a:t>
            </a:r>
            <a:endParaRPr sz="2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 b="1">
                <a:solidFill>
                  <a:srgbClr val="FFFF00"/>
                </a:solidFill>
                <a:latin typeface="Arial Black"/>
                <a:cs typeface="Arial Black"/>
              </a:rPr>
              <a:t>Viscosity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7827" y="5163566"/>
            <a:ext cx="83820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Arial Black"/>
                <a:cs typeface="Arial Black"/>
              </a:rPr>
              <a:t>S</a:t>
            </a:r>
            <a:r>
              <a:rPr dirty="0" sz="2400" spc="-10" b="1">
                <a:solidFill>
                  <a:srgbClr val="FFFF00"/>
                </a:solidFill>
                <a:latin typeface="Arial Black"/>
                <a:cs typeface="Arial Black"/>
              </a:rPr>
              <a:t>l</a:t>
            </a: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ow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4742" y="5163566"/>
            <a:ext cx="175260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Arial Black"/>
                <a:cs typeface="Arial Black"/>
              </a:rPr>
              <a:t>blood</a:t>
            </a:r>
            <a:r>
              <a:rPr dirty="0" sz="2400" spc="-110" b="1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Arial Black"/>
                <a:cs typeface="Arial Black"/>
              </a:rPr>
              <a:t>flow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8867" y="4126865"/>
            <a:ext cx="1457325" cy="1102360"/>
          </a:xfrm>
          <a:custGeom>
            <a:avLst/>
            <a:gdLst/>
            <a:ahLst/>
            <a:cxnLst/>
            <a:rect l="l" t="t" r="r" b="b"/>
            <a:pathLst>
              <a:path w="1457325" h="1102360">
                <a:moveTo>
                  <a:pt x="1302699" y="1022354"/>
                </a:moveTo>
                <a:lnTo>
                  <a:pt x="1268412" y="1068070"/>
                </a:lnTo>
                <a:lnTo>
                  <a:pt x="1457007" y="1102360"/>
                </a:lnTo>
                <a:lnTo>
                  <a:pt x="1425575" y="1039495"/>
                </a:lnTo>
                <a:lnTo>
                  <a:pt x="1325562" y="1039495"/>
                </a:lnTo>
                <a:lnTo>
                  <a:pt x="1302699" y="1022354"/>
                </a:lnTo>
                <a:close/>
              </a:path>
              <a:path w="1457325" h="1102360">
                <a:moveTo>
                  <a:pt x="1336989" y="976634"/>
                </a:moveTo>
                <a:lnTo>
                  <a:pt x="1302699" y="1022354"/>
                </a:lnTo>
                <a:lnTo>
                  <a:pt x="1325562" y="1039495"/>
                </a:lnTo>
                <a:lnTo>
                  <a:pt x="1359852" y="993775"/>
                </a:lnTo>
                <a:lnTo>
                  <a:pt x="1336989" y="976634"/>
                </a:lnTo>
                <a:close/>
              </a:path>
              <a:path w="1457325" h="1102360">
                <a:moveTo>
                  <a:pt x="1371282" y="930910"/>
                </a:moveTo>
                <a:lnTo>
                  <a:pt x="1336989" y="976634"/>
                </a:lnTo>
                <a:lnTo>
                  <a:pt x="1359852" y="993775"/>
                </a:lnTo>
                <a:lnTo>
                  <a:pt x="1325562" y="1039495"/>
                </a:lnTo>
                <a:lnTo>
                  <a:pt x="1425575" y="1039495"/>
                </a:lnTo>
                <a:lnTo>
                  <a:pt x="1371282" y="930910"/>
                </a:lnTo>
                <a:close/>
              </a:path>
              <a:path w="1457325" h="1102360">
                <a:moveTo>
                  <a:pt x="34289" y="0"/>
                </a:moveTo>
                <a:lnTo>
                  <a:pt x="0" y="45720"/>
                </a:lnTo>
                <a:lnTo>
                  <a:pt x="1302699" y="1022354"/>
                </a:lnTo>
                <a:lnTo>
                  <a:pt x="1336989" y="976634"/>
                </a:lnTo>
                <a:lnTo>
                  <a:pt x="342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57901" y="3716273"/>
            <a:ext cx="1246505" cy="1530985"/>
          </a:xfrm>
          <a:custGeom>
            <a:avLst/>
            <a:gdLst/>
            <a:ahLst/>
            <a:cxnLst/>
            <a:rect l="l" t="t" r="r" b="b"/>
            <a:pathLst>
              <a:path w="1246504" h="1530985">
                <a:moveTo>
                  <a:pt x="1116073" y="115356"/>
                </a:moveTo>
                <a:lnTo>
                  <a:pt x="0" y="1494917"/>
                </a:lnTo>
                <a:lnTo>
                  <a:pt x="44323" y="1530985"/>
                </a:lnTo>
                <a:lnTo>
                  <a:pt x="1160502" y="151322"/>
                </a:lnTo>
                <a:lnTo>
                  <a:pt x="1116073" y="115356"/>
                </a:lnTo>
                <a:close/>
              </a:path>
              <a:path w="1246504" h="1530985">
                <a:moveTo>
                  <a:pt x="1225647" y="93218"/>
                </a:moveTo>
                <a:lnTo>
                  <a:pt x="1133982" y="93218"/>
                </a:lnTo>
                <a:lnTo>
                  <a:pt x="1178432" y="129158"/>
                </a:lnTo>
                <a:lnTo>
                  <a:pt x="1160502" y="151322"/>
                </a:lnTo>
                <a:lnTo>
                  <a:pt x="1204976" y="187325"/>
                </a:lnTo>
                <a:lnTo>
                  <a:pt x="1225647" y="93218"/>
                </a:lnTo>
                <a:close/>
              </a:path>
              <a:path w="1246504" h="1530985">
                <a:moveTo>
                  <a:pt x="1133982" y="93218"/>
                </a:moveTo>
                <a:lnTo>
                  <a:pt x="1116073" y="115356"/>
                </a:lnTo>
                <a:lnTo>
                  <a:pt x="1160502" y="151322"/>
                </a:lnTo>
                <a:lnTo>
                  <a:pt x="1178432" y="129158"/>
                </a:lnTo>
                <a:lnTo>
                  <a:pt x="1133982" y="93218"/>
                </a:lnTo>
                <a:close/>
              </a:path>
              <a:path w="1246504" h="1530985">
                <a:moveTo>
                  <a:pt x="1246124" y="0"/>
                </a:moveTo>
                <a:lnTo>
                  <a:pt x="1071626" y="79375"/>
                </a:lnTo>
                <a:lnTo>
                  <a:pt x="1116073" y="115356"/>
                </a:lnTo>
                <a:lnTo>
                  <a:pt x="1133982" y="93218"/>
                </a:lnTo>
                <a:lnTo>
                  <a:pt x="1225647" y="93218"/>
                </a:lnTo>
                <a:lnTo>
                  <a:pt x="1246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27698" y="1773301"/>
            <a:ext cx="889635" cy="1383665"/>
          </a:xfrm>
          <a:custGeom>
            <a:avLst/>
            <a:gdLst/>
            <a:ahLst/>
            <a:cxnLst/>
            <a:rect l="l" t="t" r="r" b="b"/>
            <a:pathLst>
              <a:path w="889634" h="1383664">
                <a:moveTo>
                  <a:pt x="115842" y="129544"/>
                </a:moveTo>
                <a:lnTo>
                  <a:pt x="67531" y="160071"/>
                </a:lnTo>
                <a:lnTo>
                  <a:pt x="841121" y="1383664"/>
                </a:lnTo>
                <a:lnTo>
                  <a:pt x="889380" y="1353058"/>
                </a:lnTo>
                <a:lnTo>
                  <a:pt x="115842" y="129544"/>
                </a:lnTo>
                <a:close/>
              </a:path>
              <a:path w="889634" h="1383664">
                <a:moveTo>
                  <a:pt x="0" y="0"/>
                </a:moveTo>
                <a:lnTo>
                  <a:pt x="19176" y="190626"/>
                </a:lnTo>
                <a:lnTo>
                  <a:pt x="67531" y="160071"/>
                </a:lnTo>
                <a:lnTo>
                  <a:pt x="52324" y="136016"/>
                </a:lnTo>
                <a:lnTo>
                  <a:pt x="100584" y="105410"/>
                </a:lnTo>
                <a:lnTo>
                  <a:pt x="154034" y="105410"/>
                </a:lnTo>
                <a:lnTo>
                  <a:pt x="164084" y="99060"/>
                </a:lnTo>
                <a:lnTo>
                  <a:pt x="0" y="0"/>
                </a:lnTo>
                <a:close/>
              </a:path>
              <a:path w="889634" h="1383664">
                <a:moveTo>
                  <a:pt x="100584" y="105410"/>
                </a:moveTo>
                <a:lnTo>
                  <a:pt x="52324" y="136016"/>
                </a:lnTo>
                <a:lnTo>
                  <a:pt x="67531" y="160071"/>
                </a:lnTo>
                <a:lnTo>
                  <a:pt x="115842" y="129544"/>
                </a:lnTo>
                <a:lnTo>
                  <a:pt x="100584" y="105410"/>
                </a:lnTo>
                <a:close/>
              </a:path>
              <a:path w="889634" h="1383664">
                <a:moveTo>
                  <a:pt x="154034" y="105410"/>
                </a:moveTo>
                <a:lnTo>
                  <a:pt x="100584" y="105410"/>
                </a:lnTo>
                <a:lnTo>
                  <a:pt x="115842" y="129544"/>
                </a:lnTo>
                <a:lnTo>
                  <a:pt x="154034" y="105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15923" y="1831848"/>
            <a:ext cx="744855" cy="1452880"/>
          </a:xfrm>
          <a:custGeom>
            <a:avLst/>
            <a:gdLst/>
            <a:ahLst/>
            <a:cxnLst/>
            <a:rect l="l" t="t" r="r" b="b"/>
            <a:pathLst>
              <a:path w="744855" h="1452879">
                <a:moveTo>
                  <a:pt x="0" y="1260982"/>
                </a:moveTo>
                <a:lnTo>
                  <a:pt x="88" y="1452626"/>
                </a:lnTo>
                <a:lnTo>
                  <a:pt x="153221" y="1337690"/>
                </a:lnTo>
                <a:lnTo>
                  <a:pt x="89496" y="1337690"/>
                </a:lnTo>
                <a:lnTo>
                  <a:pt x="38366" y="1312164"/>
                </a:lnTo>
                <a:lnTo>
                  <a:pt x="51169" y="1286529"/>
                </a:lnTo>
                <a:lnTo>
                  <a:pt x="0" y="1260982"/>
                </a:lnTo>
                <a:close/>
              </a:path>
              <a:path w="744855" h="1452879">
                <a:moveTo>
                  <a:pt x="51169" y="1286529"/>
                </a:moveTo>
                <a:lnTo>
                  <a:pt x="38366" y="1312164"/>
                </a:lnTo>
                <a:lnTo>
                  <a:pt x="89496" y="1337690"/>
                </a:lnTo>
                <a:lnTo>
                  <a:pt x="102299" y="1312056"/>
                </a:lnTo>
                <a:lnTo>
                  <a:pt x="51169" y="1286529"/>
                </a:lnTo>
                <a:close/>
              </a:path>
              <a:path w="744855" h="1452879">
                <a:moveTo>
                  <a:pt x="102299" y="1312056"/>
                </a:moveTo>
                <a:lnTo>
                  <a:pt x="89496" y="1337690"/>
                </a:lnTo>
                <a:lnTo>
                  <a:pt x="153221" y="1337690"/>
                </a:lnTo>
                <a:lnTo>
                  <a:pt x="153390" y="1337564"/>
                </a:lnTo>
                <a:lnTo>
                  <a:pt x="102299" y="1312056"/>
                </a:lnTo>
                <a:close/>
              </a:path>
              <a:path w="744855" h="1452879">
                <a:moveTo>
                  <a:pt x="693699" y="0"/>
                </a:moveTo>
                <a:lnTo>
                  <a:pt x="51169" y="1286529"/>
                </a:lnTo>
                <a:lnTo>
                  <a:pt x="102299" y="1312056"/>
                </a:lnTo>
                <a:lnTo>
                  <a:pt x="744753" y="25653"/>
                </a:lnTo>
                <a:lnTo>
                  <a:pt x="693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81450" y="1916048"/>
            <a:ext cx="171450" cy="1295400"/>
          </a:xfrm>
          <a:custGeom>
            <a:avLst/>
            <a:gdLst/>
            <a:ahLst/>
            <a:cxnLst/>
            <a:rect l="l" t="t" r="r" b="b"/>
            <a:pathLst>
              <a:path w="171450" h="1295400">
                <a:moveTo>
                  <a:pt x="57150" y="1123950"/>
                </a:moveTo>
                <a:lnTo>
                  <a:pt x="0" y="1123950"/>
                </a:lnTo>
                <a:lnTo>
                  <a:pt x="85725" y="1295400"/>
                </a:lnTo>
                <a:lnTo>
                  <a:pt x="157162" y="1152525"/>
                </a:lnTo>
                <a:lnTo>
                  <a:pt x="57150" y="1152525"/>
                </a:lnTo>
                <a:lnTo>
                  <a:pt x="57150" y="1123950"/>
                </a:lnTo>
                <a:close/>
              </a:path>
              <a:path w="171450" h="1295400">
                <a:moveTo>
                  <a:pt x="114300" y="0"/>
                </a:moveTo>
                <a:lnTo>
                  <a:pt x="57150" y="0"/>
                </a:lnTo>
                <a:lnTo>
                  <a:pt x="57150" y="1152525"/>
                </a:lnTo>
                <a:lnTo>
                  <a:pt x="114300" y="1152525"/>
                </a:lnTo>
                <a:lnTo>
                  <a:pt x="114300" y="0"/>
                </a:lnTo>
                <a:close/>
              </a:path>
              <a:path w="171450" h="1295400">
                <a:moveTo>
                  <a:pt x="171450" y="1123950"/>
                </a:moveTo>
                <a:lnTo>
                  <a:pt x="114300" y="1123950"/>
                </a:lnTo>
                <a:lnTo>
                  <a:pt x="114300" y="1152525"/>
                </a:lnTo>
                <a:lnTo>
                  <a:pt x="157162" y="1152525"/>
                </a:lnTo>
                <a:lnTo>
                  <a:pt x="171450" y="1123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15923" y="1831848"/>
            <a:ext cx="744855" cy="1452880"/>
          </a:xfrm>
          <a:custGeom>
            <a:avLst/>
            <a:gdLst/>
            <a:ahLst/>
            <a:cxnLst/>
            <a:rect l="l" t="t" r="r" b="b"/>
            <a:pathLst>
              <a:path w="744855" h="1452879">
                <a:moveTo>
                  <a:pt x="0" y="1260982"/>
                </a:moveTo>
                <a:lnTo>
                  <a:pt x="88" y="1452626"/>
                </a:lnTo>
                <a:lnTo>
                  <a:pt x="153221" y="1337690"/>
                </a:lnTo>
                <a:lnTo>
                  <a:pt x="89496" y="1337690"/>
                </a:lnTo>
                <a:lnTo>
                  <a:pt x="38366" y="1312164"/>
                </a:lnTo>
                <a:lnTo>
                  <a:pt x="51169" y="1286529"/>
                </a:lnTo>
                <a:lnTo>
                  <a:pt x="0" y="1260982"/>
                </a:lnTo>
                <a:close/>
              </a:path>
              <a:path w="744855" h="1452879">
                <a:moveTo>
                  <a:pt x="51169" y="1286529"/>
                </a:moveTo>
                <a:lnTo>
                  <a:pt x="38366" y="1312164"/>
                </a:lnTo>
                <a:lnTo>
                  <a:pt x="89496" y="1337690"/>
                </a:lnTo>
                <a:lnTo>
                  <a:pt x="102299" y="1312056"/>
                </a:lnTo>
                <a:lnTo>
                  <a:pt x="51169" y="1286529"/>
                </a:lnTo>
                <a:close/>
              </a:path>
              <a:path w="744855" h="1452879">
                <a:moveTo>
                  <a:pt x="102299" y="1312056"/>
                </a:moveTo>
                <a:lnTo>
                  <a:pt x="89496" y="1337690"/>
                </a:lnTo>
                <a:lnTo>
                  <a:pt x="153221" y="1337690"/>
                </a:lnTo>
                <a:lnTo>
                  <a:pt x="153390" y="1337564"/>
                </a:lnTo>
                <a:lnTo>
                  <a:pt x="102299" y="1312056"/>
                </a:lnTo>
                <a:close/>
              </a:path>
              <a:path w="744855" h="1452879">
                <a:moveTo>
                  <a:pt x="693699" y="0"/>
                </a:moveTo>
                <a:lnTo>
                  <a:pt x="51169" y="1286529"/>
                </a:lnTo>
                <a:lnTo>
                  <a:pt x="102299" y="1312056"/>
                </a:lnTo>
                <a:lnTo>
                  <a:pt x="744753" y="25653"/>
                </a:lnTo>
                <a:lnTo>
                  <a:pt x="693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81450" y="1916048"/>
            <a:ext cx="171450" cy="1295400"/>
          </a:xfrm>
          <a:custGeom>
            <a:avLst/>
            <a:gdLst/>
            <a:ahLst/>
            <a:cxnLst/>
            <a:rect l="l" t="t" r="r" b="b"/>
            <a:pathLst>
              <a:path w="171450" h="1295400">
                <a:moveTo>
                  <a:pt x="57150" y="1123950"/>
                </a:moveTo>
                <a:lnTo>
                  <a:pt x="0" y="1123950"/>
                </a:lnTo>
                <a:lnTo>
                  <a:pt x="85725" y="1295400"/>
                </a:lnTo>
                <a:lnTo>
                  <a:pt x="157162" y="1152525"/>
                </a:lnTo>
                <a:lnTo>
                  <a:pt x="57150" y="1152525"/>
                </a:lnTo>
                <a:lnTo>
                  <a:pt x="57150" y="1123950"/>
                </a:lnTo>
                <a:close/>
              </a:path>
              <a:path w="171450" h="1295400">
                <a:moveTo>
                  <a:pt x="114300" y="0"/>
                </a:moveTo>
                <a:lnTo>
                  <a:pt x="57150" y="0"/>
                </a:lnTo>
                <a:lnTo>
                  <a:pt x="57150" y="1152525"/>
                </a:lnTo>
                <a:lnTo>
                  <a:pt x="114300" y="1152525"/>
                </a:lnTo>
                <a:lnTo>
                  <a:pt x="114300" y="0"/>
                </a:lnTo>
                <a:close/>
              </a:path>
              <a:path w="171450" h="1295400">
                <a:moveTo>
                  <a:pt x="171450" y="1123950"/>
                </a:moveTo>
                <a:lnTo>
                  <a:pt x="114300" y="1123950"/>
                </a:lnTo>
                <a:lnTo>
                  <a:pt x="114300" y="1152525"/>
                </a:lnTo>
                <a:lnTo>
                  <a:pt x="157162" y="1152525"/>
                </a:lnTo>
                <a:lnTo>
                  <a:pt x="171450" y="1123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15923" y="1831848"/>
            <a:ext cx="744855" cy="1452880"/>
          </a:xfrm>
          <a:custGeom>
            <a:avLst/>
            <a:gdLst/>
            <a:ahLst/>
            <a:cxnLst/>
            <a:rect l="l" t="t" r="r" b="b"/>
            <a:pathLst>
              <a:path w="744855" h="1452879">
                <a:moveTo>
                  <a:pt x="0" y="1260982"/>
                </a:moveTo>
                <a:lnTo>
                  <a:pt x="88" y="1452626"/>
                </a:lnTo>
                <a:lnTo>
                  <a:pt x="153221" y="1337690"/>
                </a:lnTo>
                <a:lnTo>
                  <a:pt x="89496" y="1337690"/>
                </a:lnTo>
                <a:lnTo>
                  <a:pt x="38366" y="1312164"/>
                </a:lnTo>
                <a:lnTo>
                  <a:pt x="51169" y="1286529"/>
                </a:lnTo>
                <a:lnTo>
                  <a:pt x="0" y="1260982"/>
                </a:lnTo>
                <a:close/>
              </a:path>
              <a:path w="744855" h="1452879">
                <a:moveTo>
                  <a:pt x="51169" y="1286529"/>
                </a:moveTo>
                <a:lnTo>
                  <a:pt x="38366" y="1312164"/>
                </a:lnTo>
                <a:lnTo>
                  <a:pt x="89496" y="1337690"/>
                </a:lnTo>
                <a:lnTo>
                  <a:pt x="102299" y="1312056"/>
                </a:lnTo>
                <a:lnTo>
                  <a:pt x="51169" y="1286529"/>
                </a:lnTo>
                <a:close/>
              </a:path>
              <a:path w="744855" h="1452879">
                <a:moveTo>
                  <a:pt x="102299" y="1312056"/>
                </a:moveTo>
                <a:lnTo>
                  <a:pt x="89496" y="1337690"/>
                </a:lnTo>
                <a:lnTo>
                  <a:pt x="153221" y="1337690"/>
                </a:lnTo>
                <a:lnTo>
                  <a:pt x="153390" y="1337564"/>
                </a:lnTo>
                <a:lnTo>
                  <a:pt x="102299" y="1312056"/>
                </a:lnTo>
                <a:close/>
              </a:path>
              <a:path w="744855" h="1452879">
                <a:moveTo>
                  <a:pt x="693699" y="0"/>
                </a:moveTo>
                <a:lnTo>
                  <a:pt x="51169" y="1286529"/>
                </a:lnTo>
                <a:lnTo>
                  <a:pt x="102299" y="1312056"/>
                </a:lnTo>
                <a:lnTo>
                  <a:pt x="744753" y="25653"/>
                </a:lnTo>
                <a:lnTo>
                  <a:pt x="693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227698" y="1773301"/>
            <a:ext cx="889635" cy="1383665"/>
          </a:xfrm>
          <a:custGeom>
            <a:avLst/>
            <a:gdLst/>
            <a:ahLst/>
            <a:cxnLst/>
            <a:rect l="l" t="t" r="r" b="b"/>
            <a:pathLst>
              <a:path w="889634" h="1383664">
                <a:moveTo>
                  <a:pt x="115842" y="129544"/>
                </a:moveTo>
                <a:lnTo>
                  <a:pt x="67531" y="160071"/>
                </a:lnTo>
                <a:lnTo>
                  <a:pt x="841121" y="1383664"/>
                </a:lnTo>
                <a:lnTo>
                  <a:pt x="889380" y="1353058"/>
                </a:lnTo>
                <a:lnTo>
                  <a:pt x="115842" y="129544"/>
                </a:lnTo>
                <a:close/>
              </a:path>
              <a:path w="889634" h="1383664">
                <a:moveTo>
                  <a:pt x="0" y="0"/>
                </a:moveTo>
                <a:lnTo>
                  <a:pt x="19176" y="190626"/>
                </a:lnTo>
                <a:lnTo>
                  <a:pt x="67531" y="160071"/>
                </a:lnTo>
                <a:lnTo>
                  <a:pt x="52324" y="136016"/>
                </a:lnTo>
                <a:lnTo>
                  <a:pt x="100584" y="105410"/>
                </a:lnTo>
                <a:lnTo>
                  <a:pt x="154034" y="105410"/>
                </a:lnTo>
                <a:lnTo>
                  <a:pt x="164084" y="99060"/>
                </a:lnTo>
                <a:lnTo>
                  <a:pt x="0" y="0"/>
                </a:lnTo>
                <a:close/>
              </a:path>
              <a:path w="889634" h="1383664">
                <a:moveTo>
                  <a:pt x="100584" y="105410"/>
                </a:moveTo>
                <a:lnTo>
                  <a:pt x="52324" y="136016"/>
                </a:lnTo>
                <a:lnTo>
                  <a:pt x="67531" y="160071"/>
                </a:lnTo>
                <a:lnTo>
                  <a:pt x="115842" y="129544"/>
                </a:lnTo>
                <a:lnTo>
                  <a:pt x="100584" y="105410"/>
                </a:lnTo>
                <a:close/>
              </a:path>
              <a:path w="889634" h="1383664">
                <a:moveTo>
                  <a:pt x="154034" y="105410"/>
                </a:moveTo>
                <a:lnTo>
                  <a:pt x="100584" y="105410"/>
                </a:lnTo>
                <a:lnTo>
                  <a:pt x="115842" y="129544"/>
                </a:lnTo>
                <a:lnTo>
                  <a:pt x="154034" y="105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81450" y="1916048"/>
            <a:ext cx="171450" cy="1295400"/>
          </a:xfrm>
          <a:custGeom>
            <a:avLst/>
            <a:gdLst/>
            <a:ahLst/>
            <a:cxnLst/>
            <a:rect l="l" t="t" r="r" b="b"/>
            <a:pathLst>
              <a:path w="171450" h="1295400">
                <a:moveTo>
                  <a:pt x="57150" y="1123950"/>
                </a:moveTo>
                <a:lnTo>
                  <a:pt x="0" y="1123950"/>
                </a:lnTo>
                <a:lnTo>
                  <a:pt x="85725" y="1295400"/>
                </a:lnTo>
                <a:lnTo>
                  <a:pt x="157162" y="1152525"/>
                </a:lnTo>
                <a:lnTo>
                  <a:pt x="57150" y="1152525"/>
                </a:lnTo>
                <a:lnTo>
                  <a:pt x="57150" y="1123950"/>
                </a:lnTo>
                <a:close/>
              </a:path>
              <a:path w="171450" h="1295400">
                <a:moveTo>
                  <a:pt x="114300" y="0"/>
                </a:moveTo>
                <a:lnTo>
                  <a:pt x="57150" y="0"/>
                </a:lnTo>
                <a:lnTo>
                  <a:pt x="57150" y="1152525"/>
                </a:lnTo>
                <a:lnTo>
                  <a:pt x="114300" y="1152525"/>
                </a:lnTo>
                <a:lnTo>
                  <a:pt x="114300" y="0"/>
                </a:lnTo>
                <a:close/>
              </a:path>
              <a:path w="171450" h="1295400">
                <a:moveTo>
                  <a:pt x="171450" y="1123950"/>
                </a:moveTo>
                <a:lnTo>
                  <a:pt x="114300" y="1123950"/>
                </a:lnTo>
                <a:lnTo>
                  <a:pt x="114300" y="1152525"/>
                </a:lnTo>
                <a:lnTo>
                  <a:pt x="157162" y="1152525"/>
                </a:lnTo>
                <a:lnTo>
                  <a:pt x="171450" y="1123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15923" y="1831848"/>
            <a:ext cx="744855" cy="1452880"/>
          </a:xfrm>
          <a:custGeom>
            <a:avLst/>
            <a:gdLst/>
            <a:ahLst/>
            <a:cxnLst/>
            <a:rect l="l" t="t" r="r" b="b"/>
            <a:pathLst>
              <a:path w="744855" h="1452879">
                <a:moveTo>
                  <a:pt x="0" y="1260982"/>
                </a:moveTo>
                <a:lnTo>
                  <a:pt x="88" y="1452626"/>
                </a:lnTo>
                <a:lnTo>
                  <a:pt x="153221" y="1337690"/>
                </a:lnTo>
                <a:lnTo>
                  <a:pt x="89496" y="1337690"/>
                </a:lnTo>
                <a:lnTo>
                  <a:pt x="38366" y="1312164"/>
                </a:lnTo>
                <a:lnTo>
                  <a:pt x="51169" y="1286529"/>
                </a:lnTo>
                <a:lnTo>
                  <a:pt x="0" y="1260982"/>
                </a:lnTo>
                <a:close/>
              </a:path>
              <a:path w="744855" h="1452879">
                <a:moveTo>
                  <a:pt x="51169" y="1286529"/>
                </a:moveTo>
                <a:lnTo>
                  <a:pt x="38366" y="1312164"/>
                </a:lnTo>
                <a:lnTo>
                  <a:pt x="89496" y="1337690"/>
                </a:lnTo>
                <a:lnTo>
                  <a:pt x="102299" y="1312056"/>
                </a:lnTo>
                <a:lnTo>
                  <a:pt x="51169" y="1286529"/>
                </a:lnTo>
                <a:close/>
              </a:path>
              <a:path w="744855" h="1452879">
                <a:moveTo>
                  <a:pt x="102299" y="1312056"/>
                </a:moveTo>
                <a:lnTo>
                  <a:pt x="89496" y="1337690"/>
                </a:lnTo>
                <a:lnTo>
                  <a:pt x="153221" y="1337690"/>
                </a:lnTo>
                <a:lnTo>
                  <a:pt x="153390" y="1337564"/>
                </a:lnTo>
                <a:lnTo>
                  <a:pt x="102299" y="1312056"/>
                </a:lnTo>
                <a:close/>
              </a:path>
              <a:path w="744855" h="1452879">
                <a:moveTo>
                  <a:pt x="693699" y="0"/>
                </a:moveTo>
                <a:lnTo>
                  <a:pt x="51169" y="1286529"/>
                </a:lnTo>
                <a:lnTo>
                  <a:pt x="102299" y="1312056"/>
                </a:lnTo>
                <a:lnTo>
                  <a:pt x="744753" y="25653"/>
                </a:lnTo>
                <a:lnTo>
                  <a:pt x="693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57901" y="3716273"/>
            <a:ext cx="1246505" cy="1530985"/>
          </a:xfrm>
          <a:custGeom>
            <a:avLst/>
            <a:gdLst/>
            <a:ahLst/>
            <a:cxnLst/>
            <a:rect l="l" t="t" r="r" b="b"/>
            <a:pathLst>
              <a:path w="1246504" h="1530985">
                <a:moveTo>
                  <a:pt x="1116073" y="115356"/>
                </a:moveTo>
                <a:lnTo>
                  <a:pt x="0" y="1494917"/>
                </a:lnTo>
                <a:lnTo>
                  <a:pt x="44323" y="1530985"/>
                </a:lnTo>
                <a:lnTo>
                  <a:pt x="1160502" y="151322"/>
                </a:lnTo>
                <a:lnTo>
                  <a:pt x="1116073" y="115356"/>
                </a:lnTo>
                <a:close/>
              </a:path>
              <a:path w="1246504" h="1530985">
                <a:moveTo>
                  <a:pt x="1225647" y="93218"/>
                </a:moveTo>
                <a:lnTo>
                  <a:pt x="1133982" y="93218"/>
                </a:lnTo>
                <a:lnTo>
                  <a:pt x="1178432" y="129158"/>
                </a:lnTo>
                <a:lnTo>
                  <a:pt x="1160502" y="151322"/>
                </a:lnTo>
                <a:lnTo>
                  <a:pt x="1204976" y="187325"/>
                </a:lnTo>
                <a:lnTo>
                  <a:pt x="1225647" y="93218"/>
                </a:lnTo>
                <a:close/>
              </a:path>
              <a:path w="1246504" h="1530985">
                <a:moveTo>
                  <a:pt x="1133982" y="93218"/>
                </a:moveTo>
                <a:lnTo>
                  <a:pt x="1116073" y="115356"/>
                </a:lnTo>
                <a:lnTo>
                  <a:pt x="1160502" y="151322"/>
                </a:lnTo>
                <a:lnTo>
                  <a:pt x="1178432" y="129158"/>
                </a:lnTo>
                <a:lnTo>
                  <a:pt x="1133982" y="93218"/>
                </a:lnTo>
                <a:close/>
              </a:path>
              <a:path w="1246504" h="1530985">
                <a:moveTo>
                  <a:pt x="1246124" y="0"/>
                </a:moveTo>
                <a:lnTo>
                  <a:pt x="1071626" y="79375"/>
                </a:lnTo>
                <a:lnTo>
                  <a:pt x="1116073" y="115356"/>
                </a:lnTo>
                <a:lnTo>
                  <a:pt x="1133982" y="93218"/>
                </a:lnTo>
                <a:lnTo>
                  <a:pt x="1225647" y="93218"/>
                </a:lnTo>
                <a:lnTo>
                  <a:pt x="1246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27698" y="1773301"/>
            <a:ext cx="889635" cy="1383665"/>
          </a:xfrm>
          <a:custGeom>
            <a:avLst/>
            <a:gdLst/>
            <a:ahLst/>
            <a:cxnLst/>
            <a:rect l="l" t="t" r="r" b="b"/>
            <a:pathLst>
              <a:path w="889634" h="1383664">
                <a:moveTo>
                  <a:pt x="115842" y="129544"/>
                </a:moveTo>
                <a:lnTo>
                  <a:pt x="67531" y="160071"/>
                </a:lnTo>
                <a:lnTo>
                  <a:pt x="841121" y="1383664"/>
                </a:lnTo>
                <a:lnTo>
                  <a:pt x="889380" y="1353058"/>
                </a:lnTo>
                <a:lnTo>
                  <a:pt x="115842" y="129544"/>
                </a:lnTo>
                <a:close/>
              </a:path>
              <a:path w="889634" h="1383664">
                <a:moveTo>
                  <a:pt x="0" y="0"/>
                </a:moveTo>
                <a:lnTo>
                  <a:pt x="19176" y="190626"/>
                </a:lnTo>
                <a:lnTo>
                  <a:pt x="67531" y="160071"/>
                </a:lnTo>
                <a:lnTo>
                  <a:pt x="52324" y="136016"/>
                </a:lnTo>
                <a:lnTo>
                  <a:pt x="100584" y="105410"/>
                </a:lnTo>
                <a:lnTo>
                  <a:pt x="154034" y="105410"/>
                </a:lnTo>
                <a:lnTo>
                  <a:pt x="164084" y="99060"/>
                </a:lnTo>
                <a:lnTo>
                  <a:pt x="0" y="0"/>
                </a:lnTo>
                <a:close/>
              </a:path>
              <a:path w="889634" h="1383664">
                <a:moveTo>
                  <a:pt x="100584" y="105410"/>
                </a:moveTo>
                <a:lnTo>
                  <a:pt x="52324" y="136016"/>
                </a:lnTo>
                <a:lnTo>
                  <a:pt x="67531" y="160071"/>
                </a:lnTo>
                <a:lnTo>
                  <a:pt x="115842" y="129544"/>
                </a:lnTo>
                <a:lnTo>
                  <a:pt x="100584" y="105410"/>
                </a:lnTo>
                <a:close/>
              </a:path>
              <a:path w="889634" h="1383664">
                <a:moveTo>
                  <a:pt x="154034" y="105410"/>
                </a:moveTo>
                <a:lnTo>
                  <a:pt x="100584" y="105410"/>
                </a:lnTo>
                <a:lnTo>
                  <a:pt x="115842" y="129544"/>
                </a:lnTo>
                <a:lnTo>
                  <a:pt x="154034" y="105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81450" y="1916048"/>
            <a:ext cx="171450" cy="1295400"/>
          </a:xfrm>
          <a:custGeom>
            <a:avLst/>
            <a:gdLst/>
            <a:ahLst/>
            <a:cxnLst/>
            <a:rect l="l" t="t" r="r" b="b"/>
            <a:pathLst>
              <a:path w="171450" h="1295400">
                <a:moveTo>
                  <a:pt x="57150" y="1123950"/>
                </a:moveTo>
                <a:lnTo>
                  <a:pt x="0" y="1123950"/>
                </a:lnTo>
                <a:lnTo>
                  <a:pt x="85725" y="1295400"/>
                </a:lnTo>
                <a:lnTo>
                  <a:pt x="157162" y="1152525"/>
                </a:lnTo>
                <a:lnTo>
                  <a:pt x="57150" y="1152525"/>
                </a:lnTo>
                <a:lnTo>
                  <a:pt x="57150" y="1123950"/>
                </a:lnTo>
                <a:close/>
              </a:path>
              <a:path w="171450" h="1295400">
                <a:moveTo>
                  <a:pt x="114300" y="0"/>
                </a:moveTo>
                <a:lnTo>
                  <a:pt x="57150" y="0"/>
                </a:lnTo>
                <a:lnTo>
                  <a:pt x="57150" y="1152525"/>
                </a:lnTo>
                <a:lnTo>
                  <a:pt x="114300" y="1152525"/>
                </a:lnTo>
                <a:lnTo>
                  <a:pt x="114300" y="0"/>
                </a:lnTo>
                <a:close/>
              </a:path>
              <a:path w="171450" h="1295400">
                <a:moveTo>
                  <a:pt x="171450" y="1123950"/>
                </a:moveTo>
                <a:lnTo>
                  <a:pt x="114300" y="1123950"/>
                </a:lnTo>
                <a:lnTo>
                  <a:pt x="114300" y="1152525"/>
                </a:lnTo>
                <a:lnTo>
                  <a:pt x="157162" y="1152525"/>
                </a:lnTo>
                <a:lnTo>
                  <a:pt x="171450" y="1123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15923" y="1831848"/>
            <a:ext cx="744855" cy="1452880"/>
          </a:xfrm>
          <a:custGeom>
            <a:avLst/>
            <a:gdLst/>
            <a:ahLst/>
            <a:cxnLst/>
            <a:rect l="l" t="t" r="r" b="b"/>
            <a:pathLst>
              <a:path w="744855" h="1452879">
                <a:moveTo>
                  <a:pt x="0" y="1260982"/>
                </a:moveTo>
                <a:lnTo>
                  <a:pt x="88" y="1452626"/>
                </a:lnTo>
                <a:lnTo>
                  <a:pt x="153221" y="1337690"/>
                </a:lnTo>
                <a:lnTo>
                  <a:pt x="89496" y="1337690"/>
                </a:lnTo>
                <a:lnTo>
                  <a:pt x="38366" y="1312164"/>
                </a:lnTo>
                <a:lnTo>
                  <a:pt x="51169" y="1286529"/>
                </a:lnTo>
                <a:lnTo>
                  <a:pt x="0" y="1260982"/>
                </a:lnTo>
                <a:close/>
              </a:path>
              <a:path w="744855" h="1452879">
                <a:moveTo>
                  <a:pt x="51169" y="1286529"/>
                </a:moveTo>
                <a:lnTo>
                  <a:pt x="38366" y="1312164"/>
                </a:lnTo>
                <a:lnTo>
                  <a:pt x="89496" y="1337690"/>
                </a:lnTo>
                <a:lnTo>
                  <a:pt x="102299" y="1312056"/>
                </a:lnTo>
                <a:lnTo>
                  <a:pt x="51169" y="1286529"/>
                </a:lnTo>
                <a:close/>
              </a:path>
              <a:path w="744855" h="1452879">
                <a:moveTo>
                  <a:pt x="102299" y="1312056"/>
                </a:moveTo>
                <a:lnTo>
                  <a:pt x="89496" y="1337690"/>
                </a:lnTo>
                <a:lnTo>
                  <a:pt x="153221" y="1337690"/>
                </a:lnTo>
                <a:lnTo>
                  <a:pt x="153390" y="1337564"/>
                </a:lnTo>
                <a:lnTo>
                  <a:pt x="102299" y="1312056"/>
                </a:lnTo>
                <a:close/>
              </a:path>
              <a:path w="744855" h="1452879">
                <a:moveTo>
                  <a:pt x="693699" y="0"/>
                </a:moveTo>
                <a:lnTo>
                  <a:pt x="51169" y="1286529"/>
                </a:lnTo>
                <a:lnTo>
                  <a:pt x="102299" y="1312056"/>
                </a:lnTo>
                <a:lnTo>
                  <a:pt x="744753" y="25653"/>
                </a:lnTo>
                <a:lnTo>
                  <a:pt x="693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98867" y="4126865"/>
            <a:ext cx="1457325" cy="1102360"/>
          </a:xfrm>
          <a:custGeom>
            <a:avLst/>
            <a:gdLst/>
            <a:ahLst/>
            <a:cxnLst/>
            <a:rect l="l" t="t" r="r" b="b"/>
            <a:pathLst>
              <a:path w="1457325" h="1102360">
                <a:moveTo>
                  <a:pt x="1302699" y="1022354"/>
                </a:moveTo>
                <a:lnTo>
                  <a:pt x="1268412" y="1068070"/>
                </a:lnTo>
                <a:lnTo>
                  <a:pt x="1457007" y="1102360"/>
                </a:lnTo>
                <a:lnTo>
                  <a:pt x="1425575" y="1039495"/>
                </a:lnTo>
                <a:lnTo>
                  <a:pt x="1325562" y="1039495"/>
                </a:lnTo>
                <a:lnTo>
                  <a:pt x="1302699" y="1022354"/>
                </a:lnTo>
                <a:close/>
              </a:path>
              <a:path w="1457325" h="1102360">
                <a:moveTo>
                  <a:pt x="1336989" y="976634"/>
                </a:moveTo>
                <a:lnTo>
                  <a:pt x="1302699" y="1022354"/>
                </a:lnTo>
                <a:lnTo>
                  <a:pt x="1325562" y="1039495"/>
                </a:lnTo>
                <a:lnTo>
                  <a:pt x="1359852" y="993775"/>
                </a:lnTo>
                <a:lnTo>
                  <a:pt x="1336989" y="976634"/>
                </a:lnTo>
                <a:close/>
              </a:path>
              <a:path w="1457325" h="1102360">
                <a:moveTo>
                  <a:pt x="1371282" y="930910"/>
                </a:moveTo>
                <a:lnTo>
                  <a:pt x="1336989" y="976634"/>
                </a:lnTo>
                <a:lnTo>
                  <a:pt x="1359852" y="993775"/>
                </a:lnTo>
                <a:lnTo>
                  <a:pt x="1325562" y="1039495"/>
                </a:lnTo>
                <a:lnTo>
                  <a:pt x="1425575" y="1039495"/>
                </a:lnTo>
                <a:lnTo>
                  <a:pt x="1371282" y="930910"/>
                </a:lnTo>
                <a:close/>
              </a:path>
              <a:path w="1457325" h="1102360">
                <a:moveTo>
                  <a:pt x="34289" y="0"/>
                </a:moveTo>
                <a:lnTo>
                  <a:pt x="0" y="45720"/>
                </a:lnTo>
                <a:lnTo>
                  <a:pt x="1302699" y="1022354"/>
                </a:lnTo>
                <a:lnTo>
                  <a:pt x="1336989" y="976634"/>
                </a:lnTo>
                <a:lnTo>
                  <a:pt x="3428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57901" y="3716273"/>
            <a:ext cx="1246505" cy="1530985"/>
          </a:xfrm>
          <a:custGeom>
            <a:avLst/>
            <a:gdLst/>
            <a:ahLst/>
            <a:cxnLst/>
            <a:rect l="l" t="t" r="r" b="b"/>
            <a:pathLst>
              <a:path w="1246504" h="1530985">
                <a:moveTo>
                  <a:pt x="1116073" y="115356"/>
                </a:moveTo>
                <a:lnTo>
                  <a:pt x="0" y="1494917"/>
                </a:lnTo>
                <a:lnTo>
                  <a:pt x="44323" y="1530985"/>
                </a:lnTo>
                <a:lnTo>
                  <a:pt x="1160502" y="151322"/>
                </a:lnTo>
                <a:lnTo>
                  <a:pt x="1116073" y="115356"/>
                </a:lnTo>
                <a:close/>
              </a:path>
              <a:path w="1246504" h="1530985">
                <a:moveTo>
                  <a:pt x="1225647" y="93218"/>
                </a:moveTo>
                <a:lnTo>
                  <a:pt x="1133982" y="93218"/>
                </a:lnTo>
                <a:lnTo>
                  <a:pt x="1178432" y="129158"/>
                </a:lnTo>
                <a:lnTo>
                  <a:pt x="1160502" y="151322"/>
                </a:lnTo>
                <a:lnTo>
                  <a:pt x="1204976" y="187325"/>
                </a:lnTo>
                <a:lnTo>
                  <a:pt x="1225647" y="93218"/>
                </a:lnTo>
                <a:close/>
              </a:path>
              <a:path w="1246504" h="1530985">
                <a:moveTo>
                  <a:pt x="1133982" y="93218"/>
                </a:moveTo>
                <a:lnTo>
                  <a:pt x="1116073" y="115356"/>
                </a:lnTo>
                <a:lnTo>
                  <a:pt x="1160502" y="151322"/>
                </a:lnTo>
                <a:lnTo>
                  <a:pt x="1178432" y="129158"/>
                </a:lnTo>
                <a:lnTo>
                  <a:pt x="1133982" y="93218"/>
                </a:lnTo>
                <a:close/>
              </a:path>
              <a:path w="1246504" h="1530985">
                <a:moveTo>
                  <a:pt x="1246124" y="0"/>
                </a:moveTo>
                <a:lnTo>
                  <a:pt x="1071626" y="79375"/>
                </a:lnTo>
                <a:lnTo>
                  <a:pt x="1116073" y="115356"/>
                </a:lnTo>
                <a:lnTo>
                  <a:pt x="1133982" y="93218"/>
                </a:lnTo>
                <a:lnTo>
                  <a:pt x="1225647" y="93218"/>
                </a:lnTo>
                <a:lnTo>
                  <a:pt x="12461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227698" y="1773301"/>
            <a:ext cx="889635" cy="1383665"/>
          </a:xfrm>
          <a:custGeom>
            <a:avLst/>
            <a:gdLst/>
            <a:ahLst/>
            <a:cxnLst/>
            <a:rect l="l" t="t" r="r" b="b"/>
            <a:pathLst>
              <a:path w="889634" h="1383664">
                <a:moveTo>
                  <a:pt x="115842" y="129544"/>
                </a:moveTo>
                <a:lnTo>
                  <a:pt x="67531" y="160071"/>
                </a:lnTo>
                <a:lnTo>
                  <a:pt x="841121" y="1383664"/>
                </a:lnTo>
                <a:lnTo>
                  <a:pt x="889380" y="1353058"/>
                </a:lnTo>
                <a:lnTo>
                  <a:pt x="115842" y="129544"/>
                </a:lnTo>
                <a:close/>
              </a:path>
              <a:path w="889634" h="1383664">
                <a:moveTo>
                  <a:pt x="0" y="0"/>
                </a:moveTo>
                <a:lnTo>
                  <a:pt x="19176" y="190626"/>
                </a:lnTo>
                <a:lnTo>
                  <a:pt x="67531" y="160071"/>
                </a:lnTo>
                <a:lnTo>
                  <a:pt x="52324" y="136016"/>
                </a:lnTo>
                <a:lnTo>
                  <a:pt x="100584" y="105410"/>
                </a:lnTo>
                <a:lnTo>
                  <a:pt x="154034" y="105410"/>
                </a:lnTo>
                <a:lnTo>
                  <a:pt x="164084" y="99060"/>
                </a:lnTo>
                <a:lnTo>
                  <a:pt x="0" y="0"/>
                </a:lnTo>
                <a:close/>
              </a:path>
              <a:path w="889634" h="1383664">
                <a:moveTo>
                  <a:pt x="100584" y="105410"/>
                </a:moveTo>
                <a:lnTo>
                  <a:pt x="52324" y="136016"/>
                </a:lnTo>
                <a:lnTo>
                  <a:pt x="67531" y="160071"/>
                </a:lnTo>
                <a:lnTo>
                  <a:pt x="115842" y="129544"/>
                </a:lnTo>
                <a:lnTo>
                  <a:pt x="100584" y="105410"/>
                </a:lnTo>
                <a:close/>
              </a:path>
              <a:path w="889634" h="1383664">
                <a:moveTo>
                  <a:pt x="154034" y="105410"/>
                </a:moveTo>
                <a:lnTo>
                  <a:pt x="100584" y="105410"/>
                </a:lnTo>
                <a:lnTo>
                  <a:pt x="115842" y="129544"/>
                </a:lnTo>
                <a:lnTo>
                  <a:pt x="154034" y="10541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81450" y="1916048"/>
            <a:ext cx="171450" cy="1295400"/>
          </a:xfrm>
          <a:custGeom>
            <a:avLst/>
            <a:gdLst/>
            <a:ahLst/>
            <a:cxnLst/>
            <a:rect l="l" t="t" r="r" b="b"/>
            <a:pathLst>
              <a:path w="171450" h="1295400">
                <a:moveTo>
                  <a:pt x="57150" y="1123950"/>
                </a:moveTo>
                <a:lnTo>
                  <a:pt x="0" y="1123950"/>
                </a:lnTo>
                <a:lnTo>
                  <a:pt x="85725" y="1295400"/>
                </a:lnTo>
                <a:lnTo>
                  <a:pt x="157162" y="1152525"/>
                </a:lnTo>
                <a:lnTo>
                  <a:pt x="57150" y="1152525"/>
                </a:lnTo>
                <a:lnTo>
                  <a:pt x="57150" y="1123950"/>
                </a:lnTo>
                <a:close/>
              </a:path>
              <a:path w="171450" h="1295400">
                <a:moveTo>
                  <a:pt x="114300" y="0"/>
                </a:moveTo>
                <a:lnTo>
                  <a:pt x="57150" y="0"/>
                </a:lnTo>
                <a:lnTo>
                  <a:pt x="57150" y="1152525"/>
                </a:lnTo>
                <a:lnTo>
                  <a:pt x="114300" y="1152525"/>
                </a:lnTo>
                <a:lnTo>
                  <a:pt x="114300" y="0"/>
                </a:lnTo>
                <a:close/>
              </a:path>
              <a:path w="171450" h="1295400">
                <a:moveTo>
                  <a:pt x="171450" y="1123950"/>
                </a:moveTo>
                <a:lnTo>
                  <a:pt x="114300" y="1123950"/>
                </a:lnTo>
                <a:lnTo>
                  <a:pt x="114300" y="1152525"/>
                </a:lnTo>
                <a:lnTo>
                  <a:pt x="157162" y="1152525"/>
                </a:lnTo>
                <a:lnTo>
                  <a:pt x="171450" y="1123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5923" y="1831848"/>
            <a:ext cx="744855" cy="1452880"/>
          </a:xfrm>
          <a:custGeom>
            <a:avLst/>
            <a:gdLst/>
            <a:ahLst/>
            <a:cxnLst/>
            <a:rect l="l" t="t" r="r" b="b"/>
            <a:pathLst>
              <a:path w="744855" h="1452879">
                <a:moveTo>
                  <a:pt x="0" y="1260982"/>
                </a:moveTo>
                <a:lnTo>
                  <a:pt x="88" y="1452626"/>
                </a:lnTo>
                <a:lnTo>
                  <a:pt x="153221" y="1337690"/>
                </a:lnTo>
                <a:lnTo>
                  <a:pt x="89496" y="1337690"/>
                </a:lnTo>
                <a:lnTo>
                  <a:pt x="38366" y="1312164"/>
                </a:lnTo>
                <a:lnTo>
                  <a:pt x="51169" y="1286529"/>
                </a:lnTo>
                <a:lnTo>
                  <a:pt x="0" y="1260982"/>
                </a:lnTo>
                <a:close/>
              </a:path>
              <a:path w="744855" h="1452879">
                <a:moveTo>
                  <a:pt x="51169" y="1286529"/>
                </a:moveTo>
                <a:lnTo>
                  <a:pt x="38366" y="1312164"/>
                </a:lnTo>
                <a:lnTo>
                  <a:pt x="89496" y="1337690"/>
                </a:lnTo>
                <a:lnTo>
                  <a:pt x="102299" y="1312056"/>
                </a:lnTo>
                <a:lnTo>
                  <a:pt x="51169" y="1286529"/>
                </a:lnTo>
                <a:close/>
              </a:path>
              <a:path w="744855" h="1452879">
                <a:moveTo>
                  <a:pt x="102299" y="1312056"/>
                </a:moveTo>
                <a:lnTo>
                  <a:pt x="89496" y="1337690"/>
                </a:lnTo>
                <a:lnTo>
                  <a:pt x="153221" y="1337690"/>
                </a:lnTo>
                <a:lnTo>
                  <a:pt x="153390" y="1337564"/>
                </a:lnTo>
                <a:lnTo>
                  <a:pt x="102299" y="1312056"/>
                </a:lnTo>
                <a:close/>
              </a:path>
              <a:path w="744855" h="1452879">
                <a:moveTo>
                  <a:pt x="693699" y="0"/>
                </a:moveTo>
                <a:lnTo>
                  <a:pt x="51169" y="1286529"/>
                </a:lnTo>
                <a:lnTo>
                  <a:pt x="102299" y="1312056"/>
                </a:lnTo>
                <a:lnTo>
                  <a:pt x="744753" y="25653"/>
                </a:lnTo>
                <a:lnTo>
                  <a:pt x="6936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844" y="661034"/>
            <a:ext cx="7263765" cy="4551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50520">
              <a:lnSpc>
                <a:spcPct val="100000"/>
              </a:lnSpc>
            </a:pPr>
            <a:r>
              <a:rPr dirty="0" sz="3200" spc="-10" b="1">
                <a:solidFill>
                  <a:srgbClr val="FFFFFF"/>
                </a:solidFill>
                <a:latin typeface="Times New Roman"/>
                <a:cs typeface="Times New Roman"/>
              </a:rPr>
              <a:t>FACTORS </a:t>
            </a:r>
            <a:r>
              <a:rPr dirty="0" sz="3200" spc="-5" b="1">
                <a:solidFill>
                  <a:srgbClr val="FFFFFF"/>
                </a:solidFill>
                <a:latin typeface="Times New Roman"/>
                <a:cs typeface="Times New Roman"/>
              </a:rPr>
              <a:t>PRECIPITATING</a:t>
            </a:r>
            <a:r>
              <a:rPr dirty="0" sz="3200" spc="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Times New Roman"/>
                <a:cs typeface="Times New Roman"/>
              </a:rPr>
              <a:t>CRISES</a:t>
            </a:r>
            <a:endParaRPr sz="3200">
              <a:latin typeface="Times New Roman"/>
              <a:cs typeface="Times New Roman"/>
            </a:endParaRPr>
          </a:p>
          <a:p>
            <a:pPr algn="ctr" marL="349885">
              <a:lnSpc>
                <a:spcPct val="100000"/>
              </a:lnSpc>
            </a:pPr>
            <a:r>
              <a:rPr dirty="0" sz="3200" spc="-5" b="1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3200" spc="-10" b="1">
                <a:solidFill>
                  <a:srgbClr val="FFFFFF"/>
                </a:solidFill>
                <a:latin typeface="Times New Roman"/>
                <a:cs typeface="Times New Roman"/>
              </a:rPr>
              <a:t>SICKLE </a:t>
            </a:r>
            <a:r>
              <a:rPr dirty="0" sz="3200" spc="-5" b="1">
                <a:solidFill>
                  <a:srgbClr val="FFFFFF"/>
                </a:solidFill>
                <a:latin typeface="Times New Roman"/>
                <a:cs typeface="Times New Roman"/>
              </a:rPr>
              <a:t>CELL</a:t>
            </a:r>
            <a:r>
              <a:rPr dirty="0" sz="32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FF"/>
                </a:solidFill>
                <a:latin typeface="Times New Roman"/>
                <a:cs typeface="Times New Roman"/>
              </a:rPr>
              <a:t>DISEASE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475615" indent="-462915">
              <a:lnSpc>
                <a:spcPct val="100000"/>
              </a:lnSpc>
              <a:spcBef>
                <a:spcPts val="2110"/>
              </a:spcBef>
              <a:buFont typeface="Wingdings"/>
              <a:buChar char=""/>
              <a:tabLst>
                <a:tab pos="476250" algn="l"/>
              </a:tabLst>
            </a:pP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INFECTIONS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(especially</a:t>
            </a:r>
            <a:r>
              <a:rPr dirty="0" sz="3200" spc="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5">
                <a:solidFill>
                  <a:srgbClr val="FFFF00"/>
                </a:solidFill>
                <a:latin typeface="Times New Roman"/>
                <a:cs typeface="Times New Roman"/>
              </a:rPr>
              <a:t>malaria)</a:t>
            </a:r>
            <a:endParaRPr sz="3200">
              <a:latin typeface="Times New Roman"/>
              <a:cs typeface="Times New Roman"/>
            </a:endParaRPr>
          </a:p>
          <a:p>
            <a:pPr marL="475615" indent="-462915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476250" algn="l"/>
              </a:tabLst>
            </a:pP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PYREXIA</a:t>
            </a:r>
            <a:endParaRPr sz="3200">
              <a:latin typeface="Times New Roman"/>
              <a:cs typeface="Times New Roman"/>
            </a:endParaRPr>
          </a:p>
          <a:p>
            <a:pPr marL="475615" indent="-462915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476250" algn="l"/>
              </a:tabLst>
            </a:pP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EXPOSURE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3200" spc="-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FF00"/>
                </a:solidFill>
                <a:latin typeface="Times New Roman"/>
                <a:cs typeface="Times New Roman"/>
              </a:rPr>
              <a:t>COLD</a:t>
            </a:r>
            <a:endParaRPr sz="3200">
              <a:latin typeface="Times New Roman"/>
              <a:cs typeface="Times New Roman"/>
            </a:endParaRPr>
          </a:p>
          <a:p>
            <a:pPr marL="475615" indent="-462915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476250" algn="l"/>
              </a:tabLst>
            </a:pP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DEHYDRATION</a:t>
            </a:r>
            <a:endParaRPr sz="3200">
              <a:latin typeface="Times New Roman"/>
              <a:cs typeface="Times New Roman"/>
            </a:endParaRPr>
          </a:p>
          <a:p>
            <a:pPr marL="475615" indent="-462915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476250" algn="l"/>
              </a:tabLst>
            </a:pP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PREGNANCY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48767"/>
            <a:ext cx="8970264" cy="6809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15886"/>
            <a:ext cx="8785225" cy="6626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96836"/>
            <a:ext cx="8823325" cy="6664325"/>
          </a:xfrm>
          <a:custGeom>
            <a:avLst/>
            <a:gdLst/>
            <a:ahLst/>
            <a:cxnLst/>
            <a:rect l="l" t="t" r="r" b="b"/>
            <a:pathLst>
              <a:path w="8823325" h="6664325">
                <a:moveTo>
                  <a:pt x="0" y="6664325"/>
                </a:moveTo>
                <a:lnTo>
                  <a:pt x="8823325" y="6664325"/>
                </a:lnTo>
                <a:lnTo>
                  <a:pt x="8823325" y="0"/>
                </a:lnTo>
                <a:lnTo>
                  <a:pt x="0" y="0"/>
                </a:lnTo>
                <a:lnTo>
                  <a:pt x="0" y="666432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1" y="48767"/>
            <a:ext cx="8970264" cy="6739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50" y="115887"/>
            <a:ext cx="8785225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900" y="96837"/>
            <a:ext cx="8823325" cy="6591300"/>
          </a:xfrm>
          <a:custGeom>
            <a:avLst/>
            <a:gdLst/>
            <a:ahLst/>
            <a:cxnLst/>
            <a:rect l="l" t="t" r="r" b="b"/>
            <a:pathLst>
              <a:path w="8823325" h="6591300">
                <a:moveTo>
                  <a:pt x="0" y="6591300"/>
                </a:moveTo>
                <a:lnTo>
                  <a:pt x="8823325" y="6591300"/>
                </a:lnTo>
                <a:lnTo>
                  <a:pt x="8823325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518" y="678941"/>
            <a:ext cx="8114665" cy="5295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400" b="1" u="none">
                <a:latin typeface="Times New Roman"/>
                <a:cs typeface="Times New Roman"/>
              </a:rPr>
              <a:t>Intravascular and </a:t>
            </a:r>
            <a:r>
              <a:rPr dirty="0" sz="3400" spc="-5" b="1" u="none">
                <a:latin typeface="Times New Roman"/>
                <a:cs typeface="Times New Roman"/>
              </a:rPr>
              <a:t>extravascular</a:t>
            </a:r>
            <a:r>
              <a:rPr dirty="0" sz="3400" spc="10" b="1" u="none">
                <a:latin typeface="Times New Roman"/>
                <a:cs typeface="Times New Roman"/>
              </a:rPr>
              <a:t> </a:t>
            </a:r>
            <a:r>
              <a:rPr dirty="0" sz="3400" spc="5" b="1" u="none">
                <a:latin typeface="Times New Roman"/>
                <a:cs typeface="Times New Roman"/>
              </a:rPr>
              <a:t>haemolysis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7166" y="1917953"/>
            <a:ext cx="7995284" cy="498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2930" algn="l"/>
                <a:tab pos="3168015" algn="l"/>
                <a:tab pos="5381625" algn="l"/>
                <a:tab pos="6137910" algn="l"/>
                <a:tab pos="7640955" algn="l"/>
              </a:tabLst>
            </a:pPr>
            <a:r>
              <a:rPr dirty="0" sz="3200" spc="0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Intra</a:t>
            </a:r>
            <a:r>
              <a:rPr dirty="0" sz="3200" spc="0" b="1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scul</a:t>
            </a:r>
            <a:r>
              <a:rPr dirty="0" sz="3200" spc="0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3200" spc="5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 spc="-5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si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3200" spc="5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cess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0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166" y="2406015"/>
            <a:ext cx="3159760" cy="157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2930">
              <a:lnSpc>
                <a:spcPct val="100000"/>
              </a:lnSpc>
              <a:tabLst>
                <a:tab pos="280543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brea</a:t>
            </a:r>
            <a:r>
              <a:rPr dirty="0" sz="3200" spc="-25" b="1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3200" spc="30" b="1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0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3200">
              <a:latin typeface="Times New Roman"/>
              <a:cs typeface="Times New Roman"/>
            </a:endParaRPr>
          </a:p>
          <a:p>
            <a:pPr marL="582930">
              <a:lnSpc>
                <a:spcPct val="100000"/>
              </a:lnSpc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circulation.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82930" algn="l"/>
              </a:tabLst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b.	Extravascular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34739" y="2406015"/>
            <a:ext cx="4606290" cy="157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96875" indent="-384810">
              <a:lnSpc>
                <a:spcPct val="100000"/>
              </a:lnSpc>
              <a:tabLst>
                <a:tab pos="859790" algn="l"/>
                <a:tab pos="1863089" algn="l"/>
                <a:tab pos="3454400" algn="l"/>
                <a:tab pos="4052570" algn="l"/>
              </a:tabLst>
            </a:pPr>
            <a:r>
              <a:rPr dirty="0" sz="3200" spc="5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ed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cells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dir</a:t>
            </a:r>
            <a:r>
              <a:rPr dirty="0" sz="3200" spc="5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3200" spc="-15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ly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00">
              <a:latin typeface="Times New Roman"/>
              <a:cs typeface="Times New Roman"/>
            </a:endParaRPr>
          </a:p>
          <a:p>
            <a:pPr marL="396875">
              <a:lnSpc>
                <a:spcPct val="100000"/>
              </a:lnSpc>
              <a:tabLst>
                <a:tab pos="3034030" algn="l"/>
              </a:tabLst>
            </a:pP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haemolysis	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excessive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7497" y="3967226"/>
            <a:ext cx="7423784" cy="986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removal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 red cells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by cells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3200" spc="-10" b="1">
                <a:solidFill>
                  <a:srgbClr val="FFFF00"/>
                </a:solidFill>
                <a:latin typeface="Times New Roman"/>
                <a:cs typeface="Times New Roman"/>
              </a:rPr>
              <a:t>RE  </a:t>
            </a:r>
            <a:r>
              <a:rPr dirty="0" sz="3200" spc="3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FFFF00"/>
                </a:solidFill>
                <a:latin typeface="Times New Roman"/>
                <a:cs typeface="Times New Roman"/>
              </a:rPr>
              <a:t>system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in the spleen and</a:t>
            </a:r>
            <a:r>
              <a:rPr dirty="0" sz="32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liver.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48767"/>
            <a:ext cx="9031224" cy="6739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15887"/>
            <a:ext cx="8856599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96837"/>
            <a:ext cx="8895080" cy="6591300"/>
          </a:xfrm>
          <a:custGeom>
            <a:avLst/>
            <a:gdLst/>
            <a:ahLst/>
            <a:cxnLst/>
            <a:rect l="l" t="t" r="r" b="b"/>
            <a:pathLst>
              <a:path w="8895080" h="6591300">
                <a:moveTo>
                  <a:pt x="0" y="6591300"/>
                </a:moveTo>
                <a:lnTo>
                  <a:pt x="8894699" y="6591300"/>
                </a:lnTo>
                <a:lnTo>
                  <a:pt x="8894699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121920"/>
            <a:ext cx="8970264" cy="6665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169862"/>
            <a:ext cx="8823325" cy="6518275"/>
          </a:xfrm>
          <a:custGeom>
            <a:avLst/>
            <a:gdLst/>
            <a:ahLst/>
            <a:cxnLst/>
            <a:rect l="l" t="t" r="r" b="b"/>
            <a:pathLst>
              <a:path w="8823325" h="6518275">
                <a:moveTo>
                  <a:pt x="0" y="6518275"/>
                </a:moveTo>
                <a:lnTo>
                  <a:pt x="8823325" y="6518275"/>
                </a:lnTo>
                <a:lnTo>
                  <a:pt x="8823325" y="0"/>
                </a:lnTo>
                <a:lnTo>
                  <a:pt x="0" y="0"/>
                </a:lnTo>
                <a:lnTo>
                  <a:pt x="0" y="6518275"/>
                </a:lnTo>
                <a:close/>
              </a:path>
            </a:pathLst>
          </a:custGeom>
          <a:ln w="38100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928" y="121918"/>
            <a:ext cx="8897112" cy="673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825" y="188912"/>
            <a:ext cx="8713724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1775" y="169861"/>
            <a:ext cx="8752205" cy="6591300"/>
          </a:xfrm>
          <a:custGeom>
            <a:avLst/>
            <a:gdLst/>
            <a:ahLst/>
            <a:cxnLst/>
            <a:rect l="l" t="t" r="r" b="b"/>
            <a:pathLst>
              <a:path w="8752205" h="6591300">
                <a:moveTo>
                  <a:pt x="0" y="6591300"/>
                </a:moveTo>
                <a:lnTo>
                  <a:pt x="8751951" y="6591300"/>
                </a:lnTo>
                <a:lnTo>
                  <a:pt x="8751951" y="0"/>
                </a:lnTo>
                <a:lnTo>
                  <a:pt x="0" y="0"/>
                </a:lnTo>
                <a:lnTo>
                  <a:pt x="0" y="6591300"/>
                </a:lnTo>
                <a:close/>
              </a:path>
            </a:pathLst>
          </a:custGeom>
          <a:ln w="38099">
            <a:solidFill>
              <a:srgbClr val="FFFF9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76" y="268224"/>
            <a:ext cx="8900160" cy="6449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387" y="333375"/>
            <a:ext cx="8713724" cy="6264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337" y="314325"/>
            <a:ext cx="8752205" cy="6302375"/>
          </a:xfrm>
          <a:custGeom>
            <a:avLst/>
            <a:gdLst/>
            <a:ahLst/>
            <a:cxnLst/>
            <a:rect l="l" t="t" r="r" b="b"/>
            <a:pathLst>
              <a:path w="8752205" h="6302375">
                <a:moveTo>
                  <a:pt x="0" y="6302375"/>
                </a:moveTo>
                <a:lnTo>
                  <a:pt x="8751824" y="6302375"/>
                </a:lnTo>
                <a:lnTo>
                  <a:pt x="8751824" y="0"/>
                </a:lnTo>
                <a:lnTo>
                  <a:pt x="0" y="0"/>
                </a:lnTo>
                <a:lnTo>
                  <a:pt x="0" y="6302375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887"/>
            <a:ext cx="8785225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286"/>
            <a:ext cx="8856599" cy="6453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695" y="452373"/>
            <a:ext cx="7799070" cy="548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/>
              <a:t>Clinical Manifestations in Sickle</a:t>
            </a:r>
            <a:r>
              <a:rPr dirty="0" sz="3600" spc="-110"/>
              <a:t> </a:t>
            </a:r>
            <a:r>
              <a:rPr dirty="0" sz="3600"/>
              <a:t>Anaemia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29590" y="1438147"/>
            <a:ext cx="7238365" cy="4647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6250" indent="-463550">
              <a:lnSpc>
                <a:spcPct val="100000"/>
              </a:lnSpc>
              <a:buSzPct val="114285"/>
              <a:buFont typeface="Wingdings"/>
              <a:buChar char=""/>
              <a:tabLst>
                <a:tab pos="476884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Pallor</a:t>
            </a:r>
            <a:r>
              <a:rPr dirty="0" sz="2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(Anaemia)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7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Jaundice &amp;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Dark</a:t>
            </a:r>
            <a:r>
              <a:rPr dirty="0" sz="2800" spc="-1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Urine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60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Apathy &amp;</a:t>
            </a:r>
            <a:r>
              <a:rPr dirty="0" sz="2800" spc="-1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Anorexia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Hand-Foot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(Young</a:t>
            </a:r>
            <a:r>
              <a:rPr dirty="0" sz="2800" spc="-14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Children)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ts val="3195"/>
              </a:lnSpc>
              <a:spcBef>
                <a:spcPts val="1660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Splenic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sequestration (Young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children)</a:t>
            </a:r>
            <a:r>
              <a:rPr dirty="0" sz="2800" spc="-1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Hepatic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ts val="3195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Sequestration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Bones and Joints</a:t>
            </a:r>
            <a:r>
              <a:rPr dirty="0" sz="2800" spc="-229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Pain</a:t>
            </a:r>
            <a:endParaRPr sz="2800">
              <a:latin typeface="Times New Roman"/>
              <a:cs typeface="Times New Roman"/>
            </a:endParaRPr>
          </a:p>
          <a:p>
            <a:pPr marL="445770" indent="-43307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464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Abdominal</a:t>
            </a:r>
            <a:r>
              <a:rPr dirty="0" sz="2800" spc="-1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Pain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695" y="236220"/>
            <a:ext cx="779780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/>
              <a:t>Clinical Manifestations in Sickle</a:t>
            </a:r>
            <a:r>
              <a:rPr dirty="0" sz="3600" spc="-125"/>
              <a:t> </a:t>
            </a:r>
            <a:r>
              <a:rPr dirty="0" sz="3600"/>
              <a:t>Anaemia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29590" y="1301622"/>
            <a:ext cx="8112125" cy="4311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90"/>
              </a:lnSpc>
            </a:pPr>
            <a:r>
              <a:rPr dirty="0" sz="2800" spc="25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25">
                <a:solidFill>
                  <a:srgbClr val="FFFF00"/>
                </a:solidFill>
                <a:latin typeface="Times New Roman"/>
                <a:cs typeface="Times New Roman"/>
              </a:rPr>
              <a:t>Recurrent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Infections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&amp; Chest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Symptoms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(Acute</a:t>
            </a:r>
            <a:r>
              <a:rPr dirty="0" sz="2800" spc="-1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Chest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ts val="319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Syndrome)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dirty="0" sz="2800" spc="1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Hepato-Splenomegaly</a:t>
            </a:r>
            <a:endParaRPr sz="2800">
              <a:latin typeface="Times New Roman"/>
              <a:cs typeface="Times New Roman"/>
            </a:endParaRPr>
          </a:p>
          <a:p>
            <a:pPr marL="1067435">
              <a:lnSpc>
                <a:spcPct val="100000"/>
              </a:lnSpc>
              <a:spcBef>
                <a:spcPts val="335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(Early</a:t>
            </a:r>
            <a:r>
              <a:rPr dirty="0" sz="28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Childhood)</a:t>
            </a:r>
            <a:endParaRPr sz="2800">
              <a:latin typeface="Times New Roman"/>
              <a:cs typeface="Times New Roman"/>
            </a:endParaRPr>
          </a:p>
          <a:p>
            <a:pPr marL="1067435">
              <a:lnSpc>
                <a:spcPct val="100000"/>
              </a:lnSpc>
              <a:spcBef>
                <a:spcPts val="335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(Association with</a:t>
            </a:r>
            <a:r>
              <a:rPr dirty="0" sz="2800" spc="-1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Thalassaemias)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dirty="0" sz="2800" spc="55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55">
                <a:solidFill>
                  <a:srgbClr val="FFFF00"/>
                </a:solidFill>
                <a:latin typeface="Times New Roman"/>
                <a:cs typeface="Times New Roman"/>
              </a:rPr>
              <a:t>CNS</a:t>
            </a:r>
            <a:r>
              <a:rPr dirty="0" sz="2800" spc="-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Presentations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dirty="0" sz="2800" spc="50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50">
                <a:solidFill>
                  <a:srgbClr val="FFFF00"/>
                </a:solidFill>
                <a:latin typeface="Times New Roman"/>
                <a:cs typeface="Times New Roman"/>
              </a:rPr>
              <a:t>Leg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Ulceration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dirty="0" sz="2800" spc="25">
                <a:solidFill>
                  <a:srgbClr val="FFFF00"/>
                </a:solidFill>
                <a:latin typeface="Wingdings"/>
                <a:cs typeface="Wingdings"/>
              </a:rPr>
              <a:t></a:t>
            </a:r>
            <a:r>
              <a:rPr dirty="0" sz="2800" spc="25">
                <a:solidFill>
                  <a:srgbClr val="FFFF00"/>
                </a:solidFill>
                <a:latin typeface="Times New Roman"/>
                <a:cs typeface="Times New Roman"/>
              </a:rPr>
              <a:t>Skeletal</a:t>
            </a:r>
            <a:r>
              <a:rPr dirty="0" sz="2800" spc="-11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Deformity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750" y="3386073"/>
            <a:ext cx="719455" cy="228600"/>
          </a:xfrm>
          <a:custGeom>
            <a:avLst/>
            <a:gdLst/>
            <a:ahLst/>
            <a:cxnLst/>
            <a:rect l="l" t="t" r="r" b="b"/>
            <a:pathLst>
              <a:path w="719455" h="228600">
                <a:moveTo>
                  <a:pt x="490537" y="0"/>
                </a:moveTo>
                <a:lnTo>
                  <a:pt x="490537" y="228600"/>
                </a:lnTo>
                <a:lnTo>
                  <a:pt x="642937" y="152400"/>
                </a:lnTo>
                <a:lnTo>
                  <a:pt x="528637" y="152400"/>
                </a:lnTo>
                <a:lnTo>
                  <a:pt x="528637" y="76200"/>
                </a:lnTo>
                <a:lnTo>
                  <a:pt x="642937" y="76200"/>
                </a:lnTo>
                <a:lnTo>
                  <a:pt x="490537" y="0"/>
                </a:lnTo>
                <a:close/>
              </a:path>
              <a:path w="719455" h="228600">
                <a:moveTo>
                  <a:pt x="490537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490537" y="152400"/>
                </a:lnTo>
                <a:lnTo>
                  <a:pt x="490537" y="76200"/>
                </a:lnTo>
                <a:close/>
              </a:path>
              <a:path w="719455" h="228600">
                <a:moveTo>
                  <a:pt x="642937" y="76200"/>
                </a:moveTo>
                <a:lnTo>
                  <a:pt x="528637" y="76200"/>
                </a:lnTo>
                <a:lnTo>
                  <a:pt x="528637" y="152400"/>
                </a:lnTo>
                <a:lnTo>
                  <a:pt x="642937" y="152400"/>
                </a:lnTo>
                <a:lnTo>
                  <a:pt x="719137" y="114300"/>
                </a:lnTo>
                <a:lnTo>
                  <a:pt x="642937" y="76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9750" y="2954401"/>
            <a:ext cx="719455" cy="228600"/>
          </a:xfrm>
          <a:custGeom>
            <a:avLst/>
            <a:gdLst/>
            <a:ahLst/>
            <a:cxnLst/>
            <a:rect l="l" t="t" r="r" b="b"/>
            <a:pathLst>
              <a:path w="719455" h="228600">
                <a:moveTo>
                  <a:pt x="490537" y="152390"/>
                </a:moveTo>
                <a:lnTo>
                  <a:pt x="490537" y="228600"/>
                </a:lnTo>
                <a:lnTo>
                  <a:pt x="642937" y="152400"/>
                </a:lnTo>
                <a:lnTo>
                  <a:pt x="490537" y="152390"/>
                </a:lnTo>
                <a:close/>
              </a:path>
              <a:path w="719455" h="228600">
                <a:moveTo>
                  <a:pt x="490537" y="76190"/>
                </a:moveTo>
                <a:lnTo>
                  <a:pt x="490537" y="152390"/>
                </a:lnTo>
                <a:lnTo>
                  <a:pt x="528637" y="152400"/>
                </a:lnTo>
                <a:lnTo>
                  <a:pt x="528637" y="76200"/>
                </a:lnTo>
                <a:lnTo>
                  <a:pt x="490537" y="76190"/>
                </a:lnTo>
                <a:close/>
              </a:path>
              <a:path w="719455" h="228600">
                <a:moveTo>
                  <a:pt x="490537" y="0"/>
                </a:moveTo>
                <a:lnTo>
                  <a:pt x="490537" y="76190"/>
                </a:lnTo>
                <a:lnTo>
                  <a:pt x="528637" y="76200"/>
                </a:lnTo>
                <a:lnTo>
                  <a:pt x="528637" y="152400"/>
                </a:lnTo>
                <a:lnTo>
                  <a:pt x="642955" y="152390"/>
                </a:lnTo>
                <a:lnTo>
                  <a:pt x="719137" y="114300"/>
                </a:lnTo>
                <a:lnTo>
                  <a:pt x="490537" y="0"/>
                </a:lnTo>
                <a:close/>
              </a:path>
              <a:path w="719455" h="228600">
                <a:moveTo>
                  <a:pt x="0" y="76073"/>
                </a:moveTo>
                <a:lnTo>
                  <a:pt x="0" y="152273"/>
                </a:lnTo>
                <a:lnTo>
                  <a:pt x="490537" y="152390"/>
                </a:lnTo>
                <a:lnTo>
                  <a:pt x="490537" y="76190"/>
                </a:lnTo>
                <a:lnTo>
                  <a:pt x="0" y="7607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844" y="582421"/>
            <a:ext cx="127000" cy="498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7735" y="195071"/>
            <a:ext cx="5586984" cy="6522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63776" y="260350"/>
            <a:ext cx="5400675" cy="633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44726" y="241300"/>
            <a:ext cx="5438775" cy="6375400"/>
          </a:xfrm>
          <a:custGeom>
            <a:avLst/>
            <a:gdLst/>
            <a:ahLst/>
            <a:cxnLst/>
            <a:rect l="l" t="t" r="r" b="b"/>
            <a:pathLst>
              <a:path w="5438775" h="6375400">
                <a:moveTo>
                  <a:pt x="0" y="6375400"/>
                </a:moveTo>
                <a:lnTo>
                  <a:pt x="5438775" y="6375400"/>
                </a:lnTo>
                <a:lnTo>
                  <a:pt x="5438775" y="0"/>
                </a:lnTo>
                <a:lnTo>
                  <a:pt x="0" y="0"/>
                </a:lnTo>
                <a:lnTo>
                  <a:pt x="0" y="63754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mA200</dc:creator>
  <dc:title>Obstructive Biliary Tract Diseases</dc:title>
  <dcterms:created xsi:type="dcterms:W3CDTF">2017-01-01T09:59:46Z</dcterms:created>
  <dcterms:modified xsi:type="dcterms:W3CDTF">2017-01-01T09:59:46Z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2017-01-01T00:00:00Z</vt:filetime>
  </property>
</Properties>
</file>