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91460" y="774446"/>
            <a:ext cx="3561079" cy="4991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267" y="51689"/>
            <a:ext cx="8627465" cy="97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4370" y="1800859"/>
            <a:ext cx="8270240" cy="434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4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6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7.jp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8.jp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9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jp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1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png"/><Relationship Id="rId26" Type="http://schemas.openxmlformats.org/officeDocument/2006/relationships/image" Target="../media/image34.png"/><Relationship Id="rId27" Type="http://schemas.openxmlformats.org/officeDocument/2006/relationships/image" Target="../media/image35.png"/><Relationship Id="rId28" Type="http://schemas.openxmlformats.org/officeDocument/2006/relationships/image" Target="../media/image36.png"/><Relationship Id="rId29" Type="http://schemas.openxmlformats.org/officeDocument/2006/relationships/image" Target="../media/image37.png"/><Relationship Id="rId30" Type="http://schemas.openxmlformats.org/officeDocument/2006/relationships/image" Target="../media/image38.png"/><Relationship Id="rId31" Type="http://schemas.openxmlformats.org/officeDocument/2006/relationships/image" Target="../media/image39.png"/><Relationship Id="rId32" Type="http://schemas.openxmlformats.org/officeDocument/2006/relationships/image" Target="../media/image40.png"/><Relationship Id="rId33" Type="http://schemas.openxmlformats.org/officeDocument/2006/relationships/image" Target="../media/image4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7" Type="http://schemas.openxmlformats.org/officeDocument/2006/relationships/image" Target="../media/image59.png"/><Relationship Id="rId18" Type="http://schemas.openxmlformats.org/officeDocument/2006/relationships/image" Target="../media/image60.png"/><Relationship Id="rId19" Type="http://schemas.openxmlformats.org/officeDocument/2006/relationships/image" Target="../media/image61.png"/><Relationship Id="rId20" Type="http://schemas.openxmlformats.org/officeDocument/2006/relationships/image" Target="../media/image62.pn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24" Type="http://schemas.openxmlformats.org/officeDocument/2006/relationships/image" Target="../media/image66.png"/><Relationship Id="rId25" Type="http://schemas.openxmlformats.org/officeDocument/2006/relationships/image" Target="../media/image67.png"/><Relationship Id="rId26" Type="http://schemas.openxmlformats.org/officeDocument/2006/relationships/image" Target="../media/image68.png"/><Relationship Id="rId27" Type="http://schemas.openxmlformats.org/officeDocument/2006/relationships/image" Target="../media/image69.png"/><Relationship Id="rId28" Type="http://schemas.openxmlformats.org/officeDocument/2006/relationships/image" Target="../media/image70.png"/><Relationship Id="rId29" Type="http://schemas.openxmlformats.org/officeDocument/2006/relationships/image" Target="../media/image71.png"/><Relationship Id="rId30" Type="http://schemas.openxmlformats.org/officeDocument/2006/relationships/image" Target="../media/image72.png"/><Relationship Id="rId31" Type="http://schemas.openxmlformats.org/officeDocument/2006/relationships/image" Target="../media/image73.png"/><Relationship Id="rId32" Type="http://schemas.openxmlformats.org/officeDocument/2006/relationships/image" Target="../media/image74.png"/><Relationship Id="rId33" Type="http://schemas.openxmlformats.org/officeDocument/2006/relationships/image" Target="../media/image75.png"/><Relationship Id="rId34" Type="http://schemas.openxmlformats.org/officeDocument/2006/relationships/image" Target="../media/image76.png"/><Relationship Id="rId35" Type="http://schemas.openxmlformats.org/officeDocument/2006/relationships/image" Target="../media/image77.png"/><Relationship Id="rId36" Type="http://schemas.openxmlformats.org/officeDocument/2006/relationships/image" Target="../media/image78.png"/><Relationship Id="rId37" Type="http://schemas.openxmlformats.org/officeDocument/2006/relationships/image" Target="../media/image79.png"/><Relationship Id="rId38" Type="http://schemas.openxmlformats.org/officeDocument/2006/relationships/image" Target="../media/image80.png"/><Relationship Id="rId39" Type="http://schemas.openxmlformats.org/officeDocument/2006/relationships/image" Target="../media/image81.png"/><Relationship Id="rId40" Type="http://schemas.openxmlformats.org/officeDocument/2006/relationships/image" Target="../media/image82.png"/><Relationship Id="rId41" Type="http://schemas.openxmlformats.org/officeDocument/2006/relationships/image" Target="../media/image83.png"/><Relationship Id="rId42" Type="http://schemas.openxmlformats.org/officeDocument/2006/relationships/image" Target="../media/image84.png"/><Relationship Id="rId43" Type="http://schemas.openxmlformats.org/officeDocument/2006/relationships/image" Target="../media/image85.png"/><Relationship Id="rId44" Type="http://schemas.openxmlformats.org/officeDocument/2006/relationships/image" Target="../media/image86.png"/><Relationship Id="rId45" Type="http://schemas.openxmlformats.org/officeDocument/2006/relationships/image" Target="../media/image87.png"/><Relationship Id="rId46" Type="http://schemas.openxmlformats.org/officeDocument/2006/relationships/image" Target="../media/image88.png"/><Relationship Id="rId47" Type="http://schemas.openxmlformats.org/officeDocument/2006/relationships/image" Target="../media/image89.png"/><Relationship Id="rId48" Type="http://schemas.openxmlformats.org/officeDocument/2006/relationships/image" Target="../media/image90.png"/><Relationship Id="rId49" Type="http://schemas.openxmlformats.org/officeDocument/2006/relationships/image" Target="../media/image91.png"/><Relationship Id="rId50" Type="http://schemas.openxmlformats.org/officeDocument/2006/relationships/image" Target="../media/image92.png"/><Relationship Id="rId51" Type="http://schemas.openxmlformats.org/officeDocument/2006/relationships/image" Target="../media/image93.png"/><Relationship Id="rId52" Type="http://schemas.openxmlformats.org/officeDocument/2006/relationships/image" Target="../media/image94.png"/><Relationship Id="rId53" Type="http://schemas.openxmlformats.org/officeDocument/2006/relationships/image" Target="../media/image95.png"/><Relationship Id="rId54" Type="http://schemas.openxmlformats.org/officeDocument/2006/relationships/image" Target="../media/image96.png"/><Relationship Id="rId55" Type="http://schemas.openxmlformats.org/officeDocument/2006/relationships/image" Target="../media/image97.png"/><Relationship Id="rId56" Type="http://schemas.openxmlformats.org/officeDocument/2006/relationships/image" Target="../media/image98.png"/><Relationship Id="rId57" Type="http://schemas.openxmlformats.org/officeDocument/2006/relationships/image" Target="../media/image99.png"/><Relationship Id="rId58" Type="http://schemas.openxmlformats.org/officeDocument/2006/relationships/image" Target="../media/image100.png"/><Relationship Id="rId59" Type="http://schemas.openxmlformats.org/officeDocument/2006/relationships/image" Target="../media/image101.png"/><Relationship Id="rId60" Type="http://schemas.openxmlformats.org/officeDocument/2006/relationships/image" Target="../media/image102.png"/><Relationship Id="rId61" Type="http://schemas.openxmlformats.org/officeDocument/2006/relationships/image" Target="../media/image103.png"/><Relationship Id="rId62" Type="http://schemas.openxmlformats.org/officeDocument/2006/relationships/image" Target="../media/image104.png"/><Relationship Id="rId63" Type="http://schemas.openxmlformats.org/officeDocument/2006/relationships/image" Target="../media/image105.png"/><Relationship Id="rId64" Type="http://schemas.openxmlformats.org/officeDocument/2006/relationships/image" Target="../media/image106.png"/><Relationship Id="rId65" Type="http://schemas.openxmlformats.org/officeDocument/2006/relationships/image" Target="../media/image107.png"/><Relationship Id="rId66" Type="http://schemas.openxmlformats.org/officeDocument/2006/relationships/image" Target="../media/image108.png"/><Relationship Id="rId67" Type="http://schemas.openxmlformats.org/officeDocument/2006/relationships/image" Target="../media/image109.png"/><Relationship Id="rId68" Type="http://schemas.openxmlformats.org/officeDocument/2006/relationships/image" Target="../media/image110.png"/><Relationship Id="rId69" Type="http://schemas.openxmlformats.org/officeDocument/2006/relationships/image" Target="../media/image111.png"/><Relationship Id="rId70" Type="http://schemas.openxmlformats.org/officeDocument/2006/relationships/image" Target="../media/image112.png"/><Relationship Id="rId71" Type="http://schemas.openxmlformats.org/officeDocument/2006/relationships/image" Target="../media/image113.png"/><Relationship Id="rId72" Type="http://schemas.openxmlformats.org/officeDocument/2006/relationships/image" Target="../media/image114.png"/><Relationship Id="rId73" Type="http://schemas.openxmlformats.org/officeDocument/2006/relationships/image" Target="../media/image115.png"/><Relationship Id="rId74" Type="http://schemas.openxmlformats.org/officeDocument/2006/relationships/image" Target="../media/image116.png"/><Relationship Id="rId75" Type="http://schemas.openxmlformats.org/officeDocument/2006/relationships/image" Target="../media/image117.png"/><Relationship Id="rId76" Type="http://schemas.openxmlformats.org/officeDocument/2006/relationships/image" Target="../media/image118.png"/><Relationship Id="rId77" Type="http://schemas.openxmlformats.org/officeDocument/2006/relationships/image" Target="../media/image119.png"/><Relationship Id="rId78" Type="http://schemas.openxmlformats.org/officeDocument/2006/relationships/image" Target="../media/image120.png"/><Relationship Id="rId79" Type="http://schemas.openxmlformats.org/officeDocument/2006/relationships/image" Target="../media/image121.png"/><Relationship Id="rId80" Type="http://schemas.openxmlformats.org/officeDocument/2006/relationships/image" Target="../media/image122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jpg"/><Relationship Id="rId3" Type="http://schemas.openxmlformats.org/officeDocument/2006/relationships/image" Target="../media/image142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jpg"/><Relationship Id="rId3" Type="http://schemas.openxmlformats.org/officeDocument/2006/relationships/image" Target="../media/image146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3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0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jp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2.jp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3975" y="120141"/>
            <a:ext cx="7499350" cy="14630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400" i="0">
                <a:latin typeface="Times New Roman"/>
                <a:cs typeface="Times New Roman"/>
              </a:rPr>
              <a:t>APPROACH TO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800" i="0">
                <a:latin typeface="Times New Roman"/>
                <a:cs typeface="Times New Roman"/>
              </a:rPr>
              <a:t>BLEEDING</a:t>
            </a:r>
            <a:endParaRPr sz="4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800" spc="-5" i="0">
                <a:latin typeface="Times New Roman"/>
                <a:cs typeface="Times New Roman"/>
              </a:rPr>
              <a:t>DISORDERS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5837" y="2938536"/>
            <a:ext cx="7270115" cy="3663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47015" marR="238760" indent="635">
              <a:lnSpc>
                <a:spcPct val="118800"/>
              </a:lnSpc>
              <a:tabLst>
                <a:tab pos="2797810" algn="l"/>
              </a:tabLst>
            </a:pP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DR. FATMA AL-QAHTANI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ASSISTANT PROFESSOR AND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NSU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TANT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GI</a:t>
            </a:r>
            <a:r>
              <a:rPr dirty="0" sz="2800" spc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2800">
              <a:latin typeface="Times New Roman"/>
              <a:cs typeface="Times New Roman"/>
            </a:endParaRPr>
          </a:p>
          <a:p>
            <a:pPr algn="ctr" marL="12065" marR="5080">
              <a:lnSpc>
                <a:spcPct val="120000"/>
              </a:lnSpc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HEAD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OF HAEMATOPATHOLOGY DIVISION  DEPARTMENT OF</a:t>
            </a:r>
            <a:r>
              <a:rPr dirty="0" sz="2800" spc="-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PATHOLOGY</a:t>
            </a:r>
            <a:endParaRPr sz="2800">
              <a:latin typeface="Times New Roman"/>
              <a:cs typeface="Times New Roman"/>
            </a:endParaRPr>
          </a:p>
          <a:p>
            <a:pPr algn="ctr" marL="1551940" marR="1541145" indent="-635">
              <a:lnSpc>
                <a:spcPct val="120000"/>
              </a:lnSpc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COLLEGE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OF MEDICINE  KING SAUD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UNIVERSITY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04461" y="1949450"/>
            <a:ext cx="770890" cy="548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3600" spc="-340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3600" b="1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027" y="743432"/>
            <a:ext cx="8711946" cy="5371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591820"/>
            <a:ext cx="827278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solidFill>
                  <a:srgbClr val="FFFFFF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978153"/>
            <a:ext cx="8272780" cy="79692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78790">
              <a:lnSpc>
                <a:spcPct val="100000"/>
              </a:lnSpc>
            </a:pPr>
            <a:r>
              <a:rPr dirty="0" sz="2800" spc="-5" i="0">
                <a:latin typeface="Times New Roman"/>
                <a:cs typeface="Times New Roman"/>
              </a:rPr>
              <a:t>Laboratory features of immune</a:t>
            </a:r>
            <a:r>
              <a:rPr dirty="0" sz="2800" spc="90" i="0">
                <a:latin typeface="Times New Roman"/>
                <a:cs typeface="Times New Roman"/>
              </a:rPr>
              <a:t> </a:t>
            </a:r>
            <a:r>
              <a:rPr dirty="0" sz="2800" spc="-5" i="0">
                <a:latin typeface="Times New Roman"/>
                <a:cs typeface="Times New Roman"/>
              </a:rPr>
              <a:t>thrombocytopenia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2000" spc="-5" i="0">
                <a:solidFill>
                  <a:srgbClr val="FFFF00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2233803"/>
            <a:ext cx="8595360" cy="2742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Thrombocytpenia with increased numbers of</a:t>
            </a:r>
            <a:r>
              <a:rPr dirty="0" sz="32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large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platelets</a:t>
            </a:r>
            <a:r>
              <a:rPr dirty="0" sz="32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(&gt;3μ)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320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Increased numbers and size of</a:t>
            </a:r>
            <a:r>
              <a:rPr dirty="0" sz="32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megakaryocytes.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20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Reduced intravascular platelet</a:t>
            </a:r>
            <a:r>
              <a:rPr dirty="0" sz="3200" spc="-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survival.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320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Elevated levels of platelet-associated IgG or</a:t>
            </a:r>
            <a:r>
              <a:rPr dirty="0" sz="3200" spc="-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IgM.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537" y="60615"/>
            <a:ext cx="8016875" cy="6736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604" y="127787"/>
            <a:ext cx="8260842" cy="6602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5557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Thrombocytopenia as a result of drugs or</a:t>
            </a:r>
            <a:r>
              <a:rPr dirty="0" sz="3200" spc="-10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toxins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828294"/>
            <a:ext cx="8451215" cy="5149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FFFFFF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-----------------------------------------------------------------------------------------------------------------------------------------------------------------------------------------------------</a:t>
            </a:r>
            <a:endParaRPr sz="1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Bone marrow</a:t>
            </a:r>
            <a:r>
              <a:rPr dirty="0" sz="2800" spc="-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supression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Predictable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(dose-related)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335"/>
              </a:spcBef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ionizing radiation,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cytotoxic drugs,</a:t>
            </a:r>
            <a:r>
              <a:rPr dirty="0" sz="2800" spc="-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ethanol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Occasional</a:t>
            </a:r>
            <a:endParaRPr sz="2800">
              <a:latin typeface="Times New Roman"/>
              <a:cs typeface="Times New Roman"/>
            </a:endParaRPr>
          </a:p>
          <a:p>
            <a:pPr marL="355600" marR="1406525" indent="-342900">
              <a:lnSpc>
                <a:spcPts val="3020"/>
              </a:lnSpc>
              <a:spcBef>
                <a:spcPts val="72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chloramphenicol, co-trimoxazole,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idoxuridine,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penicillamine, organic arsenicals, benzene,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etc.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9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Immune mechanisms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(proven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r>
              <a:rPr dirty="0" sz="2800" spc="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probable)</a:t>
            </a:r>
            <a:endParaRPr sz="2800">
              <a:latin typeface="Times New Roman"/>
              <a:cs typeface="Times New Roman"/>
            </a:endParaRPr>
          </a:p>
          <a:p>
            <a:pPr marL="355600" marR="2798445" indent="-342900">
              <a:lnSpc>
                <a:spcPct val="110000"/>
              </a:lnSpc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Analgesics, anti-inflammatory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drugs,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gold</a:t>
            </a:r>
            <a:r>
              <a:rPr dirty="0" sz="28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salts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Antimicrobials</a:t>
            </a:r>
            <a:endParaRPr sz="28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penicillins,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sulphonamides, trimethoprim,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rifampicin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6789" rIns="0" bIns="0" rtlCol="0" vert="horz">
            <a:spAutoFit/>
          </a:bodyPr>
          <a:lstStyle/>
          <a:p>
            <a:pPr marL="12700">
              <a:lnSpc>
                <a:spcPts val="3700"/>
              </a:lnSpc>
            </a:pPr>
            <a:r>
              <a:rPr dirty="0" sz="3200" i="0">
                <a:latin typeface="Times New Roman"/>
                <a:cs typeface="Times New Roman"/>
              </a:rPr>
              <a:t>Thrombocytopenia as a result of drugs or</a:t>
            </a:r>
            <a:r>
              <a:rPr dirty="0" sz="3200" spc="-10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toxins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738632"/>
            <a:ext cx="8550275" cy="5175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>
              <a:lnSpc>
                <a:spcPts val="1540"/>
              </a:lnSpc>
            </a:pPr>
            <a:r>
              <a:rPr dirty="0" sz="1400" b="1">
                <a:solidFill>
                  <a:srgbClr val="FFFFFF"/>
                </a:solidFill>
                <a:latin typeface="Times New Roman"/>
                <a:cs typeface="Times New Roman"/>
              </a:rPr>
              <a:t>(Continued…)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800" spc="-5" b="1">
                <a:solidFill>
                  <a:srgbClr val="FFFFFF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sedatives,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anticonvulsants</a:t>
            </a:r>
            <a:endParaRPr sz="28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dizepam,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sodium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valproate,</a:t>
            </a:r>
            <a:r>
              <a:rPr dirty="0" sz="28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carbamazepine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Diuretics</a:t>
            </a:r>
            <a:endParaRPr sz="28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acetazolamide, chlorathiazides,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frusemide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Antidiabetics</a:t>
            </a:r>
            <a:endParaRPr sz="28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chlorpropamide,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tolbutamide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Others</a:t>
            </a:r>
            <a:endParaRPr sz="2800">
              <a:latin typeface="Times New Roman"/>
              <a:cs typeface="Times New Roman"/>
            </a:endParaRPr>
          </a:p>
          <a:p>
            <a:pPr marL="927100" marR="5080">
              <a:lnSpc>
                <a:spcPts val="2690"/>
              </a:lnSpc>
              <a:spcBef>
                <a:spcPts val="645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digitoxin,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heparin, methyldopa,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oxyprenolol,</a:t>
            </a:r>
            <a:r>
              <a:rPr dirty="0" sz="2800" spc="-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quinine,  quinidine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aggregation</a:t>
            </a:r>
            <a:endParaRPr sz="28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Ristocetin,</a:t>
            </a:r>
            <a:r>
              <a:rPr dirty="0" sz="28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heparin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3480" y="105028"/>
            <a:ext cx="5372735" cy="9753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69060" marR="5080" indent="-1356995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Thrombotic</a:t>
            </a:r>
            <a:r>
              <a:rPr dirty="0" sz="3200" spc="-5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thrombocytopenic  purpura</a:t>
            </a:r>
            <a:r>
              <a:rPr dirty="0" sz="3200" spc="-9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(TTP)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370" y="1374140"/>
            <a:ext cx="6781165" cy="426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956944" algn="l"/>
                <a:tab pos="2307590" algn="l"/>
                <a:tab pos="4193540" algn="l"/>
                <a:tab pos="465518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healthy	individuals	a	VWF-cleaving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36306" y="1374140"/>
            <a:ext cx="120777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prot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ase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just" marL="355600" marR="5080">
              <a:lnSpc>
                <a:spcPct val="100000"/>
              </a:lnSpc>
            </a:pPr>
            <a:r>
              <a:rPr dirty="0" spc="-5"/>
              <a:t>(ADAMTS </a:t>
            </a:r>
            <a:r>
              <a:rPr dirty="0"/>
              <a:t>13) </a:t>
            </a:r>
            <a:r>
              <a:rPr dirty="0" spc="-5"/>
              <a:t>cleaves </a:t>
            </a:r>
            <a:r>
              <a:rPr dirty="0"/>
              <a:t>the Tyr 842-Met 843 </a:t>
            </a:r>
            <a:r>
              <a:rPr dirty="0" spc="-5"/>
              <a:t>peptide  bond in VWF to </a:t>
            </a:r>
            <a:r>
              <a:rPr dirty="0"/>
              <a:t>produce </a:t>
            </a:r>
            <a:r>
              <a:rPr dirty="0" spc="-5"/>
              <a:t>the characteristic </a:t>
            </a:r>
            <a:r>
              <a:rPr dirty="0" spc="-10"/>
              <a:t>multimer  </a:t>
            </a:r>
            <a:r>
              <a:rPr dirty="0"/>
              <a:t>profile. In the </a:t>
            </a:r>
            <a:r>
              <a:rPr dirty="0" spc="-5"/>
              <a:t>absence </a:t>
            </a:r>
            <a:r>
              <a:rPr dirty="0"/>
              <a:t>of the </a:t>
            </a:r>
            <a:r>
              <a:rPr dirty="0" spc="-5"/>
              <a:t>protease, ultra-large VWF  multimers are released that lead to platelet aggregation  and the disease </a:t>
            </a:r>
            <a:r>
              <a:rPr dirty="0"/>
              <a:t>known </a:t>
            </a:r>
            <a:r>
              <a:rPr dirty="0" spc="-10"/>
              <a:t>as </a:t>
            </a:r>
            <a:r>
              <a:rPr dirty="0" spc="-5"/>
              <a:t>‘thrombotic  thrombocytopenic </a:t>
            </a:r>
            <a:r>
              <a:rPr dirty="0"/>
              <a:t>purpura’</a:t>
            </a:r>
            <a:r>
              <a:rPr dirty="0" spc="-20"/>
              <a:t> </a:t>
            </a:r>
            <a:r>
              <a:rPr dirty="0" spc="-5"/>
              <a:t>(TTP).</a:t>
            </a:r>
          </a:p>
          <a:p>
            <a:pPr algn="just" marL="355600" marR="5080" indent="-342900">
              <a:lnSpc>
                <a:spcPct val="100000"/>
              </a:lnSpc>
              <a:spcBef>
                <a:spcPts val="5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pc="-5"/>
              <a:t>This is a serious illness characterized </a:t>
            </a:r>
            <a:r>
              <a:rPr dirty="0"/>
              <a:t>by </a:t>
            </a:r>
            <a:r>
              <a:rPr dirty="0" spc="-5"/>
              <a:t>widespread  arteriolar platelet thrombi </a:t>
            </a:r>
            <a:r>
              <a:rPr dirty="0"/>
              <a:t>leading </a:t>
            </a:r>
            <a:r>
              <a:rPr dirty="0" spc="-10"/>
              <a:t>to </a:t>
            </a:r>
            <a:r>
              <a:rPr dirty="0" spc="-5"/>
              <a:t>fragmentation of  red cells, thrombocytopenia, neurological symptoms  and renal</a:t>
            </a:r>
            <a:r>
              <a:rPr dirty="0" spc="-55"/>
              <a:t> </a:t>
            </a:r>
            <a:r>
              <a:rPr dirty="0" spc="-5"/>
              <a:t>impairment.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260350"/>
            <a:ext cx="8683117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260350"/>
            <a:ext cx="8496300" cy="633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404660"/>
            <a:ext cx="8632444" cy="6126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631" y="130835"/>
            <a:ext cx="8382761" cy="6596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71" y="203987"/>
            <a:ext cx="8352282" cy="6450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260642"/>
            <a:ext cx="8741918" cy="6309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188633"/>
            <a:ext cx="8733155" cy="6492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9989" rIns="0" bIns="0" rtlCol="0" vert="horz">
            <a:spAutoFit/>
          </a:bodyPr>
          <a:lstStyle/>
          <a:p>
            <a:pPr marL="2600960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Platelet</a:t>
            </a:r>
            <a:r>
              <a:rPr dirty="0" sz="3200" spc="-90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transfusions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540" y="1734439"/>
            <a:ext cx="3430904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810895" algn="l"/>
                <a:tab pos="1286510" algn="l"/>
                <a:tab pos="225425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It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ssi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1230" y="1734439"/>
            <a:ext cx="188341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7685" algn="l"/>
                <a:tab pos="143573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raise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6984" y="1734439"/>
            <a:ext cx="107061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0573" y="1734439"/>
            <a:ext cx="814069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1440" y="2161159"/>
            <a:ext cx="515937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temporarily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transfusions.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540" y="2639695"/>
            <a:ext cx="355282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1160145" algn="l"/>
                <a:tab pos="212026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ain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3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98390" y="2639695"/>
            <a:ext cx="173736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8008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telet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61557" y="2639695"/>
            <a:ext cx="209423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84277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tran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sion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1440" y="3066415"/>
            <a:ext cx="447421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severe haemorrhage caused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by: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6028" y="3493389"/>
            <a:ext cx="160401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2800" spc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86066" y="3493389"/>
            <a:ext cx="106870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atel</a:t>
            </a:r>
            <a:r>
              <a:rPr dirty="0" sz="2800" spc="-3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8768" y="3493389"/>
            <a:ext cx="4431665" cy="1291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40690" marR="5080" indent="-427990">
              <a:lnSpc>
                <a:spcPct val="100000"/>
              </a:lnSpc>
              <a:buAutoNum type="romanLcParenBoth"/>
              <a:tabLst>
                <a:tab pos="441325" algn="l"/>
                <a:tab pos="3387090" algn="l"/>
                <a:tab pos="414147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production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DIC;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endParaRPr sz="2800">
              <a:latin typeface="Times New Roman"/>
              <a:cs typeface="Times New Roman"/>
            </a:endParaRPr>
          </a:p>
          <a:p>
            <a:pPr marL="448309" indent="-435609">
              <a:lnSpc>
                <a:spcPct val="100000"/>
              </a:lnSpc>
              <a:buAutoNum type="romanLcParenBoth"/>
              <a:tabLst>
                <a:tab pos="44894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Abnormal platelet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function.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196" rIns="0" bIns="0" rtlCol="0" vert="horz">
            <a:spAutoFit/>
          </a:bodyPr>
          <a:lstStyle/>
          <a:p>
            <a:pPr marL="300355">
              <a:lnSpc>
                <a:spcPct val="100000"/>
              </a:lnSpc>
            </a:pPr>
            <a:r>
              <a:rPr dirty="0"/>
              <a:t>cont’d…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6303" y="1157985"/>
            <a:ext cx="7910195" cy="39547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Transfusion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also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indicated in a patient with  thrombocytopenia or defective platelet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function  prior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28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surgery.</a:t>
            </a:r>
            <a:endParaRPr sz="28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Another indication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for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transfusion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is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thrombocytopenia (platelets &lt;50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/L)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patients  receiving massive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blood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transfusions.</a:t>
            </a:r>
            <a:endParaRPr sz="28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counts need only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maintained above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10-20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/L, since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severe bleeding is rare above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this</a:t>
            </a:r>
            <a:r>
              <a:rPr dirty="0" sz="28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level.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25801" y="5389168"/>
            <a:ext cx="4618355" cy="1226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200" spc="-5" b="1" i="1">
                <a:solidFill>
                  <a:srgbClr val="FFFF00"/>
                </a:solidFill>
                <a:latin typeface="Rage Italic"/>
                <a:cs typeface="Rage Italic"/>
              </a:rPr>
              <a:t>Thank </a:t>
            </a:r>
            <a:r>
              <a:rPr dirty="0" sz="7200" b="1" i="1">
                <a:solidFill>
                  <a:srgbClr val="FFFF00"/>
                </a:solidFill>
                <a:latin typeface="Rage Italic"/>
                <a:cs typeface="Rage Italic"/>
              </a:rPr>
              <a:t>you</a:t>
            </a:r>
            <a:r>
              <a:rPr dirty="0" sz="7200" spc="-85" b="1" i="1">
                <a:solidFill>
                  <a:srgbClr val="FFFF00"/>
                </a:solidFill>
                <a:latin typeface="Rage Italic"/>
                <a:cs typeface="Rage Italic"/>
              </a:rPr>
              <a:t> </a:t>
            </a:r>
            <a:r>
              <a:rPr dirty="0" sz="7200" spc="-5" b="1" i="1">
                <a:solidFill>
                  <a:srgbClr val="FFFF00"/>
                </a:solidFill>
                <a:latin typeface="Rage Italic"/>
                <a:cs typeface="Rage Italic"/>
              </a:rPr>
              <a:t>!!!</a:t>
            </a:r>
            <a:endParaRPr sz="7200">
              <a:latin typeface="Rage Italic"/>
              <a:cs typeface="Rage Ital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070" rIns="0" bIns="0" rtlCol="0" vert="horz">
            <a:spAutoFit/>
          </a:bodyPr>
          <a:lstStyle/>
          <a:p>
            <a:pPr marL="3348990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Physiolo</a:t>
            </a:r>
            <a:r>
              <a:rPr dirty="0" sz="3200" spc="5" i="0">
                <a:latin typeface="Times New Roman"/>
                <a:cs typeface="Times New Roman"/>
              </a:rPr>
              <a:t>g</a:t>
            </a:r>
            <a:r>
              <a:rPr dirty="0" sz="3200" i="0">
                <a:latin typeface="Times New Roman"/>
                <a:cs typeface="Times New Roman"/>
              </a:rPr>
              <a:t>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370" y="871473"/>
            <a:ext cx="1724025" cy="392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  <a:tab pos="1077595" algn="l"/>
              </a:tabLst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-1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2585" y="871473"/>
            <a:ext cx="330771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00480" algn="l"/>
                <a:tab pos="1791335" algn="l"/>
                <a:tab pos="3082290" algn="l"/>
              </a:tabLst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fu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ion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ts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11341" y="871473"/>
            <a:ext cx="2759075" cy="392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29285" algn="l"/>
                <a:tab pos="2111375" algn="l"/>
                <a:tab pos="2604770" algn="l"/>
              </a:tabLst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r>
              <a:rPr dirty="0" sz="2500" spc="-1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ion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7270" y="1252473"/>
            <a:ext cx="7768590" cy="392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haemostatic plug at sites of </a:t>
            </a:r>
            <a:r>
              <a:rPr dirty="0" sz="2500" spc="-10">
                <a:solidFill>
                  <a:srgbClr val="FFFF00"/>
                </a:solidFill>
                <a:latin typeface="Times New Roman"/>
                <a:cs typeface="Times New Roman"/>
              </a:rPr>
              <a:t>damage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to vascular</a:t>
            </a:r>
            <a:r>
              <a:rPr dirty="0" sz="2500" spc="2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endothelium.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35500" y="1697863"/>
            <a:ext cx="1351280" cy="392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mula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ed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4370" y="1697863"/>
            <a:ext cx="4129404" cy="773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  <a:tab pos="1187450" algn="l"/>
                <a:tab pos="2591435" algn="l"/>
                <a:tab pos="3321685" algn="l"/>
              </a:tabLst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The	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platelets	are	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also</a:t>
            </a:r>
            <a:endParaRPr sz="25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tabLst>
                <a:tab pos="2439035" algn="l"/>
              </a:tabLst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pro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an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in,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500" spc="-1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oxa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1908" y="2078863"/>
            <a:ext cx="1254760" cy="449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22300" algn="l"/>
              </a:tabLst>
            </a:pPr>
            <a:r>
              <a:rPr dirty="0" sz="2500" spc="-1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baseline="-20202" sz="2475" spc="7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dirty="0" baseline="-20202" sz="247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500" spc="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03009" y="1697863"/>
            <a:ext cx="2366010" cy="773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00710" algn="l"/>
                <a:tab pos="1964689" algn="l"/>
              </a:tabLst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produ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endParaRPr sz="25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tabLst>
                <a:tab pos="1823085" algn="l"/>
              </a:tabLst>
            </a:pP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ara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chi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2500" spc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cid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370" y="2459863"/>
            <a:ext cx="8196580" cy="3949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080">
              <a:lnSpc>
                <a:spcPct val="100000"/>
              </a:lnSpc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derived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from the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cell membrane. The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release of </a:t>
            </a:r>
            <a:r>
              <a:rPr dirty="0" sz="2500" spc="-10">
                <a:solidFill>
                  <a:srgbClr val="FFFF00"/>
                </a:solidFill>
                <a:latin typeface="Times New Roman"/>
                <a:cs typeface="Times New Roman"/>
              </a:rPr>
              <a:t>ADP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and  thromboxane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baseline="-20202" sz="2475">
                <a:solidFill>
                  <a:srgbClr val="FFFF00"/>
                </a:solidFill>
                <a:latin typeface="Times New Roman"/>
                <a:cs typeface="Times New Roman"/>
              </a:rPr>
              <a:t>2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causes an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interaction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other platelets with 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adherent platelets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and with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each other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(secondary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platelet  aggregation),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thus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leading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the formation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of a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platelet plug 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(primary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haemostasis).</a:t>
            </a:r>
            <a:endParaRPr sz="25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00000"/>
              </a:lnSpc>
              <a:spcBef>
                <a:spcPts val="505"/>
              </a:spcBef>
              <a:buChar char="•"/>
              <a:tabLst>
                <a:tab pos="355600" algn="l"/>
              </a:tabLst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At the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site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injury, tissue factor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(TF) is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expressed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and the  TF-VIIa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complex initiates the formation of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fibrin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clot  within and around the platelet plug (secondary</a:t>
            </a:r>
            <a:r>
              <a:rPr dirty="0" sz="2500" spc="2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haemostasis)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9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Platelets are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also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responsible for the contraction of the </a:t>
            </a:r>
            <a:r>
              <a:rPr dirty="0" sz="2500" spc="3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fibrin</a:t>
            </a:r>
            <a:endParaRPr sz="2500">
              <a:latin typeface="Times New Roman"/>
              <a:cs typeface="Times New Roman"/>
            </a:endParaRPr>
          </a:p>
          <a:p>
            <a:pPr algn="just" marL="355600">
              <a:lnSpc>
                <a:spcPct val="100000"/>
              </a:lnSpc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clot once it has been</a:t>
            </a:r>
            <a:r>
              <a:rPr dirty="0" sz="2500" spc="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500" spc="-10">
                <a:solidFill>
                  <a:srgbClr val="FFFF00"/>
                </a:solidFill>
                <a:latin typeface="Times New Roman"/>
                <a:cs typeface="Times New Roman"/>
              </a:rPr>
              <a:t>formed.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4145" rIns="0" bIns="0" rtlCol="0" vert="horz">
            <a:spAutoFit/>
          </a:bodyPr>
          <a:lstStyle/>
          <a:p>
            <a:pPr marL="1207770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Classification of haemostatic</a:t>
            </a:r>
            <a:r>
              <a:rPr dirty="0" sz="3200" spc="-10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defects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339" y="1160017"/>
            <a:ext cx="7477125" cy="5022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action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platelets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and 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clotting mechanism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are  closely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intertwined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the prevention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of bleeding.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However, 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bleeding arise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from defects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one of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the three</a:t>
            </a:r>
            <a:r>
              <a:rPr dirty="0" sz="24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processes:</a:t>
            </a:r>
            <a:endParaRPr sz="2400">
              <a:latin typeface="Times New Roman"/>
              <a:cs typeface="Times New Roman"/>
            </a:endParaRPr>
          </a:p>
          <a:p>
            <a:pPr marL="355600" marR="8890" indent="-342900">
              <a:lnSpc>
                <a:spcPct val="100000"/>
              </a:lnSpc>
              <a:spcBef>
                <a:spcPts val="500"/>
              </a:spcBef>
              <a:buAutoNum type="arabicParenR"/>
              <a:tabLst>
                <a:tab pos="356235" algn="l"/>
              </a:tabLst>
            </a:pP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Thrombocytopenia (a low platelet count) (the commonest 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cause).</a:t>
            </a:r>
            <a:endParaRPr sz="24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495"/>
              </a:spcBef>
              <a:buAutoNum type="arabicParenR"/>
              <a:tabLst>
                <a:tab pos="356235" algn="l"/>
              </a:tabLst>
            </a:pP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Abnormal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platelet</a:t>
            </a:r>
            <a:r>
              <a:rPr dirty="0" sz="2400" spc="-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function.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500"/>
              </a:spcBef>
              <a:buAutoNum type="arabicParenR"/>
              <a:tabLst>
                <a:tab pos="356235" algn="l"/>
                <a:tab pos="846455" algn="l"/>
                <a:tab pos="1863089" algn="l"/>
                <a:tab pos="2372360" algn="l"/>
                <a:tab pos="3014980" algn="l"/>
                <a:tab pos="4216400" algn="l"/>
                <a:tab pos="5871210" algn="l"/>
                <a:tab pos="6617334" algn="l"/>
              </a:tabLst>
            </a:pP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	defect	</a:t>
            </a:r>
            <a:r>
              <a:rPr dirty="0" sz="24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n	t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e	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tting	</a:t>
            </a:r>
            <a:r>
              <a:rPr dirty="0" sz="24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ec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an</a:t>
            </a:r>
            <a:r>
              <a:rPr dirty="0" sz="24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sm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(</a:t>
            </a:r>
            <a:r>
              <a:rPr dirty="0" sz="2400" spc="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he	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se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ond 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commonest</a:t>
            </a:r>
            <a:r>
              <a:rPr dirty="0" sz="24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cause).</a:t>
            </a:r>
            <a:endParaRPr sz="24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500"/>
              </a:spcBef>
            </a:pP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Patients with clotting defects usually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present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with bleeding  into deep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tissues; that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is, muscles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joints. Patients with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a 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deficiency 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platelets usually present with mucocutaneous  bleeding; that is, bleeding into the skin and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from the 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epithelial surfaces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of the nose, uterus and other</a:t>
            </a:r>
            <a:r>
              <a:rPr dirty="0" sz="24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organs.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745" rIns="0" bIns="0" rtlCol="0" vert="horz">
            <a:spAutoFit/>
          </a:bodyPr>
          <a:lstStyle/>
          <a:p>
            <a:pPr marL="518795">
              <a:lnSpc>
                <a:spcPct val="100000"/>
              </a:lnSpc>
            </a:pPr>
            <a:r>
              <a:rPr dirty="0"/>
              <a:t>cont’d…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4981" y="1157985"/>
            <a:ext cx="7294880" cy="3425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tabLst>
                <a:tab pos="2839720" algn="l"/>
                <a:tab pos="520065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Petechial haemorrhages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ecchymoses and  bleeding from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other sites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occur when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number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platelets falls below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50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/L.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At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levels between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20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50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/L,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petechiae,  ecchymoses and nose bleeds are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commonest  symptoms,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but below 20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/L, gross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ae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rhag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elaen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ae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esi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,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haematuria) becomes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increasingly</a:t>
            </a:r>
            <a:r>
              <a:rPr dirty="0" sz="28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common.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931" y="116666"/>
            <a:ext cx="7910449" cy="6624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6872"/>
            <a:ext cx="9143999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119" y="2107692"/>
            <a:ext cx="1848612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58339" y="2107692"/>
            <a:ext cx="588263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77211" y="2107692"/>
            <a:ext cx="1435608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43427" y="2107692"/>
            <a:ext cx="559308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33344" y="2107692"/>
            <a:ext cx="2168652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32603" y="2107692"/>
            <a:ext cx="2535936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99147" y="2107692"/>
            <a:ext cx="560831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90588" y="2107692"/>
            <a:ext cx="647700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68895" y="2107692"/>
            <a:ext cx="551688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9119" y="2534411"/>
            <a:ext cx="3293364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03091" y="2534411"/>
            <a:ext cx="557784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9119" y="3174492"/>
            <a:ext cx="1377696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87424" y="3174492"/>
            <a:ext cx="588263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606296" y="3174492"/>
            <a:ext cx="1476755" cy="7894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13660" y="3174492"/>
            <a:ext cx="557784" cy="7894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02051" y="3174492"/>
            <a:ext cx="1871472" cy="7894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04132" y="3174492"/>
            <a:ext cx="557784" cy="7894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9119" y="3814571"/>
            <a:ext cx="2898648" cy="7894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008376" y="3814571"/>
            <a:ext cx="556260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95244" y="3814571"/>
            <a:ext cx="1828800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54652" y="3814571"/>
            <a:ext cx="557784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9119" y="4454652"/>
            <a:ext cx="2759964" cy="7894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869692" y="4454652"/>
            <a:ext cx="557783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9119" y="5094732"/>
            <a:ext cx="1514856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24583" y="5094732"/>
            <a:ext cx="559308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714500" y="5094732"/>
            <a:ext cx="1871472" cy="7894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116579" y="5094732"/>
            <a:ext cx="557783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7160" y="5765291"/>
            <a:ext cx="562356" cy="73609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9119" y="5734811"/>
            <a:ext cx="2345436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455164" y="5734811"/>
            <a:ext cx="556260" cy="7894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542032" y="5734811"/>
            <a:ext cx="1985771" cy="78943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058411" y="5734811"/>
            <a:ext cx="557784" cy="78943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7786" rIns="0" bIns="0" rtlCol="0" vert="horz">
            <a:spAutoFit/>
          </a:bodyPr>
          <a:lstStyle/>
          <a:p>
            <a:pPr marL="83820">
              <a:lnSpc>
                <a:spcPct val="100000"/>
              </a:lnSpc>
            </a:pPr>
            <a:r>
              <a:rPr dirty="0" sz="3600" spc="-10" i="0">
                <a:latin typeface="Times New Roman"/>
                <a:cs typeface="Times New Roman"/>
              </a:rPr>
              <a:t>Hereditary </a:t>
            </a:r>
            <a:r>
              <a:rPr dirty="0" sz="3600" spc="-45" i="0">
                <a:latin typeface="Times New Roman"/>
                <a:cs typeface="Times New Roman"/>
              </a:rPr>
              <a:t>Vascular</a:t>
            </a:r>
            <a:r>
              <a:rPr dirty="0" sz="3600" spc="-110" i="0">
                <a:latin typeface="Times New Roman"/>
                <a:cs typeface="Times New Roman"/>
              </a:rPr>
              <a:t> </a:t>
            </a:r>
            <a:r>
              <a:rPr dirty="0" sz="3600" spc="-5" i="0">
                <a:latin typeface="Times New Roman"/>
                <a:cs typeface="Times New Roman"/>
              </a:rPr>
              <a:t>Disorders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9590" y="1144270"/>
            <a:ext cx="8462010" cy="5132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Hereditary Haemorrhagic 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Telangiectasia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(Rendu-weber-</a:t>
            </a:r>
            <a:endParaRPr sz="28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osler</a:t>
            </a:r>
            <a:r>
              <a:rPr dirty="0" sz="28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syndrome)</a:t>
            </a:r>
            <a:endParaRPr sz="2800">
              <a:latin typeface="Times New Roman"/>
              <a:cs typeface="Times New Roman"/>
            </a:endParaRPr>
          </a:p>
          <a:p>
            <a:pPr marL="469900" marR="139319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  <a:tab pos="460375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Kasabach-merritt</a:t>
            </a:r>
            <a:r>
              <a:rPr dirty="0" sz="2800" spc="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	(Haemangioma</a:t>
            </a:r>
            <a:r>
              <a:rPr dirty="0" sz="28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Thrombocytopenia)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Ehlers-Danlos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Pseudoxanthoma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elasticum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Homocystinuria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Marfan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Osteogenesis</a:t>
            </a:r>
            <a:r>
              <a:rPr dirty="0" sz="2800" spc="-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imperfecta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537" y="764705"/>
            <a:ext cx="8205597" cy="5669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76375" y="116611"/>
            <a:ext cx="5975985" cy="523240"/>
          </a:xfrm>
          <a:custGeom>
            <a:avLst/>
            <a:gdLst/>
            <a:ahLst/>
            <a:cxnLst/>
            <a:rect l="l" t="t" r="r" b="b"/>
            <a:pathLst>
              <a:path w="5975984" h="523240">
                <a:moveTo>
                  <a:pt x="0" y="523214"/>
                </a:moveTo>
                <a:lnTo>
                  <a:pt x="5975984" y="523214"/>
                </a:lnTo>
                <a:lnTo>
                  <a:pt x="5975984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8044" rIns="0" bIns="0" rtlCol="0" vert="horz">
            <a:spAutoFit/>
          </a:bodyPr>
          <a:lstStyle/>
          <a:p>
            <a:pPr marL="1309370">
              <a:lnSpc>
                <a:spcPct val="100000"/>
              </a:lnSpc>
            </a:pPr>
            <a:r>
              <a:rPr dirty="0" sz="2800" spc="-5" b="0" i="0">
                <a:solidFill>
                  <a:srgbClr val="FFFF00"/>
                </a:solidFill>
                <a:latin typeface="Times New Roman"/>
                <a:cs typeface="Times New Roman"/>
              </a:rPr>
              <a:t>Hereditary Haemorrhagic</a:t>
            </a:r>
            <a:r>
              <a:rPr dirty="0" sz="2800" spc="-15" b="0" i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20" b="0" i="0">
                <a:solidFill>
                  <a:srgbClr val="FFFF00"/>
                </a:solidFill>
                <a:latin typeface="Times New Roman"/>
                <a:cs typeface="Times New Roman"/>
              </a:rPr>
              <a:t>Telangiectasia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541" y="548728"/>
            <a:ext cx="4320540" cy="5832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04053" y="2905785"/>
            <a:ext cx="3816985" cy="523240"/>
          </a:xfrm>
          <a:custGeom>
            <a:avLst/>
            <a:gdLst/>
            <a:ahLst/>
            <a:cxnLst/>
            <a:rect l="l" t="t" r="r" b="b"/>
            <a:pathLst>
              <a:path w="3816984" h="523239">
                <a:moveTo>
                  <a:pt x="0" y="523214"/>
                </a:moveTo>
                <a:lnTo>
                  <a:pt x="3816477" y="523214"/>
                </a:lnTo>
                <a:lnTo>
                  <a:pt x="3816477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83555" y="2939541"/>
            <a:ext cx="3550920" cy="4381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 b="0" i="0">
                <a:solidFill>
                  <a:srgbClr val="FFFF00"/>
                </a:solidFill>
                <a:latin typeface="Times New Roman"/>
                <a:cs typeface="Times New Roman"/>
              </a:rPr>
              <a:t>Ehlers-Danlos</a:t>
            </a:r>
            <a:r>
              <a:rPr dirty="0" sz="2800" spc="-20" b="0" i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0" i="0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1975" y="128015"/>
            <a:ext cx="6076187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07707" y="128015"/>
            <a:ext cx="714755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7645" rIns="0" bIns="0" rtlCol="0" vert="horz">
            <a:spAutoFit/>
          </a:bodyPr>
          <a:lstStyle/>
          <a:p>
            <a:pPr marL="1357630">
              <a:lnSpc>
                <a:spcPct val="100000"/>
              </a:lnSpc>
            </a:pPr>
            <a:r>
              <a:rPr dirty="0" sz="3600" i="0">
                <a:latin typeface="Times New Roman"/>
                <a:cs typeface="Times New Roman"/>
              </a:rPr>
              <a:t>LEARNING</a:t>
            </a:r>
            <a:r>
              <a:rPr dirty="0" sz="3600" spc="-50" i="0">
                <a:latin typeface="Times New Roman"/>
                <a:cs typeface="Times New Roman"/>
              </a:rPr>
              <a:t> </a:t>
            </a:r>
            <a:r>
              <a:rPr dirty="0" sz="3600" spc="-5" i="0">
                <a:latin typeface="Times New Roman"/>
                <a:cs typeface="Times New Roman"/>
              </a:rPr>
              <a:t>OBJECTIVES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6303" y="1374140"/>
            <a:ext cx="8054340" cy="392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know 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function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platelets 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relationship  between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count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peripheral blood 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extent of abnormal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bleeding.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know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about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diseases associated</a:t>
            </a:r>
            <a:r>
              <a:rPr dirty="0" sz="2800" spc="-4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800">
              <a:latin typeface="Times New Roman"/>
              <a:cs typeface="Times New Roman"/>
            </a:endParaRPr>
          </a:p>
          <a:p>
            <a:pPr lvl="1" marL="870585" indent="-457200">
              <a:lnSpc>
                <a:spcPct val="100000"/>
              </a:lnSpc>
              <a:spcBef>
                <a:spcPts val="505"/>
              </a:spcBef>
              <a:buAutoNum type="arabicParenR"/>
              <a:tabLst>
                <a:tab pos="870585" algn="l"/>
                <a:tab pos="871219" algn="l"/>
              </a:tabLst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a failure of platelet</a:t>
            </a:r>
            <a:r>
              <a:rPr dirty="0" sz="2400" spc="-1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production</a:t>
            </a:r>
            <a:endParaRPr sz="2400">
              <a:latin typeface="Times New Roman"/>
              <a:cs typeface="Times New Roman"/>
            </a:endParaRPr>
          </a:p>
          <a:p>
            <a:pPr lvl="1" marL="870585" indent="-457200">
              <a:lnSpc>
                <a:spcPct val="100000"/>
              </a:lnSpc>
              <a:spcBef>
                <a:spcPts val="505"/>
              </a:spcBef>
              <a:buAutoNum type="arabicParenR"/>
              <a:tabLst>
                <a:tab pos="870585" algn="l"/>
                <a:tab pos="871219" algn="l"/>
                <a:tab pos="1346200" algn="l"/>
                <a:tab pos="2870200" algn="l"/>
                <a:tab pos="4104640" algn="l"/>
                <a:tab pos="5485765" algn="l"/>
                <a:tab pos="7042150" algn="l"/>
              </a:tabLst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shorten</a:t>
            </a:r>
            <a:r>
              <a:rPr dirty="0" sz="2400" spc="-1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pl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tel</a:t>
            </a:r>
            <a:r>
              <a:rPr dirty="0" sz="2400" spc="-1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4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espan,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espe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ia</a:t>
            </a:r>
            <a:r>
              <a:rPr dirty="0" sz="2400" spc="-1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ly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im</a:t>
            </a:r>
            <a:r>
              <a:rPr dirty="0" sz="2400" spc="-3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une</a:t>
            </a:r>
            <a:endParaRPr sz="2400">
              <a:latin typeface="Times New Roman"/>
              <a:cs typeface="Times New Roman"/>
            </a:endParaRPr>
          </a:p>
          <a:p>
            <a:pPr marL="870585">
              <a:lnSpc>
                <a:spcPct val="100000"/>
              </a:lnSpc>
            </a:pP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thrombocytopenic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purpura</a:t>
            </a:r>
            <a:r>
              <a:rPr dirty="0" sz="24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(ITP).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  <a:tab pos="931544" algn="l"/>
                <a:tab pos="1903730" algn="l"/>
                <a:tab pos="2519680" algn="l"/>
                <a:tab pos="4101465" algn="l"/>
                <a:tab pos="4580890" algn="l"/>
                <a:tab pos="6594475" algn="l"/>
                <a:tab pos="707263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know	the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principles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investigation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patient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suspected 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having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 haemostatic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defect.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119" y="1520952"/>
            <a:ext cx="2796540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06267" y="1520952"/>
            <a:ext cx="557783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94660" y="1520952"/>
            <a:ext cx="98298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08247" y="1520952"/>
            <a:ext cx="557784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96640" y="1520952"/>
            <a:ext cx="2188464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15711" y="1520952"/>
            <a:ext cx="557784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4103" y="1520952"/>
            <a:ext cx="55626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90971" y="1520952"/>
            <a:ext cx="557784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9119" y="2161032"/>
            <a:ext cx="1357884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67611" y="2161032"/>
            <a:ext cx="557784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56003" y="2161032"/>
            <a:ext cx="1577340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63951" y="2161032"/>
            <a:ext cx="557784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85216" y="2799588"/>
            <a:ext cx="1159763" cy="762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90827" y="2799588"/>
            <a:ext cx="568452" cy="762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05127" y="2799588"/>
            <a:ext cx="1539240" cy="76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90216" y="2799588"/>
            <a:ext cx="765047" cy="762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01111" y="2799588"/>
            <a:ext cx="1598676" cy="7620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45635" y="2799588"/>
            <a:ext cx="765048" cy="762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56532" y="2799588"/>
            <a:ext cx="1655064" cy="762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57444" y="2799588"/>
            <a:ext cx="1075944" cy="7620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079235" y="2799588"/>
            <a:ext cx="1559052" cy="762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184135" y="2799588"/>
            <a:ext cx="765048" cy="762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495031" y="2799588"/>
            <a:ext cx="1545335" cy="7620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586216" y="2799588"/>
            <a:ext cx="539496" cy="7620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5216" y="3211067"/>
            <a:ext cx="2368296" cy="7619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499360" y="3211067"/>
            <a:ext cx="742188" cy="7619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87395" y="3211067"/>
            <a:ext cx="1530095" cy="76199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863340" y="3211067"/>
            <a:ext cx="742188" cy="76199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51376" y="3211067"/>
            <a:ext cx="1473708" cy="76199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170932" y="3211067"/>
            <a:ext cx="742188" cy="76199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458967" y="3211067"/>
            <a:ext cx="1504188" cy="76199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509004" y="3211067"/>
            <a:ext cx="537972" cy="76199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592823" y="3211067"/>
            <a:ext cx="742187" cy="76199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880859" y="3211067"/>
            <a:ext cx="2159507" cy="76199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586216" y="3211067"/>
            <a:ext cx="537972" cy="76199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5216" y="3622547"/>
            <a:ext cx="1705356" cy="7620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36420" y="3622547"/>
            <a:ext cx="536448" cy="7620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918716" y="3622547"/>
            <a:ext cx="1964435" cy="7620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429000" y="3622547"/>
            <a:ext cx="539496" cy="76200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514344" y="3622547"/>
            <a:ext cx="534924" cy="7620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595115" y="3622547"/>
            <a:ext cx="1754124" cy="7620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95088" y="3622547"/>
            <a:ext cx="534924" cy="76200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975859" y="3622547"/>
            <a:ext cx="950976" cy="76200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472684" y="3622547"/>
            <a:ext cx="539496" cy="7620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558028" y="3622547"/>
            <a:ext cx="1161287" cy="76200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265164" y="3622547"/>
            <a:ext cx="536447" cy="7620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347459" y="3622547"/>
            <a:ext cx="2002536" cy="7620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895843" y="3622547"/>
            <a:ext cx="539496" cy="7620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981188" y="3622547"/>
            <a:ext cx="539496" cy="7620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79119" y="4241291"/>
            <a:ext cx="1610868" cy="78943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720595" y="4241291"/>
            <a:ext cx="559307" cy="78943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810511" y="4241291"/>
            <a:ext cx="705612" cy="78943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046732" y="4241291"/>
            <a:ext cx="557783" cy="78943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135123" y="4241291"/>
            <a:ext cx="2026920" cy="78943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692652" y="4241291"/>
            <a:ext cx="559308" cy="78943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82567" y="4241291"/>
            <a:ext cx="1716024" cy="78943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029200" y="4241291"/>
            <a:ext cx="557784" cy="78943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79119" y="4881371"/>
            <a:ext cx="1597152" cy="78943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706879" y="4881371"/>
            <a:ext cx="557783" cy="78943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795272" y="4881371"/>
            <a:ext cx="1594103" cy="78943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919983" y="4881371"/>
            <a:ext cx="557783" cy="78943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008376" y="4881371"/>
            <a:ext cx="1278636" cy="78943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817620" y="4881371"/>
            <a:ext cx="557784" cy="78943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906011" y="4881371"/>
            <a:ext cx="1993391" cy="78943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430011" y="4881371"/>
            <a:ext cx="588263" cy="78943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548884" y="4881371"/>
            <a:ext cx="557784" cy="78943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79119" y="5521452"/>
            <a:ext cx="2267712" cy="78943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377439" y="5521452"/>
            <a:ext cx="554736" cy="78943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462783" y="5521452"/>
            <a:ext cx="1577340" cy="78943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570732" y="5521452"/>
            <a:ext cx="557784" cy="78943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79119" y="6161530"/>
            <a:ext cx="1597152" cy="69646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706879" y="6161530"/>
            <a:ext cx="557783" cy="69646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795272" y="6161530"/>
            <a:ext cx="1929383" cy="69646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255264" y="6161530"/>
            <a:ext cx="556260" cy="696468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342132" y="6161530"/>
            <a:ext cx="1101852" cy="69646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974591" y="6161530"/>
            <a:ext cx="556260" cy="696468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061459" y="6161530"/>
            <a:ext cx="1872995" cy="69646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465064" y="6161530"/>
            <a:ext cx="557784" cy="69646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553455" y="6161530"/>
            <a:ext cx="557784" cy="69646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7766" rIns="0" bIns="0" rtlCol="0" vert="horz">
            <a:spAutoFit/>
          </a:bodyPr>
          <a:lstStyle/>
          <a:p>
            <a:pPr marL="83820">
              <a:lnSpc>
                <a:spcPct val="100000"/>
              </a:lnSpc>
            </a:pPr>
            <a:r>
              <a:rPr dirty="0" sz="3600" spc="-10" i="0">
                <a:latin typeface="Times New Roman"/>
                <a:cs typeface="Times New Roman"/>
              </a:rPr>
              <a:t>Acquired </a:t>
            </a:r>
            <a:r>
              <a:rPr dirty="0" sz="3600" spc="-45" i="0">
                <a:latin typeface="Times New Roman"/>
                <a:cs typeface="Times New Roman"/>
              </a:rPr>
              <a:t>Vascular</a:t>
            </a:r>
            <a:r>
              <a:rPr dirty="0" sz="3600" spc="-140" i="0">
                <a:latin typeface="Times New Roman"/>
                <a:cs typeface="Times New Roman"/>
              </a:rPr>
              <a:t> </a:t>
            </a:r>
            <a:r>
              <a:rPr dirty="0" sz="3600" spc="-5" i="0">
                <a:latin typeface="Times New Roman"/>
                <a:cs typeface="Times New Roman"/>
              </a:rPr>
              <a:t>Disorders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29590" y="984250"/>
            <a:ext cx="7004684" cy="1718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buChar char="*"/>
              <a:tabLst>
                <a:tab pos="469265" algn="l"/>
                <a:tab pos="469900" algn="l"/>
              </a:tabLst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Allergic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purpura (Henoch-Schonlein</a:t>
            </a:r>
            <a:r>
              <a:rPr dirty="0" sz="2800" spc="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purpura)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Paraproteinemia and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amyloidosis.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Senile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purpura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29590" y="2897759"/>
            <a:ext cx="2397125" cy="834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marR="5080" indent="-457200">
              <a:lnSpc>
                <a:spcPct val="100000"/>
              </a:lnSpc>
              <a:tabLst>
                <a:tab pos="469265" algn="l"/>
              </a:tabLst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*	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Drug-induced 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sulfonamides,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989326" y="2897759"/>
            <a:ext cx="1183005" cy="834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3335">
              <a:lnSpc>
                <a:spcPct val="100000"/>
              </a:lnSpc>
            </a:pP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va</a:t>
            </a:r>
            <a:r>
              <a:rPr dirty="0" sz="2700" spc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700" spc="-1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ar  iodides,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353559" y="2897759"/>
            <a:ext cx="4461510" cy="834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04775">
              <a:lnSpc>
                <a:spcPct val="100000"/>
              </a:lnSpc>
              <a:tabLst>
                <a:tab pos="1320165" algn="l"/>
                <a:tab pos="1940560" algn="l"/>
                <a:tab pos="2742565" algn="l"/>
                <a:tab pos="3356610" algn="l"/>
              </a:tabLst>
            </a:pP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purpuras		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dirty="0" sz="2700" spc="-2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teroid	th</a:t>
            </a:r>
            <a:r>
              <a:rPr dirty="0" sz="2700" spc="-1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ra</a:t>
            </a: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700" spc="-17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,  aspirin,	d</a:t>
            </a: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goxi</a:t>
            </a: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,	</a:t>
            </a:r>
            <a:r>
              <a:rPr dirty="0" sz="2700" spc="-1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et</a:t>
            </a:r>
            <a:r>
              <a:rPr dirty="0" sz="2700" spc="1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dopa,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29590" y="3720972"/>
            <a:ext cx="7880350" cy="2983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>
              <a:lnSpc>
                <a:spcPct val="100000"/>
              </a:lnSpc>
            </a:pP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estrogen, allopurinol, penicillin and other</a:t>
            </a:r>
            <a:r>
              <a:rPr dirty="0" sz="27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antibiotics).</a:t>
            </a:r>
            <a:endParaRPr sz="27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75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30">
                <a:solidFill>
                  <a:srgbClr val="FFFF00"/>
                </a:solidFill>
                <a:latin typeface="Times New Roman"/>
                <a:cs typeface="Times New Roman"/>
              </a:rPr>
              <a:t>Vitamin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 Deficiency</a:t>
            </a:r>
            <a:r>
              <a:rPr dirty="0" sz="2800" spc="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(Scurvy)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Purpura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simplex (Easy</a:t>
            </a:r>
            <a:r>
              <a:rPr dirty="0" sz="2800" spc="-4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brusability)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Psychogenic</a:t>
            </a:r>
            <a:r>
              <a:rPr dirty="0" sz="28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purpura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SzPct val="85714"/>
              <a:buChar char="*"/>
              <a:tabLst>
                <a:tab pos="469265" algn="l"/>
                <a:tab pos="46990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Purpura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associated with</a:t>
            </a:r>
            <a:r>
              <a:rPr dirty="0" sz="28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infections.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251" y="150469"/>
            <a:ext cx="5817108" cy="5852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75613" y="6093294"/>
            <a:ext cx="6249670" cy="492759"/>
          </a:xfrm>
          <a:custGeom>
            <a:avLst/>
            <a:gdLst/>
            <a:ahLst/>
            <a:cxnLst/>
            <a:rect l="l" t="t" r="r" b="b"/>
            <a:pathLst>
              <a:path w="6249670" h="492759">
                <a:moveTo>
                  <a:pt x="0" y="492442"/>
                </a:moveTo>
                <a:lnTo>
                  <a:pt x="6249162" y="492442"/>
                </a:lnTo>
                <a:lnTo>
                  <a:pt x="6249162" y="0"/>
                </a:lnTo>
                <a:lnTo>
                  <a:pt x="0" y="0"/>
                </a:lnTo>
                <a:lnTo>
                  <a:pt x="0" y="492442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54607" y="6128816"/>
            <a:ext cx="6080760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Allergic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purpura (Henoch-Schonlein</a:t>
            </a:r>
            <a:r>
              <a:rPr dirty="0" sz="2600" spc="-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purpura)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546" y="404710"/>
            <a:ext cx="8064881" cy="52565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51685" y="5805271"/>
            <a:ext cx="4968875" cy="523240"/>
          </a:xfrm>
          <a:custGeom>
            <a:avLst/>
            <a:gdLst/>
            <a:ahLst/>
            <a:cxnLst/>
            <a:rect l="l" t="t" r="r" b="b"/>
            <a:pathLst>
              <a:path w="4968875" h="523239">
                <a:moveTo>
                  <a:pt x="0" y="523214"/>
                </a:moveTo>
                <a:lnTo>
                  <a:pt x="4968494" y="523214"/>
                </a:lnTo>
                <a:lnTo>
                  <a:pt x="4968494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21764" y="5734811"/>
            <a:ext cx="27965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48911" y="5734811"/>
            <a:ext cx="5577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37303" y="5734811"/>
            <a:ext cx="982979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50891" y="5734811"/>
            <a:ext cx="557784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39284" y="5734811"/>
            <a:ext cx="2188464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30932" y="5839764"/>
            <a:ext cx="476059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Paraproteinemia and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amyloidosis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582" y="260642"/>
            <a:ext cx="7527925" cy="5577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47846" y="5949289"/>
            <a:ext cx="2304415" cy="523240"/>
          </a:xfrm>
          <a:custGeom>
            <a:avLst/>
            <a:gdLst/>
            <a:ahLst/>
            <a:cxnLst/>
            <a:rect l="l" t="t" r="r" b="b"/>
            <a:pathLst>
              <a:path w="2304415" h="523239">
                <a:moveTo>
                  <a:pt x="0" y="523214"/>
                </a:moveTo>
                <a:lnTo>
                  <a:pt x="2304288" y="523214"/>
                </a:lnTo>
                <a:lnTo>
                  <a:pt x="2304288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427221" y="5983630"/>
            <a:ext cx="211010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Senile</a:t>
            </a:r>
            <a:r>
              <a:rPr dirty="0" sz="28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purpura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1594" y="188633"/>
            <a:ext cx="6411340" cy="5577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67711" y="5877280"/>
            <a:ext cx="4608830" cy="523240"/>
          </a:xfrm>
          <a:custGeom>
            <a:avLst/>
            <a:gdLst/>
            <a:ahLst/>
            <a:cxnLst/>
            <a:rect l="l" t="t" r="r" b="b"/>
            <a:pathLst>
              <a:path w="4608830" h="523239">
                <a:moveTo>
                  <a:pt x="0" y="523214"/>
                </a:moveTo>
                <a:lnTo>
                  <a:pt x="4608449" y="523214"/>
                </a:lnTo>
                <a:lnTo>
                  <a:pt x="4608449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46705" y="5911697"/>
            <a:ext cx="439483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30">
                <a:solidFill>
                  <a:srgbClr val="FFFF00"/>
                </a:solidFill>
                <a:latin typeface="Times New Roman"/>
                <a:cs typeface="Times New Roman"/>
              </a:rPr>
              <a:t>Vitamin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 deficiency</a:t>
            </a:r>
            <a:r>
              <a:rPr dirty="0" sz="2800" spc="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(Scurvy)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848" y="505459"/>
            <a:ext cx="4210685" cy="6203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5" i="0">
                <a:latin typeface="Times New Roman"/>
                <a:cs typeface="Times New Roman"/>
              </a:rPr>
              <a:t>THE</a:t>
            </a:r>
            <a:r>
              <a:rPr dirty="0" sz="4000" spc="-70" i="0">
                <a:latin typeface="Times New Roman"/>
                <a:cs typeface="Times New Roman"/>
              </a:rPr>
              <a:t> </a:t>
            </a:r>
            <a:r>
              <a:rPr dirty="0" sz="4000" spc="-10" i="0">
                <a:latin typeface="Times New Roman"/>
                <a:cs typeface="Times New Roman"/>
              </a:rPr>
              <a:t>PLATELETS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717040"/>
            <a:ext cx="8395335" cy="35356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PLATELET COUNT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=</a:t>
            </a:r>
            <a:r>
              <a:rPr dirty="0" sz="2800" spc="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150-450x10</a:t>
            </a:r>
            <a:r>
              <a:rPr dirty="0" baseline="25525" sz="2775" b="1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NORMAL PLATELET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SIZE MPV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7.2-11.1</a:t>
            </a:r>
            <a:r>
              <a:rPr dirty="0" sz="2800" spc="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fl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PLATELET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DIAMETER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1-3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µ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PLATELET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LIFE SPAN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7-10</a:t>
            </a:r>
            <a:r>
              <a:rPr dirty="0" sz="2800" spc="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days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800"/>
              </a:lnSpc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PLATELET FORMATION IS BY SEGMENTATION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OF  THE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CYTOPLASM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OF THE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MEGAKARYOCYTE IN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BONE</a:t>
            </a:r>
            <a:r>
              <a:rPr dirty="0" sz="2400" spc="-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MARROW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509739"/>
            <a:ext cx="8754745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332651"/>
            <a:ext cx="8661019" cy="6217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333375"/>
            <a:ext cx="8759444" cy="6309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332651"/>
            <a:ext cx="8730615" cy="6309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1355" rIns="0" bIns="0" rtlCol="0" vert="horz">
            <a:spAutoFit/>
          </a:bodyPr>
          <a:lstStyle/>
          <a:p>
            <a:pPr marL="300355">
              <a:lnSpc>
                <a:spcPct val="100000"/>
              </a:lnSpc>
            </a:pPr>
            <a:r>
              <a:rPr dirty="0"/>
              <a:t>cont’d…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6303" y="1157985"/>
            <a:ext cx="7870825" cy="37674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understand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role of platelets,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blood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vessel</a:t>
            </a:r>
            <a:r>
              <a:rPr dirty="0" sz="2800" spc="-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wall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coagulation factors in normal</a:t>
            </a:r>
            <a:r>
              <a:rPr dirty="0" sz="2800" spc="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haemostasis.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know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classification of haemostatic</a:t>
            </a:r>
            <a:r>
              <a:rPr dirty="0" sz="2800" spc="1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defects.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know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morphology 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life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span.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know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 platelet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function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diseases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due</a:t>
            </a:r>
            <a:r>
              <a:rPr dirty="0" sz="28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function</a:t>
            </a:r>
            <a:r>
              <a:rPr dirty="0" sz="2800" spc="-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disorders.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know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causes of thrombocytopenic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purpura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non-thrombocytopenic</a:t>
            </a:r>
            <a:r>
              <a:rPr dirty="0" sz="2800" spc="-1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purpura.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15886"/>
            <a:ext cx="8856599" cy="662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115887"/>
            <a:ext cx="8856726" cy="662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260647"/>
            <a:ext cx="8779256" cy="6492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475" y="3127311"/>
            <a:ext cx="1290701" cy="604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825" y="476313"/>
            <a:ext cx="8424799" cy="5976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855" y="816584"/>
            <a:ext cx="8608314" cy="522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3170" y="765809"/>
            <a:ext cx="4204335" cy="68135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b="0" i="0">
                <a:latin typeface="Times New Roman"/>
                <a:cs typeface="Times New Roman"/>
              </a:rPr>
              <a:t>Platelet</a:t>
            </a:r>
            <a:r>
              <a:rPr dirty="0" sz="4400" spc="-70" b="0" i="0">
                <a:latin typeface="Times New Roman"/>
                <a:cs typeface="Times New Roman"/>
              </a:rPr>
              <a:t> </a:t>
            </a:r>
            <a:r>
              <a:rPr dirty="0" sz="4400" b="0" i="0">
                <a:latin typeface="Times New Roman"/>
                <a:cs typeface="Times New Roman"/>
              </a:rPr>
              <a:t>Activation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09164" y="2084196"/>
            <a:ext cx="4061460" cy="2534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Stickiness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Shape</a:t>
            </a:r>
            <a:r>
              <a:rPr dirty="0" sz="36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Change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Internal</a:t>
            </a:r>
            <a:r>
              <a:rPr dirty="0" sz="36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Contraction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Secretion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4319" y="228371"/>
            <a:ext cx="8346185" cy="6401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475" y="3127311"/>
            <a:ext cx="1290701" cy="604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3850" y="333375"/>
            <a:ext cx="8424799" cy="6191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4485" y="332740"/>
            <a:ext cx="5927090" cy="13411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400" b="0" i="0">
                <a:latin typeface="Times New Roman"/>
                <a:cs typeface="Times New Roman"/>
              </a:rPr>
              <a:t>Investigations of</a:t>
            </a:r>
            <a:r>
              <a:rPr dirty="0" sz="4400" spc="-75" b="0" i="0">
                <a:latin typeface="Times New Roman"/>
                <a:cs typeface="Times New Roman"/>
              </a:rPr>
              <a:t> </a:t>
            </a:r>
            <a:r>
              <a:rPr dirty="0" sz="4400" b="0" i="0">
                <a:latin typeface="Times New Roman"/>
                <a:cs typeface="Times New Roman"/>
              </a:rPr>
              <a:t>Bleeding</a:t>
            </a:r>
            <a:endParaRPr sz="4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400" b="0" i="0">
                <a:latin typeface="Times New Roman"/>
                <a:cs typeface="Times New Roman"/>
              </a:rPr>
              <a:t>Disorders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2021966"/>
            <a:ext cx="7171690" cy="3902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Clinical</a:t>
            </a:r>
            <a:r>
              <a:rPr dirty="0" sz="32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Features: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Wingdings"/>
              <a:buChar char=""/>
              <a:tabLst>
                <a:tab pos="478155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Complaints</a:t>
            </a:r>
            <a:endParaRPr sz="3200">
              <a:latin typeface="Times New Roman"/>
              <a:cs typeface="Times New Roman"/>
            </a:endParaRPr>
          </a:p>
          <a:p>
            <a:pPr marL="477520" indent="-464820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478155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Full Clinical</a:t>
            </a:r>
            <a:r>
              <a:rPr dirty="0" sz="3200" spc="-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Examinations</a:t>
            </a:r>
            <a:endParaRPr sz="3200">
              <a:latin typeface="Times New Roman"/>
              <a:cs typeface="Times New Roman"/>
            </a:endParaRPr>
          </a:p>
          <a:p>
            <a:pPr marL="477520" indent="-464820">
              <a:lnSpc>
                <a:spcPct val="100000"/>
              </a:lnSpc>
              <a:spcBef>
                <a:spcPts val="765"/>
              </a:spcBef>
              <a:buFont typeface="Wingdings"/>
              <a:buChar char=""/>
              <a:tabLst>
                <a:tab pos="478155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History of</a:t>
            </a:r>
            <a:r>
              <a:rPr dirty="0" sz="32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Bleeding</a:t>
            </a:r>
            <a:endParaRPr sz="3200">
              <a:latin typeface="Times New Roman"/>
              <a:cs typeface="Times New Roman"/>
            </a:endParaRPr>
          </a:p>
          <a:p>
            <a:pPr marL="477520" indent="-464820">
              <a:lnSpc>
                <a:spcPct val="100000"/>
              </a:lnSpc>
              <a:spcBef>
                <a:spcPts val="765"/>
              </a:spcBef>
              <a:buFont typeface="Wingdings"/>
              <a:buChar char=""/>
              <a:tabLst>
                <a:tab pos="478155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Family History of</a:t>
            </a:r>
            <a:r>
              <a:rPr dirty="0" sz="3200" spc="-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Bleeding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478155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If bleeding present, what is the pattern</a:t>
            </a:r>
            <a:r>
              <a:rPr dirty="0" sz="3200" spc="-1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of  bleeding</a:t>
            </a:r>
            <a:r>
              <a:rPr dirty="0" sz="32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episodes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027" y="743432"/>
            <a:ext cx="8711946" cy="5371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71" y="203987"/>
            <a:ext cx="8352282" cy="6450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363" y="203987"/>
            <a:ext cx="8669274" cy="6450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8751" y="1790065"/>
            <a:ext cx="5818505" cy="2021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600" spc="-5">
                <a:solidFill>
                  <a:srgbClr val="FFFFFF"/>
                </a:solidFill>
                <a:latin typeface="Times New Roman"/>
                <a:cs typeface="Times New Roman"/>
              </a:rPr>
              <a:t>Measurements</a:t>
            </a:r>
            <a:r>
              <a:rPr dirty="0" sz="66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00" spc="-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endParaRPr sz="6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6600">
                <a:solidFill>
                  <a:srgbClr val="FFFFFF"/>
                </a:solidFill>
                <a:latin typeface="Times New Roman"/>
                <a:cs typeface="Times New Roman"/>
              </a:rPr>
              <a:t>Platelet</a:t>
            </a:r>
            <a:r>
              <a:rPr dirty="0" sz="66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00">
                <a:solidFill>
                  <a:srgbClr val="FFFFFF"/>
                </a:solidFill>
                <a:latin typeface="Times New Roman"/>
                <a:cs typeface="Times New Roman"/>
              </a:rPr>
              <a:t>Function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7035" y="256540"/>
            <a:ext cx="4305300" cy="9867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Tests of platelet</a:t>
            </a:r>
            <a:r>
              <a:rPr dirty="0" sz="3200" spc="-110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function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Bleeding</a:t>
            </a:r>
            <a:r>
              <a:rPr dirty="0" sz="3200" spc="-100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time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1594" y="4159440"/>
            <a:ext cx="6571615" cy="638175"/>
          </a:xfrm>
          <a:custGeom>
            <a:avLst/>
            <a:gdLst/>
            <a:ahLst/>
            <a:cxnLst/>
            <a:rect l="l" t="t" r="r" b="b"/>
            <a:pathLst>
              <a:path w="6571615" h="638175">
                <a:moveTo>
                  <a:pt x="0" y="637730"/>
                </a:moveTo>
                <a:lnTo>
                  <a:pt x="6571107" y="637730"/>
                </a:lnTo>
                <a:lnTo>
                  <a:pt x="6571107" y="0"/>
                </a:lnTo>
                <a:lnTo>
                  <a:pt x="0" y="0"/>
                </a:lnTo>
                <a:lnTo>
                  <a:pt x="0" y="63773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44981" y="1662176"/>
            <a:ext cx="7317105" cy="4676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2667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bleeding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time is estimated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making small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wounds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skin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forearm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after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applying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blood pressure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cuff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upper arm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inflating  it to 40mmHg;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average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time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that elapses until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bleeding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ceases is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then</a:t>
            </a:r>
            <a:r>
              <a:rPr dirty="0" sz="2800" spc="-11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measured.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Times New Roman"/>
              <a:cs typeface="Times New Roman"/>
            </a:endParaRPr>
          </a:p>
          <a:p>
            <a:pPr marL="1829435">
              <a:lnSpc>
                <a:spcPct val="100000"/>
              </a:lnSpc>
            </a:pPr>
            <a:r>
              <a:rPr dirty="0" sz="3200" spc="-80" b="1">
                <a:solidFill>
                  <a:srgbClr val="FFFFFF"/>
                </a:solidFill>
                <a:latin typeface="Times New Roman"/>
                <a:cs typeface="Times New Roman"/>
              </a:rPr>
              <a:t>PFA </a:t>
            </a:r>
            <a:r>
              <a:rPr dirty="0" sz="3200" b="1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dirty="0" sz="3200" spc="5" b="1">
                <a:solidFill>
                  <a:srgbClr val="FFFFFF"/>
                </a:solidFill>
                <a:latin typeface="Times New Roman"/>
                <a:cs typeface="Times New Roman"/>
              </a:rPr>
              <a:t>100 </a:t>
            </a:r>
            <a:r>
              <a:rPr dirty="0" sz="3200" b="1">
                <a:solidFill>
                  <a:srgbClr val="FFFFFF"/>
                </a:solidFill>
                <a:latin typeface="Times New Roman"/>
                <a:cs typeface="Times New Roman"/>
              </a:rPr>
              <a:t>/ </a:t>
            </a:r>
            <a:r>
              <a:rPr dirty="0" sz="3200" spc="-80" b="1">
                <a:solidFill>
                  <a:srgbClr val="FFFFFF"/>
                </a:solidFill>
                <a:latin typeface="Times New Roman"/>
                <a:cs typeface="Times New Roman"/>
              </a:rPr>
              <a:t>PFA </a:t>
            </a:r>
            <a:r>
              <a:rPr dirty="0" sz="3200" b="1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3200" spc="-3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 spc="5" b="1">
                <a:solidFill>
                  <a:srgbClr val="FFFFFF"/>
                </a:solidFill>
                <a:latin typeface="Times New Roman"/>
                <a:cs typeface="Times New Roman"/>
              </a:rPr>
              <a:t>200</a:t>
            </a:r>
            <a:endParaRPr sz="3200">
              <a:latin typeface="Times New Roman"/>
              <a:cs typeface="Times New Roman"/>
            </a:endParaRPr>
          </a:p>
          <a:p>
            <a:pPr algn="just" marL="83185" marR="5080">
              <a:lnSpc>
                <a:spcPct val="100000"/>
              </a:lnSpc>
              <a:spcBef>
                <a:spcPts val="2655"/>
              </a:spcBef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 bleeding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time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has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largely been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replaced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an 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25" i="1">
                <a:solidFill>
                  <a:srgbClr val="FFFF00"/>
                </a:solidFill>
                <a:latin typeface="Times New Roman"/>
                <a:cs typeface="Times New Roman"/>
              </a:rPr>
              <a:t>vitro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estimation of primary haemostasis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using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 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machine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called a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PFA-100.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1426" rIns="0" bIns="0" rtlCol="0" vert="horz">
            <a:spAutoFit/>
          </a:bodyPr>
          <a:lstStyle/>
          <a:p>
            <a:pPr marL="2715260">
              <a:lnSpc>
                <a:spcPct val="100000"/>
              </a:lnSpc>
            </a:pPr>
            <a:r>
              <a:rPr dirty="0" sz="3200" b="0" i="0">
                <a:solidFill>
                  <a:srgbClr val="FFFF00"/>
                </a:solidFill>
                <a:latin typeface="Times New Roman"/>
                <a:cs typeface="Times New Roman"/>
              </a:rPr>
              <a:t>BLEEDING</a:t>
            </a:r>
            <a:r>
              <a:rPr dirty="0" sz="3200" spc="-100" b="0" i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b="0" i="0">
                <a:solidFill>
                  <a:srgbClr val="FFFF00"/>
                </a:solidFill>
                <a:latin typeface="Times New Roman"/>
                <a:cs typeface="Times New Roman"/>
              </a:rPr>
              <a:t>TIME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0825" y="1000125"/>
            <a:ext cx="8497824" cy="552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3776" y="188912"/>
            <a:ext cx="5040249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245" y="157687"/>
            <a:ext cx="8778240" cy="6583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31411" y="6036157"/>
            <a:ext cx="1712595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80" b="1">
                <a:solidFill>
                  <a:srgbClr val="3333CC"/>
                </a:solidFill>
                <a:latin typeface="Times New Roman"/>
                <a:cs typeface="Times New Roman"/>
              </a:rPr>
              <a:t>PFA </a:t>
            </a:r>
            <a:r>
              <a:rPr dirty="0" sz="3200" b="1">
                <a:solidFill>
                  <a:srgbClr val="3333CC"/>
                </a:solidFill>
                <a:latin typeface="Times New Roman"/>
                <a:cs typeface="Times New Roman"/>
              </a:rPr>
              <a:t>-</a:t>
            </a:r>
            <a:r>
              <a:rPr dirty="0" sz="3200" spc="-210" b="1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3333CC"/>
                </a:solidFill>
                <a:latin typeface="Times New Roman"/>
                <a:cs typeface="Times New Roman"/>
              </a:rPr>
              <a:t>200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522" y="2513329"/>
            <a:ext cx="6689725" cy="92392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0" i="0">
                <a:latin typeface="Times New Roman"/>
                <a:cs typeface="Times New Roman"/>
              </a:rPr>
              <a:t>Platelet</a:t>
            </a:r>
            <a:r>
              <a:rPr dirty="0" sz="6000" spc="-75" i="0">
                <a:latin typeface="Times New Roman"/>
                <a:cs typeface="Times New Roman"/>
              </a:rPr>
              <a:t> </a:t>
            </a:r>
            <a:r>
              <a:rPr dirty="0" sz="6000" spc="-5" i="0">
                <a:latin typeface="Times New Roman"/>
                <a:cs typeface="Times New Roman"/>
              </a:rPr>
              <a:t>Aggregation</a:t>
            </a:r>
            <a:endParaRPr sz="6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6310" rIns="0" bIns="0" rtlCol="0" vert="horz">
            <a:spAutoFit/>
          </a:bodyPr>
          <a:lstStyle/>
          <a:p>
            <a:pPr marL="1958975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Platelet aggregation</a:t>
            </a:r>
            <a:r>
              <a:rPr dirty="0" sz="3200" spc="-120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studies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4981" y="1662176"/>
            <a:ext cx="168910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8488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1634" y="1662176"/>
            <a:ext cx="133413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6929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18579" y="1662176"/>
            <a:ext cx="182245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transmission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4981" y="2089150"/>
            <a:ext cx="2088514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aggregometry,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28950" y="1662176"/>
            <a:ext cx="162115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common</a:t>
            </a:r>
            <a:endParaRPr sz="2800">
              <a:latin typeface="Times New Roman"/>
              <a:cs typeface="Times New Roman"/>
            </a:endParaRPr>
          </a:p>
          <a:p>
            <a:pPr marL="384175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whereby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4981" y="2515870"/>
            <a:ext cx="170053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45288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latel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8023" y="2089150"/>
            <a:ext cx="3220720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tabLst>
                <a:tab pos="825500" algn="l"/>
                <a:tab pos="289687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ag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regati</a:t>
            </a:r>
            <a:r>
              <a:rPr dirty="0" sz="2800" spc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4981" y="2942590"/>
            <a:ext cx="154622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substances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9217" y="2515870"/>
            <a:ext cx="536003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4305" marR="5080" indent="-142240">
              <a:lnSpc>
                <a:spcPct val="100000"/>
              </a:lnSpc>
              <a:tabLst>
                <a:tab pos="1296035" algn="l"/>
                <a:tab pos="1364615" algn="l"/>
                <a:tab pos="2219960" algn="l"/>
                <a:tab pos="2937510" algn="l"/>
                <a:tab pos="3578860" algn="l"/>
                <a:tab pos="362966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studied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following	the	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addition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ep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ephr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4981" y="3369309"/>
            <a:ext cx="7295515" cy="2145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arachidonate, collagen and ristocetin to platelet-  rich plasma.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Aggregation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causes an increase 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light transmitted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through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 sample 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test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is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performed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using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special equipment capable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 continuously recording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light</a:t>
            </a:r>
            <a:r>
              <a:rPr dirty="0" sz="28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transmission.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136652"/>
            <a:ext cx="7933690" cy="1547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tabLst>
                <a:tab pos="2239010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Clinical distinction can frequently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be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made 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between 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bleeding due to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platelet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defects and (in number or  function)</a:t>
            </a:r>
            <a:r>
              <a:rPr dirty="0" sz="2800" spc="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and	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clotting defects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(coagulation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defects)</a:t>
            </a:r>
            <a:r>
              <a:rPr dirty="0" sz="2800" spc="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590" y="2270886"/>
            <a:ext cx="152781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7685" algn="l"/>
              </a:tabLst>
            </a:pP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Patient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4445" y="2270886"/>
            <a:ext cx="65722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8742" y="2270886"/>
            <a:ext cx="120650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le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81932" y="2270886"/>
            <a:ext cx="153924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2872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defe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07353" y="2270886"/>
            <a:ext cx="212915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4714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vessel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22691" y="2270886"/>
            <a:ext cx="63627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702" y="2697607"/>
            <a:ext cx="413702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58875" algn="l"/>
                <a:tab pos="2326640" algn="l"/>
                <a:tab pos="34925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defects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usually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ent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77941" y="2697607"/>
            <a:ext cx="358140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652270" algn="l"/>
                <a:tab pos="301498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ici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ding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702" y="3124327"/>
            <a:ext cx="811466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94055" algn="l"/>
                <a:tab pos="1533525" algn="l"/>
                <a:tab pos="3124835" algn="l"/>
                <a:tab pos="3885565" algn="l"/>
                <a:tab pos="4824730" algn="l"/>
                <a:tab pos="6393180" algn="l"/>
                <a:tab pos="780415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ra)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epit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ial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organs.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This is called (</a:t>
            </a:r>
            <a:r>
              <a:rPr dirty="0" sz="2800" spc="-5" i="1" u="heavy">
                <a:solidFill>
                  <a:srgbClr val="FFFFFF"/>
                </a:solidFill>
                <a:latin typeface="Times New Roman"/>
                <a:cs typeface="Times New Roman"/>
              </a:rPr>
              <a:t>mucocutaneous</a:t>
            </a:r>
            <a:r>
              <a:rPr dirty="0" sz="2800" spc="-25" i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i="1" u="heavy">
                <a:solidFill>
                  <a:srgbClr val="FFFFFF"/>
                </a:solidFill>
                <a:latin typeface="Times New Roman"/>
                <a:cs typeface="Times New Roman"/>
              </a:rPr>
              <a:t>bleeding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).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9590" y="4575429"/>
            <a:ext cx="1697989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5943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b.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Patients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83714" y="4575429"/>
            <a:ext cx="65722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96844" y="4575429"/>
            <a:ext cx="111125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clotting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3871" y="4575429"/>
            <a:ext cx="103124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defects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50382" y="4575429"/>
            <a:ext cx="311023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0947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dirty="0" sz="2800" spc="-5" i="1" u="heavy">
                <a:solidFill>
                  <a:srgbClr val="FFFFFF"/>
                </a:solidFill>
                <a:latin typeface="Times New Roman"/>
                <a:cs typeface="Times New Roman"/>
              </a:rPr>
              <a:t>coagulation	factors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4702" y="5002529"/>
            <a:ext cx="301053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971039" algn="l"/>
              </a:tabLst>
            </a:pPr>
            <a:r>
              <a:rPr dirty="0" sz="2800" spc="-5" i="1" u="heavy">
                <a:solidFill>
                  <a:srgbClr val="FFFFFF"/>
                </a:solidFill>
                <a:latin typeface="Times New Roman"/>
                <a:cs typeface="Times New Roman"/>
              </a:rPr>
              <a:t>defici</a:t>
            </a:r>
            <a:r>
              <a:rPr dirty="0" sz="2800" spc="-25" i="1" u="heavy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800" spc="-5" i="1" u="heavy">
                <a:solidFill>
                  <a:srgbClr val="FFFFFF"/>
                </a:solidFill>
                <a:latin typeface="Times New Roman"/>
                <a:cs typeface="Times New Roman"/>
              </a:rPr>
              <a:t>nci</a:t>
            </a:r>
            <a:r>
              <a:rPr dirty="0" sz="2800" spc="-25" i="1" u="heavy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800" spc="-5" i="1" u="heavy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dirty="0" sz="28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us</a:t>
            </a:r>
            <a:r>
              <a:rPr dirty="0" sz="2800" spc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al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61535" y="5002529"/>
            <a:ext cx="479996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07135" algn="l"/>
                <a:tab pos="2005964" algn="l"/>
                <a:tab pos="3397885" algn="l"/>
                <a:tab pos="411543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es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bleeding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nto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deep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4702" y="5429199"/>
            <a:ext cx="8115934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278890" algn="l"/>
                <a:tab pos="2249805" algn="l"/>
                <a:tab pos="3850640" algn="l"/>
                <a:tab pos="6343015" algn="l"/>
                <a:tab pos="731329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tissue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cles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dirty="0" sz="2800" spc="-5" i="1" u="heavy">
                <a:solidFill>
                  <a:srgbClr val="FFFFFF"/>
                </a:solidFill>
                <a:latin typeface="Times New Roman"/>
                <a:cs typeface="Times New Roman"/>
              </a:rPr>
              <a:t>haematom</a:t>
            </a:r>
            <a:r>
              <a:rPr dirty="0" sz="2800" i="1" u="heavy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800" i="1" u="heavy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nts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dirty="0" sz="2800" i="1" u="heavy">
                <a:solidFill>
                  <a:srgbClr val="FFFFFF"/>
                </a:solidFill>
                <a:latin typeface="Times New Roman"/>
                <a:cs typeface="Times New Roman"/>
              </a:rPr>
              <a:t>haemarthrosis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this is called musculoskeletal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bleeding.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333375"/>
            <a:ext cx="8569325" cy="6191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404812"/>
            <a:ext cx="8496300" cy="6048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404812"/>
            <a:ext cx="8496300" cy="6048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832" y="80379"/>
            <a:ext cx="5006340" cy="6675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07963" y="2454655"/>
            <a:ext cx="2188845" cy="1291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Multiple  </a:t>
            </a: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Electrode 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Ag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800" spc="-60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egometer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7963" y="1229740"/>
            <a:ext cx="269494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5" b="1">
                <a:solidFill>
                  <a:srgbClr val="FFFFFF"/>
                </a:solidFill>
                <a:latin typeface="Times New Roman"/>
                <a:cs typeface="Times New Roman"/>
              </a:rPr>
              <a:t>MULTIPLATE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648" y="205054"/>
            <a:ext cx="8458200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9398" y="2229865"/>
            <a:ext cx="6986905" cy="1619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800" b="1">
                <a:solidFill>
                  <a:srgbClr val="FFFFFF"/>
                </a:solidFill>
                <a:latin typeface="Times New Roman"/>
                <a:cs typeface="Times New Roman"/>
              </a:rPr>
              <a:t>HEREDITARY</a:t>
            </a:r>
            <a:endParaRPr sz="4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150"/>
              </a:spcBef>
            </a:pPr>
            <a:r>
              <a:rPr dirty="0" sz="4800" spc="-5" b="1">
                <a:solidFill>
                  <a:srgbClr val="FFFFFF"/>
                </a:solidFill>
                <a:latin typeface="Times New Roman"/>
                <a:cs typeface="Times New Roman"/>
              </a:rPr>
              <a:t>PLATELET</a:t>
            </a:r>
            <a:r>
              <a:rPr dirty="0" sz="4800" spc="-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800" spc="-5" b="1">
                <a:solidFill>
                  <a:srgbClr val="FFFFFF"/>
                </a:solidFill>
                <a:latin typeface="Times New Roman"/>
                <a:cs typeface="Times New Roman"/>
              </a:rPr>
              <a:t>DISORDERS</a:t>
            </a:r>
            <a:endParaRPr sz="4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4963" rIns="0" bIns="0" rtlCol="0" vert="horz">
            <a:spAutoFit/>
          </a:bodyPr>
          <a:lstStyle/>
          <a:p>
            <a:pPr marL="1579245">
              <a:lnSpc>
                <a:spcPct val="100000"/>
              </a:lnSpc>
            </a:pPr>
            <a:r>
              <a:rPr dirty="0" sz="2800" spc="-5" b="0" i="0">
                <a:latin typeface="Times New Roman"/>
                <a:cs typeface="Times New Roman"/>
              </a:rPr>
              <a:t>Inherited </a:t>
            </a:r>
            <a:r>
              <a:rPr dirty="0" sz="2800" b="0" i="0">
                <a:latin typeface="Times New Roman"/>
                <a:cs typeface="Times New Roman"/>
              </a:rPr>
              <a:t>disorders </a:t>
            </a:r>
            <a:r>
              <a:rPr dirty="0" sz="2800" spc="-5" b="0" i="0">
                <a:latin typeface="Times New Roman"/>
                <a:cs typeface="Times New Roman"/>
              </a:rPr>
              <a:t>of platelet</a:t>
            </a:r>
            <a:r>
              <a:rPr dirty="0" sz="2800" spc="-35" b="0" i="0">
                <a:latin typeface="Times New Roman"/>
                <a:cs typeface="Times New Roman"/>
              </a:rPr>
              <a:t> </a:t>
            </a:r>
            <a:r>
              <a:rPr dirty="0" sz="2800" spc="-5" b="0" i="0">
                <a:latin typeface="Times New Roman"/>
                <a:cs typeface="Times New Roman"/>
              </a:rPr>
              <a:t>function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720852"/>
            <a:ext cx="5608955" cy="5774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Membrane</a:t>
            </a:r>
            <a:r>
              <a:rPr dirty="0" sz="1800" spc="-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imes New Roman"/>
                <a:cs typeface="Times New Roman"/>
              </a:rPr>
              <a:t>abnormalities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Bernard – Soluier</a:t>
            </a:r>
            <a:r>
              <a:rPr dirty="0" sz="1800" spc="-1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Thrombasthenia (Glanzmann’s</a:t>
            </a:r>
            <a:r>
              <a:rPr dirty="0" sz="18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Disease)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Platelet factor – 3</a:t>
            </a:r>
            <a:r>
              <a:rPr dirty="0" sz="1800" spc="-1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Intracellular</a:t>
            </a:r>
            <a:r>
              <a:rPr dirty="0" sz="1800" spc="-1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abnormalities</a:t>
            </a:r>
            <a:endParaRPr sz="1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Storage-pool </a:t>
            </a:r>
            <a:r>
              <a:rPr dirty="0" sz="1800" spc="-5" b="1">
                <a:solidFill>
                  <a:srgbClr val="FFFFFF"/>
                </a:solidFill>
                <a:latin typeface="Times New Roman"/>
                <a:cs typeface="Times New Roman"/>
              </a:rPr>
              <a:t>(dense body)</a:t>
            </a:r>
            <a:r>
              <a:rPr dirty="0" sz="180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Hermansky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– Pudlak</a:t>
            </a:r>
            <a:r>
              <a:rPr dirty="0" sz="1800" spc="-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Wiskott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– Aldrich</a:t>
            </a:r>
            <a:r>
              <a:rPr dirty="0" sz="18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Chediak – Higashi</a:t>
            </a:r>
            <a:r>
              <a:rPr dirty="0" sz="1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Thrombocytopenia with absent</a:t>
            </a:r>
            <a:r>
              <a:rPr dirty="0" sz="1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radii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Idiopathic storage – pool</a:t>
            </a:r>
            <a:r>
              <a:rPr dirty="0" sz="1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disease</a:t>
            </a:r>
            <a:endParaRPr sz="1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Storage-pool (α- granule)</a:t>
            </a:r>
            <a:r>
              <a:rPr dirty="0" sz="1800" spc="-11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Gray platelet</a:t>
            </a:r>
            <a:r>
              <a:rPr dirty="0" sz="1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Combined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deficiency of dense bodies and α</a:t>
            </a:r>
            <a:r>
              <a:rPr dirty="0" sz="18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granules</a:t>
            </a:r>
            <a:endParaRPr sz="1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Defects of thromboxane</a:t>
            </a:r>
            <a:r>
              <a:rPr dirty="0" sz="18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synthesis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Cyclo-oxygenase</a:t>
            </a:r>
            <a:r>
              <a:rPr dirty="0" sz="1800" spc="-11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Thromboxane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synthetase</a:t>
            </a:r>
            <a:r>
              <a:rPr dirty="0" sz="1800" spc="-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Defective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response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18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thromboxane</a:t>
            </a:r>
            <a:endParaRPr sz="1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Miscellaneous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Epstein’s</a:t>
            </a:r>
            <a:r>
              <a:rPr dirty="0" sz="18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18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May-Hegglin</a:t>
            </a:r>
            <a:r>
              <a:rPr dirty="0" sz="18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anomaly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9835" y="245363"/>
            <a:ext cx="2695956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91328" y="245363"/>
            <a:ext cx="790955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25700" y="389890"/>
            <a:ext cx="4330065" cy="12299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ct val="100000"/>
              </a:lnSpc>
            </a:pPr>
            <a:r>
              <a:rPr dirty="0" sz="4000" spc="-5" i="0">
                <a:latin typeface="Times New Roman"/>
                <a:cs typeface="Times New Roman"/>
              </a:rPr>
              <a:t>Inherited</a:t>
            </a: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000" spc="-5" b="0" i="0">
                <a:latin typeface="Times New Roman"/>
                <a:cs typeface="Times New Roman"/>
              </a:rPr>
              <a:t>Glanzmann’s</a:t>
            </a:r>
            <a:r>
              <a:rPr dirty="0" sz="4000" spc="-40" b="0" i="0">
                <a:latin typeface="Times New Roman"/>
                <a:cs typeface="Times New Roman"/>
              </a:rPr>
              <a:t> </a:t>
            </a:r>
            <a:r>
              <a:rPr dirty="0" sz="4000" b="0" i="0">
                <a:latin typeface="Times New Roman"/>
                <a:cs typeface="Times New Roman"/>
              </a:rPr>
              <a:t>disease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" y="2310003"/>
            <a:ext cx="7908925" cy="1962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This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 rare but severe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platelet disorder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caused  by a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lack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glycoprotein IIb/IIIa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receptors.  Inheritance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autosomal recessive and platelets  are normal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morphology </a:t>
            </a:r>
            <a:r>
              <a:rPr dirty="0" sz="3200" spc="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3200" spc="-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number.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188912"/>
            <a:ext cx="8713851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333375"/>
            <a:ext cx="8569325" cy="6191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333311"/>
            <a:ext cx="8569325" cy="6119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7450" y="260350"/>
            <a:ext cx="6985000" cy="633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260350"/>
            <a:ext cx="8496300" cy="6264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188911"/>
            <a:ext cx="8856726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260286"/>
            <a:ext cx="8928100" cy="6408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5388" y="464311"/>
            <a:ext cx="4894580" cy="6203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b="0" i="0">
                <a:latin typeface="Times New Roman"/>
                <a:cs typeface="Times New Roman"/>
              </a:rPr>
              <a:t>Bernard-Soulier</a:t>
            </a:r>
            <a:r>
              <a:rPr dirty="0" sz="4000" spc="-60" b="0" i="0">
                <a:latin typeface="Times New Roman"/>
                <a:cs typeface="Times New Roman"/>
              </a:rPr>
              <a:t> </a:t>
            </a:r>
            <a:r>
              <a:rPr dirty="0" sz="4000" spc="-5" b="0" i="0">
                <a:latin typeface="Times New Roman"/>
                <a:cs typeface="Times New Roman"/>
              </a:rPr>
              <a:t>disease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1795526"/>
            <a:ext cx="7693025" cy="2449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This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 platelet disorder caused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 lack </a:t>
            </a:r>
            <a:r>
              <a:rPr dirty="0" sz="3200" spc="5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glycoprotein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Ib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receptors. Inheritance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is 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autosomal recessive.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Platelets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larger than 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normal and usually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platelet count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is  </a:t>
            </a:r>
            <a:r>
              <a:rPr dirty="0" sz="3200" spc="5">
                <a:solidFill>
                  <a:srgbClr val="FFFF00"/>
                </a:solidFill>
                <a:latin typeface="Times New Roman"/>
                <a:cs typeface="Times New Roman"/>
              </a:rPr>
              <a:t>reduced.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260413"/>
            <a:ext cx="8713724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76"/>
            <a:ext cx="8785225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92112" y="686308"/>
          <a:ext cx="8297545" cy="3970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0408"/>
                <a:gridCol w="2760345"/>
                <a:gridCol w="2760472"/>
              </a:tblGrid>
              <a:tr h="922527">
                <a:tc>
                  <a:txBody>
                    <a:bodyPr/>
                    <a:lstStyle/>
                    <a:p>
                      <a:pPr/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07567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spc="-6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Test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Patient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Reference</a:t>
                      </a:r>
                      <a:r>
                        <a:rPr dirty="0" sz="2400" spc="-9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Range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</a:tr>
              <a:tr h="607568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PT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12.8s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spc="-3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11.5</a:t>
                      </a:r>
                      <a:r>
                        <a:rPr dirty="0" sz="2400" spc="-9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-13.2s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0744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APTT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27s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26-32s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07568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Fibrinogen</a:t>
                      </a:r>
                      <a:r>
                        <a:rPr dirty="0" sz="2400" spc="-11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(Clauss)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2.9g/L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2-4</a:t>
                      </a:r>
                      <a:r>
                        <a:rPr dirty="0" sz="2400" spc="-1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g/L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07568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Platelets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45 </a:t>
                      </a: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dirty="0" sz="2400" spc="-7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dirty="0" baseline="24305" sz="2400" spc="-7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/L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150-450 </a:t>
                      </a:r>
                      <a:r>
                        <a:rPr dirty="0" sz="240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dirty="0" sz="2400" spc="-60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dirty="0" baseline="24305" sz="2400" spc="-7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dirty="0" sz="2400" spc="-5" b="1">
                          <a:solidFill>
                            <a:srgbClr val="3333CC"/>
                          </a:solidFill>
                          <a:latin typeface="Times New Roman"/>
                          <a:cs typeface="Times New Roman"/>
                        </a:rPr>
                        <a:t>/L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323532" y="4869154"/>
            <a:ext cx="8496935" cy="892810"/>
          </a:xfrm>
          <a:custGeom>
            <a:avLst/>
            <a:gdLst/>
            <a:ahLst/>
            <a:cxnLst/>
            <a:rect l="l" t="t" r="r" b="b"/>
            <a:pathLst>
              <a:path w="8496935" h="892810">
                <a:moveTo>
                  <a:pt x="0" y="892555"/>
                </a:moveTo>
                <a:lnTo>
                  <a:pt x="8496935" y="892555"/>
                </a:lnTo>
                <a:lnTo>
                  <a:pt x="8496935" y="0"/>
                </a:lnTo>
                <a:lnTo>
                  <a:pt x="0" y="0"/>
                </a:lnTo>
                <a:lnTo>
                  <a:pt x="0" y="89255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281808" y="4904485"/>
            <a:ext cx="908050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profile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92804" y="4904485"/>
            <a:ext cx="668020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om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64914" y="4904485"/>
            <a:ext cx="1301750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88620" algn="l"/>
              </a:tabLst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pat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ent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70626" y="4904485"/>
            <a:ext cx="614045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89268" y="4904485"/>
            <a:ext cx="2152650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Bernard-Soulier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2437" y="4904485"/>
            <a:ext cx="1675130" cy="803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Haemostatic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syndrome.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1205" rIns="0" bIns="0" rtlCol="0" vert="horz">
            <a:spAutoFit/>
          </a:bodyPr>
          <a:lstStyle/>
          <a:p>
            <a:pPr marL="827405">
              <a:lnSpc>
                <a:spcPct val="100000"/>
              </a:lnSpc>
            </a:pPr>
            <a:r>
              <a:rPr dirty="0" sz="4400" i="0">
                <a:latin typeface="Times New Roman"/>
                <a:cs typeface="Times New Roman"/>
              </a:rPr>
              <a:t>NORMAL</a:t>
            </a:r>
            <a:r>
              <a:rPr dirty="0" sz="4400" spc="-10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HAEMOSTASIS: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303" y="1229740"/>
            <a:ext cx="7427595" cy="4596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The cessation of bleeding following</a:t>
            </a:r>
            <a:r>
              <a:rPr dirty="0" sz="32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trauma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to blood vessel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result from three</a:t>
            </a:r>
            <a:r>
              <a:rPr dirty="0" sz="32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processes: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55320" algn="l"/>
                <a:tab pos="5114290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1.)	The contractions</a:t>
            </a:r>
            <a:r>
              <a:rPr dirty="0" sz="3200" spc="-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3200" spc="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vessel	walls.</a:t>
            </a:r>
            <a:endParaRPr sz="3200">
              <a:latin typeface="Times New Roman"/>
              <a:cs typeface="Times New Roman"/>
            </a:endParaRPr>
          </a:p>
          <a:p>
            <a:pPr marL="724535" marR="116205" indent="-712470">
              <a:lnSpc>
                <a:spcPct val="120000"/>
              </a:lnSpc>
              <a:tabLst>
                <a:tab pos="655320" algn="l"/>
                <a:tab pos="1492885" algn="l"/>
                <a:tab pos="2134870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2.)	The formation of the platelets plug</a:t>
            </a:r>
            <a:r>
              <a:rPr dirty="0" sz="3200" spc="-1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at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site	of	the break in the vessel</a:t>
            </a:r>
            <a:r>
              <a:rPr dirty="0" sz="32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wall.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655320" algn="l"/>
              </a:tabLst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3.)	The formation of a fibrin clot within</a:t>
            </a:r>
            <a:r>
              <a:rPr dirty="0" sz="3200" spc="-1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endParaRPr sz="3200">
              <a:latin typeface="Times New Roman"/>
              <a:cs typeface="Times New Roman"/>
            </a:endParaRPr>
          </a:p>
          <a:p>
            <a:pPr marL="724535">
              <a:lnSpc>
                <a:spcPct val="100000"/>
              </a:lnSpc>
              <a:spcBef>
                <a:spcPts val="765"/>
              </a:spcBef>
            </a:pP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around the platelet</a:t>
            </a:r>
            <a:r>
              <a:rPr dirty="0" sz="32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aggregates.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124" y="405383"/>
            <a:ext cx="8683752" cy="6452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3532" y="5157190"/>
            <a:ext cx="8496935" cy="892810"/>
          </a:xfrm>
          <a:custGeom>
            <a:avLst/>
            <a:gdLst/>
            <a:ahLst/>
            <a:cxnLst/>
            <a:rect l="l" t="t" r="r" b="b"/>
            <a:pathLst>
              <a:path w="8496935" h="892810">
                <a:moveTo>
                  <a:pt x="0" y="892556"/>
                </a:moveTo>
                <a:lnTo>
                  <a:pt x="8496935" y="892556"/>
                </a:lnTo>
                <a:lnTo>
                  <a:pt x="8496935" y="0"/>
                </a:lnTo>
                <a:lnTo>
                  <a:pt x="0" y="0"/>
                </a:lnTo>
                <a:lnTo>
                  <a:pt x="0" y="892556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02437" y="5192521"/>
            <a:ext cx="8341995" cy="803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056005" algn="l"/>
                <a:tab pos="1839595" algn="l"/>
                <a:tab pos="2992120" algn="l"/>
                <a:tab pos="3868420" algn="l"/>
                <a:tab pos="4248150" algn="l"/>
                <a:tab pos="5382260" algn="l"/>
                <a:tab pos="6203950" algn="l"/>
              </a:tabLst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Blood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fil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picture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from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pati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nt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wi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2600" spc="-2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na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Souli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r 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syndrome showing very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large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platelets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(giant</a:t>
            </a:r>
            <a:r>
              <a:rPr dirty="0" sz="26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platelets).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404622"/>
            <a:ext cx="8713724" cy="4752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3532" y="5445213"/>
            <a:ext cx="8496935" cy="892810"/>
          </a:xfrm>
          <a:custGeom>
            <a:avLst/>
            <a:gdLst/>
            <a:ahLst/>
            <a:cxnLst/>
            <a:rect l="l" t="t" r="r" b="b"/>
            <a:pathLst>
              <a:path w="8496935" h="892810">
                <a:moveTo>
                  <a:pt x="0" y="892556"/>
                </a:moveTo>
                <a:lnTo>
                  <a:pt x="8496935" y="892556"/>
                </a:lnTo>
                <a:lnTo>
                  <a:pt x="8496935" y="0"/>
                </a:lnTo>
                <a:lnTo>
                  <a:pt x="0" y="0"/>
                </a:lnTo>
                <a:lnTo>
                  <a:pt x="0" y="892556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02437" y="5480507"/>
            <a:ext cx="8341359" cy="803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710565" algn="l"/>
                <a:tab pos="1755775" algn="l"/>
                <a:tab pos="2216150" algn="l"/>
                <a:tab pos="3369945" algn="l"/>
                <a:tab pos="5115560" algn="l"/>
                <a:tab pos="5885180" algn="l"/>
                <a:tab pos="6327140" algn="l"/>
                <a:tab pos="6657975" algn="l"/>
                <a:tab pos="7740015" algn="l"/>
              </a:tabLst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re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ults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plat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600" spc="-2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ag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6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gation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pati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nt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with 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Bernard-Soulier</a:t>
            </a:r>
            <a:r>
              <a:rPr dirty="0" sz="26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syndrome.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Storage pool</a:t>
            </a:r>
            <a:r>
              <a:rPr dirty="0" spc="-95"/>
              <a:t> </a:t>
            </a:r>
            <a:r>
              <a:rPr dirty="0"/>
              <a:t>diseases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406" y="2228215"/>
            <a:ext cx="7691755" cy="1291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These are inherited conditions resulting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defective  platelet granules (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α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granules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dense body granules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r>
              <a:rPr dirty="0" sz="28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both).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260350"/>
            <a:ext cx="8713724" cy="633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3713" rIns="0" bIns="0" rtlCol="0" vert="horz">
            <a:spAutoFit/>
          </a:bodyPr>
          <a:lstStyle/>
          <a:p>
            <a:pPr marL="374650">
              <a:lnSpc>
                <a:spcPct val="100000"/>
              </a:lnSpc>
            </a:pPr>
            <a:r>
              <a:rPr dirty="0" sz="3600" i="0">
                <a:latin typeface="Times New Roman"/>
                <a:cs typeface="Times New Roman"/>
              </a:rPr>
              <a:t>Causes of </a:t>
            </a:r>
            <a:r>
              <a:rPr dirty="0" sz="3600" spc="-5" i="0">
                <a:latin typeface="Times New Roman"/>
                <a:cs typeface="Times New Roman"/>
              </a:rPr>
              <a:t>Acquired Platelet</a:t>
            </a:r>
            <a:r>
              <a:rPr dirty="0" sz="3600" spc="-30" i="0">
                <a:latin typeface="Times New Roman"/>
                <a:cs typeface="Times New Roman"/>
              </a:rPr>
              <a:t> </a:t>
            </a:r>
            <a:r>
              <a:rPr dirty="0" sz="3600" i="0">
                <a:latin typeface="Times New Roman"/>
                <a:cs typeface="Times New Roman"/>
              </a:rPr>
              <a:t>Dysfunction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1157985"/>
            <a:ext cx="7606030" cy="5047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Uraemia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Myeloproliferative Disorders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Acute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Leukaemias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Myelodysplastic</a:t>
            </a:r>
            <a:r>
              <a:rPr dirty="0" sz="2800" spc="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Paraproteinaemias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Chronic</a:t>
            </a:r>
            <a:r>
              <a:rPr dirty="0" sz="28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Hypoglycemia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Liver</a:t>
            </a:r>
            <a:r>
              <a:rPr dirty="0" sz="28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Disease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Valvular and Congenital Heart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Disease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Severe</a:t>
            </a:r>
            <a:r>
              <a:rPr dirty="0" sz="2800" spc="-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Burns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Scurvy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Drugs (aspirin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etc.)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8013" rIns="0" bIns="0" rtlCol="0" vert="horz">
            <a:spAutoFit/>
          </a:bodyPr>
          <a:lstStyle/>
          <a:p>
            <a:pPr marL="10795">
              <a:lnSpc>
                <a:spcPct val="100000"/>
              </a:lnSpc>
            </a:pPr>
            <a:r>
              <a:rPr dirty="0" sz="3600" spc="-5" i="0">
                <a:latin typeface="Times New Roman"/>
                <a:cs typeface="Times New Roman"/>
              </a:rPr>
              <a:t>Acquired Abnormalities </a:t>
            </a:r>
            <a:r>
              <a:rPr dirty="0" sz="3600" i="0">
                <a:latin typeface="Times New Roman"/>
                <a:cs typeface="Times New Roman"/>
              </a:rPr>
              <a:t>of platelet</a:t>
            </a:r>
            <a:r>
              <a:rPr dirty="0" sz="3600" spc="50" i="0">
                <a:latin typeface="Times New Roman"/>
                <a:cs typeface="Times New Roman"/>
              </a:rPr>
              <a:t> </a:t>
            </a:r>
            <a:r>
              <a:rPr dirty="0" sz="3600" spc="-5" i="0">
                <a:latin typeface="Times New Roman"/>
                <a:cs typeface="Times New Roman"/>
              </a:rPr>
              <a:t>function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540" y="1662176"/>
            <a:ext cx="7764145" cy="1782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acquired defect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function is found  after ingestion of aspirin 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other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antiplatelet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drugs.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Other causes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acquired abnormality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3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1440" y="3433698"/>
            <a:ext cx="475932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681480" algn="l"/>
                <a:tab pos="321183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function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include	chronic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43903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disorders,	myelodysplastic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3857" y="3433698"/>
            <a:ext cx="2669540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myeloproliferative</a:t>
            </a:r>
            <a:endParaRPr sz="2800">
              <a:latin typeface="Times New Roman"/>
              <a:cs typeface="Times New Roman"/>
            </a:endParaRPr>
          </a:p>
          <a:p>
            <a:pPr marL="102743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syndromes,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1440" y="4287139"/>
            <a:ext cx="7420609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paraproteinaemias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(e.g.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myeloma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Waldenström’s  macroglobulinaemia) and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uraemia.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260350"/>
            <a:ext cx="8785225" cy="633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8110" y="2503551"/>
            <a:ext cx="6362700" cy="68135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i="0">
                <a:latin typeface="Times New Roman"/>
                <a:cs typeface="Times New Roman"/>
              </a:rPr>
              <a:t>THRO</a:t>
            </a:r>
            <a:r>
              <a:rPr dirty="0" sz="4400" spc="-15" i="0">
                <a:latin typeface="Times New Roman"/>
                <a:cs typeface="Times New Roman"/>
              </a:rPr>
              <a:t>M</a:t>
            </a:r>
            <a:r>
              <a:rPr dirty="0" sz="4400" i="0">
                <a:latin typeface="Times New Roman"/>
                <a:cs typeface="Times New Roman"/>
              </a:rPr>
              <a:t>BOCYTOPENIA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51689"/>
            <a:ext cx="6798309" cy="9753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1825625">
              <a:lnSpc>
                <a:spcPct val="100000"/>
              </a:lnSpc>
            </a:pPr>
            <a:r>
              <a:rPr dirty="0" sz="3200" i="0" u="heavy">
                <a:latin typeface="Times New Roman"/>
                <a:cs typeface="Times New Roman"/>
              </a:rPr>
              <a:t>Causes of</a:t>
            </a:r>
            <a:r>
              <a:rPr dirty="0" sz="3200" spc="-95" i="0" u="heavy">
                <a:latin typeface="Times New Roman"/>
                <a:cs typeface="Times New Roman"/>
              </a:rPr>
              <a:t> </a:t>
            </a:r>
            <a:r>
              <a:rPr dirty="0" sz="3200" i="0" u="heavy">
                <a:latin typeface="Times New Roman"/>
                <a:cs typeface="Times New Roman"/>
              </a:rPr>
              <a:t>thrombocytopenia  </a:t>
            </a:r>
            <a:r>
              <a:rPr dirty="0" sz="3200" i="0">
                <a:latin typeface="Times New Roman"/>
                <a:cs typeface="Times New Roman"/>
              </a:rPr>
              <a:t>Bone Marrow</a:t>
            </a:r>
            <a:r>
              <a:rPr dirty="0" sz="3200" spc="-8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Failure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028953"/>
            <a:ext cx="8061959" cy="5530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Bone Marrow failure of platelet</a:t>
            </a:r>
            <a:r>
              <a:rPr dirty="0" sz="2600" spc="-11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production</a:t>
            </a:r>
            <a:endParaRPr sz="2600">
              <a:latin typeface="Times New Roman"/>
              <a:cs typeface="Times New Roman"/>
            </a:endParaRPr>
          </a:p>
          <a:p>
            <a:pPr lvl="1" marL="927100" marR="5080" indent="-4572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Selective megakaryocyte depression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in the bone</a:t>
            </a:r>
            <a:r>
              <a:rPr dirty="0" sz="2400" spc="-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marrow  rare congenital defects (amegakaryocytic</a:t>
            </a:r>
            <a:r>
              <a:rPr dirty="0" sz="2400" spc="-1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aplasia)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drugs,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chemicals, viral</a:t>
            </a:r>
            <a:r>
              <a:rPr dirty="0" sz="2400" spc="-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infections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Part of general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bone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marrow</a:t>
            </a:r>
            <a:r>
              <a:rPr dirty="0" sz="2400" spc="-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failure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cytotoxic</a:t>
            </a:r>
            <a:r>
              <a:rPr dirty="0" sz="2400" spc="-1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drugs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radiotherapy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aplastic</a:t>
            </a:r>
            <a:r>
              <a:rPr dirty="0" sz="2400" spc="-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leukaemia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myelodysplastic</a:t>
            </a:r>
            <a:r>
              <a:rPr dirty="0" sz="2400" spc="-8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syndromes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myelofibrosis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marrow infiltration e.g. carcinoma,</a:t>
            </a:r>
            <a:r>
              <a:rPr dirty="0" sz="2400" spc="-1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lymphoma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multiple</a:t>
            </a:r>
            <a:r>
              <a:rPr dirty="0" sz="2400" spc="-1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myeloma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megaloblastic</a:t>
            </a:r>
            <a:r>
              <a:rPr dirty="0" sz="2400" spc="-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4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HIV</a:t>
            </a:r>
            <a:r>
              <a:rPr dirty="0" sz="2400" spc="-8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infection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9186" rIns="0" bIns="0" rtlCol="0" vert="horz">
            <a:spAutoFit/>
          </a:bodyPr>
          <a:lstStyle/>
          <a:p>
            <a:pPr marL="1673860">
              <a:lnSpc>
                <a:spcPct val="100000"/>
              </a:lnSpc>
            </a:pPr>
            <a:r>
              <a:rPr dirty="0" sz="2400" spc="-5" i="0" u="heavy">
                <a:latin typeface="Times New Roman"/>
                <a:cs typeface="Times New Roman"/>
              </a:rPr>
              <a:t>Causes </a:t>
            </a:r>
            <a:r>
              <a:rPr dirty="0" sz="2400" i="0" u="heavy">
                <a:latin typeface="Times New Roman"/>
                <a:cs typeface="Times New Roman"/>
              </a:rPr>
              <a:t>of thrombocytopenia</a:t>
            </a:r>
            <a:r>
              <a:rPr dirty="0" sz="2400" spc="-70" i="0" u="heavy">
                <a:latin typeface="Times New Roman"/>
                <a:cs typeface="Times New Roman"/>
              </a:rPr>
              <a:t> </a:t>
            </a:r>
            <a:r>
              <a:rPr dirty="0" sz="2400" i="0" u="heavy">
                <a:latin typeface="Times New Roman"/>
                <a:cs typeface="Times New Roman"/>
              </a:rPr>
              <a:t>(continued)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881634"/>
            <a:ext cx="8237855" cy="5403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Increased consumption of platelets in the peripheral</a:t>
            </a:r>
            <a:r>
              <a:rPr dirty="0" sz="2600" spc="-10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blood</a:t>
            </a:r>
            <a:endParaRPr sz="2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Immune</a:t>
            </a:r>
            <a:endParaRPr sz="26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autoimmune (idiopathic)</a:t>
            </a:r>
            <a:endParaRPr sz="2200">
              <a:latin typeface="Times New Roman"/>
              <a:cs typeface="Times New Roman"/>
            </a:endParaRPr>
          </a:p>
          <a:p>
            <a:pPr lvl="1" marL="756285" marR="1988185" indent="-286385">
              <a:lnSpc>
                <a:spcPts val="2110"/>
              </a:lnSpc>
              <a:spcBef>
                <a:spcPts val="509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associated with systemic luups erythematosus,  chroniclymphocytic leukaemia or</a:t>
            </a:r>
            <a:r>
              <a:rPr dirty="0" sz="2200" spc="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lymphoma</a:t>
            </a:r>
            <a:endParaRPr sz="2200">
              <a:latin typeface="Times New Roman"/>
              <a:cs typeface="Times New Roman"/>
            </a:endParaRPr>
          </a:p>
          <a:p>
            <a:pPr lvl="1" marL="756285" indent="-286385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feto-maternal alloimmune</a:t>
            </a:r>
            <a:r>
              <a:rPr dirty="0" sz="2200" spc="9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thrombocytopenia</a:t>
            </a:r>
            <a:endParaRPr sz="2200">
              <a:latin typeface="Times New Roman"/>
              <a:cs typeface="Times New Roman"/>
            </a:endParaRPr>
          </a:p>
          <a:p>
            <a:pPr lvl="1" marL="756285" indent="-286385">
              <a:lnSpc>
                <a:spcPts val="263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post-transfusional</a:t>
            </a:r>
            <a:r>
              <a:rPr dirty="0" sz="2200" spc="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purpura</a:t>
            </a:r>
            <a:endParaRPr sz="2200">
              <a:latin typeface="Times New Roman"/>
              <a:cs typeface="Times New Roman"/>
            </a:endParaRPr>
          </a:p>
          <a:p>
            <a:pPr marL="355600" indent="-342900">
              <a:lnSpc>
                <a:spcPts val="311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infections: HIV, other </a:t>
            </a:r>
            <a:r>
              <a:rPr dirty="0" sz="2600" spc="-5" b="1">
                <a:solidFill>
                  <a:srgbClr val="FFFFFF"/>
                </a:solidFill>
                <a:latin typeface="Times New Roman"/>
                <a:cs typeface="Times New Roman"/>
              </a:rPr>
              <a:t>viruses,</a:t>
            </a:r>
            <a:r>
              <a:rPr dirty="0" sz="2600" spc="-7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malaria</a:t>
            </a:r>
            <a:endParaRPr sz="2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drug-induced (e.g. heparin induced</a:t>
            </a:r>
            <a:r>
              <a:rPr dirty="0" sz="26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thrombocytopenia)</a:t>
            </a:r>
            <a:endParaRPr sz="2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Disseminated intravascular</a:t>
            </a:r>
            <a:r>
              <a:rPr dirty="0" sz="26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coagulation</a:t>
            </a:r>
            <a:endParaRPr sz="2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Thrombotic thrombocytopenic</a:t>
            </a:r>
            <a:r>
              <a:rPr dirty="0" sz="2600" spc="-11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purpura</a:t>
            </a:r>
            <a:endParaRPr sz="2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Abnormal distribution of</a:t>
            </a:r>
            <a:r>
              <a:rPr dirty="0" sz="2600" spc="-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Times New Roman"/>
                <a:cs typeface="Times New Roman"/>
              </a:rPr>
              <a:t>platelets</a:t>
            </a:r>
            <a:endParaRPr sz="2600">
              <a:latin typeface="Times New Roman"/>
              <a:cs typeface="Times New Roman"/>
            </a:endParaRPr>
          </a:p>
          <a:p>
            <a:pPr lvl="1" marL="756285" indent="-286385">
              <a:lnSpc>
                <a:spcPts val="2145"/>
              </a:lnSpc>
              <a:spcBef>
                <a:spcPts val="30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Splenomegaly</a:t>
            </a:r>
            <a:endParaRPr sz="1800">
              <a:latin typeface="Times New Roman"/>
              <a:cs typeface="Times New Roman"/>
            </a:endParaRPr>
          </a:p>
          <a:p>
            <a:pPr marL="355600" indent="-342900">
              <a:lnSpc>
                <a:spcPts val="3105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Dilutional</a:t>
            </a:r>
            <a:r>
              <a:rPr dirty="0" sz="2600" spc="-9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loss</a:t>
            </a:r>
            <a:endParaRPr sz="2600">
              <a:latin typeface="Times New Roman"/>
              <a:cs typeface="Times New Roman"/>
            </a:endParaRPr>
          </a:p>
          <a:p>
            <a:pPr lvl="1" marL="756285" indent="-342900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Massive transfusion </a:t>
            </a:r>
            <a:r>
              <a:rPr dirty="0" sz="22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stored blood to</a:t>
            </a:r>
            <a:r>
              <a:rPr dirty="0" sz="2200" spc="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200" spc="-5" b="1">
                <a:solidFill>
                  <a:srgbClr val="FFFF00"/>
                </a:solidFill>
                <a:latin typeface="Times New Roman"/>
                <a:cs typeface="Times New Roman"/>
              </a:rPr>
              <a:t>bleeding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5434" rIns="0" bIns="0" rtlCol="0" vert="horz">
            <a:spAutoFit/>
          </a:bodyPr>
          <a:lstStyle/>
          <a:p>
            <a:pPr marL="2147570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Increased splenic</a:t>
            </a:r>
            <a:r>
              <a:rPr dirty="0" sz="3200" spc="-80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pooling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576" y="1345438"/>
            <a:ext cx="212598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04900" algn="l"/>
              </a:tabLst>
            </a:pPr>
            <a:r>
              <a:rPr dirty="0" sz="2800" spc="95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95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normal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2278" y="1345438"/>
            <a:ext cx="931544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le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26890" y="1772158"/>
            <a:ext cx="81470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about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46701" y="1345438"/>
            <a:ext cx="266763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55880">
              <a:lnSpc>
                <a:spcPct val="100000"/>
              </a:lnSpc>
              <a:tabLst>
                <a:tab pos="895985" algn="l"/>
                <a:tab pos="1423670" algn="l"/>
                <a:tab pos="1746885" algn="l"/>
                <a:tab pos="2009139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30%	of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all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07985" y="1345438"/>
            <a:ext cx="83756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749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its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9476" y="1772158"/>
            <a:ext cx="2372360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icroci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culation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576" y="2689986"/>
            <a:ext cx="373062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86510" algn="l"/>
                <a:tab pos="2673350" algn="l"/>
              </a:tabLst>
            </a:pPr>
            <a:r>
              <a:rPr dirty="0" sz="2800" spc="20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lenic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at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let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1480" y="2689986"/>
            <a:ext cx="233807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2425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poo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cre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84769" y="2689986"/>
            <a:ext cx="65722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9476" y="3116707"/>
            <a:ext cx="7096125" cy="1718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increasing splenic size, so that in patients with  moderate to massive splenomegaly it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may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account for 50-90% of all blood platelets, thus  causing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thrombocytopenia.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9798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Clinical features of </a:t>
            </a:r>
            <a:r>
              <a:rPr dirty="0" sz="3200" spc="-5" i="0">
                <a:latin typeface="Times New Roman"/>
                <a:cs typeface="Times New Roman"/>
              </a:rPr>
              <a:t>immune</a:t>
            </a:r>
            <a:r>
              <a:rPr dirty="0" sz="3200" spc="-9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thrombocytopenia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774953"/>
            <a:ext cx="8272780" cy="1414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solidFill>
                  <a:srgbClr val="FFFFFF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</a:t>
            </a:r>
            <a:endParaRPr sz="2000">
              <a:latin typeface="Times New Roman"/>
              <a:cs typeface="Times New Roman"/>
            </a:endParaRPr>
          </a:p>
          <a:p>
            <a:pPr marL="12700" marR="922655">
              <a:lnSpc>
                <a:spcPct val="120000"/>
              </a:lnSpc>
              <a:tabLst>
                <a:tab pos="2755900" algn="l"/>
                <a:tab pos="5499735" algn="l"/>
              </a:tabLst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Degree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	Symptoms	Physical</a:t>
            </a:r>
            <a:r>
              <a:rPr dirty="0" sz="20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findings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Thrombocytopenia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2238375"/>
            <a:ext cx="2203450" cy="1048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Mild (&gt;50</a:t>
            </a:r>
            <a:r>
              <a:rPr dirty="0" sz="2000" spc="-1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000/mm</a:t>
            </a:r>
            <a:r>
              <a:rPr dirty="0" baseline="25641" sz="1950" b="1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Moderate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(30-50</a:t>
            </a:r>
            <a:r>
              <a:rPr dirty="0" sz="2000" spc="-1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000/mm</a:t>
            </a:r>
            <a:r>
              <a:rPr dirty="0" baseline="25641" sz="1950" spc="7" b="1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1772" y="2238375"/>
            <a:ext cx="2226310" cy="1048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None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20000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Bruising with</a:t>
            </a:r>
            <a:r>
              <a:rPr dirty="0" sz="2000" spc="-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minor  trauma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5607" y="2238375"/>
            <a:ext cx="2377440" cy="1048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None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2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Scattered</a:t>
            </a:r>
            <a:r>
              <a:rPr dirty="0" sz="2000" spc="-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ecchymoses  at trauma</a:t>
            </a:r>
            <a:r>
              <a:rPr dirty="0" sz="2000" spc="-1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site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267" y="3500246"/>
            <a:ext cx="2594610" cy="316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Severe (10-30</a:t>
            </a:r>
            <a:r>
              <a:rPr dirty="0" sz="2000" spc="-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000/mm</a:t>
            </a:r>
            <a:r>
              <a:rPr dirty="0" baseline="25641" sz="1950" b="1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1772" y="3438982"/>
            <a:ext cx="2439670" cy="744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01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Spontaneous</a:t>
            </a:r>
            <a:r>
              <a:rPr dirty="0" sz="20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bruising.  menorrhagia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5607" y="3439286"/>
            <a:ext cx="2574290" cy="1109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Petechiae and</a:t>
            </a:r>
            <a:r>
              <a:rPr dirty="0" sz="2000" spc="-9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purpura,  more prominent on  extremities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267" y="4762372"/>
            <a:ext cx="2486660" cy="316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Marked (&lt;10</a:t>
            </a:r>
            <a:r>
              <a:rPr dirty="0" sz="2000" spc="-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000mm</a:t>
            </a:r>
            <a:r>
              <a:rPr dirty="0" baseline="25641" sz="1950" b="1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01772" y="4701108"/>
            <a:ext cx="2442845" cy="1109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01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spontaneous brusing,  mucosal bleeding,</a:t>
            </a:r>
            <a:r>
              <a:rPr dirty="0" sz="2000" spc="-1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risk  for CNS</a:t>
            </a:r>
            <a:r>
              <a:rPr dirty="0" sz="2000" spc="-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bleeding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45607" y="4701108"/>
            <a:ext cx="2442845" cy="1109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0100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Generalized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purpura,  epistaxis, GU</a:t>
            </a:r>
            <a:r>
              <a:rPr dirty="0" sz="2000" spc="-1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bleeding  CNS</a:t>
            </a:r>
            <a:r>
              <a:rPr dirty="0" sz="2000" spc="-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symptoms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8267" y="5859983"/>
            <a:ext cx="8441055" cy="316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solidFill>
                  <a:srgbClr val="FFFFFF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----------------------------------------------------------------------------------------------------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3588" y="1603247"/>
            <a:ext cx="7147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7888" y="1603247"/>
            <a:ext cx="7147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23588" y="2151888"/>
            <a:ext cx="714756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23588" y="2700527"/>
            <a:ext cx="714756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99591" y="128270"/>
            <a:ext cx="7416800" cy="892810"/>
          </a:xfrm>
          <a:custGeom>
            <a:avLst/>
            <a:gdLst/>
            <a:ahLst/>
            <a:cxnLst/>
            <a:rect l="l" t="t" r="r" b="b"/>
            <a:pathLst>
              <a:path w="7416800" h="892810">
                <a:moveTo>
                  <a:pt x="0" y="892555"/>
                </a:moveTo>
                <a:lnTo>
                  <a:pt x="7416800" y="892555"/>
                </a:lnTo>
                <a:lnTo>
                  <a:pt x="7416800" y="0"/>
                </a:lnTo>
                <a:lnTo>
                  <a:pt x="0" y="0"/>
                </a:lnTo>
                <a:lnTo>
                  <a:pt x="0" y="89255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0616" rIns="0" bIns="0" rtlCol="0" vert="horz">
            <a:spAutoFit/>
          </a:bodyPr>
          <a:lstStyle/>
          <a:p>
            <a:pPr marL="732790" marR="5080">
              <a:lnSpc>
                <a:spcPct val="100000"/>
              </a:lnSpc>
            </a:pPr>
            <a:r>
              <a:rPr dirty="0" b="0" i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pc="-5" b="0" i="0">
                <a:solidFill>
                  <a:srgbClr val="FFFF00"/>
                </a:solidFill>
                <a:latin typeface="Times New Roman"/>
                <a:cs typeface="Times New Roman"/>
              </a:rPr>
              <a:t>newborn baby </a:t>
            </a:r>
            <a:r>
              <a:rPr dirty="0" b="0" i="0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pc="-5" b="0" i="0">
                <a:solidFill>
                  <a:srgbClr val="FFFF00"/>
                </a:solidFill>
                <a:latin typeface="Times New Roman"/>
                <a:cs typeface="Times New Roman"/>
              </a:rPr>
              <a:t>allo-immune </a:t>
            </a:r>
            <a:r>
              <a:rPr dirty="0" b="0" i="0">
                <a:solidFill>
                  <a:srgbClr val="FFFF00"/>
                </a:solidFill>
                <a:latin typeface="Times New Roman"/>
                <a:cs typeface="Times New Roman"/>
              </a:rPr>
              <a:t>thrombocytopenia  showing widespread purpura </a:t>
            </a:r>
            <a:r>
              <a:rPr dirty="0" spc="-5" b="0" i="0">
                <a:solidFill>
                  <a:srgbClr val="FFFF00"/>
                </a:solidFill>
                <a:latin typeface="Times New Roman"/>
                <a:cs typeface="Times New Roman"/>
              </a:rPr>
              <a:t>all </a:t>
            </a:r>
            <a:r>
              <a:rPr dirty="0" b="0" i="0">
                <a:solidFill>
                  <a:srgbClr val="FFFF00"/>
                </a:solidFill>
                <a:latin typeface="Times New Roman"/>
                <a:cs typeface="Times New Roman"/>
              </a:rPr>
              <a:t>over the</a:t>
            </a:r>
            <a:r>
              <a:rPr dirty="0" spc="-130" b="0" i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pc="-30" b="0" i="0">
                <a:solidFill>
                  <a:srgbClr val="FFFF00"/>
                </a:solidFill>
                <a:latin typeface="Times New Roman"/>
                <a:cs typeface="Times New Roman"/>
              </a:rPr>
              <a:t>body.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</a:pP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3588" y="1603247"/>
            <a:ext cx="7147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7888" y="1603247"/>
            <a:ext cx="7147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23588" y="2151888"/>
            <a:ext cx="714756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23588" y="2700527"/>
            <a:ext cx="714756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0825" y="188912"/>
            <a:ext cx="8642350" cy="6480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5541" y="221703"/>
            <a:ext cx="6049010" cy="831215"/>
          </a:xfrm>
          <a:custGeom>
            <a:avLst/>
            <a:gdLst/>
            <a:ahLst/>
            <a:cxnLst/>
            <a:rect l="l" t="t" r="r" b="b"/>
            <a:pathLst>
              <a:path w="6049010" h="831215">
                <a:moveTo>
                  <a:pt x="0" y="830999"/>
                </a:moveTo>
                <a:lnTo>
                  <a:pt x="6048629" y="830999"/>
                </a:lnTo>
                <a:lnTo>
                  <a:pt x="6048629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4370" y="256921"/>
            <a:ext cx="5888990" cy="7429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5" b="0" i="0">
                <a:solidFill>
                  <a:srgbClr val="3333CC"/>
                </a:solidFill>
                <a:latin typeface="Times New Roman"/>
                <a:cs typeface="Times New Roman"/>
              </a:rPr>
              <a:t>Intra-uterine platelet transfusion </a:t>
            </a:r>
            <a:r>
              <a:rPr dirty="0" sz="2400" b="0" i="0">
                <a:solidFill>
                  <a:srgbClr val="3333CC"/>
                </a:solidFill>
                <a:latin typeface="Times New Roman"/>
                <a:cs typeface="Times New Roman"/>
              </a:rPr>
              <a:t>in </a:t>
            </a:r>
            <a:r>
              <a:rPr dirty="0" sz="2400" spc="-10" b="0" i="0">
                <a:solidFill>
                  <a:srgbClr val="3333CC"/>
                </a:solidFill>
                <a:latin typeface="Times New Roman"/>
                <a:cs typeface="Times New Roman"/>
              </a:rPr>
              <a:t>allo-immune  </a:t>
            </a:r>
            <a:r>
              <a:rPr dirty="0" sz="2400" b="0" i="0">
                <a:solidFill>
                  <a:srgbClr val="3333CC"/>
                </a:solidFill>
                <a:latin typeface="Times New Roman"/>
                <a:cs typeface="Times New Roman"/>
              </a:rPr>
              <a:t>thrombocytopenia.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7033" y="369570"/>
            <a:ext cx="4758055" cy="9867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18870" marR="5080" indent="-1106805">
              <a:lnSpc>
                <a:spcPct val="100000"/>
              </a:lnSpc>
            </a:pPr>
            <a:r>
              <a:rPr dirty="0" sz="3200" spc="-5" i="0">
                <a:latin typeface="Times New Roman"/>
                <a:cs typeface="Times New Roman"/>
              </a:rPr>
              <a:t>Immune</a:t>
            </a:r>
            <a:r>
              <a:rPr dirty="0" sz="3200" spc="-60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thrombocytopenic  purpura</a:t>
            </a:r>
            <a:r>
              <a:rPr dirty="0" sz="3200" spc="-110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(ITP)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4981" y="2094357"/>
            <a:ext cx="7224395" cy="1718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ITP is characterized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petechiae,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bruising,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spontaneous bleeding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from mucous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membranes  and a reduction in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platelet count.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disease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presents 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both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 acute and a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chronic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form.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9989" rIns="0" bIns="0" rtlCol="0" vert="horz">
            <a:spAutoFit/>
          </a:bodyPr>
          <a:lstStyle/>
          <a:p>
            <a:pPr marL="2867025">
              <a:lnSpc>
                <a:spcPct val="100000"/>
              </a:lnSpc>
            </a:pPr>
            <a:r>
              <a:rPr dirty="0" sz="3200" i="0">
                <a:latin typeface="Times New Roman"/>
                <a:cs typeface="Times New Roman"/>
              </a:rPr>
              <a:t>Clinical</a:t>
            </a:r>
            <a:r>
              <a:rPr dirty="0" sz="3200" spc="-95" i="0">
                <a:latin typeface="Times New Roman"/>
                <a:cs typeface="Times New Roman"/>
              </a:rPr>
              <a:t> </a:t>
            </a:r>
            <a:r>
              <a:rPr dirty="0" sz="3200" i="0">
                <a:latin typeface="Times New Roman"/>
                <a:cs typeface="Times New Roman"/>
              </a:rPr>
              <a:t>features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370" y="1410080"/>
            <a:ext cx="8195945" cy="3822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500" spc="-5" b="1">
                <a:solidFill>
                  <a:srgbClr val="FFFF00"/>
                </a:solidFill>
                <a:latin typeface="Times New Roman"/>
                <a:cs typeface="Times New Roman"/>
              </a:rPr>
              <a:t>Acute</a:t>
            </a:r>
            <a:r>
              <a:rPr dirty="0" sz="2500" spc="-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500" spc="-5" b="1">
                <a:solidFill>
                  <a:srgbClr val="FFFF00"/>
                </a:solidFill>
                <a:latin typeface="Times New Roman"/>
                <a:cs typeface="Times New Roman"/>
              </a:rPr>
              <a:t>ITP</a:t>
            </a:r>
            <a:endParaRPr sz="2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This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is seen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at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all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ages but is most common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before the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age of 10 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years. Two-thirds of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patients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give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history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of a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common 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childhood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viral infection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(e.g.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upper respiratory tract infection,  chicken pox,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measles)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2-3 weeks preceding the purpura.  Platelet counts are often less than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20 </a:t>
            </a:r>
            <a:r>
              <a:rPr dirty="0" sz="25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252" sz="24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/L. In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most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patients 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disease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runs a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self-limiting course of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2-4 weeks,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but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in 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approximately 20% it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becomes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chronic; that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is, it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lasts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more  than 6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months. The mortality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low, the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main </a:t>
            </a:r>
            <a:r>
              <a:rPr dirty="0" sz="2500">
                <a:solidFill>
                  <a:srgbClr val="FFFF00"/>
                </a:solidFill>
                <a:latin typeface="Times New Roman"/>
                <a:cs typeface="Times New Roman"/>
              </a:rPr>
              <a:t>danger being 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intracranial</a:t>
            </a:r>
            <a:r>
              <a:rPr dirty="0" sz="2500" spc="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500" spc="-5">
                <a:solidFill>
                  <a:srgbClr val="FFFF00"/>
                </a:solidFill>
                <a:latin typeface="Times New Roman"/>
                <a:cs typeface="Times New Roman"/>
              </a:rPr>
              <a:t>bleeding.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196" rIns="0" bIns="0" rtlCol="0" vert="horz">
            <a:spAutoFit/>
          </a:bodyPr>
          <a:lstStyle/>
          <a:p>
            <a:pPr marL="304800">
              <a:lnSpc>
                <a:spcPct val="100000"/>
              </a:lnSpc>
            </a:pPr>
            <a:r>
              <a:rPr dirty="0"/>
              <a:t>cont’d…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6303" y="1374140"/>
            <a:ext cx="8053705" cy="2572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Chronic</a:t>
            </a:r>
            <a:r>
              <a:rPr dirty="0" sz="28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ITP</a:t>
            </a:r>
            <a:endParaRPr sz="2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This occurs mainly 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age period 15-50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years;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higher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incidence in women than in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men.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counts  are usually between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20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80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/L.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Spontaneous  cures are rare 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disease is characterized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by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relapses and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remissions.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9725" rIns="0" bIns="0" rtlCol="0" vert="horz">
            <a:spAutoFit/>
          </a:bodyPr>
          <a:lstStyle/>
          <a:p>
            <a:pPr marL="3392804">
              <a:lnSpc>
                <a:spcPct val="100000"/>
              </a:lnSpc>
            </a:pPr>
            <a:r>
              <a:rPr dirty="0" sz="3600" spc="-5" i="0">
                <a:latin typeface="Times New Roman"/>
                <a:cs typeface="Times New Roman"/>
              </a:rPr>
              <a:t>Diagnosis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576" y="1590294"/>
            <a:ext cx="7367270" cy="3084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715" indent="-342900">
              <a:lnSpc>
                <a:spcPct val="100000"/>
              </a:lnSpc>
            </a:pPr>
            <a:r>
              <a:rPr dirty="0" sz="2800" spc="2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20">
                <a:solidFill>
                  <a:srgbClr val="FFFF00"/>
                </a:solidFill>
                <a:latin typeface="Times New Roman"/>
                <a:cs typeface="Times New Roman"/>
              </a:rPr>
              <a:t>Children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appropriate clinical features,  acute thrombocytopenia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and an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otherwise  normal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blood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count (i.e. no evidence of acute  leukaemia).</a:t>
            </a:r>
            <a:endParaRPr sz="28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00000"/>
              </a:lnSpc>
              <a:spcBef>
                <a:spcPts val="670"/>
              </a:spcBef>
            </a:pPr>
            <a:r>
              <a:rPr dirty="0" sz="2800" spc="65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6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ITP,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bone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marrow megakaryocytes are  normal or increased in number (up 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four-or  eightfold)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 increased in</a:t>
            </a:r>
            <a:r>
              <a:rPr dirty="0" sz="28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size.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255645">
              <a:lnSpc>
                <a:spcPct val="100000"/>
              </a:lnSpc>
            </a:pPr>
            <a:r>
              <a:rPr dirty="0" sz="3600" i="0">
                <a:latin typeface="Times New Roman"/>
                <a:cs typeface="Times New Roman"/>
              </a:rPr>
              <a:t>Treatment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406" y="830326"/>
            <a:ext cx="7622540" cy="5323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Acute</a:t>
            </a:r>
            <a:r>
              <a:rPr dirty="0" sz="28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ITP</a:t>
            </a:r>
            <a:endParaRPr sz="2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Over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80% 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patients recover without any</a:t>
            </a:r>
            <a:r>
              <a:rPr dirty="0" sz="2800" spc="4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treatment.</a:t>
            </a:r>
            <a:endParaRPr sz="28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Corticosteroids are widely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used</a:t>
            </a:r>
            <a:endParaRPr sz="28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High  doses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intravenous  immunoglobulin </a:t>
            </a:r>
            <a:r>
              <a:rPr dirty="0" sz="2800" spc="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(Ig)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cause a rapid increase in the platelet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count</a:t>
            </a:r>
            <a:endParaRPr sz="2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505"/>
              </a:spcBef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Chronic</a:t>
            </a:r>
            <a:r>
              <a:rPr dirty="0" sz="28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ITP</a:t>
            </a:r>
            <a:endParaRPr sz="2800">
              <a:latin typeface="Times New Roman"/>
              <a:cs typeface="Times New Roman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Treatment is usually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not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needed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 patients with  platelet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counts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above 30-50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who have no  significant spontaneous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bleeding.</a:t>
            </a:r>
            <a:endParaRPr sz="28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500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High-dose 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corticosteroid   therapy   increases </a:t>
            </a:r>
            <a:r>
              <a:rPr dirty="0" sz="2800" spc="3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count to more than 50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dirty="0" sz="2800" spc="-2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Prednisolone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60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mg/day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15887"/>
            <a:ext cx="8856599" cy="662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9196" rIns="0" bIns="0" rtlCol="0" vert="horz">
            <a:spAutoFit/>
          </a:bodyPr>
          <a:lstStyle/>
          <a:p>
            <a:pPr marL="300355">
              <a:lnSpc>
                <a:spcPct val="100000"/>
              </a:lnSpc>
            </a:pPr>
            <a:r>
              <a:rPr dirty="0"/>
              <a:t>cont’d…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4981" y="1157985"/>
            <a:ext cx="5619750" cy="146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Splenectomy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Second-line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treatment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"/>
              <a:tabLst>
                <a:tab pos="355600" algn="l"/>
                <a:tab pos="356235" algn="l"/>
                <a:tab pos="285369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Azathioprine,	cyclophosphamide,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0918" y="2182495"/>
            <a:ext cx="122110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anazol,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4981" y="2609215"/>
            <a:ext cx="7368540" cy="3084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8255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dapsone,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cyclosporine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A, mycophenolate mofetil  and rituximab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have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all been used, particularly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in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patients who fail 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respond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splenectomy.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High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dose 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intravenous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(e.g. 1 g/kg/day  </a:t>
            </a:r>
            <a:r>
              <a:rPr dirty="0" sz="2800" spc="2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for</a:t>
            </a:r>
            <a:endParaRPr sz="2800">
              <a:latin typeface="Times New Roman"/>
              <a:cs typeface="Times New Roman"/>
            </a:endParaRPr>
          </a:p>
          <a:p>
            <a:pPr algn="just" marL="3556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2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days)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has also been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found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increase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platelet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count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greater than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50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/L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 80%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patients with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chronic</a:t>
            </a:r>
            <a:r>
              <a:rPr dirty="0" sz="28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ITP.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016" y="268554"/>
            <a:ext cx="8831453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504" y="260642"/>
            <a:ext cx="8848471" cy="6309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260642"/>
            <a:ext cx="8810498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504" y="260642"/>
            <a:ext cx="8868537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504" y="260642"/>
            <a:ext cx="8969883" cy="6309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332651"/>
            <a:ext cx="8806815" cy="6126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76"/>
            <a:ext cx="8640699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260350"/>
            <a:ext cx="8569325" cy="633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260350"/>
            <a:ext cx="8569325" cy="6264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mA200</dc:creator>
  <dc:title>Obstructive Biliary Tract Diseases</dc:title>
  <dcterms:created xsi:type="dcterms:W3CDTF">2016-12-26T22:47:52Z</dcterms:created>
  <dcterms:modified xsi:type="dcterms:W3CDTF">2016-12-26T22:47:52Z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2005-01-01T00:00:00Z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2016-12-26T00:00:00Z</vt:filetime>
  </property>
</Properties>
</file>