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99" r:id="rId2"/>
    <p:sldMasterId id="2147483855" r:id="rId3"/>
  </p:sldMasterIdLst>
  <p:notesMasterIdLst>
    <p:notesMasterId r:id="rId27"/>
  </p:notesMasterIdLst>
  <p:sldIdLst>
    <p:sldId id="287" r:id="rId4"/>
    <p:sldId id="298" r:id="rId5"/>
    <p:sldId id="288" r:id="rId6"/>
    <p:sldId id="260" r:id="rId7"/>
    <p:sldId id="291" r:id="rId8"/>
    <p:sldId id="289" r:id="rId9"/>
    <p:sldId id="290" r:id="rId10"/>
    <p:sldId id="264" r:id="rId11"/>
    <p:sldId id="277" r:id="rId12"/>
    <p:sldId id="279" r:id="rId13"/>
    <p:sldId id="280" r:id="rId14"/>
    <p:sldId id="292" r:id="rId15"/>
    <p:sldId id="293" r:id="rId16"/>
    <p:sldId id="281" r:id="rId17"/>
    <p:sldId id="282" r:id="rId18"/>
    <p:sldId id="283" r:id="rId19"/>
    <p:sldId id="275" r:id="rId20"/>
    <p:sldId id="272" r:id="rId21"/>
    <p:sldId id="284" r:id="rId22"/>
    <p:sldId id="285" r:id="rId23"/>
    <p:sldId id="286" r:id="rId24"/>
    <p:sldId id="294" r:id="rId25"/>
    <p:sldId id="296" r:id="rId26"/>
  </p:sldIdLst>
  <p:sldSz cx="9144000" cy="6858000" type="screen4x3"/>
  <p:notesSz cx="6858000" cy="9144000"/>
  <p:embeddedFontLst>
    <p:embeddedFont>
      <p:font typeface="Arial Rounded MT Bold" pitchFamily="34" charset="0"/>
      <p:regular r:id="rId28"/>
    </p:embeddedFont>
    <p:embeddedFont>
      <p:font typeface="Garamond" pitchFamily="18" charset="0"/>
      <p:regular r:id="rId29"/>
      <p:bold r:id="rId30"/>
      <p: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Batang" pitchFamily="18" charset="-127"/>
      <p:regular r:id="rId36"/>
    </p:embeddedFont>
    <p:embeddedFont>
      <p:font typeface="Franklin Gothic Medium" pitchFamily="34" charset="0"/>
      <p:regular r:id="rId37"/>
      <p:italic r:id="rId3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BD0F82-1A52-4C21-BCC9-6AAD97DDBED9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B5CB53-AEB2-4CC6-8916-4181D41588F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2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5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81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557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51232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0934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3490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27321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8551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1005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407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21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62663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184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674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2076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4080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4243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28272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5666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256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993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779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02443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9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5690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7007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39124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10925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692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0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38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848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89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E144-3526-4A5A-B61F-BA076F11C721}" type="datetimeFigureOut">
              <a:rPr lang="ar-SA" smtClean="0"/>
              <a:pPr/>
              <a:t>29/03/38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1C28-C178-456A-8E5A-59793B8A872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8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505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12/28/2016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41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Heterogeneous group of hematopoietic </a:t>
            </a:r>
            <a:r>
              <a:rPr lang="en-US" sz="2600" b="1" dirty="0" err="1" smtClean="0">
                <a:solidFill>
                  <a:schemeClr val="tx1"/>
                </a:solidFill>
              </a:rPr>
              <a:t>neoplasms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 Uncontrolled </a:t>
            </a:r>
            <a:r>
              <a:rPr lang="en-US" sz="2600" b="1" dirty="0">
                <a:solidFill>
                  <a:schemeClr val="tx1"/>
                </a:solidFill>
              </a:rPr>
              <a:t>proliferation and </a:t>
            </a:r>
            <a:r>
              <a:rPr lang="en-US" sz="2600" b="1" dirty="0" smtClean="0">
                <a:solidFill>
                  <a:schemeClr val="tx1"/>
                </a:solidFill>
              </a:rPr>
              <a:t>decreased apoptotic </a:t>
            </a:r>
            <a:r>
              <a:rPr lang="en-US" sz="2600" b="1" dirty="0">
                <a:solidFill>
                  <a:schemeClr val="tx1"/>
                </a:solidFill>
              </a:rPr>
              <a:t>activity with variable degrees of differentiation </a:t>
            </a: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Composed of relatively mature </a:t>
            </a:r>
            <a:r>
              <a:rPr lang="en-US" sz="2600" b="1" dirty="0" smtClean="0">
                <a:solidFill>
                  <a:schemeClr val="tx1"/>
                </a:solidFill>
              </a:rPr>
              <a:t>cells</a:t>
            </a:r>
            <a:endParaRPr lang="en-US" sz="26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Indolent. </a:t>
            </a:r>
            <a:r>
              <a:rPr lang="en-US" sz="26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If </a:t>
            </a:r>
            <a:r>
              <a:rPr lang="en-US" sz="2400" b="1" dirty="0">
                <a:solidFill>
                  <a:schemeClr val="tx1"/>
                </a:solidFill>
              </a:rPr>
              <a:t>untreated, the course is in months </a:t>
            </a:r>
            <a:r>
              <a:rPr lang="en-US" sz="2400" b="1" dirty="0" smtClean="0">
                <a:solidFill>
                  <a:schemeClr val="tx1"/>
                </a:solidFill>
              </a:rPr>
              <a:t>or years)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l"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907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schemeClr val="tx1"/>
                </a:solidFill>
                <a:latin typeface="Franklin Gothic Medium"/>
              </a:rPr>
              <a:t>Leukaemias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1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3923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64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1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p210 </a:t>
            </a:r>
            <a:r>
              <a:rPr lang="en-US" sz="1600" b="1" dirty="0" err="1" smtClean="0">
                <a:solidFill>
                  <a:schemeClr val="tx1"/>
                </a:solidFill>
              </a:rPr>
              <a:t>kD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Asymptomatic presentation(20-40%):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Routine CBC : marked leukocytosis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Common symptoms : Fatigue ,weight loss or night sweating  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Abdominal discomfort due to splenomegaly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Splenomegaly (Massive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l" rtl="0">
              <a:buFont typeface="Wingdings" pitchFamily="2" charset="2"/>
              <a:buChar char="Ø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Clinical Presentation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251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51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Main Differential Diagnosis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1- Chronic </a:t>
            </a:r>
            <a:r>
              <a:rPr lang="en-US" sz="20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000" b="1" dirty="0" smtClean="0">
                <a:solidFill>
                  <a:schemeClr val="tx1"/>
                </a:solidFill>
              </a:rPr>
              <a:t> leukemia  (</a:t>
            </a:r>
            <a:r>
              <a:rPr lang="en-US" sz="2000" b="1" dirty="0" err="1" smtClean="0">
                <a:solidFill>
                  <a:schemeClr val="tx1"/>
                </a:solidFill>
              </a:rPr>
              <a:t>monocytosis</a:t>
            </a:r>
            <a:r>
              <a:rPr lang="en-US" sz="2000" b="1" dirty="0" smtClean="0">
                <a:solidFill>
                  <a:schemeClr val="tx1"/>
                </a:solidFill>
              </a:rPr>
              <a:t> ,BCR-ABL –</a:t>
            </a:r>
            <a:r>
              <a:rPr lang="en-US" sz="2000" b="1" dirty="0" err="1" smtClean="0">
                <a:solidFill>
                  <a:schemeClr val="tx1"/>
                </a:solidFill>
              </a:rPr>
              <a:t>ve</a:t>
            </a:r>
            <a:r>
              <a:rPr lang="en-US" sz="2000" b="1" dirty="0" smtClean="0">
                <a:solidFill>
                  <a:schemeClr val="tx1"/>
                </a:solidFill>
              </a:rPr>
              <a:t>) .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2-Leukemoid reaction:  </a:t>
            </a:r>
            <a:r>
              <a:rPr lang="en-US" sz="2000" b="1" dirty="0" err="1" smtClean="0">
                <a:solidFill>
                  <a:schemeClr val="tx1"/>
                </a:solidFill>
              </a:rPr>
              <a:t>Leukocytosis</a:t>
            </a:r>
            <a:r>
              <a:rPr lang="en-US" sz="2000" b="1" dirty="0" smtClean="0">
                <a:solidFill>
                  <a:schemeClr val="tx1"/>
                </a:solidFill>
              </a:rPr>
              <a:t> due to physiological response to stress or infection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endParaRPr lang="en-US" sz="2800" b="1" u="sng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chemeClr val="tx1"/>
                </a:solidFill>
              </a:rPr>
              <a:t>Neutrophil Alkaline Phosphatase (NAP)score  : </a:t>
            </a:r>
          </a:p>
          <a:p>
            <a:pPr algn="l" rtl="0"/>
            <a:endParaRPr lang="en-US" sz="2000" b="1" u="sng" dirty="0" smtClean="0">
              <a:solidFill>
                <a:schemeClr val="tx1"/>
              </a:solidFill>
            </a:endParaRPr>
          </a:p>
          <a:p>
            <a:pPr algn="ctr" rtl="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Cytochemical stain that estimate the amount of  alkaline phosphatase enzyme in neutrophilis .</a:t>
            </a:r>
          </a:p>
          <a:p>
            <a:pPr algn="l" rtl="0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: CML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High: </a:t>
            </a:r>
            <a:r>
              <a:rPr lang="en-US" b="1" dirty="0" err="1" smtClean="0">
                <a:solidFill>
                  <a:schemeClr val="tx1"/>
                </a:solidFill>
              </a:rPr>
              <a:t>Leukemoid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Leukocytosis (12-1000×10⁹/L)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ainly neutrophils &amp; </a:t>
            </a:r>
            <a:r>
              <a:rPr lang="en-US" sz="2000" b="1" dirty="0" err="1" smtClean="0">
                <a:solidFill>
                  <a:schemeClr val="tx1"/>
                </a:solidFill>
              </a:rPr>
              <a:t>myelocytes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Blasts ≤10%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,Basophils≤ 20%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7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Increasing </a:t>
            </a:r>
            <a:r>
              <a:rPr lang="en-US" sz="2000" b="1" dirty="0">
                <a:solidFill>
                  <a:schemeClr val="tx1"/>
                </a:solidFill>
              </a:rPr>
              <a:t>counts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10-19% blasts (basophils ≥20%) </a:t>
            </a:r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Unstable course (months)</a:t>
            </a:r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7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≥</a:t>
            </a:r>
            <a:r>
              <a:rPr lang="en-US" altLang="ar-SA" sz="2000" b="1" dirty="0">
                <a:solidFill>
                  <a:schemeClr val="tx1"/>
                </a:solidFill>
              </a:rPr>
              <a:t>20% blasts = Acute </a:t>
            </a:r>
            <a:r>
              <a:rPr lang="en-US" altLang="ar-SA" sz="2000" b="1" dirty="0" smtClean="0">
                <a:solidFill>
                  <a:schemeClr val="tx1"/>
                </a:solidFill>
              </a:rPr>
              <a:t>Leukemia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80% AML  &amp; 20% ALL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 smtClean="0">
                <a:solidFill>
                  <a:schemeClr val="tx1"/>
                </a:solidFill>
              </a:rPr>
              <a:t> (coarse</a:t>
            </a:r>
            <a:r>
              <a:rPr lang="en-US" altLang="ar-SA" sz="2000" b="1" dirty="0">
                <a:solidFill>
                  <a:schemeClr val="tx1"/>
                </a:solidFill>
              </a:rPr>
              <a:t>: Weeks</a:t>
            </a:r>
            <a:r>
              <a:rPr lang="en-US" altLang="ar-SA" sz="2000" b="1" dirty="0">
                <a:solidFill>
                  <a:schemeClr val="tx1"/>
                </a:solidFill>
                <a:latin typeface="+mj-lt"/>
              </a:rPr>
              <a:t>)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Chronic phase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619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/>
              <a:t>Accelerated  phase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611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Blastic phase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>
            <a:off x="3059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 flipH="1">
            <a:off x="3059828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2483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CML Phases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71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schemeClr val="tx1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If no response ; stem cell transplantation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CML </a:t>
            </a:r>
            <a:r>
              <a:rPr lang="en-US" altLang="ar-SA" sz="3200" b="1" dirty="0" smtClean="0">
                <a:solidFill>
                  <a:schemeClr val="tx1"/>
                </a:solidFill>
              </a:rPr>
              <a:t>Treatment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9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Group of myeloid 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neoplasms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characterized by: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1-Peripheral cytopenia </a:t>
            </a:r>
            <a:r>
              <a:rPr lang="en-US" altLang="ar-SA" sz="2000" b="1" kern="0" dirty="0">
                <a:solidFill>
                  <a:schemeClr val="tx1"/>
                </a:solidFill>
                <a:latin typeface="+mj-lt"/>
                <a:cs typeface="+mj-cs"/>
              </a:rPr>
              <a:t>( Low HB ± Low WBC &amp; Low PLT 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2- Dysplasia (abnormal morphology)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3- Ineffective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+mj-cs"/>
              </a:rPr>
              <a:t>hematopoiesis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altLang="ar-SA" sz="2400" b="1" kern="0" dirty="0" err="1">
                <a:solidFill>
                  <a:schemeClr val="tx1"/>
                </a:solidFill>
                <a:latin typeface="+mj-lt"/>
                <a:cs typeface="+mj-cs"/>
              </a:rPr>
              <a:t>hypercellular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marrow)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4-Progression to AML (preleukaemic disease)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+mj-cs"/>
              </a:rPr>
              <a:t>          5-Enhanced apoptosis</a:t>
            </a:r>
            <a:endParaRPr lang="ar-SA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2800" b="1" dirty="0" err="1">
                <a:solidFill>
                  <a:schemeClr val="tx1"/>
                </a:solidFill>
              </a:rPr>
              <a:t>Myelodysplastic</a:t>
            </a:r>
            <a:r>
              <a:rPr lang="en-US" altLang="ar-SA" sz="2800" b="1" dirty="0">
                <a:solidFill>
                  <a:schemeClr val="tx1"/>
                </a:solidFill>
              </a:rPr>
              <a:t> Syndromes MDS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Blood</a:t>
            </a:r>
            <a:r>
              <a:rPr lang="en-US" b="1" u="sng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Pancytopenia with dysplasia</a:t>
            </a:r>
            <a:endParaRPr lang="ar-SA" sz="1600" b="1" u="sng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75621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BM</a:t>
            </a:r>
            <a:r>
              <a:rPr lang="en-US" sz="2000" b="1" dirty="0" smtClean="0">
                <a:solidFill>
                  <a:schemeClr val="tx1"/>
                </a:solidFill>
              </a:rPr>
              <a:t>: Hypercellular with dysplasia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156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+mj-cs"/>
              </a:rPr>
              <a:t>Ineffective Hematopoiesis</a:t>
            </a:r>
            <a:r>
              <a:rPr kumimoji="0" lang="en-US" altLang="ar-S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cs typeface="+mj-cs"/>
              </a:rPr>
              <a:t>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2483768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يساوي 10"/>
          <p:cNvSpPr/>
          <p:nvPr/>
        </p:nvSpPr>
        <p:spPr>
          <a:xfrm>
            <a:off x="5460649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3131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3321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لأعلى 14"/>
          <p:cNvSpPr/>
          <p:nvPr/>
        </p:nvSpPr>
        <p:spPr>
          <a:xfrm>
            <a:off x="215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35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ormal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404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Dysplastic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18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2895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2551911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3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Many subtypes according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to: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  1-Blast count 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       2-Degree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of dysplasia</a:t>
            </a:r>
          </a:p>
          <a:p>
            <a:pPr lvl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        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3-Genetics </a:t>
            </a:r>
            <a:endParaRPr lang="en-US" altLang="ar-SA" sz="2400" b="1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Variable genetic abnormalities mainly -5, -7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Treatment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547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altLang="ar-SA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Myelodysplastic</a:t>
            </a:r>
            <a:r>
              <a:rPr kumimoji="0" lang="en-US" altLang="ar-SA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/>
              </a:rPr>
              <a:t> Syndromes MDS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7092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732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88259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427984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391205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Clonal Hematopoietic malignancy characterized by proliferation  of both monocytes and neutrophils.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MDS/MPN disease:  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* Features of MDS (dysplasia&amp; enhanced apoptosis)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 smtClean="0">
                <a:solidFill>
                  <a:schemeClr val="tx1"/>
                </a:solidFill>
              </a:rPr>
              <a:t>              *Features of MPN ( marked proliferation)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 smtClean="0">
                <a:solidFill>
                  <a:schemeClr val="tx1"/>
                </a:solidFill>
              </a:rPr>
              <a:t>  </a:t>
            </a:r>
            <a:r>
              <a:rPr lang="en-US" altLang="ar-SA" sz="2400" b="1" kern="0" dirty="0" smtClean="0">
                <a:solidFill>
                  <a:schemeClr val="tx1"/>
                </a:solidFill>
              </a:rPr>
              <a:t>Philadelphia chromosome must be negative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 smtClean="0">
                <a:solidFill>
                  <a:schemeClr val="tx1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71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Chronic </a:t>
            </a:r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Myelomonocytic</a:t>
            </a:r>
            <a:r>
              <a:rPr lang="en-US" sz="28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 Leukemia (CMML</a:t>
            </a:r>
            <a:r>
              <a:rPr lang="en-US" sz="2800" b="1" kern="0" dirty="0">
                <a:solidFill>
                  <a:schemeClr val="tx1"/>
                </a:solidFill>
                <a:latin typeface="Franklin Gothic Medium"/>
              </a:rPr>
              <a:t>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899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ar-SA" sz="2400" kern="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 smtClean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5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MPN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19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/>
              <a:t>MPN/MDS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MDS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err="1" smtClean="0"/>
              <a:t>Cytosis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644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Cytopenia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835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92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20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707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MPN vs. MDS vs. MPN/MDS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71984"/>
              </p:ext>
            </p:extLst>
          </p:nvPr>
        </p:nvGraphicFramePr>
        <p:xfrm>
          <a:off x="827584" y="1386449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ar-SA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979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Main Types of Leukemia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4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467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4573587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539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76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4876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467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6444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4483928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proliferation of myeloid cells (maturing cells)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blood and bone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marrow.</a:t>
            </a:r>
            <a:endParaRPr lang="en-US" altLang="ar-SA" sz="2800" b="1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Occur mainly in adults</a:t>
            </a:r>
          </a:p>
          <a:p>
            <a:pPr marL="342900" lvl="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 smtClean="0">
                <a:solidFill>
                  <a:schemeClr val="tx1"/>
                </a:solidFill>
              </a:rPr>
              <a:t>Myeloproliferative Neoplasms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Cytoses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ar-SA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 smtClean="0">
                <a:solidFill>
                  <a:srgbClr val="FFFFFF"/>
                </a:solidFill>
                <a:latin typeface="Times New Roman" pitchFamily="18" charset="0"/>
              </a:rPr>
              <a:pPr/>
              <a:t>8</a:t>
            </a:fld>
            <a:endParaRPr lang="en-US" altLang="ar-SA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3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Stem cell MPN. 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Predominant proliferation of  granulocytic cells. 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 smtClean="0">
                <a:solidFill>
                  <a:schemeClr val="tx1"/>
                </a:solidFill>
                <a:cs typeface="Arial" pitchFamily="34" charset="0"/>
              </a:rPr>
              <a:t>BCR-ABL1 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fusion gene located in the Philadelphia (Ph) chromosome which results from t(9;2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2) .</a:t>
            </a: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en-US" altLang="ar-SA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1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800" b="1" dirty="0" smtClean="0">
                <a:solidFill>
                  <a:schemeClr val="tx1"/>
                </a:solidFill>
              </a:rPr>
              <a:t>Chronic Myeloid Leukemia (CML)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3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23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en-US" sz="1600" b="1" dirty="0" err="1"/>
                <a:t>myeloblast</a:t>
              </a:r>
              <a:endParaRPr lang="en-US" sz="1600" b="1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83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promyelocyte</a:t>
              </a:r>
              <a:endParaRPr lang="en-US" sz="1600" b="1" dirty="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5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myelocyte</a:t>
              </a:r>
              <a:endParaRPr lang="en-US" sz="1600" b="1" dirty="0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92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 err="1"/>
                <a:t>metamyelocyte</a:t>
              </a:r>
              <a:endParaRPr lang="en-US" sz="1600" b="1" dirty="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7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6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 b="1" dirty="0"/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899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539552" y="692696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24328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686521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8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52320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77072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5364088" y="5157192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67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Pathogenesis of CML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577</Words>
  <Application>Microsoft Office PowerPoint</Application>
  <PresentationFormat>On-screen Show (4:3)</PresentationFormat>
  <Paragraphs>175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Garamond</vt:lpstr>
      <vt:lpstr>Wingdings</vt:lpstr>
      <vt:lpstr>Times New Roman</vt:lpstr>
      <vt:lpstr>Calibri</vt:lpstr>
      <vt:lpstr>Batang</vt:lpstr>
      <vt:lpstr>Franklin Gothic Medium</vt:lpstr>
      <vt:lpstr>نسق Office</vt:lpstr>
      <vt:lpstr>3_PERFECT MASTER</vt:lpstr>
      <vt:lpstr>15_PERFECT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user</cp:lastModifiedBy>
  <cp:revision>99</cp:revision>
  <dcterms:created xsi:type="dcterms:W3CDTF">2013-11-30T16:39:26Z</dcterms:created>
  <dcterms:modified xsi:type="dcterms:W3CDTF">2016-12-28T21:10:59Z</dcterms:modified>
</cp:coreProperties>
</file>