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81" r:id="rId4"/>
    <p:sldId id="289" r:id="rId5"/>
    <p:sldId id="257" r:id="rId6"/>
    <p:sldId id="285" r:id="rId7"/>
    <p:sldId id="261" r:id="rId8"/>
    <p:sldId id="262" r:id="rId9"/>
    <p:sldId id="258" r:id="rId10"/>
    <p:sldId id="288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83" r:id="rId19"/>
    <p:sldId id="276" r:id="rId20"/>
    <p:sldId id="277" r:id="rId21"/>
    <p:sldId id="278" r:id="rId22"/>
    <p:sldId id="279" r:id="rId23"/>
    <p:sldId id="284" r:id="rId24"/>
    <p:sldId id="266" r:id="rId25"/>
    <p:sldId id="286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radley Hand ITC" pitchFamily="66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15.1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 between the three myeloproliferative diseases. They may all arise by somatic mutation in the pluripotential stem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progenitor cells. Many transitional cases occur showing features of two conditions and, in other cases, the disease transforms during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course from one of these diseases to another or to acute myeloid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three diseases,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polycythaemia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essential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thrombocythaemia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primary myelofibrosis, are characterized by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JAK2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 in a varying proportion of cases.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F1A5-D350-43E4-AB8E-CFF4EFDCFD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1.sld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383" y="403225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Myeloproliferative </a:t>
            </a:r>
            <a:r>
              <a:rPr lang="en-US" sz="7200" b="1" dirty="0" err="1">
                <a:solidFill>
                  <a:schemeClr val="tx1"/>
                </a:solidFill>
              </a:rPr>
              <a:t>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32456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 Vera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2" y="1142999"/>
            <a:ext cx="5534307" cy="49530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28" y="2209799"/>
            <a:ext cx="5251872" cy="4511675"/>
          </a:xfrm>
          <a:prstGeom prst="rect">
            <a:avLst/>
          </a:prstGeom>
        </p:spPr>
      </p:pic>
      <p:sp>
        <p:nvSpPr>
          <p:cNvPr id="10" name="Cloud 3"/>
          <p:cNvSpPr/>
          <p:nvPr/>
        </p:nvSpPr>
        <p:spPr>
          <a:xfrm>
            <a:off x="7113563" y="536917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</p:spTree>
    <p:extLst>
      <p:ext uri="{BB962C8B-B14F-4D97-AF65-F5344CB8AC3E}">
        <p14:creationId xmlns:p14="http://schemas.microsoft.com/office/powerpoint/2010/main" val="260458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371600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0480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480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3-Splenomegaly in 70% 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4-Hepatomegaly 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Dr.Mansour</a:t>
            </a:r>
            <a:r>
              <a:rPr lang="en-US" dirty="0"/>
              <a:t> </a:t>
            </a:r>
            <a:r>
              <a:rPr lang="en-US" dirty="0" err="1"/>
              <a:t>Aljabry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69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Predominant </a:t>
            </a:r>
            <a:r>
              <a:rPr lang="en-US" sz="2000" b="1" dirty="0" err="1">
                <a:solidFill>
                  <a:schemeClr val="tx1"/>
                </a:solidFill>
              </a:rPr>
              <a:t>erythroid</a:t>
            </a:r>
            <a:r>
              <a:rPr lang="en-US" sz="2000" b="1" dirty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371600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93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Complication &amp;treatment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4196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Primary Myelofibrosis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1242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Clinical  features 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Primary Myelofibrosis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 BM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Fibrotic BM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Bone marrow in Myelofibrosis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Stages of PMF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Fibrotic stage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08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Leukopenia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Extramedullary </a:t>
            </a:r>
            <a:r>
              <a:rPr lang="en-US" b="1" dirty="0" err="1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Prefibrotic</a:t>
            </a:r>
            <a:r>
              <a:rPr lang="en-US" b="1" dirty="0">
                <a:solidFill>
                  <a:schemeClr val="tx1"/>
                </a:solidFill>
              </a:rPr>
              <a:t> stage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70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Proliferation of megakaryocytes &amp;Granulocytes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Leukocytosis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Thrombocytosis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526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002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9906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244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AML transformation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7-10 years survival </a:t>
            </a:r>
          </a:p>
        </p:txBody>
      </p:sp>
      <p:sp>
        <p:nvSpPr>
          <p:cNvPr id="29" name="Oval 28"/>
          <p:cNvSpPr/>
          <p:nvPr/>
        </p:nvSpPr>
        <p:spPr>
          <a:xfrm>
            <a:off x="44196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≤1</a:t>
            </a:r>
          </a:p>
          <a:p>
            <a:pPr algn="ctr"/>
            <a:r>
              <a:rPr lang="en-US" dirty="0"/>
              <a:t> year survival </a:t>
            </a:r>
          </a:p>
        </p:txBody>
      </p:sp>
      <p:sp>
        <p:nvSpPr>
          <p:cNvPr id="31" name="Oval 30"/>
          <p:cNvSpPr/>
          <p:nvPr/>
        </p:nvSpPr>
        <p:spPr>
          <a:xfrm>
            <a:off x="62484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3-7 years survival 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D8-0E13-4E58-9448-A18440A4D4E5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609600" y="473224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Essential </a:t>
            </a:r>
            <a:r>
              <a:rPr lang="en-US" sz="6600" b="1" dirty="0" err="1">
                <a:solidFill>
                  <a:schemeClr val="tx1"/>
                </a:solidFill>
              </a:rPr>
              <a:t>Thrombocythemia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Essential </a:t>
            </a:r>
            <a:r>
              <a:rPr lang="en-US" sz="3200" b="1" dirty="0" err="1">
                <a:solidFill>
                  <a:schemeClr val="tx1"/>
                </a:solidFill>
              </a:rPr>
              <a:t>Thrombocythemia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951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560" y="3140968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9512" y="3645024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Sustained thrombocytosis ≥45O×10⁹.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>
                <a:solidFill>
                  <a:prstClr val="black"/>
                </a:solidFill>
              </a:rPr>
              <a:t>Myelofibrosis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JAK2 mutation (60%),If negative ;no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</a:rPr>
              <a:t>     reactive </a:t>
            </a:r>
            <a:r>
              <a:rPr lang="en-US" sz="2200" b="1" dirty="0" err="1">
                <a:solidFill>
                  <a:prstClr val="black"/>
                </a:solidFill>
              </a:rPr>
              <a:t>thrombocytosis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763688" y="5733256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 def. ,</a:t>
            </a:r>
            <a:r>
              <a:rPr lang="en-US" b="1" dirty="0" err="1">
                <a:solidFill>
                  <a:schemeClr val="tx1"/>
                </a:solidFill>
              </a:rPr>
              <a:t>splenoctomy</a:t>
            </a:r>
            <a:r>
              <a:rPr lang="en-US" b="1" dirty="0">
                <a:solidFill>
                  <a:schemeClr val="tx1"/>
                </a:solidFill>
              </a:rPr>
              <a:t>, surgery, infection ,autoimmune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6E5-32B7-46F3-97F5-46C3930899CC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2206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644008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6056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</a:rPr>
              <a:t>Aspirin ±</a:t>
            </a:r>
            <a:r>
              <a:rPr lang="en-US" sz="2400" b="1" dirty="0" err="1">
                <a:solidFill>
                  <a:schemeClr val="tx1"/>
                </a:solidFill>
              </a:rPr>
              <a:t>Hydroxyuria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Treatment</a:t>
            </a:r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Essential </a:t>
            </a:r>
            <a:r>
              <a:rPr lang="en-US" sz="3200" b="1" dirty="0" err="1">
                <a:solidFill>
                  <a:schemeClr val="tx1"/>
                </a:solidFill>
              </a:rPr>
              <a:t>Thrombocythemia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JAK2 kinase domains structure </a:t>
            </a: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Negative feed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JAK2 mutation 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>
                <a:solidFill>
                  <a:schemeClr val="tx1"/>
                </a:solidFill>
              </a:rPr>
              <a:t>codon</a:t>
            </a:r>
            <a:r>
              <a:rPr lang="en-US" sz="2000" b="1" dirty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9400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JAK2 Mutation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JAK2 (V617) mutation 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</a:t>
            </a:r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>
                <a:solidFill>
                  <a:schemeClr val="tx1"/>
                </a:solidFill>
              </a:rPr>
              <a:t>EPO</a:t>
            </a: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Decreased apoptosis</a:t>
            </a:r>
            <a:r>
              <a:rPr lang="en-US" sz="1600" dirty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JAK2 Mutation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+</a:t>
            </a:r>
            <a:r>
              <a:rPr lang="en-US" sz="1200" b="1" dirty="0" err="1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+</a:t>
            </a:r>
            <a:r>
              <a:rPr lang="en-US" sz="1200" b="1" dirty="0" err="1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Dr.Aljabry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301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1/1/2017</a:t>
            </a:fld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80" y="2263354"/>
            <a:ext cx="6592220" cy="4221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2015874"/>
            <a:ext cx="8087854" cy="234347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742"/>
            <a:ext cx="6658904" cy="398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BCR-ABL </a:t>
            </a:r>
            <a:r>
              <a:rPr lang="en-US" sz="2000" b="1" u="sng" dirty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loud 3"/>
          <p:cNvSpPr/>
          <p:nvPr/>
        </p:nvSpPr>
        <p:spPr>
          <a:xfrm>
            <a:off x="7315200" y="4403576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" y="533400"/>
            <a:ext cx="8805873" cy="58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47800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In Greek “too many cells in the blood.”.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Manifests itself as a raised </a:t>
            </a: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or 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11430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800" y="3048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Classification of Polycythemia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Polycythemia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1600" b="1" baseline="30000" dirty="0">
                <a:solidFill>
                  <a:schemeClr val="tx1"/>
                </a:solidFill>
              </a:rPr>
              <a:t>nd</a:t>
            </a:r>
            <a:r>
              <a:rPr lang="en-US" sz="1600" b="1" dirty="0">
                <a:solidFill>
                  <a:schemeClr val="tx1"/>
                </a:solidFill>
              </a:rPr>
              <a:t> Polycythemia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Polycythemia </a:t>
            </a:r>
            <a:r>
              <a:rPr lang="en-US" sz="1600" b="1" dirty="0" err="1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Decreased plasma volume due to severe dehydration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secreting 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Slide" r:id="rId4" imgW="4570551" imgH="3427315" progId="PowerPoint.Slide.12">
                  <p:embed/>
                </p:oleObj>
              </mc:Choice>
              <mc:Fallback>
                <p:oleObj name="Slide" r:id="rId4" imgW="4570551" imgH="3427315" progId="PowerPoint.Slide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" y="381000"/>
                        <a:ext cx="834139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MPN characterized 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 Vera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Diagnostic Features: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</TotalTime>
  <Words>750</Words>
  <Application>Microsoft Office PowerPoint</Application>
  <PresentationFormat>On-screen Show (4:3)</PresentationFormat>
  <Paragraphs>222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Calibri</vt:lpstr>
      <vt:lpstr>Bradley Hand ITC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dell7010en</cp:lastModifiedBy>
  <cp:revision>123</cp:revision>
  <dcterms:created xsi:type="dcterms:W3CDTF">2013-12-02T11:06:02Z</dcterms:created>
  <dcterms:modified xsi:type="dcterms:W3CDTF">2017-01-01T07:08:59Z</dcterms:modified>
</cp:coreProperties>
</file>