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Default Extension="jpg" ContentType="image/jpg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323850" y="476186"/>
            <a:ext cx="8425180" cy="5478780"/>
          </a:xfrm>
          <a:custGeom>
            <a:avLst/>
            <a:gdLst/>
            <a:ahLst/>
            <a:cxnLst/>
            <a:rect l="l" t="t" r="r" b="b"/>
            <a:pathLst>
              <a:path w="8425180" h="5478780">
                <a:moveTo>
                  <a:pt x="0" y="5478526"/>
                </a:moveTo>
                <a:lnTo>
                  <a:pt x="8424926" y="5478526"/>
                </a:lnTo>
                <a:lnTo>
                  <a:pt x="8424926" y="0"/>
                </a:lnTo>
                <a:lnTo>
                  <a:pt x="0" y="0"/>
                </a:lnTo>
                <a:lnTo>
                  <a:pt x="0" y="547852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323850" y="476186"/>
            <a:ext cx="8425180" cy="5478780"/>
          </a:xfrm>
          <a:custGeom>
            <a:avLst/>
            <a:gdLst/>
            <a:ahLst/>
            <a:cxnLst/>
            <a:rect l="l" t="t" r="r" b="b"/>
            <a:pathLst>
              <a:path w="8425180" h="5478780">
                <a:moveTo>
                  <a:pt x="0" y="5478526"/>
                </a:moveTo>
                <a:lnTo>
                  <a:pt x="8424926" y="5478526"/>
                </a:lnTo>
                <a:lnTo>
                  <a:pt x="8424926" y="0"/>
                </a:lnTo>
                <a:lnTo>
                  <a:pt x="0" y="0"/>
                </a:lnTo>
                <a:lnTo>
                  <a:pt x="0" y="5478526"/>
                </a:lnTo>
                <a:close/>
              </a:path>
            </a:pathLst>
          </a:custGeom>
          <a:ln w="9525">
            <a:solidFill>
              <a:srgbClr val="3333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976240" y="1092708"/>
            <a:ext cx="3544570" cy="3853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13155" y="289052"/>
            <a:ext cx="7917688" cy="1367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8267" y="3376929"/>
            <a:ext cx="8634730" cy="2688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65557" rIns="0" bIns="0" rtlCol="0" vert="horz">
            <a:spAutoFit/>
          </a:bodyPr>
          <a:lstStyle/>
          <a:p>
            <a:pPr marL="24765">
              <a:lnSpc>
                <a:spcPct val="100000"/>
              </a:lnSpc>
            </a:pPr>
            <a:r>
              <a:rPr dirty="0" sz="4400" spc="-10"/>
              <a:t>MEGALOBLASTIC</a:t>
            </a:r>
            <a:r>
              <a:rPr dirty="0" sz="4400" spc="45"/>
              <a:t> </a:t>
            </a:r>
            <a:r>
              <a:rPr dirty="0" sz="4400" spc="-10"/>
              <a:t>ANAEMIA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803654" y="2240660"/>
            <a:ext cx="5539740" cy="3926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BY: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50">
              <a:latin typeface="Times New Roman"/>
              <a:cs typeface="Times New Roman"/>
            </a:endParaRPr>
          </a:p>
          <a:p>
            <a:pPr algn="ctr" marL="2540">
              <a:lnSpc>
                <a:spcPct val="100000"/>
              </a:lnSpc>
            </a:pPr>
            <a:r>
              <a:rPr dirty="0" sz="3200" spc="-5" b="1">
                <a:solidFill>
                  <a:srgbClr val="FFFF00"/>
                </a:solidFill>
                <a:latin typeface="Times New Roman"/>
                <a:cs typeface="Times New Roman"/>
              </a:rPr>
              <a:t>DR. </a:t>
            </a:r>
            <a:r>
              <a:rPr dirty="0" sz="3200" spc="-105" b="1">
                <a:solidFill>
                  <a:srgbClr val="FFFF00"/>
                </a:solidFill>
                <a:latin typeface="Times New Roman"/>
                <a:cs typeface="Times New Roman"/>
              </a:rPr>
              <a:t>FATMA</a:t>
            </a:r>
            <a:r>
              <a:rPr dirty="0" sz="3200" spc="-3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30" b="1">
                <a:solidFill>
                  <a:srgbClr val="FFFF00"/>
                </a:solidFill>
                <a:latin typeface="Times New Roman"/>
                <a:cs typeface="Times New Roman"/>
              </a:rPr>
              <a:t>AL-QAHTANI</a:t>
            </a:r>
            <a:endParaRPr sz="3200">
              <a:latin typeface="Times New Roman"/>
              <a:cs typeface="Times New Roman"/>
            </a:endParaRPr>
          </a:p>
          <a:p>
            <a:pPr algn="ctr" marL="12065" marR="5080" indent="-635">
              <a:lnSpc>
                <a:spcPct val="100000"/>
              </a:lnSpc>
              <a:spcBef>
                <a:spcPts val="15"/>
              </a:spcBef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Consultant Haematopathologist 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Head of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Haematopathology</a:t>
            </a:r>
            <a:r>
              <a:rPr dirty="0" sz="2800" spc="-1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Division  Assistant</a:t>
            </a:r>
            <a:r>
              <a:rPr dirty="0" sz="2800" spc="-1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Professor</a:t>
            </a:r>
            <a:endParaRPr sz="2800">
              <a:latin typeface="Times New Roman"/>
              <a:cs typeface="Times New Roman"/>
            </a:endParaRPr>
          </a:p>
          <a:p>
            <a:pPr algn="ctr" marL="847725" marR="840105">
              <a:lnSpc>
                <a:spcPct val="100000"/>
              </a:lnSpc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Department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r>
              <a:rPr dirty="0" sz="2800" spc="-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Pathology  College of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Medicine 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King Saud</a:t>
            </a:r>
            <a:r>
              <a:rPr dirty="0" sz="2800" spc="-1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University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413"/>
            <a:ext cx="8785225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188976"/>
            <a:ext cx="8642350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260350"/>
            <a:ext cx="8286750" cy="5848350"/>
          </a:xfrm>
          <a:custGeom>
            <a:avLst/>
            <a:gdLst/>
            <a:ahLst/>
            <a:cxnLst/>
            <a:rect l="l" t="t" r="r" b="b"/>
            <a:pathLst>
              <a:path w="8286750" h="5848350">
                <a:moveTo>
                  <a:pt x="0" y="5848350"/>
                </a:moveTo>
                <a:lnTo>
                  <a:pt x="8286750" y="5848350"/>
                </a:lnTo>
                <a:lnTo>
                  <a:pt x="8286750" y="0"/>
                </a:lnTo>
                <a:lnTo>
                  <a:pt x="0" y="0"/>
                </a:lnTo>
                <a:lnTo>
                  <a:pt x="0" y="58483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742" y="296164"/>
            <a:ext cx="7654290" cy="62103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 spc="-5"/>
              <a:t>Conditions in which Macrocytosis </a:t>
            </a:r>
            <a:r>
              <a:rPr dirty="0" sz="2000"/>
              <a:t>or </a:t>
            </a:r>
            <a:r>
              <a:rPr dirty="0" sz="2000" spc="-10"/>
              <a:t>hypersegmented neutrophils </a:t>
            </a:r>
            <a:r>
              <a:rPr dirty="0" sz="2000" spc="-20"/>
              <a:t>may  </a:t>
            </a:r>
            <a:r>
              <a:rPr dirty="0" sz="2000" spc="-5"/>
              <a:t>occur in the absence </a:t>
            </a:r>
            <a:r>
              <a:rPr dirty="0" sz="2000"/>
              <a:t>of </a:t>
            </a:r>
            <a:r>
              <a:rPr dirty="0" sz="2000" spc="-10"/>
              <a:t>megaloblastic</a:t>
            </a:r>
            <a:r>
              <a:rPr dirty="0" sz="2000" spc="20"/>
              <a:t> </a:t>
            </a:r>
            <a:r>
              <a:rPr dirty="0" sz="2000" spc="-10"/>
              <a:t>anaemia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402742" y="1059434"/>
            <a:ext cx="1315085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Macrocytosis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2151" y="1059434"/>
            <a:ext cx="5618480" cy="35794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Alcohol</a:t>
            </a:r>
            <a:endParaRPr sz="1800">
              <a:latin typeface="Times New Roman"/>
              <a:cs typeface="Times New Roman"/>
            </a:endParaRPr>
          </a:p>
          <a:p>
            <a:pPr marL="12700" marR="1240155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Liver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disease (especially alcoholic) 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Reticulocytosis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(haemolysis or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haemorrhage) 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Aplastic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aplasia  Hypothyroidism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Myelodysplasia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including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acquired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Sideroblastic</a:t>
            </a:r>
            <a:r>
              <a:rPr dirty="0" sz="1800" spc="2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1800">
              <a:latin typeface="Times New Roman"/>
              <a:cs typeface="Times New Roman"/>
            </a:endParaRPr>
          </a:p>
          <a:p>
            <a:pPr marL="12700" marR="2237105">
              <a:lnSpc>
                <a:spcPct val="100000"/>
              </a:lnSpc>
            </a:pP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myeloma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and macroglobulinaemia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Leucoerythroblastic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anaemia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Myeloproliferative disease 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Pregnancy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Newborn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?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Chronic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respiratory</a:t>
            </a:r>
            <a:r>
              <a:rPr dirty="0" sz="1800" spc="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failure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Renal</a:t>
            </a:r>
            <a:r>
              <a:rPr dirty="0" sz="18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failure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742" y="4352797"/>
            <a:ext cx="1664335" cy="560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er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1800" spc="-6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1800" spc="15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d 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Neutrophils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742" y="4901819"/>
            <a:ext cx="8102600" cy="11093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4150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Congenital (familial)</a:t>
            </a:r>
            <a:r>
              <a:rPr dirty="0" sz="1800" spc="1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abnormality</a:t>
            </a:r>
            <a:endParaRPr sz="1800">
              <a:latin typeface="Times New Roman"/>
              <a:cs typeface="Times New Roman"/>
            </a:endParaRPr>
          </a:p>
          <a:p>
            <a:pPr marL="184150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?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Iron</a:t>
            </a:r>
            <a:r>
              <a:rPr dirty="0" sz="1800" spc="-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----------------------------------------------------------------------------------------------------------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Note:- 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High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MCV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recorded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when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cold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agglutinins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paraproteins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are</a:t>
            </a:r>
            <a:r>
              <a:rPr dirty="0" sz="1800" spc="1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present.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5442" y="1061716"/>
            <a:ext cx="7564755" cy="0"/>
          </a:xfrm>
          <a:custGeom>
            <a:avLst/>
            <a:gdLst/>
            <a:ahLst/>
            <a:cxnLst/>
            <a:rect l="l" t="t" r="r" b="b"/>
            <a:pathLst>
              <a:path w="7564755" h="0">
                <a:moveTo>
                  <a:pt x="0" y="0"/>
                </a:moveTo>
                <a:lnTo>
                  <a:pt x="7564721" y="0"/>
                </a:lnTo>
              </a:path>
            </a:pathLst>
          </a:custGeom>
          <a:ln w="8065">
            <a:solidFill>
              <a:srgbClr val="FEFE0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7217" y="313182"/>
            <a:ext cx="5505450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u="heavy"/>
              <a:t>Macrocytosis </a:t>
            </a:r>
            <a:r>
              <a:rPr dirty="0" sz="3200" spc="5" u="heavy"/>
              <a:t>with</a:t>
            </a:r>
            <a:r>
              <a:rPr dirty="0" sz="3200" spc="-10" u="heavy"/>
              <a:t> Normoblasts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547217" y="1018285"/>
            <a:ext cx="6409055" cy="5134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buChar char="*"/>
              <a:tabLst>
                <a:tab pos="241935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neonates</a:t>
            </a:r>
            <a:r>
              <a:rPr dirty="0" sz="2400" spc="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(Physiological)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300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Chronic</a:t>
            </a:r>
            <a:r>
              <a:rPr dirty="0" sz="24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alcoholism*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935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Myelodysplastic</a:t>
            </a:r>
            <a:r>
              <a:rPr dirty="0" sz="24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syndromes*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300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Chronic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liver</a:t>
            </a:r>
            <a:r>
              <a:rPr dirty="0" sz="24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disease*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300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Hypothyroidism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935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Normal</a:t>
            </a:r>
            <a:r>
              <a:rPr dirty="0" sz="2400" spc="-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pregnancy</a:t>
            </a:r>
            <a:endParaRPr sz="2400">
              <a:latin typeface="Times New Roman"/>
              <a:cs typeface="Times New Roman"/>
            </a:endParaRPr>
          </a:p>
          <a:p>
            <a:pPr marL="234950" indent="-222250">
              <a:lnSpc>
                <a:spcPct val="100000"/>
              </a:lnSpc>
              <a:buChar char="*"/>
              <a:tabLst>
                <a:tab pos="235585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Therapy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with anticonvulsant</a:t>
            </a:r>
            <a:r>
              <a:rPr dirty="0" sz="24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drugs*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935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r>
              <a:rPr dirty="0" sz="2400" spc="-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300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Chronic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lung disease (with</a:t>
            </a:r>
            <a:r>
              <a:rPr dirty="0" sz="2400" spc="-8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hypoxia)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935" algn="l"/>
              </a:tabLst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Hypoplastic and aplastic</a:t>
            </a:r>
            <a:r>
              <a:rPr dirty="0" sz="24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4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har char="*"/>
              <a:tabLst>
                <a:tab pos="241300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Myeloma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*Some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show </a:t>
            </a:r>
            <a:r>
              <a:rPr dirty="0" sz="2400" spc="10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20833" sz="2400" spc="15" b="1">
                <a:solidFill>
                  <a:srgbClr val="FFFF00"/>
                </a:solidFill>
                <a:latin typeface="Times New Roman"/>
                <a:cs typeface="Times New Roman"/>
              </a:rPr>
              <a:t>12</a:t>
            </a:r>
            <a:r>
              <a:rPr dirty="0" sz="2400" spc="10" b="1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400" spc="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folate-independent</a:t>
            </a:r>
            <a:endParaRPr sz="2400">
              <a:latin typeface="Times New Roman"/>
              <a:cs typeface="Times New Roman"/>
            </a:endParaRPr>
          </a:p>
          <a:p>
            <a:pPr algn="ctr" marR="2304415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megaloblastic</a:t>
            </a:r>
            <a:r>
              <a:rPr dirty="0" sz="2400" spc="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erythropoiesis.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5437" y="188912"/>
            <a:ext cx="8568055" cy="6400800"/>
          </a:xfrm>
          <a:custGeom>
            <a:avLst/>
            <a:gdLst/>
            <a:ahLst/>
            <a:cxnLst/>
            <a:rect l="l" t="t" r="r" b="b"/>
            <a:pathLst>
              <a:path w="8568055" h="6400800">
                <a:moveTo>
                  <a:pt x="0" y="6400800"/>
                </a:moveTo>
                <a:lnTo>
                  <a:pt x="8567674" y="6400800"/>
                </a:lnTo>
                <a:lnTo>
                  <a:pt x="8567674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4266" y="223773"/>
            <a:ext cx="5207000" cy="4267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/>
              <a:t>Causes </a:t>
            </a:r>
            <a:r>
              <a:rPr dirty="0" sz="2800" spc="5"/>
              <a:t>of </a:t>
            </a:r>
            <a:r>
              <a:rPr dirty="0" sz="2800"/>
              <a:t>megaloblastic anaemia</a:t>
            </a:r>
            <a:r>
              <a:rPr dirty="0" sz="2800" spc="-140"/>
              <a:t> </a:t>
            </a:r>
            <a:r>
              <a:rPr dirty="0" sz="2400"/>
              <a:t>: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404266" y="657605"/>
            <a:ext cx="8106409" cy="58921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40"/>
              </a:lnSpc>
            </a:pPr>
            <a:r>
              <a:rPr dirty="0" sz="800" spc="-10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======================================================================================================================================</a:t>
            </a:r>
            <a:endParaRPr sz="800">
              <a:latin typeface="Times New Roman"/>
              <a:cs typeface="Times New Roman"/>
            </a:endParaRPr>
          </a:p>
          <a:p>
            <a:pPr marL="469900" indent="-457200">
              <a:lnSpc>
                <a:spcPts val="2140"/>
              </a:lnSpc>
              <a:buAutoNum type="arabicPeriod"/>
              <a:tabLst>
                <a:tab pos="469900" algn="l"/>
                <a:tab pos="470534" algn="l"/>
              </a:tabLst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Cobalamin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 or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abnormalities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cobalamin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metabolism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00"/>
              </a:buClr>
              <a:buFont typeface="Times New Roman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900" algn="l"/>
                <a:tab pos="470534" algn="l"/>
              </a:tabLst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Folate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 or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abnormalities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folate</a:t>
            </a:r>
            <a:r>
              <a:rPr dirty="0" sz="1800" spc="2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metabolism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00"/>
              </a:buClr>
              <a:buFont typeface="Times New Roman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469900" algn="l"/>
                <a:tab pos="470534" algn="l"/>
              </a:tabLst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Therapy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anitfolate drugs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(e.g.</a:t>
            </a:r>
            <a:r>
              <a:rPr dirty="0" sz="1800" spc="1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methotrexate)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00"/>
              </a:buClr>
              <a:buFont typeface="Times New Roman"/>
              <a:buAutoNum type="arabicPeriod"/>
            </a:pPr>
            <a:endParaRPr sz="18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AutoNum type="arabicPeriod"/>
              <a:tabLst>
                <a:tab pos="469900" algn="l"/>
                <a:tab pos="470534" algn="l"/>
              </a:tabLst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Independent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either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cobalamin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folate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refractory 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endParaRPr sz="1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cobalamin and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folate</a:t>
            </a:r>
            <a:r>
              <a:rPr dirty="0" sz="1800" spc="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therapy.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lvl="1" marL="984885" indent="-514984">
              <a:lnSpc>
                <a:spcPct val="100000"/>
              </a:lnSpc>
              <a:spcBef>
                <a:spcPts val="5"/>
              </a:spcBef>
              <a:buAutoNum type="alphaLcPeriod"/>
              <a:tabLst>
                <a:tab pos="927100" algn="l"/>
                <a:tab pos="927735" algn="l"/>
              </a:tabLst>
            </a:pP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cases of acute myeloid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leukaemia,</a:t>
            </a:r>
            <a:r>
              <a:rPr dirty="0" sz="1800" spc="3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myelodysplasia.</a:t>
            </a:r>
            <a:endParaRPr sz="1800">
              <a:latin typeface="Times New Roman"/>
              <a:cs typeface="Times New Roman"/>
            </a:endParaRPr>
          </a:p>
          <a:p>
            <a:pPr lvl="1" marL="927100" indent="-457200">
              <a:lnSpc>
                <a:spcPct val="100000"/>
              </a:lnSpc>
              <a:buAutoNum type="alphaLcPeriod"/>
              <a:tabLst>
                <a:tab pos="927100" algn="l"/>
                <a:tab pos="927735" algn="l"/>
              </a:tabLst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Orotic aciduria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(responds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1800" spc="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uridine)</a:t>
            </a:r>
            <a:endParaRPr sz="1800">
              <a:latin typeface="Times New Roman"/>
              <a:cs typeface="Times New Roman"/>
            </a:endParaRPr>
          </a:p>
          <a:p>
            <a:pPr lvl="1" marL="984885" marR="429259" indent="-514984">
              <a:lnSpc>
                <a:spcPct val="100000"/>
              </a:lnSpc>
              <a:buAutoNum type="alphaLcPeriod"/>
              <a:tabLst>
                <a:tab pos="927100" algn="l"/>
                <a:tab pos="927735" algn="l"/>
              </a:tabLst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Therapy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drugs interfering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synthemis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DNA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(e.g.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cytosine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arabinoside, hydroxyurea,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6-mercaptopurine,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azidothymidine</a:t>
            </a:r>
            <a:r>
              <a:rPr dirty="0" sz="1800" spc="3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(AZT)</a:t>
            </a:r>
            <a:endParaRPr sz="1800">
              <a:latin typeface="Times New Roman"/>
              <a:cs typeface="Times New Roman"/>
            </a:endParaRPr>
          </a:p>
          <a:p>
            <a:pPr lvl="1" marL="927100" indent="-457200">
              <a:lnSpc>
                <a:spcPct val="100000"/>
              </a:lnSpc>
              <a:buAutoNum type="alphaLcPeriod"/>
              <a:tabLst>
                <a:tab pos="927100" algn="l"/>
                <a:tab pos="927735" algn="l"/>
              </a:tabLst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Thiamine</a:t>
            </a:r>
            <a:r>
              <a:rPr dirty="0" sz="1800" spc="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responsive</a:t>
            </a:r>
            <a:endParaRPr sz="18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FFFF00"/>
              </a:buClr>
              <a:buFont typeface="Times New Roman"/>
              <a:buAutoNum type="alphaLcPeriod"/>
            </a:pPr>
            <a:endParaRPr sz="18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469900" algn="l"/>
                <a:tab pos="470534" algn="l"/>
              </a:tabLst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Suggested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but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poorly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documented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causes of megaloblastic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not due </a:t>
            </a:r>
            <a:r>
              <a:rPr dirty="0" sz="1800" spc="2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endParaRPr sz="1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cobalamin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folate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 or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metabolic</a:t>
            </a:r>
            <a:r>
              <a:rPr dirty="0" sz="1800" spc="2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abnormality: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lvl="1" marL="927100" indent="-399415">
              <a:lnSpc>
                <a:spcPct val="100000"/>
              </a:lnSpc>
              <a:buAutoNum type="alphaLcPeriod"/>
              <a:tabLst>
                <a:tab pos="927100" algn="l"/>
                <a:tab pos="927735" algn="l"/>
              </a:tabLst>
            </a:pPr>
            <a:r>
              <a:rPr dirty="0" sz="1800" spc="-30" b="1">
                <a:solidFill>
                  <a:srgbClr val="FFFF00"/>
                </a:solidFill>
                <a:latin typeface="Times New Roman"/>
                <a:cs typeface="Times New Roman"/>
              </a:rPr>
              <a:t>Vitamin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1800" spc="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  <a:p>
            <a:pPr lvl="1" marL="927100" indent="-399415">
              <a:lnSpc>
                <a:spcPct val="100000"/>
              </a:lnSpc>
              <a:buAutoNum type="alphaLcPeriod"/>
              <a:tabLst>
                <a:tab pos="927100" algn="l"/>
                <a:tab pos="927735" algn="l"/>
              </a:tabLst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Lesch-Nyhan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syndrome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(?responds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to</a:t>
            </a:r>
            <a:r>
              <a:rPr dirty="0" sz="1800" spc="2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adenine)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6153" rIns="0" bIns="0" rtlCol="0" vert="horz">
            <a:spAutoFit/>
          </a:bodyPr>
          <a:lstStyle/>
          <a:p>
            <a:pPr marL="11430">
              <a:lnSpc>
                <a:spcPct val="100000"/>
              </a:lnSpc>
            </a:pPr>
            <a:r>
              <a:rPr dirty="0" sz="3200" spc="-10" u="heavy"/>
              <a:t>Other </a:t>
            </a:r>
            <a:r>
              <a:rPr dirty="0" sz="3200" spc="-5" u="heavy"/>
              <a:t>causes of </a:t>
            </a:r>
            <a:r>
              <a:rPr dirty="0" sz="3200" spc="-10" u="heavy"/>
              <a:t>megaloblasts</a:t>
            </a:r>
            <a:r>
              <a:rPr dirty="0" sz="3200" spc="125" u="heavy"/>
              <a:t> </a:t>
            </a:r>
            <a:r>
              <a:rPr dirty="0" sz="3200" spc="-5" u="heavy"/>
              <a:t>: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12444" y="1409065"/>
            <a:ext cx="7446009" cy="36709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Abnormalities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nucleic acid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synthesis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Drug</a:t>
            </a:r>
            <a:r>
              <a:rPr dirty="0" sz="24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therapy</a:t>
            </a:r>
            <a:endParaRPr sz="2400">
              <a:latin typeface="Times New Roman"/>
              <a:cs typeface="Times New Roman"/>
            </a:endParaRPr>
          </a:p>
          <a:p>
            <a:pPr marL="927100" marR="508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Antipurines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(mercaptopurine,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azathioprine)  Antipyrimidines (fluorouracil,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zydovudine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(AZT)) 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Others</a:t>
            </a:r>
            <a:r>
              <a:rPr dirty="0" sz="24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(hydrozyurea)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Orotic</a:t>
            </a:r>
            <a:r>
              <a:rPr dirty="0" sz="2400" spc="-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aciduria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Uncertain</a:t>
            </a:r>
            <a:r>
              <a:rPr dirty="0" sz="2400" spc="-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aetiology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Myelodysplastic </a:t>
            </a:r>
            <a:r>
              <a:rPr dirty="0" sz="2400" spc="-15" b="1">
                <a:solidFill>
                  <a:srgbClr val="FFFF00"/>
                </a:solidFill>
                <a:latin typeface="Times New Roman"/>
                <a:cs typeface="Times New Roman"/>
              </a:rPr>
              <a:t>syndromes,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*</a:t>
            </a:r>
            <a:r>
              <a:rPr dirty="0" sz="2400" spc="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erythroleukaemia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congenital dyserythropoietic</a:t>
            </a:r>
            <a:r>
              <a:rPr dirty="0" sz="2400" spc="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anaemias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2444" y="5434279"/>
            <a:ext cx="17843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*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7175" y="5434279"/>
            <a:ext cx="635952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patients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show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normoblastic</a:t>
            </a:r>
            <a:r>
              <a:rPr dirty="0" sz="2400" spc="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erythropoiesis.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267" y="75819"/>
            <a:ext cx="8303259" cy="57023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15" u="heavy"/>
              <a:t>Vitamin </a:t>
            </a:r>
            <a:r>
              <a:rPr dirty="0" sz="3200" spc="15" u="heavy"/>
              <a:t>B</a:t>
            </a:r>
            <a:r>
              <a:rPr dirty="0" baseline="-19841" sz="3150" spc="22" u="heavy"/>
              <a:t>12 </a:t>
            </a:r>
            <a:r>
              <a:rPr dirty="0" sz="3200" spc="-5"/>
              <a:t>and folate nutrition and</a:t>
            </a:r>
            <a:r>
              <a:rPr dirty="0" sz="3200" spc="305"/>
              <a:t> </a:t>
            </a:r>
            <a:r>
              <a:rPr dirty="0" sz="3200" spc="-5"/>
              <a:t>absorption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337435" y="544448"/>
            <a:ext cx="6215380" cy="0"/>
          </a:xfrm>
          <a:custGeom>
            <a:avLst/>
            <a:gdLst/>
            <a:ahLst/>
            <a:cxnLst/>
            <a:rect l="l" t="t" r="r" b="b"/>
            <a:pathLst>
              <a:path w="6215380" h="0">
                <a:moveTo>
                  <a:pt x="0" y="0"/>
                </a:moveTo>
                <a:lnTo>
                  <a:pt x="6214871" y="0"/>
                </a:lnTo>
              </a:path>
            </a:pathLst>
          </a:custGeom>
          <a:ln w="396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9562" y="620776"/>
            <a:ext cx="8669655" cy="0"/>
          </a:xfrm>
          <a:custGeom>
            <a:avLst/>
            <a:gdLst/>
            <a:ahLst/>
            <a:cxnLst/>
            <a:rect l="l" t="t" r="r" b="b"/>
            <a:pathLst>
              <a:path w="8669655" h="0">
                <a:moveTo>
                  <a:pt x="0" y="0"/>
                </a:moveTo>
                <a:lnTo>
                  <a:pt x="8669337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09562" y="592137"/>
          <a:ext cx="8684260" cy="6073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9725"/>
                <a:gridCol w="2592451"/>
                <a:gridCol w="3168650"/>
              </a:tblGrid>
              <a:tr h="595376">
                <a:tc>
                  <a:txBody>
                    <a:bodyPr/>
                    <a:lstStyle/>
                    <a:p>
                      <a:pPr/>
                      <a:endParaRPr sz="3200"/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Vitamin</a:t>
                      </a:r>
                      <a:r>
                        <a:rPr dirty="0" sz="2800" spc="-10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2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B12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2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Folate</a:t>
                      </a:r>
                      <a:endParaRPr sz="2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Diterary</a:t>
                      </a:r>
                      <a:r>
                        <a:rPr dirty="0" sz="1800" spc="-2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sourse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34988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Only food of </a:t>
                      </a:r>
                      <a:r>
                        <a:rPr dirty="0" sz="1800" spc="-2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animal 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origin,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especially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liver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39116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Most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foods, especially </a:t>
                      </a:r>
                      <a:r>
                        <a:rPr dirty="0" sz="1800" spc="-3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liver, 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green vegetable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and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yeast; 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destroyed by</a:t>
                      </a:r>
                      <a:r>
                        <a:rPr dirty="0" sz="1800" spc="-3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cooking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800" spc="-3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Average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daily</a:t>
                      </a:r>
                      <a:r>
                        <a:rPr dirty="0" sz="1800" spc="4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intake*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7 - </a:t>
                      </a: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dirty="0" sz="1800" spc="-1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µg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200-250</a:t>
                      </a:r>
                      <a:r>
                        <a:rPr dirty="0" sz="1800" spc="-14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µg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640079">
                <a:tc>
                  <a:txBody>
                    <a:bodyPr/>
                    <a:lstStyle/>
                    <a:p>
                      <a:pPr marL="76835" marR="125793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Minimum daily  </a:t>
                      </a:r>
                      <a:r>
                        <a:rPr dirty="0" sz="1800" spc="-2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requirement*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1-3</a:t>
                      </a:r>
                      <a:r>
                        <a:rPr dirty="0" sz="1800" spc="-9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µg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100-200</a:t>
                      </a:r>
                      <a:r>
                        <a:rPr dirty="0" sz="1800" spc="-14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µg†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Body</a:t>
                      </a:r>
                      <a:r>
                        <a:rPr dirty="0" sz="1800" spc="-10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stores*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4254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3-5 </a:t>
                      </a:r>
                      <a:r>
                        <a:rPr dirty="0" sz="1800" spc="-2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mg,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mainly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the 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liver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8-20 </a:t>
                      </a:r>
                      <a:r>
                        <a:rPr dirty="0" sz="1800" spc="-2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mg,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mainly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the</a:t>
                      </a:r>
                      <a:r>
                        <a:rPr dirty="0" sz="1800" spc="6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liver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just" marL="76835" marR="1885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2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Time </a:t>
                      </a: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develop deficiency 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the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absence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of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intake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or  absorption*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Anaemia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2-10</a:t>
                      </a: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years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Macrocytosis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 </a:t>
                      </a: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2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months.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914387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Requirements</a:t>
                      </a: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for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absorption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Intrinsic factor</a:t>
                      </a: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secreted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by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gastric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parietal</a:t>
                      </a:r>
                      <a:r>
                        <a:rPr dirty="0" sz="1800" spc="2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cells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9334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Conversiion of polyglutamates  </a:t>
                      </a: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to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monoglutamates by  intestinal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folate</a:t>
                      </a:r>
                      <a:r>
                        <a:rPr dirty="0" sz="1800" spc="4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conjugase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365772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Site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of</a:t>
                      </a:r>
                      <a:r>
                        <a:rPr dirty="0" sz="1800" spc="-8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absorption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800" spc="-3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Terminal</a:t>
                      </a:r>
                      <a:r>
                        <a:rPr dirty="0" sz="1800" spc="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ileum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Duodenum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and</a:t>
                      </a:r>
                      <a:r>
                        <a:rPr dirty="0" sz="1800" spc="2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jejunum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</a:tr>
              <a:tr h="694944">
                <a:tc gridSpan="3"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  <a:spcBef>
                          <a:spcPts val="259"/>
                        </a:spcBef>
                        <a:tabLst>
                          <a:tab pos="362585" algn="l"/>
                        </a:tabLst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*	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In</a:t>
                      </a:r>
                      <a:r>
                        <a:rPr dirty="0" sz="1800" spc="-1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adults.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  <a:spcBef>
                          <a:spcPts val="434"/>
                        </a:spcBef>
                        <a:tabLst>
                          <a:tab pos="420370" algn="l"/>
                        </a:tabLst>
                      </a:pPr>
                      <a:r>
                        <a:rPr dirty="0" sz="180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†	</a:t>
                      </a:r>
                      <a:r>
                        <a:rPr dirty="0" sz="1800" spc="-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Higher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during </a:t>
                      </a:r>
                      <a:r>
                        <a:rPr dirty="0" sz="1800" spc="-15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pregnancy and</a:t>
                      </a:r>
                      <a:r>
                        <a:rPr dirty="0" sz="1800" spc="1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00"/>
                          </a:solidFill>
                          <a:latin typeface="Times New Roman"/>
                          <a:cs typeface="Times New Roman"/>
                        </a:rPr>
                        <a:t>lactation.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wrap="square" lIns="0" tIns="292735" rIns="0" bIns="0" rtlCol="0" vert="horz">
            <a:spAutoFit/>
          </a:bodyPr>
          <a:lstStyle/>
          <a:p>
            <a:pPr marL="342265">
              <a:lnSpc>
                <a:spcPct val="100000"/>
              </a:lnSpc>
              <a:spcBef>
                <a:spcPts val="2305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333311"/>
            <a:ext cx="8714105" cy="6186805"/>
          </a:xfrm>
          <a:custGeom>
            <a:avLst/>
            <a:gdLst/>
            <a:ahLst/>
            <a:cxnLst/>
            <a:rect l="l" t="t" r="r" b="b"/>
            <a:pathLst>
              <a:path w="8714105" h="6186805">
                <a:moveTo>
                  <a:pt x="0" y="6186551"/>
                </a:moveTo>
                <a:lnTo>
                  <a:pt x="8713724" y="6186551"/>
                </a:lnTo>
                <a:lnTo>
                  <a:pt x="8713724" y="0"/>
                </a:lnTo>
                <a:lnTo>
                  <a:pt x="0" y="0"/>
                </a:lnTo>
                <a:lnTo>
                  <a:pt x="0" y="6186551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368300"/>
            <a:ext cx="3498850" cy="5003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5" u="heavy"/>
              <a:t>Vitamin </a:t>
            </a:r>
            <a:r>
              <a:rPr dirty="0" sz="2800" spc="10" u="heavy"/>
              <a:t>B</a:t>
            </a:r>
            <a:r>
              <a:rPr dirty="0" baseline="-19519" sz="2775" spc="15" u="heavy"/>
              <a:t>12</a:t>
            </a:r>
            <a:r>
              <a:rPr dirty="0" baseline="-19519" sz="2775" spc="277" u="heavy"/>
              <a:t> </a:t>
            </a:r>
            <a:r>
              <a:rPr dirty="0" sz="2800"/>
              <a:t>Deficiency</a:t>
            </a:r>
            <a:endParaRPr sz="2800"/>
          </a:p>
        </p:txBody>
      </p:sp>
      <p:sp>
        <p:nvSpPr>
          <p:cNvPr id="4" name="object 4"/>
          <p:cNvSpPr/>
          <p:nvPr/>
        </p:nvSpPr>
        <p:spPr>
          <a:xfrm>
            <a:off x="2069210" y="779906"/>
            <a:ext cx="1673860" cy="0"/>
          </a:xfrm>
          <a:custGeom>
            <a:avLst/>
            <a:gdLst/>
            <a:ahLst/>
            <a:cxnLst/>
            <a:rect l="l" t="t" r="r" b="b"/>
            <a:pathLst>
              <a:path w="1673860" h="0">
                <a:moveTo>
                  <a:pt x="0" y="0"/>
                </a:moveTo>
                <a:lnTo>
                  <a:pt x="1673352" y="0"/>
                </a:lnTo>
              </a:path>
            </a:pathLst>
          </a:custGeom>
          <a:ln w="33527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58267" y="917955"/>
            <a:ext cx="8503920" cy="55454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Inadequate</a:t>
            </a:r>
            <a:r>
              <a:rPr dirty="0" sz="20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intake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35" b="1">
                <a:solidFill>
                  <a:srgbClr val="FFFF00"/>
                </a:solidFill>
                <a:latin typeface="Times New Roman"/>
                <a:cs typeface="Times New Roman"/>
              </a:rPr>
              <a:t>Veganism,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lactovegetarianism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(some</a:t>
            </a:r>
            <a:r>
              <a:rPr dirty="0" sz="2000" spc="1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cases)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Inadequate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secretion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intrinsic</a:t>
            </a:r>
            <a:r>
              <a:rPr dirty="0" sz="20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factor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Pernicious</a:t>
            </a:r>
            <a:r>
              <a:rPr dirty="0" sz="20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45" b="1">
                <a:solidFill>
                  <a:srgbClr val="FFFF00"/>
                </a:solidFill>
                <a:latin typeface="Times New Roman"/>
                <a:cs typeface="Times New Roman"/>
              </a:rPr>
              <a:t>Total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or partial</a:t>
            </a:r>
            <a:r>
              <a:rPr dirty="0" sz="2000" spc="-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gastrectomy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Congenital intrinsic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factor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r>
              <a:rPr dirty="0" sz="20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(rare)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Inadequate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release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20576" sz="2025" spc="7" b="1">
                <a:solidFill>
                  <a:srgbClr val="FFFF00"/>
                </a:solidFill>
                <a:latin typeface="Times New Roman"/>
                <a:cs typeface="Times New Roman"/>
              </a:rPr>
              <a:t>12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from</a:t>
            </a:r>
            <a:r>
              <a:rPr dirty="0" sz="2000" spc="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food</a:t>
            </a:r>
            <a:endParaRPr sz="2000">
              <a:latin typeface="Times New Roman"/>
              <a:cs typeface="Times New Roman"/>
            </a:endParaRPr>
          </a:p>
          <a:p>
            <a:pPr marL="469900" marR="213995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Partial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gastrectomy,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vagotomy,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gastritis,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acid-suppressing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drugs,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alcohol 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abuse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Diversion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dietary</a:t>
            </a:r>
            <a:r>
              <a:rPr dirty="0" sz="20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20576" sz="2025" spc="7" b="1">
                <a:solidFill>
                  <a:srgbClr val="FFFF00"/>
                </a:solidFill>
                <a:latin typeface="Times New Roman"/>
                <a:cs typeface="Times New Roman"/>
              </a:rPr>
              <a:t>12</a:t>
            </a:r>
            <a:endParaRPr baseline="-20576" sz="2025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Abnormal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intestinal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bacterial</a:t>
            </a:r>
            <a:r>
              <a:rPr dirty="0" sz="2000" spc="-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flora</a:t>
            </a:r>
            <a:endParaRPr sz="2000">
              <a:latin typeface="Times New Roman"/>
              <a:cs typeface="Times New Roman"/>
            </a:endParaRPr>
          </a:p>
          <a:p>
            <a:pPr marL="469900" marR="102870">
              <a:lnSpc>
                <a:spcPct val="100000"/>
              </a:lnSpc>
            </a:pP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multiple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jejunal diverticula,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small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intestinal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strictures,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stagnant intestinal  loops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Diphyllobothrium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latum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600"/>
              </a:spcBef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Malabsorption</a:t>
            </a:r>
            <a:endParaRPr sz="200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00000"/>
              </a:lnSpc>
              <a:buFont typeface="Times New Roman"/>
              <a:buChar char="•"/>
              <a:tabLst>
                <a:tab pos="469265" algn="l"/>
                <a:tab pos="469900" algn="l"/>
              </a:tabLst>
            </a:pP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Crohn’s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disease,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ileal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resection, chronic tropical sprue,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congenital selective 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20576" sz="2025" b="1">
                <a:solidFill>
                  <a:srgbClr val="FFFF00"/>
                </a:solidFill>
                <a:latin typeface="Times New Roman"/>
                <a:cs typeface="Times New Roman"/>
              </a:rPr>
              <a:t>12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malabsorption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proteinuria (Imerslund-Grasbeck</a:t>
            </a:r>
            <a:r>
              <a:rPr dirty="0" sz="2000" spc="3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syndrome)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217" y="1160779"/>
            <a:ext cx="7908925" cy="4949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6870" algn="l"/>
                <a:tab pos="357505" algn="l"/>
                <a:tab pos="1497330" algn="l"/>
                <a:tab pos="3637279" algn="l"/>
                <a:tab pos="4991735" algn="l"/>
                <a:tab pos="5674360" algn="l"/>
                <a:tab pos="612584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v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lo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ut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oi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attack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on 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gastric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mucosa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leading to</a:t>
            </a:r>
            <a:r>
              <a:rPr dirty="0" sz="2800" spc="-3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atrophy.</a:t>
            </a:r>
            <a:endParaRPr sz="2800">
              <a:latin typeface="Times New Roman"/>
              <a:cs typeface="Times New Roman"/>
            </a:endParaRPr>
          </a:p>
          <a:p>
            <a:pPr marL="356870" marR="5715" indent="-344170">
              <a:lnSpc>
                <a:spcPct val="100000"/>
              </a:lnSpc>
              <a:spcBef>
                <a:spcPts val="384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More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common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elderly female patients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than males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(1.6:1)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at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age of 60 and</a:t>
            </a:r>
            <a:r>
              <a:rPr dirty="0" sz="2800" spc="-2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above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More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common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Northern European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tends to</a:t>
            </a:r>
            <a:r>
              <a:rPr dirty="0" sz="2800" spc="15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r>
              <a:rPr dirty="0" sz="2800" spc="-8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families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  <a:tab pos="1118870" algn="l"/>
                <a:tab pos="2409190" algn="l"/>
                <a:tab pos="3719829" algn="l"/>
                <a:tab pos="4479290" algn="l"/>
                <a:tab pos="5317490" algn="l"/>
                <a:tab pos="6527800" algn="l"/>
                <a:tab pos="7385050" algn="l"/>
              </a:tabLst>
            </a:pP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2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th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  <a:tabLst>
                <a:tab pos="389064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lymphoid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 infiltration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 of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lamina</a:t>
            </a:r>
            <a:r>
              <a:rPr dirty="0" sz="2800" spc="-13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properia.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384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Intestinal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metaplasia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</a:t>
            </a:r>
            <a:r>
              <a:rPr dirty="0" sz="2800" spc="-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occur.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  <a:tab pos="844550" algn="l"/>
                <a:tab pos="2058035" algn="l"/>
                <a:tab pos="3787140" algn="l"/>
                <a:tab pos="4689475" algn="l"/>
                <a:tab pos="673227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It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maybe	associated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with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autoimmune	diseases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including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autoimmune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poly-endocrine</a:t>
            </a:r>
            <a:r>
              <a:rPr dirty="0" sz="2800" spc="-204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syndrome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57350" y="226821"/>
            <a:ext cx="5834380" cy="60960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5"/>
              <a:t>PERNICIOUS</a:t>
            </a:r>
            <a:r>
              <a:rPr dirty="0" spc="-130"/>
              <a:t> </a:t>
            </a:r>
            <a:r>
              <a:rPr dirty="0" spc="5"/>
              <a:t>ANAEMIA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60413"/>
            <a:ext cx="8229600" cy="608330"/>
          </a:xfrm>
          <a:custGeom>
            <a:avLst/>
            <a:gdLst/>
            <a:ahLst/>
            <a:cxnLst/>
            <a:rect l="l" t="t" r="r" b="b"/>
            <a:pathLst>
              <a:path w="8229600" h="608330">
                <a:moveTo>
                  <a:pt x="0" y="608012"/>
                </a:moveTo>
                <a:lnTo>
                  <a:pt x="8229600" y="608012"/>
                </a:lnTo>
                <a:lnTo>
                  <a:pt x="8229600" y="0"/>
                </a:lnTo>
                <a:lnTo>
                  <a:pt x="0" y="0"/>
                </a:lnTo>
                <a:lnTo>
                  <a:pt x="0" y="60801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51432" y="143255"/>
            <a:ext cx="6074664" cy="1014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22592" y="143255"/>
            <a:ext cx="719327" cy="1014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23010">
              <a:lnSpc>
                <a:spcPct val="100000"/>
              </a:lnSpc>
            </a:pPr>
            <a:r>
              <a:rPr dirty="0" sz="3600" spc="-10"/>
              <a:t>LEARNING </a:t>
            </a:r>
            <a:r>
              <a:rPr dirty="0" sz="3600" spc="-5"/>
              <a:t>OBJECTIVES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323850" y="1125600"/>
            <a:ext cx="8496300" cy="5256530"/>
          </a:xfrm>
          <a:custGeom>
            <a:avLst/>
            <a:gdLst/>
            <a:ahLst/>
            <a:cxnLst/>
            <a:rect l="l" t="t" r="r" b="b"/>
            <a:pathLst>
              <a:path w="8496300" h="5256530">
                <a:moveTo>
                  <a:pt x="0" y="5256149"/>
                </a:moveTo>
                <a:lnTo>
                  <a:pt x="8496300" y="5256149"/>
                </a:lnTo>
                <a:lnTo>
                  <a:pt x="8496300" y="0"/>
                </a:lnTo>
                <a:lnTo>
                  <a:pt x="0" y="0"/>
                </a:lnTo>
                <a:lnTo>
                  <a:pt x="0" y="525614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02742" y="1160779"/>
            <a:ext cx="8342630" cy="51346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Font typeface="Wingdings"/>
              <a:buChar char=""/>
              <a:tabLst>
                <a:tab pos="357505" algn="l"/>
                <a:tab pos="923925" algn="l"/>
                <a:tab pos="2655570" algn="l"/>
                <a:tab pos="3259454" algn="l"/>
                <a:tab pos="5186680" algn="l"/>
                <a:tab pos="5711190" algn="l"/>
                <a:tab pos="6757034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	understand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mechanisms	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by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which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macrocytic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</a:t>
            </a:r>
            <a:r>
              <a:rPr dirty="0" sz="2800" spc="-7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arise</a:t>
            </a:r>
            <a:endParaRPr sz="2800">
              <a:latin typeface="Times New Roman"/>
              <a:cs typeface="Times New Roman"/>
            </a:endParaRPr>
          </a:p>
          <a:p>
            <a:pPr marL="356870" marR="5080" indent="-34417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7505" algn="l"/>
                <a:tab pos="911860" algn="l"/>
                <a:tab pos="2527935" algn="l"/>
                <a:tab pos="3119755" algn="l"/>
                <a:tab pos="4006850" algn="l"/>
                <a:tab pos="4677410" algn="l"/>
                <a:tab pos="6296660" algn="l"/>
                <a:tab pos="6753859" algn="l"/>
              </a:tabLst>
            </a:pP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pp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g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pto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f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acr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0"/>
              </a:spcBef>
              <a:buFont typeface="Wingdings"/>
              <a:buChar char=""/>
              <a:tabLst>
                <a:tab pos="357505" algn="l"/>
                <a:tab pos="1055370" algn="l"/>
                <a:tab pos="2917825" algn="l"/>
                <a:tab pos="3836035" algn="l"/>
                <a:tab pos="5716905" algn="l"/>
                <a:tab pos="7195820" algn="l"/>
                <a:tab pos="7994650" algn="l"/>
              </a:tabLst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w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acr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ae</a:t>
            </a:r>
            <a:r>
              <a:rPr dirty="0" sz="2800" spc="-50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can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be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classified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5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be able to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know 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causes 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macrocytic</a:t>
            </a:r>
            <a:r>
              <a:rPr dirty="0" sz="2800" spc="-31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800">
              <a:latin typeface="Times New Roman"/>
              <a:cs typeface="Times New Roman"/>
            </a:endParaRPr>
          </a:p>
          <a:p>
            <a:pPr algn="just" marL="356870" marR="6350" indent="-344170">
              <a:lnSpc>
                <a:spcPct val="100000"/>
              </a:lnSpc>
              <a:spcBef>
                <a:spcPts val="675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understand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metabolism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vitamin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B12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folic acid,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appreciate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how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megaloblastic  anaemia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may</a:t>
            </a:r>
            <a:r>
              <a:rPr dirty="0" sz="2800" spc="-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arise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675"/>
              </a:spcBef>
              <a:buFont typeface="Wingdings"/>
              <a:buChar char=""/>
              <a:tabLst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suggest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normoblastic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causes of</a:t>
            </a:r>
            <a:r>
              <a:rPr dirty="0" sz="2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macrocytosis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7217" y="871854"/>
            <a:ext cx="7910195" cy="85344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6870" algn="l"/>
                <a:tab pos="357505" algn="l"/>
              </a:tabLst>
            </a:pPr>
            <a:r>
              <a:rPr dirty="0" sz="2800" spc="-5" b="0">
                <a:solidFill>
                  <a:srgbClr val="FFFF00"/>
                </a:solidFill>
                <a:latin typeface="Times New Roman"/>
                <a:cs typeface="Times New Roman"/>
              </a:rPr>
              <a:t>Achlorhydria and absent secretion </a:t>
            </a:r>
            <a:r>
              <a:rPr dirty="0" sz="2800" spc="5" b="0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 b="0">
                <a:solidFill>
                  <a:srgbClr val="FFFF00"/>
                </a:solidFill>
                <a:latin typeface="Times New Roman"/>
                <a:cs typeface="Times New Roman"/>
              </a:rPr>
              <a:t>intrinsic </a:t>
            </a:r>
            <a:r>
              <a:rPr dirty="0" sz="2800" spc="260" b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0" b="0">
                <a:solidFill>
                  <a:srgbClr val="FFFF00"/>
                </a:solidFill>
                <a:latin typeface="Times New Roman"/>
                <a:cs typeface="Times New Roman"/>
              </a:rPr>
              <a:t>factor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 b="0">
                <a:solidFill>
                  <a:srgbClr val="FFFF00"/>
                </a:solidFill>
                <a:latin typeface="Times New Roman"/>
                <a:cs typeface="Times New Roman"/>
              </a:rPr>
              <a:t>(IF).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217" y="1774316"/>
            <a:ext cx="7912734" cy="404685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56870" indent="-344170">
              <a:lnSpc>
                <a:spcPct val="100000"/>
              </a:lnSpc>
              <a:buChar char="•"/>
              <a:tabLst>
                <a:tab pos="356870" algn="l"/>
                <a:tab pos="35750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Progressive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neuropathy is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common</a:t>
            </a:r>
            <a:r>
              <a:rPr dirty="0" sz="2800" spc="-17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feature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  <a:tab pos="1527810" algn="l"/>
                <a:tab pos="2558415" algn="l"/>
                <a:tab pos="3811270" algn="l"/>
                <a:tab pos="4564380" algn="l"/>
                <a:tab pos="5418455" algn="l"/>
                <a:tab pos="5882005" algn="l"/>
                <a:tab pos="6991350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Absent	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serum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vitamin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B12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level	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or	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almost	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absent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level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Raised serum gastrin</a:t>
            </a:r>
            <a:r>
              <a:rPr dirty="0" sz="2800" spc="-2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levels</a:t>
            </a:r>
            <a:endParaRPr sz="28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ct val="100000"/>
              </a:lnSpc>
              <a:spcBef>
                <a:spcPts val="385"/>
              </a:spcBef>
              <a:buChar char="•"/>
              <a:tabLst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Helicobacter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pylori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infection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cause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which present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younger age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iron deficiency  anaemia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and in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elderly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as pernicious</a:t>
            </a:r>
            <a:r>
              <a:rPr dirty="0" sz="2800" spc="-28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endParaRPr sz="28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409"/>
              </a:spcBef>
              <a:buChar char="•"/>
              <a:tabLst>
                <a:tab pos="356870" algn="l"/>
                <a:tab pos="357505" algn="l"/>
              </a:tabLst>
            </a:pP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Increased incidence of gastric carcinoma 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(2-3%</a:t>
            </a:r>
            <a:r>
              <a:rPr dirty="0" sz="2800" spc="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of</a:t>
            </a:r>
            <a:endParaRPr sz="2800">
              <a:latin typeface="Times New Roman"/>
              <a:cs typeface="Times New Roman"/>
            </a:endParaRPr>
          </a:p>
          <a:p>
            <a:pPr marL="35687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pernicious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anaemia</a:t>
            </a:r>
            <a:r>
              <a:rPr dirty="0" sz="2800" spc="-1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patients).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217" y="239395"/>
            <a:ext cx="76581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 i="1">
                <a:solidFill>
                  <a:srgbClr val="FFFFFF"/>
                </a:solidFill>
                <a:latin typeface="Times New Roman"/>
                <a:cs typeface="Times New Roman"/>
              </a:rPr>
              <a:t>cont’d…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850" y="188976"/>
            <a:ext cx="8569325" cy="5478780"/>
          </a:xfrm>
          <a:custGeom>
            <a:avLst/>
            <a:gdLst/>
            <a:ahLst/>
            <a:cxnLst/>
            <a:rect l="l" t="t" r="r" b="b"/>
            <a:pathLst>
              <a:path w="8569325" h="5478780">
                <a:moveTo>
                  <a:pt x="0" y="5478399"/>
                </a:moveTo>
                <a:lnTo>
                  <a:pt x="8569325" y="5478399"/>
                </a:lnTo>
                <a:lnTo>
                  <a:pt x="8569325" y="0"/>
                </a:lnTo>
                <a:lnTo>
                  <a:pt x="0" y="0"/>
                </a:lnTo>
                <a:lnTo>
                  <a:pt x="0" y="547839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1400" y="221741"/>
            <a:ext cx="4591685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/>
              <a:t>Causes </a:t>
            </a:r>
            <a:r>
              <a:rPr dirty="0" sz="3200"/>
              <a:t>of </a:t>
            </a:r>
            <a:r>
              <a:rPr dirty="0" sz="3200" spc="-5"/>
              <a:t>folate</a:t>
            </a:r>
            <a:r>
              <a:rPr dirty="0" sz="3200" spc="-45"/>
              <a:t> </a:t>
            </a:r>
            <a:r>
              <a:rPr dirty="0" sz="3200" spc="-5"/>
              <a:t>deficiency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402742" y="988186"/>
            <a:ext cx="8142605" cy="4268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Inadequate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dietary</a:t>
            </a:r>
            <a:r>
              <a:rPr dirty="0" sz="24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intake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  <a:spcBef>
                <a:spcPts val="960"/>
              </a:spcBef>
            </a:pP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Malabsorption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395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Coeliac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disease,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jejunal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resection, tropical</a:t>
            </a:r>
            <a:r>
              <a:rPr dirty="0" sz="2000" spc="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sprue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  <a:spcBef>
                <a:spcPts val="969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Increased </a:t>
            </a:r>
            <a:r>
              <a:rPr dirty="0" sz="2400" spc="-20" b="1">
                <a:solidFill>
                  <a:srgbClr val="FFFF00"/>
                </a:solidFill>
                <a:latin typeface="Times New Roman"/>
                <a:cs typeface="Times New Roman"/>
              </a:rPr>
              <a:t>requirement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395"/>
              </a:lnSpc>
            </a:pP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Pregnancy, premature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infants,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chronic haemolytic anaemias,</a:t>
            </a:r>
            <a:r>
              <a:rPr dirty="0" sz="2000" spc="2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myelofibrosis,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various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malignant</a:t>
            </a:r>
            <a:r>
              <a:rPr dirty="0" sz="2000" spc="-2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diseases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  <a:spcBef>
                <a:spcPts val="965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Increased</a:t>
            </a:r>
            <a:r>
              <a:rPr dirty="0" sz="2400" spc="-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loss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395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Long-term dialysis, congestive heart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failure,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acute liver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disease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ts val="2875"/>
              </a:lnSpc>
              <a:spcBef>
                <a:spcPts val="969"/>
              </a:spcBef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Complex</a:t>
            </a:r>
            <a:r>
              <a:rPr dirty="0" sz="24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mechanism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2395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Anticonvulsant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therapy,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* ethanol</a:t>
            </a:r>
            <a:r>
              <a:rPr dirty="0" sz="2000" spc="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abuse*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* Only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some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cases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macrocytosis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folate</a:t>
            </a:r>
            <a:r>
              <a:rPr dirty="0" sz="2000" spc="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deficient.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35150" y="260350"/>
            <a:ext cx="5472176" cy="6121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72961"/>
            <a:ext cx="8785225" cy="6669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742" y="293115"/>
            <a:ext cx="127000" cy="498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7362" y="82548"/>
            <a:ext cx="8169275" cy="669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25" y="119061"/>
            <a:ext cx="8718550" cy="6619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742" y="293115"/>
            <a:ext cx="127000" cy="498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119124"/>
            <a:ext cx="8072374" cy="6694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6262" y="153987"/>
            <a:ext cx="7991475" cy="6515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050" y="127062"/>
            <a:ext cx="8089900" cy="6615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4629" rIns="0" bIns="0" rtlCol="0" vert="horz">
            <a:spAutoFit/>
          </a:bodyPr>
          <a:lstStyle/>
          <a:p>
            <a:pPr marL="1656080">
              <a:lnSpc>
                <a:spcPct val="100000"/>
              </a:lnSpc>
            </a:pPr>
            <a:r>
              <a:rPr dirty="0" sz="3200" spc="-15" b="0" u="heavy">
                <a:latin typeface="Times New Roman"/>
                <a:cs typeface="Times New Roman"/>
              </a:rPr>
              <a:t>Normal </a:t>
            </a:r>
            <a:r>
              <a:rPr dirty="0" sz="3200" spc="-5" b="0" u="heavy">
                <a:latin typeface="Times New Roman"/>
                <a:cs typeface="Times New Roman"/>
              </a:rPr>
              <a:t>adult </a:t>
            </a:r>
            <a:r>
              <a:rPr dirty="0" sz="3200" spc="-10" b="0" u="heavy">
                <a:latin typeface="Times New Roman"/>
                <a:cs typeface="Times New Roman"/>
              </a:rPr>
              <a:t>red </a:t>
            </a:r>
            <a:r>
              <a:rPr dirty="0" sz="3200" spc="-5" b="0" u="heavy">
                <a:latin typeface="Times New Roman"/>
                <a:cs typeface="Times New Roman"/>
              </a:rPr>
              <a:t>cell</a:t>
            </a:r>
            <a:r>
              <a:rPr dirty="0" sz="3200" spc="65" b="0" u="heavy">
                <a:latin typeface="Times New Roman"/>
                <a:cs typeface="Times New Roman"/>
              </a:rPr>
              <a:t> </a:t>
            </a:r>
            <a:r>
              <a:rPr dirty="0" sz="3200" spc="-5" b="0" u="heavy">
                <a:latin typeface="Times New Roman"/>
                <a:cs typeface="Times New Roman"/>
              </a:rPr>
              <a:t>values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844" y="1520571"/>
            <a:ext cx="7514590" cy="5632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076700">
              <a:lnSpc>
                <a:spcPct val="100000"/>
              </a:lnSpc>
              <a:tabLst>
                <a:tab pos="5512435" algn="l"/>
              </a:tabLst>
            </a:pP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Male	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Female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600" b="1">
                <a:solidFill>
                  <a:srgbClr val="FFFF00"/>
                </a:solidFill>
                <a:latin typeface="Times New Roman"/>
                <a:cs typeface="Times New Roman"/>
              </a:rPr>
              <a:t>--------------------------------------------------------------------------------------------------------------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0136" y="2070480"/>
            <a:ext cx="947419" cy="83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115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18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155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36 –</a:t>
            </a:r>
            <a:r>
              <a:rPr dirty="0" sz="1800" spc="-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48</a:t>
            </a:r>
            <a:endParaRPr sz="180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3.9 –</a:t>
            </a:r>
            <a:r>
              <a:rPr dirty="0" sz="18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5.6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54853" y="2070480"/>
            <a:ext cx="974090" cy="16586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415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135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1800" spc="-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175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40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1800" spc="-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52</a:t>
            </a:r>
            <a:endParaRPr sz="1800">
              <a:latin typeface="Times New Roman"/>
              <a:cs typeface="Times New Roman"/>
            </a:endParaRPr>
          </a:p>
          <a:p>
            <a:pPr marL="2159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4.5 –</a:t>
            </a:r>
            <a:r>
              <a:rPr dirty="0" sz="1800" spc="-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6.5</a:t>
            </a:r>
            <a:endParaRPr sz="1800">
              <a:latin typeface="Times New Roman"/>
              <a:cs typeface="Times New Roman"/>
            </a:endParaRPr>
          </a:p>
          <a:p>
            <a:pPr marL="3048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27 –</a:t>
            </a:r>
            <a:r>
              <a:rPr dirty="0" sz="18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34</a:t>
            </a:r>
            <a:endParaRPr sz="1800">
              <a:latin typeface="Times New Roman"/>
              <a:cs typeface="Times New Roman"/>
            </a:endParaRPr>
          </a:p>
          <a:p>
            <a:pPr marL="46355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80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1800" spc="-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95</a:t>
            </a:r>
            <a:endParaRPr sz="1800">
              <a:latin typeface="Times New Roman"/>
              <a:cs typeface="Times New Roman"/>
            </a:endParaRPr>
          </a:p>
          <a:p>
            <a:pPr marL="31115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300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</a:t>
            </a:r>
            <a:r>
              <a:rPr dirty="0" sz="18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350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844" y="2070480"/>
            <a:ext cx="2734310" cy="2207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Haemoglobin*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(g/L) 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Haematocrit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(PCV)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(%)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count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(x10</a:t>
            </a:r>
            <a:r>
              <a:rPr dirty="0" baseline="25462" sz="1800" spc="7" b="1">
                <a:solidFill>
                  <a:srgbClr val="FFFF00"/>
                </a:solidFill>
                <a:latin typeface="Times New Roman"/>
                <a:cs typeface="Times New Roman"/>
              </a:rPr>
              <a:t>12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/L) 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Mean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haemoglobin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(pg) 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Mean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volume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(FL)  Mean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haemoglobin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concentration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g/L) 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Reticulocyte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count</a:t>
            </a:r>
            <a:r>
              <a:rPr dirty="0" sz="1800" spc="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(x10</a:t>
            </a:r>
            <a:r>
              <a:rPr dirty="0" baseline="25462" sz="1800" spc="7" b="1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/L)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71745" y="3991609"/>
            <a:ext cx="1893570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25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125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(1.0 –</a:t>
            </a:r>
            <a:r>
              <a:rPr dirty="0" sz="18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2%)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844" y="4266310"/>
            <a:ext cx="7009130" cy="83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_____________________________________________________________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640715">
              <a:lnSpc>
                <a:spcPct val="100000"/>
              </a:lnSpc>
              <a:tabLst>
                <a:tab pos="927100" algn="l"/>
                <a:tab pos="1314450" algn="l"/>
                <a:tab pos="2296160" algn="l"/>
                <a:tab pos="3180080" algn="l"/>
                <a:tab pos="4610100" algn="l"/>
                <a:tab pos="5391150" algn="l"/>
                <a:tab pos="5955030" algn="l"/>
              </a:tabLst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*	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In	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children	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normal	haemoglobin	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values	are:	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newborn,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02118" y="4814951"/>
            <a:ext cx="657860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530225" algn="l"/>
              </a:tabLst>
            </a:pP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15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0	–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3063" y="5089525"/>
            <a:ext cx="6537325" cy="8350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99085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210g/L;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3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months,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95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125g/L;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1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year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puberty, 110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– </a:t>
            </a:r>
            <a:r>
              <a:rPr dirty="0" sz="1800" spc="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135g/L.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*	</a:t>
            </a:r>
            <a:r>
              <a:rPr dirty="0" sz="1800" spc="-70" b="1">
                <a:solidFill>
                  <a:srgbClr val="FFFF00"/>
                </a:solidFill>
                <a:latin typeface="Times New Roman"/>
                <a:cs typeface="Times New Roman"/>
              </a:rPr>
              <a:t>PCV,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packed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cell</a:t>
            </a:r>
            <a:r>
              <a:rPr dirty="0" sz="1800" spc="1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volume.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9862" y="112712"/>
            <a:ext cx="8804275" cy="6556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" y="125412"/>
            <a:ext cx="9124950" cy="6607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wrap="square" lIns="0" tIns="292735" rIns="0" bIns="0" rtlCol="0" vert="horz">
            <a:spAutoFit/>
          </a:bodyPr>
          <a:lstStyle/>
          <a:p>
            <a:pPr marL="342265">
              <a:lnSpc>
                <a:spcPct val="100000"/>
              </a:lnSpc>
              <a:spcBef>
                <a:spcPts val="2305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515100"/>
          </a:xfrm>
          <a:custGeom>
            <a:avLst/>
            <a:gdLst/>
            <a:ahLst/>
            <a:cxnLst/>
            <a:rect l="l" t="t" r="r" b="b"/>
            <a:pathLst>
              <a:path w="8785225" h="6515100">
                <a:moveTo>
                  <a:pt x="0" y="6515100"/>
                </a:moveTo>
                <a:lnTo>
                  <a:pt x="8785225" y="6515100"/>
                </a:lnTo>
                <a:lnTo>
                  <a:pt x="8785225" y="0"/>
                </a:lnTo>
                <a:lnTo>
                  <a:pt x="0" y="0"/>
                </a:lnTo>
                <a:lnTo>
                  <a:pt x="0" y="6515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08175" y="487426"/>
            <a:ext cx="5111750" cy="5029200"/>
          </a:xfrm>
          <a:custGeom>
            <a:avLst/>
            <a:gdLst/>
            <a:ahLst/>
            <a:cxnLst/>
            <a:rect l="l" t="t" r="r" b="b"/>
            <a:pathLst>
              <a:path w="5111750" h="5029200">
                <a:moveTo>
                  <a:pt x="2843829" y="5016500"/>
                </a:moveTo>
                <a:lnTo>
                  <a:pt x="2267920" y="5016500"/>
                </a:lnTo>
                <a:lnTo>
                  <a:pt x="2315310" y="5029200"/>
                </a:lnTo>
                <a:lnTo>
                  <a:pt x="2796439" y="5029200"/>
                </a:lnTo>
                <a:lnTo>
                  <a:pt x="2843829" y="5016500"/>
                </a:lnTo>
                <a:close/>
              </a:path>
              <a:path w="5111750" h="5029200">
                <a:moveTo>
                  <a:pt x="2937820" y="5003800"/>
                </a:moveTo>
                <a:lnTo>
                  <a:pt x="2173929" y="5003800"/>
                </a:lnTo>
                <a:lnTo>
                  <a:pt x="2220791" y="5016500"/>
                </a:lnTo>
                <a:lnTo>
                  <a:pt x="2890958" y="5016500"/>
                </a:lnTo>
                <a:lnTo>
                  <a:pt x="2937820" y="5003800"/>
                </a:lnTo>
                <a:close/>
              </a:path>
              <a:path w="5111750" h="5029200">
                <a:moveTo>
                  <a:pt x="3076717" y="4978400"/>
                </a:moveTo>
                <a:lnTo>
                  <a:pt x="2035032" y="4978400"/>
                </a:lnTo>
                <a:lnTo>
                  <a:pt x="2127344" y="5003800"/>
                </a:lnTo>
                <a:lnTo>
                  <a:pt x="2984405" y="5003800"/>
                </a:lnTo>
                <a:lnTo>
                  <a:pt x="3076717" y="4978400"/>
                </a:lnTo>
                <a:close/>
              </a:path>
              <a:path w="5111750" h="5029200">
                <a:moveTo>
                  <a:pt x="3167830" y="63500"/>
                </a:moveTo>
                <a:lnTo>
                  <a:pt x="1943919" y="63500"/>
                </a:lnTo>
                <a:lnTo>
                  <a:pt x="1721803" y="127000"/>
                </a:lnTo>
                <a:lnTo>
                  <a:pt x="1678415" y="152400"/>
                </a:lnTo>
                <a:lnTo>
                  <a:pt x="1592739" y="177800"/>
                </a:lnTo>
                <a:lnTo>
                  <a:pt x="1550466" y="203200"/>
                </a:lnTo>
                <a:lnTo>
                  <a:pt x="1467092" y="228600"/>
                </a:lnTo>
                <a:lnTo>
                  <a:pt x="1385332" y="279400"/>
                </a:lnTo>
                <a:lnTo>
                  <a:pt x="1345078" y="292100"/>
                </a:lnTo>
                <a:lnTo>
                  <a:pt x="1305251" y="317500"/>
                </a:lnTo>
                <a:lnTo>
                  <a:pt x="1226913" y="368300"/>
                </a:lnTo>
                <a:lnTo>
                  <a:pt x="1188417" y="381000"/>
                </a:lnTo>
                <a:lnTo>
                  <a:pt x="1150381" y="406400"/>
                </a:lnTo>
                <a:lnTo>
                  <a:pt x="1075720" y="457200"/>
                </a:lnTo>
                <a:lnTo>
                  <a:pt x="1002993" y="508000"/>
                </a:lnTo>
                <a:lnTo>
                  <a:pt x="967374" y="546100"/>
                </a:lnTo>
                <a:lnTo>
                  <a:pt x="932264" y="571500"/>
                </a:lnTo>
                <a:lnTo>
                  <a:pt x="897669" y="596900"/>
                </a:lnTo>
                <a:lnTo>
                  <a:pt x="863597" y="622300"/>
                </a:lnTo>
                <a:lnTo>
                  <a:pt x="830057" y="660400"/>
                </a:lnTo>
                <a:lnTo>
                  <a:pt x="797057" y="685800"/>
                </a:lnTo>
                <a:lnTo>
                  <a:pt x="764604" y="723900"/>
                </a:lnTo>
                <a:lnTo>
                  <a:pt x="732706" y="749300"/>
                </a:lnTo>
                <a:lnTo>
                  <a:pt x="701372" y="787400"/>
                </a:lnTo>
                <a:lnTo>
                  <a:pt x="670610" y="812800"/>
                </a:lnTo>
                <a:lnTo>
                  <a:pt x="640427" y="850900"/>
                </a:lnTo>
                <a:lnTo>
                  <a:pt x="610831" y="876300"/>
                </a:lnTo>
                <a:lnTo>
                  <a:pt x="581831" y="914400"/>
                </a:lnTo>
                <a:lnTo>
                  <a:pt x="553434" y="952500"/>
                </a:lnTo>
                <a:lnTo>
                  <a:pt x="525649" y="977900"/>
                </a:lnTo>
                <a:lnTo>
                  <a:pt x="498483" y="1016000"/>
                </a:lnTo>
                <a:lnTo>
                  <a:pt x="471945" y="1054100"/>
                </a:lnTo>
                <a:lnTo>
                  <a:pt x="446042" y="1092200"/>
                </a:lnTo>
                <a:lnTo>
                  <a:pt x="420782" y="1130300"/>
                </a:lnTo>
                <a:lnTo>
                  <a:pt x="396174" y="1168400"/>
                </a:lnTo>
                <a:lnTo>
                  <a:pt x="372225" y="1206500"/>
                </a:lnTo>
                <a:lnTo>
                  <a:pt x="348944" y="1244600"/>
                </a:lnTo>
                <a:lnTo>
                  <a:pt x="326338" y="1282700"/>
                </a:lnTo>
                <a:lnTo>
                  <a:pt x="304415" y="1320800"/>
                </a:lnTo>
                <a:lnTo>
                  <a:pt x="283183" y="1358900"/>
                </a:lnTo>
                <a:lnTo>
                  <a:pt x="262651" y="1397000"/>
                </a:lnTo>
                <a:lnTo>
                  <a:pt x="242826" y="1447800"/>
                </a:lnTo>
                <a:lnTo>
                  <a:pt x="223717" y="1485900"/>
                </a:lnTo>
                <a:lnTo>
                  <a:pt x="205331" y="1524000"/>
                </a:lnTo>
                <a:lnTo>
                  <a:pt x="187676" y="1562100"/>
                </a:lnTo>
                <a:lnTo>
                  <a:pt x="170760" y="1612900"/>
                </a:lnTo>
                <a:lnTo>
                  <a:pt x="154592" y="1651000"/>
                </a:lnTo>
                <a:lnTo>
                  <a:pt x="139178" y="1689100"/>
                </a:lnTo>
                <a:lnTo>
                  <a:pt x="124529" y="1739900"/>
                </a:lnTo>
                <a:lnTo>
                  <a:pt x="110650" y="1778000"/>
                </a:lnTo>
                <a:lnTo>
                  <a:pt x="97550" y="1828800"/>
                </a:lnTo>
                <a:lnTo>
                  <a:pt x="85238" y="1866900"/>
                </a:lnTo>
                <a:lnTo>
                  <a:pt x="73721" y="1917700"/>
                </a:lnTo>
                <a:lnTo>
                  <a:pt x="63007" y="1955800"/>
                </a:lnTo>
                <a:lnTo>
                  <a:pt x="53105" y="2006600"/>
                </a:lnTo>
                <a:lnTo>
                  <a:pt x="44021" y="2044700"/>
                </a:lnTo>
                <a:lnTo>
                  <a:pt x="35765" y="2095500"/>
                </a:lnTo>
                <a:lnTo>
                  <a:pt x="28344" y="2133600"/>
                </a:lnTo>
                <a:lnTo>
                  <a:pt x="21766" y="2184400"/>
                </a:lnTo>
                <a:lnTo>
                  <a:pt x="16039" y="2235200"/>
                </a:lnTo>
                <a:lnTo>
                  <a:pt x="11171" y="2273300"/>
                </a:lnTo>
                <a:lnTo>
                  <a:pt x="7171" y="2324100"/>
                </a:lnTo>
                <a:lnTo>
                  <a:pt x="4045" y="2374900"/>
                </a:lnTo>
                <a:lnTo>
                  <a:pt x="1803" y="2425700"/>
                </a:lnTo>
                <a:lnTo>
                  <a:pt x="452" y="2463800"/>
                </a:lnTo>
                <a:lnTo>
                  <a:pt x="0" y="2514600"/>
                </a:lnTo>
                <a:lnTo>
                  <a:pt x="452" y="2565400"/>
                </a:lnTo>
                <a:lnTo>
                  <a:pt x="1803" y="2616200"/>
                </a:lnTo>
                <a:lnTo>
                  <a:pt x="4045" y="2654300"/>
                </a:lnTo>
                <a:lnTo>
                  <a:pt x="7171" y="2705100"/>
                </a:lnTo>
                <a:lnTo>
                  <a:pt x="11171" y="2755900"/>
                </a:lnTo>
                <a:lnTo>
                  <a:pt x="16039" y="2794000"/>
                </a:lnTo>
                <a:lnTo>
                  <a:pt x="21766" y="2844800"/>
                </a:lnTo>
                <a:lnTo>
                  <a:pt x="28344" y="2895600"/>
                </a:lnTo>
                <a:lnTo>
                  <a:pt x="35765" y="2933700"/>
                </a:lnTo>
                <a:lnTo>
                  <a:pt x="44021" y="2984500"/>
                </a:lnTo>
                <a:lnTo>
                  <a:pt x="53105" y="3022600"/>
                </a:lnTo>
                <a:lnTo>
                  <a:pt x="63007" y="3073400"/>
                </a:lnTo>
                <a:lnTo>
                  <a:pt x="73721" y="3124200"/>
                </a:lnTo>
                <a:lnTo>
                  <a:pt x="85238" y="3162300"/>
                </a:lnTo>
                <a:lnTo>
                  <a:pt x="97550" y="3213100"/>
                </a:lnTo>
                <a:lnTo>
                  <a:pt x="110650" y="3251200"/>
                </a:lnTo>
                <a:lnTo>
                  <a:pt x="124529" y="3289300"/>
                </a:lnTo>
                <a:lnTo>
                  <a:pt x="139178" y="3340100"/>
                </a:lnTo>
                <a:lnTo>
                  <a:pt x="154592" y="3378200"/>
                </a:lnTo>
                <a:lnTo>
                  <a:pt x="170760" y="3429000"/>
                </a:lnTo>
                <a:lnTo>
                  <a:pt x="187676" y="3467100"/>
                </a:lnTo>
                <a:lnTo>
                  <a:pt x="205331" y="3505200"/>
                </a:lnTo>
                <a:lnTo>
                  <a:pt x="223717" y="3543300"/>
                </a:lnTo>
                <a:lnTo>
                  <a:pt x="242826" y="3594100"/>
                </a:lnTo>
                <a:lnTo>
                  <a:pt x="262651" y="3632200"/>
                </a:lnTo>
                <a:lnTo>
                  <a:pt x="283183" y="3670300"/>
                </a:lnTo>
                <a:lnTo>
                  <a:pt x="304415" y="3708400"/>
                </a:lnTo>
                <a:lnTo>
                  <a:pt x="326338" y="3746500"/>
                </a:lnTo>
                <a:lnTo>
                  <a:pt x="348944" y="3784600"/>
                </a:lnTo>
                <a:lnTo>
                  <a:pt x="372225" y="3822700"/>
                </a:lnTo>
                <a:lnTo>
                  <a:pt x="396174" y="3860800"/>
                </a:lnTo>
                <a:lnTo>
                  <a:pt x="420782" y="3898900"/>
                </a:lnTo>
                <a:lnTo>
                  <a:pt x="446042" y="3937000"/>
                </a:lnTo>
                <a:lnTo>
                  <a:pt x="471945" y="3975100"/>
                </a:lnTo>
                <a:lnTo>
                  <a:pt x="498483" y="4013200"/>
                </a:lnTo>
                <a:lnTo>
                  <a:pt x="525649" y="4051300"/>
                </a:lnTo>
                <a:lnTo>
                  <a:pt x="553434" y="4076700"/>
                </a:lnTo>
                <a:lnTo>
                  <a:pt x="581831" y="4114800"/>
                </a:lnTo>
                <a:lnTo>
                  <a:pt x="610831" y="4152900"/>
                </a:lnTo>
                <a:lnTo>
                  <a:pt x="640427" y="4178300"/>
                </a:lnTo>
                <a:lnTo>
                  <a:pt x="670610" y="4216400"/>
                </a:lnTo>
                <a:lnTo>
                  <a:pt x="701372" y="4254500"/>
                </a:lnTo>
                <a:lnTo>
                  <a:pt x="732706" y="4279900"/>
                </a:lnTo>
                <a:lnTo>
                  <a:pt x="764604" y="4318000"/>
                </a:lnTo>
                <a:lnTo>
                  <a:pt x="797057" y="4343400"/>
                </a:lnTo>
                <a:lnTo>
                  <a:pt x="830057" y="4368800"/>
                </a:lnTo>
                <a:lnTo>
                  <a:pt x="863597" y="4406900"/>
                </a:lnTo>
                <a:lnTo>
                  <a:pt x="897669" y="4432300"/>
                </a:lnTo>
                <a:lnTo>
                  <a:pt x="932264" y="4457700"/>
                </a:lnTo>
                <a:lnTo>
                  <a:pt x="967374" y="4495800"/>
                </a:lnTo>
                <a:lnTo>
                  <a:pt x="1002993" y="4521200"/>
                </a:lnTo>
                <a:lnTo>
                  <a:pt x="1075720" y="4572000"/>
                </a:lnTo>
                <a:lnTo>
                  <a:pt x="1150381" y="4622800"/>
                </a:lnTo>
                <a:lnTo>
                  <a:pt x="1226913" y="4673600"/>
                </a:lnTo>
                <a:lnTo>
                  <a:pt x="1265860" y="4686300"/>
                </a:lnTo>
                <a:lnTo>
                  <a:pt x="1305251" y="4711700"/>
                </a:lnTo>
                <a:lnTo>
                  <a:pt x="1385332" y="4762500"/>
                </a:lnTo>
                <a:lnTo>
                  <a:pt x="1426006" y="4775200"/>
                </a:lnTo>
                <a:lnTo>
                  <a:pt x="1467092" y="4800600"/>
                </a:lnTo>
                <a:lnTo>
                  <a:pt x="1508581" y="4813300"/>
                </a:lnTo>
                <a:lnTo>
                  <a:pt x="1550466" y="4838700"/>
                </a:lnTo>
                <a:lnTo>
                  <a:pt x="1678415" y="4876800"/>
                </a:lnTo>
                <a:lnTo>
                  <a:pt x="1721803" y="4902200"/>
                </a:lnTo>
                <a:lnTo>
                  <a:pt x="1989321" y="4978400"/>
                </a:lnTo>
                <a:lnTo>
                  <a:pt x="3122428" y="4978400"/>
                </a:lnTo>
                <a:lnTo>
                  <a:pt x="3389946" y="4902200"/>
                </a:lnTo>
                <a:lnTo>
                  <a:pt x="3433334" y="4876800"/>
                </a:lnTo>
                <a:lnTo>
                  <a:pt x="3561283" y="4838700"/>
                </a:lnTo>
                <a:lnTo>
                  <a:pt x="3603168" y="4813300"/>
                </a:lnTo>
                <a:lnTo>
                  <a:pt x="3644657" y="4800600"/>
                </a:lnTo>
                <a:lnTo>
                  <a:pt x="3685743" y="4775200"/>
                </a:lnTo>
                <a:lnTo>
                  <a:pt x="3726417" y="4762500"/>
                </a:lnTo>
                <a:lnTo>
                  <a:pt x="3806498" y="4711700"/>
                </a:lnTo>
                <a:lnTo>
                  <a:pt x="3845889" y="4686300"/>
                </a:lnTo>
                <a:lnTo>
                  <a:pt x="3884836" y="4673600"/>
                </a:lnTo>
                <a:lnTo>
                  <a:pt x="3961368" y="4622800"/>
                </a:lnTo>
                <a:lnTo>
                  <a:pt x="4036029" y="4572000"/>
                </a:lnTo>
                <a:lnTo>
                  <a:pt x="4108756" y="4521200"/>
                </a:lnTo>
                <a:lnTo>
                  <a:pt x="4144375" y="4495800"/>
                </a:lnTo>
                <a:lnTo>
                  <a:pt x="4179485" y="4457700"/>
                </a:lnTo>
                <a:lnTo>
                  <a:pt x="4214080" y="4432300"/>
                </a:lnTo>
                <a:lnTo>
                  <a:pt x="4248152" y="4406900"/>
                </a:lnTo>
                <a:lnTo>
                  <a:pt x="4281692" y="4368800"/>
                </a:lnTo>
                <a:lnTo>
                  <a:pt x="4314692" y="4343400"/>
                </a:lnTo>
                <a:lnTo>
                  <a:pt x="4347145" y="4318000"/>
                </a:lnTo>
                <a:lnTo>
                  <a:pt x="4379043" y="4279900"/>
                </a:lnTo>
                <a:lnTo>
                  <a:pt x="4410377" y="4254500"/>
                </a:lnTo>
                <a:lnTo>
                  <a:pt x="4441139" y="4216400"/>
                </a:lnTo>
                <a:lnTo>
                  <a:pt x="4471322" y="4178300"/>
                </a:lnTo>
                <a:lnTo>
                  <a:pt x="4500918" y="4152900"/>
                </a:lnTo>
                <a:lnTo>
                  <a:pt x="4529918" y="4114800"/>
                </a:lnTo>
                <a:lnTo>
                  <a:pt x="4558315" y="4076700"/>
                </a:lnTo>
                <a:lnTo>
                  <a:pt x="4586100" y="4051300"/>
                </a:lnTo>
                <a:lnTo>
                  <a:pt x="4613266" y="4013200"/>
                </a:lnTo>
                <a:lnTo>
                  <a:pt x="4639804" y="3975100"/>
                </a:lnTo>
                <a:lnTo>
                  <a:pt x="4665707" y="3937000"/>
                </a:lnTo>
                <a:lnTo>
                  <a:pt x="4690967" y="3898900"/>
                </a:lnTo>
                <a:lnTo>
                  <a:pt x="4715575" y="3860800"/>
                </a:lnTo>
                <a:lnTo>
                  <a:pt x="4739524" y="3822700"/>
                </a:lnTo>
                <a:lnTo>
                  <a:pt x="4762805" y="3784600"/>
                </a:lnTo>
                <a:lnTo>
                  <a:pt x="4785411" y="3746500"/>
                </a:lnTo>
                <a:lnTo>
                  <a:pt x="4807334" y="3708400"/>
                </a:lnTo>
                <a:lnTo>
                  <a:pt x="4828566" y="3670300"/>
                </a:lnTo>
                <a:lnTo>
                  <a:pt x="4849098" y="3632200"/>
                </a:lnTo>
                <a:lnTo>
                  <a:pt x="4868923" y="3594100"/>
                </a:lnTo>
                <a:lnTo>
                  <a:pt x="4888032" y="3543300"/>
                </a:lnTo>
                <a:lnTo>
                  <a:pt x="4906418" y="3505200"/>
                </a:lnTo>
                <a:lnTo>
                  <a:pt x="4924073" y="3467100"/>
                </a:lnTo>
                <a:lnTo>
                  <a:pt x="4940989" y="3429000"/>
                </a:lnTo>
                <a:lnTo>
                  <a:pt x="4957157" y="3378200"/>
                </a:lnTo>
                <a:lnTo>
                  <a:pt x="4972571" y="3340100"/>
                </a:lnTo>
                <a:lnTo>
                  <a:pt x="4987220" y="3289300"/>
                </a:lnTo>
                <a:lnTo>
                  <a:pt x="5001099" y="3251200"/>
                </a:lnTo>
                <a:lnTo>
                  <a:pt x="5014199" y="3213100"/>
                </a:lnTo>
                <a:lnTo>
                  <a:pt x="5026511" y="3162300"/>
                </a:lnTo>
                <a:lnTo>
                  <a:pt x="5038028" y="3124200"/>
                </a:lnTo>
                <a:lnTo>
                  <a:pt x="5048742" y="3073400"/>
                </a:lnTo>
                <a:lnTo>
                  <a:pt x="5058644" y="3022600"/>
                </a:lnTo>
                <a:lnTo>
                  <a:pt x="5067728" y="2984500"/>
                </a:lnTo>
                <a:lnTo>
                  <a:pt x="5075984" y="2933700"/>
                </a:lnTo>
                <a:lnTo>
                  <a:pt x="5083405" y="2895600"/>
                </a:lnTo>
                <a:lnTo>
                  <a:pt x="5089983" y="2844800"/>
                </a:lnTo>
                <a:lnTo>
                  <a:pt x="5095710" y="2794000"/>
                </a:lnTo>
                <a:lnTo>
                  <a:pt x="5100578" y="2755900"/>
                </a:lnTo>
                <a:lnTo>
                  <a:pt x="5104578" y="2705100"/>
                </a:lnTo>
                <a:lnTo>
                  <a:pt x="5107704" y="2654300"/>
                </a:lnTo>
                <a:lnTo>
                  <a:pt x="5109946" y="2616200"/>
                </a:lnTo>
                <a:lnTo>
                  <a:pt x="5111297" y="2565400"/>
                </a:lnTo>
                <a:lnTo>
                  <a:pt x="5111750" y="2514600"/>
                </a:lnTo>
                <a:lnTo>
                  <a:pt x="5111297" y="2463800"/>
                </a:lnTo>
                <a:lnTo>
                  <a:pt x="5109946" y="2425700"/>
                </a:lnTo>
                <a:lnTo>
                  <a:pt x="5107704" y="2374900"/>
                </a:lnTo>
                <a:lnTo>
                  <a:pt x="5104578" y="2324100"/>
                </a:lnTo>
                <a:lnTo>
                  <a:pt x="5100578" y="2273300"/>
                </a:lnTo>
                <a:lnTo>
                  <a:pt x="5095710" y="2235200"/>
                </a:lnTo>
                <a:lnTo>
                  <a:pt x="5089983" y="2184400"/>
                </a:lnTo>
                <a:lnTo>
                  <a:pt x="5083405" y="2133600"/>
                </a:lnTo>
                <a:lnTo>
                  <a:pt x="5075984" y="2095500"/>
                </a:lnTo>
                <a:lnTo>
                  <a:pt x="5067728" y="2044700"/>
                </a:lnTo>
                <a:lnTo>
                  <a:pt x="5058644" y="2006600"/>
                </a:lnTo>
                <a:lnTo>
                  <a:pt x="5048742" y="1955800"/>
                </a:lnTo>
                <a:lnTo>
                  <a:pt x="5038028" y="1917700"/>
                </a:lnTo>
                <a:lnTo>
                  <a:pt x="5026511" y="1866900"/>
                </a:lnTo>
                <a:lnTo>
                  <a:pt x="5014199" y="1828800"/>
                </a:lnTo>
                <a:lnTo>
                  <a:pt x="5001099" y="1778000"/>
                </a:lnTo>
                <a:lnTo>
                  <a:pt x="4987220" y="1739900"/>
                </a:lnTo>
                <a:lnTo>
                  <a:pt x="4972571" y="1689100"/>
                </a:lnTo>
                <a:lnTo>
                  <a:pt x="4957157" y="1651000"/>
                </a:lnTo>
                <a:lnTo>
                  <a:pt x="4940989" y="1612900"/>
                </a:lnTo>
                <a:lnTo>
                  <a:pt x="4924073" y="1562100"/>
                </a:lnTo>
                <a:lnTo>
                  <a:pt x="4906418" y="1524000"/>
                </a:lnTo>
                <a:lnTo>
                  <a:pt x="4888032" y="1485900"/>
                </a:lnTo>
                <a:lnTo>
                  <a:pt x="4868923" y="1447800"/>
                </a:lnTo>
                <a:lnTo>
                  <a:pt x="4849098" y="1397000"/>
                </a:lnTo>
                <a:lnTo>
                  <a:pt x="4828566" y="1358900"/>
                </a:lnTo>
                <a:lnTo>
                  <a:pt x="4807334" y="1320800"/>
                </a:lnTo>
                <a:lnTo>
                  <a:pt x="4785411" y="1282700"/>
                </a:lnTo>
                <a:lnTo>
                  <a:pt x="4762805" y="1244600"/>
                </a:lnTo>
                <a:lnTo>
                  <a:pt x="4739524" y="1206500"/>
                </a:lnTo>
                <a:lnTo>
                  <a:pt x="4715575" y="1168400"/>
                </a:lnTo>
                <a:lnTo>
                  <a:pt x="4690967" y="1130300"/>
                </a:lnTo>
                <a:lnTo>
                  <a:pt x="4665707" y="1092200"/>
                </a:lnTo>
                <a:lnTo>
                  <a:pt x="4639804" y="1054100"/>
                </a:lnTo>
                <a:lnTo>
                  <a:pt x="4613266" y="1016000"/>
                </a:lnTo>
                <a:lnTo>
                  <a:pt x="4586100" y="977900"/>
                </a:lnTo>
                <a:lnTo>
                  <a:pt x="4558315" y="952500"/>
                </a:lnTo>
                <a:lnTo>
                  <a:pt x="4529918" y="914400"/>
                </a:lnTo>
                <a:lnTo>
                  <a:pt x="4500918" y="876300"/>
                </a:lnTo>
                <a:lnTo>
                  <a:pt x="4471322" y="850900"/>
                </a:lnTo>
                <a:lnTo>
                  <a:pt x="4441139" y="812800"/>
                </a:lnTo>
                <a:lnTo>
                  <a:pt x="4410377" y="787400"/>
                </a:lnTo>
                <a:lnTo>
                  <a:pt x="4379043" y="749300"/>
                </a:lnTo>
                <a:lnTo>
                  <a:pt x="4347145" y="723900"/>
                </a:lnTo>
                <a:lnTo>
                  <a:pt x="4314692" y="685800"/>
                </a:lnTo>
                <a:lnTo>
                  <a:pt x="4281692" y="660400"/>
                </a:lnTo>
                <a:lnTo>
                  <a:pt x="4248152" y="622300"/>
                </a:lnTo>
                <a:lnTo>
                  <a:pt x="4214080" y="596900"/>
                </a:lnTo>
                <a:lnTo>
                  <a:pt x="4179485" y="571500"/>
                </a:lnTo>
                <a:lnTo>
                  <a:pt x="4144375" y="546100"/>
                </a:lnTo>
                <a:lnTo>
                  <a:pt x="4108756" y="508000"/>
                </a:lnTo>
                <a:lnTo>
                  <a:pt x="4036029" y="457200"/>
                </a:lnTo>
                <a:lnTo>
                  <a:pt x="3961368" y="406400"/>
                </a:lnTo>
                <a:lnTo>
                  <a:pt x="3923332" y="381000"/>
                </a:lnTo>
                <a:lnTo>
                  <a:pt x="3884836" y="368300"/>
                </a:lnTo>
                <a:lnTo>
                  <a:pt x="3806498" y="317500"/>
                </a:lnTo>
                <a:lnTo>
                  <a:pt x="3766671" y="292100"/>
                </a:lnTo>
                <a:lnTo>
                  <a:pt x="3726417" y="279400"/>
                </a:lnTo>
                <a:lnTo>
                  <a:pt x="3644657" y="228600"/>
                </a:lnTo>
                <a:lnTo>
                  <a:pt x="3561283" y="203200"/>
                </a:lnTo>
                <a:lnTo>
                  <a:pt x="3519010" y="177800"/>
                </a:lnTo>
                <a:lnTo>
                  <a:pt x="3433334" y="152400"/>
                </a:lnTo>
                <a:lnTo>
                  <a:pt x="3389946" y="127000"/>
                </a:lnTo>
                <a:lnTo>
                  <a:pt x="3167830" y="63500"/>
                </a:lnTo>
                <a:close/>
              </a:path>
              <a:path w="5111750" h="5029200">
                <a:moveTo>
                  <a:pt x="2984405" y="25400"/>
                </a:moveTo>
                <a:lnTo>
                  <a:pt x="2127344" y="25400"/>
                </a:lnTo>
                <a:lnTo>
                  <a:pt x="1989321" y="63500"/>
                </a:lnTo>
                <a:lnTo>
                  <a:pt x="3122428" y="63500"/>
                </a:lnTo>
                <a:lnTo>
                  <a:pt x="2984405" y="25400"/>
                </a:lnTo>
                <a:close/>
              </a:path>
              <a:path w="5111750" h="5029200">
                <a:moveTo>
                  <a:pt x="2890958" y="12700"/>
                </a:moveTo>
                <a:lnTo>
                  <a:pt x="2220791" y="12700"/>
                </a:lnTo>
                <a:lnTo>
                  <a:pt x="2173929" y="25400"/>
                </a:lnTo>
                <a:lnTo>
                  <a:pt x="2937820" y="25400"/>
                </a:lnTo>
                <a:lnTo>
                  <a:pt x="2890958" y="12700"/>
                </a:lnTo>
                <a:close/>
              </a:path>
              <a:path w="5111750" h="5029200">
                <a:moveTo>
                  <a:pt x="2796439" y="0"/>
                </a:moveTo>
                <a:lnTo>
                  <a:pt x="2315310" y="0"/>
                </a:lnTo>
                <a:lnTo>
                  <a:pt x="2267920" y="12700"/>
                </a:lnTo>
                <a:lnTo>
                  <a:pt x="2843829" y="12700"/>
                </a:lnTo>
                <a:lnTo>
                  <a:pt x="279643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08175" y="476250"/>
            <a:ext cx="5111750" cy="5040630"/>
          </a:xfrm>
          <a:custGeom>
            <a:avLst/>
            <a:gdLst/>
            <a:ahLst/>
            <a:cxnLst/>
            <a:rect l="l" t="t" r="r" b="b"/>
            <a:pathLst>
              <a:path w="5111750" h="5040630">
                <a:moveTo>
                  <a:pt x="0" y="2520188"/>
                </a:moveTo>
                <a:lnTo>
                  <a:pt x="452" y="2472296"/>
                </a:lnTo>
                <a:lnTo>
                  <a:pt x="1803" y="2424622"/>
                </a:lnTo>
                <a:lnTo>
                  <a:pt x="4045" y="2377172"/>
                </a:lnTo>
                <a:lnTo>
                  <a:pt x="7171" y="2329955"/>
                </a:lnTo>
                <a:lnTo>
                  <a:pt x="11171" y="2282978"/>
                </a:lnTo>
                <a:lnTo>
                  <a:pt x="16039" y="2236250"/>
                </a:lnTo>
                <a:lnTo>
                  <a:pt x="21766" y="2189778"/>
                </a:lnTo>
                <a:lnTo>
                  <a:pt x="28344" y="2143570"/>
                </a:lnTo>
                <a:lnTo>
                  <a:pt x="35765" y="2097634"/>
                </a:lnTo>
                <a:lnTo>
                  <a:pt x="44021" y="2051978"/>
                </a:lnTo>
                <a:lnTo>
                  <a:pt x="53105" y="2006610"/>
                </a:lnTo>
                <a:lnTo>
                  <a:pt x="63007" y="1961537"/>
                </a:lnTo>
                <a:lnTo>
                  <a:pt x="73721" y="1916768"/>
                </a:lnTo>
                <a:lnTo>
                  <a:pt x="85238" y="1872311"/>
                </a:lnTo>
                <a:lnTo>
                  <a:pt x="97550" y="1828173"/>
                </a:lnTo>
                <a:lnTo>
                  <a:pt x="110650" y="1784362"/>
                </a:lnTo>
                <a:lnTo>
                  <a:pt x="124529" y="1740886"/>
                </a:lnTo>
                <a:lnTo>
                  <a:pt x="139178" y="1697752"/>
                </a:lnTo>
                <a:lnTo>
                  <a:pt x="154592" y="1654970"/>
                </a:lnTo>
                <a:lnTo>
                  <a:pt x="170760" y="1612546"/>
                </a:lnTo>
                <a:lnTo>
                  <a:pt x="187676" y="1570489"/>
                </a:lnTo>
                <a:lnTo>
                  <a:pt x="205331" y="1528807"/>
                </a:lnTo>
                <a:lnTo>
                  <a:pt x="223717" y="1487506"/>
                </a:lnTo>
                <a:lnTo>
                  <a:pt x="242826" y="1446596"/>
                </a:lnTo>
                <a:lnTo>
                  <a:pt x="262651" y="1406084"/>
                </a:lnTo>
                <a:lnTo>
                  <a:pt x="283183" y="1365978"/>
                </a:lnTo>
                <a:lnTo>
                  <a:pt x="304415" y="1326286"/>
                </a:lnTo>
                <a:lnTo>
                  <a:pt x="326338" y="1287015"/>
                </a:lnTo>
                <a:lnTo>
                  <a:pt x="348944" y="1248174"/>
                </a:lnTo>
                <a:lnTo>
                  <a:pt x="372225" y="1209771"/>
                </a:lnTo>
                <a:lnTo>
                  <a:pt x="396174" y="1171813"/>
                </a:lnTo>
                <a:lnTo>
                  <a:pt x="420782" y="1134308"/>
                </a:lnTo>
                <a:lnTo>
                  <a:pt x="446042" y="1097264"/>
                </a:lnTo>
                <a:lnTo>
                  <a:pt x="471945" y="1060689"/>
                </a:lnTo>
                <a:lnTo>
                  <a:pt x="498483" y="1024591"/>
                </a:lnTo>
                <a:lnTo>
                  <a:pt x="525649" y="988977"/>
                </a:lnTo>
                <a:lnTo>
                  <a:pt x="553434" y="953857"/>
                </a:lnTo>
                <a:lnTo>
                  <a:pt x="581831" y="919237"/>
                </a:lnTo>
                <a:lnTo>
                  <a:pt x="610831" y="885125"/>
                </a:lnTo>
                <a:lnTo>
                  <a:pt x="640427" y="851529"/>
                </a:lnTo>
                <a:lnTo>
                  <a:pt x="670610" y="818458"/>
                </a:lnTo>
                <a:lnTo>
                  <a:pt x="701372" y="785918"/>
                </a:lnTo>
                <a:lnTo>
                  <a:pt x="732706" y="753918"/>
                </a:lnTo>
                <a:lnTo>
                  <a:pt x="764604" y="722467"/>
                </a:lnTo>
                <a:lnTo>
                  <a:pt x="797057" y="691570"/>
                </a:lnTo>
                <a:lnTo>
                  <a:pt x="830057" y="661238"/>
                </a:lnTo>
                <a:lnTo>
                  <a:pt x="863597" y="631476"/>
                </a:lnTo>
                <a:lnTo>
                  <a:pt x="897669" y="602294"/>
                </a:lnTo>
                <a:lnTo>
                  <a:pt x="932264" y="573699"/>
                </a:lnTo>
                <a:lnTo>
                  <a:pt x="967374" y="545699"/>
                </a:lnTo>
                <a:lnTo>
                  <a:pt x="1002993" y="518302"/>
                </a:lnTo>
                <a:lnTo>
                  <a:pt x="1039110" y="491516"/>
                </a:lnTo>
                <a:lnTo>
                  <a:pt x="1075720" y="465348"/>
                </a:lnTo>
                <a:lnTo>
                  <a:pt x="1112813" y="439807"/>
                </a:lnTo>
                <a:lnTo>
                  <a:pt x="1150381" y="414901"/>
                </a:lnTo>
                <a:lnTo>
                  <a:pt x="1188417" y="390636"/>
                </a:lnTo>
                <a:lnTo>
                  <a:pt x="1226913" y="367022"/>
                </a:lnTo>
                <a:lnTo>
                  <a:pt x="1265860" y="344066"/>
                </a:lnTo>
                <a:lnTo>
                  <a:pt x="1305251" y="321776"/>
                </a:lnTo>
                <a:lnTo>
                  <a:pt x="1345078" y="300159"/>
                </a:lnTo>
                <a:lnTo>
                  <a:pt x="1385332" y="279225"/>
                </a:lnTo>
                <a:lnTo>
                  <a:pt x="1426006" y="258979"/>
                </a:lnTo>
                <a:lnTo>
                  <a:pt x="1467092" y="239432"/>
                </a:lnTo>
                <a:lnTo>
                  <a:pt x="1508581" y="220589"/>
                </a:lnTo>
                <a:lnTo>
                  <a:pt x="1550466" y="202460"/>
                </a:lnTo>
                <a:lnTo>
                  <a:pt x="1592739" y="185052"/>
                </a:lnTo>
                <a:lnTo>
                  <a:pt x="1635391" y="168373"/>
                </a:lnTo>
                <a:lnTo>
                  <a:pt x="1678415" y="152430"/>
                </a:lnTo>
                <a:lnTo>
                  <a:pt x="1721803" y="137233"/>
                </a:lnTo>
                <a:lnTo>
                  <a:pt x="1765547" y="122788"/>
                </a:lnTo>
                <a:lnTo>
                  <a:pt x="1809638" y="109103"/>
                </a:lnTo>
                <a:lnTo>
                  <a:pt x="1854069" y="96187"/>
                </a:lnTo>
                <a:lnTo>
                  <a:pt x="1898832" y="84046"/>
                </a:lnTo>
                <a:lnTo>
                  <a:pt x="1943919" y="72690"/>
                </a:lnTo>
                <a:lnTo>
                  <a:pt x="1989321" y="62126"/>
                </a:lnTo>
                <a:lnTo>
                  <a:pt x="2035032" y="52362"/>
                </a:lnTo>
                <a:lnTo>
                  <a:pt x="2081042" y="43406"/>
                </a:lnTo>
                <a:lnTo>
                  <a:pt x="2127344" y="35265"/>
                </a:lnTo>
                <a:lnTo>
                  <a:pt x="2173929" y="27948"/>
                </a:lnTo>
                <a:lnTo>
                  <a:pt x="2220791" y="21462"/>
                </a:lnTo>
                <a:lnTo>
                  <a:pt x="2267920" y="15815"/>
                </a:lnTo>
                <a:lnTo>
                  <a:pt x="2315310" y="11015"/>
                </a:lnTo>
                <a:lnTo>
                  <a:pt x="2362951" y="7071"/>
                </a:lnTo>
                <a:lnTo>
                  <a:pt x="2410836" y="3989"/>
                </a:lnTo>
                <a:lnTo>
                  <a:pt x="2458957" y="1778"/>
                </a:lnTo>
                <a:lnTo>
                  <a:pt x="2507306" y="445"/>
                </a:lnTo>
                <a:lnTo>
                  <a:pt x="2555875" y="0"/>
                </a:lnTo>
                <a:lnTo>
                  <a:pt x="2604443" y="445"/>
                </a:lnTo>
                <a:lnTo>
                  <a:pt x="2652792" y="1778"/>
                </a:lnTo>
                <a:lnTo>
                  <a:pt x="2700913" y="3989"/>
                </a:lnTo>
                <a:lnTo>
                  <a:pt x="2748798" y="7071"/>
                </a:lnTo>
                <a:lnTo>
                  <a:pt x="2796439" y="11015"/>
                </a:lnTo>
                <a:lnTo>
                  <a:pt x="2843829" y="15815"/>
                </a:lnTo>
                <a:lnTo>
                  <a:pt x="2890958" y="21462"/>
                </a:lnTo>
                <a:lnTo>
                  <a:pt x="2937820" y="27948"/>
                </a:lnTo>
                <a:lnTo>
                  <a:pt x="2984405" y="35265"/>
                </a:lnTo>
                <a:lnTo>
                  <a:pt x="3030707" y="43406"/>
                </a:lnTo>
                <a:lnTo>
                  <a:pt x="3076717" y="52362"/>
                </a:lnTo>
                <a:lnTo>
                  <a:pt x="3122428" y="62126"/>
                </a:lnTo>
                <a:lnTo>
                  <a:pt x="3167830" y="72690"/>
                </a:lnTo>
                <a:lnTo>
                  <a:pt x="3212917" y="84046"/>
                </a:lnTo>
                <a:lnTo>
                  <a:pt x="3257680" y="96187"/>
                </a:lnTo>
                <a:lnTo>
                  <a:pt x="3302111" y="109103"/>
                </a:lnTo>
                <a:lnTo>
                  <a:pt x="3346202" y="122788"/>
                </a:lnTo>
                <a:lnTo>
                  <a:pt x="3389946" y="137233"/>
                </a:lnTo>
                <a:lnTo>
                  <a:pt x="3433334" y="152430"/>
                </a:lnTo>
                <a:lnTo>
                  <a:pt x="3476358" y="168373"/>
                </a:lnTo>
                <a:lnTo>
                  <a:pt x="3519010" y="185052"/>
                </a:lnTo>
                <a:lnTo>
                  <a:pt x="3561283" y="202460"/>
                </a:lnTo>
                <a:lnTo>
                  <a:pt x="3603168" y="220589"/>
                </a:lnTo>
                <a:lnTo>
                  <a:pt x="3644657" y="239432"/>
                </a:lnTo>
                <a:lnTo>
                  <a:pt x="3685743" y="258979"/>
                </a:lnTo>
                <a:lnTo>
                  <a:pt x="3726417" y="279225"/>
                </a:lnTo>
                <a:lnTo>
                  <a:pt x="3766671" y="300159"/>
                </a:lnTo>
                <a:lnTo>
                  <a:pt x="3806498" y="321776"/>
                </a:lnTo>
                <a:lnTo>
                  <a:pt x="3845889" y="344066"/>
                </a:lnTo>
                <a:lnTo>
                  <a:pt x="3884836" y="367022"/>
                </a:lnTo>
                <a:lnTo>
                  <a:pt x="3923332" y="390636"/>
                </a:lnTo>
                <a:lnTo>
                  <a:pt x="3961368" y="414901"/>
                </a:lnTo>
                <a:lnTo>
                  <a:pt x="3998936" y="439807"/>
                </a:lnTo>
                <a:lnTo>
                  <a:pt x="4036029" y="465348"/>
                </a:lnTo>
                <a:lnTo>
                  <a:pt x="4072639" y="491516"/>
                </a:lnTo>
                <a:lnTo>
                  <a:pt x="4108756" y="518302"/>
                </a:lnTo>
                <a:lnTo>
                  <a:pt x="4144375" y="545699"/>
                </a:lnTo>
                <a:lnTo>
                  <a:pt x="4179485" y="573699"/>
                </a:lnTo>
                <a:lnTo>
                  <a:pt x="4214080" y="602294"/>
                </a:lnTo>
                <a:lnTo>
                  <a:pt x="4248152" y="631476"/>
                </a:lnTo>
                <a:lnTo>
                  <a:pt x="4281692" y="661238"/>
                </a:lnTo>
                <a:lnTo>
                  <a:pt x="4314692" y="691570"/>
                </a:lnTo>
                <a:lnTo>
                  <a:pt x="4347145" y="722467"/>
                </a:lnTo>
                <a:lnTo>
                  <a:pt x="4379043" y="753918"/>
                </a:lnTo>
                <a:lnTo>
                  <a:pt x="4410377" y="785918"/>
                </a:lnTo>
                <a:lnTo>
                  <a:pt x="4441139" y="818458"/>
                </a:lnTo>
                <a:lnTo>
                  <a:pt x="4471322" y="851529"/>
                </a:lnTo>
                <a:lnTo>
                  <a:pt x="4500918" y="885125"/>
                </a:lnTo>
                <a:lnTo>
                  <a:pt x="4529918" y="919237"/>
                </a:lnTo>
                <a:lnTo>
                  <a:pt x="4558315" y="953857"/>
                </a:lnTo>
                <a:lnTo>
                  <a:pt x="4586100" y="988977"/>
                </a:lnTo>
                <a:lnTo>
                  <a:pt x="4613266" y="1024591"/>
                </a:lnTo>
                <a:lnTo>
                  <a:pt x="4639804" y="1060689"/>
                </a:lnTo>
                <a:lnTo>
                  <a:pt x="4665707" y="1097264"/>
                </a:lnTo>
                <a:lnTo>
                  <a:pt x="4690967" y="1134308"/>
                </a:lnTo>
                <a:lnTo>
                  <a:pt x="4715575" y="1171813"/>
                </a:lnTo>
                <a:lnTo>
                  <a:pt x="4739524" y="1209771"/>
                </a:lnTo>
                <a:lnTo>
                  <a:pt x="4762805" y="1248174"/>
                </a:lnTo>
                <a:lnTo>
                  <a:pt x="4785411" y="1287015"/>
                </a:lnTo>
                <a:lnTo>
                  <a:pt x="4807334" y="1326286"/>
                </a:lnTo>
                <a:lnTo>
                  <a:pt x="4828566" y="1365978"/>
                </a:lnTo>
                <a:lnTo>
                  <a:pt x="4849098" y="1406084"/>
                </a:lnTo>
                <a:lnTo>
                  <a:pt x="4868923" y="1446596"/>
                </a:lnTo>
                <a:lnTo>
                  <a:pt x="4888032" y="1487506"/>
                </a:lnTo>
                <a:lnTo>
                  <a:pt x="4906418" y="1528807"/>
                </a:lnTo>
                <a:lnTo>
                  <a:pt x="4924073" y="1570489"/>
                </a:lnTo>
                <a:lnTo>
                  <a:pt x="4940989" y="1612546"/>
                </a:lnTo>
                <a:lnTo>
                  <a:pt x="4957157" y="1654970"/>
                </a:lnTo>
                <a:lnTo>
                  <a:pt x="4972571" y="1697752"/>
                </a:lnTo>
                <a:lnTo>
                  <a:pt x="4987220" y="1740886"/>
                </a:lnTo>
                <a:lnTo>
                  <a:pt x="5001099" y="1784362"/>
                </a:lnTo>
                <a:lnTo>
                  <a:pt x="5014199" y="1828173"/>
                </a:lnTo>
                <a:lnTo>
                  <a:pt x="5026511" y="1872311"/>
                </a:lnTo>
                <a:lnTo>
                  <a:pt x="5038028" y="1916768"/>
                </a:lnTo>
                <a:lnTo>
                  <a:pt x="5048742" y="1961537"/>
                </a:lnTo>
                <a:lnTo>
                  <a:pt x="5058644" y="2006610"/>
                </a:lnTo>
                <a:lnTo>
                  <a:pt x="5067728" y="2051978"/>
                </a:lnTo>
                <a:lnTo>
                  <a:pt x="5075984" y="2097634"/>
                </a:lnTo>
                <a:lnTo>
                  <a:pt x="5083405" y="2143570"/>
                </a:lnTo>
                <a:lnTo>
                  <a:pt x="5089983" y="2189778"/>
                </a:lnTo>
                <a:lnTo>
                  <a:pt x="5095710" y="2236250"/>
                </a:lnTo>
                <a:lnTo>
                  <a:pt x="5100578" y="2282978"/>
                </a:lnTo>
                <a:lnTo>
                  <a:pt x="5104578" y="2329955"/>
                </a:lnTo>
                <a:lnTo>
                  <a:pt x="5107704" y="2377172"/>
                </a:lnTo>
                <a:lnTo>
                  <a:pt x="5109946" y="2424622"/>
                </a:lnTo>
                <a:lnTo>
                  <a:pt x="5111297" y="2472296"/>
                </a:lnTo>
                <a:lnTo>
                  <a:pt x="5111750" y="2520188"/>
                </a:lnTo>
                <a:lnTo>
                  <a:pt x="5111297" y="2568075"/>
                </a:lnTo>
                <a:lnTo>
                  <a:pt x="5109946" y="2615745"/>
                </a:lnTo>
                <a:lnTo>
                  <a:pt x="5107704" y="2663191"/>
                </a:lnTo>
                <a:lnTo>
                  <a:pt x="5104578" y="2710404"/>
                </a:lnTo>
                <a:lnTo>
                  <a:pt x="5100578" y="2757378"/>
                </a:lnTo>
                <a:lnTo>
                  <a:pt x="5095710" y="2804103"/>
                </a:lnTo>
                <a:lnTo>
                  <a:pt x="5089983" y="2850571"/>
                </a:lnTo>
                <a:lnTo>
                  <a:pt x="5083405" y="2896776"/>
                </a:lnTo>
                <a:lnTo>
                  <a:pt x="5075984" y="2942709"/>
                </a:lnTo>
                <a:lnTo>
                  <a:pt x="5067728" y="2988363"/>
                </a:lnTo>
                <a:lnTo>
                  <a:pt x="5058644" y="3033728"/>
                </a:lnTo>
                <a:lnTo>
                  <a:pt x="5048742" y="3078799"/>
                </a:lnTo>
                <a:lnTo>
                  <a:pt x="5038028" y="3123565"/>
                </a:lnTo>
                <a:lnTo>
                  <a:pt x="5026511" y="3168021"/>
                </a:lnTo>
                <a:lnTo>
                  <a:pt x="5014199" y="3212157"/>
                </a:lnTo>
                <a:lnTo>
                  <a:pt x="5001099" y="3255967"/>
                </a:lnTo>
                <a:lnTo>
                  <a:pt x="4987220" y="3299441"/>
                </a:lnTo>
                <a:lnTo>
                  <a:pt x="4972571" y="3342573"/>
                </a:lnTo>
                <a:lnTo>
                  <a:pt x="4957157" y="3385354"/>
                </a:lnTo>
                <a:lnTo>
                  <a:pt x="4940989" y="3427777"/>
                </a:lnTo>
                <a:lnTo>
                  <a:pt x="4924073" y="3469833"/>
                </a:lnTo>
                <a:lnTo>
                  <a:pt x="4906418" y="3511514"/>
                </a:lnTo>
                <a:lnTo>
                  <a:pt x="4888032" y="3552814"/>
                </a:lnTo>
                <a:lnTo>
                  <a:pt x="4868923" y="3593724"/>
                </a:lnTo>
                <a:lnTo>
                  <a:pt x="4849098" y="3634235"/>
                </a:lnTo>
                <a:lnTo>
                  <a:pt x="4828566" y="3674341"/>
                </a:lnTo>
                <a:lnTo>
                  <a:pt x="4807334" y="3714033"/>
                </a:lnTo>
                <a:lnTo>
                  <a:pt x="4785411" y="3753303"/>
                </a:lnTo>
                <a:lnTo>
                  <a:pt x="4762805" y="3792144"/>
                </a:lnTo>
                <a:lnTo>
                  <a:pt x="4739524" y="3830548"/>
                </a:lnTo>
                <a:lnTo>
                  <a:pt x="4715575" y="3868506"/>
                </a:lnTo>
                <a:lnTo>
                  <a:pt x="4690967" y="3906011"/>
                </a:lnTo>
                <a:lnTo>
                  <a:pt x="4665707" y="3943056"/>
                </a:lnTo>
                <a:lnTo>
                  <a:pt x="4639804" y="3979631"/>
                </a:lnTo>
                <a:lnTo>
                  <a:pt x="4613266" y="4015729"/>
                </a:lnTo>
                <a:lnTo>
                  <a:pt x="4586100" y="4051343"/>
                </a:lnTo>
                <a:lnTo>
                  <a:pt x="4558315" y="4086465"/>
                </a:lnTo>
                <a:lnTo>
                  <a:pt x="4529918" y="4121086"/>
                </a:lnTo>
                <a:lnTo>
                  <a:pt x="4500918" y="4155198"/>
                </a:lnTo>
                <a:lnTo>
                  <a:pt x="4471322" y="4188795"/>
                </a:lnTo>
                <a:lnTo>
                  <a:pt x="4441139" y="4221867"/>
                </a:lnTo>
                <a:lnTo>
                  <a:pt x="4410377" y="4254408"/>
                </a:lnTo>
                <a:lnTo>
                  <a:pt x="4379043" y="4286408"/>
                </a:lnTo>
                <a:lnTo>
                  <a:pt x="4347145" y="4317861"/>
                </a:lnTo>
                <a:lnTo>
                  <a:pt x="4314692" y="4348759"/>
                </a:lnTo>
                <a:lnTo>
                  <a:pt x="4281692" y="4379093"/>
                </a:lnTo>
                <a:lnTo>
                  <a:pt x="4248152" y="4408855"/>
                </a:lnTo>
                <a:lnTo>
                  <a:pt x="4214080" y="4438039"/>
                </a:lnTo>
                <a:lnTo>
                  <a:pt x="4179485" y="4466635"/>
                </a:lnTo>
                <a:lnTo>
                  <a:pt x="4144375" y="4494636"/>
                </a:lnTo>
                <a:lnTo>
                  <a:pt x="4108756" y="4522035"/>
                </a:lnTo>
                <a:lnTo>
                  <a:pt x="4072639" y="4548822"/>
                </a:lnTo>
                <a:lnTo>
                  <a:pt x="4036029" y="4574991"/>
                </a:lnTo>
                <a:lnTo>
                  <a:pt x="3998936" y="4600534"/>
                </a:lnTo>
                <a:lnTo>
                  <a:pt x="3961368" y="4625442"/>
                </a:lnTo>
                <a:lnTo>
                  <a:pt x="3923332" y="4649708"/>
                </a:lnTo>
                <a:lnTo>
                  <a:pt x="3884836" y="4673323"/>
                </a:lnTo>
                <a:lnTo>
                  <a:pt x="3845889" y="4696281"/>
                </a:lnTo>
                <a:lnTo>
                  <a:pt x="3806498" y="4718572"/>
                </a:lnTo>
                <a:lnTo>
                  <a:pt x="3766671" y="4740190"/>
                </a:lnTo>
                <a:lnTo>
                  <a:pt x="3726417" y="4761126"/>
                </a:lnTo>
                <a:lnTo>
                  <a:pt x="3685743" y="4781373"/>
                </a:lnTo>
                <a:lnTo>
                  <a:pt x="3644657" y="4800922"/>
                </a:lnTo>
                <a:lnTo>
                  <a:pt x="3603168" y="4819766"/>
                </a:lnTo>
                <a:lnTo>
                  <a:pt x="3561283" y="4837897"/>
                </a:lnTo>
                <a:lnTo>
                  <a:pt x="3519010" y="4855306"/>
                </a:lnTo>
                <a:lnTo>
                  <a:pt x="3476358" y="4871987"/>
                </a:lnTo>
                <a:lnTo>
                  <a:pt x="3433334" y="4887930"/>
                </a:lnTo>
                <a:lnTo>
                  <a:pt x="3389946" y="4903129"/>
                </a:lnTo>
                <a:lnTo>
                  <a:pt x="3346202" y="4917576"/>
                </a:lnTo>
                <a:lnTo>
                  <a:pt x="3302111" y="4931262"/>
                </a:lnTo>
                <a:lnTo>
                  <a:pt x="3257680" y="4944179"/>
                </a:lnTo>
                <a:lnTo>
                  <a:pt x="3212917" y="4956320"/>
                </a:lnTo>
                <a:lnTo>
                  <a:pt x="3167830" y="4967677"/>
                </a:lnTo>
                <a:lnTo>
                  <a:pt x="3122428" y="4978242"/>
                </a:lnTo>
                <a:lnTo>
                  <a:pt x="3076717" y="4988007"/>
                </a:lnTo>
                <a:lnTo>
                  <a:pt x="3030707" y="4996965"/>
                </a:lnTo>
                <a:lnTo>
                  <a:pt x="2984405" y="5005106"/>
                </a:lnTo>
                <a:lnTo>
                  <a:pt x="2937820" y="5012424"/>
                </a:lnTo>
                <a:lnTo>
                  <a:pt x="2890958" y="5018911"/>
                </a:lnTo>
                <a:lnTo>
                  <a:pt x="2843829" y="5024558"/>
                </a:lnTo>
                <a:lnTo>
                  <a:pt x="2796439" y="5029359"/>
                </a:lnTo>
                <a:lnTo>
                  <a:pt x="2748798" y="5033304"/>
                </a:lnTo>
                <a:lnTo>
                  <a:pt x="2700913" y="5036386"/>
                </a:lnTo>
                <a:lnTo>
                  <a:pt x="2652792" y="5038597"/>
                </a:lnTo>
                <a:lnTo>
                  <a:pt x="2604443" y="5039930"/>
                </a:lnTo>
                <a:lnTo>
                  <a:pt x="2555875" y="5040376"/>
                </a:lnTo>
                <a:lnTo>
                  <a:pt x="2507306" y="5039930"/>
                </a:lnTo>
                <a:lnTo>
                  <a:pt x="2458957" y="5038597"/>
                </a:lnTo>
                <a:lnTo>
                  <a:pt x="2410836" y="5036386"/>
                </a:lnTo>
                <a:lnTo>
                  <a:pt x="2362951" y="5033304"/>
                </a:lnTo>
                <a:lnTo>
                  <a:pt x="2315310" y="5029359"/>
                </a:lnTo>
                <a:lnTo>
                  <a:pt x="2267920" y="5024558"/>
                </a:lnTo>
                <a:lnTo>
                  <a:pt x="2220791" y="5018911"/>
                </a:lnTo>
                <a:lnTo>
                  <a:pt x="2173929" y="5012424"/>
                </a:lnTo>
                <a:lnTo>
                  <a:pt x="2127344" y="5005106"/>
                </a:lnTo>
                <a:lnTo>
                  <a:pt x="2081042" y="4996965"/>
                </a:lnTo>
                <a:lnTo>
                  <a:pt x="2035032" y="4988007"/>
                </a:lnTo>
                <a:lnTo>
                  <a:pt x="1989321" y="4978242"/>
                </a:lnTo>
                <a:lnTo>
                  <a:pt x="1943919" y="4967677"/>
                </a:lnTo>
                <a:lnTo>
                  <a:pt x="1898832" y="4956320"/>
                </a:lnTo>
                <a:lnTo>
                  <a:pt x="1854069" y="4944179"/>
                </a:lnTo>
                <a:lnTo>
                  <a:pt x="1809638" y="4931262"/>
                </a:lnTo>
                <a:lnTo>
                  <a:pt x="1765547" y="4917576"/>
                </a:lnTo>
                <a:lnTo>
                  <a:pt x="1721803" y="4903129"/>
                </a:lnTo>
                <a:lnTo>
                  <a:pt x="1678415" y="4887930"/>
                </a:lnTo>
                <a:lnTo>
                  <a:pt x="1635391" y="4871987"/>
                </a:lnTo>
                <a:lnTo>
                  <a:pt x="1592739" y="4855306"/>
                </a:lnTo>
                <a:lnTo>
                  <a:pt x="1550466" y="4837897"/>
                </a:lnTo>
                <a:lnTo>
                  <a:pt x="1508581" y="4819766"/>
                </a:lnTo>
                <a:lnTo>
                  <a:pt x="1467092" y="4800922"/>
                </a:lnTo>
                <a:lnTo>
                  <a:pt x="1426006" y="4781373"/>
                </a:lnTo>
                <a:lnTo>
                  <a:pt x="1385332" y="4761126"/>
                </a:lnTo>
                <a:lnTo>
                  <a:pt x="1345078" y="4740190"/>
                </a:lnTo>
                <a:lnTo>
                  <a:pt x="1305251" y="4718572"/>
                </a:lnTo>
                <a:lnTo>
                  <a:pt x="1265860" y="4696281"/>
                </a:lnTo>
                <a:lnTo>
                  <a:pt x="1226913" y="4673323"/>
                </a:lnTo>
                <a:lnTo>
                  <a:pt x="1188417" y="4649708"/>
                </a:lnTo>
                <a:lnTo>
                  <a:pt x="1150381" y="4625442"/>
                </a:lnTo>
                <a:lnTo>
                  <a:pt x="1112813" y="4600534"/>
                </a:lnTo>
                <a:lnTo>
                  <a:pt x="1075720" y="4574991"/>
                </a:lnTo>
                <a:lnTo>
                  <a:pt x="1039110" y="4548822"/>
                </a:lnTo>
                <a:lnTo>
                  <a:pt x="1002993" y="4522035"/>
                </a:lnTo>
                <a:lnTo>
                  <a:pt x="967374" y="4494636"/>
                </a:lnTo>
                <a:lnTo>
                  <a:pt x="932264" y="4466635"/>
                </a:lnTo>
                <a:lnTo>
                  <a:pt x="897669" y="4438039"/>
                </a:lnTo>
                <a:lnTo>
                  <a:pt x="863597" y="4408855"/>
                </a:lnTo>
                <a:lnTo>
                  <a:pt x="830057" y="4379093"/>
                </a:lnTo>
                <a:lnTo>
                  <a:pt x="797057" y="4348759"/>
                </a:lnTo>
                <a:lnTo>
                  <a:pt x="764604" y="4317861"/>
                </a:lnTo>
                <a:lnTo>
                  <a:pt x="732706" y="4286408"/>
                </a:lnTo>
                <a:lnTo>
                  <a:pt x="701372" y="4254408"/>
                </a:lnTo>
                <a:lnTo>
                  <a:pt x="670610" y="4221867"/>
                </a:lnTo>
                <a:lnTo>
                  <a:pt x="640427" y="4188795"/>
                </a:lnTo>
                <a:lnTo>
                  <a:pt x="610831" y="4155198"/>
                </a:lnTo>
                <a:lnTo>
                  <a:pt x="581831" y="4121086"/>
                </a:lnTo>
                <a:lnTo>
                  <a:pt x="553434" y="4086465"/>
                </a:lnTo>
                <a:lnTo>
                  <a:pt x="525649" y="4051343"/>
                </a:lnTo>
                <a:lnTo>
                  <a:pt x="498483" y="4015729"/>
                </a:lnTo>
                <a:lnTo>
                  <a:pt x="471945" y="3979631"/>
                </a:lnTo>
                <a:lnTo>
                  <a:pt x="446042" y="3943056"/>
                </a:lnTo>
                <a:lnTo>
                  <a:pt x="420782" y="3906011"/>
                </a:lnTo>
                <a:lnTo>
                  <a:pt x="396174" y="3868506"/>
                </a:lnTo>
                <a:lnTo>
                  <a:pt x="372225" y="3830548"/>
                </a:lnTo>
                <a:lnTo>
                  <a:pt x="348944" y="3792144"/>
                </a:lnTo>
                <a:lnTo>
                  <a:pt x="326338" y="3753303"/>
                </a:lnTo>
                <a:lnTo>
                  <a:pt x="304415" y="3714033"/>
                </a:lnTo>
                <a:lnTo>
                  <a:pt x="283183" y="3674341"/>
                </a:lnTo>
                <a:lnTo>
                  <a:pt x="262651" y="3634235"/>
                </a:lnTo>
                <a:lnTo>
                  <a:pt x="242826" y="3593724"/>
                </a:lnTo>
                <a:lnTo>
                  <a:pt x="223717" y="3552814"/>
                </a:lnTo>
                <a:lnTo>
                  <a:pt x="205331" y="3511514"/>
                </a:lnTo>
                <a:lnTo>
                  <a:pt x="187676" y="3469833"/>
                </a:lnTo>
                <a:lnTo>
                  <a:pt x="170760" y="3427777"/>
                </a:lnTo>
                <a:lnTo>
                  <a:pt x="154592" y="3385354"/>
                </a:lnTo>
                <a:lnTo>
                  <a:pt x="139178" y="3342573"/>
                </a:lnTo>
                <a:lnTo>
                  <a:pt x="124529" y="3299441"/>
                </a:lnTo>
                <a:lnTo>
                  <a:pt x="110650" y="3255967"/>
                </a:lnTo>
                <a:lnTo>
                  <a:pt x="97550" y="3212157"/>
                </a:lnTo>
                <a:lnTo>
                  <a:pt x="85238" y="3168021"/>
                </a:lnTo>
                <a:lnTo>
                  <a:pt x="73721" y="3123565"/>
                </a:lnTo>
                <a:lnTo>
                  <a:pt x="63007" y="3078799"/>
                </a:lnTo>
                <a:lnTo>
                  <a:pt x="53105" y="3033728"/>
                </a:lnTo>
                <a:lnTo>
                  <a:pt x="44021" y="2988363"/>
                </a:lnTo>
                <a:lnTo>
                  <a:pt x="35765" y="2942709"/>
                </a:lnTo>
                <a:lnTo>
                  <a:pt x="28344" y="2896776"/>
                </a:lnTo>
                <a:lnTo>
                  <a:pt x="21766" y="2850571"/>
                </a:lnTo>
                <a:lnTo>
                  <a:pt x="16039" y="2804103"/>
                </a:lnTo>
                <a:lnTo>
                  <a:pt x="11171" y="2757378"/>
                </a:lnTo>
                <a:lnTo>
                  <a:pt x="7171" y="2710404"/>
                </a:lnTo>
                <a:lnTo>
                  <a:pt x="4045" y="2663191"/>
                </a:lnTo>
                <a:lnTo>
                  <a:pt x="1803" y="2615745"/>
                </a:lnTo>
                <a:lnTo>
                  <a:pt x="452" y="2568075"/>
                </a:lnTo>
                <a:lnTo>
                  <a:pt x="0" y="2520188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8312" y="5661025"/>
            <a:ext cx="8064500" cy="863600"/>
          </a:xfrm>
          <a:custGeom>
            <a:avLst/>
            <a:gdLst/>
            <a:ahLst/>
            <a:cxnLst/>
            <a:rect l="l" t="t" r="r" b="b"/>
            <a:pathLst>
              <a:path w="8064500" h="863600">
                <a:moveTo>
                  <a:pt x="0" y="863600"/>
                </a:moveTo>
                <a:lnTo>
                  <a:pt x="8064500" y="863600"/>
                </a:lnTo>
                <a:lnTo>
                  <a:pt x="8064500" y="0"/>
                </a:lnTo>
                <a:lnTo>
                  <a:pt x="0" y="0"/>
                </a:lnTo>
                <a:lnTo>
                  <a:pt x="0" y="86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468312" y="5661025"/>
            <a:ext cx="8064500" cy="8636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wrap="square" lIns="0" tIns="20955" rIns="0" bIns="0" rtlCol="0" vert="horz">
            <a:spAutoFit/>
          </a:bodyPr>
          <a:lstStyle/>
          <a:p>
            <a:pPr marL="72390" marR="147320">
              <a:lnSpc>
                <a:spcPct val="100000"/>
              </a:lnSpc>
              <a:spcBef>
                <a:spcPts val="165"/>
              </a:spcBef>
            </a:pP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Deoxyuridine suppression 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test.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The circle 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represents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a bone 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marrow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or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other  haemopoietic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cell. THF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= tetrahydrofolate; MP = 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monophosphate;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TP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= triphosphate; 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d= 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deoxyribose;</a:t>
            </a:r>
            <a:r>
              <a:rPr dirty="0" sz="1600" spc="-14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dirty="0" sz="1600" spc="-11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adenine;</a:t>
            </a:r>
            <a:r>
              <a:rPr dirty="0" sz="1600" spc="-5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T=</a:t>
            </a:r>
            <a:r>
              <a:rPr dirty="0" sz="1600" spc="-2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thymine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;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=</a:t>
            </a:r>
            <a:r>
              <a:rPr dirty="0" sz="1600" spc="-2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cytosine;</a:t>
            </a:r>
            <a:r>
              <a:rPr dirty="0" sz="1600" spc="-2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G=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guanine.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84726" y="692150"/>
            <a:ext cx="935355" cy="457200"/>
          </a:xfrm>
          <a:custGeom>
            <a:avLst/>
            <a:gdLst/>
            <a:ahLst/>
            <a:cxnLst/>
            <a:rect l="l" t="t" r="r" b="b"/>
            <a:pathLst>
              <a:path w="935354" h="457200">
                <a:moveTo>
                  <a:pt x="0" y="457200"/>
                </a:moveTo>
                <a:lnTo>
                  <a:pt x="935037" y="457200"/>
                </a:lnTo>
                <a:lnTo>
                  <a:pt x="935037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364863" y="729107"/>
            <a:ext cx="683895" cy="3771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>
                <a:solidFill>
                  <a:srgbClr val="FF0000"/>
                </a:solidFill>
                <a:latin typeface="Times New Roman"/>
                <a:cs typeface="Times New Roman"/>
              </a:rPr>
              <a:t>DNA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71775" y="1628775"/>
            <a:ext cx="3672204" cy="396875"/>
          </a:xfrm>
          <a:custGeom>
            <a:avLst/>
            <a:gdLst/>
            <a:ahLst/>
            <a:cxnLst/>
            <a:rect l="l" t="t" r="r" b="b"/>
            <a:pathLst>
              <a:path w="3672204" h="396875">
                <a:moveTo>
                  <a:pt x="0" y="396875"/>
                </a:moveTo>
                <a:lnTo>
                  <a:pt x="3671951" y="396875"/>
                </a:lnTo>
                <a:lnTo>
                  <a:pt x="3671951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424809" y="1665351"/>
            <a:ext cx="2740025" cy="31623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60" b="0">
                <a:solidFill>
                  <a:srgbClr val="FF0000"/>
                </a:solidFill>
                <a:latin typeface="Times New Roman"/>
                <a:cs typeface="Times New Roman"/>
              </a:rPr>
              <a:t>dATP  </a:t>
            </a:r>
            <a:r>
              <a:rPr dirty="0" sz="2000" spc="10" b="0">
                <a:solidFill>
                  <a:srgbClr val="FF0000"/>
                </a:solidFill>
                <a:latin typeface="Times New Roman"/>
                <a:cs typeface="Times New Roman"/>
              </a:rPr>
              <a:t>dTTP  </a:t>
            </a:r>
            <a:r>
              <a:rPr dirty="0" sz="2000" b="0">
                <a:solidFill>
                  <a:srgbClr val="FF0000"/>
                </a:solidFill>
                <a:latin typeface="Times New Roman"/>
                <a:cs typeface="Times New Roman"/>
              </a:rPr>
              <a:t>dCTP</a:t>
            </a:r>
            <a:r>
              <a:rPr dirty="0" sz="2000" spc="235" b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2000" spc="5" b="0">
                <a:solidFill>
                  <a:srgbClr val="FF0000"/>
                </a:solidFill>
                <a:latin typeface="Times New Roman"/>
                <a:cs typeface="Times New Roman"/>
              </a:rPr>
              <a:t>dGTP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64226" y="2636773"/>
            <a:ext cx="1295400" cy="396875"/>
          </a:xfrm>
          <a:custGeom>
            <a:avLst/>
            <a:gdLst/>
            <a:ahLst/>
            <a:cxnLst/>
            <a:rect l="l" t="t" r="r" b="b"/>
            <a:pathLst>
              <a:path w="1295400" h="396875">
                <a:moveTo>
                  <a:pt x="0" y="396875"/>
                </a:moveTo>
                <a:lnTo>
                  <a:pt x="1295400" y="396875"/>
                </a:lnTo>
                <a:lnTo>
                  <a:pt x="1295400" y="0"/>
                </a:lnTo>
                <a:lnTo>
                  <a:pt x="0" y="0"/>
                </a:lnTo>
                <a:lnTo>
                  <a:pt x="0" y="396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5444744" y="2673603"/>
            <a:ext cx="797560" cy="316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10">
                <a:solidFill>
                  <a:srgbClr val="FF0000"/>
                </a:solidFill>
                <a:latin typeface="Times New Roman"/>
                <a:cs typeface="Times New Roman"/>
              </a:rPr>
              <a:t>Inhibits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8312" y="3187700"/>
            <a:ext cx="1440180" cy="336550"/>
          </a:xfrm>
          <a:custGeom>
            <a:avLst/>
            <a:gdLst/>
            <a:ahLst/>
            <a:cxnLst/>
            <a:rect l="l" t="t" r="r" b="b"/>
            <a:pathLst>
              <a:path w="1440180" h="336550">
                <a:moveTo>
                  <a:pt x="0" y="336550"/>
                </a:moveTo>
                <a:lnTo>
                  <a:pt x="1439799" y="336550"/>
                </a:lnTo>
                <a:lnTo>
                  <a:pt x="1439799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47217" y="3226689"/>
            <a:ext cx="128206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0" b="1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dirty="0" sz="1600" spc="-40" b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r>
              <a:rPr dirty="0" sz="1600" spc="15" b="1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dirty="0" sz="1600" spc="1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HF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35150" y="3314700"/>
            <a:ext cx="720725" cy="85725"/>
          </a:xfrm>
          <a:custGeom>
            <a:avLst/>
            <a:gdLst/>
            <a:ahLst/>
            <a:cxnLst/>
            <a:rect l="l" t="t" r="r" b="b"/>
            <a:pathLst>
              <a:path w="720725" h="85725">
                <a:moveTo>
                  <a:pt x="635000" y="0"/>
                </a:moveTo>
                <a:lnTo>
                  <a:pt x="635000" y="85725"/>
                </a:lnTo>
                <a:lnTo>
                  <a:pt x="692065" y="57150"/>
                </a:lnTo>
                <a:lnTo>
                  <a:pt x="649224" y="57150"/>
                </a:lnTo>
                <a:lnTo>
                  <a:pt x="649224" y="28575"/>
                </a:lnTo>
                <a:lnTo>
                  <a:pt x="692234" y="28575"/>
                </a:lnTo>
                <a:lnTo>
                  <a:pt x="635000" y="0"/>
                </a:lnTo>
                <a:close/>
              </a:path>
              <a:path w="720725" h="85725">
                <a:moveTo>
                  <a:pt x="635000" y="28575"/>
                </a:moveTo>
                <a:lnTo>
                  <a:pt x="0" y="28575"/>
                </a:lnTo>
                <a:lnTo>
                  <a:pt x="0" y="57150"/>
                </a:lnTo>
                <a:lnTo>
                  <a:pt x="635000" y="57150"/>
                </a:lnTo>
                <a:lnTo>
                  <a:pt x="635000" y="28575"/>
                </a:lnTo>
                <a:close/>
              </a:path>
              <a:path w="720725" h="85725">
                <a:moveTo>
                  <a:pt x="692234" y="28575"/>
                </a:moveTo>
                <a:lnTo>
                  <a:pt x="649224" y="28575"/>
                </a:lnTo>
                <a:lnTo>
                  <a:pt x="649224" y="57150"/>
                </a:lnTo>
                <a:lnTo>
                  <a:pt x="692065" y="57150"/>
                </a:lnTo>
                <a:lnTo>
                  <a:pt x="720725" y="42799"/>
                </a:lnTo>
                <a:lnTo>
                  <a:pt x="692234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627376" y="3163951"/>
            <a:ext cx="1440180" cy="336550"/>
          </a:xfrm>
          <a:custGeom>
            <a:avLst/>
            <a:gdLst/>
            <a:ahLst/>
            <a:cxnLst/>
            <a:rect l="l" t="t" r="r" b="b"/>
            <a:pathLst>
              <a:path w="1440179" h="336550">
                <a:moveTo>
                  <a:pt x="0" y="336550"/>
                </a:moveTo>
                <a:lnTo>
                  <a:pt x="1439799" y="336550"/>
                </a:lnTo>
                <a:lnTo>
                  <a:pt x="1439799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211701" y="3141726"/>
            <a:ext cx="792480" cy="336550"/>
          </a:xfrm>
          <a:custGeom>
            <a:avLst/>
            <a:gdLst/>
            <a:ahLst/>
            <a:cxnLst/>
            <a:rect l="l" t="t" r="r" b="b"/>
            <a:pathLst>
              <a:path w="792479" h="336550">
                <a:moveTo>
                  <a:pt x="0" y="336550"/>
                </a:moveTo>
                <a:lnTo>
                  <a:pt x="792162" y="336550"/>
                </a:lnTo>
                <a:lnTo>
                  <a:pt x="792162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4291965" y="3180715"/>
            <a:ext cx="59245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d</a:t>
            </a:r>
            <a:r>
              <a:rPr dirty="0" sz="1600" spc="1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76825" y="3314700"/>
            <a:ext cx="2087880" cy="85725"/>
          </a:xfrm>
          <a:custGeom>
            <a:avLst/>
            <a:gdLst/>
            <a:ahLst/>
            <a:cxnLst/>
            <a:rect l="l" t="t" r="r" b="b"/>
            <a:pathLst>
              <a:path w="2087879" h="85725">
                <a:moveTo>
                  <a:pt x="85725" y="0"/>
                </a:moveTo>
                <a:lnTo>
                  <a:pt x="0" y="42799"/>
                </a:lnTo>
                <a:lnTo>
                  <a:pt x="85725" y="85725"/>
                </a:lnTo>
                <a:lnTo>
                  <a:pt x="85725" y="57150"/>
                </a:lnTo>
                <a:lnTo>
                  <a:pt x="71374" y="57150"/>
                </a:lnTo>
                <a:lnTo>
                  <a:pt x="71374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2087879" h="85725">
                <a:moveTo>
                  <a:pt x="85725" y="28575"/>
                </a:moveTo>
                <a:lnTo>
                  <a:pt x="71374" y="28575"/>
                </a:lnTo>
                <a:lnTo>
                  <a:pt x="71374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2087879" h="85725">
                <a:moveTo>
                  <a:pt x="2087626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2087626" y="57150"/>
                </a:lnTo>
                <a:lnTo>
                  <a:pt x="2087626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92950" y="3141726"/>
            <a:ext cx="1440180" cy="336550"/>
          </a:xfrm>
          <a:custGeom>
            <a:avLst/>
            <a:gdLst/>
            <a:ahLst/>
            <a:cxnLst/>
            <a:rect l="l" t="t" r="r" b="b"/>
            <a:pathLst>
              <a:path w="1440179" h="336550">
                <a:moveTo>
                  <a:pt x="0" y="336550"/>
                </a:moveTo>
                <a:lnTo>
                  <a:pt x="1439926" y="336550"/>
                </a:lnTo>
                <a:lnTo>
                  <a:pt x="1439926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7174230" y="3180715"/>
            <a:ext cx="123444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3H-thymidine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65473" y="1989073"/>
            <a:ext cx="85725" cy="575310"/>
          </a:xfrm>
          <a:custGeom>
            <a:avLst/>
            <a:gdLst/>
            <a:ahLst/>
            <a:cxnLst/>
            <a:rect l="l" t="t" r="r" b="b"/>
            <a:pathLst>
              <a:path w="85725" h="575310">
                <a:moveTo>
                  <a:pt x="57150" y="71500"/>
                </a:moveTo>
                <a:lnTo>
                  <a:pt x="28575" y="71500"/>
                </a:lnTo>
                <a:lnTo>
                  <a:pt x="28575" y="574801"/>
                </a:lnTo>
                <a:lnTo>
                  <a:pt x="57150" y="574801"/>
                </a:lnTo>
                <a:lnTo>
                  <a:pt x="57150" y="71500"/>
                </a:lnTo>
                <a:close/>
              </a:path>
              <a:path w="85725" h="575310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575310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76773" y="1989073"/>
            <a:ext cx="85725" cy="575310"/>
          </a:xfrm>
          <a:custGeom>
            <a:avLst/>
            <a:gdLst/>
            <a:ahLst/>
            <a:cxnLst/>
            <a:rect l="l" t="t" r="r" b="b"/>
            <a:pathLst>
              <a:path w="85725" h="575310">
                <a:moveTo>
                  <a:pt x="57150" y="71500"/>
                </a:moveTo>
                <a:lnTo>
                  <a:pt x="28575" y="71500"/>
                </a:lnTo>
                <a:lnTo>
                  <a:pt x="28575" y="574801"/>
                </a:lnTo>
                <a:lnTo>
                  <a:pt x="57150" y="574801"/>
                </a:lnTo>
                <a:lnTo>
                  <a:pt x="57150" y="71500"/>
                </a:lnTo>
                <a:close/>
              </a:path>
              <a:path w="85725" h="575310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575310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897498" y="1989073"/>
            <a:ext cx="85725" cy="575310"/>
          </a:xfrm>
          <a:custGeom>
            <a:avLst/>
            <a:gdLst/>
            <a:ahLst/>
            <a:cxnLst/>
            <a:rect l="l" t="t" r="r" b="b"/>
            <a:pathLst>
              <a:path w="85725" h="575310">
                <a:moveTo>
                  <a:pt x="57150" y="71500"/>
                </a:moveTo>
                <a:lnTo>
                  <a:pt x="28575" y="71500"/>
                </a:lnTo>
                <a:lnTo>
                  <a:pt x="28575" y="574801"/>
                </a:lnTo>
                <a:lnTo>
                  <a:pt x="57150" y="574801"/>
                </a:lnTo>
                <a:lnTo>
                  <a:pt x="57150" y="71500"/>
                </a:lnTo>
                <a:close/>
              </a:path>
              <a:path w="85725" h="575310">
                <a:moveTo>
                  <a:pt x="42925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23" y="71500"/>
                </a:lnTo>
                <a:lnTo>
                  <a:pt x="42925" y="0"/>
                </a:lnTo>
                <a:close/>
              </a:path>
              <a:path w="85725" h="575310">
                <a:moveTo>
                  <a:pt x="78623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23" y="71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4457700" y="1989073"/>
            <a:ext cx="85725" cy="1153160"/>
          </a:xfrm>
          <a:custGeom>
            <a:avLst/>
            <a:gdLst/>
            <a:ahLst/>
            <a:cxnLst/>
            <a:rect l="l" t="t" r="r" b="b"/>
            <a:pathLst>
              <a:path w="85725" h="1153160">
                <a:moveTo>
                  <a:pt x="57150" y="71500"/>
                </a:moveTo>
                <a:lnTo>
                  <a:pt x="28575" y="71500"/>
                </a:lnTo>
                <a:lnTo>
                  <a:pt x="28575" y="1152652"/>
                </a:lnTo>
                <a:lnTo>
                  <a:pt x="57150" y="1152652"/>
                </a:lnTo>
                <a:lnTo>
                  <a:pt x="57150" y="71500"/>
                </a:lnTo>
                <a:close/>
              </a:path>
              <a:path w="85725" h="1153160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02" y="71500"/>
                </a:lnTo>
                <a:lnTo>
                  <a:pt x="42799" y="0"/>
                </a:lnTo>
                <a:close/>
              </a:path>
              <a:path w="85725" h="1153160">
                <a:moveTo>
                  <a:pt x="78602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02" y="71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4560442" y="1980819"/>
            <a:ext cx="948690" cy="1303655"/>
          </a:xfrm>
          <a:custGeom>
            <a:avLst/>
            <a:gdLst/>
            <a:ahLst/>
            <a:cxnLst/>
            <a:rect l="l" t="t" r="r" b="b"/>
            <a:pathLst>
              <a:path w="948689" h="1303654">
                <a:moveTo>
                  <a:pt x="886325" y="1242646"/>
                </a:moveTo>
                <a:lnTo>
                  <a:pt x="863219" y="1259331"/>
                </a:lnTo>
                <a:lnTo>
                  <a:pt x="948182" y="1303654"/>
                </a:lnTo>
                <a:lnTo>
                  <a:pt x="940080" y="1254252"/>
                </a:lnTo>
                <a:lnTo>
                  <a:pt x="894715" y="1254252"/>
                </a:lnTo>
                <a:lnTo>
                  <a:pt x="886325" y="1242646"/>
                </a:lnTo>
                <a:close/>
              </a:path>
              <a:path w="948689" h="1303654">
                <a:moveTo>
                  <a:pt x="909555" y="1225871"/>
                </a:moveTo>
                <a:lnTo>
                  <a:pt x="886325" y="1242646"/>
                </a:lnTo>
                <a:lnTo>
                  <a:pt x="894715" y="1254252"/>
                </a:lnTo>
                <a:lnTo>
                  <a:pt x="917956" y="1237488"/>
                </a:lnTo>
                <a:lnTo>
                  <a:pt x="909555" y="1225871"/>
                </a:lnTo>
                <a:close/>
              </a:path>
              <a:path w="948689" h="1303654">
                <a:moveTo>
                  <a:pt x="932688" y="1209166"/>
                </a:moveTo>
                <a:lnTo>
                  <a:pt x="909555" y="1225871"/>
                </a:lnTo>
                <a:lnTo>
                  <a:pt x="917956" y="1237488"/>
                </a:lnTo>
                <a:lnTo>
                  <a:pt x="894715" y="1254252"/>
                </a:lnTo>
                <a:lnTo>
                  <a:pt x="940080" y="1254252"/>
                </a:lnTo>
                <a:lnTo>
                  <a:pt x="932688" y="1209166"/>
                </a:lnTo>
                <a:close/>
              </a:path>
              <a:path w="948689" h="1303654">
                <a:moveTo>
                  <a:pt x="23114" y="0"/>
                </a:moveTo>
                <a:lnTo>
                  <a:pt x="0" y="16636"/>
                </a:lnTo>
                <a:lnTo>
                  <a:pt x="886325" y="1242646"/>
                </a:lnTo>
                <a:lnTo>
                  <a:pt x="909555" y="1225871"/>
                </a:lnTo>
                <a:lnTo>
                  <a:pt x="2311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4457700" y="3500373"/>
            <a:ext cx="85725" cy="1152525"/>
          </a:xfrm>
          <a:custGeom>
            <a:avLst/>
            <a:gdLst/>
            <a:ahLst/>
            <a:cxnLst/>
            <a:rect l="l" t="t" r="r" b="b"/>
            <a:pathLst>
              <a:path w="85725" h="1152525">
                <a:moveTo>
                  <a:pt x="57150" y="71500"/>
                </a:moveTo>
                <a:lnTo>
                  <a:pt x="28575" y="71500"/>
                </a:lnTo>
                <a:lnTo>
                  <a:pt x="28575" y="1152525"/>
                </a:lnTo>
                <a:lnTo>
                  <a:pt x="57150" y="1152525"/>
                </a:lnTo>
                <a:lnTo>
                  <a:pt x="57150" y="71500"/>
                </a:lnTo>
                <a:close/>
              </a:path>
              <a:path w="85725" h="1152525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500"/>
                </a:lnTo>
                <a:lnTo>
                  <a:pt x="78602" y="71500"/>
                </a:lnTo>
                <a:lnTo>
                  <a:pt x="42799" y="0"/>
                </a:lnTo>
                <a:close/>
              </a:path>
              <a:path w="85725" h="1152525">
                <a:moveTo>
                  <a:pt x="78602" y="71500"/>
                </a:moveTo>
                <a:lnTo>
                  <a:pt x="57150" y="71500"/>
                </a:lnTo>
                <a:lnTo>
                  <a:pt x="57150" y="85725"/>
                </a:lnTo>
                <a:lnTo>
                  <a:pt x="85725" y="85725"/>
                </a:lnTo>
                <a:lnTo>
                  <a:pt x="78602" y="71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57700" y="5013325"/>
            <a:ext cx="85725" cy="431800"/>
          </a:xfrm>
          <a:custGeom>
            <a:avLst/>
            <a:gdLst/>
            <a:ahLst/>
            <a:cxnLst/>
            <a:rect l="l" t="t" r="r" b="b"/>
            <a:pathLst>
              <a:path w="85725" h="431800">
                <a:moveTo>
                  <a:pt x="57150" y="71374"/>
                </a:moveTo>
                <a:lnTo>
                  <a:pt x="28575" y="71374"/>
                </a:lnTo>
                <a:lnTo>
                  <a:pt x="28575" y="431800"/>
                </a:lnTo>
                <a:lnTo>
                  <a:pt x="57150" y="431800"/>
                </a:lnTo>
                <a:lnTo>
                  <a:pt x="57150" y="71374"/>
                </a:lnTo>
                <a:close/>
              </a:path>
              <a:path w="85725" h="431800">
                <a:moveTo>
                  <a:pt x="42799" y="0"/>
                </a:moveTo>
                <a:lnTo>
                  <a:pt x="0" y="85725"/>
                </a:lnTo>
                <a:lnTo>
                  <a:pt x="28575" y="85725"/>
                </a:lnTo>
                <a:lnTo>
                  <a:pt x="28575" y="71374"/>
                </a:lnTo>
                <a:lnTo>
                  <a:pt x="78538" y="71374"/>
                </a:lnTo>
                <a:lnTo>
                  <a:pt x="42799" y="0"/>
                </a:lnTo>
                <a:close/>
              </a:path>
              <a:path w="85725" h="431800">
                <a:moveTo>
                  <a:pt x="78538" y="71374"/>
                </a:moveTo>
                <a:lnTo>
                  <a:pt x="57150" y="71374"/>
                </a:lnTo>
                <a:lnTo>
                  <a:pt x="57150" y="85725"/>
                </a:lnTo>
                <a:lnTo>
                  <a:pt x="85725" y="85725"/>
                </a:lnTo>
                <a:lnTo>
                  <a:pt x="78538" y="713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148198" y="4754498"/>
            <a:ext cx="2087880" cy="85725"/>
          </a:xfrm>
          <a:custGeom>
            <a:avLst/>
            <a:gdLst/>
            <a:ahLst/>
            <a:cxnLst/>
            <a:rect l="l" t="t" r="r" b="b"/>
            <a:pathLst>
              <a:path w="2087879" h="85725">
                <a:moveTo>
                  <a:pt x="85725" y="0"/>
                </a:moveTo>
                <a:lnTo>
                  <a:pt x="0" y="42925"/>
                </a:lnTo>
                <a:lnTo>
                  <a:pt x="85725" y="85725"/>
                </a:lnTo>
                <a:lnTo>
                  <a:pt x="85725" y="57150"/>
                </a:lnTo>
                <a:lnTo>
                  <a:pt x="71500" y="57150"/>
                </a:lnTo>
                <a:lnTo>
                  <a:pt x="71500" y="28575"/>
                </a:lnTo>
                <a:lnTo>
                  <a:pt x="85725" y="28575"/>
                </a:lnTo>
                <a:lnTo>
                  <a:pt x="85725" y="0"/>
                </a:lnTo>
                <a:close/>
              </a:path>
              <a:path w="2087879" h="85725">
                <a:moveTo>
                  <a:pt x="85725" y="28575"/>
                </a:moveTo>
                <a:lnTo>
                  <a:pt x="71500" y="28575"/>
                </a:lnTo>
                <a:lnTo>
                  <a:pt x="71500" y="57150"/>
                </a:lnTo>
                <a:lnTo>
                  <a:pt x="85725" y="57150"/>
                </a:lnTo>
                <a:lnTo>
                  <a:pt x="85725" y="28575"/>
                </a:lnTo>
                <a:close/>
              </a:path>
              <a:path w="2087879" h="85725">
                <a:moveTo>
                  <a:pt x="2087626" y="28575"/>
                </a:moveTo>
                <a:lnTo>
                  <a:pt x="85725" y="28575"/>
                </a:lnTo>
                <a:lnTo>
                  <a:pt x="85725" y="57150"/>
                </a:lnTo>
                <a:lnTo>
                  <a:pt x="2087626" y="57150"/>
                </a:lnTo>
                <a:lnTo>
                  <a:pt x="2087626" y="285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4140200" y="4652898"/>
            <a:ext cx="792480" cy="336550"/>
          </a:xfrm>
          <a:custGeom>
            <a:avLst/>
            <a:gdLst/>
            <a:ahLst/>
            <a:cxnLst/>
            <a:rect l="l" t="t" r="r" b="b"/>
            <a:pathLst>
              <a:path w="792479" h="336550">
                <a:moveTo>
                  <a:pt x="0" y="336550"/>
                </a:moveTo>
                <a:lnTo>
                  <a:pt x="792162" y="336550"/>
                </a:lnTo>
                <a:lnTo>
                  <a:pt x="792162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4220336" y="4692777"/>
            <a:ext cx="601345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dU</a:t>
            </a:r>
            <a:r>
              <a:rPr dirty="0" sz="1600" spc="-5" b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39975" y="3884676"/>
            <a:ext cx="2087880" cy="488950"/>
          </a:xfrm>
          <a:custGeom>
            <a:avLst/>
            <a:gdLst/>
            <a:ahLst/>
            <a:cxnLst/>
            <a:rect l="l" t="t" r="r" b="b"/>
            <a:pathLst>
              <a:path w="2087879" h="488950">
                <a:moveTo>
                  <a:pt x="0" y="488950"/>
                </a:moveTo>
                <a:lnTo>
                  <a:pt x="2087626" y="488950"/>
                </a:lnTo>
                <a:lnTo>
                  <a:pt x="2087626" y="0"/>
                </a:lnTo>
                <a:lnTo>
                  <a:pt x="0" y="0"/>
                </a:lnTo>
                <a:lnTo>
                  <a:pt x="0" y="488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 txBox="1"/>
          <p:nvPr/>
        </p:nvSpPr>
        <p:spPr>
          <a:xfrm>
            <a:off x="2419604" y="3925570"/>
            <a:ext cx="1757680" cy="408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300" spc="-5" b="1">
                <a:solidFill>
                  <a:srgbClr val="FF0000"/>
                </a:solidFill>
                <a:latin typeface="Times New Roman"/>
                <a:cs typeface="Times New Roman"/>
              </a:rPr>
              <a:t>THF --&gt;</a:t>
            </a:r>
            <a:r>
              <a:rPr dirty="0" sz="1300" spc="-7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300" spc="-10" b="1">
                <a:solidFill>
                  <a:srgbClr val="FF0000"/>
                </a:solidFill>
                <a:latin typeface="Times New Roman"/>
                <a:cs typeface="Times New Roman"/>
              </a:rPr>
              <a:t>5,10-methylene-  </a:t>
            </a:r>
            <a:r>
              <a:rPr dirty="0" sz="1300" spc="-5" b="1">
                <a:solidFill>
                  <a:srgbClr val="FF0000"/>
                </a:solidFill>
                <a:latin typeface="Times New Roman"/>
                <a:cs typeface="Times New Roman"/>
              </a:rPr>
              <a:t>THF</a:t>
            </a:r>
            <a:r>
              <a:rPr dirty="0" sz="1300" spc="-110" b="1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dirty="0" sz="1300" spc="-10" b="1">
                <a:solidFill>
                  <a:srgbClr val="FF0000"/>
                </a:solidFill>
                <a:latin typeface="Times New Roman"/>
                <a:cs typeface="Times New Roman"/>
              </a:rPr>
              <a:t>polyglutamate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626484" y="1125474"/>
            <a:ext cx="729615" cy="586105"/>
          </a:xfrm>
          <a:custGeom>
            <a:avLst/>
            <a:gdLst/>
            <a:ahLst/>
            <a:cxnLst/>
            <a:rect l="l" t="t" r="r" b="b"/>
            <a:pathLst>
              <a:path w="729614" h="586105">
                <a:moveTo>
                  <a:pt x="653706" y="42284"/>
                </a:moveTo>
                <a:lnTo>
                  <a:pt x="0" y="563626"/>
                </a:lnTo>
                <a:lnTo>
                  <a:pt x="17779" y="585851"/>
                </a:lnTo>
                <a:lnTo>
                  <a:pt x="671510" y="64614"/>
                </a:lnTo>
                <a:lnTo>
                  <a:pt x="653706" y="42284"/>
                </a:lnTo>
                <a:close/>
              </a:path>
              <a:path w="729614" h="586105">
                <a:moveTo>
                  <a:pt x="714157" y="33400"/>
                </a:moveTo>
                <a:lnTo>
                  <a:pt x="664844" y="33400"/>
                </a:lnTo>
                <a:lnTo>
                  <a:pt x="682625" y="55752"/>
                </a:lnTo>
                <a:lnTo>
                  <a:pt x="671510" y="64614"/>
                </a:lnTo>
                <a:lnTo>
                  <a:pt x="689355" y="86995"/>
                </a:lnTo>
                <a:lnTo>
                  <a:pt x="714157" y="33400"/>
                </a:lnTo>
                <a:close/>
              </a:path>
              <a:path w="729614" h="586105">
                <a:moveTo>
                  <a:pt x="664844" y="33400"/>
                </a:moveTo>
                <a:lnTo>
                  <a:pt x="653706" y="42284"/>
                </a:lnTo>
                <a:lnTo>
                  <a:pt x="671510" y="64614"/>
                </a:lnTo>
                <a:lnTo>
                  <a:pt x="682625" y="55752"/>
                </a:lnTo>
                <a:lnTo>
                  <a:pt x="664844" y="33400"/>
                </a:lnTo>
                <a:close/>
              </a:path>
              <a:path w="729614" h="586105">
                <a:moveTo>
                  <a:pt x="729614" y="0"/>
                </a:moveTo>
                <a:lnTo>
                  <a:pt x="635888" y="19938"/>
                </a:lnTo>
                <a:lnTo>
                  <a:pt x="653706" y="42284"/>
                </a:lnTo>
                <a:lnTo>
                  <a:pt x="664844" y="33400"/>
                </a:lnTo>
                <a:lnTo>
                  <a:pt x="714157" y="33400"/>
                </a:lnTo>
                <a:lnTo>
                  <a:pt x="72961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414011" y="1052449"/>
            <a:ext cx="243204" cy="652780"/>
          </a:xfrm>
          <a:custGeom>
            <a:avLst/>
            <a:gdLst/>
            <a:ahLst/>
            <a:cxnLst/>
            <a:rect l="l" t="t" r="r" b="b"/>
            <a:pathLst>
              <a:path w="243204" h="652780">
                <a:moveTo>
                  <a:pt x="188789" y="76885"/>
                </a:moveTo>
                <a:lnTo>
                  <a:pt x="0" y="643254"/>
                </a:lnTo>
                <a:lnTo>
                  <a:pt x="27050" y="652272"/>
                </a:lnTo>
                <a:lnTo>
                  <a:pt x="215832" y="85928"/>
                </a:lnTo>
                <a:lnTo>
                  <a:pt x="188789" y="76885"/>
                </a:lnTo>
                <a:close/>
              </a:path>
              <a:path w="243204" h="652780">
                <a:moveTo>
                  <a:pt x="238427" y="63373"/>
                </a:moveTo>
                <a:lnTo>
                  <a:pt x="193293" y="63373"/>
                </a:lnTo>
                <a:lnTo>
                  <a:pt x="220345" y="72389"/>
                </a:lnTo>
                <a:lnTo>
                  <a:pt x="215832" y="85928"/>
                </a:lnTo>
                <a:lnTo>
                  <a:pt x="242950" y="94996"/>
                </a:lnTo>
                <a:lnTo>
                  <a:pt x="238427" y="63373"/>
                </a:lnTo>
                <a:close/>
              </a:path>
              <a:path w="243204" h="652780">
                <a:moveTo>
                  <a:pt x="193293" y="63373"/>
                </a:moveTo>
                <a:lnTo>
                  <a:pt x="188789" y="76885"/>
                </a:lnTo>
                <a:lnTo>
                  <a:pt x="215832" y="85928"/>
                </a:lnTo>
                <a:lnTo>
                  <a:pt x="220345" y="72389"/>
                </a:lnTo>
                <a:lnTo>
                  <a:pt x="193293" y="63373"/>
                </a:lnTo>
                <a:close/>
              </a:path>
              <a:path w="243204" h="652780">
                <a:moveTo>
                  <a:pt x="229362" y="0"/>
                </a:moveTo>
                <a:lnTo>
                  <a:pt x="161671" y="67817"/>
                </a:lnTo>
                <a:lnTo>
                  <a:pt x="188789" y="76885"/>
                </a:lnTo>
                <a:lnTo>
                  <a:pt x="193293" y="63373"/>
                </a:lnTo>
                <a:lnTo>
                  <a:pt x="238427" y="63373"/>
                </a:lnTo>
                <a:lnTo>
                  <a:pt x="22936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4855083" y="1052575"/>
            <a:ext cx="306705" cy="653415"/>
          </a:xfrm>
          <a:custGeom>
            <a:avLst/>
            <a:gdLst/>
            <a:ahLst/>
            <a:cxnLst/>
            <a:rect l="l" t="t" r="r" b="b"/>
            <a:pathLst>
              <a:path w="306704" h="653414">
                <a:moveTo>
                  <a:pt x="52182" y="72373"/>
                </a:moveTo>
                <a:lnTo>
                  <a:pt x="26118" y="83989"/>
                </a:lnTo>
                <a:lnTo>
                  <a:pt x="280162" y="653414"/>
                </a:lnTo>
                <a:lnTo>
                  <a:pt x="306196" y="641858"/>
                </a:lnTo>
                <a:lnTo>
                  <a:pt x="52182" y="72373"/>
                </a:lnTo>
                <a:close/>
              </a:path>
              <a:path w="306704" h="653414">
                <a:moveTo>
                  <a:pt x="4317" y="0"/>
                </a:moveTo>
                <a:lnTo>
                  <a:pt x="0" y="95631"/>
                </a:lnTo>
                <a:lnTo>
                  <a:pt x="26118" y="83989"/>
                </a:lnTo>
                <a:lnTo>
                  <a:pt x="20319" y="70993"/>
                </a:lnTo>
                <a:lnTo>
                  <a:pt x="46354" y="59309"/>
                </a:lnTo>
                <a:lnTo>
                  <a:pt x="76655" y="59309"/>
                </a:lnTo>
                <a:lnTo>
                  <a:pt x="4317" y="0"/>
                </a:lnTo>
                <a:close/>
              </a:path>
              <a:path w="306704" h="653414">
                <a:moveTo>
                  <a:pt x="46354" y="59309"/>
                </a:moveTo>
                <a:lnTo>
                  <a:pt x="20319" y="70993"/>
                </a:lnTo>
                <a:lnTo>
                  <a:pt x="26118" y="83989"/>
                </a:lnTo>
                <a:lnTo>
                  <a:pt x="52182" y="72373"/>
                </a:lnTo>
                <a:lnTo>
                  <a:pt x="46354" y="59309"/>
                </a:lnTo>
                <a:close/>
              </a:path>
              <a:path w="306704" h="653414">
                <a:moveTo>
                  <a:pt x="76655" y="59309"/>
                </a:moveTo>
                <a:lnTo>
                  <a:pt x="46354" y="59309"/>
                </a:lnTo>
                <a:lnTo>
                  <a:pt x="52182" y="72373"/>
                </a:lnTo>
                <a:lnTo>
                  <a:pt x="78358" y="60706"/>
                </a:lnTo>
                <a:lnTo>
                  <a:pt x="76655" y="593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5148326" y="1052575"/>
            <a:ext cx="728980" cy="658495"/>
          </a:xfrm>
          <a:custGeom>
            <a:avLst/>
            <a:gdLst/>
            <a:ahLst/>
            <a:cxnLst/>
            <a:rect l="l" t="t" r="r" b="b"/>
            <a:pathLst>
              <a:path w="728979" h="658494">
                <a:moveTo>
                  <a:pt x="73210" y="46632"/>
                </a:moveTo>
                <a:lnTo>
                  <a:pt x="54017" y="67949"/>
                </a:lnTo>
                <a:lnTo>
                  <a:pt x="709549" y="658240"/>
                </a:lnTo>
                <a:lnTo>
                  <a:pt x="728599" y="637032"/>
                </a:lnTo>
                <a:lnTo>
                  <a:pt x="73210" y="46632"/>
                </a:lnTo>
                <a:close/>
              </a:path>
              <a:path w="728979" h="658494">
                <a:moveTo>
                  <a:pt x="0" y="0"/>
                </a:moveTo>
                <a:lnTo>
                  <a:pt x="34925" y="89153"/>
                </a:lnTo>
                <a:lnTo>
                  <a:pt x="54017" y="67949"/>
                </a:lnTo>
                <a:lnTo>
                  <a:pt x="43434" y="58420"/>
                </a:lnTo>
                <a:lnTo>
                  <a:pt x="62611" y="37084"/>
                </a:lnTo>
                <a:lnTo>
                  <a:pt x="81808" y="37084"/>
                </a:lnTo>
                <a:lnTo>
                  <a:pt x="92328" y="25400"/>
                </a:lnTo>
                <a:lnTo>
                  <a:pt x="0" y="0"/>
                </a:lnTo>
                <a:close/>
              </a:path>
              <a:path w="728979" h="658494">
                <a:moveTo>
                  <a:pt x="62611" y="37084"/>
                </a:moveTo>
                <a:lnTo>
                  <a:pt x="43434" y="58420"/>
                </a:lnTo>
                <a:lnTo>
                  <a:pt x="54017" y="67949"/>
                </a:lnTo>
                <a:lnTo>
                  <a:pt x="73210" y="46632"/>
                </a:lnTo>
                <a:lnTo>
                  <a:pt x="62611" y="37084"/>
                </a:lnTo>
                <a:close/>
              </a:path>
              <a:path w="728979" h="658494">
                <a:moveTo>
                  <a:pt x="81808" y="37084"/>
                </a:moveTo>
                <a:lnTo>
                  <a:pt x="62611" y="37084"/>
                </a:lnTo>
                <a:lnTo>
                  <a:pt x="73210" y="46632"/>
                </a:lnTo>
                <a:lnTo>
                  <a:pt x="81808" y="3708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2843276" y="3452748"/>
            <a:ext cx="1297305" cy="336550"/>
          </a:xfrm>
          <a:custGeom>
            <a:avLst/>
            <a:gdLst/>
            <a:ahLst/>
            <a:cxnLst/>
            <a:rect l="l" t="t" r="r" b="b"/>
            <a:pathLst>
              <a:path w="1297304" h="336550">
                <a:moveTo>
                  <a:pt x="0" y="336550"/>
                </a:moveTo>
                <a:lnTo>
                  <a:pt x="1296924" y="336550"/>
                </a:lnTo>
                <a:lnTo>
                  <a:pt x="1296924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2707004" y="3202940"/>
            <a:ext cx="1282065" cy="54546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10" b="1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dirty="0" sz="1600" spc="-40" b="1">
                <a:solidFill>
                  <a:srgbClr val="FF0000"/>
                </a:solidFill>
                <a:latin typeface="Times New Roman"/>
                <a:cs typeface="Times New Roman"/>
              </a:rPr>
              <a:t>m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h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y</a:t>
            </a:r>
            <a:r>
              <a:rPr dirty="0" sz="1600" spc="15" b="1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dirty="0" sz="1600" spc="-10" b="1">
                <a:solidFill>
                  <a:srgbClr val="FF0000"/>
                </a:solidFill>
                <a:latin typeface="Times New Roman"/>
                <a:cs typeface="Times New Roman"/>
              </a:rPr>
              <a:t>-</a:t>
            </a:r>
            <a:r>
              <a:rPr dirty="0" sz="1600" spc="10" b="1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dirty="0" sz="1600" spc="5" b="1">
                <a:solidFill>
                  <a:srgbClr val="FF0000"/>
                </a:solidFill>
                <a:latin typeface="Times New Roman"/>
                <a:cs typeface="Times New Roman"/>
              </a:rPr>
              <a:t>HF</a:t>
            </a:r>
            <a:endParaRPr sz="1600">
              <a:latin typeface="Times New Roman"/>
              <a:cs typeface="Times New Roman"/>
            </a:endParaRPr>
          </a:p>
          <a:p>
            <a:pPr marL="227965">
              <a:lnSpc>
                <a:spcPct val="100000"/>
              </a:lnSpc>
              <a:spcBef>
                <a:spcPts val="355"/>
              </a:spcBef>
            </a:pP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Cobalamin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800350" y="3429000"/>
            <a:ext cx="85725" cy="504825"/>
          </a:xfrm>
          <a:custGeom>
            <a:avLst/>
            <a:gdLst/>
            <a:ahLst/>
            <a:cxnLst/>
            <a:rect l="l" t="t" r="r" b="b"/>
            <a:pathLst>
              <a:path w="85725" h="504825">
                <a:moveTo>
                  <a:pt x="28575" y="419100"/>
                </a:moveTo>
                <a:lnTo>
                  <a:pt x="0" y="419100"/>
                </a:lnTo>
                <a:lnTo>
                  <a:pt x="42925" y="504825"/>
                </a:lnTo>
                <a:lnTo>
                  <a:pt x="78623" y="433324"/>
                </a:lnTo>
                <a:lnTo>
                  <a:pt x="28575" y="433324"/>
                </a:lnTo>
                <a:lnTo>
                  <a:pt x="28575" y="419100"/>
                </a:lnTo>
                <a:close/>
              </a:path>
              <a:path w="85725" h="504825">
                <a:moveTo>
                  <a:pt x="57150" y="0"/>
                </a:moveTo>
                <a:lnTo>
                  <a:pt x="28575" y="0"/>
                </a:lnTo>
                <a:lnTo>
                  <a:pt x="28575" y="433324"/>
                </a:lnTo>
                <a:lnTo>
                  <a:pt x="57150" y="433324"/>
                </a:lnTo>
                <a:lnTo>
                  <a:pt x="57150" y="0"/>
                </a:lnTo>
                <a:close/>
              </a:path>
              <a:path w="85725" h="504825">
                <a:moveTo>
                  <a:pt x="85725" y="419100"/>
                </a:moveTo>
                <a:lnTo>
                  <a:pt x="57150" y="419100"/>
                </a:lnTo>
                <a:lnTo>
                  <a:pt x="57150" y="433324"/>
                </a:lnTo>
                <a:lnTo>
                  <a:pt x="78623" y="433324"/>
                </a:lnTo>
                <a:lnTo>
                  <a:pt x="85725" y="419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7235825" y="4581525"/>
            <a:ext cx="1440180" cy="336550"/>
          </a:xfrm>
          <a:custGeom>
            <a:avLst/>
            <a:gdLst/>
            <a:ahLst/>
            <a:cxnLst/>
            <a:rect l="l" t="t" r="r" b="b"/>
            <a:pathLst>
              <a:path w="1440179" h="336550">
                <a:moveTo>
                  <a:pt x="0" y="336550"/>
                </a:moveTo>
                <a:lnTo>
                  <a:pt x="1439926" y="336550"/>
                </a:lnTo>
                <a:lnTo>
                  <a:pt x="1439926" y="0"/>
                </a:lnTo>
                <a:lnTo>
                  <a:pt x="0" y="0"/>
                </a:lnTo>
                <a:lnTo>
                  <a:pt x="0" y="336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 txBox="1"/>
          <p:nvPr/>
        </p:nvSpPr>
        <p:spPr>
          <a:xfrm>
            <a:off x="7317105" y="4621148"/>
            <a:ext cx="1206500" cy="2559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b="1">
                <a:solidFill>
                  <a:srgbClr val="FF0000"/>
                </a:solidFill>
                <a:latin typeface="Times New Roman"/>
                <a:cs typeface="Times New Roman"/>
              </a:rPr>
              <a:t>Deoxyuridine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287" y="260350"/>
            <a:ext cx="8286750" cy="4924425"/>
          </a:xfrm>
          <a:custGeom>
            <a:avLst/>
            <a:gdLst/>
            <a:ahLst/>
            <a:cxnLst/>
            <a:rect l="l" t="t" r="r" b="b"/>
            <a:pathLst>
              <a:path w="8286750" h="4924425">
                <a:moveTo>
                  <a:pt x="0" y="4924425"/>
                </a:moveTo>
                <a:lnTo>
                  <a:pt x="8286750" y="4924425"/>
                </a:lnTo>
                <a:lnTo>
                  <a:pt x="8286750" y="0"/>
                </a:lnTo>
                <a:lnTo>
                  <a:pt x="0" y="0"/>
                </a:lnTo>
                <a:lnTo>
                  <a:pt x="0" y="49244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07867" y="531886"/>
            <a:ext cx="3063240" cy="14827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2700" marR="5080">
              <a:lnSpc>
                <a:spcPct val="133400"/>
              </a:lnSpc>
            </a:pPr>
            <a:r>
              <a:rPr dirty="0" sz="2400" spc="-5" b="1">
                <a:solidFill>
                  <a:srgbClr val="660066"/>
                </a:solidFill>
                <a:latin typeface="Arial Black"/>
                <a:cs typeface="Arial Black"/>
              </a:rPr>
              <a:t>Homocysteine  </a:t>
            </a:r>
            <a:r>
              <a:rPr dirty="0" sz="2400" spc="-10" b="1">
                <a:solidFill>
                  <a:srgbClr val="660066"/>
                </a:solidFill>
                <a:latin typeface="Arial Black"/>
                <a:cs typeface="Arial Black"/>
              </a:rPr>
              <a:t>M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e</a:t>
            </a:r>
            <a:r>
              <a:rPr dirty="0" sz="2400" spc="-10" b="1">
                <a:solidFill>
                  <a:srgbClr val="660066"/>
                </a:solidFill>
                <a:latin typeface="Arial Black"/>
                <a:cs typeface="Arial Black"/>
              </a:rPr>
              <a:t>t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h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yl</a:t>
            </a:r>
            <a:r>
              <a:rPr dirty="0" sz="2400" spc="-15" b="1">
                <a:solidFill>
                  <a:srgbClr val="660066"/>
                </a:solidFill>
                <a:latin typeface="Arial Black"/>
                <a:cs typeface="Arial Black"/>
              </a:rPr>
              <a:t>t</a:t>
            </a:r>
            <a:r>
              <a:rPr dirty="0" sz="2400" spc="35" b="1">
                <a:solidFill>
                  <a:srgbClr val="660066"/>
                </a:solidFill>
                <a:latin typeface="Arial Black"/>
                <a:cs typeface="Arial Black"/>
              </a:rPr>
              <a:t>r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an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s</a:t>
            </a:r>
            <a:r>
              <a:rPr dirty="0" sz="2400" spc="-45" b="1">
                <a:solidFill>
                  <a:srgbClr val="660066"/>
                </a:solidFill>
                <a:latin typeface="Arial Black"/>
                <a:cs typeface="Arial Black"/>
              </a:rPr>
              <a:t>f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e</a:t>
            </a:r>
            <a:r>
              <a:rPr dirty="0" sz="2400" spc="35" b="1">
                <a:solidFill>
                  <a:srgbClr val="660066"/>
                </a:solidFill>
                <a:latin typeface="Arial Black"/>
                <a:cs typeface="Arial Black"/>
              </a:rPr>
              <a:t>r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a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se  Methylcobalamin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65" y="2361565"/>
            <a:ext cx="241046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Hom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o</a:t>
            </a:r>
            <a:r>
              <a:rPr dirty="0" sz="2400" spc="-40" b="1">
                <a:solidFill>
                  <a:srgbClr val="660066"/>
                </a:solidFill>
                <a:latin typeface="Arial Black"/>
                <a:cs typeface="Arial Black"/>
              </a:rPr>
              <a:t>c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ys</a:t>
            </a:r>
            <a:r>
              <a:rPr dirty="0" sz="2400" spc="-10" b="1">
                <a:solidFill>
                  <a:srgbClr val="660066"/>
                </a:solidFill>
                <a:latin typeface="Arial Black"/>
                <a:cs typeface="Arial Black"/>
              </a:rPr>
              <a:t>t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e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ine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2650" y="2361565"/>
            <a:ext cx="187325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0" b="1">
                <a:solidFill>
                  <a:srgbClr val="660066"/>
                </a:solidFill>
                <a:latin typeface="Arial Black"/>
                <a:cs typeface="Arial Black"/>
              </a:rPr>
              <a:t>M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e</a:t>
            </a:r>
            <a:r>
              <a:rPr dirty="0" sz="2400" spc="-10" b="1">
                <a:solidFill>
                  <a:srgbClr val="660066"/>
                </a:solidFill>
                <a:latin typeface="Arial Black"/>
                <a:cs typeface="Arial Black"/>
              </a:rPr>
              <a:t>t</a:t>
            </a:r>
            <a:r>
              <a:rPr dirty="0" sz="2400" spc="5" b="1">
                <a:solidFill>
                  <a:srgbClr val="660066"/>
                </a:solidFill>
                <a:latin typeface="Arial Black"/>
                <a:cs typeface="Arial Black"/>
              </a:rPr>
              <a:t>h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io</a:t>
            </a:r>
            <a:r>
              <a:rPr dirty="0" sz="2400" spc="10" b="1">
                <a:solidFill>
                  <a:srgbClr val="660066"/>
                </a:solidFill>
                <a:latin typeface="Arial Black"/>
                <a:cs typeface="Arial Black"/>
              </a:rPr>
              <a:t>n</a:t>
            </a:r>
            <a:r>
              <a:rPr dirty="0" sz="2400" b="1">
                <a:solidFill>
                  <a:srgbClr val="660066"/>
                </a:solidFill>
                <a:latin typeface="Arial Black"/>
                <a:cs typeface="Arial Black"/>
              </a:rPr>
              <a:t>ine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4065" y="3825240"/>
            <a:ext cx="4018279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 b="1">
                <a:solidFill>
                  <a:srgbClr val="660066"/>
                </a:solidFill>
                <a:latin typeface="Arial Black"/>
                <a:cs typeface="Arial Black"/>
              </a:rPr>
              <a:t>5-Methylterahydrofolate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47869" y="3825240"/>
            <a:ext cx="2797810" cy="3848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15" b="1">
                <a:solidFill>
                  <a:srgbClr val="660066"/>
                </a:solidFill>
                <a:latin typeface="Arial Black"/>
                <a:cs typeface="Arial Black"/>
              </a:rPr>
              <a:t>Tetrahydrofolate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34666" y="2604278"/>
            <a:ext cx="3703320" cy="694690"/>
          </a:xfrm>
          <a:custGeom>
            <a:avLst/>
            <a:gdLst/>
            <a:ahLst/>
            <a:cxnLst/>
            <a:rect l="l" t="t" r="r" b="b"/>
            <a:pathLst>
              <a:path w="3703320" h="694689">
                <a:moveTo>
                  <a:pt x="0" y="572499"/>
                </a:moveTo>
                <a:lnTo>
                  <a:pt x="55308" y="544958"/>
                </a:lnTo>
                <a:lnTo>
                  <a:pt x="110648" y="518101"/>
                </a:lnTo>
                <a:lnTo>
                  <a:pt x="166008" y="491927"/>
                </a:lnTo>
                <a:lnTo>
                  <a:pt x="221376" y="466436"/>
                </a:lnTo>
                <a:lnTo>
                  <a:pt x="276741" y="441628"/>
                </a:lnTo>
                <a:lnTo>
                  <a:pt x="332091" y="417502"/>
                </a:lnTo>
                <a:lnTo>
                  <a:pt x="387415" y="394059"/>
                </a:lnTo>
                <a:lnTo>
                  <a:pt x="442701" y="371296"/>
                </a:lnTo>
                <a:lnTo>
                  <a:pt x="497938" y="349215"/>
                </a:lnTo>
                <a:lnTo>
                  <a:pt x="553113" y="327815"/>
                </a:lnTo>
                <a:lnTo>
                  <a:pt x="608216" y="307094"/>
                </a:lnTo>
                <a:lnTo>
                  <a:pt x="663234" y="287054"/>
                </a:lnTo>
                <a:lnTo>
                  <a:pt x="718157" y="267694"/>
                </a:lnTo>
                <a:lnTo>
                  <a:pt x="772973" y="249013"/>
                </a:lnTo>
                <a:lnTo>
                  <a:pt x="827669" y="231011"/>
                </a:lnTo>
                <a:lnTo>
                  <a:pt x="882235" y="213687"/>
                </a:lnTo>
                <a:lnTo>
                  <a:pt x="936659" y="197041"/>
                </a:lnTo>
                <a:lnTo>
                  <a:pt x="990929" y="181073"/>
                </a:lnTo>
                <a:lnTo>
                  <a:pt x="1045034" y="165783"/>
                </a:lnTo>
                <a:lnTo>
                  <a:pt x="1098963" y="151169"/>
                </a:lnTo>
                <a:lnTo>
                  <a:pt x="1152702" y="137232"/>
                </a:lnTo>
                <a:lnTo>
                  <a:pt x="1206242" y="123972"/>
                </a:lnTo>
                <a:lnTo>
                  <a:pt x="1259571" y="111387"/>
                </a:lnTo>
                <a:lnTo>
                  <a:pt x="1312676" y="99477"/>
                </a:lnTo>
                <a:lnTo>
                  <a:pt x="1365547" y="88243"/>
                </a:lnTo>
                <a:lnTo>
                  <a:pt x="1418171" y="77684"/>
                </a:lnTo>
                <a:lnTo>
                  <a:pt x="1470538" y="67798"/>
                </a:lnTo>
                <a:lnTo>
                  <a:pt x="1522635" y="58587"/>
                </a:lnTo>
                <a:lnTo>
                  <a:pt x="1574451" y="50050"/>
                </a:lnTo>
                <a:lnTo>
                  <a:pt x="1625975" y="42185"/>
                </a:lnTo>
                <a:lnTo>
                  <a:pt x="1677195" y="34993"/>
                </a:lnTo>
                <a:lnTo>
                  <a:pt x="1728099" y="28474"/>
                </a:lnTo>
                <a:lnTo>
                  <a:pt x="1778676" y="22627"/>
                </a:lnTo>
                <a:lnTo>
                  <a:pt x="1828914" y="17452"/>
                </a:lnTo>
                <a:lnTo>
                  <a:pt x="1878801" y="12948"/>
                </a:lnTo>
                <a:lnTo>
                  <a:pt x="1928327" y="9115"/>
                </a:lnTo>
                <a:lnTo>
                  <a:pt x="1977479" y="5952"/>
                </a:lnTo>
                <a:lnTo>
                  <a:pt x="2026246" y="3459"/>
                </a:lnTo>
                <a:lnTo>
                  <a:pt x="2074616" y="1637"/>
                </a:lnTo>
                <a:lnTo>
                  <a:pt x="2122578" y="484"/>
                </a:lnTo>
                <a:lnTo>
                  <a:pt x="2170120" y="0"/>
                </a:lnTo>
                <a:lnTo>
                  <a:pt x="2217231" y="184"/>
                </a:lnTo>
                <a:lnTo>
                  <a:pt x="2263899" y="1037"/>
                </a:lnTo>
                <a:lnTo>
                  <a:pt x="2310112" y="2557"/>
                </a:lnTo>
                <a:lnTo>
                  <a:pt x="2355859" y="4746"/>
                </a:lnTo>
                <a:lnTo>
                  <a:pt x="2401129" y="7601"/>
                </a:lnTo>
                <a:lnTo>
                  <a:pt x="2445909" y="11123"/>
                </a:lnTo>
                <a:lnTo>
                  <a:pt x="2490188" y="15312"/>
                </a:lnTo>
                <a:lnTo>
                  <a:pt x="2533955" y="20166"/>
                </a:lnTo>
                <a:lnTo>
                  <a:pt x="2577198" y="25687"/>
                </a:lnTo>
                <a:lnTo>
                  <a:pt x="2619906" y="31872"/>
                </a:lnTo>
                <a:lnTo>
                  <a:pt x="2662066" y="38722"/>
                </a:lnTo>
                <a:lnTo>
                  <a:pt x="2703668" y="46237"/>
                </a:lnTo>
                <a:lnTo>
                  <a:pt x="2744699" y="54416"/>
                </a:lnTo>
                <a:lnTo>
                  <a:pt x="2785149" y="63259"/>
                </a:lnTo>
                <a:lnTo>
                  <a:pt x="2825005" y="72765"/>
                </a:lnTo>
                <a:lnTo>
                  <a:pt x="2864256" y="82934"/>
                </a:lnTo>
                <a:lnTo>
                  <a:pt x="2902890" y="93766"/>
                </a:lnTo>
                <a:lnTo>
                  <a:pt x="2940897" y="105260"/>
                </a:lnTo>
                <a:lnTo>
                  <a:pt x="2978263" y="117415"/>
                </a:lnTo>
                <a:lnTo>
                  <a:pt x="3014979" y="130233"/>
                </a:lnTo>
                <a:lnTo>
                  <a:pt x="3051031" y="143711"/>
                </a:lnTo>
                <a:lnTo>
                  <a:pt x="3121101" y="172649"/>
                </a:lnTo>
                <a:lnTo>
                  <a:pt x="3188381" y="204228"/>
                </a:lnTo>
                <a:lnTo>
                  <a:pt x="3252778" y="238443"/>
                </a:lnTo>
                <a:lnTo>
                  <a:pt x="3314200" y="275292"/>
                </a:lnTo>
                <a:lnTo>
                  <a:pt x="3372553" y="314772"/>
                </a:lnTo>
                <a:lnTo>
                  <a:pt x="3427746" y="356879"/>
                </a:lnTo>
                <a:lnTo>
                  <a:pt x="3479686" y="401611"/>
                </a:lnTo>
                <a:lnTo>
                  <a:pt x="3528280" y="448965"/>
                </a:lnTo>
                <a:lnTo>
                  <a:pt x="3573435" y="498937"/>
                </a:lnTo>
                <a:lnTo>
                  <a:pt x="3615060" y="551526"/>
                </a:lnTo>
                <a:lnTo>
                  <a:pt x="3653061" y="606726"/>
                </a:lnTo>
                <a:lnTo>
                  <a:pt x="3687346" y="664537"/>
                </a:lnTo>
                <a:lnTo>
                  <a:pt x="3703066" y="694419"/>
                </a:lnTo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59048" y="2479675"/>
            <a:ext cx="2808605" cy="171450"/>
          </a:xfrm>
          <a:custGeom>
            <a:avLst/>
            <a:gdLst/>
            <a:ahLst/>
            <a:cxnLst/>
            <a:rect l="l" t="t" r="r" b="b"/>
            <a:pathLst>
              <a:path w="2808604" h="171450">
                <a:moveTo>
                  <a:pt x="2636901" y="0"/>
                </a:moveTo>
                <a:lnTo>
                  <a:pt x="2636901" y="171450"/>
                </a:lnTo>
                <a:lnTo>
                  <a:pt x="2751201" y="114300"/>
                </a:lnTo>
                <a:lnTo>
                  <a:pt x="2665476" y="114300"/>
                </a:lnTo>
                <a:lnTo>
                  <a:pt x="2665476" y="57150"/>
                </a:lnTo>
                <a:lnTo>
                  <a:pt x="2751201" y="57150"/>
                </a:lnTo>
                <a:lnTo>
                  <a:pt x="2636901" y="0"/>
                </a:lnTo>
                <a:close/>
              </a:path>
              <a:path w="2808604" h="171450">
                <a:moveTo>
                  <a:pt x="2636901" y="57150"/>
                </a:moveTo>
                <a:lnTo>
                  <a:pt x="0" y="57150"/>
                </a:lnTo>
                <a:lnTo>
                  <a:pt x="0" y="114300"/>
                </a:lnTo>
                <a:lnTo>
                  <a:pt x="2636901" y="114300"/>
                </a:lnTo>
                <a:lnTo>
                  <a:pt x="2636901" y="57150"/>
                </a:lnTo>
                <a:close/>
              </a:path>
              <a:path w="2808604" h="171450">
                <a:moveTo>
                  <a:pt x="2751201" y="57150"/>
                </a:moveTo>
                <a:lnTo>
                  <a:pt x="2665476" y="57150"/>
                </a:lnTo>
                <a:lnTo>
                  <a:pt x="2665476" y="114300"/>
                </a:lnTo>
                <a:lnTo>
                  <a:pt x="2751201" y="114300"/>
                </a:lnTo>
                <a:lnTo>
                  <a:pt x="2808351" y="85725"/>
                </a:lnTo>
                <a:lnTo>
                  <a:pt x="2751201" y="571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65596" y="3204082"/>
            <a:ext cx="163195" cy="225425"/>
          </a:xfrm>
          <a:custGeom>
            <a:avLst/>
            <a:gdLst/>
            <a:ahLst/>
            <a:cxnLst/>
            <a:rect l="l" t="t" r="r" b="b"/>
            <a:pathLst>
              <a:path w="163195" h="225425">
                <a:moveTo>
                  <a:pt x="54128" y="71110"/>
                </a:moveTo>
                <a:lnTo>
                  <a:pt x="0" y="89026"/>
                </a:lnTo>
                <a:lnTo>
                  <a:pt x="135127" y="224916"/>
                </a:lnTo>
                <a:lnTo>
                  <a:pt x="153519" y="98297"/>
                </a:lnTo>
                <a:lnTo>
                  <a:pt x="63118" y="98297"/>
                </a:lnTo>
                <a:lnTo>
                  <a:pt x="54128" y="71110"/>
                </a:lnTo>
                <a:close/>
              </a:path>
              <a:path w="163195" h="225425">
                <a:moveTo>
                  <a:pt x="108497" y="53115"/>
                </a:moveTo>
                <a:lnTo>
                  <a:pt x="54128" y="71110"/>
                </a:lnTo>
                <a:lnTo>
                  <a:pt x="63118" y="98297"/>
                </a:lnTo>
                <a:lnTo>
                  <a:pt x="117475" y="80263"/>
                </a:lnTo>
                <a:lnTo>
                  <a:pt x="108497" y="53115"/>
                </a:lnTo>
                <a:close/>
              </a:path>
              <a:path w="163195" h="225425">
                <a:moveTo>
                  <a:pt x="162687" y="35178"/>
                </a:moveTo>
                <a:lnTo>
                  <a:pt x="108497" y="53115"/>
                </a:lnTo>
                <a:lnTo>
                  <a:pt x="117475" y="80263"/>
                </a:lnTo>
                <a:lnTo>
                  <a:pt x="63118" y="98297"/>
                </a:lnTo>
                <a:lnTo>
                  <a:pt x="153519" y="98297"/>
                </a:lnTo>
                <a:lnTo>
                  <a:pt x="162687" y="35178"/>
                </a:lnTo>
                <a:close/>
              </a:path>
              <a:path w="163195" h="225425">
                <a:moveTo>
                  <a:pt x="90931" y="0"/>
                </a:moveTo>
                <a:lnTo>
                  <a:pt x="36575" y="18033"/>
                </a:lnTo>
                <a:lnTo>
                  <a:pt x="54128" y="71110"/>
                </a:lnTo>
                <a:lnTo>
                  <a:pt x="108497" y="53115"/>
                </a:lnTo>
                <a:lnTo>
                  <a:pt x="909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3850" y="188912"/>
            <a:ext cx="8641080" cy="648017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8415">
              <a:lnSpc>
                <a:spcPct val="100000"/>
              </a:lnSpc>
              <a:spcBef>
                <a:spcPts val="819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850" y="188912"/>
            <a:ext cx="8640826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wrap="square" lIns="0" tIns="292735" rIns="0" bIns="0" rtlCol="0" vert="horz">
            <a:spAutoFit/>
          </a:bodyPr>
          <a:lstStyle/>
          <a:p>
            <a:pPr marL="342265">
              <a:lnSpc>
                <a:spcPct val="100000"/>
              </a:lnSpc>
              <a:spcBef>
                <a:spcPts val="2305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549275"/>
            <a:ext cx="7772400" cy="5403850"/>
          </a:xfrm>
          <a:custGeom>
            <a:avLst/>
            <a:gdLst/>
            <a:ahLst/>
            <a:cxnLst/>
            <a:rect l="l" t="t" r="r" b="b"/>
            <a:pathLst>
              <a:path w="7772400" h="5403850">
                <a:moveTo>
                  <a:pt x="0" y="5403850"/>
                </a:moveTo>
                <a:lnTo>
                  <a:pt x="7772400" y="5403850"/>
                </a:lnTo>
                <a:lnTo>
                  <a:pt x="7772400" y="0"/>
                </a:lnTo>
                <a:lnTo>
                  <a:pt x="0" y="0"/>
                </a:lnTo>
                <a:lnTo>
                  <a:pt x="0" y="54038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2348" rIns="0" bIns="0" rtlCol="0" vert="horz">
            <a:spAutoFit/>
          </a:bodyPr>
          <a:lstStyle/>
          <a:p>
            <a:pPr marL="163830">
              <a:lnSpc>
                <a:spcPct val="100000"/>
              </a:lnSpc>
            </a:pPr>
            <a:r>
              <a:rPr dirty="0" sz="2800" spc="5"/>
              <a:t>Clinical </a:t>
            </a:r>
            <a:r>
              <a:rPr dirty="0" sz="2800"/>
              <a:t>Features </a:t>
            </a:r>
            <a:r>
              <a:rPr dirty="0" sz="2800" spc="5"/>
              <a:t>of </a:t>
            </a:r>
            <a:r>
              <a:rPr dirty="0" sz="2800"/>
              <a:t>Megaloblastic </a:t>
            </a:r>
            <a:r>
              <a:rPr dirty="0" sz="2800" spc="-5"/>
              <a:t>Anaemia</a:t>
            </a:r>
            <a:r>
              <a:rPr dirty="0" sz="2800" spc="-185"/>
              <a:t> </a:t>
            </a:r>
            <a:r>
              <a:rPr dirty="0" sz="2800" spc="5"/>
              <a:t>–</a:t>
            </a:r>
            <a:endParaRPr sz="2800"/>
          </a:p>
          <a:p>
            <a:pPr marL="163830">
              <a:lnSpc>
                <a:spcPct val="100000"/>
              </a:lnSpc>
              <a:spcBef>
                <a:spcPts val="335"/>
              </a:spcBef>
            </a:pPr>
            <a:r>
              <a:rPr dirty="0" sz="2800"/>
              <a:t>Progressive </a:t>
            </a:r>
            <a:r>
              <a:rPr dirty="0" sz="2800" spc="-5"/>
              <a:t>symptoms </a:t>
            </a:r>
            <a:r>
              <a:rPr dirty="0" sz="2800"/>
              <a:t>and </a:t>
            </a:r>
            <a:r>
              <a:rPr dirty="0" sz="2800" spc="5"/>
              <a:t>signs of</a:t>
            </a:r>
            <a:r>
              <a:rPr dirty="0" sz="2800" spc="-125"/>
              <a:t> </a:t>
            </a:r>
            <a:r>
              <a:rPr dirty="0" sz="2800"/>
              <a:t>anaemia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764844" y="1609344"/>
            <a:ext cx="7615555" cy="37699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====================================================================================================================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ts val="2590"/>
              </a:lnSpc>
              <a:spcBef>
                <a:spcPts val="720"/>
              </a:spcBef>
              <a:buFont typeface="Wingdings"/>
              <a:buChar char=""/>
              <a:tabLst>
                <a:tab pos="357505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Weakness, anorexia,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weight loss,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diarrhoea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or 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constipation, tiredness, shortness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breath, angina </a:t>
            </a:r>
            <a:r>
              <a:rPr dirty="0" sz="2400" spc="-25" b="1">
                <a:solidFill>
                  <a:srgbClr val="FFFF00"/>
                </a:solidFill>
                <a:latin typeface="Times New Roman"/>
                <a:cs typeface="Times New Roman"/>
              </a:rPr>
              <a:t>of 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effort, heart</a:t>
            </a:r>
            <a:r>
              <a:rPr dirty="0" sz="2400" spc="-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failure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00"/>
              </a:buClr>
              <a:buFont typeface="Wingdings"/>
              <a:buChar char=""/>
            </a:pPr>
            <a:endParaRPr sz="295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Font typeface="Wingdings"/>
              <a:buChar char=""/>
              <a:tabLst>
                <a:tab pos="357505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Mild jaundice,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glossitis,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stomatitis, </a:t>
            </a:r>
            <a:r>
              <a:rPr dirty="0" sz="2400" b="1">
                <a:solidFill>
                  <a:srgbClr val="FFFF00"/>
                </a:solidFill>
                <a:latin typeface="Times New Roman"/>
                <a:cs typeface="Times New Roman"/>
              </a:rPr>
              <a:t>angular cheilosis.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00"/>
              </a:buClr>
              <a:buFont typeface="Wingdings"/>
              <a:buChar char=""/>
            </a:pPr>
            <a:endParaRPr sz="30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357505" algn="l"/>
              </a:tabLst>
            </a:pPr>
            <a:r>
              <a:rPr dirty="0" sz="2400" spc="-10" b="1">
                <a:solidFill>
                  <a:srgbClr val="FFFF00"/>
                </a:solidFill>
                <a:latin typeface="Times New Roman"/>
                <a:cs typeface="Times New Roman"/>
              </a:rPr>
              <a:t>Purpura, </a:t>
            </a: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melanin pigmentations.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00"/>
              </a:buClr>
              <a:buFont typeface="Wingdings"/>
              <a:buChar char=""/>
            </a:pPr>
            <a:endParaRPr sz="30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Font typeface="Wingdings"/>
              <a:buChar char=""/>
              <a:tabLst>
                <a:tab pos="357505" algn="l"/>
              </a:tabLst>
            </a:pPr>
            <a:r>
              <a:rPr dirty="0" sz="2400" spc="-5" b="1">
                <a:solidFill>
                  <a:srgbClr val="FFFF00"/>
                </a:solidFill>
                <a:latin typeface="Times New Roman"/>
                <a:cs typeface="Times New Roman"/>
              </a:rPr>
              <a:t>Infections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4844" y="5789980"/>
            <a:ext cx="7585075" cy="149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====================================================================================================================</a:t>
            </a:r>
            <a:endParaRPr sz="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27376" y="260286"/>
            <a:ext cx="3384550" cy="6408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2"/>
            <a:ext cx="8785225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3600" spc="-5"/>
              <a:t>NORMAL </a:t>
            </a:r>
            <a:r>
              <a:rPr dirty="0" sz="3600"/>
              <a:t>WHITE </a:t>
            </a:r>
            <a:r>
              <a:rPr dirty="0" sz="3600" spc="-5"/>
              <a:t>CELLS</a:t>
            </a:r>
            <a:r>
              <a:rPr dirty="0" sz="3600" spc="-55"/>
              <a:t> </a:t>
            </a:r>
            <a:r>
              <a:rPr dirty="0" sz="3600"/>
              <a:t>(WBC)</a:t>
            </a:r>
            <a:endParaRPr sz="3600"/>
          </a:p>
          <a:p>
            <a:pPr algn="ctr" marL="3810">
              <a:lnSpc>
                <a:spcPct val="100000"/>
              </a:lnSpc>
            </a:pPr>
            <a:r>
              <a:rPr dirty="0" sz="3600" spc="-5"/>
              <a:t>COUNT </a:t>
            </a:r>
            <a:r>
              <a:rPr dirty="0" sz="3600"/>
              <a:t>IN</a:t>
            </a:r>
            <a:r>
              <a:rPr dirty="0" sz="3600" spc="-95"/>
              <a:t> </a:t>
            </a:r>
            <a:r>
              <a:rPr dirty="0" sz="3600" spc="-5"/>
              <a:t>ADULTS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122070" y="1664334"/>
            <a:ext cx="1955164" cy="2999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TOTAL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2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Neutrophils  </a:t>
            </a:r>
            <a:r>
              <a:rPr dirty="0" sz="2800" spc="-15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-40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-45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pho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2800" spc="-35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t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es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Monocytes  Eosinophils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Basophil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6867" y="1664334"/>
            <a:ext cx="2736850" cy="29997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445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4.0 -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11.0 X</a:t>
            </a:r>
            <a:r>
              <a:rPr dirty="0" sz="2800" spc="-10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5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22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5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22225">
              <a:lnSpc>
                <a:spcPct val="100000"/>
              </a:lnSpc>
              <a:spcBef>
                <a:spcPts val="675"/>
              </a:spcBef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2.5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7.5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dirty="0" sz="2800" spc="-1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1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1643380" algn="l"/>
              </a:tabLst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1.5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3.5</a:t>
            </a:r>
            <a:r>
              <a:rPr dirty="0" sz="2800" spc="-2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x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1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0.2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0.8 x</a:t>
            </a:r>
            <a:r>
              <a:rPr dirty="0" sz="2800" spc="-13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1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20320">
              <a:lnSpc>
                <a:spcPct val="100000"/>
              </a:lnSpc>
              <a:spcBef>
                <a:spcPts val="670"/>
              </a:spcBef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0.04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0.44 x</a:t>
            </a:r>
            <a:r>
              <a:rPr dirty="0" sz="2800" spc="-9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1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52069">
              <a:lnSpc>
                <a:spcPct val="100000"/>
              </a:lnSpc>
              <a:spcBef>
                <a:spcPts val="675"/>
              </a:spcBef>
            </a:pP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0.01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0.1 x</a:t>
            </a:r>
            <a:r>
              <a:rPr dirty="0" sz="2800" spc="-11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1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2070" y="5250281"/>
            <a:ext cx="6073775" cy="1133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2546985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Platelets	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150-450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dirty="0" sz="2800" spc="-16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10</a:t>
            </a:r>
            <a:r>
              <a:rPr dirty="0" baseline="25525" sz="2775" spc="15">
                <a:solidFill>
                  <a:srgbClr val="FFFF00"/>
                </a:solidFill>
                <a:latin typeface="Times New Roman"/>
                <a:cs typeface="Times New Roman"/>
              </a:rPr>
              <a:t>9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/L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5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* Children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have higher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lymphocytes</a:t>
            </a:r>
            <a:r>
              <a:rPr dirty="0" sz="2800" spc="-195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count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950" y="115887"/>
            <a:ext cx="8856980" cy="6553200"/>
          </a:xfrm>
          <a:custGeom>
            <a:avLst/>
            <a:gdLst/>
            <a:ahLst/>
            <a:cxnLst/>
            <a:rect l="l" t="t" r="r" b="b"/>
            <a:pathLst>
              <a:path w="8856980" h="6553200">
                <a:moveTo>
                  <a:pt x="0" y="6553200"/>
                </a:moveTo>
                <a:lnTo>
                  <a:pt x="8856726" y="6553200"/>
                </a:lnTo>
                <a:lnTo>
                  <a:pt x="8856726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639" y="107950"/>
            <a:ext cx="7224395" cy="42672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5"/>
              <a:t>Neuropathy due </a:t>
            </a:r>
            <a:r>
              <a:rPr dirty="0" sz="2800"/>
              <a:t>to Vit </a:t>
            </a:r>
            <a:r>
              <a:rPr dirty="0" sz="2800" spc="10"/>
              <a:t>B</a:t>
            </a:r>
            <a:r>
              <a:rPr dirty="0" baseline="-19519" sz="2775" spc="15"/>
              <a:t>12 </a:t>
            </a:r>
            <a:r>
              <a:rPr dirty="0" sz="2800" spc="5"/>
              <a:t>and folate</a:t>
            </a:r>
            <a:r>
              <a:rPr dirty="0" sz="2800" spc="30"/>
              <a:t> </a:t>
            </a:r>
            <a:r>
              <a:rPr dirty="0" sz="2800" spc="5"/>
              <a:t>deficiency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186639" y="705865"/>
            <a:ext cx="8703945" cy="57969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5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====================================================================================================================</a:t>
            </a: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Progressive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neuropathy</a:t>
            </a:r>
            <a:r>
              <a:rPr dirty="0" sz="2800" spc="-1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affecting</a:t>
            </a: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5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peripheral sensory</a:t>
            </a:r>
            <a:r>
              <a:rPr dirty="0" sz="2000" spc="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nerves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00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6870" indent="-344170">
              <a:lnSpc>
                <a:spcPts val="2280"/>
              </a:lnSpc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Posterior and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lateral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columns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the spinal cord (subacute</a:t>
            </a:r>
            <a:r>
              <a:rPr dirty="0" sz="2000" spc="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combined</a:t>
            </a:r>
            <a:endParaRPr sz="2000">
              <a:latin typeface="Times New Roman"/>
              <a:cs typeface="Times New Roman"/>
            </a:endParaRPr>
          </a:p>
          <a:p>
            <a:pPr marL="356870">
              <a:lnSpc>
                <a:spcPts val="228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degeneration 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0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cord)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Optic</a:t>
            </a:r>
            <a:r>
              <a:rPr dirty="0" sz="2000" spc="-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atrophy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00"/>
              </a:buClr>
              <a:buFont typeface="Times New Roman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Psychiatric</a:t>
            </a:r>
            <a:r>
              <a:rPr dirty="0" sz="2000" spc="-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symptoms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00"/>
              </a:buClr>
              <a:buFont typeface="Times New Roman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algn="just" marL="356870" marR="5080" indent="-344170">
              <a:lnSpc>
                <a:spcPts val="2160"/>
              </a:lnSpc>
              <a:spcBef>
                <a:spcPts val="5"/>
              </a:spcBef>
              <a:buFont typeface="Times New Roman"/>
              <a:buChar char="•"/>
              <a:tabLst>
                <a:tab pos="357505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neuropathy is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likely due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to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accumulation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S-adenosyl homocysteine   and reduced level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S-adenosyl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methionine in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nervous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tissue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resulting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in 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defective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methylation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myelin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and other</a:t>
            </a:r>
            <a:r>
              <a:rPr dirty="0" sz="2000" spc="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substrates.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00"/>
              </a:buClr>
              <a:buFont typeface="Times New Roman"/>
              <a:buChar char="•"/>
            </a:pPr>
            <a:endParaRPr sz="2450">
              <a:latin typeface="Times New Roman"/>
              <a:cs typeface="Times New Roman"/>
            </a:endParaRPr>
          </a:p>
          <a:p>
            <a:pPr marL="356870" indent="-344170">
              <a:lnSpc>
                <a:spcPct val="100000"/>
              </a:lnSpc>
              <a:buFont typeface="Times New Roman"/>
              <a:buChar char="•"/>
              <a:tabLst>
                <a:tab pos="356870" algn="l"/>
                <a:tab pos="357505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Neuropathy is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mostly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due to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vitamin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20576" sz="2025" b="1">
                <a:solidFill>
                  <a:srgbClr val="FFFF00"/>
                </a:solidFill>
                <a:latin typeface="Times New Roman"/>
                <a:cs typeface="Times New Roman"/>
              </a:rPr>
              <a:t>12</a:t>
            </a:r>
            <a:r>
              <a:rPr dirty="0" baseline="-20576" sz="2025" spc="4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deficiency.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887"/>
            <a:ext cx="8785225" cy="6553200"/>
          </a:xfrm>
          <a:custGeom>
            <a:avLst/>
            <a:gdLst/>
            <a:ahLst/>
            <a:cxnLst/>
            <a:rect l="l" t="t" r="r" b="b"/>
            <a:pathLst>
              <a:path w="8785225" h="6553200">
                <a:moveTo>
                  <a:pt x="0" y="6553200"/>
                </a:moveTo>
                <a:lnTo>
                  <a:pt x="8785225" y="6553200"/>
                </a:lnTo>
                <a:lnTo>
                  <a:pt x="8785225" y="0"/>
                </a:lnTo>
                <a:lnTo>
                  <a:pt x="0" y="0"/>
                </a:lnTo>
                <a:lnTo>
                  <a:pt x="0" y="655320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8267" y="51053"/>
            <a:ext cx="4457065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/>
              <a:t>Neural tube defect</a:t>
            </a:r>
            <a:r>
              <a:rPr dirty="0" sz="3200" spc="-10"/>
              <a:t> (NTD)</a:t>
            </a:r>
            <a:endParaRPr sz="3200"/>
          </a:p>
        </p:txBody>
      </p:sp>
      <p:sp>
        <p:nvSpPr>
          <p:cNvPr id="4" name="object 4"/>
          <p:cNvSpPr txBox="1"/>
          <p:nvPr/>
        </p:nvSpPr>
        <p:spPr>
          <a:xfrm>
            <a:off x="258267" y="684529"/>
            <a:ext cx="8634095" cy="1935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055"/>
              </a:lnSpc>
            </a:pPr>
            <a:r>
              <a:rPr dirty="0" sz="900" spc="-5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====================================================================================================================</a:t>
            </a:r>
            <a:endParaRPr sz="900">
              <a:latin typeface="Times New Roman"/>
              <a:cs typeface="Times New Roman"/>
            </a:endParaRPr>
          </a:p>
          <a:p>
            <a:pPr algn="just" marL="356870" marR="5080" indent="-344805">
              <a:lnSpc>
                <a:spcPct val="80000"/>
              </a:lnSpc>
              <a:spcBef>
                <a:spcPts val="645"/>
              </a:spcBef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(Anencephaly, </a:t>
            </a: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spina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bifida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or encephalocoele)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the  fetus due to folate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or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Vit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19519" sz="2775" spc="7" b="1">
                <a:solidFill>
                  <a:srgbClr val="FFFF00"/>
                </a:solidFill>
                <a:latin typeface="Times New Roman"/>
                <a:cs typeface="Times New Roman"/>
              </a:rPr>
              <a:t>12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deficiency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the mother. 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This result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build-up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homocysteine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S- 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adenosyl homocysteine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fetus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which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impair 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methylation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various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proteins and</a:t>
            </a:r>
            <a:r>
              <a:rPr dirty="0" sz="2800" spc="-18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lipids.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3035300"/>
            <a:ext cx="328676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356870" algn="l"/>
                <a:tab pos="2973070" algn="l"/>
              </a:tabLst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15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spc="-15" b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-3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rph</a:t>
            </a:r>
            <a:r>
              <a:rPr dirty="0" sz="2800" spc="-15" b="1">
                <a:solidFill>
                  <a:srgbClr val="FFFF00"/>
                </a:solidFill>
                <a:latin typeface="Times New Roman"/>
                <a:cs typeface="Times New Roman"/>
              </a:rPr>
              <a:t>i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s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4869" y="3035300"/>
            <a:ext cx="4986020" cy="4381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72490" algn="l"/>
                <a:tab pos="2402840" algn="l"/>
                <a:tab pos="3415029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enz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-3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5</a:t>
            </a: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,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1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	</a:t>
            </a:r>
            <a:r>
              <a:rPr dirty="0" sz="2800" spc="-3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eth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2800" spc="-15" b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r>
              <a:rPr dirty="0" sz="2800" spc="-25" b="1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e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85090" rIns="0" bIns="0" rtlCol="0" vert="horz">
            <a:spAutoFit/>
          </a:bodyPr>
          <a:lstStyle/>
          <a:p>
            <a:pPr algn="just" marL="356870" marR="5080">
              <a:lnSpc>
                <a:spcPct val="80000"/>
              </a:lnSpc>
              <a:spcBef>
                <a:spcPts val="670"/>
              </a:spcBef>
            </a:pPr>
            <a:r>
              <a:rPr dirty="0"/>
              <a:t>tetrahydrofolate reductase </a:t>
            </a:r>
            <a:r>
              <a:rPr dirty="0" spc="-5"/>
              <a:t>(5,10-MTHFR). </a:t>
            </a:r>
            <a:r>
              <a:rPr dirty="0"/>
              <a:t>This  mutation </a:t>
            </a:r>
            <a:r>
              <a:rPr dirty="0" spc="-10"/>
              <a:t>(677 </a:t>
            </a:r>
            <a:r>
              <a:rPr dirty="0" spc="-5"/>
              <a:t>C</a:t>
            </a:r>
            <a:r>
              <a:rPr dirty="0" spc="-5">
                <a:latin typeface="Wingdings"/>
                <a:cs typeface="Wingdings"/>
              </a:rPr>
              <a:t></a:t>
            </a:r>
            <a:r>
              <a:rPr dirty="0" spc="-5"/>
              <a:t>T) </a:t>
            </a:r>
            <a:r>
              <a:rPr dirty="0" spc="5"/>
              <a:t>in </a:t>
            </a:r>
            <a:r>
              <a:rPr dirty="0"/>
              <a:t>the </a:t>
            </a:r>
            <a:r>
              <a:rPr dirty="0" spc="-5"/>
              <a:t>MTHFR </a:t>
            </a:r>
            <a:r>
              <a:rPr dirty="0" spc="5"/>
              <a:t>gene </a:t>
            </a:r>
            <a:r>
              <a:rPr dirty="0" spc="-5"/>
              <a:t>results </a:t>
            </a:r>
            <a:r>
              <a:rPr dirty="0" spc="-15"/>
              <a:t>in </a:t>
            </a:r>
            <a:r>
              <a:rPr dirty="0" spc="670"/>
              <a:t> </a:t>
            </a:r>
            <a:r>
              <a:rPr dirty="0"/>
              <a:t>low serum </a:t>
            </a:r>
            <a:r>
              <a:rPr dirty="0" spc="5"/>
              <a:t>and </a:t>
            </a:r>
            <a:r>
              <a:rPr dirty="0" spc="10"/>
              <a:t>red </a:t>
            </a:r>
            <a:r>
              <a:rPr dirty="0"/>
              <a:t>cell folate </a:t>
            </a:r>
            <a:r>
              <a:rPr dirty="0" spc="5"/>
              <a:t>and high </a:t>
            </a:r>
            <a:r>
              <a:rPr dirty="0"/>
              <a:t>serum  homocysteine </a:t>
            </a:r>
            <a:r>
              <a:rPr dirty="0" spc="5"/>
              <a:t>in </a:t>
            </a:r>
            <a:r>
              <a:rPr dirty="0"/>
              <a:t>the </a:t>
            </a:r>
            <a:r>
              <a:rPr dirty="0" spc="5"/>
              <a:t>parents and </a:t>
            </a:r>
            <a:r>
              <a:rPr dirty="0"/>
              <a:t>fetus </a:t>
            </a:r>
            <a:r>
              <a:rPr dirty="0" spc="10"/>
              <a:t>with</a:t>
            </a:r>
            <a:r>
              <a:rPr dirty="0" spc="-185"/>
              <a:t> </a:t>
            </a:r>
            <a:r>
              <a:rPr dirty="0" spc="-5"/>
              <a:t>NTD.</a:t>
            </a: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356870" algn="l"/>
              </a:tabLst>
            </a:pPr>
            <a:r>
              <a:rPr dirty="0"/>
              <a:t>-	Cleft </a:t>
            </a:r>
            <a:r>
              <a:rPr dirty="0" spc="5"/>
              <a:t>palate and hair</a:t>
            </a:r>
            <a:r>
              <a:rPr dirty="0" spc="-155"/>
              <a:t> </a:t>
            </a:r>
            <a:r>
              <a:rPr dirty="0" spc="5"/>
              <a:t>lip.</a:t>
            </a:r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dirty="0" sz="1200"/>
              <a:t>======================================================================================</a:t>
            </a:r>
            <a:endParaRPr sz="12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15951"/>
            <a:ext cx="8785225" cy="643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115951"/>
            <a:ext cx="8713851" cy="6481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794510" marR="894080" indent="-601345">
              <a:lnSpc>
                <a:spcPct val="100000"/>
              </a:lnSpc>
            </a:pPr>
            <a:r>
              <a:rPr dirty="0"/>
              <a:t>Haematological findings</a:t>
            </a:r>
            <a:r>
              <a:rPr dirty="0" spc="-70"/>
              <a:t> </a:t>
            </a:r>
            <a:r>
              <a:rPr dirty="0"/>
              <a:t>in  </a:t>
            </a:r>
            <a:r>
              <a:rPr dirty="0" spc="5"/>
              <a:t>Megaloblastic</a:t>
            </a:r>
            <a:r>
              <a:rPr dirty="0" spc="-350"/>
              <a:t> </a:t>
            </a:r>
            <a:r>
              <a:rPr dirty="0"/>
              <a:t>Anaemia</a:t>
            </a:r>
          </a:p>
          <a:p>
            <a:pPr marL="233679">
              <a:lnSpc>
                <a:spcPct val="100000"/>
              </a:lnSpc>
              <a:spcBef>
                <a:spcPts val="105"/>
              </a:spcBef>
            </a:pPr>
            <a:r>
              <a:rPr dirty="0" sz="800" spc="-10">
                <a:solidFill>
                  <a:srgbClr val="FFFF00"/>
                </a:solidFill>
              </a:rPr>
              <a:t>======================================================================================================================================</a:t>
            </a:r>
            <a:endParaRPr sz="800"/>
          </a:p>
        </p:txBody>
      </p:sp>
      <p:sp>
        <p:nvSpPr>
          <p:cNvPr id="3" name="object 3"/>
          <p:cNvSpPr txBox="1"/>
          <p:nvPr/>
        </p:nvSpPr>
        <p:spPr>
          <a:xfrm>
            <a:off x="834644" y="1787271"/>
            <a:ext cx="7423150" cy="4221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Peripheral</a:t>
            </a:r>
            <a:r>
              <a:rPr dirty="0" sz="3200" spc="-25" b="1" u="heavy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32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Blood:</a:t>
            </a:r>
            <a:endParaRPr sz="32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939"/>
              </a:spcBef>
              <a:buFont typeface="Wingdings"/>
              <a:buChar char=""/>
              <a:tabLst>
                <a:tab pos="469900" algn="l"/>
                <a:tab pos="470534" algn="l"/>
              </a:tabLst>
            </a:pP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Macrocytic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anaemia,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oval</a:t>
            </a:r>
            <a:r>
              <a:rPr dirty="0" sz="2800" spc="-1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>
                <a:solidFill>
                  <a:srgbClr val="FFFF00"/>
                </a:solidFill>
                <a:latin typeface="Times New Roman"/>
                <a:cs typeface="Times New Roman"/>
              </a:rPr>
              <a:t>macrocytes,</a:t>
            </a:r>
            <a:endParaRPr sz="2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anisocytosis, poikilocytosis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high</a:t>
            </a:r>
            <a:r>
              <a:rPr dirty="0" sz="2800" spc="-20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95" b="1">
                <a:solidFill>
                  <a:srgbClr val="FFFF00"/>
                </a:solidFill>
                <a:latin typeface="Times New Roman"/>
                <a:cs typeface="Times New Roman"/>
              </a:rPr>
              <a:t>MCV.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Wingdings"/>
              <a:buChar char=""/>
              <a:tabLst>
                <a:tab pos="469900" algn="l"/>
                <a:tab pos="470534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Dimorphic anaemia 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when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it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is associated</a:t>
            </a:r>
            <a:r>
              <a:rPr dirty="0" sz="2800" spc="-2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with</a:t>
            </a:r>
            <a:endParaRPr sz="28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800" spc="-10" b="1">
                <a:solidFill>
                  <a:srgbClr val="FFFF00"/>
                </a:solidFill>
                <a:latin typeface="Times New Roman"/>
                <a:cs typeface="Times New Roman"/>
              </a:rPr>
              <a:t>iron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deficiency or </a:t>
            </a:r>
            <a:r>
              <a:rPr dirty="0" sz="2800" spc="10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thalassaemia</a:t>
            </a:r>
            <a:r>
              <a:rPr dirty="0" sz="2800" spc="-3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trait.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Wingdings"/>
              <a:buChar char=""/>
              <a:tabLst>
                <a:tab pos="469900" algn="l"/>
                <a:tab pos="470534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Hypersegmented</a:t>
            </a:r>
            <a:r>
              <a:rPr dirty="0" sz="2800" spc="-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neutrophils.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2400"/>
              </a:spcBef>
              <a:buFont typeface="Wingdings"/>
              <a:buChar char=""/>
              <a:tabLst>
                <a:tab pos="469900" algn="l"/>
                <a:tab pos="470534" algn="l"/>
              </a:tabLst>
            </a:pP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Leucopenia </a:t>
            </a:r>
            <a:r>
              <a:rPr dirty="0" sz="2800" spc="5" b="1">
                <a:solidFill>
                  <a:srgbClr val="FFFF00"/>
                </a:solidFill>
                <a:latin typeface="Times New Roman"/>
                <a:cs typeface="Times New Roman"/>
              </a:rPr>
              <a:t>and</a:t>
            </a:r>
            <a:r>
              <a:rPr dirty="0" sz="2800" spc="-1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>
                <a:solidFill>
                  <a:srgbClr val="FFFF00"/>
                </a:solidFill>
                <a:latin typeface="Times New Roman"/>
                <a:cs typeface="Times New Roman"/>
              </a:rPr>
              <a:t>thrombocytopenia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4644" y="6430467"/>
            <a:ext cx="7703184" cy="1651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0825" y="188976"/>
            <a:ext cx="8713851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413"/>
            <a:ext cx="8785225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155511"/>
            <a:ext cx="7924800" cy="6586855"/>
          </a:xfrm>
          <a:custGeom>
            <a:avLst/>
            <a:gdLst/>
            <a:ahLst/>
            <a:cxnLst/>
            <a:rect l="l" t="t" r="r" b="b"/>
            <a:pathLst>
              <a:path w="7924800" h="6586855">
                <a:moveTo>
                  <a:pt x="0" y="6586601"/>
                </a:moveTo>
                <a:lnTo>
                  <a:pt x="7924800" y="6586601"/>
                </a:lnTo>
                <a:lnTo>
                  <a:pt x="7924800" y="0"/>
                </a:lnTo>
                <a:lnTo>
                  <a:pt x="0" y="0"/>
                </a:lnTo>
                <a:lnTo>
                  <a:pt x="0" y="6586601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1044" y="192278"/>
            <a:ext cx="6708140" cy="36576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5"/>
              <a:t>Haematological Findings in Megaloblastic</a:t>
            </a:r>
            <a:r>
              <a:rPr dirty="0" sz="2400" spc="-55"/>
              <a:t> </a:t>
            </a:r>
            <a:r>
              <a:rPr dirty="0" sz="2400" spc="-10"/>
              <a:t>Anaemia</a:t>
            </a:r>
            <a:endParaRPr sz="2400"/>
          </a:p>
        </p:txBody>
      </p:sp>
      <p:sp>
        <p:nvSpPr>
          <p:cNvPr id="4" name="object 4"/>
          <p:cNvSpPr txBox="1"/>
          <p:nvPr/>
        </p:nvSpPr>
        <p:spPr>
          <a:xfrm>
            <a:off x="764844" y="714883"/>
            <a:ext cx="7703184" cy="54343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000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800" spc="5" b="1" u="heavy">
                <a:solidFill>
                  <a:srgbClr val="FFFF00"/>
                </a:solidFill>
                <a:latin typeface="Times New Roman"/>
                <a:cs typeface="Times New Roman"/>
              </a:rPr>
              <a:t>Bone</a:t>
            </a:r>
            <a:r>
              <a:rPr dirty="0" sz="2800" spc="-110" b="1" u="heavy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 u="heavy">
                <a:solidFill>
                  <a:srgbClr val="FFFF00"/>
                </a:solidFill>
                <a:latin typeface="Times New Roman"/>
                <a:cs typeface="Times New Roman"/>
              </a:rPr>
              <a:t>Marrow:</a:t>
            </a:r>
            <a:endParaRPr sz="28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21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Hypercellular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marrow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M:E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ratio in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normal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or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reduced.</a:t>
            </a:r>
            <a:endParaRPr sz="2000">
              <a:latin typeface="Times New Roman"/>
              <a:cs typeface="Times New Roman"/>
            </a:endParaRPr>
          </a:p>
          <a:p>
            <a:pPr marL="469900" marR="591185" indent="-4572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Accumulation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primitive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cells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due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to selective death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30" b="1">
                <a:solidFill>
                  <a:srgbClr val="FFFF00"/>
                </a:solidFill>
                <a:latin typeface="Times New Roman"/>
                <a:cs typeface="Times New Roman"/>
              </a:rPr>
              <a:t>more 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mature</a:t>
            </a:r>
            <a:r>
              <a:rPr dirty="0" sz="2000" spc="-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cells.</a:t>
            </a:r>
            <a:endParaRPr sz="2000">
              <a:latin typeface="Times New Roman"/>
              <a:cs typeface="Times New Roman"/>
            </a:endParaRPr>
          </a:p>
          <a:p>
            <a:pPr marL="469900" marR="137795" indent="-4572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Megaloblast (large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erythroblast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which has a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nucleus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open, fine,  lacy</a:t>
            </a:r>
            <a:r>
              <a:rPr dirty="0" sz="2000" spc="-5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chromatin).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Dissociation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between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the nuclear and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cytoplasmic development</a:t>
            </a:r>
            <a:r>
              <a:rPr dirty="0" sz="2000" spc="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</a:t>
            </a:r>
            <a:endParaRPr sz="20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r>
              <a:rPr dirty="0" sz="2000" spc="-4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erythroblasts.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Mitosis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and dying cells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are </a:t>
            </a:r>
            <a:r>
              <a:rPr dirty="0" sz="2000" spc="-30" b="1">
                <a:solidFill>
                  <a:srgbClr val="FFFF00"/>
                </a:solidFill>
                <a:latin typeface="Times New Roman"/>
                <a:cs typeface="Times New Roman"/>
              </a:rPr>
              <a:t>more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frequent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than</a:t>
            </a:r>
            <a:r>
              <a:rPr dirty="0" sz="2000" spc="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normal.</a:t>
            </a:r>
            <a:endParaRPr sz="2000">
              <a:latin typeface="Times New Roman"/>
              <a:cs typeface="Times New Roman"/>
            </a:endParaRPr>
          </a:p>
          <a:p>
            <a:pPr marL="469900" marR="1073150" indent="-4572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Giant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abnormally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shaped,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metamyelocytes,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polypoid 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megakaryocytes.</a:t>
            </a:r>
            <a:endParaRPr sz="200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1200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Increased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stainable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iron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 the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macrophage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and in</a:t>
            </a:r>
            <a:r>
              <a:rPr dirty="0" sz="2000" spc="11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the</a:t>
            </a:r>
            <a:endParaRPr sz="20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erythroblasts.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742" y="293115"/>
            <a:ext cx="127000" cy="4984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620776"/>
            <a:ext cx="8207375" cy="5687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188912"/>
            <a:ext cx="8642350" cy="6480175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819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0825" y="188912"/>
            <a:ext cx="8642350" cy="6480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53745" rIns="0" bIns="0" rtlCol="0" vert="horz">
            <a:spAutoFit/>
          </a:bodyPr>
          <a:lstStyle/>
          <a:p>
            <a:pPr marL="163830">
              <a:lnSpc>
                <a:spcPct val="100000"/>
              </a:lnSpc>
            </a:pPr>
            <a:r>
              <a:rPr dirty="0" sz="3600" spc="5" u="heavy"/>
              <a:t>Microcytic, </a:t>
            </a:r>
            <a:r>
              <a:rPr dirty="0" sz="3600" u="heavy"/>
              <a:t>Hypochromic</a:t>
            </a:r>
            <a:r>
              <a:rPr dirty="0" sz="3600" spc="-160" u="heavy"/>
              <a:t> </a:t>
            </a:r>
            <a:r>
              <a:rPr dirty="0" sz="3600" spc="-5" u="heavy"/>
              <a:t>Anaemia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841044" y="1665351"/>
            <a:ext cx="4365625" cy="3978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MCV&lt; 80</a:t>
            </a:r>
            <a:r>
              <a:rPr dirty="0" sz="2000" spc="-9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fL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MCH&lt;27pg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Iron</a:t>
            </a:r>
            <a:r>
              <a:rPr dirty="0" sz="2000" spc="-4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Thalassaemia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200100"/>
              </a:lnSpc>
            </a:pP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chronic disease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(some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cases)  Lead</a:t>
            </a:r>
            <a:r>
              <a:rPr dirty="0" sz="20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poisoning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Sideroblastic anaemia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(some</a:t>
            </a:r>
            <a:r>
              <a:rPr dirty="0" sz="2000" spc="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cases)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333375"/>
            <a:ext cx="8498205" cy="60483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4465">
              <a:lnSpc>
                <a:spcPts val="3525"/>
              </a:lnSpc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0825" y="333375"/>
            <a:ext cx="8497824" cy="6048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25" y="260350"/>
            <a:ext cx="8714105" cy="626427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64465">
              <a:lnSpc>
                <a:spcPct val="100000"/>
              </a:lnSpc>
              <a:spcBef>
                <a:spcPts val="254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0825" y="260350"/>
            <a:ext cx="8713851" cy="6264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844" y="221741"/>
            <a:ext cx="5492750" cy="48768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200" spc="-10"/>
              <a:t>Other </a:t>
            </a:r>
            <a:r>
              <a:rPr dirty="0" sz="3200" spc="-5"/>
              <a:t>laboratory</a:t>
            </a:r>
            <a:r>
              <a:rPr dirty="0" sz="3200" spc="-35"/>
              <a:t> </a:t>
            </a:r>
            <a:r>
              <a:rPr dirty="0" sz="3200" spc="-10"/>
              <a:t>abnormalities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764844" y="870965"/>
            <a:ext cx="7703184" cy="54394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======================================================================================================================================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Chromosomal</a:t>
            </a:r>
            <a:r>
              <a:rPr dirty="0" sz="2000" spc="10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abnormalities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00"/>
              </a:buClr>
              <a:buFont typeface="Wingdings"/>
              <a:buChar char=""/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Ineffective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haemopoiesis. (Intramedullary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death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by</a:t>
            </a:r>
            <a:r>
              <a:rPr dirty="0" sz="2000" spc="1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apoptosis)</a:t>
            </a:r>
            <a:endParaRPr sz="2000">
              <a:latin typeface="Times New Roman"/>
              <a:cs typeface="Times New Roman"/>
            </a:endParaRPr>
          </a:p>
          <a:p>
            <a:pPr marL="469900">
              <a:lnSpc>
                <a:spcPct val="100000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associated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with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increased serum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indirect</a:t>
            </a:r>
            <a:r>
              <a:rPr dirty="0" sz="2000" spc="7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bilirubin.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↑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urobillinogen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faecal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 stercobillinogen.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00"/>
              </a:buClr>
              <a:buFont typeface="Wingdings"/>
              <a:buChar char=""/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↑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LDH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↑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serum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iron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↑ blood carbon</a:t>
            </a:r>
            <a:r>
              <a:rPr dirty="0" sz="2000" spc="5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monoxide.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00"/>
              </a:buClr>
              <a:buFont typeface="Wingdings"/>
              <a:buChar char=""/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↑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serum</a:t>
            </a:r>
            <a:r>
              <a:rPr dirty="0" sz="2000" spc="-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lysozyme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00"/>
              </a:buClr>
              <a:buFont typeface="Wingdings"/>
              <a:buChar char=""/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↓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reduced</a:t>
            </a:r>
            <a:r>
              <a:rPr dirty="0" sz="2000" spc="2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haptoglobins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00"/>
              </a:buClr>
              <a:buFont typeface="Wingdings"/>
              <a:buChar char=""/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Positive </a:t>
            </a:r>
            <a:r>
              <a:rPr dirty="0" sz="2000" spc="-30" b="1">
                <a:solidFill>
                  <a:srgbClr val="FFFF00"/>
                </a:solidFill>
                <a:latin typeface="Times New Roman"/>
                <a:cs typeface="Times New Roman"/>
              </a:rPr>
              <a:t>schumm’s</a:t>
            </a:r>
            <a:r>
              <a:rPr dirty="0" sz="2000" spc="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test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FFFF00"/>
              </a:buClr>
              <a:buFont typeface="Wingdings"/>
              <a:buChar char=""/>
            </a:pPr>
            <a:endParaRPr sz="20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Font typeface="Wingdings"/>
              <a:buChar char=""/>
              <a:tabLst>
                <a:tab pos="469265" algn="l"/>
                <a:tab pos="469900" algn="l"/>
              </a:tabLst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Positive urine</a:t>
            </a:r>
            <a:r>
              <a:rPr dirty="0" sz="2000" spc="-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haemosiderin.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</a:pPr>
            <a:r>
              <a:rPr dirty="0" sz="1000" b="1">
                <a:solidFill>
                  <a:srgbClr val="FFFF00"/>
                </a:solidFill>
                <a:latin typeface="Times New Roman"/>
                <a:cs typeface="Times New Roman"/>
              </a:rPr>
              <a:t>=========================================================================================================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5287" y="260350"/>
            <a:ext cx="8353425" cy="633730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9685">
              <a:lnSpc>
                <a:spcPct val="100000"/>
              </a:lnSpc>
              <a:spcBef>
                <a:spcPts val="254"/>
              </a:spcBef>
            </a:pPr>
            <a:r>
              <a:rPr dirty="0" sz="3200" spc="-5"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287" y="260350"/>
            <a:ext cx="8353425" cy="6337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742" y="511302"/>
            <a:ext cx="8143240" cy="438150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8129905" algn="l"/>
              </a:tabLst>
            </a:pPr>
            <a:r>
              <a:rPr dirty="0" sz="2800" spc="-30" u="heavy"/>
              <a:t>Treatment </a:t>
            </a:r>
            <a:r>
              <a:rPr dirty="0" sz="2800" spc="5" u="heavy"/>
              <a:t>of </a:t>
            </a:r>
            <a:r>
              <a:rPr dirty="0" sz="2800" u="heavy"/>
              <a:t>megaloblatic</a:t>
            </a:r>
            <a:r>
              <a:rPr dirty="0" sz="2800" spc="-95" u="heavy"/>
              <a:t> </a:t>
            </a:r>
            <a:r>
              <a:rPr dirty="0" sz="2800" u="heavy"/>
              <a:t>anaemia	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2232151" y="1092708"/>
            <a:ext cx="2206625" cy="3263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30" b="1">
                <a:solidFill>
                  <a:srgbClr val="FFFF00"/>
                </a:solidFill>
                <a:latin typeface="Times New Roman"/>
                <a:cs typeface="Times New Roman"/>
              </a:rPr>
              <a:t>Vitamin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baseline="-20833" sz="1800" spc="7" b="1">
                <a:solidFill>
                  <a:srgbClr val="FFFF00"/>
                </a:solidFill>
                <a:latin typeface="Times New Roman"/>
                <a:cs typeface="Times New Roman"/>
              </a:rPr>
              <a:t>12</a:t>
            </a:r>
            <a:r>
              <a:rPr dirty="0" baseline="-20833" sz="1800" spc="33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deficiency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742" y="1641347"/>
            <a:ext cx="1288415" cy="138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184150">
              <a:lnSpc>
                <a:spcPct val="100000"/>
              </a:lnSpc>
            </a:pP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1800" spc="-6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p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u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n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d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Route  Dose 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Initial</a:t>
            </a:r>
            <a:r>
              <a:rPr dirty="0" sz="1800" spc="-60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dose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Maintenance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2151" y="1641347"/>
            <a:ext cx="2553335" cy="13843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672465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H</a:t>
            </a:r>
            <a:r>
              <a:rPr dirty="0" sz="1800" spc="10" b="1">
                <a:solidFill>
                  <a:srgbClr val="FFFF00"/>
                </a:solidFill>
                <a:latin typeface="Times New Roman"/>
                <a:cs typeface="Times New Roman"/>
              </a:rPr>
              <a:t>y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d</a:t>
            </a:r>
            <a:r>
              <a:rPr dirty="0" sz="1800" spc="-35" b="1">
                <a:solidFill>
                  <a:srgbClr val="FFFF00"/>
                </a:solidFill>
                <a:latin typeface="Times New Roman"/>
                <a:cs typeface="Times New Roman"/>
              </a:rPr>
              <a:t>r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1800" spc="30" b="1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c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o</a:t>
            </a:r>
            <a:r>
              <a:rPr dirty="0" sz="1800" spc="-25" b="1">
                <a:solidFill>
                  <a:srgbClr val="FFFF00"/>
                </a:solidFill>
                <a:latin typeface="Times New Roman"/>
                <a:cs typeface="Times New Roman"/>
              </a:rPr>
              <a:t>b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a</a:t>
            </a:r>
            <a:r>
              <a:rPr dirty="0" sz="1800" spc="-60" b="1">
                <a:solidFill>
                  <a:srgbClr val="FFFF00"/>
                </a:solidFill>
                <a:latin typeface="Times New Roman"/>
                <a:cs typeface="Times New Roman"/>
              </a:rPr>
              <a:t>m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in 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Intramuscular  </a:t>
            </a: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1000</a:t>
            </a:r>
            <a:r>
              <a:rPr dirty="0" sz="1800" spc="-114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µg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6X1000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µg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over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2-3</a:t>
            </a:r>
            <a:r>
              <a:rPr dirty="0" sz="18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weeks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5" b="1">
                <a:solidFill>
                  <a:srgbClr val="FFFF00"/>
                </a:solidFill>
                <a:latin typeface="Times New Roman"/>
                <a:cs typeface="Times New Roman"/>
              </a:rPr>
              <a:t>1000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µg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every </a:t>
            </a:r>
            <a:r>
              <a:rPr dirty="0" sz="1800" b="1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dirty="0" sz="18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20" b="1">
                <a:solidFill>
                  <a:srgbClr val="FFFF00"/>
                </a:solidFill>
                <a:latin typeface="Times New Roman"/>
                <a:cs typeface="Times New Roman"/>
              </a:rPr>
              <a:t>months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2742" y="4385817"/>
            <a:ext cx="1260475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Prophylactic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32151" y="4385817"/>
            <a:ext cx="1761489" cy="560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40" b="1">
                <a:solidFill>
                  <a:srgbClr val="FFFF00"/>
                </a:solidFill>
                <a:latin typeface="Times New Roman"/>
                <a:cs typeface="Times New Roman"/>
              </a:rPr>
              <a:t>Total </a:t>
            </a:r>
            <a:r>
              <a:rPr dirty="0" sz="1800" spc="-15" b="1">
                <a:solidFill>
                  <a:srgbClr val="FFFF00"/>
                </a:solidFill>
                <a:latin typeface="Times New Roman"/>
                <a:cs typeface="Times New Roman"/>
              </a:rPr>
              <a:t>gastrectomy  </a:t>
            </a:r>
            <a:r>
              <a:rPr dirty="0" sz="1800" spc="-5" b="1">
                <a:solidFill>
                  <a:srgbClr val="FFFF00"/>
                </a:solidFill>
                <a:latin typeface="Times New Roman"/>
                <a:cs typeface="Times New Roman"/>
              </a:rPr>
              <a:t>Ileal</a:t>
            </a:r>
            <a:r>
              <a:rPr dirty="0" sz="1800" spc="-8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1800" spc="-10" b="1">
                <a:solidFill>
                  <a:srgbClr val="FFFF00"/>
                </a:solidFill>
                <a:latin typeface="Times New Roman"/>
                <a:cs typeface="Times New Roman"/>
              </a:rPr>
              <a:t>resection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pc="-5"/>
              <a:t>Folate</a:t>
            </a:r>
            <a:r>
              <a:rPr dirty="0" spc="-30"/>
              <a:t> </a:t>
            </a:r>
            <a:r>
              <a:rPr dirty="0" spc="-10"/>
              <a:t>deficiency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pc="-5"/>
              <a:t>Folic</a:t>
            </a:r>
            <a:r>
              <a:rPr dirty="0" spc="-70"/>
              <a:t> </a:t>
            </a:r>
            <a:r>
              <a:rPr dirty="0" spc="-10"/>
              <a:t>acid</a:t>
            </a:r>
          </a:p>
          <a:p>
            <a:pPr marL="12700">
              <a:lnSpc>
                <a:spcPct val="100000"/>
              </a:lnSpc>
            </a:pPr>
            <a:r>
              <a:rPr dirty="0" spc="-10"/>
              <a:t>Oral</a:t>
            </a:r>
          </a:p>
          <a:p>
            <a:pPr marL="12700">
              <a:lnSpc>
                <a:spcPct val="100000"/>
              </a:lnSpc>
            </a:pPr>
            <a:r>
              <a:rPr dirty="0" spc="-40"/>
              <a:t>5mg</a:t>
            </a:r>
          </a:p>
          <a:p>
            <a:pPr marL="12700">
              <a:lnSpc>
                <a:spcPct val="100000"/>
              </a:lnSpc>
            </a:pPr>
            <a:r>
              <a:rPr dirty="0" spc="-5"/>
              <a:t>Daily for </a:t>
            </a:r>
            <a:r>
              <a:rPr dirty="0"/>
              <a:t>4</a:t>
            </a:r>
            <a:r>
              <a:rPr dirty="0" spc="-90"/>
              <a:t> </a:t>
            </a:r>
            <a:r>
              <a:rPr dirty="0" spc="-20"/>
              <a:t>months</a:t>
            </a:r>
          </a:p>
          <a:p>
            <a:pPr marL="12700" marR="5080">
              <a:lnSpc>
                <a:spcPct val="100000"/>
              </a:lnSpc>
            </a:pPr>
            <a:r>
              <a:rPr dirty="0" spc="-15"/>
              <a:t>Depends </a:t>
            </a:r>
            <a:r>
              <a:rPr dirty="0" spc="-10"/>
              <a:t>on underlying disease; </a:t>
            </a:r>
            <a:r>
              <a:rPr dirty="0"/>
              <a:t>life-  </a:t>
            </a:r>
            <a:r>
              <a:rPr dirty="0" spc="-10"/>
              <a:t>long </a:t>
            </a:r>
            <a:r>
              <a:rPr dirty="0" spc="-15"/>
              <a:t>therapy </a:t>
            </a:r>
            <a:r>
              <a:rPr dirty="0" spc="-25"/>
              <a:t>may </a:t>
            </a:r>
            <a:r>
              <a:rPr dirty="0" spc="-15"/>
              <a:t>be needed </a:t>
            </a:r>
            <a:r>
              <a:rPr dirty="0" spc="-5"/>
              <a:t>in  </a:t>
            </a:r>
            <a:r>
              <a:rPr dirty="0" spc="-15"/>
              <a:t>chronic </a:t>
            </a:r>
            <a:r>
              <a:rPr dirty="0" spc="-10"/>
              <a:t>inherited </a:t>
            </a:r>
            <a:r>
              <a:rPr dirty="0" spc="-15"/>
              <a:t>haemolytic  </a:t>
            </a:r>
            <a:r>
              <a:rPr dirty="0" spc="-20"/>
              <a:t>anaemia, </a:t>
            </a:r>
            <a:r>
              <a:rPr dirty="0" spc="-10"/>
              <a:t>myelofibrosis, </a:t>
            </a:r>
            <a:r>
              <a:rPr dirty="0" spc="-20"/>
              <a:t>renal  </a:t>
            </a:r>
            <a:r>
              <a:rPr dirty="0" spc="-5"/>
              <a:t>dialysis</a:t>
            </a: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479425">
              <a:lnSpc>
                <a:spcPct val="100000"/>
              </a:lnSpc>
            </a:pPr>
            <a:r>
              <a:rPr dirty="0" spc="-20"/>
              <a:t>Pregnancy, </a:t>
            </a:r>
            <a:r>
              <a:rPr dirty="0" spc="-15"/>
              <a:t>severe haemolytic  anaemias, </a:t>
            </a:r>
            <a:r>
              <a:rPr dirty="0" spc="-5"/>
              <a:t>dialysis,</a:t>
            </a:r>
            <a:r>
              <a:rPr dirty="0" spc="130"/>
              <a:t> </a:t>
            </a:r>
            <a:r>
              <a:rPr dirty="0" spc="-20"/>
              <a:t>prematurity</a:t>
            </a:r>
          </a:p>
        </p:txBody>
      </p:sp>
      <p:sp>
        <p:nvSpPr>
          <p:cNvPr id="9" name="object 9"/>
          <p:cNvSpPr/>
          <p:nvPr/>
        </p:nvSpPr>
        <p:spPr>
          <a:xfrm>
            <a:off x="395287" y="1412875"/>
            <a:ext cx="8138159" cy="0"/>
          </a:xfrm>
          <a:custGeom>
            <a:avLst/>
            <a:gdLst/>
            <a:ahLst/>
            <a:cxnLst/>
            <a:rect l="l" t="t" r="r" b="b"/>
            <a:pathLst>
              <a:path w="8138159" h="0">
                <a:moveTo>
                  <a:pt x="0" y="0"/>
                </a:moveTo>
                <a:lnTo>
                  <a:pt x="8137588" y="0"/>
                </a:lnTo>
              </a:path>
            </a:pathLst>
          </a:custGeom>
          <a:ln w="38100">
            <a:solidFill>
              <a:srgbClr val="3333C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23850" y="5013325"/>
            <a:ext cx="8137525" cy="0"/>
          </a:xfrm>
          <a:custGeom>
            <a:avLst/>
            <a:gdLst/>
            <a:ahLst/>
            <a:cxnLst/>
            <a:rect l="l" t="t" r="r" b="b"/>
            <a:pathLst>
              <a:path w="8137525" h="0">
                <a:moveTo>
                  <a:pt x="0" y="0"/>
                </a:moveTo>
                <a:lnTo>
                  <a:pt x="8137525" y="0"/>
                </a:lnTo>
              </a:path>
            </a:pathLst>
          </a:custGeom>
          <a:ln w="38100">
            <a:solidFill>
              <a:srgbClr val="3333CC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225167" y="5391302"/>
            <a:ext cx="4620895" cy="12261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200" spc="10" b="1" i="1">
                <a:solidFill>
                  <a:srgbClr val="FFFF00"/>
                </a:solidFill>
                <a:latin typeface="Rage Italic"/>
                <a:cs typeface="Rage Italic"/>
              </a:rPr>
              <a:t>Thank </a:t>
            </a:r>
            <a:r>
              <a:rPr dirty="0" sz="7200" spc="15" b="1" i="1">
                <a:solidFill>
                  <a:srgbClr val="FFFF00"/>
                </a:solidFill>
                <a:latin typeface="Rage Italic"/>
                <a:cs typeface="Rage Italic"/>
              </a:rPr>
              <a:t>you</a:t>
            </a:r>
            <a:r>
              <a:rPr dirty="0" sz="7200" spc="-210" b="1" i="1">
                <a:solidFill>
                  <a:srgbClr val="FFFF00"/>
                </a:solidFill>
                <a:latin typeface="Rage Italic"/>
                <a:cs typeface="Rage Italic"/>
              </a:rPr>
              <a:t> </a:t>
            </a:r>
            <a:r>
              <a:rPr dirty="0" sz="7200" b="1" i="1">
                <a:solidFill>
                  <a:srgbClr val="FFFF00"/>
                </a:solidFill>
                <a:latin typeface="Rage Italic"/>
                <a:cs typeface="Rage Italic"/>
              </a:rPr>
              <a:t>!!!</a:t>
            </a:r>
            <a:endParaRPr sz="7200">
              <a:latin typeface="Rage Italic"/>
              <a:cs typeface="Rage Ital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16153" rIns="0" bIns="0" rtlCol="0" vert="horz">
            <a:spAutoFit/>
          </a:bodyPr>
          <a:lstStyle/>
          <a:p>
            <a:pPr marL="11430">
              <a:lnSpc>
                <a:spcPct val="100000"/>
              </a:lnSpc>
            </a:pPr>
            <a:r>
              <a:rPr dirty="0" sz="3200" spc="-10" u="heavy"/>
              <a:t>Normocytic, </a:t>
            </a:r>
            <a:r>
              <a:rPr dirty="0" sz="3200" spc="-15" u="heavy"/>
              <a:t>Normochromic</a:t>
            </a:r>
            <a:r>
              <a:rPr dirty="0" sz="3200" spc="190" u="heavy"/>
              <a:t> </a:t>
            </a:r>
            <a:r>
              <a:rPr dirty="0" sz="3200" spc="-15" u="heavy"/>
              <a:t>Anaemia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612444" y="1407795"/>
            <a:ext cx="6551930" cy="4890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MCV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80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– 95</a:t>
            </a:r>
            <a:r>
              <a:rPr dirty="0" sz="2000" spc="-13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fL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MCH&gt;26pg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Many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haemolytic</a:t>
            </a:r>
            <a:r>
              <a:rPr dirty="0" sz="2000" spc="-6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anaemias</a:t>
            </a:r>
            <a:endParaRPr sz="2000">
              <a:latin typeface="Times New Roman"/>
              <a:cs typeface="Times New Roman"/>
            </a:endParaRPr>
          </a:p>
          <a:p>
            <a:pPr marL="12700" marR="2191385">
              <a:lnSpc>
                <a:spcPct val="200100"/>
              </a:lnSpc>
            </a:pP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Anaemia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chronic disease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(some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cases)  After acute blood</a:t>
            </a:r>
            <a:r>
              <a:rPr dirty="0" sz="2000" spc="-9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loss</a:t>
            </a:r>
            <a:endParaRPr sz="2000">
              <a:latin typeface="Times New Roman"/>
              <a:cs typeface="Times New Roman"/>
            </a:endParaRPr>
          </a:p>
          <a:p>
            <a:pPr marL="12700" marR="4540885">
              <a:lnSpc>
                <a:spcPct val="200100"/>
              </a:lnSpc>
            </a:pP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Renal disease  Mixed</a:t>
            </a:r>
            <a:r>
              <a:rPr dirty="0" sz="2000" spc="-7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deficiencies</a:t>
            </a: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Bone </a:t>
            </a:r>
            <a:r>
              <a:rPr dirty="0" sz="2000" spc="-20" b="1">
                <a:solidFill>
                  <a:srgbClr val="FFFF00"/>
                </a:solidFill>
                <a:latin typeface="Times New Roman"/>
                <a:cs typeface="Times New Roman"/>
              </a:rPr>
              <a:t>marrow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failure, </a:t>
            </a:r>
            <a:r>
              <a:rPr dirty="0" sz="2000" b="1">
                <a:solidFill>
                  <a:srgbClr val="FFFF00"/>
                </a:solidFill>
                <a:latin typeface="Times New Roman"/>
                <a:cs typeface="Times New Roman"/>
              </a:rPr>
              <a:t>e.g. </a:t>
            </a:r>
            <a:r>
              <a:rPr dirty="0" sz="2000" spc="-10" b="1">
                <a:solidFill>
                  <a:srgbClr val="FFFF00"/>
                </a:solidFill>
                <a:latin typeface="Times New Roman"/>
                <a:cs typeface="Times New Roman"/>
              </a:rPr>
              <a:t>post-chemotherapy,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infiltration by  </a:t>
            </a:r>
            <a:r>
              <a:rPr dirty="0" sz="2000" spc="-15" b="1">
                <a:solidFill>
                  <a:srgbClr val="FFFF00"/>
                </a:solidFill>
                <a:latin typeface="Times New Roman"/>
                <a:cs typeface="Times New Roman"/>
              </a:rPr>
              <a:t>carcinoma,</a:t>
            </a:r>
            <a:r>
              <a:rPr dirty="0" sz="2000" spc="5" b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000" spc="-5" b="1">
                <a:solidFill>
                  <a:srgbClr val="FFFF00"/>
                </a:solidFill>
                <a:latin typeface="Times New Roman"/>
                <a:cs typeface="Times New Roman"/>
              </a:rPr>
              <a:t>etc.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60350"/>
            <a:ext cx="8229600" cy="539750"/>
          </a:xfrm>
          <a:custGeom>
            <a:avLst/>
            <a:gdLst/>
            <a:ahLst/>
            <a:cxnLst/>
            <a:rect l="l" t="t" r="r" b="b"/>
            <a:pathLst>
              <a:path w="8229600" h="539750">
                <a:moveTo>
                  <a:pt x="0" y="539750"/>
                </a:moveTo>
                <a:lnTo>
                  <a:pt x="8229600" y="539750"/>
                </a:lnTo>
                <a:lnTo>
                  <a:pt x="8229600" y="0"/>
                </a:lnTo>
                <a:lnTo>
                  <a:pt x="0" y="0"/>
                </a:lnTo>
                <a:lnTo>
                  <a:pt x="0" y="53975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90472" y="106679"/>
            <a:ext cx="6199632" cy="1014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86600" y="106679"/>
            <a:ext cx="719327" cy="1014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62505" y="241046"/>
            <a:ext cx="5623560" cy="559435"/>
          </a:xfrm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3600" spc="-5"/>
              <a:t>MACROCYTIC</a:t>
            </a:r>
            <a:r>
              <a:rPr dirty="0" sz="3600" spc="-60"/>
              <a:t> </a:t>
            </a:r>
            <a:r>
              <a:rPr dirty="0" sz="3600" spc="-5"/>
              <a:t>ANAEMIA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395287" y="981011"/>
            <a:ext cx="8291830" cy="5256530"/>
          </a:xfrm>
          <a:custGeom>
            <a:avLst/>
            <a:gdLst/>
            <a:ahLst/>
            <a:cxnLst/>
            <a:rect l="l" t="t" r="r" b="b"/>
            <a:pathLst>
              <a:path w="8291830" h="5256530">
                <a:moveTo>
                  <a:pt x="0" y="5256276"/>
                </a:moveTo>
                <a:lnTo>
                  <a:pt x="8291449" y="5256276"/>
                </a:lnTo>
                <a:lnTo>
                  <a:pt x="8291449" y="0"/>
                </a:lnTo>
                <a:lnTo>
                  <a:pt x="0" y="0"/>
                </a:lnTo>
                <a:lnTo>
                  <a:pt x="0" y="525627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74065" y="1016253"/>
            <a:ext cx="8141970" cy="50488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</a:pP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Macrocytic anaemias can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divided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into those</a:t>
            </a:r>
            <a:r>
              <a:rPr dirty="0" sz="2800" spc="-4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showing:</a:t>
            </a:r>
            <a:endParaRPr sz="2800">
              <a:latin typeface="Times New Roman"/>
              <a:cs typeface="Times New Roman"/>
            </a:endParaRPr>
          </a:p>
          <a:p>
            <a:pPr marL="674370" indent="-387350">
              <a:lnSpc>
                <a:spcPct val="100000"/>
              </a:lnSpc>
              <a:spcBef>
                <a:spcPts val="675"/>
              </a:spcBef>
              <a:buAutoNum type="arabicPeriod"/>
              <a:tabLst>
                <a:tab pos="675005" algn="l"/>
              </a:tabLst>
            </a:pPr>
            <a:r>
              <a:rPr dirty="0" sz="2800" b="1" i="1">
                <a:solidFill>
                  <a:srgbClr val="FFFF00"/>
                </a:solidFill>
                <a:latin typeface="Times New Roman"/>
                <a:cs typeface="Times New Roman"/>
              </a:rPr>
              <a:t>Megaloblastic</a:t>
            </a:r>
            <a:r>
              <a:rPr dirty="0" sz="2800" spc="-105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b="1" i="1">
                <a:solidFill>
                  <a:srgbClr val="FFFF00"/>
                </a:solidFill>
                <a:latin typeface="Times New Roman"/>
                <a:cs typeface="Times New Roman"/>
              </a:rPr>
              <a:t>erythropoiesis</a:t>
            </a:r>
            <a:endParaRPr sz="2800">
              <a:latin typeface="Times New Roman"/>
              <a:cs typeface="Times New Roman"/>
            </a:endParaRPr>
          </a:p>
          <a:p>
            <a:pPr marL="674370" indent="-387350">
              <a:lnSpc>
                <a:spcPct val="100000"/>
              </a:lnSpc>
              <a:spcBef>
                <a:spcPts val="670"/>
              </a:spcBef>
              <a:buAutoNum type="arabicPeriod"/>
              <a:tabLst>
                <a:tab pos="675005" algn="l"/>
              </a:tabLst>
            </a:pPr>
            <a:r>
              <a:rPr dirty="0" sz="2800" b="1" i="1">
                <a:solidFill>
                  <a:srgbClr val="FFFF00"/>
                </a:solidFill>
                <a:latin typeface="Times New Roman"/>
                <a:cs typeface="Times New Roman"/>
              </a:rPr>
              <a:t>Normoblastic</a:t>
            </a:r>
            <a:r>
              <a:rPr dirty="0" sz="2800" spc="-15" b="1" i="1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-5" b="1" i="1">
                <a:solidFill>
                  <a:srgbClr val="FFFF00"/>
                </a:solidFill>
                <a:latin typeface="Times New Roman"/>
                <a:cs typeface="Times New Roman"/>
              </a:rPr>
              <a:t>erythropoiesis</a:t>
            </a:r>
            <a:endParaRPr sz="2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670"/>
              </a:spcBef>
            </a:pPr>
            <a:r>
              <a:rPr dirty="0" sz="2800" spc="-5" b="1" i="1">
                <a:solidFill>
                  <a:srgbClr val="FFFFFF"/>
                </a:solidFill>
                <a:latin typeface="Times New Roman"/>
                <a:cs typeface="Times New Roman"/>
              </a:rPr>
              <a:t>Megaloblastic erythropoiesis </a:t>
            </a:r>
            <a:r>
              <a:rPr dirty="0" sz="2800" b="1" i="1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describes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abnormal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development characterized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lack 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synchrony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between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maturation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cell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nucleus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and </a:t>
            </a:r>
            <a:r>
              <a:rPr dirty="0" sz="2800" spc="-10">
                <a:solidFill>
                  <a:srgbClr val="FFFF00"/>
                </a:solidFill>
                <a:latin typeface="Times New Roman"/>
                <a:cs typeface="Times New Roman"/>
              </a:rPr>
              <a:t>its 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cytoplasm.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It arises as 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consequence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disordered  DNA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synthesis and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results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macrocytic</a:t>
            </a:r>
            <a:r>
              <a:rPr dirty="0" sz="2800" spc="-30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anaemia.</a:t>
            </a:r>
            <a:endParaRPr sz="28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00000"/>
              </a:lnSpc>
              <a:spcBef>
                <a:spcPts val="670"/>
              </a:spcBef>
            </a:pPr>
            <a:r>
              <a:rPr dirty="0" sz="2800" spc="-5" b="1" i="1">
                <a:solidFill>
                  <a:srgbClr val="FFFFFF"/>
                </a:solidFill>
                <a:latin typeface="Times New Roman"/>
                <a:cs typeface="Times New Roman"/>
              </a:rPr>
              <a:t>Normoblastic erythropoiesis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describes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normal  appearance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of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red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cell maturation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- but </a:t>
            </a:r>
            <a:r>
              <a:rPr dirty="0" sz="2800" spc="-5">
                <a:solidFill>
                  <a:srgbClr val="FFFF00"/>
                </a:solidFill>
                <a:latin typeface="Times New Roman"/>
                <a:cs typeface="Times New Roman"/>
              </a:rPr>
              <a:t>may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still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be 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associated with </a:t>
            </a:r>
            <a:r>
              <a:rPr dirty="0" sz="2800">
                <a:solidFill>
                  <a:srgbClr val="FFFF00"/>
                </a:solidFill>
                <a:latin typeface="Times New Roman"/>
                <a:cs typeface="Times New Roman"/>
              </a:rPr>
              <a:t>a macrocytosis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in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the </a:t>
            </a:r>
            <a:r>
              <a:rPr dirty="0" sz="2800" spc="5">
                <a:solidFill>
                  <a:srgbClr val="FFFF00"/>
                </a:solidFill>
                <a:latin typeface="Times New Roman"/>
                <a:cs typeface="Times New Roman"/>
              </a:rPr>
              <a:t>peripheral</a:t>
            </a:r>
            <a:r>
              <a:rPr dirty="0" sz="2800" spc="-42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dirty="0" sz="2800" spc="10">
                <a:solidFill>
                  <a:srgbClr val="FFFF00"/>
                </a:solidFill>
                <a:latin typeface="Times New Roman"/>
                <a:cs typeface="Times New Roman"/>
              </a:rPr>
              <a:t>blood.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188911"/>
            <a:ext cx="8785225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387" y="260413"/>
            <a:ext cx="8640699" cy="6408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mA200</dc:creator>
  <dc:title>Obstructive Biliary Tract Diseases</dc:title>
  <dcterms:created xsi:type="dcterms:W3CDTF">2017-01-01T09:57:43Z</dcterms:created>
  <dcterms:modified xsi:type="dcterms:W3CDTF">2017-01-01T09:57:43Z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2017-01-01T00:00:00Z</vt:filetime>
  </property>
</Properties>
</file>