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8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78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811BD1-96BA-4330-8166-9807E86AD6FD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87C553-21C7-49F3-AA3B-5FF562D7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4BBB-1D08-4EB9-A26D-E5A54D919A56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3463-F7C9-4341-A1C9-E81779B9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F853-9BE5-4D6D-A949-FC76E3BB4A9A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623D-8853-42BC-8132-C1B9F868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CC61-5E7F-479C-86A6-41DA5FDBD621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83F5-0A67-4330-9E91-A1C21397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3719C-6880-47ED-9447-2AC6D0CA68D2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258DB-A02E-41F3-8ADC-E544C449F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7B391-D2D5-46D8-9CFC-1FE5272D087A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2C784-FF4F-40B3-A3E9-78E06E15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554B3-A56B-4DE1-9423-16DAD8D5AFB7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F958-3C7B-4600-9483-B1CE6FEF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B90D0-96A9-4CE5-B32D-D389C90917AD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166B8-1998-43E7-A858-72AEEA2C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79AA-38B3-42FA-80F0-112BA8B1C509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B9FB-5D85-4848-82CD-747FC024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D61EA-53B8-4CE3-A361-C27E652CD8C4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5564D-D640-414F-9156-EBBCC707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F700E7-D2D1-41A2-B540-419DB892E975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37498-17A4-4798-B960-ABDA28CC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5FD8FB-DFA1-4BDE-B7DF-CF7B210DCDB4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10CD2C-C7C4-48B8-8B67-63BB86D7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www.microbelibrary.org/microbelibrary/files/ccImages/Articleimages/Lagier/Campylobacter%20jejuni%20SEM%20labeled.JPG&amp;imgrefurl=http://www.microbelibrary.org/asmonly/details.asp?id=2734&amp;Lang=&amp;usg=__nb5qF9tOW_IxwV7Wja5KWES635Q=&amp;h=355&amp;w=448&amp;sz=35&amp;hl=en&amp;start=12&amp;zoom=1&amp;tbnid=tAwNPKJMKpMw7M:&amp;tbnh=101&amp;tbnw=127&amp;prev=/images?q=campylobacter&amp;hl=en&amp;safe=active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www.buddycom.com/bacteria/gnr/campy763.jpg&amp;imgrefurl=http://www.buddycom.com/bacteria/gnr/gnrfastid.html&amp;usg=__Afq0xYmRPhrCuviTmbppAQ-yL7Q=&amp;h=391&amp;w=395&amp;sz=17&amp;hl=en&amp;start=20&amp;zoom=1&amp;tbnid=DELEw2zdxrZj6M:&amp;tbnh=123&amp;tbnw=124&amp;prev=/images?q=campylobacter+culture&amp;hl=en&amp;safe=active&amp;gbv=2&amp;tbs=isch:1&amp;itbs=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/imgres?imgurl=http://www.scientificamerican.com/media/inline/6838A2DF-ADD5-B960-7FD60C86C1BC685D_1.jpg&amp;imgrefurl=http://www.scientificamerican.com/article.cfm?id=turning-bacteria-into-plastic-factories-replacing-fossil-fuels&amp;usg=__lS-T3OLpVs8pn9LgZ1dDSfKbbBo=&amp;h=322&amp;w=320&amp;sz=21&amp;hl=en&amp;start=3&amp;zoom=1&amp;tbnid=yJsGmH4G-DVJMM:&amp;tbnh=118&amp;tbnw=117&amp;prev=/images?q=culture+e.coli&amp;hl=en&amp;safe=active&amp;sa=G&amp;gbv=2&amp;tbs=isch:1&amp;itbs=1" TargetMode="External"/><Relationship Id="rId2" Type="http://schemas.openxmlformats.org/officeDocument/2006/relationships/hyperlink" Target="http://www.google.com/imgres?imgurl=http://asymptotia.com/wp-images/2008/08/e_coli.jpg&amp;imgrefurl=http://asymptotia.com/2008/08/11/ecoli-stories/&amp;usg=__EFLYnudldQojI8ckHaO8kKjH5k4=&amp;h=599&amp;w=600&amp;sz=67&amp;hl=en&amp;start=3&amp;zoom=1&amp;tbnid=dIOpq8M9nmCBdM:&amp;tbnh=135&amp;tbnw=135&amp;prev=/images?q=e.coli&amp;hl=en&amp;safe=active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internetdev.state.sd.us/SDWebInfo/DOH/doh/LabBT/Images/ypgs.jpg&amp;imgrefurl=http://internetdev.state.sd.us/SDWebInfo/DOH/doh/LabBT/yersiniaGram.htm&amp;usg=__l5wgYd2Cdz250bugD4507AM4YmM=&amp;h=474&amp;w=621&amp;sz=47&amp;hl=en&amp;start=7&amp;zoom=1&amp;tbnid=U2Fdnoqn5WBgOM:&amp;tbnh=104&amp;tbnw=136&amp;prev=/images?q=gram+negative+bacilli&amp;hl=en&amp;safe=active&amp;sa=G&amp;gbv=2&amp;tbs=isch:1&amp;itbs=1" TargetMode="Externa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www.ecoliblog.com/loadBinary.jpg&amp;imgrefurl=http://www.ecoliblog.com/2006/11/articles/e-coli-watch/hemolytic-uremic-syndrome/&amp;usg=__-qdbXDyAtvh2EroTahXFXOFM3YY=&amp;h=344&amp;w=432&amp;sz=85&amp;hl=en&amp;start=1&amp;zoom=1&amp;tbnid=UOZaO_DcuuBB4M:&amp;tbnh=100&amp;tbnw=126&amp;prev=/images?q=hemolytic+uraemic+syndrome&amp;hl=en&amp;safe=active&amp;sa=G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imgres?imgurl=http://www.foodpoisonjournal.com/uploads/image/hemolytic_uremic_syndrome_hus.jpg&amp;imgrefurl=http://www.foodpoisonjournal.com/tags/hemolytic-uremic-syndrome/&amp;usg=__fLg5ID1LNccGWfVlHwqZrHCjRw8=&amp;h=204&amp;w=300&amp;sz=38&amp;hl=en&amp;start=5&amp;zoom=1&amp;tbnid=bsXpXltvRUuYvM:&amp;tbnh=79&amp;tbnw=116&amp;prev=/images?q=hemolytic+uraemic+syndrome&amp;hl=en&amp;safe=active&amp;sa=G&amp;gbv=2&amp;tbs=isch:1&amp;itbs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.wikimedia.org/wikipedia/commons/1/14/Yersinia_enterocolitica_01.png&amp;imgrefurl=http://commons.wikimedia.org/wiki/File:Yersinia_enterocolitica_01.png&amp;usg=__B6TMaeb3p9o_my31_kNpqHBzsNg=&amp;h=416&amp;w=627&amp;sz=379&amp;hl=en&amp;start=2&amp;zoom=1&amp;tbnid=hpitdmeoI9tunM:&amp;tbnh=90&amp;tbnw=136&amp;prev=/images?q=yersinia+enterocolitica&amp;hl=en&amp;safe=active&amp;sa=G&amp;gbv=2&amp;tbs=isch:1&amp;itbs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pathconsultddx.com/images/S155986750670818X/gr1-sml.jpg&amp;imgrefurl=http://www.pathconsultddx.com/pathCon/diagnosis?pii=S1559-8675(06)70818-X&amp;usg=__GZcq-639gRMzzAbaXH4UHbL5mbA=&amp;h=351&amp;w=225&amp;sz=14&amp;hl=en&amp;start=9&amp;zoom=1&amp;tbnid=pKOwzT7m-DDTuM:&amp;tbnh=120&amp;tbnw=77&amp;prev=/images?q=pseudomembranous+colitis&amp;hl=en&amp;safe=active&amp;gbv=2&amp;tbs=isch:1&amp;itbs=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/imgres?imgurl=http://www.pintopotts.co.uk/public_html/images/clostridium_difficile.jpg&amp;imgrefurl=http://www.pintopotts.co.uk/hospital-superbug-claim.php&amp;usg=__PPbbls7z0qSux3TZSuuudQc5__0=&amp;h=412&amp;w=630&amp;sz=94&amp;hl=en&amp;start=1&amp;zoom=1&amp;tbnid=PX57wGmMqWOHUM:&amp;tbnh=90&amp;tbnw=137&amp;prev=/images?q=clostridium+difficile&amp;hl=en&amp;safe=active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cdiff-support.co.uk/images/spores.jpg&amp;imgrefurl=http://www.cdiff-support.co.uk/&amp;usg=__ZHXBfUDFO6dJugMIC6CMDWXQ1F0=&amp;h=187&amp;w=286&amp;sz=80&amp;hl=en&amp;start=16&amp;zoom=1&amp;tbnid=wjrX5QhdKGg06M:&amp;tbnh=75&amp;tbnw=115&amp;prev=/images?q=clostridium+difficile&amp;hl=en&amp;safe=active&amp;sa=G&amp;gbv=2&amp;tbs=isch:1&amp;itbs=1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google.com/imgres?imgurl=http://www.netterimages.com/images/vpv/000/000/013/13634-0550x0475.jpg&amp;imgrefurl=http://www.netterimages.com/image/13634.htm&amp;usg=__aVr6XNiTkmxSY8Y6DtpELKXpleo=&amp;h=550&amp;w=475&amp;sz=88&amp;hl=en&amp;start=18&amp;zoom=1&amp;tbnid=CrQCk8qf1I0XNM:&amp;tbnh=133&amp;tbnw=115&amp;prev=/images?q=pseudomembranous+colitis&amp;hl=en&amp;safe=active&amp;gbv=2&amp;tbs=isch:1&amp;itbs=1" TargetMode="External"/><Relationship Id="rId4" Type="http://schemas.openxmlformats.org/officeDocument/2006/relationships/hyperlink" Target="http://www.google.com/imgres?imgurl=http://upload.wikimedia.org/wikipedia/commons/0/0f/Clostridium_difficile_01.png&amp;imgrefurl=http://commons.wikimedia.org/wiki/File:Clostridium_difficile_01.png&amp;usg=__TZsgdATsbhfoq_gNi5E2Q2bffBw=&amp;h=299&amp;w=447&amp;sz=113&amp;hl=en&amp;start=5&amp;zoom=1&amp;tbnid=SdD2_7XPEywYzM:&amp;tbnh=85&amp;tbnw=127&amp;prev=/images?q=clostridium+difficile&amp;hl=en&amp;safe=active&amp;sa=G&amp;gbv=2&amp;tbs=isch:1&amp;itbs=1" TargetMode="External"/><Relationship Id="rId9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Normal Flora Of The GIT And Introduction To Infectious Diarrhea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en-US" sz="2500" b="1" i="1" dirty="0" smtClean="0">
                <a:solidFill>
                  <a:srgbClr val="7F7F7F"/>
                </a:solidFill>
              </a:rPr>
              <a:t>Prof .Hanan Habib</a:t>
            </a:r>
          </a:p>
          <a:p>
            <a:pPr marR="0" algn="ctr">
              <a:lnSpc>
                <a:spcPct val="80000"/>
              </a:lnSpc>
            </a:pPr>
            <a:r>
              <a:rPr lang="en-US" sz="2500" b="1" dirty="0" smtClean="0">
                <a:solidFill>
                  <a:srgbClr val="7F7F7F"/>
                </a:solidFill>
              </a:rPr>
              <a:t>Department of Pathology, College of Medicine,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89075" y="2755900"/>
            <a:ext cx="6172200" cy="1725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Acute Diarrheal Illnesses and Food Poisoning  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600" dirty="0" smtClean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Introduction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Acute diarrheal illness is one of the most common problems evaluated by clinicians.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 major cause of morbidity and mortality world wide.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Most of healthy people have mild illness but other might develop serious squeals so it is important to identify those individuals who require early treatment.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  <a:effectLst/>
              </a:rPr>
              <a:t>Definition of Diarrhea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Stool weight in excess of 200 </a:t>
            </a:r>
            <a:r>
              <a:rPr lang="en-US" dirty="0" err="1" smtClean="0"/>
              <a:t>gm</a:t>
            </a:r>
            <a:r>
              <a:rPr lang="en-US" dirty="0" smtClean="0"/>
              <a:t>/day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Three or more loose or watery stools/day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Alteration in normal bowel movement characterized by decreased consistency and increased frequency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Less than 14 days in duration.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solidFill>
                  <a:srgbClr val="C00000"/>
                </a:solidFill>
                <a:effectLst/>
              </a:rPr>
              <a:t>Etiology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Viral</a:t>
            </a:r>
            <a:r>
              <a:rPr lang="en-US" dirty="0" smtClean="0"/>
              <a:t>: 70-80% of infectious diarrhea in developed countries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Bacterial</a:t>
            </a:r>
            <a:r>
              <a:rPr lang="en-US" dirty="0" smtClean="0"/>
              <a:t>: 10-20% of infectious diarrhea but responsible for most cases of severe diarrhea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Protozoan</a:t>
            </a:r>
            <a:r>
              <a:rPr lang="en-US" dirty="0" smtClean="0"/>
              <a:t>: less than 10%.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solidFill>
                  <a:srgbClr val="C00000"/>
                </a:solidFill>
                <a:effectLst/>
              </a:rPr>
              <a:t>Epidemiology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1.2 - 1.9 episodes per person annually in the general population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2.4 episodes per child &lt;3 years old annually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5 episodes per year for children &lt;3 years old and in daycare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Seasonal peak in the winter.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Classifications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800" b="0" dirty="0" smtClean="0">
                <a:solidFill>
                  <a:srgbClr val="C00000"/>
                </a:solidFill>
                <a:effectLst/>
              </a:rPr>
            </a:br>
            <a:endParaRPr lang="en-US" sz="3800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Infectious Diarrhea: </a:t>
            </a:r>
            <a:r>
              <a:rPr lang="en-US" dirty="0" smtClean="0"/>
              <a:t>Viral, Bacterial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i="1" dirty="0" err="1" smtClean="0"/>
              <a:t>Campylobcator</a:t>
            </a:r>
            <a:r>
              <a:rPr lang="en-US" i="1" dirty="0" smtClean="0"/>
              <a:t>, </a:t>
            </a:r>
            <a:r>
              <a:rPr lang="en-US" i="1" dirty="0" err="1" smtClean="0"/>
              <a:t>Shigella</a:t>
            </a:r>
            <a:r>
              <a:rPr lang="en-US" i="1" dirty="0" smtClean="0"/>
              <a:t>, </a:t>
            </a:r>
            <a:r>
              <a:rPr lang="en-US" i="1" dirty="0" err="1" smtClean="0"/>
              <a:t>Salmnella</a:t>
            </a:r>
            <a:r>
              <a:rPr lang="en-US" i="1" dirty="0" smtClean="0"/>
              <a:t>,   </a:t>
            </a:r>
            <a:r>
              <a:rPr lang="en-GB" i="1" dirty="0" smtClean="0"/>
              <a:t>         </a:t>
            </a:r>
            <a:r>
              <a:rPr lang="en-US" i="1" dirty="0" err="1" smtClean="0"/>
              <a:t>Yersinea</a:t>
            </a:r>
            <a:r>
              <a:rPr lang="en-US" i="1" dirty="0" smtClean="0"/>
              <a:t>, Vibrio cholera &amp; </a:t>
            </a:r>
            <a:r>
              <a:rPr lang="en-US" i="1" dirty="0" err="1" smtClean="0"/>
              <a:t>E.coli</a:t>
            </a:r>
            <a:r>
              <a:rPr lang="en-US" i="1" dirty="0" smtClean="0"/>
              <a:t>).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Food Poisoning</a:t>
            </a:r>
            <a:r>
              <a:rPr lang="en-US" dirty="0" smtClean="0"/>
              <a:t>: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, Clostridium </a:t>
            </a:r>
            <a:r>
              <a:rPr lang="en-US" i="1" dirty="0" err="1" smtClean="0"/>
              <a:t>perfringens</a:t>
            </a:r>
            <a:r>
              <a:rPr lang="en-US" i="1" dirty="0" smtClean="0"/>
              <a:t>, Bacillus </a:t>
            </a:r>
            <a:r>
              <a:rPr lang="en-US" dirty="0" smtClean="0"/>
              <a:t>spp</a:t>
            </a:r>
            <a:r>
              <a:rPr lang="en-US" i="1" dirty="0" smtClean="0"/>
              <a:t>.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Traveler Diarrhea </a:t>
            </a:r>
            <a:r>
              <a:rPr lang="en-US" dirty="0" smtClean="0"/>
              <a:t>: </a:t>
            </a:r>
            <a:r>
              <a:rPr lang="en-US" dirty="0" err="1" smtClean="0"/>
              <a:t>Enterotoxogenic</a:t>
            </a:r>
            <a:r>
              <a:rPr lang="en-US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Antibiotic Associated Diarrhea</a:t>
            </a:r>
            <a:r>
              <a:rPr lang="en-US" dirty="0" smtClean="0"/>
              <a:t>: </a:t>
            </a: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.</a:t>
            </a:r>
            <a:endParaRPr lang="en-US" dirty="0" smtClean="0"/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Risk Factors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800" b="0" dirty="0" smtClean="0">
                <a:solidFill>
                  <a:srgbClr val="C00000"/>
                </a:solidFill>
                <a:effectLst/>
              </a:rPr>
            </a:br>
            <a:endParaRPr lang="en-US" sz="3800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Food from restaurant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Family member with gastrointestinal symptoms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Recent travel to developing countries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Patient underlying illness and medication, low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stomach acidity,  cyst, spores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Abnormal peristalsis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Low Immunoglobulin IgA.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Antibiotics decrease the normal flora to less 10</a:t>
            </a:r>
            <a:r>
              <a:rPr lang="en-US" baseline="30000" dirty="0" smtClean="0"/>
              <a:t>12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Median infective dose </a:t>
            </a:r>
            <a:r>
              <a:rPr lang="en-US" b="1" dirty="0" smtClean="0">
                <a:solidFill>
                  <a:srgbClr val="C00000"/>
                </a:solidFill>
              </a:rPr>
              <a:t>(ID</a:t>
            </a:r>
            <a:r>
              <a:rPr lang="en-US" b="1" baseline="-25000" dirty="0" smtClean="0">
                <a:solidFill>
                  <a:srgbClr val="C00000"/>
                </a:solidFill>
              </a:rPr>
              <a:t>50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/>
              <a:t> 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u="sng" dirty="0" smtClean="0">
                <a:solidFill>
                  <a:srgbClr val="C00000"/>
                </a:solidFill>
                <a:effectLst/>
              </a:rPr>
              <a:t>Clinical Presentation and Pathogenic </a:t>
            </a:r>
            <a:r>
              <a:rPr lang="en-US" sz="3800" dirty="0" smtClean="0">
                <a:solidFill>
                  <a:srgbClr val="C00000"/>
                </a:solidFill>
                <a:effectLst/>
              </a:rPr>
              <a:t>Mechanism I</a:t>
            </a:r>
            <a:r>
              <a:rPr lang="en-US" sz="3800" dirty="0" smtClean="0">
                <a:effectLst/>
              </a:rPr>
              <a:t/>
            </a:r>
            <a:br>
              <a:rPr lang="en-US" sz="3800" dirty="0" smtClean="0">
                <a:effectLst/>
              </a:rPr>
            </a:br>
            <a:endParaRPr lang="en-US" sz="3800" dirty="0" smtClean="0">
              <a:effectLst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 3" pitchFamily="18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Enterotoxin mediated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Lack of pus in the stool (no gut invasion)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Lack of fever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Rapid onset performed toxin&lt;12 hour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</a:rPr>
              <a:t>Small intestine affected.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Vomiting non-bloody diarrhea, abdominal cramp.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0070C0"/>
                </a:solidFill>
              </a:rPr>
              <a:t>Vibreo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cholerae</a:t>
            </a:r>
            <a:r>
              <a:rPr lang="en-US" i="1" dirty="0" smtClean="0">
                <a:solidFill>
                  <a:srgbClr val="0070C0"/>
                </a:solidFill>
              </a:rPr>
              <a:t>, Staphylococcus </a:t>
            </a:r>
            <a:r>
              <a:rPr lang="en-US" i="1" dirty="0" err="1" smtClean="0">
                <a:solidFill>
                  <a:srgbClr val="0070C0"/>
                </a:solidFill>
              </a:rPr>
              <a:t>aureus</a:t>
            </a:r>
            <a:r>
              <a:rPr lang="en-US" i="1" dirty="0" smtClean="0">
                <a:solidFill>
                  <a:srgbClr val="0070C0"/>
                </a:solidFill>
              </a:rPr>
              <a:t>, Clostridium </a:t>
            </a:r>
            <a:r>
              <a:rPr lang="en-US" i="1" dirty="0" err="1" smtClean="0">
                <a:solidFill>
                  <a:srgbClr val="0070C0"/>
                </a:solidFill>
              </a:rPr>
              <a:t>perfringens</a:t>
            </a:r>
            <a:r>
              <a:rPr lang="en-US" i="1" dirty="0" smtClean="0">
                <a:solidFill>
                  <a:srgbClr val="0070C0"/>
                </a:solidFill>
              </a:rPr>
              <a:t> and Bacillus cereus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Other viral and some parasitic infections.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smtClean="0">
                <a:solidFill>
                  <a:srgbClr val="C00000"/>
                </a:solidFill>
                <a:effectLst/>
              </a:rPr>
              <a:t>Clinical Presentation and Pathogenic Mechanism II</a:t>
            </a:r>
            <a:endParaRPr lang="en-US" sz="380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Invasive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Pus and blood in the stool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Fever due to inflammation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 smtClean="0">
                <a:solidFill>
                  <a:srgbClr val="7030A0"/>
                </a:solidFill>
              </a:rPr>
              <a:t>Shigella</a:t>
            </a:r>
            <a:r>
              <a:rPr lang="en-US" sz="2500" i="1" dirty="0" smtClean="0">
                <a:solidFill>
                  <a:srgbClr val="7030A0"/>
                </a:solidFill>
              </a:rPr>
              <a:t>, </a:t>
            </a:r>
            <a:r>
              <a:rPr lang="en-US" sz="2500" i="1" dirty="0" err="1" smtClean="0">
                <a:solidFill>
                  <a:srgbClr val="7030A0"/>
                </a:solidFill>
              </a:rPr>
              <a:t>Solmonella</a:t>
            </a:r>
            <a:r>
              <a:rPr lang="en-US" sz="2500" i="1" dirty="0" smtClean="0">
                <a:solidFill>
                  <a:srgbClr val="7030A0"/>
                </a:solidFill>
              </a:rPr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spp., </a:t>
            </a:r>
            <a:r>
              <a:rPr lang="en-US" sz="2500" i="1" dirty="0" smtClean="0">
                <a:solidFill>
                  <a:srgbClr val="7030A0"/>
                </a:solidFill>
              </a:rPr>
              <a:t>Campylobacter</a:t>
            </a:r>
            <a:r>
              <a:rPr lang="en-US" sz="2500" dirty="0" smtClean="0">
                <a:solidFill>
                  <a:srgbClr val="7030A0"/>
                </a:solidFill>
              </a:rPr>
              <a:t>, some </a:t>
            </a:r>
            <a:r>
              <a:rPr lang="en-US" sz="2500" i="1" dirty="0" err="1" smtClean="0">
                <a:solidFill>
                  <a:srgbClr val="7030A0"/>
                </a:solidFill>
              </a:rPr>
              <a:t>E.coli</a:t>
            </a:r>
            <a:r>
              <a:rPr lang="en-US" sz="2500" dirty="0" smtClean="0">
                <a:solidFill>
                  <a:srgbClr val="7030A0"/>
                </a:solidFill>
              </a:rPr>
              <a:t> and </a:t>
            </a:r>
            <a:r>
              <a:rPr lang="en-US" sz="2500" i="1" dirty="0" err="1" smtClean="0">
                <a:solidFill>
                  <a:srgbClr val="7030A0"/>
                </a:solidFill>
              </a:rPr>
              <a:t>Entameba</a:t>
            </a:r>
            <a:r>
              <a:rPr lang="en-US" sz="2500" i="1" dirty="0" smtClean="0">
                <a:solidFill>
                  <a:srgbClr val="7030A0"/>
                </a:solidFill>
              </a:rPr>
              <a:t> </a:t>
            </a:r>
            <a:r>
              <a:rPr lang="en-US" sz="2500" i="1" dirty="0" err="1" smtClean="0">
                <a:solidFill>
                  <a:srgbClr val="7030A0"/>
                </a:solidFill>
              </a:rPr>
              <a:t>histolytica</a:t>
            </a:r>
            <a:endParaRPr lang="en-US" sz="2500" i="1" dirty="0" smtClean="0">
              <a:solidFill>
                <a:srgbClr val="7030A0"/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FF0000"/>
                </a:solidFill>
              </a:rPr>
              <a:t>Affect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colonic mucosa</a:t>
            </a:r>
            <a:endParaRPr lang="en-US" sz="25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Extension to lymph nodes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Incubation period 1-3 days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Dysentery syndrome- gross blood and mucous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EHEC bloody diarrhea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 smtClean="0"/>
              <a:t>Entameoba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histolytica</a:t>
            </a:r>
            <a:r>
              <a:rPr lang="en-US" sz="2500" dirty="0" smtClean="0"/>
              <a:t> 1-3 wk</a:t>
            </a:r>
          </a:p>
          <a:p>
            <a:pPr marL="273050" indent="-273050">
              <a:lnSpc>
                <a:spcPct val="90000"/>
              </a:lnSpc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Campylobacter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Family :</a:t>
            </a:r>
            <a:r>
              <a:rPr lang="en-US" i="1" dirty="0" err="1" smtClean="0"/>
              <a:t>Campylobacteraceae</a:t>
            </a:r>
            <a:endParaRPr lang="en-US" i="1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Common species : </a:t>
            </a:r>
            <a:r>
              <a:rPr lang="en-US" i="1" dirty="0" err="1" smtClean="0"/>
              <a:t>C.jejuni</a:t>
            </a:r>
            <a:r>
              <a:rPr lang="en-US" i="1" dirty="0" smtClean="0"/>
              <a:t>, C. coli, C fetus</a:t>
            </a:r>
            <a:r>
              <a:rPr lang="en-US" dirty="0" smtClean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 Epidemiology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/>
              <a:t>Source</a:t>
            </a:r>
            <a:r>
              <a:rPr lang="en-US" dirty="0" smtClean="0"/>
              <a:t>: dog , cat, birds, poultry ,water, milk, meat, person to person transmission can occur.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26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3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i="1" smtClean="0">
                <a:solidFill>
                  <a:srgbClr val="C00000"/>
                </a:solidFill>
                <a:effectLst/>
              </a:rPr>
              <a:t>Campylobacter</a:t>
            </a:r>
          </a:p>
        </p:txBody>
      </p:sp>
      <p:pic>
        <p:nvPicPr>
          <p:cNvPr id="38915" name="Picture 4" descr="http://t1.gstatic.com/images?q=tbn:tAwNPKJMKpMw7M:http://www.microbelibrary.org/microbelibrary/files/ccImages/Articleimages/Lagier/Campylobacter%2520jejuni%2520SEM%2520labe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2200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http://t0.gstatic.com/images?q=tbn:DELEw2zdxrZj6M:http://www.buddycom.com/bacteria/gnr/campy76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514600"/>
            <a:ext cx="2628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C00000"/>
                </a:solidFill>
                <a:effectLst/>
              </a:rPr>
              <a:t>Clinically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Incubation period: 2-6 days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Lower abdominal pain , watery or dysenteric diarrhea with pus and blood. fever in some patients . Nausea and vomiting are rare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Self limiting after 2-6 Day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Chronic carrier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err="1" smtClean="0"/>
              <a:t>Guillain</a:t>
            </a:r>
            <a:r>
              <a:rPr lang="en-US" dirty="0" smtClean="0"/>
              <a:t>- Barrie’ syndrome and Reactive arthritis cases frequently preceded by </a:t>
            </a:r>
            <a:r>
              <a:rPr lang="en-US" i="1" dirty="0" err="1" smtClean="0"/>
              <a:t>C.jejuni</a:t>
            </a:r>
            <a:r>
              <a:rPr lang="en-US" dirty="0" smtClean="0"/>
              <a:t> infection. 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smtClean="0">
                <a:solidFill>
                  <a:srgbClr val="C00000"/>
                </a:solidFill>
                <a:effectLst/>
              </a:rPr>
              <a:t>Laboratory diagnosis and treatment</a:t>
            </a:r>
            <a:br>
              <a:rPr lang="en-US" sz="3800" b="0" smtClean="0">
                <a:solidFill>
                  <a:srgbClr val="C00000"/>
                </a:solidFill>
                <a:effectLst/>
              </a:rPr>
            </a:br>
            <a:endParaRPr lang="en-US" sz="3800" b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D0D0D"/>
                </a:solidFill>
              </a:rPr>
              <a:t>Laboratory diagnosis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Transport media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Culture on </a:t>
            </a:r>
            <a:r>
              <a:rPr lang="en-US" sz="2200" b="1" dirty="0" smtClean="0">
                <a:solidFill>
                  <a:srgbClr val="C00000"/>
                </a:solidFill>
              </a:rPr>
              <a:t>CAMPYBAP</a:t>
            </a:r>
            <a:r>
              <a:rPr lang="en-US" sz="2200" b="1" dirty="0" smtClean="0"/>
              <a:t> media contain antibiotics.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Incubate in </a:t>
            </a:r>
            <a:r>
              <a:rPr lang="en-US" sz="2200" b="1" dirty="0" err="1" smtClean="0"/>
              <a:t>microaerophilic</a:t>
            </a:r>
            <a:r>
              <a:rPr lang="en-US" sz="2200" b="1" dirty="0" smtClean="0"/>
              <a:t> atmosphere (5%O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10%CO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85%N ) at 42°C except </a:t>
            </a:r>
            <a:r>
              <a:rPr lang="en-US" sz="2200" b="1" i="1" dirty="0" err="1" smtClean="0"/>
              <a:t>C.fetus</a:t>
            </a:r>
            <a:r>
              <a:rPr lang="en-US" sz="2200" b="1" i="1" dirty="0" smtClean="0"/>
              <a:t> </a:t>
            </a:r>
            <a:r>
              <a:rPr lang="en-US" sz="2200" b="1" dirty="0" smtClean="0"/>
              <a:t>37°C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Identification :Gram stain/culture biochemical/Serology.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/>
              <a:t>Treatment: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Only severe cases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Erythromycin or Ciprofloxacin . 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44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10 -15% of strains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 with diarrhea.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Based on virulence factors, clinical manifestation, epidemiology and different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 serotype. There are </a:t>
            </a:r>
            <a:r>
              <a:rPr lang="en-US" dirty="0" smtClean="0">
                <a:solidFill>
                  <a:srgbClr val="C00000"/>
                </a:solidFill>
              </a:rPr>
              <a:t>five</a:t>
            </a:r>
            <a:r>
              <a:rPr lang="en-US" dirty="0" smtClean="0"/>
              <a:t> major categories of </a:t>
            </a:r>
            <a:r>
              <a:rPr lang="en-US" dirty="0" err="1" smtClean="0"/>
              <a:t>diarrheagenic</a:t>
            </a:r>
            <a:r>
              <a:rPr lang="en-US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Diarrheagenic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Enterotoxigenic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        (E T E C)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Enteropathogenic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     (E P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Enteroinvasive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          (E I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Enterohaemorrhagic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(E H E C 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Enteroaggregative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(EAEC)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E.coli</a:t>
            </a:r>
          </a:p>
        </p:txBody>
      </p:sp>
      <p:pic>
        <p:nvPicPr>
          <p:cNvPr id="44035" name="Picture 2" descr="http://t1.gstatic.com/images?q=tbn:dIOpq8M9nmCBdM:http://asymptotia.com/wp-images/2008/08/e_col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ecoliblog.com/cell-eco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3790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http://t1.gstatic.com/images?q=tbn:U2Fdnoqn5WBgOM:http://internetdev.state.sd.us/SDWebInfo/DOH/doh/LabBT/Images/ypg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371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http://t2.gstatic.com/images?q=tbn:yJsGmH4G-DVJMM:http://www.scientificamerican.com/media/inline/6838A2DF-ADD5-B960-7FD60C86C1BC685D_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4191000"/>
            <a:ext cx="2790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1. </a:t>
            </a:r>
            <a:r>
              <a:rPr lang="en-US" sz="3800" b="0" dirty="0" err="1" smtClean="0">
                <a:solidFill>
                  <a:srgbClr val="C00000"/>
                </a:solidFill>
                <a:effectLst/>
              </a:rPr>
              <a:t>Enterotoxigenic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(ETEC)</a:t>
            </a:r>
            <a:br>
              <a:rPr lang="en-US" sz="3800" b="0" i="1" dirty="0" smtClean="0">
                <a:solidFill>
                  <a:srgbClr val="C00000"/>
                </a:solidFill>
                <a:effectLst/>
              </a:rPr>
            </a:br>
            <a:endParaRPr lang="en-US" sz="3800" b="0" i="1" u="sng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Major cause of </a:t>
            </a:r>
            <a:r>
              <a:rPr lang="en-US" sz="2500" dirty="0" smtClean="0">
                <a:solidFill>
                  <a:srgbClr val="C00000"/>
                </a:solidFill>
              </a:rPr>
              <a:t>Traveler's diarrhea </a:t>
            </a:r>
            <a:r>
              <a:rPr lang="en-US" sz="2500" dirty="0" smtClean="0"/>
              <a:t>in infant and adult in developing countries from contaminated food and water.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b="1" dirty="0" smtClean="0">
                <a:solidFill>
                  <a:srgbClr val="C00000"/>
                </a:solidFill>
              </a:rPr>
              <a:t>It has high infective dose 10</a:t>
            </a:r>
            <a:r>
              <a:rPr lang="en-US" sz="25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2500" b="1" dirty="0" smtClean="0">
                <a:solidFill>
                  <a:srgbClr val="C00000"/>
                </a:solidFill>
              </a:rPr>
              <a:t>-10</a:t>
            </a:r>
            <a:r>
              <a:rPr lang="en-US" sz="2500" b="1" baseline="30000" dirty="0" smtClean="0">
                <a:solidFill>
                  <a:srgbClr val="C00000"/>
                </a:solidFill>
              </a:rPr>
              <a:t>10</a:t>
            </a:r>
            <a:endParaRPr lang="en-US" sz="2500" b="1" dirty="0" smtClean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Has heat-labile toxin (</a:t>
            </a:r>
            <a:r>
              <a:rPr lang="en-US" sz="2500" dirty="0" smtClean="0">
                <a:solidFill>
                  <a:srgbClr val="C00000"/>
                </a:solidFill>
              </a:rPr>
              <a:t>LT</a:t>
            </a:r>
            <a:r>
              <a:rPr lang="en-US" sz="2500" dirty="0" smtClean="0"/>
              <a:t>) and heat-stable toxin (</a:t>
            </a:r>
            <a:r>
              <a:rPr lang="en-US" sz="2500" dirty="0" smtClean="0">
                <a:solidFill>
                  <a:srgbClr val="C00000"/>
                </a:solidFill>
              </a:rPr>
              <a:t>ST</a:t>
            </a:r>
            <a:r>
              <a:rPr lang="en-US" sz="2500" dirty="0" smtClean="0"/>
              <a:t>) each has two fragment (</a:t>
            </a:r>
            <a:r>
              <a:rPr lang="en-US" sz="2500" b="1" dirty="0" smtClean="0">
                <a:solidFill>
                  <a:srgbClr val="7030A0"/>
                </a:solidFill>
              </a:rPr>
              <a:t>A and B</a:t>
            </a:r>
            <a:r>
              <a:rPr lang="en-US" sz="2500" dirty="0" smtClean="0"/>
              <a:t>) . No invasion or inflammation.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C00000"/>
                </a:solidFill>
              </a:rPr>
              <a:t>LT</a:t>
            </a:r>
            <a:r>
              <a:rPr lang="en-US" sz="2500" dirty="0" smtClean="0"/>
              <a:t> leads to accumulation of CGMP, which lead to hyper-secretion of fluid with no cellular injury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Symptoms </a:t>
            </a:r>
            <a:r>
              <a:rPr lang="en-US" sz="2500" b="1" dirty="0" smtClean="0"/>
              <a:t>watery diarrhea</a:t>
            </a:r>
            <a:r>
              <a:rPr lang="en-US" sz="2500" dirty="0" smtClean="0"/>
              <a:t>, abdominal cramps and some time vomiting 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Self limiting .No routine diagnostic method required.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u="sng" dirty="0" smtClean="0">
                <a:solidFill>
                  <a:srgbClr val="C00000"/>
                </a:solidFill>
                <a:effectLst/>
              </a:rPr>
              <a:t>2. </a:t>
            </a:r>
            <a:r>
              <a:rPr lang="en-US" sz="3800" b="0" dirty="0" err="1" smtClean="0">
                <a:solidFill>
                  <a:srgbClr val="C00000"/>
                </a:solidFill>
                <a:effectLst/>
              </a:rPr>
              <a:t>Enteroinvasive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( EIEC)</a:t>
            </a:r>
            <a:r>
              <a:rPr lang="en-US" sz="3800" dirty="0" smtClean="0">
                <a:effectLst/>
              </a:rPr>
              <a:t/>
            </a:r>
            <a:br>
              <a:rPr lang="en-US" sz="3800" dirty="0" smtClean="0">
                <a:effectLst/>
              </a:rPr>
            </a:br>
            <a:endParaRPr lang="en-US" sz="38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Produce dysentery (Penetration, invasion and destruction).Common in children.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Similar to </a:t>
            </a:r>
            <a:r>
              <a:rPr lang="en-US" i="1" dirty="0" err="1" smtClean="0">
                <a:solidFill>
                  <a:srgbClr val="C00000"/>
                </a:solidFill>
              </a:rPr>
              <a:t>Shigella</a:t>
            </a:r>
            <a:r>
              <a:rPr lang="en-US" dirty="0" smtClean="0">
                <a:solidFill>
                  <a:srgbClr val="C00000"/>
                </a:solidFill>
              </a:rPr>
              <a:t> spp</a:t>
            </a:r>
            <a:r>
              <a:rPr lang="en-US" dirty="0" smtClean="0"/>
              <a:t>. (</a:t>
            </a:r>
            <a:r>
              <a:rPr lang="en-US" dirty="0" smtClean="0">
                <a:solidFill>
                  <a:srgbClr val="0070C0"/>
                </a:solidFill>
              </a:rPr>
              <a:t>non motile, LNF</a:t>
            </a:r>
            <a:r>
              <a:rPr lang="en-US" dirty="0" smtClean="0"/>
              <a:t>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Transmission :Fecal oral route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Fever, severe abdominal cramp, malaise and 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Infective dose 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Diagnosis </a:t>
            </a:r>
            <a:r>
              <a:rPr lang="en-US" dirty="0" err="1" smtClean="0">
                <a:solidFill>
                  <a:srgbClr val="A96D2B"/>
                </a:solidFill>
              </a:rPr>
              <a:t>Sereny</a:t>
            </a:r>
            <a:r>
              <a:rPr lang="en-US" dirty="0" smtClean="0">
                <a:solidFill>
                  <a:srgbClr val="A96D2B"/>
                </a:solidFill>
              </a:rPr>
              <a:t> test </a:t>
            </a:r>
            <a:r>
              <a:rPr lang="en-US" dirty="0" smtClean="0"/>
              <a:t>and DNA probes.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220996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b="0" dirty="0" smtClean="0">
                <a:solidFill>
                  <a:srgbClr val="C00000"/>
                </a:solidFill>
                <a:effectLst/>
              </a:rPr>
              <a:t>3-Enteropathogenic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> ( EPEC)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Cause infantile diarrhea ( bottle fed infants)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Disrupt microvilli and intestinal absorptive function.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Outbreak in hospital nurseries and day care centers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Low grade fever, malaise, vomiting and 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mucous in stool but </a:t>
            </a:r>
            <a:r>
              <a:rPr lang="en-US" dirty="0" smtClean="0">
                <a:solidFill>
                  <a:srgbClr val="C00000"/>
                </a:solidFill>
              </a:rPr>
              <a:t>no blood</a:t>
            </a:r>
            <a:r>
              <a:rPr lang="en-US" dirty="0" smtClean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 smtClean="0">
                <a:solidFill>
                  <a:srgbClr val="C00000"/>
                </a:solidFill>
                <a:effectLst/>
              </a:rPr>
              <a:t>4-Enterohemorrhagic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( EHEC)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800" i="1" dirty="0" smtClean="0">
                <a:solidFill>
                  <a:srgbClr val="C00000"/>
                </a:solidFill>
                <a:effectLst/>
              </a:rPr>
            </a:br>
            <a:endParaRPr lang="en-US" sz="3800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C00000"/>
                </a:solidFill>
              </a:rPr>
              <a:t>0157:H7</a:t>
            </a:r>
            <a:r>
              <a:rPr lang="en-US" sz="2300" dirty="0" smtClean="0"/>
              <a:t> Hemorrhagic diarrhea, colitis and hemolytic uremic syndrome (</a:t>
            </a:r>
            <a:r>
              <a:rPr lang="en-US" sz="2300" b="1" dirty="0" smtClean="0">
                <a:solidFill>
                  <a:srgbClr val="C00000"/>
                </a:solidFill>
              </a:rPr>
              <a:t>HUS</a:t>
            </a:r>
            <a:r>
              <a:rPr lang="en-US" sz="2300" dirty="0" smtClean="0"/>
              <a:t>)=low Platelet count, hemolytic anemia and kidney failure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/>
              <a:t>Bloody diarrhea, low grade fever and stool has no leucocytes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70C0"/>
                </a:solidFill>
              </a:rPr>
              <a:t>Fatal disease in young and elderly persons in nursing homes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/>
              <a:t>Undercooked hamburgers, unpasteurized dairy products, Apple cider, cookie dough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 err="1" smtClean="0">
                <a:solidFill>
                  <a:srgbClr val="C00000"/>
                </a:solidFill>
              </a:rPr>
              <a:t>Cytotoxin</a:t>
            </a:r>
            <a:r>
              <a:rPr lang="en-US" sz="2300" b="1" dirty="0" smtClean="0">
                <a:solidFill>
                  <a:srgbClr val="C00000"/>
                </a:solidFill>
              </a:rPr>
              <a:t> =</a:t>
            </a:r>
            <a:r>
              <a:rPr lang="en-US" sz="2300" b="1" dirty="0" err="1" smtClean="0">
                <a:solidFill>
                  <a:srgbClr val="C00000"/>
                </a:solidFill>
              </a:rPr>
              <a:t>vertoxin</a:t>
            </a:r>
            <a:r>
              <a:rPr lang="en-US" sz="2300" b="1" dirty="0" smtClean="0">
                <a:solidFill>
                  <a:srgbClr val="C00000"/>
                </a:solidFill>
              </a:rPr>
              <a:t> І and </a:t>
            </a:r>
            <a:r>
              <a:rPr lang="en-US" sz="2300" b="1" dirty="0" err="1" smtClean="0">
                <a:solidFill>
                  <a:srgbClr val="C00000"/>
                </a:solidFill>
              </a:rPr>
              <a:t>vertoxin</a:t>
            </a:r>
            <a:r>
              <a:rPr lang="en-US" sz="2300" b="1" dirty="0" smtClean="0">
                <a:solidFill>
                  <a:srgbClr val="C00000"/>
                </a:solidFill>
              </a:rPr>
              <a:t> ІІ  Similar to Stx</a:t>
            </a:r>
            <a:r>
              <a:rPr lang="en-US" sz="23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300" b="1" dirty="0" smtClean="0">
                <a:solidFill>
                  <a:srgbClr val="C00000"/>
                </a:solidFill>
              </a:rPr>
              <a:t> (</a:t>
            </a:r>
            <a:r>
              <a:rPr lang="en-US" sz="2300" b="1" dirty="0" err="1" smtClean="0">
                <a:solidFill>
                  <a:srgbClr val="C00000"/>
                </a:solidFill>
              </a:rPr>
              <a:t>shiga</a:t>
            </a:r>
            <a:r>
              <a:rPr lang="en-US" sz="2300" b="1" dirty="0" smtClean="0">
                <a:solidFill>
                  <a:srgbClr val="C00000"/>
                </a:solidFill>
              </a:rPr>
              <a:t>-toxin I&amp;II)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i="1" dirty="0" err="1" smtClean="0"/>
              <a:t>E.coli</a:t>
            </a:r>
            <a:r>
              <a:rPr lang="en-US" sz="2300" dirty="0" smtClean="0"/>
              <a:t> other than 0157:H7 can cause HUS.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/>
              <a:t>Diagnosis by culture on </a:t>
            </a:r>
            <a:r>
              <a:rPr lang="en-US" sz="1700" dirty="0" smtClean="0"/>
              <a:t>SMAC</a:t>
            </a:r>
            <a:r>
              <a:rPr lang="en-US" sz="1500" i="1" dirty="0" smtClean="0"/>
              <a:t>(sorbitol </a:t>
            </a:r>
            <a:r>
              <a:rPr lang="en-US" sz="1500" i="1" dirty="0" err="1" smtClean="0"/>
              <a:t>MacConkey</a:t>
            </a:r>
            <a:r>
              <a:rPr lang="en-US" sz="1500" i="1" dirty="0" smtClean="0"/>
              <a:t> agar </a:t>
            </a:r>
            <a:r>
              <a:rPr lang="en-US" sz="1500" i="1" dirty="0" err="1" smtClean="0"/>
              <a:t>cefixime</a:t>
            </a:r>
            <a:r>
              <a:rPr lang="en-US" sz="1500" dirty="0" smtClean="0"/>
              <a:t>)</a:t>
            </a:r>
            <a:r>
              <a:rPr lang="en-US" sz="2300" dirty="0" smtClean="0"/>
              <a:t>, </a:t>
            </a:r>
            <a:r>
              <a:rPr lang="en-US" sz="2300" dirty="0" err="1" smtClean="0"/>
              <a:t>Vertoxin</a:t>
            </a:r>
            <a:r>
              <a:rPr lang="en-US" sz="2300" dirty="0" smtClean="0"/>
              <a:t> detection by immunological test or PCR.</a:t>
            </a:r>
          </a:p>
          <a:p>
            <a:pPr marL="273050" indent="-273050">
              <a:lnSpc>
                <a:spcPct val="90000"/>
              </a:lnSpc>
            </a:pPr>
            <a:endParaRPr lang="en-US" sz="23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solidFill>
                  <a:srgbClr val="C00000"/>
                </a:solidFill>
                <a:effectLst/>
              </a:rPr>
              <a:t>HUS</a:t>
            </a:r>
          </a:p>
        </p:txBody>
      </p:sp>
      <p:pic>
        <p:nvPicPr>
          <p:cNvPr id="50179" name="Picture 2" descr="http://t2.gstatic.com/images?q=tbn:UOZaO_DcuuBB4M:http://www.ecoliblog.com/loadBin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t1.gstatic.com/images?q=tbn:bsXpXltvRUuYvM:http://www.foodpoisonjournal.com/uploads/image/hemolytic_uremic_syndrome_h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0574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6-Discuss microbiological methods used for each bacterial agent causing diarrheal infection.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7-Describe the pathogens, risk factors, clinical presentation and prevention of food poisoning ,travelers and antibiotics associated diarrhea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20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 smtClean="0">
                <a:solidFill>
                  <a:srgbClr val="C00000"/>
                </a:solidFill>
                <a:effectLst/>
              </a:rPr>
              <a:t>5. </a:t>
            </a:r>
            <a:r>
              <a:rPr lang="en-US" sz="3800" b="0" dirty="0" err="1" smtClean="0">
                <a:solidFill>
                  <a:srgbClr val="C00000"/>
                </a:solidFill>
                <a:effectLst/>
              </a:rPr>
              <a:t>Enteroaggregative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i="1" dirty="0" smtClean="0">
                <a:effectLst/>
              </a:rPr>
              <a:t> 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>( EAEC)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Pediatric diarrheal disease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Adhering to the surface of the intestinal mucosa. Produce aggregative stacked brick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Produce </a:t>
            </a:r>
            <a:r>
              <a:rPr lang="en-US" dirty="0" err="1" smtClean="0"/>
              <a:t>mucoid</a:t>
            </a:r>
            <a:r>
              <a:rPr lang="en-US" dirty="0" smtClean="0"/>
              <a:t> ,watery diarrhea, vomiting, dehydration and abdominal pain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may resolve after two weeks or more 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ms.ed.ac.uk/research/others/smaciver/Bact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62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Yersinia enterocolitica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 smtClean="0"/>
              <a:t>Mesenteric lymphadenitis in children and septicemia in </a:t>
            </a:r>
            <a:r>
              <a:rPr lang="en-US" sz="2500" dirty="0" err="1" smtClean="0"/>
              <a:t>immunocompromised</a:t>
            </a:r>
            <a:r>
              <a:rPr lang="en-US" sz="2500" dirty="0" smtClean="0"/>
              <a:t> hosts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 smtClean="0"/>
              <a:t>Common in Europe, USA, Canada .Cat, dog, swine (chitterlings)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 smtClean="0"/>
              <a:t>Survive cold temperatures and </a:t>
            </a:r>
            <a:r>
              <a:rPr lang="en-US" sz="2500" dirty="0" smtClean="0"/>
              <a:t>associated with </a:t>
            </a:r>
            <a:r>
              <a:rPr lang="en-US" sz="2500" dirty="0" smtClean="0"/>
              <a:t>transfusion of packed red blood cells.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b="1" dirty="0" smtClean="0">
                <a:solidFill>
                  <a:srgbClr val="C00000"/>
                </a:solidFill>
              </a:rPr>
              <a:t>Presented with enteritis, arthritis and erythema </a:t>
            </a:r>
            <a:r>
              <a:rPr lang="en-US" sz="2500" b="1" dirty="0" err="1" smtClean="0">
                <a:solidFill>
                  <a:srgbClr val="C00000"/>
                </a:solidFill>
              </a:rPr>
              <a:t>nodosum</a:t>
            </a:r>
            <a:endParaRPr lang="en-US" sz="2500" b="1" dirty="0" smtClean="0">
              <a:solidFill>
                <a:srgbClr val="C00000"/>
              </a:solidFill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 smtClean="0"/>
              <a:t>Generalize infection in adult and children 1-5 </a:t>
            </a:r>
            <a:r>
              <a:rPr lang="en-US" sz="2500" dirty="0" smtClean="0"/>
              <a:t>year, </a:t>
            </a:r>
            <a:r>
              <a:rPr lang="en-US" sz="2500" dirty="0" smtClean="0"/>
              <a:t>usually mild  but in old children adult </a:t>
            </a:r>
            <a:r>
              <a:rPr lang="en-US" sz="2500" dirty="0" smtClean="0">
                <a:solidFill>
                  <a:srgbClr val="0070C0"/>
                </a:solidFill>
              </a:rPr>
              <a:t>mimic appendicitis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 smtClean="0"/>
              <a:t>Growth at </a:t>
            </a:r>
            <a:r>
              <a:rPr lang="en-US" sz="2500" dirty="0" smtClean="0">
                <a:solidFill>
                  <a:srgbClr val="00B050"/>
                </a:solidFill>
              </a:rPr>
              <a:t>25°-30°C </a:t>
            </a:r>
            <a:r>
              <a:rPr lang="en-US" sz="2500" dirty="0" smtClean="0"/>
              <a:t>media </a:t>
            </a:r>
            <a:r>
              <a:rPr lang="en-US" sz="2500" dirty="0" err="1" smtClean="0"/>
              <a:t>Cefsulodin-Igrasan-Novobiocin</a:t>
            </a:r>
            <a:endParaRPr lang="en-US" sz="2500" dirty="0" smtClean="0"/>
          </a:p>
          <a:p>
            <a:pPr marL="273050" indent="-273050">
              <a:lnSpc>
                <a:spcPct val="80000"/>
              </a:lnSpc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Yersinia enterocolitica</a:t>
            </a:r>
          </a:p>
        </p:txBody>
      </p:sp>
      <p:pic>
        <p:nvPicPr>
          <p:cNvPr id="54275" name="Picture 2" descr="http://media-2.web.britannica.com/eb-media/13/123713-004-CD2C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114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t1.gstatic.com/images?q=tbn:hpitdmeoI9tunM:http://upload.wikimedia.org/wikipedia/commons/1/14/Yersinia_enterocolitica_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http://www.nature.com/nri/journal/v4/n12/images/nri1499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715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b="0" i="1" smtClean="0">
                <a:solidFill>
                  <a:srgbClr val="C00000"/>
                </a:solidFill>
                <a:effectLst/>
              </a:rPr>
              <a:t>Clostridium difficile</a:t>
            </a:r>
            <a:r>
              <a:rPr lang="en-US" sz="3800" smtClean="0">
                <a:effectLst/>
              </a:rPr>
              <a:t/>
            </a:r>
            <a:br>
              <a:rPr lang="en-US" sz="3800" smtClean="0">
                <a:effectLst/>
              </a:rPr>
            </a:br>
            <a:endParaRPr lang="en-US" sz="380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Antibiotic associated diarrhea </a:t>
            </a:r>
            <a:r>
              <a:rPr lang="en-US" sz="1600" b="1" i="1" dirty="0" smtClean="0">
                <a:solidFill>
                  <a:srgbClr val="C00000"/>
                </a:solidFill>
              </a:rPr>
              <a:t>( ampicillin,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cephalosporins</a:t>
            </a:r>
            <a:r>
              <a:rPr lang="en-US" sz="1600" b="1" i="1" dirty="0" smtClean="0">
                <a:solidFill>
                  <a:srgbClr val="C00000"/>
                </a:solidFill>
              </a:rPr>
              <a:t> &amp; clindamycin).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Transmits from person to person via fecal-oral route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Cultured from in animate hospital surfaces</a:t>
            </a:r>
            <a:r>
              <a:rPr lang="en-US" b="1" dirty="0" smtClean="0"/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Disruption of the endogenous bacterial flora of the colon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 Produce </a:t>
            </a:r>
            <a:r>
              <a:rPr lang="en-US" b="1" dirty="0" smtClean="0">
                <a:solidFill>
                  <a:srgbClr val="C00000"/>
                </a:solidFill>
              </a:rPr>
              <a:t>toxin A ( </a:t>
            </a:r>
            <a:r>
              <a:rPr lang="en-US" b="1" dirty="0" err="1" smtClean="0">
                <a:solidFill>
                  <a:srgbClr val="C00000"/>
                </a:solidFill>
              </a:rPr>
              <a:t>enterotoxic</a:t>
            </a:r>
            <a:r>
              <a:rPr lang="en-US" b="1" dirty="0" smtClean="0">
                <a:solidFill>
                  <a:srgbClr val="C00000"/>
                </a:solidFill>
              </a:rPr>
              <a:t> &amp; cytotoxic  effects )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B ( cytotoxic ) </a:t>
            </a:r>
            <a:r>
              <a:rPr lang="en-US" dirty="0" smtClean="0"/>
              <a:t>that can bind to surface epithelial cell receptors leading to        inflammation mucosal injury and diarrhea.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diff-support.co.uk/images/cDiff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708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i="1" dirty="0" err="1" smtClean="0">
                <a:solidFill>
                  <a:srgbClr val="C00000"/>
                </a:solidFill>
                <a:effectLst/>
              </a:rPr>
              <a:t>C.difficile</a:t>
            </a:r>
            <a:r>
              <a:rPr lang="en-US" i="1" dirty="0" smtClean="0">
                <a:solidFill>
                  <a:srgbClr val="C00000"/>
                </a:solidFill>
                <a:effectLst/>
              </a:rPr>
              <a:t> &amp; </a:t>
            </a:r>
            <a:r>
              <a:rPr lang="en-US" i="1" dirty="0" err="1" smtClean="0">
                <a:solidFill>
                  <a:srgbClr val="C00000"/>
                </a:solidFill>
                <a:effectLst/>
              </a:rPr>
              <a:t>pseudomembraneous</a:t>
            </a:r>
            <a:r>
              <a:rPr lang="en-US" i="1" dirty="0" smtClean="0">
                <a:solidFill>
                  <a:srgbClr val="C00000"/>
                </a:solidFill>
                <a:effectLst/>
              </a:rPr>
              <a:t> colitis</a:t>
            </a:r>
          </a:p>
        </p:txBody>
      </p:sp>
      <p:pic>
        <p:nvPicPr>
          <p:cNvPr id="58371" name="Picture 2" descr="http://t3.gstatic.com/images?q=tbn:PX57wGmMqWOHUM:http://www.pintopotts.co.uk/public_html/images/clostridium_diffic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3622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t2.gstatic.com/images?q=tbn:SdD2_7XPEywYzM:http://upload.wikimedia.org/wikipedia/commons/0/0f/Clostridium_difficile_0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8288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http://t3.gstatic.com/images?q=tbn:wjrX5QhdKGg06M:http://www.cdiff-support.co.uk/images/spor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9812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8" descr="http://t0.gstatic.com/images?q=tbn:pKOwzT7m-DDTuM:http://www.pathconsultddx.com/images/S155986750670818X/gr1-sm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3434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http://t2.gstatic.com/images?q=tbn:CrQCk8qf1I0XNM:http://www.netterimages.com/images/vpv/000/000/013/13634-0550x047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44196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Clostridium difficile</a:t>
            </a:r>
            <a:endParaRPr lang="en-US" i="1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Patient presents with fever, leukocytosis, abdominal pain and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C00000"/>
                </a:solidFill>
              </a:rPr>
              <a:t>Pseudomembrane</a:t>
            </a:r>
            <a:r>
              <a:rPr lang="en-US" b="1" dirty="0" smtClean="0">
                <a:solidFill>
                  <a:srgbClr val="C00000"/>
                </a:solidFill>
              </a:rPr>
              <a:t> can result (</a:t>
            </a:r>
            <a:r>
              <a:rPr lang="en-US" b="1" dirty="0" err="1" smtClean="0">
                <a:solidFill>
                  <a:srgbClr val="C00000"/>
                </a:solidFill>
              </a:rPr>
              <a:t>neutrophils</a:t>
            </a:r>
            <a:r>
              <a:rPr lang="en-US" b="1" dirty="0" smtClean="0">
                <a:solidFill>
                  <a:srgbClr val="C00000"/>
                </a:solidFill>
              </a:rPr>
              <a:t>, fibrin, and cellular debris in the colonic mucosa) and toxic </a:t>
            </a:r>
            <a:r>
              <a:rPr lang="en-US" b="1" dirty="0" err="1" smtClean="0">
                <a:solidFill>
                  <a:srgbClr val="C00000"/>
                </a:solidFill>
              </a:rPr>
              <a:t>megacolon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/>
              <a:t>Diagnosis:</a:t>
            </a:r>
            <a:r>
              <a:rPr lang="en-US" dirty="0" smtClean="0"/>
              <a:t> direct toxin detection from stool by enzyme immunoassay(</a:t>
            </a:r>
            <a:r>
              <a:rPr lang="en-US" dirty="0" smtClean="0">
                <a:solidFill>
                  <a:srgbClr val="0070C0"/>
                </a:solidFill>
              </a:rPr>
              <a:t>EIA)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95C54"/>
                </a:solidFill>
              </a:rPr>
              <a:t>Treatment </a:t>
            </a:r>
            <a:r>
              <a:rPr lang="en-US" b="1" dirty="0" err="1" smtClean="0">
                <a:solidFill>
                  <a:srgbClr val="695C54"/>
                </a:solidFill>
              </a:rPr>
              <a:t>Metronidazole</a:t>
            </a:r>
            <a:r>
              <a:rPr lang="en-US" b="1" dirty="0" smtClean="0">
                <a:solidFill>
                  <a:srgbClr val="695C54"/>
                </a:solidFill>
              </a:rPr>
              <a:t> ± </a:t>
            </a:r>
            <a:r>
              <a:rPr lang="en-US" b="1" dirty="0" err="1" smtClean="0">
                <a:solidFill>
                  <a:srgbClr val="695C54"/>
                </a:solidFill>
              </a:rPr>
              <a:t>Vancomycin</a:t>
            </a:r>
            <a:r>
              <a:rPr lang="en-US" b="1" dirty="0" smtClean="0">
                <a:solidFill>
                  <a:srgbClr val="695C54"/>
                </a:solidFill>
              </a:rPr>
              <a:t> and supportive treatment</a:t>
            </a:r>
          </a:p>
          <a:p>
            <a:pPr marL="273050" indent="-273050"/>
            <a:endParaRPr lang="en-US" dirty="0" smtClean="0"/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1" name="Group 75"/>
          <p:cNvGraphicFramePr>
            <a:graphicFrameLocks noGrp="1"/>
          </p:cNvGraphicFramePr>
          <p:nvPr/>
        </p:nvGraphicFramePr>
        <p:xfrm>
          <a:off x="228600" y="304800"/>
          <a:ext cx="8610600" cy="7678421"/>
        </p:xfrm>
        <a:graphic>
          <a:graphicData uri="http://schemas.openxmlformats.org/drawingml/2006/table">
            <a:tbl>
              <a:tblPr/>
              <a:tblGrid>
                <a:gridCol w="1908175"/>
                <a:gridCol w="1676400"/>
                <a:gridCol w="1216025"/>
                <a:gridCol w="1981200"/>
                <a:gridCol w="1828800"/>
              </a:tblGrid>
              <a:tr h="6096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Clinical and Epidemiologic Characteristics of Typical Illness Caused By Common Foodborne Pathogens*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Incubation Period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Clinical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Assorted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eggs or poultry,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jejuni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2-5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2-10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poultry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coli,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Enterotoxigenic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Produce, egg salad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Normal flora are microorganisms that are frequently found in various body sites in normal, healthy individuals.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B050"/>
                </a:solidFill>
              </a:rPr>
              <a:t>Constituents and number vary according to the age and physiologic status.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70C0"/>
                </a:solidFill>
              </a:rPr>
              <a:t>Able to colonize and multiply under the exiting condition of different body sites.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C00000"/>
                </a:solidFill>
              </a:rPr>
              <a:t>Inhibit competing intruders.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Have symbiotic relationship that benefit the host.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Can cause disease in </a:t>
            </a:r>
            <a:r>
              <a:rPr lang="en-US" dirty="0" err="1" smtClean="0">
                <a:solidFill>
                  <a:srgbClr val="FF0000"/>
                </a:solidFill>
              </a:rPr>
              <a:t>immunocompromized</a:t>
            </a:r>
            <a:r>
              <a:rPr lang="en-US" dirty="0" smtClean="0">
                <a:solidFill>
                  <a:srgbClr val="FF0000"/>
                </a:solidFill>
              </a:rPr>
              <a:t> patients.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Introduction to Normal Flora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/>
        </p:nvGraphicFramePr>
        <p:xfrm>
          <a:off x="152400" y="228600"/>
          <a:ext cx="8915400" cy="6524626"/>
        </p:xfrm>
        <a:graphic>
          <a:graphicData uri="http://schemas.openxmlformats.org/drawingml/2006/table">
            <a:tbl>
              <a:tblPr/>
              <a:tblGrid>
                <a:gridCol w="1720850"/>
                <a:gridCol w="1798638"/>
                <a:gridCol w="1798637"/>
                <a:gridCol w="1797050"/>
                <a:gridCol w="1800225"/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weeks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meningitis abortion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 meat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hotdogs, 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&lt;24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Vomiting, 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rice, meats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 botulinum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12-72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Days-months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Blurred vision, paralysis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Home-canned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foods, fermented fish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particularly nausea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Meats, potato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pork, 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enterocolitica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weeks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appendicitis-like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pork,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Stool specimens</a:t>
            </a:r>
            <a:r>
              <a:rPr lang="en-US" dirty="0" smtClean="0"/>
              <a:t>: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Microscopy:</a:t>
            </a:r>
            <a:r>
              <a:rPr lang="en-US" dirty="0" smtClean="0"/>
              <a:t> for the presence of polymorphs or blood </a:t>
            </a:r>
            <a:r>
              <a:rPr lang="en-US" b="1" u="sng" dirty="0" smtClean="0"/>
              <a:t>may help </a:t>
            </a:r>
            <a:r>
              <a:rPr lang="en-US" dirty="0" smtClean="0"/>
              <a:t>. Test for the presence of ova &amp; parasites.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Culture</a:t>
            </a:r>
            <a:r>
              <a:rPr lang="en-US" dirty="0" smtClean="0"/>
              <a:t> :on selective media for </a:t>
            </a:r>
            <a:r>
              <a:rPr lang="en-US" i="1" dirty="0" smtClean="0"/>
              <a:t>Salmonella, </a:t>
            </a:r>
            <a:r>
              <a:rPr lang="en-US" i="1" dirty="0" err="1" smtClean="0"/>
              <a:t>Shigella</a:t>
            </a:r>
            <a:r>
              <a:rPr lang="en-US" i="1" dirty="0" smtClean="0"/>
              <a:t> &amp; Campylobacter</a:t>
            </a:r>
            <a:r>
              <a:rPr lang="en-US" dirty="0" smtClean="0"/>
              <a:t>. Other organisms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Vibreo</a:t>
            </a:r>
            <a:r>
              <a:rPr lang="en-US" dirty="0" smtClean="0"/>
              <a:t> </a:t>
            </a:r>
            <a:r>
              <a:rPr lang="en-US" dirty="0" err="1" smtClean="0"/>
              <a:t>choleae</a:t>
            </a:r>
            <a:r>
              <a:rPr lang="en-US" dirty="0" smtClean="0"/>
              <a:t>, EHEC or Yersinia if suspected.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Toxin assay</a:t>
            </a:r>
            <a:r>
              <a:rPr lang="en-US" dirty="0" smtClean="0"/>
              <a:t>: </a:t>
            </a:r>
            <a:r>
              <a:rPr lang="en-US" i="1" dirty="0" err="1" smtClean="0"/>
              <a:t>C.difficile</a:t>
            </a:r>
            <a:r>
              <a:rPr lang="en-US" i="1" dirty="0" smtClean="0"/>
              <a:t> </a:t>
            </a:r>
            <a:r>
              <a:rPr lang="en-US" dirty="0" smtClean="0"/>
              <a:t>toxins or </a:t>
            </a:r>
            <a:r>
              <a:rPr lang="en-US" dirty="0" err="1" smtClean="0"/>
              <a:t>Verotoxin</a:t>
            </a:r>
            <a:r>
              <a:rPr lang="en-US" dirty="0" smtClean="0"/>
              <a:t> if suspected.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diagnosis of diarrheal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9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Oral cavity: </a:t>
            </a:r>
            <a:r>
              <a:rPr lang="en-US" dirty="0" smtClean="0"/>
              <a:t>contain high number of flora which vary from site to site of the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6"/>
                </a:solidFill>
              </a:rPr>
              <a:t>Saliva contain mixed flora :10</a:t>
            </a:r>
            <a:r>
              <a:rPr lang="en-US" sz="1200" dirty="0" smtClean="0">
                <a:solidFill>
                  <a:schemeClr val="accent6"/>
                </a:solidFill>
              </a:rPr>
              <a:t>8</a:t>
            </a:r>
            <a:r>
              <a:rPr lang="en-US" dirty="0" smtClean="0">
                <a:solidFill>
                  <a:schemeClr val="accent6"/>
                </a:solidFill>
              </a:rPr>
              <a:t> organism /ml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7030A0"/>
                </a:solidFill>
              </a:rPr>
              <a:t>Stomach</a:t>
            </a:r>
            <a:r>
              <a:rPr lang="en-US" dirty="0" smtClean="0">
                <a:solidFill>
                  <a:srgbClr val="7030A0"/>
                </a:solidFill>
              </a:rPr>
              <a:t> : empty stomach has no normal flora in health due to HCL and peptic enzymes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Small intestine </a:t>
            </a:r>
            <a:r>
              <a:rPr lang="en-US" dirty="0" smtClean="0">
                <a:solidFill>
                  <a:srgbClr val="00B050"/>
                </a:solidFill>
              </a:rPr>
              <a:t>: very scanty except near colon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Colon of adults</a:t>
            </a:r>
            <a:r>
              <a:rPr lang="en-US" dirty="0" smtClean="0">
                <a:solidFill>
                  <a:srgbClr val="C00000"/>
                </a:solidFill>
              </a:rPr>
              <a:t>:  10</a:t>
            </a:r>
            <a:r>
              <a:rPr lang="en-US" sz="2000" dirty="0" smtClean="0">
                <a:solidFill>
                  <a:srgbClr val="C00000"/>
                </a:solidFill>
              </a:rPr>
              <a:t>10</a:t>
            </a:r>
            <a:r>
              <a:rPr lang="en-US" dirty="0" smtClean="0">
                <a:solidFill>
                  <a:srgbClr val="C00000"/>
                </a:solidFill>
              </a:rPr>
              <a:t> org/</a:t>
            </a:r>
            <a:r>
              <a:rPr lang="en-US" dirty="0" err="1" smtClean="0">
                <a:solidFill>
                  <a:srgbClr val="C00000"/>
                </a:solidFill>
              </a:rPr>
              <a:t>gm</a:t>
            </a:r>
            <a:r>
              <a:rPr lang="en-US" dirty="0" smtClean="0">
                <a:solidFill>
                  <a:srgbClr val="C00000"/>
                </a:solidFill>
              </a:rPr>
              <a:t> stool, &gt;90% are  </a:t>
            </a:r>
            <a:r>
              <a:rPr lang="en-US" i="1" dirty="0" err="1" smtClean="0">
                <a:solidFill>
                  <a:srgbClr val="C00000"/>
                </a:solidFill>
              </a:rPr>
              <a:t>Bacteriodes</a:t>
            </a:r>
            <a:r>
              <a:rPr lang="en-US" dirty="0" smtClean="0">
                <a:solidFill>
                  <a:srgbClr val="C00000"/>
                </a:solidFill>
              </a:rPr>
              <a:t> ( anaerobic), 10% other bacteria.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Direct effect of diet composition.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Normal Flora of the GIT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Normal Flora of the GIT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Normal flora ( low virulence)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Potential pathogen (carrier)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Mouth</a:t>
            </a:r>
            <a:r>
              <a:rPr lang="en-US" dirty="0" smtClean="0"/>
              <a:t>: </a:t>
            </a:r>
            <a:r>
              <a:rPr lang="en-US" sz="1900" dirty="0" err="1" smtClean="0"/>
              <a:t>Viridans</a:t>
            </a:r>
            <a:r>
              <a:rPr lang="en-US" sz="1900" dirty="0" smtClean="0"/>
              <a:t> streptococci, </a:t>
            </a:r>
            <a:r>
              <a:rPr lang="en-US" sz="1900" i="1" dirty="0" err="1" smtClean="0"/>
              <a:t>Neisseria</a:t>
            </a:r>
            <a:r>
              <a:rPr lang="en-US" sz="1900" dirty="0" smtClean="0"/>
              <a:t> spp., </a:t>
            </a:r>
            <a:r>
              <a:rPr lang="en-US" sz="1900" i="1" dirty="0" err="1" smtClean="0"/>
              <a:t>Moraxella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Peptostreptococcus</a:t>
            </a:r>
            <a:r>
              <a:rPr lang="en-US" sz="19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Nasopharynx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900" i="1" dirty="0" err="1" smtClean="0"/>
              <a:t>Niesseria</a:t>
            </a:r>
            <a:r>
              <a:rPr lang="en-US" sz="1900" i="1" dirty="0" smtClean="0"/>
              <a:t> </a:t>
            </a:r>
            <a:r>
              <a:rPr lang="en-US" sz="1900" dirty="0" smtClean="0"/>
              <a:t>spp., </a:t>
            </a:r>
            <a:r>
              <a:rPr lang="en-US" sz="1900" dirty="0" err="1" smtClean="0"/>
              <a:t>Viridans</a:t>
            </a:r>
            <a:r>
              <a:rPr lang="en-US" sz="1900" dirty="0" smtClean="0"/>
              <a:t> </a:t>
            </a:r>
            <a:r>
              <a:rPr lang="en-US" sz="1900" dirty="0" err="1" smtClean="0"/>
              <a:t>sterpt</a:t>
            </a:r>
            <a:r>
              <a:rPr lang="en-US" sz="1900" dirty="0" smtClean="0"/>
              <a:t>. </a:t>
            </a:r>
            <a:r>
              <a:rPr lang="en-US" sz="1900" i="1" dirty="0" err="1" smtClean="0"/>
              <a:t>Moraxella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Peptostreptococcus</a:t>
            </a:r>
            <a:r>
              <a:rPr lang="en-US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Stomach</a:t>
            </a:r>
            <a:r>
              <a:rPr lang="en-US" dirty="0" smtClean="0"/>
              <a:t> : </a:t>
            </a:r>
            <a:r>
              <a:rPr lang="en-US" sz="1900" dirty="0" smtClean="0"/>
              <a:t>streptococci, </a:t>
            </a:r>
            <a:r>
              <a:rPr lang="en-US" sz="1900" i="1" dirty="0" err="1" smtClean="0"/>
              <a:t>Peptosterptococcus</a:t>
            </a:r>
            <a:r>
              <a:rPr lang="en-US" sz="1900" dirty="0" smtClean="0"/>
              <a:t>, others from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Small intestine</a:t>
            </a:r>
            <a:r>
              <a:rPr lang="en-US" sz="2000" dirty="0" smtClean="0"/>
              <a:t>: </a:t>
            </a:r>
            <a:r>
              <a:rPr lang="en-US" sz="1900" dirty="0" smtClean="0"/>
              <a:t>scanty, variable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Colon of adults </a:t>
            </a:r>
            <a:r>
              <a:rPr lang="en-US" sz="2000" b="1" dirty="0" smtClean="0"/>
              <a:t>:</a:t>
            </a:r>
            <a:r>
              <a:rPr lang="en-US" sz="1900" i="1" dirty="0" err="1" smtClean="0"/>
              <a:t>Bacteriodes,Fusobacterium,Bifidobacteria,Lactobacillus</a:t>
            </a:r>
            <a:r>
              <a:rPr lang="en-US" sz="1900" i="1" dirty="0" smtClean="0"/>
              <a:t>, </a:t>
            </a:r>
            <a:r>
              <a:rPr lang="en-US" sz="1900" dirty="0" err="1" smtClean="0"/>
              <a:t>enterobacteria</a:t>
            </a:r>
            <a:r>
              <a:rPr lang="en-US" sz="1900" dirty="0" smtClean="0"/>
              <a:t>, </a:t>
            </a:r>
            <a:r>
              <a:rPr lang="en-US" sz="1900" i="1" dirty="0" smtClean="0"/>
              <a:t>Clostridium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Colon of Breastfeeding infants</a:t>
            </a:r>
            <a:r>
              <a:rPr lang="en-US" sz="2000" dirty="0" smtClean="0"/>
              <a:t>: </a:t>
            </a:r>
            <a:r>
              <a:rPr lang="en-US" sz="1900" i="1" dirty="0" err="1" smtClean="0"/>
              <a:t>Bifidobacterium</a:t>
            </a:r>
            <a:r>
              <a:rPr lang="en-US" sz="1900" i="1" dirty="0" smtClean="0"/>
              <a:t>, Lactobacillus</a:t>
            </a:r>
            <a:endParaRPr lang="en-US" sz="1900" i="1" dirty="0"/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Mouth</a:t>
            </a:r>
            <a:r>
              <a:rPr lang="en-US" dirty="0" smtClean="0"/>
              <a:t>: </a:t>
            </a:r>
            <a:r>
              <a:rPr lang="en-US" sz="1600" i="1" dirty="0" smtClean="0"/>
              <a:t>Candida </a:t>
            </a:r>
            <a:r>
              <a:rPr lang="en-US" sz="1600" i="1" dirty="0" err="1" smtClean="0"/>
              <a:t>albicans</a:t>
            </a:r>
            <a:endParaRPr lang="en-US" sz="1600" i="1" dirty="0" smtClean="0"/>
          </a:p>
          <a:p>
            <a:pPr>
              <a:spcBef>
                <a:spcPct val="0"/>
              </a:spcBef>
            </a:pPr>
            <a:r>
              <a:rPr lang="en-US" sz="2000" b="1" dirty="0" err="1" smtClean="0">
                <a:solidFill>
                  <a:srgbClr val="C00000"/>
                </a:solidFill>
              </a:rPr>
              <a:t>Nasopharynx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sz="1600" i="1" dirty="0" err="1" smtClean="0"/>
              <a:t>S.pneumoniae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N.meningitidis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H.infuenzae,S.pyogenes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Stomach</a:t>
            </a:r>
            <a:r>
              <a:rPr lang="en-US" sz="2000" dirty="0" smtClean="0"/>
              <a:t>: none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Small intestine </a:t>
            </a:r>
            <a:r>
              <a:rPr lang="en-US" sz="2000" dirty="0" smtClean="0"/>
              <a:t>: </a:t>
            </a:r>
            <a:r>
              <a:rPr lang="en-US" sz="1600" dirty="0" smtClean="0"/>
              <a:t>none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Colon of adults</a:t>
            </a:r>
            <a:r>
              <a:rPr lang="en-US" sz="2000" dirty="0" smtClean="0"/>
              <a:t>: </a:t>
            </a:r>
            <a:r>
              <a:rPr lang="en-US" sz="1600" i="1" dirty="0" err="1" smtClean="0"/>
              <a:t>B.fragilis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E.coli</a:t>
            </a:r>
            <a:r>
              <a:rPr lang="en-US" sz="1600" i="1" dirty="0" smtClean="0"/>
              <a:t>, Pseudomonas, Candida, Clostridium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Colon of Breast feeding infants</a:t>
            </a:r>
            <a:r>
              <a:rPr lang="en-US" sz="2000" dirty="0" smtClean="0"/>
              <a:t>: </a:t>
            </a:r>
            <a:r>
              <a:rPr lang="en-US" sz="1600" dirty="0" smtClean="0"/>
              <a:t>none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Many are opportunistic pathogens. Example: perforation of the colon from ruptured diverticulum, feces  enters into peritoneal cavity and cause peritonitis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err="1" smtClean="0">
                <a:solidFill>
                  <a:srgbClr val="0070C0"/>
                </a:solidFill>
              </a:rPr>
              <a:t>Viridans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streptocci</a:t>
            </a:r>
            <a:r>
              <a:rPr lang="en-US" dirty="0" smtClean="0">
                <a:solidFill>
                  <a:srgbClr val="0070C0"/>
                </a:solidFill>
              </a:rPr>
              <a:t> of oral cavity enters the blood and colonize damaged heart valves</a:t>
            </a:r>
            <a:r>
              <a:rPr lang="en-US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7030A0"/>
                </a:solidFill>
              </a:rPr>
              <a:t>Mouth flora play a role in dental caries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B050"/>
                </a:solidFill>
              </a:rPr>
              <a:t>Compromised defense systems increase the opportunity for invasion.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6"/>
                </a:solidFill>
              </a:rPr>
              <a:t>Death after lethal dose of radiation due to massive invasion of normal flora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Role of GIT Normal Flora in Disease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 </a:t>
            </a:r>
            <a:r>
              <a:rPr lang="en-US" i="1" dirty="0" err="1">
                <a:solidFill>
                  <a:schemeClr val="accent6"/>
                </a:solidFill>
              </a:rPr>
              <a:t>E</a:t>
            </a:r>
            <a:r>
              <a:rPr lang="en-US" i="1" dirty="0" err="1" smtClean="0">
                <a:solidFill>
                  <a:schemeClr val="accent6"/>
                </a:solidFill>
              </a:rPr>
              <a:t>.coli</a:t>
            </a:r>
            <a:r>
              <a:rPr lang="en-US" dirty="0" smtClean="0">
                <a:solidFill>
                  <a:schemeClr val="accent6"/>
                </a:solidFill>
              </a:rPr>
              <a:t> : the most common </a:t>
            </a:r>
            <a:r>
              <a:rPr lang="en-US" dirty="0" err="1" smtClean="0">
                <a:solidFill>
                  <a:schemeClr val="accent6"/>
                </a:solidFill>
              </a:rPr>
              <a:t>Enterobacteriacae</a:t>
            </a:r>
            <a:r>
              <a:rPr lang="en-US" dirty="0" smtClean="0">
                <a:solidFill>
                  <a:schemeClr val="accent6"/>
                </a:solidFill>
              </a:rPr>
              <a:t>; a facultative flora of colon followed by </a:t>
            </a:r>
            <a:r>
              <a:rPr lang="en-US" i="1" dirty="0" err="1" smtClean="0">
                <a:solidFill>
                  <a:schemeClr val="accent6"/>
                </a:solidFill>
              </a:rPr>
              <a:t>Klebsiella</a:t>
            </a:r>
            <a:r>
              <a:rPr lang="en-US" i="1" dirty="0" smtClean="0">
                <a:solidFill>
                  <a:schemeClr val="accent6"/>
                </a:solidFill>
              </a:rPr>
              <a:t>, Proteus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i="1" dirty="0" err="1" smtClean="0">
                <a:solidFill>
                  <a:schemeClr val="accent6"/>
                </a:solidFill>
              </a:rPr>
              <a:t>Enterobacter</a:t>
            </a:r>
            <a:r>
              <a:rPr lang="en-US" i="1" dirty="0" smtClean="0">
                <a:solidFill>
                  <a:schemeClr val="accent6"/>
                </a:solidFill>
              </a:rPr>
              <a:t>.</a:t>
            </a:r>
            <a:endParaRPr lang="en-US" i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solidFill>
                  <a:srgbClr val="C00000"/>
                </a:solidFill>
              </a:rPr>
              <a:t>Salmonella, </a:t>
            </a:r>
            <a:r>
              <a:rPr lang="en-US" i="1" dirty="0" err="1" smtClean="0">
                <a:solidFill>
                  <a:srgbClr val="C00000"/>
                </a:solidFill>
              </a:rPr>
              <a:t>Shigella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i="1" dirty="0" err="1" smtClean="0">
                <a:solidFill>
                  <a:srgbClr val="C00000"/>
                </a:solidFill>
              </a:rPr>
              <a:t>Yersinia</a:t>
            </a:r>
            <a:r>
              <a:rPr lang="en-US" dirty="0" smtClean="0">
                <a:solidFill>
                  <a:srgbClr val="C00000"/>
                </a:solidFill>
              </a:rPr>
              <a:t> are NOT normal flora of the intestinal tract.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7030A0"/>
                </a:solidFill>
              </a:rPr>
              <a:t>Some strains of </a:t>
            </a:r>
            <a:r>
              <a:rPr lang="en-US" i="1" dirty="0" err="1" smtClean="0">
                <a:solidFill>
                  <a:srgbClr val="7030A0"/>
                </a:solidFill>
              </a:rPr>
              <a:t>E.coli</a:t>
            </a:r>
            <a:r>
              <a:rPr lang="en-US" i="1" dirty="0" smtClean="0">
                <a:solidFill>
                  <a:srgbClr val="7030A0"/>
                </a:solidFill>
              </a:rPr>
              <a:t> ,Salmonella 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en-US" i="1" dirty="0" err="1" smtClean="0">
                <a:solidFill>
                  <a:srgbClr val="7030A0"/>
                </a:solidFill>
              </a:rPr>
              <a:t>Shigella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err="1" smtClean="0">
                <a:solidFill>
                  <a:srgbClr val="7030A0"/>
                </a:solidFill>
              </a:rPr>
              <a:t>Yersinia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enterocolitica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are able to produce diseases in the intestinal tract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Role of Normal Flora in Diarrheal Diseases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Invasive and Cytotoxic strains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produce inflammatory diarrhea ( </a:t>
            </a:r>
            <a:r>
              <a:rPr lang="en-US" dirty="0" err="1" smtClean="0">
                <a:solidFill>
                  <a:schemeClr val="accent6"/>
                </a:solidFill>
              </a:rPr>
              <a:t>Dysentry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) with WBCs and /or blood in the stool.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Enterotoxin –producing strains </a:t>
            </a:r>
            <a:r>
              <a:rPr lang="en-US" dirty="0" smtClean="0"/>
              <a:t>cause watery diarrhea with loss of fluid.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Some produce </a:t>
            </a:r>
            <a:r>
              <a:rPr lang="en-US" b="1" dirty="0" smtClean="0">
                <a:solidFill>
                  <a:srgbClr val="C00000"/>
                </a:solidFill>
              </a:rPr>
              <a:t>systemic illness </a:t>
            </a:r>
            <a:r>
              <a:rPr lang="en-US" dirty="0" smtClean="0"/>
              <a:t>due to spread to multiple organs such as enteric ( typhoid) fever.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Intestinal Pathogens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</TotalTime>
  <Words>1826</Words>
  <Application>Microsoft Office PowerPoint</Application>
  <PresentationFormat>On-screen Show (4:3)</PresentationFormat>
  <Paragraphs>248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Normal Flora Of The GIT And Introduction To Infectious Diarrhea</vt:lpstr>
      <vt:lpstr>Objectives </vt:lpstr>
      <vt:lpstr>Objectives </vt:lpstr>
      <vt:lpstr> Introduction to Normal Flora</vt:lpstr>
      <vt:lpstr>Normal Flora of the GIT</vt:lpstr>
      <vt:lpstr>Normal Flora of the GIT</vt:lpstr>
      <vt:lpstr>Role of GIT Normal Flora in Disease</vt:lpstr>
      <vt:lpstr>Role of Normal Flora in Diarrheal Diseases</vt:lpstr>
      <vt:lpstr>Intestinal Pathogens</vt:lpstr>
      <vt:lpstr>PowerPoint Presentation</vt:lpstr>
      <vt:lpstr>Introduction</vt:lpstr>
      <vt:lpstr>Definition of Diarrhea</vt:lpstr>
      <vt:lpstr>Etiology</vt:lpstr>
      <vt:lpstr>Epidemiology</vt:lpstr>
      <vt:lpstr>Classifications </vt:lpstr>
      <vt:lpstr>Risk Factors </vt:lpstr>
      <vt:lpstr>Clinical Presentation and Pathogenic Mechanism I </vt:lpstr>
      <vt:lpstr>Clinical Presentation and Pathogenic Mechanism II</vt:lpstr>
      <vt:lpstr>Campylobacter</vt:lpstr>
      <vt:lpstr>Campylobacter</vt:lpstr>
      <vt:lpstr>Clinically</vt:lpstr>
      <vt:lpstr>Laboratory diagnosis and treatment </vt:lpstr>
      <vt:lpstr>E.coli </vt:lpstr>
      <vt:lpstr>E.coli</vt:lpstr>
      <vt:lpstr>1. Enterotoxigenic E.coli (ETEC) </vt:lpstr>
      <vt:lpstr>2. Enteroinvasive E.coli ( EIEC) </vt:lpstr>
      <vt:lpstr>3-Enteropathogenic E.coli ( EPEC)</vt:lpstr>
      <vt:lpstr>4-Enterohemorrhagic E.coli ( EHEC) </vt:lpstr>
      <vt:lpstr>HUS</vt:lpstr>
      <vt:lpstr>5. Enteroaggregative E.coli ( EAEC)</vt:lpstr>
      <vt:lpstr>PowerPoint Presentation</vt:lpstr>
      <vt:lpstr>Yersinia enterocolitica</vt:lpstr>
      <vt:lpstr>Yersinia enterocolitica</vt:lpstr>
      <vt:lpstr>PowerPoint Presentation</vt:lpstr>
      <vt:lpstr>Clostridium difficile </vt:lpstr>
      <vt:lpstr>PowerPoint Presentation</vt:lpstr>
      <vt:lpstr>C.difficile &amp; pseudomembraneous colitis</vt:lpstr>
      <vt:lpstr>Clostridium difficile</vt:lpstr>
      <vt:lpstr>PowerPoint Presentation</vt:lpstr>
      <vt:lpstr>PowerPoint Presentation</vt:lpstr>
      <vt:lpstr>Lab diagnosis of diarrheal diseases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flora of the GIT and introduction to infectious diarrhea</dc:title>
  <dc:creator>Dr.Hannan</dc:creator>
  <cp:lastModifiedBy>dell7010en</cp:lastModifiedBy>
  <cp:revision>62</cp:revision>
  <dcterms:created xsi:type="dcterms:W3CDTF">2010-12-08T07:05:36Z</dcterms:created>
  <dcterms:modified xsi:type="dcterms:W3CDTF">2016-12-11T04:15:01Z</dcterms:modified>
</cp:coreProperties>
</file>