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32"/>
  </p:notesMasterIdLst>
  <p:sldIdLst>
    <p:sldId id="280" r:id="rId2"/>
    <p:sldId id="282" r:id="rId3"/>
    <p:sldId id="257" r:id="rId4"/>
    <p:sldId id="283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5" r:id="rId26"/>
    <p:sldId id="284" r:id="rId27"/>
    <p:sldId id="288" r:id="rId28"/>
    <p:sldId id="289" r:id="rId29"/>
    <p:sldId id="286" r:id="rId30"/>
    <p:sldId id="279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3594-F27C-4CE0-B1B9-9F0ADC5A252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0ADA1-E765-4799-8B00-B9011E7B3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0ADA1-E765-4799-8B00-B9011E7B3F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02/03/1438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Salmonella &amp; </a:t>
            </a:r>
            <a:r>
              <a:rPr lang="en-US" dirty="0" err="1" smtClean="0">
                <a:solidFill>
                  <a:schemeClr val="bg1"/>
                </a:solidFill>
              </a:rPr>
              <a:t>shigella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GIT BLOCK</a:t>
            </a:r>
          </a:p>
          <a:p>
            <a:r>
              <a:rPr lang="en-US" smtClean="0">
                <a:solidFill>
                  <a:srgbClr val="0070C0"/>
                </a:solidFill>
              </a:rPr>
              <a:t>Prof</a:t>
            </a:r>
            <a:r>
              <a:rPr lang="en-US" smtClean="0">
                <a:solidFill>
                  <a:srgbClr val="0070C0"/>
                </a:solidFill>
              </a:rPr>
              <a:t>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Pathology&amp; Laboratory Medicine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KSUMC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Water,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excreta.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: 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human.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:poultry,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dose: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IP: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pain.  Self limiting.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 ,hemolytic disorder and ulcerative colitis, elderly or very young patients;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Patients at high risk for dissemination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; antimicrobial therapy is indicated.</a:t>
            </a:r>
          </a:p>
          <a:p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travelers due to inappropriate sewage disposal and poor sanitation.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week: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.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Bacteria released into the blood stream again and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.Positive blood culture at this stage.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 &amp; prolonged bacteremia.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 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number.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Management &amp; Treatment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Azithromycin or Ceftriaxone for patients from India and </a:t>
            </a:r>
            <a:r>
              <a:rPr lang="en-US" sz="4400" b="1" dirty="0" err="1" smtClean="0">
                <a:solidFill>
                  <a:srgbClr val="002060"/>
                </a:solidFill>
              </a:rPr>
              <a:t>SEAsia</a:t>
            </a:r>
            <a:r>
              <a:rPr lang="en-US" sz="4400" b="1" dirty="0" smtClean="0">
                <a:solidFill>
                  <a:srgbClr val="002060"/>
                </a:solidFill>
              </a:rPr>
              <a:t> due to Ciprofloxacin resistance of strains. Ciprofloxacin can be used for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C00000"/>
                </a:solidFill>
              </a:rPr>
              <a:t>Uncomplicated cases of </a:t>
            </a: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odoni MT Black" pitchFamily="18" charset="0"/>
              </a:rPr>
              <a:t>COMPLICATIONS</a:t>
            </a:r>
            <a:br>
              <a:rPr lang="en-US" sz="4800" dirty="0" smtClean="0">
                <a:solidFill>
                  <a:srgbClr val="C0000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C0000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>
                <a:solidFill>
                  <a:srgbClr val="002060"/>
                </a:solidFill>
              </a:rPr>
              <a:t>Non lactose fermenting bacteria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-Develop an algorithm using biochemical to </a:t>
            </a:r>
          </a:p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and classify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Describe the antigenic structures and virulence factors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>
                <a:solidFill>
                  <a:schemeClr val="bg1"/>
                </a:solidFill>
              </a:rPr>
              <a:t> Compare the pathogenesis of various species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Describe the clinical features and risk factors for the infection with the two organisms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>
                <a:solidFill>
                  <a:schemeClr val="bg1"/>
                </a:solidFill>
              </a:rPr>
              <a:t> Describe the general concepts for the management of gastroenteritis caused by both organisms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four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four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</a:t>
            </a:r>
            <a:r>
              <a:rPr lang="en-US" sz="3600" b="1" dirty="0" smtClean="0">
                <a:solidFill>
                  <a:srgbClr val="C00000"/>
                </a:solidFill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</a:rPr>
              <a:t>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</a:t>
            </a:r>
            <a:r>
              <a:rPr lang="en-US" sz="3600" b="1" dirty="0" smtClean="0">
                <a:solidFill>
                  <a:srgbClr val="C00000"/>
                </a:solidFill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</a:rPr>
              <a:t> antigens ,some serotype has </a:t>
            </a:r>
            <a:r>
              <a:rPr lang="en-US" sz="3600" b="1" dirty="0" smtClean="0">
                <a:solidFill>
                  <a:srgbClr val="C00000"/>
                </a:solidFill>
              </a:rPr>
              <a:t>K</a:t>
            </a:r>
            <a:r>
              <a:rPr lang="en-US" sz="3600" b="1" dirty="0" smtClean="0">
                <a:solidFill>
                  <a:srgbClr val="002060"/>
                </a:solidFill>
              </a:rPr>
              <a:t>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 </a:t>
            </a:r>
            <a:r>
              <a:rPr lang="en-US" sz="3600" b="1" dirty="0" smtClean="0">
                <a:solidFill>
                  <a:srgbClr val="002060"/>
                </a:solidFill>
              </a:rPr>
              <a:t>so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: most predominant in USA. Produce fever &amp; watery diarrhea.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:2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common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&amp;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 ( have role in spread).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,leads to local inflammation, shedding of intestinal lining and  ulcer formation.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leukocytes.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24 - 48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u="sng" dirty="0" smtClean="0">
                <a:solidFill>
                  <a:srgbClr val="0070C0"/>
                </a:solidFill>
              </a:rPr>
              <a:t>Complications</a:t>
            </a:r>
            <a:r>
              <a:rPr lang="en-US" sz="3200" b="1" dirty="0" smtClean="0">
                <a:solidFill>
                  <a:srgbClr val="002060"/>
                </a:solidFill>
              </a:rPr>
              <a:t>: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 </a:t>
            </a:r>
            <a:r>
              <a:rPr lang="en-US" sz="1800" b="1" dirty="0" smtClean="0">
                <a:solidFill>
                  <a:srgbClr val="002060"/>
                </a:solidFill>
              </a:rPr>
              <a:t>( hemolytic uremic syndrome)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800"/>
            <a:ext cx="576064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Lab diagnosis of Salmonella &amp; </a:t>
            </a:r>
            <a:r>
              <a:rPr lang="en-US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in stool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-Both are Gram negative bacilli</a:t>
            </a:r>
          </a:p>
          <a:p>
            <a:pPr marL="13716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-Culture in selective media</a:t>
            </a:r>
          </a:p>
          <a:p>
            <a:pPr marL="13716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-Biochemical tests</a:t>
            </a:r>
          </a:p>
          <a:p>
            <a:pPr marL="13716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-Motility test</a:t>
            </a:r>
          </a:p>
          <a:p>
            <a:pPr marL="137160" indent="0"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-Serology for serotypes.</a:t>
            </a:r>
          </a:p>
          <a:p>
            <a:pPr marL="13716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30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‪shigella cultur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619125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نتيجة بحث الصور عن ‪shigella culture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5819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284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BIOCHEMICAL TESTS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 descr="نتيجة بحث الصور عن ‪shigella &amp; salmonella serology‬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17865"/>
            <a:ext cx="3800475" cy="193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نتيجة بحث الصور عن ‪shigella &amp; salmonella serology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68254"/>
            <a:ext cx="7056784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647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MOTILITY TEST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146" name="Picture 2" descr="نتيجة بحث الصور عن ‪MOTILITY TEST FOR SALMONELLA‬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983" y="1600200"/>
            <a:ext cx="6811425" cy="50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105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نتيجة بحث الصور عن ‪shigella &amp; salmonella serology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8" y="620688"/>
            <a:ext cx="8124729" cy="59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28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 of </a:t>
            </a:r>
            <a:r>
              <a:rPr lang="en-US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Shigella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Dysentery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algn="l">
              <a:buNone/>
            </a:pPr>
            <a:r>
              <a:rPr lang="en-US" b="1" dirty="0">
                <a:solidFill>
                  <a:srgbClr val="002060"/>
                </a:solidFill>
              </a:rPr>
              <a:t>-</a:t>
            </a:r>
            <a:r>
              <a:rPr lang="en-US" b="1" dirty="0" smtClean="0">
                <a:solidFill>
                  <a:srgbClr val="002060"/>
                </a:solidFill>
              </a:rPr>
              <a:t>Antibiotic indicated if symptoms were severe and to reduce duration of illness.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-Antimicrobial agents depending on susceptibility testing including :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Ampicillin 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Ceftriaxone 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TMP-SMX   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Ciprofloxacin   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Salmonella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i78.photobucket.com/albums/j114/blue19871/E_coli_2000_P72011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60848"/>
            <a:ext cx="442412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64" y="4581128"/>
            <a:ext cx="3120280" cy="1656184"/>
          </a:xfrm>
          <a:prstGeom prst="rect">
            <a:avLst/>
          </a:prstGeom>
        </p:spPr>
      </p:pic>
      <p:pic>
        <p:nvPicPr>
          <p:cNvPr id="4100" name="Picture 4" descr="http://media-2.web.britannica.com/eb-media/01/85001-004-42814A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63" y="2204864"/>
            <a:ext cx="3120281" cy="202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6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Motile 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Fimbriae ( </a:t>
            </a:r>
            <a:r>
              <a:rPr lang="en-US" sz="5400" b="1" dirty="0" err="1" smtClean="0">
                <a:solidFill>
                  <a:srgbClr val="002060"/>
                </a:solidFill>
              </a:rPr>
              <a:t>Pili</a:t>
            </a:r>
            <a:r>
              <a:rPr lang="en-US" sz="5400" b="1" dirty="0" smtClean="0">
                <a:solidFill>
                  <a:srgbClr val="002060"/>
                </a:solidFill>
              </a:rPr>
              <a:t>) : for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C00000"/>
                </a:solidFill>
              </a:rPr>
              <a:t>V</a:t>
            </a:r>
            <a:r>
              <a:rPr lang="en-US" sz="36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</a:rPr>
              <a:t> surface polysaccharide antigen in </a:t>
            </a:r>
            <a:r>
              <a:rPr lang="en-US" sz="36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3600" b="1" dirty="0" smtClean="0">
                <a:solidFill>
                  <a:srgbClr val="002060"/>
                </a:solidFill>
              </a:rPr>
              <a:t> prevents phagocytosis &amp; allow intracellular survival.</a:t>
            </a:r>
          </a:p>
          <a:p>
            <a:pPr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C00000"/>
                </a:solidFill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C00000"/>
                </a:solidFill>
              </a:rPr>
              <a:t>H </a:t>
            </a:r>
            <a:r>
              <a:rPr lang="en-US" sz="36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  <p:pic>
        <p:nvPicPr>
          <p:cNvPr id="5122" name="Picture 2" descr="http://bacterioweb.univ-fcomte.fr/cours_dcem1/Images/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18635"/>
            <a:ext cx="202656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684</TotalTime>
  <Words>855</Words>
  <Application>Microsoft Office PowerPoint</Application>
  <PresentationFormat>On-screen Show (4:3)</PresentationFormat>
  <Paragraphs>132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Bodoni MT Black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Salmonella &amp; shigella</vt:lpstr>
      <vt:lpstr>Objectives</vt:lpstr>
      <vt:lpstr>SALMONELLA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PowerPoint Presentation</vt:lpstr>
      <vt:lpstr>CLINICAL FEATURES </vt:lpstr>
      <vt:lpstr>Source</vt:lpstr>
      <vt:lpstr> GASTROENTERITIS</vt:lpstr>
      <vt:lpstr>ENTERIC FEVER </vt:lpstr>
      <vt:lpstr>PowerPoint Presentation</vt:lpstr>
      <vt:lpstr>PowerPoint Presentation</vt:lpstr>
      <vt:lpstr>Management &amp; Treatment </vt:lpstr>
      <vt:lpstr>COMPLICATIONS </vt:lpstr>
      <vt:lpstr>SHIGELLA </vt:lpstr>
      <vt:lpstr>PowerPoint Presentation</vt:lpstr>
      <vt:lpstr>ANTIGENIC STRUCTURE</vt:lpstr>
      <vt:lpstr>CLINICAL INFECTION </vt:lpstr>
      <vt:lpstr>PowerPoint Presentation</vt:lpstr>
      <vt:lpstr>SYMPTOMS </vt:lpstr>
      <vt:lpstr>DYSENTRY STOOL </vt:lpstr>
      <vt:lpstr>Lab diagnosis of Salmonella &amp; Shigella in stool   </vt:lpstr>
      <vt:lpstr>PowerPoint Presentation</vt:lpstr>
      <vt:lpstr>BIOCHEMICAL TESTS</vt:lpstr>
      <vt:lpstr>MOTILITY TEST</vt:lpstr>
      <vt:lpstr>PowerPoint Presentation</vt:lpstr>
      <vt:lpstr>Treatment of Shigella Dysentery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Hanan Al-Habib</cp:lastModifiedBy>
  <cp:revision>52</cp:revision>
  <dcterms:created xsi:type="dcterms:W3CDTF">2010-09-21T09:20:41Z</dcterms:created>
  <dcterms:modified xsi:type="dcterms:W3CDTF">2016-12-01T04:45:03Z</dcterms:modified>
</cp:coreProperties>
</file>