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png" ContentType="image/png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#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Footlight MT Light"/>
                <a:cs typeface="Footlight M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#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Footlight MT Light"/>
                <a:cs typeface="Footlight M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#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Footlight MT Light"/>
                <a:cs typeface="Footlight M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#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#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25016" y="9246107"/>
            <a:ext cx="5638165" cy="0"/>
          </a:xfrm>
          <a:custGeom>
            <a:avLst/>
            <a:gdLst/>
            <a:ahLst/>
            <a:cxnLst/>
            <a:rect l="l" t="t" r="r" b="b"/>
            <a:pathLst>
              <a:path w="5638165" h="0">
                <a:moveTo>
                  <a:pt x="0" y="0"/>
                </a:moveTo>
                <a:lnTo>
                  <a:pt x="5638165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66848" y="3414395"/>
            <a:ext cx="2838703" cy="1150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Footlight MT Light"/>
                <a:cs typeface="Footlight MT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179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#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35096" y="126555"/>
            <a:ext cx="1228300" cy="936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20926" y="1070102"/>
            <a:ext cx="4242435" cy="745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464945" marR="1455420">
              <a:lnSpc>
                <a:spcPct val="132500"/>
              </a:lnSpc>
            </a:pPr>
            <a:r>
              <a:rPr dirty="0" sz="1200" b="0">
                <a:latin typeface="Footlight MT Light"/>
                <a:cs typeface="Footlight MT Light"/>
              </a:rPr>
              <a:t>King Saud</a:t>
            </a:r>
            <a:r>
              <a:rPr dirty="0" sz="1200" spc="-7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University  </a:t>
            </a:r>
            <a:r>
              <a:rPr dirty="0" sz="1200" b="0">
                <a:latin typeface="Footlight MT Light"/>
                <a:cs typeface="Footlight MT Light"/>
              </a:rPr>
              <a:t>College of</a:t>
            </a:r>
            <a:r>
              <a:rPr dirty="0" sz="1200" spc="-10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Medicine</a:t>
            </a:r>
            <a:endParaRPr sz="1200">
              <a:latin typeface="Footlight MT Light"/>
              <a:cs typeface="Footlight MT Light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Department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Medical </a:t>
            </a:r>
            <a:r>
              <a:rPr dirty="0" sz="1200" b="0">
                <a:latin typeface="Footlight MT Light"/>
                <a:cs typeface="Footlight MT Light"/>
              </a:rPr>
              <a:t>Education </a:t>
            </a:r>
            <a:r>
              <a:rPr dirty="0" sz="1200" spc="-5" b="0">
                <a:latin typeface="Footlight MT Light"/>
                <a:cs typeface="Footlight MT Light"/>
              </a:rPr>
              <a:t>and </a:t>
            </a:r>
            <a:r>
              <a:rPr dirty="0" sz="1200" b="0">
                <a:latin typeface="Footlight MT Light"/>
                <a:cs typeface="Footlight MT Light"/>
              </a:rPr>
              <a:t>the </a:t>
            </a:r>
            <a:r>
              <a:rPr dirty="0" sz="1200" spc="-5" b="0">
                <a:latin typeface="Footlight MT Light"/>
                <a:cs typeface="Footlight MT Light"/>
              </a:rPr>
              <a:t>Department </a:t>
            </a:r>
            <a:r>
              <a:rPr dirty="0" sz="1200" b="0">
                <a:latin typeface="Footlight MT Light"/>
                <a:cs typeface="Footlight MT Light"/>
              </a:rPr>
              <a:t>of</a:t>
            </a:r>
            <a:r>
              <a:rPr dirty="0" sz="1200" spc="3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Pathology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0604" y="6212713"/>
            <a:ext cx="4909820" cy="681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Castellar"/>
                <a:cs typeface="Castellar"/>
              </a:rPr>
              <a:t>YEAR </a:t>
            </a:r>
            <a:r>
              <a:rPr dirty="0" sz="1200" b="1">
                <a:latin typeface="Castellar"/>
                <a:cs typeface="Castellar"/>
              </a:rPr>
              <a:t>TWO, </a:t>
            </a:r>
            <a:r>
              <a:rPr dirty="0" sz="1200" spc="-5" b="1">
                <a:latin typeface="Castellar"/>
                <a:cs typeface="Castellar"/>
              </a:rPr>
              <a:t>GASTROINTESTINAL &amp; HAEMATOLOGY</a:t>
            </a:r>
            <a:r>
              <a:rPr dirty="0" sz="1200" spc="-15" b="1">
                <a:latin typeface="Castellar"/>
                <a:cs typeface="Castellar"/>
              </a:rPr>
              <a:t> </a:t>
            </a:r>
            <a:r>
              <a:rPr dirty="0" sz="1200" spc="-5" b="1">
                <a:latin typeface="Castellar"/>
                <a:cs typeface="Castellar"/>
              </a:rPr>
              <a:t>BLOCK</a:t>
            </a:r>
            <a:endParaRPr sz="1200">
              <a:latin typeface="Castellar"/>
              <a:cs typeface="Castellar"/>
            </a:endParaRPr>
          </a:p>
          <a:p>
            <a:pPr marL="867410">
              <a:lnSpc>
                <a:spcPct val="100000"/>
              </a:lnSpc>
              <a:spcBef>
                <a:spcPts val="615"/>
              </a:spcBef>
            </a:pPr>
            <a:r>
              <a:rPr dirty="0" sz="2600" b="1">
                <a:latin typeface="Castellar"/>
                <a:cs typeface="Castellar"/>
              </a:rPr>
              <a:t>STUDENT’S</a:t>
            </a:r>
            <a:r>
              <a:rPr dirty="0" sz="2600" spc="-65" b="1">
                <a:latin typeface="Castellar"/>
                <a:cs typeface="Castellar"/>
              </a:rPr>
              <a:t> </a:t>
            </a:r>
            <a:r>
              <a:rPr dirty="0" sz="2600" spc="-5" b="1">
                <a:latin typeface="Castellar"/>
                <a:cs typeface="Castellar"/>
              </a:rPr>
              <a:t>TASK-2017</a:t>
            </a:r>
            <a:endParaRPr sz="2600">
              <a:latin typeface="Castellar"/>
              <a:cs typeface="Castel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" y="2690495"/>
            <a:ext cx="7115809" cy="2743200"/>
          </a:xfrm>
          <a:prstGeom prst="rect">
            <a:avLst/>
          </a:prstGeom>
          <a:ln w="57150">
            <a:solidFill>
              <a:srgbClr val="000000"/>
            </a:solidFill>
          </a:ln>
        </p:spPr>
        <p:txBody>
          <a:bodyPr wrap="square" lIns="0" tIns="1651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300"/>
              </a:spcBef>
            </a:pPr>
            <a:r>
              <a:rPr dirty="0" sz="6500">
                <a:latin typeface="Forte"/>
                <a:cs typeface="Forte"/>
              </a:rPr>
              <a:t>MICROBIOLOGY</a:t>
            </a:r>
            <a:endParaRPr sz="6500">
              <a:latin typeface="Forte"/>
              <a:cs typeface="Forte"/>
            </a:endParaRPr>
          </a:p>
          <a:p>
            <a:pPr algn="ctr">
              <a:lnSpc>
                <a:spcPct val="100000"/>
              </a:lnSpc>
              <a:spcBef>
                <a:spcPts val="3335"/>
              </a:spcBef>
            </a:pPr>
            <a:r>
              <a:rPr dirty="0" sz="6500" spc="-5">
                <a:latin typeface="Forte"/>
                <a:cs typeface="Forte"/>
              </a:rPr>
              <a:t>PRACTICAL</a:t>
            </a:r>
            <a:endParaRPr sz="6500">
              <a:latin typeface="Forte"/>
              <a:cs typeface="Fort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8745"/>
            <a:ext cx="5626100" cy="1052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0">
                <a:latin typeface="Footlight MT Light"/>
                <a:cs typeface="Footlight MT Light"/>
              </a:rPr>
              <a:t>What other laboratory </a:t>
            </a:r>
            <a:r>
              <a:rPr dirty="0" sz="1200" spc="-5" b="0">
                <a:latin typeface="Footlight MT Light"/>
                <a:cs typeface="Footlight MT Light"/>
              </a:rPr>
              <a:t>test</a:t>
            </a:r>
            <a:r>
              <a:rPr dirty="0" sz="1200" spc="-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needed?</a:t>
            </a:r>
            <a:endParaRPr sz="1200">
              <a:latin typeface="Footlight MT Light"/>
              <a:cs typeface="Footlight MT Light"/>
            </a:endParaRPr>
          </a:p>
          <a:p>
            <a:pPr marL="12700" marR="5080">
              <a:lnSpc>
                <a:spcPts val="1910"/>
              </a:lnSpc>
              <a:spcBef>
                <a:spcPts val="12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The </a:t>
            </a:r>
            <a:r>
              <a:rPr dirty="0" sz="1200" b="0">
                <a:latin typeface="Footlight MT Light"/>
                <a:cs typeface="Footlight MT Light"/>
              </a:rPr>
              <a:t>General </a:t>
            </a:r>
            <a:r>
              <a:rPr dirty="0" sz="1200" spc="-5" b="0">
                <a:latin typeface="Footlight MT Light"/>
                <a:cs typeface="Footlight MT Light"/>
              </a:rPr>
              <a:t>practitioner arranged for him </a:t>
            </a: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10" b="0">
                <a:latin typeface="Footlight MT Light"/>
                <a:cs typeface="Footlight MT Light"/>
              </a:rPr>
              <a:t>see </a:t>
            </a:r>
            <a:r>
              <a:rPr dirty="0" sz="1200" spc="-5" b="0">
                <a:latin typeface="Footlight MT Light"/>
                <a:cs typeface="Footlight MT Light"/>
              </a:rPr>
              <a:t>hepatologist </a:t>
            </a:r>
            <a:r>
              <a:rPr dirty="0" sz="1200" b="0">
                <a:latin typeface="Footlight MT Light"/>
                <a:cs typeface="Footlight MT Light"/>
              </a:rPr>
              <a:t>who </a:t>
            </a:r>
            <a:r>
              <a:rPr dirty="0" sz="1200" spc="-5" b="0">
                <a:latin typeface="Footlight MT Light"/>
                <a:cs typeface="Footlight MT Light"/>
              </a:rPr>
              <a:t>examined him </a:t>
            </a:r>
            <a:r>
              <a:rPr dirty="0" sz="1200" b="0">
                <a:latin typeface="Footlight MT Light"/>
                <a:cs typeface="Footlight MT Light"/>
              </a:rPr>
              <a:t>and  reviewed </a:t>
            </a:r>
            <a:r>
              <a:rPr dirty="0" sz="1200" spc="-5" b="0">
                <a:latin typeface="Footlight MT Light"/>
                <a:cs typeface="Footlight MT Light"/>
              </a:rPr>
              <a:t>his results. </a:t>
            </a:r>
            <a:r>
              <a:rPr dirty="0" sz="1100" spc="-5" b="0">
                <a:latin typeface="Footlight MT Light"/>
                <a:cs typeface="Footlight MT Light"/>
              </a:rPr>
              <a:t>He further requested PCR with genotype for </a:t>
            </a:r>
            <a:r>
              <a:rPr dirty="0" sz="1100" b="0">
                <a:latin typeface="Footlight MT Light"/>
                <a:cs typeface="Footlight MT Light"/>
              </a:rPr>
              <a:t>the </a:t>
            </a:r>
            <a:r>
              <a:rPr dirty="0" sz="1100" spc="-5" b="0">
                <a:latin typeface="Footlight MT Light"/>
                <a:cs typeface="Footlight MT Light"/>
              </a:rPr>
              <a:t>management Hepatitis</a:t>
            </a:r>
            <a:r>
              <a:rPr dirty="0" sz="1100" spc="80" b="0">
                <a:latin typeface="Footlight MT Light"/>
                <a:cs typeface="Footlight MT Light"/>
              </a:rPr>
              <a:t> </a:t>
            </a:r>
            <a:r>
              <a:rPr dirty="0" sz="1100" b="0">
                <a:latin typeface="Footlight MT Light"/>
                <a:cs typeface="Footlight MT Light"/>
              </a:rPr>
              <a:t>C.</a:t>
            </a:r>
            <a:endParaRPr sz="11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200" b="0">
                <a:latin typeface="Footlight MT Light"/>
                <a:cs typeface="Footlight MT Light"/>
              </a:rPr>
              <a:t>What is </a:t>
            </a:r>
            <a:r>
              <a:rPr dirty="0" sz="1200" spc="-5" b="0">
                <a:latin typeface="Footlight MT Light"/>
                <a:cs typeface="Footlight MT Light"/>
              </a:rPr>
              <a:t>the significance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these </a:t>
            </a:r>
            <a:r>
              <a:rPr dirty="0" sz="1200" b="0">
                <a:latin typeface="Footlight MT Light"/>
                <a:cs typeface="Footlight MT Light"/>
              </a:rPr>
              <a:t>tests and </a:t>
            </a:r>
            <a:r>
              <a:rPr dirty="0" sz="1200" spc="-5" b="0">
                <a:latin typeface="Footlight MT Light"/>
                <a:cs typeface="Footlight MT Light"/>
              </a:rPr>
              <a:t>how they </a:t>
            </a:r>
            <a:r>
              <a:rPr dirty="0" sz="1200" b="0">
                <a:latin typeface="Footlight MT Light"/>
                <a:cs typeface="Footlight MT Light"/>
              </a:rPr>
              <a:t>can </a:t>
            </a:r>
            <a:r>
              <a:rPr dirty="0" sz="1200" spc="-5" b="0">
                <a:latin typeface="Footlight MT Light"/>
                <a:cs typeface="Footlight MT Light"/>
              </a:rPr>
              <a:t>help </a:t>
            </a:r>
            <a:r>
              <a:rPr dirty="0" sz="1200" b="0">
                <a:latin typeface="Footlight MT Light"/>
                <a:cs typeface="Footlight MT Light"/>
              </a:rPr>
              <a:t>in </a:t>
            </a:r>
            <a:r>
              <a:rPr dirty="0" sz="1200" spc="-5" b="0">
                <a:latin typeface="Footlight MT Light"/>
                <a:cs typeface="Footlight MT Light"/>
              </a:rPr>
              <a:t>the</a:t>
            </a:r>
            <a:r>
              <a:rPr dirty="0" sz="1200" spc="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management?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9276080"/>
            <a:ext cx="68643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z="1100" b="1">
                <a:latin typeface="Calibri"/>
                <a:cs typeface="Calibri"/>
              </a:rPr>
              <a:t>10 |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P a g</a:t>
            </a:r>
            <a:r>
              <a:rPr dirty="0" sz="1100" spc="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400" y="2737357"/>
          <a:ext cx="6909434" cy="191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857"/>
                <a:gridCol w="2858135"/>
                <a:gridCol w="2629154"/>
              </a:tblGrid>
              <a:tr h="475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Test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Significance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7772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How it can</a:t>
                      </a:r>
                      <a:r>
                        <a:rPr dirty="0" sz="1200" spc="-9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help?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</a:tr>
              <a:tr h="84048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1.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PCR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459740" indent="-146050">
                        <a:lnSpc>
                          <a:spcPct val="100000"/>
                        </a:lnSpc>
                        <a:spcBef>
                          <a:spcPts val="155"/>
                        </a:spcBef>
                        <a:buAutoNum type="arabicPlain"/>
                        <a:tabLst>
                          <a:tab pos="46037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Qualitative: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 or</a:t>
                      </a:r>
                      <a:r>
                        <a:rPr dirty="0" sz="1200" spc="-4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+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5041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(HCV-RNA)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459740" indent="-146050">
                        <a:lnSpc>
                          <a:spcPct val="100000"/>
                        </a:lnSpc>
                        <a:spcBef>
                          <a:spcPts val="455"/>
                        </a:spcBef>
                        <a:buAutoNum type="arabicPlain" startAt="2"/>
                        <a:tabLst>
                          <a:tab pos="46037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Quantitative: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viral</a:t>
                      </a:r>
                      <a:r>
                        <a:rPr dirty="0" sz="1200" spc="-4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load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42290" indent="-228600">
                        <a:lnSpc>
                          <a:spcPct val="100000"/>
                        </a:lnSpc>
                        <a:spcBef>
                          <a:spcPts val="155"/>
                        </a:spcBef>
                        <a:buAutoNum type="arabicPeriod"/>
                        <a:tabLst>
                          <a:tab pos="54292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Confirm the</a:t>
                      </a:r>
                      <a:r>
                        <a:rPr dirty="0" sz="1200" spc="-8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Dx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Footlight MT Light"/>
                        <a:buAutoNum type="arabicPeriod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42290" indent="-228600">
                        <a:lnSpc>
                          <a:spcPct val="100000"/>
                        </a:lnSpc>
                        <a:spcBef>
                          <a:spcPts val="985"/>
                        </a:spcBef>
                        <a:buAutoNum type="arabicPeriod"/>
                        <a:tabLst>
                          <a:tab pos="54292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Monitor response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to</a:t>
                      </a:r>
                      <a:r>
                        <a:rPr dirty="0" sz="1200" spc="-5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Rx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2.</a:t>
                      </a:r>
                      <a:r>
                        <a:rPr dirty="0" sz="1200" spc="-7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Genotype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Identify the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genotype of</a:t>
                      </a:r>
                      <a:r>
                        <a:rPr dirty="0" sz="1200" spc="-5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HCV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Guide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the choice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antiviral</a:t>
                      </a:r>
                      <a:r>
                        <a:rPr dirty="0" sz="1200" spc="-4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&amp;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duration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of</a:t>
                      </a:r>
                      <a:r>
                        <a:rPr dirty="0" sz="1200" spc="23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therapy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EC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129538"/>
            <a:ext cx="5624830" cy="1650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 b="0" u="sng">
                <a:latin typeface="Footlight MT Light"/>
                <a:cs typeface="Footlight MT Light"/>
              </a:rPr>
              <a:t>Case</a:t>
            </a:r>
            <a:r>
              <a:rPr dirty="0" sz="1200" spc="-90" b="0" u="sng">
                <a:latin typeface="Footlight MT Light"/>
                <a:cs typeface="Footlight MT Light"/>
              </a:rPr>
              <a:t> </a:t>
            </a:r>
            <a:r>
              <a:rPr dirty="0" sz="1200" b="0" u="sng">
                <a:latin typeface="Footlight MT Light"/>
                <a:cs typeface="Footlight MT Light"/>
              </a:rPr>
              <a:t>3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2100"/>
              </a:lnSpc>
              <a:spcBef>
                <a:spcPts val="5"/>
              </a:spcBef>
            </a:pPr>
            <a:r>
              <a:rPr dirty="0" sz="1200" b="0">
                <a:latin typeface="Footlight MT Light"/>
                <a:cs typeface="Footlight MT Light"/>
              </a:rPr>
              <a:t>A </a:t>
            </a:r>
            <a:r>
              <a:rPr dirty="0" sz="1200" spc="-5" b="0">
                <a:latin typeface="Footlight MT Light"/>
                <a:cs typeface="Footlight MT Light"/>
              </a:rPr>
              <a:t>15-weeks pregnant </a:t>
            </a:r>
            <a:r>
              <a:rPr dirty="0" sz="1200" b="0">
                <a:latin typeface="Footlight MT Light"/>
                <a:cs typeface="Footlight MT Light"/>
              </a:rPr>
              <a:t>Saudi woman was </a:t>
            </a:r>
            <a:r>
              <a:rPr dirty="0" sz="1200" spc="-5" b="0">
                <a:latin typeface="Footlight MT Light"/>
                <a:cs typeface="Footlight MT Light"/>
              </a:rPr>
              <a:t>seen </a:t>
            </a:r>
            <a:r>
              <a:rPr dirty="0" sz="1200" b="0">
                <a:latin typeface="Footlight MT Light"/>
                <a:cs typeface="Footlight MT Light"/>
              </a:rPr>
              <a:t>for </a:t>
            </a:r>
            <a:r>
              <a:rPr dirty="0" sz="1200" spc="-5" b="0">
                <a:latin typeface="Footlight MT Light"/>
                <a:cs typeface="Footlight MT Light"/>
              </a:rPr>
              <a:t>the first time </a:t>
            </a:r>
            <a:r>
              <a:rPr dirty="0" sz="1200" b="0">
                <a:latin typeface="Footlight MT Light"/>
                <a:cs typeface="Footlight MT Light"/>
              </a:rPr>
              <a:t>at </a:t>
            </a:r>
            <a:r>
              <a:rPr dirty="0" sz="1200" spc="-5" b="0">
                <a:latin typeface="Footlight MT Light"/>
                <a:cs typeface="Footlight MT Light"/>
              </a:rPr>
              <a:t>the antenatal clinic </a:t>
            </a:r>
            <a:r>
              <a:rPr dirty="0" sz="1200" b="0">
                <a:latin typeface="Footlight MT Light"/>
                <a:cs typeface="Footlight MT Light"/>
              </a:rPr>
              <a:t>at  </a:t>
            </a:r>
            <a:r>
              <a:rPr dirty="0" sz="1200" spc="-5" b="0">
                <a:latin typeface="Footlight MT Light"/>
                <a:cs typeface="Footlight MT Light"/>
              </a:rPr>
              <a:t>KKUH. As part </a:t>
            </a:r>
            <a:r>
              <a:rPr dirty="0" sz="1200" b="0">
                <a:latin typeface="Footlight MT Light"/>
                <a:cs typeface="Footlight MT Light"/>
              </a:rPr>
              <a:t>of the </a:t>
            </a:r>
            <a:r>
              <a:rPr dirty="0" sz="1200" spc="-5" b="0">
                <a:latin typeface="Footlight MT Light"/>
                <a:cs typeface="Footlight MT Light"/>
              </a:rPr>
              <a:t>antenatal screening, the </a:t>
            </a:r>
            <a:r>
              <a:rPr dirty="0" sz="1200" b="0">
                <a:latin typeface="Footlight MT Light"/>
                <a:cs typeface="Footlight MT Light"/>
              </a:rPr>
              <a:t>doctor arranged </a:t>
            </a:r>
            <a:r>
              <a:rPr dirty="0" sz="1200" spc="-5" b="0">
                <a:latin typeface="Footlight MT Light"/>
                <a:cs typeface="Footlight MT Light"/>
              </a:rPr>
              <a:t>for blood screening for  </a:t>
            </a:r>
            <a:r>
              <a:rPr dirty="0" sz="1200" b="0">
                <a:latin typeface="Footlight MT Light"/>
                <a:cs typeface="Footlight MT Light"/>
              </a:rPr>
              <a:t>viral</a:t>
            </a:r>
            <a:r>
              <a:rPr dirty="0" sz="1200" spc="-6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serology.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69"/>
              </a:spcBef>
            </a:pPr>
            <a:r>
              <a:rPr dirty="0" sz="1200" spc="-5" b="0">
                <a:latin typeface="Footlight MT Light"/>
                <a:cs typeface="Footlight MT Light"/>
              </a:rPr>
              <a:t>The results </a:t>
            </a:r>
            <a:r>
              <a:rPr dirty="0" sz="1200" b="0">
                <a:latin typeface="Footlight MT Light"/>
                <a:cs typeface="Footlight MT Light"/>
              </a:rPr>
              <a:t>were as</a:t>
            </a:r>
            <a:r>
              <a:rPr dirty="0" sz="1200" spc="-4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follows: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13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40"/>
              <a:t> </a:t>
            </a:r>
            <a:r>
              <a:rPr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8628" y="2845942"/>
          <a:ext cx="5518150" cy="204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0378"/>
                <a:gridCol w="2829178"/>
              </a:tblGrid>
              <a:tr h="253746">
                <a:tc>
                  <a:txBody>
                    <a:bodyPr/>
                    <a:lstStyle/>
                    <a:p>
                      <a:pPr algn="r" marR="1200785">
                        <a:lnSpc>
                          <a:spcPts val="1235"/>
                        </a:lnSpc>
                      </a:pPr>
                      <a:r>
                        <a:rPr dirty="0" sz="1200" b="0">
                          <a:solidFill>
                            <a:srgbClr val="FFFFFF"/>
                          </a:solidFill>
                          <a:latin typeface="Footlight MT Light"/>
                          <a:cs typeface="Footlight MT Light"/>
                        </a:rPr>
                        <a:t>Te</a:t>
                      </a:r>
                      <a:r>
                        <a:rPr dirty="0" sz="1200" spc="5" b="0">
                          <a:solidFill>
                            <a:srgbClr val="FFFFFF"/>
                          </a:solidFill>
                          <a:latin typeface="Footlight MT Light"/>
                          <a:cs typeface="Footlight MT Light"/>
                        </a:rPr>
                        <a:t>s</a:t>
                      </a:r>
                      <a:r>
                        <a:rPr dirty="0" sz="1200" b="0">
                          <a:solidFill>
                            <a:srgbClr val="FFFFFF"/>
                          </a:solidFill>
                          <a:latin typeface="Footlight MT Light"/>
                          <a:cs typeface="Footlight MT Light"/>
                        </a:rPr>
                        <a:t>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2">
                      <a:solidFill>
                        <a:srgbClr val="F8AF74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35"/>
                        </a:lnSpc>
                      </a:pPr>
                      <a:r>
                        <a:rPr dirty="0" sz="1200" spc="-5" b="0">
                          <a:solidFill>
                            <a:srgbClr val="FFFFFF"/>
                          </a:solidFill>
                          <a:latin typeface="Footlight MT Light"/>
                          <a:cs typeface="Footlight MT Light"/>
                        </a:rPr>
                        <a:t>Result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2">
                      <a:solidFill>
                        <a:srgbClr val="F8AF74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253746">
                <a:tc>
                  <a:txBody>
                    <a:bodyPr/>
                    <a:lstStyle/>
                    <a:p>
                      <a:pPr marL="444500">
                        <a:lnSpc>
                          <a:spcPts val="1240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HBsAg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40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positive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</a:tr>
              <a:tr h="254508">
                <a:tc>
                  <a:txBody>
                    <a:bodyPr/>
                    <a:lstStyle/>
                    <a:p>
                      <a:pPr marL="557530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HBeAg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519430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Anti-HBe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2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positive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2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</a:tr>
              <a:tr h="253746">
                <a:tc>
                  <a:txBody>
                    <a:bodyPr/>
                    <a:lstStyle/>
                    <a:p>
                      <a:pPr marL="519430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Anti-HBc</a:t>
                      </a:r>
                      <a:r>
                        <a:rPr dirty="0" sz="1200" spc="-7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IgM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</a:tr>
              <a:tr h="253745">
                <a:tc>
                  <a:txBody>
                    <a:bodyPr/>
                    <a:lstStyle/>
                    <a:p>
                      <a:pPr algn="r" marR="1202690">
                        <a:lnSpc>
                          <a:spcPts val="1240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Total</a:t>
                      </a:r>
                      <a:r>
                        <a:rPr dirty="0" sz="1200" spc="-3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Anti-HBc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40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positive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</a:tr>
              <a:tr h="254507">
                <a:tc>
                  <a:txBody>
                    <a:bodyPr/>
                    <a:lstStyle/>
                    <a:p>
                      <a:pPr marL="519430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HIV</a:t>
                      </a:r>
                      <a:r>
                        <a:rPr dirty="0" sz="1200" spc="-9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Ag/Ab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2">
                      <a:solidFill>
                        <a:srgbClr val="F8AF7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2">
                      <a:solidFill>
                        <a:srgbClr val="F8AF74"/>
                      </a:solidFill>
                      <a:prstDash val="soli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519430">
                        <a:lnSpc>
                          <a:spcPts val="1240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Anti-HCV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40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2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30604" y="5047584"/>
            <a:ext cx="5625465" cy="38817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665" marR="2820670" indent="-227965">
              <a:lnSpc>
                <a:spcPct val="132100"/>
              </a:lnSpc>
              <a:buAutoNum type="arabi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How would you </a:t>
            </a:r>
            <a:r>
              <a:rPr dirty="0" sz="1200" spc="-5" b="0">
                <a:latin typeface="Footlight MT Light"/>
                <a:cs typeface="Footlight MT Light"/>
              </a:rPr>
              <a:t>interpret these results?  </a:t>
            </a:r>
            <a:r>
              <a:rPr dirty="0" sz="1200" b="0">
                <a:latin typeface="Footlight MT Light"/>
                <a:cs typeface="Footlight MT Light"/>
              </a:rPr>
              <a:t>She </a:t>
            </a:r>
            <a:r>
              <a:rPr dirty="0" sz="1200" spc="-5" b="0">
                <a:latin typeface="Footlight MT Light"/>
                <a:cs typeface="Footlight MT Light"/>
              </a:rPr>
              <a:t>has </a:t>
            </a:r>
            <a:r>
              <a:rPr dirty="0" sz="1200" b="0">
                <a:latin typeface="Footlight MT Light"/>
                <a:cs typeface="Footlight MT Light"/>
              </a:rPr>
              <a:t>a </a:t>
            </a:r>
            <a:r>
              <a:rPr dirty="0" sz="1200" spc="-5" b="0">
                <a:latin typeface="Footlight MT Light"/>
                <a:cs typeface="Footlight MT Light"/>
              </a:rPr>
              <a:t>hepatitis </a:t>
            </a:r>
            <a:r>
              <a:rPr dirty="0" sz="1200" b="0">
                <a:latin typeface="Footlight MT Light"/>
                <a:cs typeface="Footlight MT Light"/>
              </a:rPr>
              <a:t>B with low </a:t>
            </a:r>
            <a:r>
              <a:rPr dirty="0" sz="1200" spc="-5" b="0">
                <a:latin typeface="Footlight MT Light"/>
                <a:cs typeface="Footlight MT Light"/>
              </a:rPr>
              <a:t>infectivity.  </a:t>
            </a:r>
            <a:r>
              <a:rPr dirty="0" sz="1200" b="0">
                <a:latin typeface="Footlight MT Light"/>
                <a:cs typeface="Footlight MT Light"/>
              </a:rPr>
              <a:t>She is </a:t>
            </a:r>
            <a:r>
              <a:rPr dirty="0" sz="1200" spc="-5" b="0">
                <a:latin typeface="Footlight MT Light"/>
                <a:cs typeface="Footlight MT Light"/>
              </a:rPr>
              <a:t>not infected by </a:t>
            </a:r>
            <a:r>
              <a:rPr dirty="0" sz="1200" b="0">
                <a:latin typeface="Footlight MT Light"/>
                <a:cs typeface="Footlight MT Light"/>
              </a:rPr>
              <a:t>HCV or</a:t>
            </a:r>
            <a:r>
              <a:rPr dirty="0" sz="1200" spc="-6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HIV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ootlight MT Light"/>
              <a:buAutoNum type="arabicPeriod"/>
            </a:pPr>
            <a:endParaRPr sz="1600">
              <a:latin typeface="Times New Roman"/>
              <a:cs typeface="Times New Roman"/>
            </a:endParaRPr>
          </a:p>
          <a:p>
            <a:pPr marL="469265" marR="442595" indent="-456565">
              <a:lnSpc>
                <a:spcPct val="1325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On </a:t>
            </a:r>
            <a:r>
              <a:rPr dirty="0" sz="1200" spc="-5" b="0">
                <a:latin typeface="Footlight MT Light"/>
                <a:cs typeface="Footlight MT Light"/>
              </a:rPr>
              <a:t>the lights </a:t>
            </a:r>
            <a:r>
              <a:rPr dirty="0" sz="1200" spc="5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these </a:t>
            </a:r>
            <a:r>
              <a:rPr dirty="0" sz="1200" b="0">
                <a:latin typeface="Footlight MT Light"/>
                <a:cs typeface="Footlight MT Light"/>
              </a:rPr>
              <a:t>Laboratory </a:t>
            </a:r>
            <a:r>
              <a:rPr dirty="0" sz="1200" spc="-5" b="0">
                <a:latin typeface="Footlight MT Light"/>
                <a:cs typeface="Footlight MT Light"/>
              </a:rPr>
              <a:t>results how would </a:t>
            </a:r>
            <a:r>
              <a:rPr dirty="0" sz="1200" b="0">
                <a:latin typeface="Footlight MT Light"/>
                <a:cs typeface="Footlight MT Light"/>
              </a:rPr>
              <a:t>you </a:t>
            </a:r>
            <a:r>
              <a:rPr dirty="0" sz="1200" spc="-5" b="0">
                <a:latin typeface="Footlight MT Light"/>
                <a:cs typeface="Footlight MT Light"/>
              </a:rPr>
              <a:t>manage </a:t>
            </a:r>
            <a:r>
              <a:rPr dirty="0" sz="1200" b="0">
                <a:latin typeface="Footlight MT Light"/>
                <a:cs typeface="Footlight MT Light"/>
              </a:rPr>
              <a:t>the </a:t>
            </a:r>
            <a:r>
              <a:rPr dirty="0" sz="1200" spc="-5" b="0">
                <a:latin typeface="Footlight MT Light"/>
                <a:cs typeface="Footlight MT Light"/>
              </a:rPr>
              <a:t>newborn?  Post-exposure</a:t>
            </a:r>
            <a:r>
              <a:rPr dirty="0" sz="1200" spc="-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prophylaxis:</a:t>
            </a:r>
            <a:endParaRPr sz="1200">
              <a:latin typeface="Footlight MT Light"/>
              <a:cs typeface="Footlight MT Light"/>
            </a:endParaRPr>
          </a:p>
          <a:p>
            <a:pPr marL="469265" marR="1054735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A- Hepatitis </a:t>
            </a:r>
            <a:r>
              <a:rPr dirty="0" sz="1200" b="0">
                <a:latin typeface="Footlight MT Light"/>
                <a:cs typeface="Footlight MT Light"/>
              </a:rPr>
              <a:t>B </a:t>
            </a:r>
            <a:r>
              <a:rPr dirty="0" sz="1200" spc="-5" b="0">
                <a:latin typeface="Footlight MT Light"/>
                <a:cs typeface="Footlight MT Light"/>
              </a:rPr>
              <a:t>immune globulin (HBIG) </a:t>
            </a:r>
            <a:r>
              <a:rPr dirty="0" sz="1200" b="0">
                <a:latin typeface="Footlight MT Light"/>
                <a:cs typeface="Footlight MT Light"/>
              </a:rPr>
              <a:t>within 12 hours of </a:t>
            </a:r>
            <a:r>
              <a:rPr dirty="0" sz="1200" spc="-5" b="0">
                <a:latin typeface="Footlight MT Light"/>
                <a:cs typeface="Footlight MT Light"/>
              </a:rPr>
              <a:t>birth</a:t>
            </a:r>
            <a:r>
              <a:rPr dirty="0" sz="1000" spc="-5">
                <a:latin typeface="Arial"/>
                <a:cs typeface="Arial"/>
              </a:rPr>
              <a:t>.  </a:t>
            </a:r>
            <a:r>
              <a:rPr dirty="0" sz="1200" spc="-5" b="0">
                <a:latin typeface="Footlight MT Light"/>
                <a:cs typeface="Footlight MT Light"/>
              </a:rPr>
              <a:t>B-  First dose </a:t>
            </a:r>
            <a:r>
              <a:rPr dirty="0" sz="1200" b="0">
                <a:latin typeface="Footlight MT Light"/>
                <a:cs typeface="Footlight MT Light"/>
              </a:rPr>
              <a:t>of HBV</a:t>
            </a:r>
            <a:r>
              <a:rPr dirty="0" sz="1200" spc="-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vaccine.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985"/>
              </a:spcBef>
              <a:buAutoNum type="arabicPeriod" startAt="3"/>
              <a:tabLst>
                <a:tab pos="2413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Is </a:t>
            </a:r>
            <a:r>
              <a:rPr dirty="0" sz="1200" b="0">
                <a:latin typeface="Footlight MT Light"/>
                <a:cs typeface="Footlight MT Light"/>
              </a:rPr>
              <a:t>there a </a:t>
            </a:r>
            <a:r>
              <a:rPr dirty="0" sz="1200" spc="-5" b="0">
                <a:latin typeface="Footlight MT Light"/>
                <a:cs typeface="Footlight MT Light"/>
              </a:rPr>
              <a:t>risk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transmission </a:t>
            </a:r>
            <a:r>
              <a:rPr dirty="0" sz="1200" b="0">
                <a:latin typeface="Footlight MT Light"/>
                <a:cs typeface="Footlight MT Light"/>
              </a:rPr>
              <a:t>of HBV to </a:t>
            </a:r>
            <a:r>
              <a:rPr dirty="0" sz="1200" spc="-5" b="0">
                <a:latin typeface="Footlight MT Light"/>
                <a:cs typeface="Footlight MT Light"/>
              </a:rPr>
              <a:t>the</a:t>
            </a:r>
            <a:r>
              <a:rPr dirty="0" sz="1200" spc="-3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newborn?</a:t>
            </a:r>
            <a:endParaRPr sz="1200">
              <a:latin typeface="Footlight MT Light"/>
              <a:cs typeface="Footlight MT Light"/>
            </a:endParaRPr>
          </a:p>
          <a:p>
            <a:pPr algn="just" marL="240665">
              <a:lnSpc>
                <a:spcPct val="100000"/>
              </a:lnSpc>
              <a:spcBef>
                <a:spcPts val="45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10-20%</a:t>
            </a:r>
            <a:r>
              <a:rPr dirty="0" sz="1200" spc="8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of</a:t>
            </a:r>
            <a:r>
              <a:rPr dirty="0" sz="1200" spc="7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women</a:t>
            </a:r>
            <a:r>
              <a:rPr dirty="0" sz="1200" spc="8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seropositive</a:t>
            </a:r>
            <a:r>
              <a:rPr dirty="0" sz="1200" spc="8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for</a:t>
            </a:r>
            <a:r>
              <a:rPr dirty="0" sz="1200" spc="8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HBsAg</a:t>
            </a:r>
            <a:r>
              <a:rPr dirty="0" sz="1200" spc="9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transmit</a:t>
            </a:r>
            <a:r>
              <a:rPr dirty="0" sz="1200" spc="7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the</a:t>
            </a:r>
            <a:r>
              <a:rPr dirty="0" sz="1200" spc="8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virus</a:t>
            </a:r>
            <a:r>
              <a:rPr dirty="0" sz="1200" spc="7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to</a:t>
            </a:r>
            <a:r>
              <a:rPr dirty="0" sz="1200" spc="8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their</a:t>
            </a:r>
            <a:r>
              <a:rPr dirty="0" sz="1200" spc="8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neonates</a:t>
            </a:r>
            <a:r>
              <a:rPr dirty="0" sz="1200" spc="7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in</a:t>
            </a:r>
            <a:r>
              <a:rPr dirty="0" sz="1200" spc="7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the</a:t>
            </a:r>
            <a:endParaRPr sz="1200">
              <a:latin typeface="Footlight MT Light"/>
              <a:cs typeface="Footlight MT Light"/>
            </a:endParaRPr>
          </a:p>
          <a:p>
            <a:pPr algn="just" marL="240665" marR="5080">
              <a:lnSpc>
                <a:spcPct val="131900"/>
              </a:lnSpc>
              <a:spcBef>
                <a:spcPts val="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absence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immunoprophylaxis. </a:t>
            </a:r>
            <a:r>
              <a:rPr dirty="0" sz="1200" b="0">
                <a:latin typeface="Footlight MT Light"/>
                <a:cs typeface="Footlight MT Light"/>
              </a:rPr>
              <a:t>In women who are </a:t>
            </a:r>
            <a:r>
              <a:rPr dirty="0" sz="1200" spc="-5" b="0">
                <a:latin typeface="Footlight MT Light"/>
                <a:cs typeface="Footlight MT Light"/>
              </a:rPr>
              <a:t>seropositive for both HBsAg </a:t>
            </a:r>
            <a:r>
              <a:rPr dirty="0" sz="1200" b="0">
                <a:latin typeface="Footlight MT Light"/>
                <a:cs typeface="Footlight MT Light"/>
              </a:rPr>
              <a:t>and  HBeAg vertical </a:t>
            </a:r>
            <a:r>
              <a:rPr dirty="0" sz="1200" spc="-5" b="0">
                <a:latin typeface="Footlight MT Light"/>
                <a:cs typeface="Footlight MT Light"/>
              </a:rPr>
              <a:t>transmission </a:t>
            </a:r>
            <a:r>
              <a:rPr dirty="0" sz="1200" b="0">
                <a:latin typeface="Footlight MT Light"/>
                <a:cs typeface="Footlight MT Light"/>
              </a:rPr>
              <a:t>is approximately </a:t>
            </a:r>
            <a:r>
              <a:rPr dirty="0" sz="1200" spc="-5" b="0">
                <a:latin typeface="Footlight MT Light"/>
                <a:cs typeface="Footlight MT Light"/>
              </a:rPr>
              <a:t>90%. In patients </a:t>
            </a:r>
            <a:r>
              <a:rPr dirty="0" sz="1200" b="0">
                <a:latin typeface="Footlight MT Light"/>
                <a:cs typeface="Footlight MT Light"/>
              </a:rPr>
              <a:t>with acute </a:t>
            </a:r>
            <a:r>
              <a:rPr dirty="0" sz="1200" spc="-5" b="0">
                <a:latin typeface="Footlight MT Light"/>
                <a:cs typeface="Footlight MT Light"/>
              </a:rPr>
              <a:t>hepatitis </a:t>
            </a:r>
            <a:r>
              <a:rPr dirty="0" sz="1200" b="0">
                <a:latin typeface="Footlight MT Light"/>
                <a:cs typeface="Footlight MT Light"/>
              </a:rPr>
              <a:t>B  vertical </a:t>
            </a:r>
            <a:r>
              <a:rPr dirty="0" sz="1200" spc="-5" b="0">
                <a:latin typeface="Footlight MT Light"/>
                <a:cs typeface="Footlight MT Light"/>
              </a:rPr>
              <a:t>transmission </a:t>
            </a:r>
            <a:r>
              <a:rPr dirty="0" sz="1200" b="0">
                <a:latin typeface="Footlight MT Light"/>
                <a:cs typeface="Footlight MT Light"/>
              </a:rPr>
              <a:t>occurs in </a:t>
            </a:r>
            <a:r>
              <a:rPr dirty="0" sz="1200" spc="-5" b="0">
                <a:latin typeface="Footlight MT Light"/>
                <a:cs typeface="Footlight MT Light"/>
              </a:rPr>
              <a:t>up </a:t>
            </a: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10% </a:t>
            </a:r>
            <a:r>
              <a:rPr dirty="0" sz="1200" b="0">
                <a:latin typeface="Footlight MT Light"/>
                <a:cs typeface="Footlight MT Light"/>
              </a:rPr>
              <a:t>of neonates when </a:t>
            </a:r>
            <a:r>
              <a:rPr dirty="0" sz="1200" spc="-5" b="0">
                <a:latin typeface="Footlight MT Light"/>
                <a:cs typeface="Footlight MT Light"/>
              </a:rPr>
              <a:t>infection </a:t>
            </a:r>
            <a:r>
              <a:rPr dirty="0" sz="1200" b="0">
                <a:latin typeface="Footlight MT Light"/>
                <a:cs typeface="Footlight MT Light"/>
              </a:rPr>
              <a:t>occurs in </a:t>
            </a:r>
            <a:r>
              <a:rPr dirty="0" sz="1200" spc="-5" b="0">
                <a:latin typeface="Footlight MT Light"/>
                <a:cs typeface="Footlight MT Light"/>
              </a:rPr>
              <a:t>the  first trimester </a:t>
            </a:r>
            <a:r>
              <a:rPr dirty="0" sz="1200" b="0">
                <a:latin typeface="Footlight MT Light"/>
                <a:cs typeface="Footlight MT Light"/>
              </a:rPr>
              <a:t>and in </a:t>
            </a:r>
            <a:r>
              <a:rPr dirty="0" sz="1200" spc="-5" b="0">
                <a:latin typeface="Footlight MT Light"/>
                <a:cs typeface="Footlight MT Light"/>
              </a:rPr>
              <a:t>80 -90%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neonates </a:t>
            </a:r>
            <a:r>
              <a:rPr dirty="0" sz="1200" b="0">
                <a:latin typeface="Footlight MT Light"/>
                <a:cs typeface="Footlight MT Light"/>
              </a:rPr>
              <a:t>when acute </a:t>
            </a:r>
            <a:r>
              <a:rPr dirty="0" sz="1200" spc="-5" b="0">
                <a:latin typeface="Footlight MT Light"/>
                <a:cs typeface="Footlight MT Light"/>
              </a:rPr>
              <a:t>infection occurs </a:t>
            </a:r>
            <a:r>
              <a:rPr dirty="0" sz="1200" b="0">
                <a:latin typeface="Footlight MT Light"/>
                <a:cs typeface="Footlight MT Light"/>
              </a:rPr>
              <a:t>in </a:t>
            </a:r>
            <a:r>
              <a:rPr dirty="0" sz="1200" spc="-5" b="0">
                <a:latin typeface="Footlight MT Light"/>
                <a:cs typeface="Footlight MT Light"/>
              </a:rPr>
              <a:t>the third  trimester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554672"/>
            <a:ext cx="5463540" cy="1708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3070" marR="1547495" indent="-421005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4. </a:t>
            </a:r>
            <a:r>
              <a:rPr dirty="0" sz="1200" b="0">
                <a:latin typeface="Footlight MT Light"/>
                <a:cs typeface="Footlight MT Light"/>
              </a:rPr>
              <a:t>What </a:t>
            </a:r>
            <a:r>
              <a:rPr dirty="0" sz="1200" spc="-5" b="0">
                <a:latin typeface="Footlight MT Light"/>
                <a:cs typeface="Footlight MT Light"/>
              </a:rPr>
              <a:t>further management would </a:t>
            </a:r>
            <a:r>
              <a:rPr dirty="0" sz="1200" b="0">
                <a:latin typeface="Footlight MT Light"/>
                <a:cs typeface="Footlight MT Light"/>
              </a:rPr>
              <a:t>you </a:t>
            </a:r>
            <a:r>
              <a:rPr dirty="0" sz="1200" spc="-5" b="0">
                <a:latin typeface="Footlight MT Light"/>
                <a:cs typeface="Footlight MT Light"/>
              </a:rPr>
              <a:t>offer </a:t>
            </a: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the mother?  </a:t>
            </a:r>
            <a:r>
              <a:rPr dirty="0" sz="1200" b="0">
                <a:latin typeface="Footlight MT Light"/>
                <a:cs typeface="Footlight MT Light"/>
              </a:rPr>
              <a:t>Pregnant </a:t>
            </a:r>
            <a:r>
              <a:rPr dirty="0" sz="1200" spc="-5" b="0">
                <a:latin typeface="Footlight MT Light"/>
                <a:cs typeface="Footlight MT Light"/>
              </a:rPr>
              <a:t>Hepatitis </a:t>
            </a:r>
            <a:r>
              <a:rPr dirty="0" sz="1200" b="0">
                <a:latin typeface="Footlight MT Light"/>
                <a:cs typeface="Footlight MT Light"/>
              </a:rPr>
              <a:t>B </a:t>
            </a:r>
            <a:r>
              <a:rPr dirty="0" sz="1200" spc="-5" b="0">
                <a:latin typeface="Footlight MT Light"/>
                <a:cs typeface="Footlight MT Light"/>
              </a:rPr>
              <a:t>carriers should be advised</a:t>
            </a:r>
            <a:r>
              <a:rPr dirty="0" sz="1200" b="0">
                <a:latin typeface="Footlight MT Light"/>
                <a:cs typeface="Footlight MT Light"/>
              </a:rPr>
              <a:t> to</a:t>
            </a:r>
            <a:endParaRPr sz="1200">
              <a:latin typeface="Footlight MT Light"/>
              <a:cs typeface="Footlight MT Light"/>
            </a:endParaRPr>
          </a:p>
          <a:p>
            <a:pPr marL="469265">
              <a:lnSpc>
                <a:spcPct val="100000"/>
              </a:lnSpc>
              <a:spcBef>
                <a:spcPts val="465"/>
              </a:spcBef>
            </a:pPr>
            <a:r>
              <a:rPr dirty="0" sz="1200" b="0">
                <a:latin typeface="Footlight MT Light"/>
                <a:cs typeface="Footlight MT Light"/>
              </a:rPr>
              <a:t>Not </a:t>
            </a:r>
            <a:r>
              <a:rPr dirty="0" sz="1200" spc="-5" b="0">
                <a:latin typeface="Footlight MT Light"/>
                <a:cs typeface="Footlight MT Light"/>
              </a:rPr>
              <a:t>donate blood, body organs, other</a:t>
            </a:r>
            <a:r>
              <a:rPr dirty="0" sz="1200" spc="1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tissue.</a:t>
            </a:r>
            <a:endParaRPr sz="1200">
              <a:latin typeface="Footlight MT Light"/>
              <a:cs typeface="Footlight MT Light"/>
            </a:endParaRPr>
          </a:p>
          <a:p>
            <a:pPr marL="469265" marR="5080">
              <a:lnSpc>
                <a:spcPct val="131700"/>
              </a:lnSpc>
            </a:pPr>
            <a:r>
              <a:rPr dirty="0" sz="1200" b="0">
                <a:latin typeface="Footlight MT Light"/>
                <a:cs typeface="Footlight MT Light"/>
              </a:rPr>
              <a:t>Not </a:t>
            </a:r>
            <a:r>
              <a:rPr dirty="0" sz="1200" spc="-5" b="0">
                <a:latin typeface="Footlight MT Light"/>
                <a:cs typeface="Footlight MT Light"/>
              </a:rPr>
              <a:t>share </a:t>
            </a:r>
            <a:r>
              <a:rPr dirty="0" sz="1200" b="0">
                <a:latin typeface="Footlight MT Light"/>
                <a:cs typeface="Footlight MT Light"/>
              </a:rPr>
              <a:t>any </a:t>
            </a:r>
            <a:r>
              <a:rPr dirty="0" sz="1200" spc="-5" b="0">
                <a:latin typeface="Footlight MT Light"/>
                <a:cs typeface="Footlight MT Light"/>
              </a:rPr>
              <a:t>personal items that may </a:t>
            </a:r>
            <a:r>
              <a:rPr dirty="0" sz="1200" b="0">
                <a:latin typeface="Footlight MT Light"/>
                <a:cs typeface="Footlight MT Light"/>
              </a:rPr>
              <a:t>have </a:t>
            </a:r>
            <a:r>
              <a:rPr dirty="0" sz="1200" spc="-5" b="0">
                <a:latin typeface="Footlight MT Light"/>
                <a:cs typeface="Footlight MT Light"/>
              </a:rPr>
              <a:t>blood </a:t>
            </a:r>
            <a:r>
              <a:rPr dirty="0" sz="1200" b="0">
                <a:latin typeface="Footlight MT Light"/>
                <a:cs typeface="Footlight MT Light"/>
              </a:rPr>
              <a:t>on </a:t>
            </a:r>
            <a:r>
              <a:rPr dirty="0" sz="1200" spc="-5" b="0">
                <a:latin typeface="Footlight MT Light"/>
                <a:cs typeface="Footlight MT Light"/>
              </a:rPr>
              <a:t>them (e.g., toothbrushes ).  </a:t>
            </a:r>
            <a:r>
              <a:rPr dirty="0" sz="1200" b="0">
                <a:latin typeface="Footlight MT Light"/>
                <a:cs typeface="Footlight MT Light"/>
              </a:rPr>
              <a:t>Obtain vaccination </a:t>
            </a:r>
            <a:r>
              <a:rPr dirty="0" sz="1200" spc="-5" b="0">
                <a:latin typeface="Footlight MT Light"/>
                <a:cs typeface="Footlight MT Light"/>
              </a:rPr>
              <a:t>against hepatitis viruses </a:t>
            </a:r>
            <a:r>
              <a:rPr dirty="0" sz="1200" b="0">
                <a:latin typeface="Footlight MT Light"/>
                <a:cs typeface="Footlight MT Light"/>
              </a:rPr>
              <a:t>A as</a:t>
            </a:r>
            <a:r>
              <a:rPr dirty="0" sz="1200" spc="2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indicated.</a:t>
            </a:r>
            <a:endParaRPr sz="1200">
              <a:latin typeface="Footlight MT Light"/>
              <a:cs typeface="Footlight MT Light"/>
            </a:endParaRPr>
          </a:p>
          <a:p>
            <a:pPr marL="469265">
              <a:lnSpc>
                <a:spcPct val="100000"/>
              </a:lnSpc>
              <a:spcBef>
                <a:spcPts val="470"/>
              </a:spcBef>
            </a:pPr>
            <a:r>
              <a:rPr dirty="0" sz="1200" b="0">
                <a:latin typeface="Footlight MT Light"/>
                <a:cs typeface="Footlight MT Light"/>
              </a:rPr>
              <a:t>Be </a:t>
            </a:r>
            <a:r>
              <a:rPr dirty="0" sz="1200" spc="-5" b="0">
                <a:latin typeface="Footlight MT Light"/>
                <a:cs typeface="Footlight MT Light"/>
              </a:rPr>
              <a:t>seen </a:t>
            </a:r>
            <a:r>
              <a:rPr dirty="0" sz="1200" b="0">
                <a:latin typeface="Footlight MT Light"/>
                <a:cs typeface="Footlight MT Light"/>
              </a:rPr>
              <a:t>at </a:t>
            </a:r>
            <a:r>
              <a:rPr dirty="0" sz="1200" spc="-5" b="0">
                <a:latin typeface="Footlight MT Light"/>
                <a:cs typeface="Footlight MT Light"/>
              </a:rPr>
              <a:t>least annually by their </a:t>
            </a:r>
            <a:r>
              <a:rPr dirty="0" sz="1200" b="0">
                <a:latin typeface="Footlight MT Light"/>
                <a:cs typeface="Footlight MT Light"/>
              </a:rPr>
              <a:t>regular </a:t>
            </a:r>
            <a:r>
              <a:rPr dirty="0" sz="1200" spc="-5" b="0">
                <a:latin typeface="Footlight MT Light"/>
                <a:cs typeface="Footlight MT Light"/>
              </a:rPr>
              <a:t>medical</a:t>
            </a:r>
            <a:r>
              <a:rPr dirty="0" sz="1200" b="0">
                <a:latin typeface="Footlight MT Light"/>
                <a:cs typeface="Footlight MT Light"/>
              </a:rPr>
              <a:t> doctor.</a:t>
            </a:r>
            <a:endParaRPr sz="1200">
              <a:latin typeface="Footlight MT Light"/>
              <a:cs typeface="Footlight MT Light"/>
            </a:endParaRPr>
          </a:p>
          <a:p>
            <a:pPr marL="469265">
              <a:lnSpc>
                <a:spcPct val="100000"/>
              </a:lnSpc>
              <a:spcBef>
                <a:spcPts val="45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Discuss the risk </a:t>
            </a:r>
            <a:r>
              <a:rPr dirty="0" sz="1200" b="0">
                <a:latin typeface="Footlight MT Light"/>
                <a:cs typeface="Footlight MT Light"/>
              </a:rPr>
              <a:t>for </a:t>
            </a:r>
            <a:r>
              <a:rPr dirty="0" sz="1200" spc="-5" b="0">
                <a:latin typeface="Footlight MT Light"/>
                <a:cs typeface="Footlight MT Light"/>
              </a:rPr>
              <a:t>transmission with </a:t>
            </a:r>
            <a:r>
              <a:rPr dirty="0" sz="1200" b="0">
                <a:latin typeface="Footlight MT Light"/>
                <a:cs typeface="Footlight MT Light"/>
              </a:rPr>
              <a:t>their </a:t>
            </a:r>
            <a:r>
              <a:rPr dirty="0" sz="1200" spc="-5" b="0">
                <a:latin typeface="Footlight MT Light"/>
                <a:cs typeface="Footlight MT Light"/>
              </a:rPr>
              <a:t>partner </a:t>
            </a:r>
            <a:r>
              <a:rPr dirty="0" sz="1200" b="0">
                <a:latin typeface="Footlight MT Light"/>
                <a:cs typeface="Footlight MT Light"/>
              </a:rPr>
              <a:t>and </a:t>
            </a:r>
            <a:r>
              <a:rPr dirty="0" sz="1200" spc="-5" b="0">
                <a:latin typeface="Footlight MT Light"/>
                <a:cs typeface="Footlight MT Light"/>
              </a:rPr>
              <a:t>need for</a:t>
            </a:r>
            <a:r>
              <a:rPr dirty="0" sz="1200" spc="6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testing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13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40"/>
              <a:t> 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604" y="3726022"/>
            <a:ext cx="5625465" cy="744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32100"/>
              </a:lnSpc>
            </a:pPr>
            <a:r>
              <a:rPr dirty="0" sz="1200" b="0">
                <a:latin typeface="Footlight MT Light"/>
                <a:cs typeface="Footlight MT Light"/>
              </a:rPr>
              <a:t>Today </a:t>
            </a:r>
            <a:r>
              <a:rPr dirty="0" sz="1200" spc="-5" b="0">
                <a:latin typeface="Footlight MT Light"/>
                <a:cs typeface="Footlight MT Light"/>
              </a:rPr>
              <a:t>the mother </a:t>
            </a:r>
            <a:r>
              <a:rPr dirty="0" sz="1200" b="0">
                <a:latin typeface="Footlight MT Light"/>
                <a:cs typeface="Footlight MT Light"/>
              </a:rPr>
              <a:t>is </a:t>
            </a:r>
            <a:r>
              <a:rPr dirty="0" sz="1200" spc="-5" b="0">
                <a:latin typeface="Footlight MT Light"/>
                <a:cs typeface="Footlight MT Light"/>
              </a:rPr>
              <a:t>admitted </a:t>
            </a:r>
            <a:r>
              <a:rPr dirty="0" sz="1200" b="0">
                <a:latin typeface="Footlight MT Light"/>
                <a:cs typeface="Footlight MT Light"/>
              </a:rPr>
              <a:t>in labour and you were </a:t>
            </a:r>
            <a:r>
              <a:rPr dirty="0" sz="1200" spc="-5" b="0">
                <a:latin typeface="Footlight MT Light"/>
                <a:cs typeface="Footlight MT Light"/>
              </a:rPr>
              <a:t>among the staff </a:t>
            </a:r>
            <a:r>
              <a:rPr dirty="0" sz="1200" b="0">
                <a:latin typeface="Footlight MT Light"/>
                <a:cs typeface="Footlight MT Light"/>
              </a:rPr>
              <a:t>involved in </a:t>
            </a:r>
            <a:r>
              <a:rPr dirty="0" sz="1200" spc="-5" b="0">
                <a:latin typeface="Footlight MT Light"/>
                <a:cs typeface="Footlight MT Light"/>
              </a:rPr>
              <a:t>the  </a:t>
            </a:r>
            <a:r>
              <a:rPr dirty="0" sz="1200" b="0">
                <a:latin typeface="Footlight MT Light"/>
                <a:cs typeface="Footlight MT Light"/>
              </a:rPr>
              <a:t>delivery. </a:t>
            </a:r>
            <a:r>
              <a:rPr dirty="0" sz="1200" spc="-5" b="0">
                <a:latin typeface="Footlight MT Light"/>
                <a:cs typeface="Footlight MT Light"/>
              </a:rPr>
              <a:t>During </a:t>
            </a:r>
            <a:r>
              <a:rPr dirty="0" sz="1200" b="0">
                <a:latin typeface="Footlight MT Light"/>
                <a:cs typeface="Footlight MT Light"/>
              </a:rPr>
              <a:t>a repair of </a:t>
            </a:r>
            <a:r>
              <a:rPr dirty="0" sz="1200" spc="-5" b="0">
                <a:latin typeface="Footlight MT Light"/>
                <a:cs typeface="Footlight MT Light"/>
              </a:rPr>
              <a:t>the episiotomy, </a:t>
            </a:r>
            <a:r>
              <a:rPr dirty="0" sz="1200" b="0">
                <a:latin typeface="Footlight MT Light"/>
                <a:cs typeface="Footlight MT Light"/>
              </a:rPr>
              <a:t>you accidentally </a:t>
            </a:r>
            <a:r>
              <a:rPr dirty="0" sz="1200" spc="-5" b="0">
                <a:latin typeface="Footlight MT Light"/>
                <a:cs typeface="Footlight MT Light"/>
              </a:rPr>
              <a:t>prick </a:t>
            </a:r>
            <a:r>
              <a:rPr dirty="0" sz="1200" b="0">
                <a:latin typeface="Footlight MT Light"/>
                <a:cs typeface="Footlight MT Light"/>
              </a:rPr>
              <a:t>your </a:t>
            </a:r>
            <a:r>
              <a:rPr dirty="0" sz="1200" spc="-5" b="0">
                <a:latin typeface="Footlight MT Light"/>
                <a:cs typeface="Footlight MT Light"/>
              </a:rPr>
              <a:t>finger with </a:t>
            </a:r>
            <a:r>
              <a:rPr dirty="0" sz="1200" b="0">
                <a:latin typeface="Footlight MT Light"/>
                <a:cs typeface="Footlight MT Light"/>
              </a:rPr>
              <a:t>a  </a:t>
            </a:r>
            <a:r>
              <a:rPr dirty="0" sz="1200" spc="-5" b="0">
                <a:latin typeface="Footlight MT Light"/>
                <a:cs typeface="Footlight MT Light"/>
              </a:rPr>
              <a:t>needle stained by </a:t>
            </a:r>
            <a:r>
              <a:rPr dirty="0" sz="1200" b="0">
                <a:latin typeface="Footlight MT Light"/>
                <a:cs typeface="Footlight MT Light"/>
              </a:rPr>
              <a:t>the </a:t>
            </a:r>
            <a:r>
              <a:rPr dirty="0" sz="1200" spc="-5" b="0">
                <a:latin typeface="Footlight MT Light"/>
                <a:cs typeface="Footlight MT Light"/>
              </a:rPr>
              <a:t>patient</a:t>
            </a:r>
            <a:r>
              <a:rPr dirty="0" sz="1200" spc="-3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blood.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991989"/>
            <a:ext cx="5242560" cy="1036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What </a:t>
            </a:r>
            <a:r>
              <a:rPr dirty="0" sz="1200" spc="-5" b="0">
                <a:latin typeface="Footlight MT Light"/>
                <a:cs typeface="Footlight MT Light"/>
              </a:rPr>
              <a:t>should </a:t>
            </a:r>
            <a:r>
              <a:rPr dirty="0" sz="1200" b="0">
                <a:latin typeface="Footlight MT Light"/>
                <a:cs typeface="Footlight MT Light"/>
              </a:rPr>
              <a:t>you</a:t>
            </a:r>
            <a:r>
              <a:rPr dirty="0" sz="1200" spc="-8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do?</a:t>
            </a:r>
            <a:endParaRPr sz="1200">
              <a:latin typeface="Footlight MT Light"/>
              <a:cs typeface="Footlight MT Light"/>
            </a:endParaRPr>
          </a:p>
          <a:p>
            <a:pPr lvl="1" marL="926465" indent="-228600">
              <a:lnSpc>
                <a:spcPct val="100000"/>
              </a:lnSpc>
              <a:spcBef>
                <a:spcPts val="580"/>
              </a:spcBef>
              <a:buSzPct val="116666"/>
              <a:buFont typeface="Cambria"/>
              <a:buAutoNum type="arabicPeriod"/>
              <a:tabLst>
                <a:tab pos="927100" algn="l"/>
              </a:tabLst>
            </a:pPr>
            <a:r>
              <a:rPr dirty="0" sz="1200" spc="-5">
                <a:latin typeface="Cambria"/>
                <a:cs typeface="Cambria"/>
              </a:rPr>
              <a:t>report occupational exposures</a:t>
            </a:r>
            <a:r>
              <a:rPr dirty="0" sz="1200" spc="1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immediately</a:t>
            </a:r>
            <a:endParaRPr sz="1200">
              <a:latin typeface="Cambria"/>
              <a:cs typeface="Cambria"/>
            </a:endParaRPr>
          </a:p>
          <a:p>
            <a:pPr lvl="1" marL="926465" marR="5080" indent="-228600">
              <a:lnSpc>
                <a:spcPts val="2110"/>
              </a:lnSpc>
              <a:spcBef>
                <a:spcPts val="335"/>
              </a:spcBef>
              <a:buSzPct val="116666"/>
              <a:buFont typeface="Cambria"/>
              <a:buAutoNum type="arabicPeriod"/>
              <a:tabLst>
                <a:tab pos="927100" algn="l"/>
              </a:tabLst>
            </a:pPr>
            <a:r>
              <a:rPr dirty="0" sz="1200" spc="-5">
                <a:latin typeface="Cambria"/>
                <a:cs typeface="Cambria"/>
              </a:rPr>
              <a:t>The </a:t>
            </a:r>
            <a:r>
              <a:rPr dirty="0" sz="1200">
                <a:latin typeface="Cambria"/>
                <a:cs typeface="Cambria"/>
              </a:rPr>
              <a:t>hepatitis B </a:t>
            </a:r>
            <a:r>
              <a:rPr dirty="0" sz="1200" spc="-5">
                <a:latin typeface="Cambria"/>
                <a:cs typeface="Cambria"/>
              </a:rPr>
              <a:t>vaccination status and the </a:t>
            </a:r>
            <a:r>
              <a:rPr dirty="0" sz="1200">
                <a:latin typeface="Cambria"/>
                <a:cs typeface="Cambria"/>
              </a:rPr>
              <a:t>vaccine-response </a:t>
            </a:r>
            <a:r>
              <a:rPr dirty="0" sz="1200" spc="-5">
                <a:latin typeface="Cambria"/>
                <a:cs typeface="Cambria"/>
              </a:rPr>
              <a:t>status  </a:t>
            </a:r>
            <a:r>
              <a:rPr dirty="0" sz="1200">
                <a:latin typeface="Cambria"/>
                <a:cs typeface="Cambria"/>
              </a:rPr>
              <a:t>(if </a:t>
            </a:r>
            <a:r>
              <a:rPr dirty="0" sz="1200" spc="-5">
                <a:latin typeface="Cambria"/>
                <a:cs typeface="Cambria"/>
              </a:rPr>
              <a:t>known)  should </a:t>
            </a:r>
            <a:r>
              <a:rPr dirty="0" sz="1200">
                <a:latin typeface="Cambria"/>
                <a:cs typeface="Cambria"/>
              </a:rPr>
              <a:t>be</a:t>
            </a:r>
            <a:r>
              <a:rPr dirty="0" sz="1200" spc="-4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reviewed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1411" y="1155191"/>
            <a:ext cx="6156960" cy="7136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13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4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1129538"/>
            <a:ext cx="5434965" cy="17995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2.   </a:t>
            </a:r>
            <a:r>
              <a:rPr dirty="0" sz="1200" b="0">
                <a:latin typeface="Footlight MT Light"/>
                <a:cs typeface="Footlight MT Light"/>
              </a:rPr>
              <a:t>What is the </a:t>
            </a:r>
            <a:r>
              <a:rPr dirty="0" sz="1200" spc="-5" b="0">
                <a:latin typeface="Footlight MT Light"/>
                <a:cs typeface="Footlight MT Light"/>
              </a:rPr>
              <a:t>risk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infection </a:t>
            </a:r>
            <a:r>
              <a:rPr dirty="0" sz="1200" b="0">
                <a:latin typeface="Footlight MT Light"/>
                <a:cs typeface="Footlight MT Light"/>
              </a:rPr>
              <a:t>to</a:t>
            </a:r>
            <a:r>
              <a:rPr dirty="0" sz="1200" spc="-7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you?</a:t>
            </a:r>
            <a:endParaRPr sz="1200">
              <a:latin typeface="Footlight MT Light"/>
              <a:cs typeface="Footlight MT Light"/>
            </a:endParaRPr>
          </a:p>
          <a:p>
            <a:pPr marL="240665">
              <a:lnSpc>
                <a:spcPct val="100000"/>
              </a:lnSpc>
              <a:spcBef>
                <a:spcPts val="600"/>
              </a:spcBef>
            </a:pPr>
            <a:r>
              <a:rPr dirty="0" sz="1200" spc="-5">
                <a:latin typeface="Cambria"/>
                <a:cs typeface="Cambria"/>
              </a:rPr>
              <a:t>The risk of developing clinical hepatitis </a:t>
            </a:r>
            <a:r>
              <a:rPr dirty="0" sz="1200">
                <a:latin typeface="Cambria"/>
                <a:cs typeface="Cambria"/>
              </a:rPr>
              <a:t>if </a:t>
            </a:r>
            <a:r>
              <a:rPr dirty="0" sz="1200" spc="-5">
                <a:latin typeface="Cambria"/>
                <a:cs typeface="Cambria"/>
              </a:rPr>
              <a:t>the blood was </a:t>
            </a:r>
            <a:r>
              <a:rPr dirty="0" sz="1200">
                <a:latin typeface="Cambria"/>
                <a:cs typeface="Cambria"/>
              </a:rPr>
              <a:t>both hepatitis B</a:t>
            </a:r>
            <a:r>
              <a:rPr dirty="0" sz="1200" spc="80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surface</a:t>
            </a:r>
            <a:endParaRPr sz="1200">
              <a:latin typeface="Cambria"/>
              <a:cs typeface="Cambria"/>
            </a:endParaRPr>
          </a:p>
          <a:p>
            <a:pPr marL="240665" marR="273685">
              <a:lnSpc>
                <a:spcPct val="145800"/>
              </a:lnSpc>
              <a:spcBef>
                <a:spcPts val="10"/>
              </a:spcBef>
            </a:pPr>
            <a:r>
              <a:rPr dirty="0" sz="1200" spc="-5">
                <a:latin typeface="Cambria"/>
                <a:cs typeface="Cambria"/>
              </a:rPr>
              <a:t>antigen (HBsAg) and HBeAg-positive was 22%--31%; the </a:t>
            </a:r>
            <a:r>
              <a:rPr dirty="0" sz="1200">
                <a:latin typeface="Cambria"/>
                <a:cs typeface="Cambria"/>
              </a:rPr>
              <a:t>risk of </a:t>
            </a:r>
            <a:r>
              <a:rPr dirty="0" sz="1200" spc="-5">
                <a:latin typeface="Cambria"/>
                <a:cs typeface="Cambria"/>
              </a:rPr>
              <a:t>developing  serologic evidence </a:t>
            </a:r>
            <a:r>
              <a:rPr dirty="0" sz="1200">
                <a:latin typeface="Cambria"/>
                <a:cs typeface="Cambria"/>
              </a:rPr>
              <a:t>of HBV infection </a:t>
            </a:r>
            <a:r>
              <a:rPr dirty="0" sz="1200" spc="-5">
                <a:latin typeface="Cambria"/>
                <a:cs typeface="Cambria"/>
              </a:rPr>
              <a:t>was</a:t>
            </a:r>
            <a:r>
              <a:rPr dirty="0" sz="1200" spc="-15">
                <a:latin typeface="Cambria"/>
                <a:cs typeface="Cambria"/>
              </a:rPr>
              <a:t> </a:t>
            </a:r>
            <a:r>
              <a:rPr dirty="0" sz="1200" spc="-5">
                <a:latin typeface="Cambria"/>
                <a:cs typeface="Cambria"/>
              </a:rPr>
              <a:t>37%--62%.</a:t>
            </a:r>
            <a:endParaRPr sz="1200">
              <a:latin typeface="Cambria"/>
              <a:cs typeface="Cambria"/>
            </a:endParaRPr>
          </a:p>
          <a:p>
            <a:pPr marL="240665" marR="324485" indent="33020">
              <a:lnSpc>
                <a:spcPct val="146700"/>
              </a:lnSpc>
            </a:pPr>
            <a:r>
              <a:rPr dirty="0" sz="1200" spc="-5">
                <a:latin typeface="Cambria"/>
                <a:cs typeface="Cambria"/>
              </a:rPr>
              <a:t>By comparison, </a:t>
            </a:r>
            <a:r>
              <a:rPr dirty="0" sz="1200">
                <a:latin typeface="Cambria"/>
                <a:cs typeface="Cambria"/>
              </a:rPr>
              <a:t>the </a:t>
            </a:r>
            <a:r>
              <a:rPr dirty="0" sz="1200" spc="-5">
                <a:latin typeface="Cambria"/>
                <a:cs typeface="Cambria"/>
              </a:rPr>
              <a:t>risk of developing clinical hepatitis from </a:t>
            </a:r>
            <a:r>
              <a:rPr dirty="0" sz="1200">
                <a:latin typeface="Cambria"/>
                <a:cs typeface="Cambria"/>
              </a:rPr>
              <a:t>a </a:t>
            </a:r>
            <a:r>
              <a:rPr dirty="0" sz="1200" spc="-5">
                <a:latin typeface="Cambria"/>
                <a:cs typeface="Cambria"/>
              </a:rPr>
              <a:t>needle  contaminated with HBsAg-positive, HBeAg-negative blood was</a:t>
            </a:r>
            <a:r>
              <a:rPr dirty="0" sz="1200" spc="60">
                <a:latin typeface="Cambria"/>
                <a:cs typeface="Cambria"/>
              </a:rPr>
              <a:t> </a:t>
            </a:r>
            <a:r>
              <a:rPr dirty="0" sz="1200">
                <a:latin typeface="Cambria"/>
                <a:cs typeface="Cambria"/>
              </a:rPr>
              <a:t>1%--6%,</a:t>
            </a:r>
            <a:endParaRPr sz="1200">
              <a:latin typeface="Cambria"/>
              <a:cs typeface="Cambria"/>
            </a:endParaRPr>
          </a:p>
          <a:p>
            <a:pPr marL="240665">
              <a:lnSpc>
                <a:spcPct val="100000"/>
              </a:lnSpc>
              <a:spcBef>
                <a:spcPts val="675"/>
              </a:spcBef>
            </a:pPr>
            <a:r>
              <a:rPr dirty="0" sz="1200" spc="-5">
                <a:latin typeface="Cambria"/>
                <a:cs typeface="Cambria"/>
              </a:rPr>
              <a:t>and the </a:t>
            </a:r>
            <a:r>
              <a:rPr dirty="0" sz="1200">
                <a:latin typeface="Cambria"/>
                <a:cs typeface="Cambria"/>
              </a:rPr>
              <a:t>risk of </a:t>
            </a:r>
            <a:r>
              <a:rPr dirty="0" sz="1200" spc="-5">
                <a:latin typeface="Cambria"/>
                <a:cs typeface="Cambria"/>
              </a:rPr>
              <a:t>developing serologic evidence </a:t>
            </a:r>
            <a:r>
              <a:rPr dirty="0" sz="1200">
                <a:latin typeface="Cambria"/>
                <a:cs typeface="Cambria"/>
              </a:rPr>
              <a:t>of </a:t>
            </a:r>
            <a:r>
              <a:rPr dirty="0" sz="1200" spc="-5">
                <a:latin typeface="Cambria"/>
                <a:cs typeface="Cambria"/>
              </a:rPr>
              <a:t>HBV </a:t>
            </a:r>
            <a:r>
              <a:rPr dirty="0" sz="1200">
                <a:latin typeface="Cambria"/>
                <a:cs typeface="Cambria"/>
              </a:rPr>
              <a:t>infection, </a:t>
            </a:r>
            <a:r>
              <a:rPr dirty="0" sz="1200" spc="-5">
                <a:latin typeface="Cambria"/>
                <a:cs typeface="Cambria"/>
              </a:rPr>
              <a:t>23%--37%</a:t>
            </a:r>
            <a:r>
              <a:rPr dirty="0" sz="1200" spc="55">
                <a:latin typeface="Cambria"/>
                <a:cs typeface="Cambria"/>
              </a:rPr>
              <a:t> </a:t>
            </a:r>
            <a:r>
              <a:rPr dirty="0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13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4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95601" y="1306321"/>
            <a:ext cx="4094479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Interpretation </a:t>
            </a:r>
            <a:r>
              <a:rPr dirty="0" sz="1200" b="0">
                <a:latin typeface="Footlight MT Light"/>
                <a:cs typeface="Footlight MT Light"/>
              </a:rPr>
              <a:t>of the </a:t>
            </a:r>
            <a:r>
              <a:rPr dirty="0" sz="1200" spc="-5" b="0">
                <a:latin typeface="Footlight MT Light"/>
                <a:cs typeface="Footlight MT Light"/>
              </a:rPr>
              <a:t>Hepatitis </a:t>
            </a:r>
            <a:r>
              <a:rPr dirty="0" sz="1200" b="0">
                <a:latin typeface="Footlight MT Light"/>
                <a:cs typeface="Footlight MT Light"/>
              </a:rPr>
              <a:t>B Panel </a:t>
            </a:r>
            <a:r>
              <a:rPr dirty="0" sz="1200" spc="-5" b="0">
                <a:latin typeface="Footlight MT Light"/>
                <a:cs typeface="Footlight MT Light"/>
              </a:rPr>
              <a:t>Tests Results</a:t>
            </a:r>
            <a:r>
              <a:rPr dirty="0" sz="1200" spc="8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Interpretation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13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40"/>
              <a:t> </a:t>
            </a:r>
            <a:r>
              <a:rPr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8628" y="1678939"/>
          <a:ext cx="5662930" cy="545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8657"/>
                <a:gridCol w="1446810"/>
                <a:gridCol w="2338869"/>
              </a:tblGrid>
              <a:tr h="188214">
                <a:tc>
                  <a:txBody>
                    <a:bodyPr/>
                    <a:lstStyle/>
                    <a:p>
                      <a:pPr algn="ctr" marL="222885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Tests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69925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Results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0340">
                        <a:lnSpc>
                          <a:spcPts val="14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Interpretation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79546"/>
                    </a:solidFill>
                  </a:tcPr>
                </a:tc>
              </a:tr>
              <a:tr h="617219">
                <a:tc>
                  <a:txBody>
                    <a:bodyPr/>
                    <a:lstStyle/>
                    <a:p>
                      <a:pPr marL="6223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HBsAg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 marR="1188720">
                        <a:lnSpc>
                          <a:spcPct val="11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192">
                      <a:solidFill>
                        <a:srgbClr val="F79546"/>
                      </a:solidFill>
                      <a:prstDash val="solid"/>
                    </a:lnL>
                    <a:lnT w="12191">
                      <a:solidFill>
                        <a:srgbClr val="F79546"/>
                      </a:solidFill>
                      <a:prstDash val="solid"/>
                    </a:lnT>
                    <a:lnB w="12192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negative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8335" marR="274955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  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191">
                      <a:solidFill>
                        <a:srgbClr val="F79546"/>
                      </a:solidFill>
                      <a:prstDash val="solid"/>
                    </a:lnT>
                    <a:lnB w="12192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4922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susceptible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192">
                      <a:solidFill>
                        <a:srgbClr val="F79546"/>
                      </a:solidFill>
                      <a:prstDash val="solid"/>
                    </a:lnR>
                    <a:lnT w="12191">
                      <a:solidFill>
                        <a:srgbClr val="F79546"/>
                      </a:solidFill>
                      <a:prstDash val="solid"/>
                    </a:lnT>
                    <a:lnB w="12192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617601">
                <a:tc>
                  <a:txBody>
                    <a:bodyPr/>
                    <a:lstStyle/>
                    <a:p>
                      <a:pPr marL="6223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HBsAg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 marR="1188720">
                        <a:lnSpc>
                          <a:spcPct val="11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192">
                      <a:solidFill>
                        <a:srgbClr val="F79546"/>
                      </a:solidFill>
                      <a:prstDash val="solid"/>
                    </a:lnL>
                    <a:lnT w="12192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4845" indent="-1714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negative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4845" marR="290195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  positive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192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854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immune due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natural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infection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192">
                      <a:solidFill>
                        <a:srgbClr val="F79546"/>
                      </a:solidFill>
                      <a:prstDash val="solid"/>
                    </a:lnR>
                    <a:lnT w="12192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617219">
                <a:tc>
                  <a:txBody>
                    <a:bodyPr/>
                    <a:lstStyle/>
                    <a:p>
                      <a:pPr marL="6223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HBsAg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 marR="1188720">
                        <a:lnSpc>
                          <a:spcPct val="11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192">
                      <a:solidFill>
                        <a:srgbClr val="F79546"/>
                      </a:solidFill>
                      <a:prstDash val="solid"/>
                    </a:lnL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833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negative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4845" marR="274955" indent="-17145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  positive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1130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immune due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hepatitis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492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vaccination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192">
                      <a:solidFill>
                        <a:srgbClr val="F79546"/>
                      </a:solidFill>
                      <a:prstDash val="solid"/>
                    </a:lnR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818387">
                <a:tc>
                  <a:txBody>
                    <a:bodyPr/>
                    <a:lstStyle/>
                    <a:p>
                      <a:pPr marL="6223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HBsAg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anti-HBc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 marR="87185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IgM</a:t>
                      </a:r>
                      <a:r>
                        <a:rPr dirty="0" sz="1200" spc="-7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anti-HBc  anti-HBs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192">
                      <a:solidFill>
                        <a:srgbClr val="F79546"/>
                      </a:solidFill>
                      <a:prstDash val="solid"/>
                    </a:lnL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8335" indent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8335" marR="274955" indent="1651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  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995680" marR="839469" indent="3810">
                        <a:lnSpc>
                          <a:spcPct val="1108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acutely  inf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192">
                      <a:solidFill>
                        <a:srgbClr val="F79546"/>
                      </a:solidFill>
                      <a:prstDash val="solid"/>
                    </a:lnR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818642">
                <a:tc>
                  <a:txBody>
                    <a:bodyPr/>
                    <a:lstStyle/>
                    <a:p>
                      <a:pPr marL="62230">
                        <a:lnSpc>
                          <a:spcPts val="13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HBsAg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 marR="87185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anti-HBc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IgM</a:t>
                      </a:r>
                      <a:r>
                        <a:rPr dirty="0" sz="1200" spc="-6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anti-HBc  anti-HBs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192">
                      <a:solidFill>
                        <a:srgbClr val="F79546"/>
                      </a:solidFill>
                      <a:prstDash val="solid"/>
                    </a:lnL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664845">
                        <a:lnSpc>
                          <a:spcPts val="13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648335" marR="274955" indent="1651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  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  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95680" marR="739140" indent="-97790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hroni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infected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192">
                      <a:solidFill>
                        <a:srgbClr val="F79546"/>
                      </a:solidFill>
                      <a:prstDash val="solid"/>
                    </a:lnR>
                    <a:lnT w="12191">
                      <a:solidFill>
                        <a:srgbClr val="F79546"/>
                      </a:solidFill>
                      <a:prstDash val="solid"/>
                    </a:lnT>
                    <a:lnB w="12191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693420">
                <a:tc>
                  <a:txBody>
                    <a:bodyPr/>
                    <a:lstStyle/>
                    <a:p>
                      <a:pPr marL="62230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HBsAg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30" marR="1188720">
                        <a:lnSpc>
                          <a:spcPct val="110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i-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192">
                      <a:solidFill>
                        <a:srgbClr val="F79546"/>
                      </a:solidFill>
                      <a:prstDash val="solid"/>
                    </a:lnL>
                    <a:lnT w="12191">
                      <a:solidFill>
                        <a:srgbClr val="F79546"/>
                      </a:solidFill>
                      <a:prstDash val="solid"/>
                    </a:lnT>
                    <a:lnB w="12192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4845" indent="-1714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negative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8335" marR="274955" indent="1651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positive  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191">
                      <a:solidFill>
                        <a:srgbClr val="F79546"/>
                      </a:solidFill>
                      <a:prstDash val="solid"/>
                    </a:lnT>
                    <a:lnB w="12192">
                      <a:solidFill>
                        <a:srgbClr val="F7954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73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four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00735" marR="64516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tations  possible</a:t>
                      </a:r>
                      <a:r>
                        <a:rPr dirty="0" sz="12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*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192">
                      <a:solidFill>
                        <a:srgbClr val="F79546"/>
                      </a:solidFill>
                      <a:prstDash val="solid"/>
                    </a:lnR>
                    <a:lnT w="12191">
                      <a:solidFill>
                        <a:srgbClr val="F79546"/>
                      </a:solidFill>
                      <a:prstDash val="solid"/>
                    </a:lnT>
                    <a:lnB w="12192">
                      <a:solidFill>
                        <a:srgbClr val="F79546"/>
                      </a:solidFill>
                      <a:prstDash val="solid"/>
                    </a:lnB>
                  </a:tcPr>
                </a:tc>
              </a:tr>
              <a:tr h="1076324">
                <a:tc gridSpan="3">
                  <a:txBody>
                    <a:bodyPr/>
                    <a:lstStyle/>
                    <a:p>
                      <a:pPr marL="220345" indent="-151765">
                        <a:lnSpc>
                          <a:spcPts val="1410"/>
                        </a:lnSpc>
                        <a:buChar char="*"/>
                        <a:tabLst>
                          <a:tab pos="220979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recovering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from acute HBV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infection.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1" marL="372745" marR="618490" indent="-15240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 startAt="2"/>
                        <a:tabLst>
                          <a:tab pos="37338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 distantly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immune and test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not sensitive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enough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to detect very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low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level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anti-HBs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serum.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1" marL="372745" indent="-152400">
                        <a:lnSpc>
                          <a:spcPts val="1315"/>
                        </a:lnSpc>
                        <a:buAutoNum type="arabicPeriod" startAt="2"/>
                        <a:tabLst>
                          <a:tab pos="37338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susceptible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with a false positive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anti-HBc.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lvl="1" marL="372745" marR="1010919" indent="-15240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 startAt="2"/>
                        <a:tabLst>
                          <a:tab pos="37338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undetectable level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of HBsAg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present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 the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serum and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person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actually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carrier.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7954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9372" y="2811906"/>
            <a:ext cx="5528310" cy="1258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5" b="0" u="sng">
                <a:latin typeface="Footlight MT Light"/>
                <a:cs typeface="Footlight MT Light"/>
              </a:rPr>
              <a:t>Copyright</a:t>
            </a:r>
            <a:r>
              <a:rPr dirty="0" sz="1600" spc="-20" b="0" u="sng">
                <a:latin typeface="Footlight MT Light"/>
                <a:cs typeface="Footlight MT Light"/>
              </a:rPr>
              <a:t> </a:t>
            </a:r>
            <a:r>
              <a:rPr dirty="0" sz="1600" spc="-5" b="0" u="sng">
                <a:latin typeface="Footlight MT Light"/>
                <a:cs typeface="Footlight MT Light"/>
              </a:rPr>
              <a:t>Statement</a:t>
            </a:r>
            <a:endParaRPr sz="16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12700" marR="5080">
              <a:lnSpc>
                <a:spcPct val="126800"/>
              </a:lnSpc>
            </a:pPr>
            <a:r>
              <a:rPr dirty="0" sz="1250" spc="-25" i="1">
                <a:latin typeface="Footlight MT Light"/>
                <a:cs typeface="Footlight MT Light"/>
              </a:rPr>
              <a:t>This material </a:t>
            </a:r>
            <a:r>
              <a:rPr dirty="0" sz="1250" spc="-20" i="1">
                <a:latin typeface="Footlight MT Light"/>
                <a:cs typeface="Footlight MT Light"/>
              </a:rPr>
              <a:t>is </a:t>
            </a:r>
            <a:r>
              <a:rPr dirty="0" sz="1250" spc="-25" i="1">
                <a:latin typeface="Footlight MT Light"/>
                <a:cs typeface="Footlight MT Light"/>
              </a:rPr>
              <a:t>protected </a:t>
            </a:r>
            <a:r>
              <a:rPr dirty="0" sz="1250" spc="-30" i="1">
                <a:latin typeface="Footlight MT Light"/>
                <a:cs typeface="Footlight MT Light"/>
              </a:rPr>
              <a:t>by </a:t>
            </a:r>
            <a:r>
              <a:rPr dirty="0" sz="1250" spc="-25" i="1">
                <a:latin typeface="Footlight MT Light"/>
                <a:cs typeface="Footlight MT Light"/>
              </a:rPr>
              <a:t>copyright laws. </a:t>
            </a:r>
            <a:r>
              <a:rPr dirty="0" sz="1250" spc="-30" i="1">
                <a:latin typeface="Footlight MT Light"/>
                <a:cs typeface="Footlight MT Light"/>
              </a:rPr>
              <a:t>For </a:t>
            </a:r>
            <a:r>
              <a:rPr dirty="0" sz="1250" spc="-25" i="1">
                <a:latin typeface="Footlight MT Light"/>
                <a:cs typeface="Footlight MT Light"/>
              </a:rPr>
              <a:t>any other </a:t>
            </a:r>
            <a:r>
              <a:rPr dirty="0" sz="1250" spc="-30" i="1">
                <a:latin typeface="Footlight MT Light"/>
                <a:cs typeface="Footlight MT Light"/>
              </a:rPr>
              <a:t>purposes </a:t>
            </a:r>
            <a:r>
              <a:rPr dirty="0" sz="1250" spc="-25" i="1">
                <a:latin typeface="Footlight MT Light"/>
                <a:cs typeface="Footlight MT Light"/>
              </a:rPr>
              <a:t>other than teaching  </a:t>
            </a:r>
            <a:r>
              <a:rPr dirty="0" sz="1250" spc="-30" i="1">
                <a:latin typeface="Footlight MT Light"/>
                <a:cs typeface="Footlight MT Light"/>
              </a:rPr>
              <a:t>and </a:t>
            </a:r>
            <a:r>
              <a:rPr dirty="0" sz="1250" spc="-25" i="1">
                <a:latin typeface="Footlight MT Light"/>
                <a:cs typeface="Footlight MT Light"/>
              </a:rPr>
              <a:t>research in the King Saud University, </a:t>
            </a:r>
            <a:r>
              <a:rPr dirty="0" sz="1250" spc="-30" i="1">
                <a:latin typeface="Footlight MT Light"/>
                <a:cs typeface="Footlight MT Light"/>
              </a:rPr>
              <a:t>no </a:t>
            </a:r>
            <a:r>
              <a:rPr dirty="0" sz="1250" spc="-25" i="1">
                <a:latin typeface="Footlight MT Light"/>
                <a:cs typeface="Footlight MT Light"/>
              </a:rPr>
              <a:t>part </a:t>
            </a:r>
            <a:r>
              <a:rPr dirty="0" sz="1250" spc="-35" i="1">
                <a:latin typeface="Footlight MT Light"/>
                <a:cs typeface="Footlight MT Light"/>
              </a:rPr>
              <a:t>may </a:t>
            </a:r>
            <a:r>
              <a:rPr dirty="0" sz="1250" spc="-30" i="1">
                <a:latin typeface="Footlight MT Light"/>
                <a:cs typeface="Footlight MT Light"/>
              </a:rPr>
              <a:t>be </a:t>
            </a:r>
            <a:r>
              <a:rPr dirty="0" sz="1250" spc="-25" i="1">
                <a:latin typeface="Footlight MT Light"/>
                <a:cs typeface="Footlight MT Light"/>
              </a:rPr>
              <a:t>reproduced or copied in </a:t>
            </a:r>
            <a:r>
              <a:rPr dirty="0" sz="1250" spc="-30" i="1">
                <a:latin typeface="Footlight MT Light"/>
                <a:cs typeface="Footlight MT Light"/>
              </a:rPr>
              <a:t>any  form </a:t>
            </a:r>
            <a:r>
              <a:rPr dirty="0" sz="1250" spc="-25" i="1">
                <a:latin typeface="Footlight MT Light"/>
                <a:cs typeface="Footlight MT Light"/>
              </a:rPr>
              <a:t>or </a:t>
            </a:r>
            <a:r>
              <a:rPr dirty="0" sz="1250" spc="-30" i="1">
                <a:latin typeface="Footlight MT Light"/>
                <a:cs typeface="Footlight MT Light"/>
              </a:rPr>
              <a:t>by any </a:t>
            </a:r>
            <a:r>
              <a:rPr dirty="0" sz="1250" spc="-35" i="1">
                <a:latin typeface="Footlight MT Light"/>
                <a:cs typeface="Footlight MT Light"/>
              </a:rPr>
              <a:t>means </a:t>
            </a:r>
            <a:r>
              <a:rPr dirty="0" sz="1250" spc="-25" i="1">
                <a:latin typeface="Footlight MT Light"/>
                <a:cs typeface="Footlight MT Light"/>
              </a:rPr>
              <a:t>without prior </a:t>
            </a:r>
            <a:r>
              <a:rPr dirty="0" sz="1250" spc="-30" i="1">
                <a:latin typeface="Footlight MT Light"/>
                <a:cs typeface="Footlight MT Light"/>
              </a:rPr>
              <a:t>permission </a:t>
            </a:r>
            <a:r>
              <a:rPr dirty="0" sz="1250" spc="-20" i="1">
                <a:latin typeface="Footlight MT Light"/>
                <a:cs typeface="Footlight MT Light"/>
              </a:rPr>
              <a:t>of </a:t>
            </a:r>
            <a:r>
              <a:rPr dirty="0" sz="1250" spc="-25" i="1">
                <a:latin typeface="Footlight MT Light"/>
                <a:cs typeface="Footlight MT Light"/>
              </a:rPr>
              <a:t>the King Saud</a:t>
            </a:r>
            <a:r>
              <a:rPr dirty="0" sz="1250" spc="195" i="1">
                <a:latin typeface="Footlight MT Light"/>
                <a:cs typeface="Footlight MT Light"/>
              </a:rPr>
              <a:t> </a:t>
            </a:r>
            <a:r>
              <a:rPr dirty="0" sz="1250" spc="-25" i="1">
                <a:latin typeface="Footlight MT Light"/>
                <a:cs typeface="Footlight MT Light"/>
              </a:rPr>
              <a:t>University</a:t>
            </a:r>
            <a:endParaRPr sz="1250">
              <a:latin typeface="Footlight MT Light"/>
              <a:cs typeface="Footlight M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0610" y="4583303"/>
            <a:ext cx="3206750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40" i="1">
                <a:latin typeface="Footlight MT Light"/>
                <a:cs typeface="Footlight MT Light"/>
              </a:rPr>
              <a:t>© </a:t>
            </a:r>
            <a:r>
              <a:rPr dirty="0" sz="1250" spc="-25" i="1">
                <a:latin typeface="Footlight MT Light"/>
                <a:cs typeface="Footlight MT Light"/>
              </a:rPr>
              <a:t>King </a:t>
            </a:r>
            <a:r>
              <a:rPr dirty="0" sz="1250" spc="-30" i="1">
                <a:latin typeface="Footlight MT Light"/>
                <a:cs typeface="Footlight MT Light"/>
              </a:rPr>
              <a:t>Saud </a:t>
            </a:r>
            <a:r>
              <a:rPr dirty="0" sz="1250" spc="-25" i="1">
                <a:latin typeface="Footlight MT Light"/>
                <a:cs typeface="Footlight MT Light"/>
              </a:rPr>
              <a:t>University, </a:t>
            </a:r>
            <a:r>
              <a:rPr dirty="0" sz="1250" spc="-30" i="1">
                <a:latin typeface="Footlight MT Light"/>
                <a:cs typeface="Footlight MT Light"/>
              </a:rPr>
              <a:t>Kingdom </a:t>
            </a:r>
            <a:r>
              <a:rPr dirty="0" sz="1250" spc="-20" i="1">
                <a:latin typeface="Footlight MT Light"/>
                <a:cs typeface="Footlight MT Light"/>
              </a:rPr>
              <a:t>of </a:t>
            </a:r>
            <a:r>
              <a:rPr dirty="0" sz="1250" spc="-25" i="1">
                <a:latin typeface="Footlight MT Light"/>
                <a:cs typeface="Footlight MT Light"/>
              </a:rPr>
              <a:t>Saudi </a:t>
            </a:r>
            <a:r>
              <a:rPr dirty="0" sz="1250" spc="-30" i="1">
                <a:latin typeface="Footlight MT Light"/>
                <a:cs typeface="Footlight MT Light"/>
              </a:rPr>
              <a:t>Arabia</a:t>
            </a:r>
            <a:r>
              <a:rPr dirty="0" sz="1250" spc="110" i="1">
                <a:latin typeface="Footlight MT Light"/>
                <a:cs typeface="Footlight MT Light"/>
              </a:rPr>
              <a:t> </a:t>
            </a:r>
            <a:r>
              <a:rPr dirty="0" sz="1250" spc="-15" i="1">
                <a:latin typeface="Footlight MT Light"/>
                <a:cs typeface="Footlight MT Light"/>
              </a:rPr>
              <a:t>.</a:t>
            </a:r>
            <a:endParaRPr sz="1250">
              <a:latin typeface="Footlight MT Light"/>
              <a:cs typeface="Footlight M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2050" y="6037453"/>
            <a:ext cx="3021965" cy="165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b="0">
                <a:latin typeface="Footlight MT Light"/>
                <a:cs typeface="Footlight MT Light"/>
              </a:rPr>
              <a:t>This </a:t>
            </a:r>
            <a:r>
              <a:rPr dirty="0" sz="1200" spc="-5" b="0">
                <a:latin typeface="Footlight MT Light"/>
                <a:cs typeface="Footlight MT Light"/>
              </a:rPr>
              <a:t>practical </a:t>
            </a:r>
            <a:r>
              <a:rPr dirty="0" sz="1200" b="0">
                <a:latin typeface="Footlight MT Light"/>
                <a:cs typeface="Footlight MT Light"/>
              </a:rPr>
              <a:t>class is </a:t>
            </a:r>
            <a:r>
              <a:rPr dirty="0" sz="1200" spc="-5" b="0">
                <a:latin typeface="Footlight MT Light"/>
                <a:cs typeface="Footlight MT Light"/>
              </a:rPr>
              <a:t>designed </a:t>
            </a:r>
            <a:r>
              <a:rPr dirty="0" sz="1200" b="0">
                <a:latin typeface="Footlight MT Light"/>
                <a:cs typeface="Footlight MT Light"/>
              </a:rPr>
              <a:t>and Prepared</a:t>
            </a:r>
            <a:r>
              <a:rPr dirty="0" sz="1200" spc="-5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by: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L="278130" marR="269875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Prof. Samy </a:t>
            </a:r>
            <a:r>
              <a:rPr dirty="0" sz="1200" b="0">
                <a:latin typeface="Footlight MT Light"/>
                <a:cs typeface="Footlight MT Light"/>
              </a:rPr>
              <a:t>A. </a:t>
            </a:r>
            <a:r>
              <a:rPr dirty="0" sz="1200" spc="-5" b="0">
                <a:latin typeface="Footlight MT Light"/>
                <a:cs typeface="Footlight MT Light"/>
              </a:rPr>
              <a:t>Azer (Medical </a:t>
            </a:r>
            <a:r>
              <a:rPr dirty="0" sz="1200" b="0">
                <a:latin typeface="Footlight MT Light"/>
                <a:cs typeface="Footlight MT Light"/>
              </a:rPr>
              <a:t>Education)  Dr. </a:t>
            </a:r>
            <a:r>
              <a:rPr dirty="0" sz="1200" spc="-5" b="0">
                <a:latin typeface="Footlight MT Light"/>
                <a:cs typeface="Footlight MT Light"/>
              </a:rPr>
              <a:t>Ali Somily</a:t>
            </a:r>
            <a:r>
              <a:rPr dirty="0" sz="1200" spc="-5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(Microbiology)</a:t>
            </a:r>
            <a:endParaRPr sz="1200">
              <a:latin typeface="Footlight MT Light"/>
              <a:cs typeface="Footlight MT Light"/>
            </a:endParaRPr>
          </a:p>
          <a:p>
            <a:pPr algn="ctr" marL="161925" marR="153035">
              <a:lnSpc>
                <a:spcPct val="131700"/>
              </a:lnSpc>
              <a:spcBef>
                <a:spcPts val="10"/>
              </a:spcBef>
            </a:pPr>
            <a:r>
              <a:rPr dirty="0" sz="1200" b="0">
                <a:latin typeface="Footlight MT Light"/>
                <a:cs typeface="Footlight MT Light"/>
              </a:rPr>
              <a:t>Prof. </a:t>
            </a:r>
            <a:r>
              <a:rPr dirty="0" sz="1200" spc="-5" b="0">
                <a:latin typeface="Footlight MT Light"/>
                <a:cs typeface="Footlight MT Light"/>
              </a:rPr>
              <a:t>Abdul </a:t>
            </a:r>
            <a:r>
              <a:rPr dirty="0" sz="1200" b="0">
                <a:latin typeface="Footlight MT Light"/>
                <a:cs typeface="Footlight MT Light"/>
              </a:rPr>
              <a:t>Mageed</a:t>
            </a:r>
            <a:r>
              <a:rPr dirty="0" sz="1200" spc="-8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Kambal(Microbiology)  Dr. Malak </a:t>
            </a:r>
            <a:r>
              <a:rPr dirty="0" sz="1200" spc="-5" b="0">
                <a:latin typeface="Footlight MT Light"/>
                <a:cs typeface="Footlight MT Light"/>
              </a:rPr>
              <a:t>El-Hazmi</a:t>
            </a:r>
            <a:r>
              <a:rPr dirty="0" sz="1200" spc="-2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(Microbiology)</a:t>
            </a:r>
            <a:endParaRPr sz="1200">
              <a:latin typeface="Footlight MT Light"/>
              <a:cs typeface="Footlight MT Light"/>
            </a:endParaRPr>
          </a:p>
          <a:p>
            <a:pPr algn="ctr" marL="2540">
              <a:lnSpc>
                <a:spcPct val="100000"/>
              </a:lnSpc>
              <a:spcBef>
                <a:spcPts val="455"/>
              </a:spcBef>
            </a:pPr>
            <a:r>
              <a:rPr dirty="0" sz="1200" b="0">
                <a:latin typeface="Footlight MT Light"/>
                <a:cs typeface="Footlight MT Light"/>
              </a:rPr>
              <a:t>Dr. </a:t>
            </a:r>
            <a:r>
              <a:rPr dirty="0" sz="1200" spc="-5" b="0">
                <a:latin typeface="Footlight MT Light"/>
                <a:cs typeface="Footlight MT Light"/>
              </a:rPr>
              <a:t>Fawzia Al-Otaibi</a:t>
            </a:r>
            <a:r>
              <a:rPr dirty="0" sz="1200" spc="4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(Microbiology)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ct val="100000"/>
              </a:lnSpc>
            </a:pPr>
            <a:r>
              <a:rPr dirty="0"/>
              <a:t>PART</a:t>
            </a:r>
            <a:r>
              <a:rPr dirty="0" spc="-75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604" y="5227192"/>
            <a:ext cx="5624830" cy="145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0">
                <a:latin typeface="Footlight MT Light"/>
                <a:cs typeface="Footlight MT Light"/>
              </a:rPr>
              <a:t>objectives:</a:t>
            </a:r>
            <a:endParaRPr sz="1400">
              <a:latin typeface="Footlight MT Light"/>
              <a:cs typeface="Footlight MT Light"/>
            </a:endParaRPr>
          </a:p>
          <a:p>
            <a:pPr marL="469265" marR="5080" indent="-228600">
              <a:lnSpc>
                <a:spcPct val="131700"/>
              </a:lnSpc>
              <a:spcBef>
                <a:spcPts val="125"/>
              </a:spcBef>
              <a:buAutoNum type="arabicPeriod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Understand </a:t>
            </a:r>
            <a:r>
              <a:rPr dirty="0" sz="1200" b="0">
                <a:latin typeface="Footlight MT Light"/>
                <a:cs typeface="Footlight MT Light"/>
              </a:rPr>
              <a:t>the </a:t>
            </a:r>
            <a:r>
              <a:rPr dirty="0" sz="1200" spc="-5" b="0">
                <a:latin typeface="Footlight MT Light"/>
                <a:cs typeface="Footlight MT Light"/>
              </a:rPr>
              <a:t>use </a:t>
            </a:r>
            <a:r>
              <a:rPr dirty="0" sz="1200" b="0">
                <a:latin typeface="Footlight MT Light"/>
                <a:cs typeface="Footlight MT Light"/>
              </a:rPr>
              <a:t>of viral </a:t>
            </a:r>
            <a:r>
              <a:rPr dirty="0" sz="1200" spc="-5" b="0">
                <a:latin typeface="Footlight MT Light"/>
                <a:cs typeface="Footlight MT Light"/>
              </a:rPr>
              <a:t>serological </a:t>
            </a:r>
            <a:r>
              <a:rPr dirty="0" sz="1200" b="0">
                <a:latin typeface="Footlight MT Light"/>
                <a:cs typeface="Footlight MT Light"/>
              </a:rPr>
              <a:t>studies </a:t>
            </a:r>
            <a:r>
              <a:rPr dirty="0" sz="1200" spc="-5" b="0">
                <a:latin typeface="Footlight MT Light"/>
                <a:cs typeface="Footlight MT Light"/>
              </a:rPr>
              <a:t>for </a:t>
            </a:r>
            <a:r>
              <a:rPr dirty="0" sz="1200" b="0">
                <a:latin typeface="Footlight MT Light"/>
                <a:cs typeface="Footlight MT Light"/>
              </a:rPr>
              <a:t>the diagnosis of </a:t>
            </a:r>
            <a:r>
              <a:rPr dirty="0" sz="1200" spc="-5" b="0">
                <a:latin typeface="Footlight MT Light"/>
                <a:cs typeface="Footlight MT Light"/>
              </a:rPr>
              <a:t>hepatitis </a:t>
            </a:r>
            <a:r>
              <a:rPr dirty="0" sz="1200" b="0">
                <a:latin typeface="Footlight MT Light"/>
                <a:cs typeface="Footlight MT Light"/>
              </a:rPr>
              <a:t>A , B &amp;  C</a:t>
            </a:r>
            <a:r>
              <a:rPr dirty="0" sz="1200" spc="24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infections.</a:t>
            </a:r>
            <a:endParaRPr sz="1200">
              <a:latin typeface="Footlight MT Light"/>
              <a:cs typeface="Footlight MT Light"/>
            </a:endParaRPr>
          </a:p>
          <a:p>
            <a:pPr marL="469265" indent="-228600">
              <a:lnSpc>
                <a:spcPct val="100000"/>
              </a:lnSpc>
              <a:spcBef>
                <a:spcPts val="465"/>
              </a:spcBef>
              <a:buAutoNum type="arabicPeriod"/>
              <a:tabLst>
                <a:tab pos="4699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know measures </a:t>
            </a: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prevent hepatitis </a:t>
            </a:r>
            <a:r>
              <a:rPr dirty="0" sz="1200" b="0">
                <a:latin typeface="Footlight MT Light"/>
                <a:cs typeface="Footlight MT Light"/>
              </a:rPr>
              <a:t>A &amp; B</a:t>
            </a:r>
            <a:r>
              <a:rPr dirty="0" sz="1200" spc="4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infections.</a:t>
            </a:r>
            <a:endParaRPr sz="1200">
              <a:latin typeface="Footlight MT Light"/>
              <a:cs typeface="Footlight MT Light"/>
            </a:endParaRPr>
          </a:p>
          <a:p>
            <a:pPr marL="469265" indent="-228600">
              <a:lnSpc>
                <a:spcPct val="100000"/>
              </a:lnSpc>
              <a:spcBef>
                <a:spcPts val="455"/>
              </a:spcBef>
              <a:buAutoNum type="arabicPeriod"/>
              <a:tabLst>
                <a:tab pos="4699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know the </a:t>
            </a:r>
            <a:r>
              <a:rPr dirty="0" sz="1200" b="0">
                <a:latin typeface="Footlight MT Light"/>
                <a:cs typeface="Footlight MT Light"/>
              </a:rPr>
              <a:t>viral </a:t>
            </a:r>
            <a:r>
              <a:rPr dirty="0" sz="1200" spc="-5" b="0">
                <a:latin typeface="Footlight MT Light"/>
                <a:cs typeface="Footlight MT Light"/>
              </a:rPr>
              <a:t>serological </a:t>
            </a:r>
            <a:r>
              <a:rPr dirty="0" sz="1200" b="0">
                <a:latin typeface="Footlight MT Light"/>
                <a:cs typeface="Footlight MT Light"/>
              </a:rPr>
              <a:t>tests </a:t>
            </a:r>
            <a:r>
              <a:rPr dirty="0" sz="1200" spc="-5" b="0">
                <a:latin typeface="Footlight MT Light"/>
                <a:cs typeface="Footlight MT Light"/>
              </a:rPr>
              <a:t>used </a:t>
            </a:r>
            <a:r>
              <a:rPr dirty="0" sz="1200" spc="5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screen blood</a:t>
            </a:r>
            <a:r>
              <a:rPr dirty="0" sz="1200" spc="2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donors.</a:t>
            </a:r>
            <a:endParaRPr sz="1200">
              <a:latin typeface="Footlight MT Light"/>
              <a:cs typeface="Footlight MT Light"/>
            </a:endParaRPr>
          </a:p>
          <a:p>
            <a:pPr marL="469265" indent="-228600">
              <a:lnSpc>
                <a:spcPct val="100000"/>
              </a:lnSpc>
              <a:spcBef>
                <a:spcPts val="455"/>
              </a:spcBef>
              <a:buAutoNum type="arabicPeriod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Risk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transmission </a:t>
            </a:r>
            <a:r>
              <a:rPr dirty="0" sz="1200" b="0">
                <a:latin typeface="Footlight MT Light"/>
                <a:cs typeface="Footlight MT Light"/>
              </a:rPr>
              <a:t>of</a:t>
            </a:r>
            <a:r>
              <a:rPr dirty="0" sz="1200" spc="-3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HBV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96411" y="530415"/>
            <a:ext cx="1232826" cy="936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20926" y="1554672"/>
            <a:ext cx="4242435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464945" marR="1455420">
              <a:lnSpc>
                <a:spcPct val="131700"/>
              </a:lnSpc>
            </a:pPr>
            <a:r>
              <a:rPr dirty="0" sz="1200" b="0">
                <a:latin typeface="Footlight MT Light"/>
                <a:cs typeface="Footlight MT Light"/>
              </a:rPr>
              <a:t>King Saud</a:t>
            </a:r>
            <a:r>
              <a:rPr dirty="0" sz="1200" spc="-7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University  </a:t>
            </a:r>
            <a:r>
              <a:rPr dirty="0" sz="1200" b="0">
                <a:latin typeface="Footlight MT Light"/>
                <a:cs typeface="Footlight MT Light"/>
              </a:rPr>
              <a:t>College of</a:t>
            </a:r>
            <a:r>
              <a:rPr dirty="0" sz="1200" spc="-10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Medicine</a:t>
            </a:r>
            <a:endParaRPr sz="1200">
              <a:latin typeface="Footlight MT Light"/>
              <a:cs typeface="Footlight MT Light"/>
            </a:endParaRPr>
          </a:p>
          <a:p>
            <a:pPr algn="ctr">
              <a:lnSpc>
                <a:spcPct val="100000"/>
              </a:lnSpc>
              <a:spcBef>
                <a:spcPts val="46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Department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Medical </a:t>
            </a:r>
            <a:r>
              <a:rPr dirty="0" sz="1200" b="0">
                <a:latin typeface="Footlight MT Light"/>
                <a:cs typeface="Footlight MT Light"/>
              </a:rPr>
              <a:t>Education </a:t>
            </a:r>
            <a:r>
              <a:rPr dirty="0" sz="1200" spc="-5" b="0">
                <a:latin typeface="Footlight MT Light"/>
                <a:cs typeface="Footlight MT Light"/>
              </a:rPr>
              <a:t>and </a:t>
            </a:r>
            <a:r>
              <a:rPr dirty="0" sz="1200" b="0">
                <a:latin typeface="Footlight MT Light"/>
                <a:cs typeface="Footlight MT Light"/>
              </a:rPr>
              <a:t>the </a:t>
            </a:r>
            <a:r>
              <a:rPr dirty="0" sz="1200" spc="-5" b="0">
                <a:latin typeface="Footlight MT Light"/>
                <a:cs typeface="Footlight MT Light"/>
              </a:rPr>
              <a:t>Department </a:t>
            </a:r>
            <a:r>
              <a:rPr dirty="0" sz="1200" b="0">
                <a:latin typeface="Footlight MT Light"/>
                <a:cs typeface="Footlight MT Light"/>
              </a:rPr>
              <a:t>of</a:t>
            </a:r>
            <a:r>
              <a:rPr dirty="0" sz="1200" spc="3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Pathology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0604" y="2820034"/>
            <a:ext cx="5626735" cy="140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 b="0" u="sng">
                <a:latin typeface="Footlight MT Light"/>
                <a:cs typeface="Footlight MT Light"/>
              </a:rPr>
              <a:t>Case</a:t>
            </a:r>
            <a:r>
              <a:rPr dirty="0" sz="1200" spc="-90" b="0" u="sng">
                <a:latin typeface="Footlight MT Light"/>
                <a:cs typeface="Footlight MT Light"/>
              </a:rPr>
              <a:t> </a:t>
            </a:r>
            <a:r>
              <a:rPr dirty="0" sz="1200" b="0" u="sng">
                <a:latin typeface="Footlight MT Light"/>
                <a:cs typeface="Footlight MT Light"/>
              </a:rPr>
              <a:t>1</a:t>
            </a:r>
            <a:endParaRPr sz="1200">
              <a:latin typeface="Footlight MT Light"/>
              <a:cs typeface="Footlight MT Light"/>
            </a:endParaRPr>
          </a:p>
          <a:p>
            <a:pPr algn="just" marL="12700" marR="5080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Mohammed Khan </a:t>
            </a:r>
            <a:r>
              <a:rPr dirty="0" sz="1200" b="0">
                <a:latin typeface="Footlight MT Light"/>
                <a:cs typeface="Footlight MT Light"/>
              </a:rPr>
              <a:t>is a 20 year-old </a:t>
            </a:r>
            <a:r>
              <a:rPr dirty="0" sz="1200" spc="-5" b="0">
                <a:latin typeface="Footlight MT Light"/>
                <a:cs typeface="Footlight MT Light"/>
              </a:rPr>
              <a:t>male </a:t>
            </a:r>
            <a:r>
              <a:rPr dirty="0" sz="1200" b="0">
                <a:latin typeface="Footlight MT Light"/>
                <a:cs typeface="Footlight MT Light"/>
              </a:rPr>
              <a:t>who </a:t>
            </a:r>
            <a:r>
              <a:rPr dirty="0" sz="1200" spc="-5" b="0">
                <a:latin typeface="Footlight MT Light"/>
                <a:cs typeface="Footlight MT Light"/>
              </a:rPr>
              <a:t>has recently </a:t>
            </a:r>
            <a:r>
              <a:rPr dirty="0" sz="1200" b="0">
                <a:latin typeface="Footlight MT Light"/>
                <a:cs typeface="Footlight MT Light"/>
              </a:rPr>
              <a:t>arrived from </a:t>
            </a:r>
            <a:r>
              <a:rPr dirty="0" sz="1200" spc="-5" b="0">
                <a:latin typeface="Footlight MT Light"/>
                <a:cs typeface="Footlight MT Light"/>
              </a:rPr>
              <a:t>India </a:t>
            </a:r>
            <a:r>
              <a:rPr dirty="0" sz="1200" b="0">
                <a:latin typeface="Footlight MT Light"/>
                <a:cs typeface="Footlight MT Light"/>
              </a:rPr>
              <a:t>to work as a  </a:t>
            </a:r>
            <a:r>
              <a:rPr dirty="0" sz="1200" spc="-5" b="0">
                <a:latin typeface="Footlight MT Light"/>
                <a:cs typeface="Footlight MT Light"/>
              </a:rPr>
              <a:t>food</a:t>
            </a:r>
            <a:r>
              <a:rPr dirty="0" sz="1200" spc="5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handler</a:t>
            </a:r>
            <a:r>
              <a:rPr dirty="0" sz="1200" spc="6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in</a:t>
            </a:r>
            <a:r>
              <a:rPr dirty="0" sz="1200" spc="5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a</a:t>
            </a:r>
            <a:r>
              <a:rPr dirty="0" sz="1200" spc="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restaurant</a:t>
            </a:r>
            <a:r>
              <a:rPr dirty="0" sz="1200" spc="5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in</a:t>
            </a:r>
            <a:r>
              <a:rPr dirty="0" sz="1200" spc="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Riyadh.</a:t>
            </a:r>
            <a:r>
              <a:rPr dirty="0" sz="1200" spc="5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Three</a:t>
            </a:r>
            <a:r>
              <a:rPr dirty="0" sz="1200" spc="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weeks</a:t>
            </a:r>
            <a:r>
              <a:rPr dirty="0" sz="1200" spc="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after</a:t>
            </a:r>
            <a:r>
              <a:rPr dirty="0" sz="1200" spc="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his</a:t>
            </a:r>
            <a:r>
              <a:rPr dirty="0" sz="1200" spc="4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arrival</a:t>
            </a:r>
            <a:r>
              <a:rPr dirty="0" sz="1200" spc="4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he</a:t>
            </a:r>
            <a:r>
              <a:rPr dirty="0" sz="1200" spc="4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was</a:t>
            </a:r>
            <a:r>
              <a:rPr dirty="0" sz="1200" spc="6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seen</a:t>
            </a:r>
            <a:r>
              <a:rPr dirty="0" sz="1200" spc="5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in</a:t>
            </a:r>
            <a:r>
              <a:rPr dirty="0" sz="1200" spc="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A&amp;E</a:t>
            </a:r>
            <a:endParaRPr sz="1200">
              <a:latin typeface="Footlight MT Light"/>
              <a:cs typeface="Footlight MT Light"/>
            </a:endParaRPr>
          </a:p>
          <a:p>
            <a:pPr algn="just" marL="12700" marR="5080">
              <a:lnSpc>
                <a:spcPct val="132100"/>
              </a:lnSpc>
              <a:spcBef>
                <a:spcPts val="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Dept.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KKUH because </a:t>
            </a:r>
            <a:r>
              <a:rPr dirty="0" sz="1200" b="0">
                <a:latin typeface="Footlight MT Light"/>
                <a:cs typeface="Footlight MT Light"/>
              </a:rPr>
              <a:t>of repeated </a:t>
            </a:r>
            <a:r>
              <a:rPr dirty="0" sz="1200" spc="-5" b="0">
                <a:latin typeface="Footlight MT Light"/>
                <a:cs typeface="Footlight MT Light"/>
              </a:rPr>
              <a:t>vomiting, abdominal pain </a:t>
            </a:r>
            <a:r>
              <a:rPr dirty="0" sz="1200" b="0">
                <a:latin typeface="Footlight MT Light"/>
                <a:cs typeface="Footlight MT Light"/>
              </a:rPr>
              <a:t>and fever. On </a:t>
            </a:r>
            <a:r>
              <a:rPr dirty="0" sz="1200" spc="-5" b="0">
                <a:latin typeface="Footlight MT Light"/>
                <a:cs typeface="Footlight MT Light"/>
              </a:rPr>
              <a:t>examination,  his temperature </a:t>
            </a:r>
            <a:r>
              <a:rPr dirty="0" sz="1200" b="0">
                <a:latin typeface="Footlight MT Light"/>
                <a:cs typeface="Footlight MT Light"/>
              </a:rPr>
              <a:t>was </a:t>
            </a:r>
            <a:r>
              <a:rPr dirty="0" sz="1200" spc="-10" b="0">
                <a:latin typeface="Footlight MT Light"/>
                <a:cs typeface="Footlight MT Light"/>
              </a:rPr>
              <a:t>38°C, </a:t>
            </a:r>
            <a:r>
              <a:rPr dirty="0" sz="1200" spc="-5" b="0">
                <a:latin typeface="Footlight MT Light"/>
                <a:cs typeface="Footlight MT Light"/>
              </a:rPr>
              <a:t>his pulse </a:t>
            </a:r>
            <a:r>
              <a:rPr dirty="0" sz="1200" b="0">
                <a:latin typeface="Footlight MT Light"/>
                <a:cs typeface="Footlight MT Light"/>
              </a:rPr>
              <a:t>rate </a:t>
            </a:r>
            <a:r>
              <a:rPr dirty="0" sz="1200" spc="-5" b="0">
                <a:latin typeface="Footlight MT Light"/>
                <a:cs typeface="Footlight MT Light"/>
              </a:rPr>
              <a:t>110/min </a:t>
            </a:r>
            <a:r>
              <a:rPr dirty="0" sz="1200" b="0">
                <a:latin typeface="Footlight MT Light"/>
                <a:cs typeface="Footlight MT Light"/>
              </a:rPr>
              <a:t>and BP </a:t>
            </a:r>
            <a:r>
              <a:rPr dirty="0" sz="1200" spc="-5" b="0">
                <a:latin typeface="Footlight MT Light"/>
                <a:cs typeface="Footlight MT Light"/>
              </a:rPr>
              <a:t>120/80mmHg, he </a:t>
            </a:r>
            <a:r>
              <a:rPr dirty="0" sz="1200" b="0">
                <a:latin typeface="Footlight MT Light"/>
                <a:cs typeface="Footlight MT Light"/>
              </a:rPr>
              <a:t>was  </a:t>
            </a:r>
            <a:r>
              <a:rPr dirty="0" sz="1200" spc="-5" b="0">
                <a:latin typeface="Footlight MT Light"/>
                <a:cs typeface="Footlight MT Light"/>
              </a:rPr>
              <a:t>jaundiced </a:t>
            </a:r>
            <a:r>
              <a:rPr dirty="0" sz="1200" b="0">
                <a:latin typeface="Footlight MT Light"/>
                <a:cs typeface="Footlight MT Light"/>
              </a:rPr>
              <a:t>and </a:t>
            </a:r>
            <a:r>
              <a:rPr dirty="0" sz="1200" spc="-5" b="0">
                <a:latin typeface="Footlight MT Light"/>
                <a:cs typeface="Footlight MT Light"/>
              </a:rPr>
              <a:t>had tenderness </a:t>
            </a:r>
            <a:r>
              <a:rPr dirty="0" sz="1200" b="0">
                <a:latin typeface="Footlight MT Light"/>
                <a:cs typeface="Footlight MT Light"/>
              </a:rPr>
              <a:t>in </a:t>
            </a:r>
            <a:r>
              <a:rPr dirty="0" sz="1200" spc="-5" b="0">
                <a:latin typeface="Footlight MT Light"/>
                <a:cs typeface="Footlight MT Light"/>
              </a:rPr>
              <a:t>the right upper quadrant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his</a:t>
            </a:r>
            <a:r>
              <a:rPr dirty="0" sz="1200" spc="5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abdomen.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4751196"/>
            <a:ext cx="3366135" cy="189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0" u="sng">
                <a:latin typeface="Footlight MT Light"/>
                <a:cs typeface="Footlight MT Light"/>
              </a:rPr>
              <a:t>QUESTIONS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969"/>
              </a:spcBef>
              <a:buAutoNum type="arabi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What are the possible </a:t>
            </a:r>
            <a:r>
              <a:rPr dirty="0" sz="1200" spc="-5" b="0">
                <a:latin typeface="Footlight MT Light"/>
                <a:cs typeface="Footlight MT Light"/>
              </a:rPr>
              <a:t>causes </a:t>
            </a:r>
            <a:r>
              <a:rPr dirty="0" sz="1200" b="0">
                <a:latin typeface="Footlight MT Light"/>
                <a:cs typeface="Footlight MT Light"/>
              </a:rPr>
              <a:t>for </a:t>
            </a:r>
            <a:r>
              <a:rPr dirty="0" sz="1200" spc="-5" b="0">
                <a:latin typeface="Footlight MT Light"/>
                <a:cs typeface="Footlight MT Light"/>
              </a:rPr>
              <a:t>his</a:t>
            </a:r>
            <a:r>
              <a:rPr dirty="0" sz="1200" spc="-4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presentation?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228600">
              <a:lnSpc>
                <a:spcPct val="100000"/>
              </a:lnSpc>
              <a:spcBef>
                <a:spcPts val="465"/>
              </a:spcBef>
              <a:buAutoNum type="alphaLcPeriod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Viral</a:t>
            </a:r>
            <a:r>
              <a:rPr dirty="0" sz="1200" spc="-7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hepatitis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22860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Acute</a:t>
            </a:r>
            <a:r>
              <a:rPr dirty="0" sz="1200" spc="-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Cholecystitis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22860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4699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Malaria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228600">
              <a:lnSpc>
                <a:spcPct val="100000"/>
              </a:lnSpc>
              <a:spcBef>
                <a:spcPts val="465"/>
              </a:spcBef>
              <a:buAutoNum type="alphaLcPeriod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Leptospirosis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22860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Typhoid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95494" y="8612123"/>
            <a:ext cx="1231900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for   him?  </a:t>
            </a:r>
            <a:r>
              <a:rPr dirty="0" sz="1200" b="0">
                <a:latin typeface="Footlight MT Light"/>
                <a:cs typeface="Footlight MT Light"/>
              </a:rPr>
              <a:t> Explain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8784" y="8612123"/>
            <a:ext cx="733425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0">
                <a:latin typeface="Footlight MT Light"/>
                <a:cs typeface="Footlight MT Light"/>
              </a:rPr>
              <a:t>how </a:t>
            </a:r>
            <a:r>
              <a:rPr dirty="0" sz="1200" spc="24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these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8552688"/>
            <a:ext cx="3472815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0665" marR="5080" indent="-228600">
              <a:lnSpc>
                <a:spcPct val="1325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2. </a:t>
            </a:r>
            <a:r>
              <a:rPr dirty="0" sz="1200" b="0">
                <a:latin typeface="Footlight MT Light"/>
                <a:cs typeface="Footlight MT Light"/>
              </a:rPr>
              <a:t>What investigations would you like to order  </a:t>
            </a:r>
            <a:r>
              <a:rPr dirty="0" sz="1200" spc="-5" b="0">
                <a:latin typeface="Footlight MT Light"/>
                <a:cs typeface="Footlight MT Light"/>
              </a:rPr>
              <a:t>investigations </a:t>
            </a:r>
            <a:r>
              <a:rPr dirty="0" sz="1200" b="0">
                <a:latin typeface="Footlight MT Light"/>
                <a:cs typeface="Footlight MT Light"/>
              </a:rPr>
              <a:t>would </a:t>
            </a:r>
            <a:r>
              <a:rPr dirty="0" sz="1200" spc="-5" b="0">
                <a:latin typeface="Footlight MT Light"/>
                <a:cs typeface="Footlight MT Light"/>
              </a:rPr>
              <a:t>help</a:t>
            </a:r>
            <a:r>
              <a:rPr dirty="0" sz="1200" spc="-2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you.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1129538"/>
            <a:ext cx="1791335" cy="1169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AutoNum type="alphaLcPeriod"/>
              <a:tabLst>
                <a:tab pos="2413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CBC </a:t>
            </a:r>
            <a:r>
              <a:rPr dirty="0" sz="1200" b="0">
                <a:latin typeface="Footlight MT Light"/>
                <a:cs typeface="Footlight MT Light"/>
              </a:rPr>
              <a:t>&amp;</a:t>
            </a:r>
            <a:r>
              <a:rPr dirty="0" sz="1200" spc="-10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ESR</a:t>
            </a:r>
            <a:endParaRPr sz="1200">
              <a:latin typeface="Footlight MT Light"/>
              <a:cs typeface="Footlight MT Light"/>
            </a:endParaRPr>
          </a:p>
          <a:p>
            <a:pPr marL="241300" indent="-228600">
              <a:lnSpc>
                <a:spcPct val="100000"/>
              </a:lnSpc>
              <a:spcBef>
                <a:spcPts val="465"/>
              </a:spcBef>
              <a:buAutoNum type="alphaL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Blood </a:t>
            </a:r>
            <a:r>
              <a:rPr dirty="0" sz="1200" spc="-5" b="0">
                <a:latin typeface="Footlight MT Light"/>
                <a:cs typeface="Footlight MT Light"/>
              </a:rPr>
              <a:t>Film for</a:t>
            </a:r>
            <a:r>
              <a:rPr dirty="0" sz="1200" spc="-9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Malaria</a:t>
            </a:r>
            <a:endParaRPr sz="1200">
              <a:latin typeface="Footlight MT Light"/>
              <a:cs typeface="Footlight MT Light"/>
            </a:endParaRPr>
          </a:p>
          <a:p>
            <a:pPr marL="241300" indent="-22860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Liver </a:t>
            </a:r>
            <a:r>
              <a:rPr dirty="0" sz="1200" spc="-5" b="0">
                <a:latin typeface="Footlight MT Light"/>
                <a:cs typeface="Footlight MT Light"/>
              </a:rPr>
              <a:t>function</a:t>
            </a:r>
            <a:r>
              <a:rPr dirty="0" sz="1200" spc="-8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tests</a:t>
            </a:r>
            <a:endParaRPr sz="1200">
              <a:latin typeface="Footlight MT Light"/>
              <a:cs typeface="Footlight MT Light"/>
            </a:endParaRPr>
          </a:p>
          <a:p>
            <a:pPr marL="241300" indent="-22860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2413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Viral Hepatitis</a:t>
            </a:r>
            <a:r>
              <a:rPr dirty="0" sz="1200" spc="-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screening</a:t>
            </a:r>
            <a:endParaRPr sz="1200">
              <a:latin typeface="Footlight MT Light"/>
              <a:cs typeface="Footlight MT Light"/>
            </a:endParaRPr>
          </a:p>
          <a:p>
            <a:pPr marL="241300" indent="-228600">
              <a:lnSpc>
                <a:spcPct val="100000"/>
              </a:lnSpc>
              <a:spcBef>
                <a:spcPts val="465"/>
              </a:spcBef>
              <a:buAutoNum type="alphaLcPeriod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Blood</a:t>
            </a:r>
            <a:r>
              <a:rPr dirty="0" sz="1200" spc="-10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Culture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5768" y="2852039"/>
          <a:ext cx="5826125" cy="2452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4970"/>
                <a:gridCol w="2972434"/>
              </a:tblGrid>
              <a:tr h="3954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Test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How this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investigation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will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help</a:t>
                      </a:r>
                      <a:r>
                        <a:rPr dirty="0" sz="1200" spc="-2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you?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</a:tr>
              <a:tr h="59816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1. CBC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&amp;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ESR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Shows 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non-specific  signs 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of 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infections  </a:t>
                      </a:r>
                      <a:r>
                        <a:rPr dirty="0" sz="1200" spc="12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or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inflammation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34594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2.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Blood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Film for</a:t>
                      </a:r>
                      <a:r>
                        <a:rPr dirty="0" sz="1200" spc="-8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Malaria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To exclude</a:t>
                      </a:r>
                      <a:r>
                        <a:rPr dirty="0" sz="1200" spc="-11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malaria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3.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Liver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function</a:t>
                      </a:r>
                      <a:r>
                        <a:rPr dirty="0" sz="1200" spc="-7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test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To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asses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liver</a:t>
                      </a:r>
                      <a:r>
                        <a:rPr dirty="0" sz="1200" spc="-7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function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34620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4. Viral Hepatitis</a:t>
                      </a:r>
                      <a:r>
                        <a:rPr dirty="0" sz="1200" spc="-3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screening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To exclude viral</a:t>
                      </a:r>
                      <a:r>
                        <a:rPr dirty="0" sz="1200" spc="-10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hepatitis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39471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5.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Blood</a:t>
                      </a:r>
                      <a:r>
                        <a:rPr dirty="0" sz="1200" spc="-10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Culture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To exclude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typhoid</a:t>
                      </a:r>
                      <a:r>
                        <a:rPr dirty="0" sz="1200" spc="-7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fever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2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30604" y="6008496"/>
            <a:ext cx="830580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Investigation</a:t>
            </a:r>
            <a:endParaRPr sz="1200">
              <a:latin typeface="Footlight MT Light"/>
              <a:cs typeface="Footlight MT Ligh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71676" y="6275958"/>
          <a:ext cx="5633720" cy="1757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2110"/>
                <a:gridCol w="2812415"/>
              </a:tblGrid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CBC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LFTs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1503044"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  <a:tabLst>
                          <a:tab pos="730885" algn="l"/>
                        </a:tabLst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Hb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=	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14.2</a:t>
                      </a:r>
                      <a:r>
                        <a:rPr dirty="0" sz="1200" spc="-9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g/L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81216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WBCs</a:t>
                      </a:r>
                      <a:r>
                        <a:rPr dirty="0" sz="1200" spc="-1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=	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6100</a:t>
                      </a:r>
                      <a:r>
                        <a:rPr dirty="0" sz="1200" spc="-1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mm</a:t>
                      </a:r>
                      <a:r>
                        <a:rPr dirty="0" baseline="35714" sz="1050" spc="-7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3</a:t>
                      </a:r>
                      <a:endParaRPr baseline="35714" sz="1050">
                        <a:latin typeface="Garamond"/>
                        <a:cs typeface="Garamond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585"/>
                        </a:spcBef>
                        <a:tabLst>
                          <a:tab pos="807085" algn="l"/>
                        </a:tabLst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Platelet=	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271</a:t>
                      </a:r>
                      <a:r>
                        <a:rPr dirty="0" sz="1200" spc="-1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g/L</a:t>
                      </a:r>
                      <a:endParaRPr sz="1200">
                        <a:latin typeface="Garamond"/>
                        <a:cs typeface="Garamond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585"/>
                        </a:spcBef>
                        <a:tabLst>
                          <a:tab pos="695960" algn="l"/>
                        </a:tabLst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ESR=	4</a:t>
                      </a:r>
                      <a:r>
                        <a:rPr dirty="0" sz="1200" spc="19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mm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/h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65405" marR="922019">
                        <a:lnSpc>
                          <a:spcPct val="131700"/>
                        </a:lnSpc>
                        <a:spcBef>
                          <a:spcPts val="9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Blood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film for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Malaria =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-ve. 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Blood culture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is</a:t>
                      </a:r>
                      <a:r>
                        <a:rPr dirty="0" sz="1200" spc="-2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negative.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40"/>
                        </a:lnSpc>
                        <a:tabLst>
                          <a:tab pos="876300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AST	1557</a:t>
                      </a:r>
                      <a:r>
                        <a:rPr dirty="0" sz="1200" spc="-9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U/L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87947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ALT	1879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IU/L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  <a:tabLst>
                          <a:tab pos="911225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ALP	441</a:t>
                      </a:r>
                      <a:r>
                        <a:rPr dirty="0" sz="1200" spc="20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IU/L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969010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Albn	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42.3</a:t>
                      </a:r>
                      <a:r>
                        <a:rPr dirty="0" sz="1200" spc="-1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dirty="0" sz="1200">
                          <a:solidFill>
                            <a:srgbClr val="221F1F"/>
                          </a:solidFill>
                          <a:latin typeface="Garamond"/>
                          <a:cs typeface="Garamond"/>
                        </a:rPr>
                        <a:t>g/L</a:t>
                      </a:r>
                      <a:endParaRPr sz="1200">
                        <a:latin typeface="Garamond"/>
                        <a:cs typeface="Garamond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550"/>
                        </a:spcBef>
                        <a:tabLst>
                          <a:tab pos="923290" algn="l"/>
                        </a:tabLst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Bilirubin	86</a:t>
                      </a:r>
                      <a:r>
                        <a:rPr dirty="0" sz="1200" spc="-10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µmol/L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30604" y="8730995"/>
            <a:ext cx="3869054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78765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3.	Based </a:t>
            </a:r>
            <a:r>
              <a:rPr dirty="0" sz="1200" b="0">
                <a:latin typeface="Footlight MT Light"/>
                <a:cs typeface="Footlight MT Light"/>
              </a:rPr>
              <a:t>on </a:t>
            </a:r>
            <a:r>
              <a:rPr dirty="0" sz="1200" spc="-5" b="0">
                <a:latin typeface="Footlight MT Light"/>
                <a:cs typeface="Footlight MT Light"/>
              </a:rPr>
              <a:t>these </a:t>
            </a:r>
            <a:r>
              <a:rPr dirty="0" sz="1200" b="0">
                <a:latin typeface="Footlight MT Light"/>
                <a:cs typeface="Footlight MT Light"/>
              </a:rPr>
              <a:t>findings what is the </a:t>
            </a:r>
            <a:r>
              <a:rPr dirty="0" sz="1200" spc="-5" b="0">
                <a:latin typeface="Footlight MT Light"/>
                <a:cs typeface="Footlight MT Light"/>
              </a:rPr>
              <a:t>most likely</a:t>
            </a:r>
            <a:r>
              <a:rPr dirty="0" sz="1200" spc="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diagnosis?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30772"/>
            <a:ext cx="3611245" cy="1949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2406650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Viral</a:t>
            </a:r>
            <a:r>
              <a:rPr dirty="0" sz="1200" spc="-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Hepatitis  </a:t>
            </a:r>
            <a:r>
              <a:rPr dirty="0" sz="1200" b="0">
                <a:latin typeface="Footlight MT Light"/>
                <a:cs typeface="Footlight MT Light"/>
              </a:rPr>
              <a:t>A</a:t>
            </a:r>
            <a:endParaRPr sz="1200">
              <a:latin typeface="Footlight MT Light"/>
              <a:cs typeface="Footlight MT Light"/>
            </a:endParaRPr>
          </a:p>
          <a:p>
            <a:pPr algn="just" marL="299085" marR="3210560">
              <a:lnSpc>
                <a:spcPct val="131700"/>
              </a:lnSpc>
              <a:spcBef>
                <a:spcPts val="10"/>
              </a:spcBef>
            </a:pPr>
            <a:r>
              <a:rPr dirty="0" sz="1200" b="0">
                <a:latin typeface="Footlight MT Light"/>
                <a:cs typeface="Footlight MT Light"/>
              </a:rPr>
              <a:t>B  C  E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31700"/>
              </a:lnSpc>
              <a:tabLst>
                <a:tab pos="299085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4.	</a:t>
            </a:r>
            <a:r>
              <a:rPr dirty="0" sz="1200" b="0">
                <a:latin typeface="Footlight MT Light"/>
                <a:cs typeface="Footlight MT Light"/>
              </a:rPr>
              <a:t>What </a:t>
            </a:r>
            <a:r>
              <a:rPr dirty="0" sz="1200" spc="-5" b="0">
                <a:latin typeface="Footlight MT Light"/>
                <a:cs typeface="Footlight MT Light"/>
              </a:rPr>
              <a:t>further </a:t>
            </a:r>
            <a:r>
              <a:rPr dirty="0" sz="1200" b="0">
                <a:latin typeface="Footlight MT Light"/>
                <a:cs typeface="Footlight MT Light"/>
              </a:rPr>
              <a:t>investigations would you </a:t>
            </a:r>
            <a:r>
              <a:rPr dirty="0" sz="1200" spc="-5" b="0">
                <a:latin typeface="Footlight MT Light"/>
                <a:cs typeface="Footlight MT Light"/>
              </a:rPr>
              <a:t>like</a:t>
            </a:r>
            <a:r>
              <a:rPr dirty="0" sz="1200" spc="-4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to</a:t>
            </a:r>
            <a:r>
              <a:rPr dirty="0" sz="1200" spc="-1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order?  </a:t>
            </a:r>
            <a:r>
              <a:rPr dirty="0" sz="1200" spc="-5" b="0">
                <a:latin typeface="Footlight MT Light"/>
                <a:cs typeface="Footlight MT Light"/>
              </a:rPr>
              <a:t>Hepatitis</a:t>
            </a:r>
            <a:r>
              <a:rPr dirty="0" sz="1200" spc="-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serology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0604" y="3301618"/>
            <a:ext cx="2624455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5.	The serologic results were </a:t>
            </a:r>
            <a:r>
              <a:rPr dirty="0" sz="1200" b="0">
                <a:latin typeface="Footlight MT Light"/>
                <a:cs typeface="Footlight MT Light"/>
              </a:rPr>
              <a:t>as</a:t>
            </a:r>
            <a:r>
              <a:rPr dirty="0" sz="1200" spc="1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follows:</a:t>
            </a:r>
            <a:endParaRPr sz="1200">
              <a:latin typeface="Footlight MT Light"/>
              <a:cs typeface="Footlight MT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95120" y="3811397"/>
          <a:ext cx="4876165" cy="1483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398"/>
                <a:gridCol w="2408174"/>
              </a:tblGrid>
              <a:tr h="294131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</a:pPr>
                      <a:r>
                        <a:rPr dirty="0" sz="1400" spc="-5" b="0">
                          <a:solidFill>
                            <a:srgbClr val="FFFFFF"/>
                          </a:solidFill>
                          <a:latin typeface="Footlight MT Light"/>
                          <a:cs typeface="Footlight MT Light"/>
                        </a:rPr>
                        <a:t>TEST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00075">
                        <a:lnSpc>
                          <a:spcPts val="1440"/>
                        </a:lnSpc>
                      </a:pPr>
                      <a:r>
                        <a:rPr dirty="0" sz="1400" spc="-5" b="0">
                          <a:solidFill>
                            <a:srgbClr val="FFFFFF"/>
                          </a:solidFill>
                          <a:latin typeface="Footlight MT Light"/>
                          <a:cs typeface="Footlight MT Light"/>
                        </a:rPr>
                        <a:t>RESULT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marL="60960">
                        <a:lnSpc>
                          <a:spcPts val="1440"/>
                        </a:lnSpc>
                      </a:pPr>
                      <a:r>
                        <a:rPr dirty="0" sz="1400" spc="-5" b="0">
                          <a:latin typeface="Footlight MT Light"/>
                          <a:cs typeface="Footlight MT Light"/>
                        </a:rPr>
                        <a:t>Anti-HAV-IgM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ts val="1440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Positive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</a:tr>
              <a:tr h="294868">
                <a:tc>
                  <a:txBody>
                    <a:bodyPr/>
                    <a:lstStyle/>
                    <a:p>
                      <a:pPr marL="60960">
                        <a:lnSpc>
                          <a:spcPts val="1445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HBsAg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2620">
                        <a:lnSpc>
                          <a:spcPts val="1445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</a:tr>
              <a:tr h="293649">
                <a:tc>
                  <a:txBody>
                    <a:bodyPr/>
                    <a:lstStyle/>
                    <a:p>
                      <a:pPr marL="60960">
                        <a:lnSpc>
                          <a:spcPts val="1440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Anti-HCV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  <a:tc>
                  <a:txBody>
                    <a:bodyPr/>
                    <a:lstStyle/>
                    <a:p>
                      <a:pPr marL="642620">
                        <a:lnSpc>
                          <a:spcPts val="1440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  <a:solidFill>
                      <a:srgbClr val="FCE3D0"/>
                    </a:solidFill>
                  </a:tcPr>
                </a:tc>
              </a:tr>
              <a:tr h="295656">
                <a:tc>
                  <a:txBody>
                    <a:bodyPr/>
                    <a:lstStyle/>
                    <a:p>
                      <a:pPr marL="60960">
                        <a:lnSpc>
                          <a:spcPts val="1445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Anti-HEV</a:t>
                      </a:r>
                      <a:r>
                        <a:rPr dirty="0" sz="1400" spc="-8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400" spc="-5" b="0">
                          <a:latin typeface="Footlight MT Light"/>
                          <a:cs typeface="Footlight MT Light"/>
                        </a:rPr>
                        <a:t>IgM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8AF74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2620">
                        <a:lnSpc>
                          <a:spcPts val="1445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F8AF74"/>
                      </a:solidFill>
                      <a:prstDash val="solid"/>
                    </a:lnR>
                    <a:lnT w="12191">
                      <a:solidFill>
                        <a:srgbClr val="F8AF74"/>
                      </a:solidFill>
                      <a:prstDash val="solid"/>
                    </a:lnT>
                    <a:lnB w="12191">
                      <a:solidFill>
                        <a:srgbClr val="F8AF7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30604" y="5993257"/>
            <a:ext cx="4725670" cy="1934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buAutoNum type="arabicPeriod" startAt="6"/>
              <a:tabLst>
                <a:tab pos="299085" algn="l"/>
                <a:tab pos="29972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Based </a:t>
            </a:r>
            <a:r>
              <a:rPr dirty="0" sz="1200" b="0">
                <a:latin typeface="Footlight MT Light"/>
                <a:cs typeface="Footlight MT Light"/>
              </a:rPr>
              <a:t>on </a:t>
            </a:r>
            <a:r>
              <a:rPr dirty="0" sz="1200" spc="-5" b="0">
                <a:latin typeface="Footlight MT Light"/>
                <a:cs typeface="Footlight MT Light"/>
              </a:rPr>
              <a:t>the serologic results, </a:t>
            </a:r>
            <a:r>
              <a:rPr dirty="0" sz="1200" b="0">
                <a:latin typeface="Footlight MT Light"/>
                <a:cs typeface="Footlight MT Light"/>
              </a:rPr>
              <a:t>what is </a:t>
            </a:r>
            <a:r>
              <a:rPr dirty="0" sz="1200" spc="-5" b="0">
                <a:latin typeface="Footlight MT Light"/>
                <a:cs typeface="Footlight MT Light"/>
              </a:rPr>
              <a:t>the</a:t>
            </a:r>
            <a:r>
              <a:rPr dirty="0" sz="1200" b="0">
                <a:latin typeface="Footlight MT Light"/>
                <a:cs typeface="Footlight MT Light"/>
              </a:rPr>
              <a:t> diagnosis?</a:t>
            </a:r>
            <a:endParaRPr sz="1200">
              <a:latin typeface="Footlight MT Light"/>
              <a:cs typeface="Footlight MT Light"/>
            </a:endParaRPr>
          </a:p>
          <a:p>
            <a:pPr marL="299085">
              <a:lnSpc>
                <a:spcPct val="100000"/>
              </a:lnSpc>
              <a:spcBef>
                <a:spcPts val="455"/>
              </a:spcBef>
            </a:pPr>
            <a:r>
              <a:rPr dirty="0" sz="1200" spc="-5" b="0">
                <a:latin typeface="Footlight MT Light"/>
                <a:cs typeface="Footlight MT Light"/>
              </a:rPr>
              <a:t>…………Hepatitis </a:t>
            </a:r>
            <a:r>
              <a:rPr dirty="0" sz="1200" b="0">
                <a:latin typeface="Footlight MT Light"/>
                <a:cs typeface="Footlight MT Light"/>
              </a:rPr>
              <a:t>A</a:t>
            </a:r>
            <a:r>
              <a:rPr dirty="0" sz="1200" spc="-5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…………………………………………………….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985"/>
              </a:spcBef>
              <a:buAutoNum type="arabicPeriod" startAt="7"/>
              <a:tabLst>
                <a:tab pos="299085" algn="l"/>
                <a:tab pos="29972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Briefly outline </a:t>
            </a:r>
            <a:r>
              <a:rPr dirty="0" sz="1200" b="0">
                <a:latin typeface="Footlight MT Light"/>
                <a:cs typeface="Footlight MT Light"/>
              </a:rPr>
              <a:t>the </a:t>
            </a:r>
            <a:r>
              <a:rPr dirty="0" sz="1200" spc="-5" b="0">
                <a:latin typeface="Footlight MT Light"/>
                <a:cs typeface="Footlight MT Light"/>
              </a:rPr>
              <a:t>management </a:t>
            </a:r>
            <a:r>
              <a:rPr dirty="0" sz="1200" spc="5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this</a:t>
            </a:r>
            <a:r>
              <a:rPr dirty="0" sz="1200" spc="2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patient.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17018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Supportive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17018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4699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Not</a:t>
            </a:r>
            <a:r>
              <a:rPr dirty="0" sz="1200" spc="-10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working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170180">
              <a:lnSpc>
                <a:spcPct val="100000"/>
              </a:lnSpc>
              <a:spcBef>
                <a:spcPts val="550"/>
              </a:spcBef>
              <a:buFont typeface="Wingdings"/>
              <a:buChar char="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Contact</a:t>
            </a:r>
            <a:r>
              <a:rPr dirty="0" sz="1200" spc="-80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tracing</a:t>
            </a:r>
            <a:endParaRPr sz="1200">
              <a:latin typeface="Footlight MT Light"/>
              <a:cs typeface="Footlight MT Light"/>
            </a:endParaRPr>
          </a:p>
          <a:p>
            <a:pPr lvl="1" marL="469265" indent="-17018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4699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Follow up (Clinical </a:t>
            </a:r>
            <a:r>
              <a:rPr dirty="0" sz="1200" b="0">
                <a:latin typeface="Footlight MT Light"/>
                <a:cs typeface="Footlight MT Light"/>
              </a:rPr>
              <a:t>and</a:t>
            </a:r>
            <a:r>
              <a:rPr dirty="0" sz="1200" spc="-6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laboratory)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8745"/>
            <a:ext cx="5628005" cy="3865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 b="0" u="sng">
                <a:latin typeface="Footlight MT Light"/>
                <a:cs typeface="Footlight MT Light"/>
              </a:rPr>
              <a:t>Case</a:t>
            </a:r>
            <a:r>
              <a:rPr dirty="0" sz="1200" spc="-90" b="0" u="sng">
                <a:latin typeface="Footlight MT Light"/>
                <a:cs typeface="Footlight MT Light"/>
              </a:rPr>
              <a:t> </a:t>
            </a:r>
            <a:r>
              <a:rPr dirty="0" sz="1200" b="0" u="sng">
                <a:latin typeface="Footlight MT Light"/>
                <a:cs typeface="Footlight MT Light"/>
              </a:rPr>
              <a:t>2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Mohammed Abdullah </a:t>
            </a:r>
            <a:r>
              <a:rPr dirty="0" sz="1200" b="0">
                <a:latin typeface="Footlight MT Light"/>
                <a:cs typeface="Footlight MT Light"/>
              </a:rPr>
              <a:t>is a </a:t>
            </a:r>
            <a:r>
              <a:rPr dirty="0" sz="1200" spc="-5" b="0">
                <a:latin typeface="Footlight MT Light"/>
                <a:cs typeface="Footlight MT Light"/>
              </a:rPr>
              <a:t>34 </a:t>
            </a:r>
            <a:r>
              <a:rPr dirty="0" sz="1200" b="0">
                <a:latin typeface="Footlight MT Light"/>
                <a:cs typeface="Footlight MT Light"/>
              </a:rPr>
              <a:t>year old </a:t>
            </a:r>
            <a:r>
              <a:rPr dirty="0" sz="1200" spc="-5" b="0">
                <a:latin typeface="Footlight MT Light"/>
                <a:cs typeface="Footlight MT Light"/>
              </a:rPr>
              <a:t>married </a:t>
            </a:r>
            <a:r>
              <a:rPr dirty="0" sz="1200" b="0">
                <a:latin typeface="Footlight MT Light"/>
                <a:cs typeface="Footlight MT Light"/>
              </a:rPr>
              <a:t>Saudi </a:t>
            </a:r>
            <a:r>
              <a:rPr dirty="0" sz="1200" spc="-5" b="0">
                <a:latin typeface="Footlight MT Light"/>
                <a:cs typeface="Footlight MT Light"/>
              </a:rPr>
              <a:t>male </a:t>
            </a:r>
            <a:r>
              <a:rPr dirty="0" sz="1200" b="0">
                <a:latin typeface="Footlight MT Light"/>
                <a:cs typeface="Footlight MT Light"/>
              </a:rPr>
              <a:t>who has donated two </a:t>
            </a:r>
            <a:r>
              <a:rPr dirty="0" sz="1200" spc="-5" b="0">
                <a:latin typeface="Footlight MT Light"/>
                <a:cs typeface="Footlight MT Light"/>
              </a:rPr>
              <a:t>units </a:t>
            </a:r>
            <a:r>
              <a:rPr dirty="0" sz="1200" b="0">
                <a:latin typeface="Footlight MT Light"/>
                <a:cs typeface="Footlight MT Light"/>
              </a:rPr>
              <a:t>of  </a:t>
            </a:r>
            <a:r>
              <a:rPr dirty="0" sz="1200" spc="-5" b="0">
                <a:latin typeface="Footlight MT Light"/>
                <a:cs typeface="Footlight MT Light"/>
              </a:rPr>
              <a:t>blood </a:t>
            </a:r>
            <a:r>
              <a:rPr dirty="0" sz="1200" b="0">
                <a:latin typeface="Footlight MT Light"/>
                <a:cs typeface="Footlight MT Light"/>
              </a:rPr>
              <a:t>at </a:t>
            </a:r>
            <a:r>
              <a:rPr dirty="0" sz="1200" spc="-5" b="0">
                <a:latin typeface="Footlight MT Light"/>
                <a:cs typeface="Footlight MT Light"/>
              </a:rPr>
              <a:t>KKUH for </a:t>
            </a:r>
            <a:r>
              <a:rPr dirty="0" sz="1200" b="0">
                <a:latin typeface="Footlight MT Light"/>
                <a:cs typeface="Footlight MT Light"/>
              </a:rPr>
              <a:t>a </a:t>
            </a:r>
            <a:r>
              <a:rPr dirty="0" sz="1200" spc="-5" b="0">
                <a:latin typeface="Footlight MT Light"/>
                <a:cs typeface="Footlight MT Light"/>
              </a:rPr>
              <a:t>relative undergoing </a:t>
            </a:r>
            <a:r>
              <a:rPr dirty="0" sz="1200" b="0">
                <a:latin typeface="Footlight MT Light"/>
                <a:cs typeface="Footlight MT Light"/>
              </a:rPr>
              <a:t>an </a:t>
            </a:r>
            <a:r>
              <a:rPr dirty="0" sz="1200" spc="-5" b="0">
                <a:latin typeface="Footlight MT Light"/>
                <a:cs typeface="Footlight MT Light"/>
              </a:rPr>
              <a:t>operation. </a:t>
            </a:r>
            <a:r>
              <a:rPr dirty="0" sz="1200" b="0">
                <a:latin typeface="Footlight MT Light"/>
                <a:cs typeface="Footlight MT Light"/>
              </a:rPr>
              <a:t>Two days later, </a:t>
            </a:r>
            <a:r>
              <a:rPr dirty="0" sz="1200" spc="-5" b="0">
                <a:latin typeface="Footlight MT Light"/>
                <a:cs typeface="Footlight MT Light"/>
              </a:rPr>
              <a:t>the </a:t>
            </a:r>
            <a:r>
              <a:rPr dirty="0" sz="1200" b="0">
                <a:latin typeface="Footlight MT Light"/>
                <a:cs typeface="Footlight MT Light"/>
              </a:rPr>
              <a:t>Blood </a:t>
            </a:r>
            <a:r>
              <a:rPr dirty="0" sz="1200" spc="-5" b="0">
                <a:latin typeface="Footlight MT Light"/>
                <a:cs typeface="Footlight MT Light"/>
              </a:rPr>
              <a:t>Bank  </a:t>
            </a:r>
            <a:r>
              <a:rPr dirty="0" sz="1200" b="0">
                <a:latin typeface="Footlight MT Light"/>
                <a:cs typeface="Footlight MT Light"/>
              </a:rPr>
              <a:t>called </a:t>
            </a:r>
            <a:r>
              <a:rPr dirty="0" sz="1200" spc="-5" b="0">
                <a:latin typeface="Footlight MT Light"/>
                <a:cs typeface="Footlight MT Light"/>
              </a:rPr>
              <a:t>him because </a:t>
            </a:r>
            <a:r>
              <a:rPr dirty="0" sz="1200" b="0">
                <a:latin typeface="Footlight MT Light"/>
                <a:cs typeface="Footlight MT Light"/>
              </a:rPr>
              <a:t>of abnormal </a:t>
            </a:r>
            <a:r>
              <a:rPr dirty="0" sz="1200" spc="-5" b="0">
                <a:latin typeface="Footlight MT Light"/>
                <a:cs typeface="Footlight MT Light"/>
              </a:rPr>
              <a:t>blood test</a:t>
            </a:r>
            <a:r>
              <a:rPr dirty="0" sz="1200" spc="-3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results.</a:t>
            </a:r>
            <a:endParaRPr sz="1200">
              <a:latin typeface="Footlight MT Light"/>
              <a:cs typeface="Footlight MT Light"/>
            </a:endParaRPr>
          </a:p>
          <a:p>
            <a:pPr marL="12700" marR="9525" indent="76200">
              <a:lnSpc>
                <a:spcPct val="131700"/>
              </a:lnSpc>
              <a:spcBef>
                <a:spcPts val="10"/>
              </a:spcBef>
            </a:pPr>
            <a:r>
              <a:rPr dirty="0" sz="1200" b="0">
                <a:latin typeface="Footlight MT Light"/>
                <a:cs typeface="Footlight MT Light"/>
              </a:rPr>
              <a:t>On arrival to </a:t>
            </a:r>
            <a:r>
              <a:rPr dirty="0" sz="1200" spc="-5" b="0">
                <a:latin typeface="Footlight MT Light"/>
                <a:cs typeface="Footlight MT Light"/>
              </a:rPr>
              <a:t>the blood bank, the </a:t>
            </a:r>
            <a:r>
              <a:rPr dirty="0" sz="1200" b="0">
                <a:latin typeface="Footlight MT Light"/>
                <a:cs typeface="Footlight MT Light"/>
              </a:rPr>
              <a:t>doctor </a:t>
            </a:r>
            <a:r>
              <a:rPr dirty="0" sz="1200" spc="-5" b="0">
                <a:latin typeface="Footlight MT Light"/>
                <a:cs typeface="Footlight MT Light"/>
              </a:rPr>
              <a:t>informed him that </a:t>
            </a:r>
            <a:r>
              <a:rPr dirty="0" sz="1200" b="0">
                <a:latin typeface="Footlight MT Light"/>
                <a:cs typeface="Footlight MT Light"/>
              </a:rPr>
              <a:t>his blood is </a:t>
            </a:r>
            <a:r>
              <a:rPr dirty="0" sz="1200" spc="-5" b="0">
                <a:latin typeface="Footlight MT Light"/>
                <a:cs typeface="Footlight MT Light"/>
              </a:rPr>
              <a:t>not suitable for  transfusion because </a:t>
            </a:r>
            <a:r>
              <a:rPr dirty="0" sz="1200" b="0">
                <a:latin typeface="Footlight MT Light"/>
                <a:cs typeface="Footlight MT Light"/>
              </a:rPr>
              <a:t>of the </a:t>
            </a:r>
            <a:r>
              <a:rPr dirty="0" sz="1200" spc="-5" b="0">
                <a:latin typeface="Footlight MT Light"/>
                <a:cs typeface="Footlight MT Light"/>
              </a:rPr>
              <a:t>presence </a:t>
            </a:r>
            <a:r>
              <a:rPr dirty="0" sz="1200" b="0">
                <a:latin typeface="Footlight MT Light"/>
                <a:cs typeface="Footlight MT Light"/>
              </a:rPr>
              <a:t>of </a:t>
            </a:r>
            <a:r>
              <a:rPr dirty="0" sz="1200" spc="-5" b="0">
                <a:latin typeface="Footlight MT Light"/>
                <a:cs typeface="Footlight MT Light"/>
              </a:rPr>
              <a:t>infection </a:t>
            </a:r>
            <a:r>
              <a:rPr dirty="0" sz="1200" b="0">
                <a:latin typeface="Footlight MT Light"/>
                <a:cs typeface="Footlight MT Light"/>
              </a:rPr>
              <a:t>and </a:t>
            </a:r>
            <a:r>
              <a:rPr dirty="0" sz="1200" spc="-5" b="0">
                <a:latin typeface="Footlight MT Light"/>
                <a:cs typeface="Footlight MT Light"/>
              </a:rPr>
              <a:t>advised him </a:t>
            </a:r>
            <a:r>
              <a:rPr dirty="0" sz="1200" b="0">
                <a:latin typeface="Footlight MT Light"/>
                <a:cs typeface="Footlight MT Light"/>
              </a:rPr>
              <a:t>to </a:t>
            </a:r>
            <a:r>
              <a:rPr dirty="0" sz="1200" spc="-5" b="0">
                <a:latin typeface="Footlight MT Light"/>
                <a:cs typeface="Footlight MT Light"/>
              </a:rPr>
              <a:t>see his</a:t>
            </a:r>
            <a:r>
              <a:rPr dirty="0" sz="1200" spc="9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physician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85"/>
              </a:spcBef>
            </a:pPr>
            <a:r>
              <a:rPr dirty="0" sz="1200" b="0" u="sng">
                <a:latin typeface="Footlight MT Light"/>
                <a:cs typeface="Footlight MT Light"/>
              </a:rPr>
              <a:t>QUESTIONS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469265" marR="318135" indent="-228600">
              <a:lnSpc>
                <a:spcPct val="13250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What type of </a:t>
            </a:r>
            <a:r>
              <a:rPr dirty="0" sz="1200" spc="-5" b="0">
                <a:latin typeface="Footlight MT Light"/>
                <a:cs typeface="Footlight MT Light"/>
              </a:rPr>
              <a:t>infectious agents </a:t>
            </a:r>
            <a:r>
              <a:rPr dirty="0" sz="1200" b="0">
                <a:latin typeface="Footlight MT Light"/>
                <a:cs typeface="Footlight MT Light"/>
              </a:rPr>
              <a:t>can </a:t>
            </a:r>
            <a:r>
              <a:rPr dirty="0" sz="1200" spc="-5" b="0">
                <a:latin typeface="Footlight MT Light"/>
                <a:cs typeface="Footlight MT Light"/>
              </a:rPr>
              <a:t>be transmitted through blood transfusion?  (List </a:t>
            </a:r>
            <a:r>
              <a:rPr dirty="0" sz="1200" b="0">
                <a:latin typeface="Footlight MT Light"/>
                <a:cs typeface="Footlight MT Light"/>
              </a:rPr>
              <a:t>4</a:t>
            </a:r>
            <a:r>
              <a:rPr dirty="0" sz="1200" spc="-8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).</a:t>
            </a:r>
            <a:endParaRPr sz="1200">
              <a:latin typeface="Footlight MT Light"/>
              <a:cs typeface="Footlight MT Light"/>
            </a:endParaRPr>
          </a:p>
          <a:p>
            <a:pPr lvl="1" marL="697865" indent="-22860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697865" algn="l"/>
                <a:tab pos="6985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HBV</a:t>
            </a:r>
            <a:endParaRPr sz="1200">
              <a:latin typeface="Footlight MT Light"/>
              <a:cs typeface="Footlight MT Light"/>
            </a:endParaRPr>
          </a:p>
          <a:p>
            <a:pPr lvl="1" marL="697865" indent="-22860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697865" algn="l"/>
                <a:tab pos="6985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HCV</a:t>
            </a:r>
            <a:endParaRPr sz="1200">
              <a:latin typeface="Footlight MT Light"/>
              <a:cs typeface="Footlight MT Light"/>
            </a:endParaRPr>
          </a:p>
          <a:p>
            <a:pPr lvl="1" marL="697865" indent="-22860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697865" algn="l"/>
                <a:tab pos="6985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HIV</a:t>
            </a:r>
            <a:endParaRPr sz="1200">
              <a:latin typeface="Footlight MT Light"/>
              <a:cs typeface="Footlight MT Light"/>
            </a:endParaRPr>
          </a:p>
          <a:p>
            <a:pPr lvl="1" marL="697865" indent="-228600">
              <a:lnSpc>
                <a:spcPct val="100000"/>
              </a:lnSpc>
              <a:spcBef>
                <a:spcPts val="550"/>
              </a:spcBef>
              <a:buFont typeface="Wingdings"/>
              <a:buChar char=""/>
              <a:tabLst>
                <a:tab pos="697865" algn="l"/>
                <a:tab pos="6985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HTLV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30772"/>
            <a:ext cx="5400040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5080" indent="-228600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2. The next </a:t>
            </a:r>
            <a:r>
              <a:rPr dirty="0" sz="1200" b="0">
                <a:latin typeface="Footlight MT Light"/>
                <a:cs typeface="Footlight MT Light"/>
              </a:rPr>
              <a:t>day </a:t>
            </a:r>
            <a:r>
              <a:rPr dirty="0" sz="1200" spc="-5" b="0">
                <a:latin typeface="Footlight MT Light"/>
                <a:cs typeface="Footlight MT Light"/>
              </a:rPr>
              <a:t>Mohammed </a:t>
            </a:r>
            <a:r>
              <a:rPr dirty="0" sz="1200" b="0">
                <a:latin typeface="Footlight MT Light"/>
                <a:cs typeface="Footlight MT Light"/>
              </a:rPr>
              <a:t>came to </a:t>
            </a:r>
            <a:r>
              <a:rPr dirty="0" sz="1200" spc="-5" b="0">
                <a:latin typeface="Footlight MT Light"/>
                <a:cs typeface="Footlight MT Light"/>
              </a:rPr>
              <a:t>see his general practitioner with </a:t>
            </a:r>
            <a:r>
              <a:rPr dirty="0" sz="1200" b="0">
                <a:latin typeface="Footlight MT Light"/>
                <a:cs typeface="Footlight MT Light"/>
              </a:rPr>
              <a:t>a </a:t>
            </a:r>
            <a:r>
              <a:rPr dirty="0" sz="1200" spc="-5" b="0">
                <a:latin typeface="Footlight MT Light"/>
                <a:cs typeface="Footlight MT Light"/>
              </a:rPr>
              <a:t>letter </a:t>
            </a:r>
            <a:r>
              <a:rPr dirty="0" sz="1200" b="0">
                <a:latin typeface="Footlight MT Light"/>
                <a:cs typeface="Footlight MT Light"/>
              </a:rPr>
              <a:t>from  </a:t>
            </a:r>
            <a:r>
              <a:rPr dirty="0" sz="1200" spc="-5" b="0">
                <a:latin typeface="Footlight MT Light"/>
                <a:cs typeface="Footlight MT Light"/>
              </a:rPr>
              <a:t>the </a:t>
            </a:r>
            <a:r>
              <a:rPr dirty="0" sz="1200" b="0">
                <a:latin typeface="Footlight MT Light"/>
                <a:cs typeface="Footlight MT Light"/>
              </a:rPr>
              <a:t>Blood </a:t>
            </a:r>
            <a:r>
              <a:rPr dirty="0" sz="1200" spc="-5" b="0">
                <a:latin typeface="Footlight MT Light"/>
                <a:cs typeface="Footlight MT Light"/>
              </a:rPr>
              <a:t>Bank. The </a:t>
            </a:r>
            <a:r>
              <a:rPr dirty="0" sz="1200" b="0">
                <a:latin typeface="Footlight MT Light"/>
                <a:cs typeface="Footlight MT Light"/>
              </a:rPr>
              <a:t>letter </a:t>
            </a:r>
            <a:r>
              <a:rPr dirty="0" sz="1200" spc="-5" b="0">
                <a:latin typeface="Footlight MT Light"/>
                <a:cs typeface="Footlight MT Light"/>
              </a:rPr>
              <a:t>revealed the result shown</a:t>
            </a:r>
            <a:r>
              <a:rPr dirty="0" sz="1200" spc="2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below.</a:t>
            </a:r>
            <a:endParaRPr sz="1200">
              <a:latin typeface="Footlight MT Light"/>
              <a:cs typeface="Footlight MT Light"/>
            </a:endParaRPr>
          </a:p>
          <a:p>
            <a:pPr marL="241300">
              <a:lnSpc>
                <a:spcPct val="100000"/>
              </a:lnSpc>
              <a:spcBef>
                <a:spcPts val="465"/>
              </a:spcBef>
            </a:pPr>
            <a:r>
              <a:rPr dirty="0" sz="1200" b="0">
                <a:latin typeface="Footlight MT Light"/>
                <a:cs typeface="Footlight MT Light"/>
              </a:rPr>
              <a:t>what is your</a:t>
            </a:r>
            <a:r>
              <a:rPr dirty="0" sz="1200" spc="-6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interpretation?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65757" y="2121661"/>
          <a:ext cx="4878070" cy="1520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0577"/>
                <a:gridCol w="2528950"/>
              </a:tblGrid>
              <a:tr h="291084">
                <a:tc>
                  <a:txBody>
                    <a:bodyPr/>
                    <a:lstStyle/>
                    <a:p>
                      <a:pPr algn="ctr" marL="2540">
                        <a:lnSpc>
                          <a:spcPts val="1430"/>
                        </a:lnSpc>
                      </a:pP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Test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C0504D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45515">
                        <a:lnSpc>
                          <a:spcPts val="1430"/>
                        </a:lnSpc>
                      </a:pPr>
                      <a:r>
                        <a:rPr dirty="0" sz="1400" spc="-5" b="0">
                          <a:latin typeface="Footlight MT Light"/>
                          <a:cs typeface="Footlight MT Light"/>
                        </a:rPr>
                        <a:t>R</a:t>
                      </a:r>
                      <a:r>
                        <a:rPr dirty="0" sz="1400" b="0">
                          <a:latin typeface="Footlight MT Light"/>
                          <a:cs typeface="Footlight MT Light"/>
                        </a:rPr>
                        <a:t>esult</a:t>
                      </a:r>
                      <a:endParaRPr sz="14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T w="12192">
                      <a:solidFill>
                        <a:srgbClr val="C0504D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EED2D2"/>
                    </a:solidFill>
                  </a:tcPr>
                </a:tc>
              </a:tr>
              <a:tr h="243916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HBsAg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93444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T w="609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2620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Anti-HBc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R w="6096">
                      <a:solidFill>
                        <a:srgbClr val="000000"/>
                      </a:solidFill>
                      <a:prstDash val="solid"/>
                    </a:lnR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93444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solidFill>
                      <a:srgbClr val="EED2D2"/>
                    </a:solidFill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Anti-HCV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R w="609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 marR="931544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Po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s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it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40792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HIV-Ag/Ab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R w="6096">
                      <a:solidFill>
                        <a:srgbClr val="000000"/>
                      </a:solidFill>
                      <a:prstDash val="solid"/>
                    </a:lnR>
                    <a:solidFill>
                      <a:srgbClr val="EED2D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93444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solidFill>
                      <a:srgbClr val="EED2D2"/>
                    </a:solidFill>
                  </a:tcPr>
                </a:tc>
              </a:tr>
              <a:tr h="248412">
                <a:tc>
                  <a:txBody>
                    <a:bodyPr/>
                    <a:lstStyle/>
                    <a:p>
                      <a:pPr marL="68580">
                        <a:lnSpc>
                          <a:spcPts val="1235"/>
                        </a:lnSpc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Anti-HTLV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R w="6096">
                      <a:solidFill>
                        <a:srgbClr val="000000"/>
                      </a:solidFill>
                      <a:prstDash val="solid"/>
                    </a:lnR>
                    <a:lnB w="12191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3444">
                        <a:lnSpc>
                          <a:spcPts val="1235"/>
                        </a:lnSpc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B w="12191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87753" y="4339463"/>
            <a:ext cx="1816100" cy="948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2-What do </a:t>
            </a:r>
            <a:r>
              <a:rPr dirty="0" sz="1200" b="0">
                <a:latin typeface="Footlight MT Light"/>
                <a:cs typeface="Footlight MT Light"/>
              </a:rPr>
              <a:t>you do</a:t>
            </a:r>
            <a:r>
              <a:rPr dirty="0" sz="1200" spc="-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next?</a:t>
            </a:r>
            <a:endParaRPr sz="1200">
              <a:latin typeface="Footlight MT Light"/>
              <a:cs typeface="Footlight MT Light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070"/>
              </a:spcBef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Repeat </a:t>
            </a:r>
            <a:r>
              <a:rPr dirty="0" sz="1200" spc="-5" b="0">
                <a:latin typeface="Footlight MT Light"/>
                <a:cs typeface="Footlight MT Light"/>
              </a:rPr>
              <a:t>tests </a:t>
            </a:r>
            <a:r>
              <a:rPr dirty="0" sz="1200" b="0">
                <a:latin typeface="Footlight MT Light"/>
                <a:cs typeface="Footlight MT Light"/>
              </a:rPr>
              <a:t>and</a:t>
            </a:r>
            <a:r>
              <a:rPr dirty="0" sz="1200" spc="-95" b="0">
                <a:latin typeface="Footlight MT Light"/>
                <a:cs typeface="Footlight MT Light"/>
              </a:rPr>
              <a:t> </a:t>
            </a:r>
            <a:r>
              <a:rPr dirty="0" sz="1200" b="0">
                <a:latin typeface="Footlight MT Light"/>
                <a:cs typeface="Footlight MT Light"/>
              </a:rPr>
              <a:t>Serology</a:t>
            </a:r>
            <a:endParaRPr sz="1200">
              <a:latin typeface="Footlight MT Light"/>
              <a:cs typeface="Footlight MT Light"/>
            </a:endParaRPr>
          </a:p>
          <a:p>
            <a:pPr marL="279400" indent="-266700">
              <a:lnSpc>
                <a:spcPct val="100000"/>
              </a:lnSpc>
              <a:spcBef>
                <a:spcPts val="540"/>
              </a:spcBef>
              <a:buFont typeface="Wingdings"/>
              <a:buChar char=""/>
              <a:tabLst>
                <a:tab pos="278765" algn="l"/>
                <a:tab pos="2794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LFTs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30772"/>
            <a:ext cx="3060700" cy="501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400" marR="5080" indent="-266700">
              <a:lnSpc>
                <a:spcPct val="131700"/>
              </a:lnSpc>
            </a:pPr>
            <a:r>
              <a:rPr dirty="0" sz="1200" spc="-5" b="0">
                <a:latin typeface="Footlight MT Light"/>
                <a:cs typeface="Footlight MT Light"/>
              </a:rPr>
              <a:t>3. The results </a:t>
            </a:r>
            <a:r>
              <a:rPr dirty="0" sz="1200" b="0">
                <a:latin typeface="Footlight MT Light"/>
                <a:cs typeface="Footlight MT Light"/>
              </a:rPr>
              <a:t>are available. See </a:t>
            </a:r>
            <a:r>
              <a:rPr dirty="0" sz="1200" spc="-5" b="0">
                <a:latin typeface="Footlight MT Light"/>
                <a:cs typeface="Footlight MT Light"/>
              </a:rPr>
              <a:t>the </a:t>
            </a:r>
            <a:r>
              <a:rPr dirty="0" sz="1200" b="0">
                <a:latin typeface="Footlight MT Light"/>
                <a:cs typeface="Footlight MT Light"/>
              </a:rPr>
              <a:t>table </a:t>
            </a:r>
            <a:r>
              <a:rPr dirty="0" sz="1200" spc="-5" b="0">
                <a:latin typeface="Footlight MT Light"/>
                <a:cs typeface="Footlight MT Light"/>
              </a:rPr>
              <a:t>below.  </a:t>
            </a:r>
            <a:r>
              <a:rPr dirty="0" sz="1200" b="0">
                <a:latin typeface="Footlight MT Light"/>
                <a:cs typeface="Footlight MT Light"/>
              </a:rPr>
              <a:t>How would you </a:t>
            </a:r>
            <a:r>
              <a:rPr dirty="0" sz="1200" spc="-5" b="0">
                <a:latin typeface="Footlight MT Light"/>
                <a:cs typeface="Footlight MT Light"/>
              </a:rPr>
              <a:t>interpret these</a:t>
            </a:r>
            <a:r>
              <a:rPr dirty="0" sz="1200" spc="-5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results?</a:t>
            </a:r>
            <a:endParaRPr sz="1200">
              <a:latin typeface="Footlight MT Light"/>
              <a:cs typeface="Footlight MT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 b="1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r>
              <a:rPr dirty="0" b="1">
                <a:solidFill>
                  <a:srgbClr val="000000"/>
                </a:solidFill>
                <a:latin typeface="Calibri"/>
                <a:cs typeface="Calibri"/>
              </a:rPr>
              <a:t> | </a:t>
            </a:r>
            <a:r>
              <a:rPr dirty="0"/>
              <a:t>P a g</a:t>
            </a:r>
            <a:r>
              <a:rPr dirty="0" spc="50"/>
              <a:t> </a:t>
            </a:r>
            <a:r>
              <a:rPr dirty="0"/>
              <a:t>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23848" y="1644650"/>
          <a:ext cx="6341110" cy="4301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190"/>
                <a:gridCol w="2450845"/>
                <a:gridCol w="1943481"/>
              </a:tblGrid>
              <a:tr h="48234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Lab.</a:t>
                      </a:r>
                      <a:r>
                        <a:rPr dirty="0" sz="1200" spc="-10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Test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Patient</a:t>
                      </a:r>
                      <a:r>
                        <a:rPr dirty="0" sz="1200" spc="-65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Result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Normal</a:t>
                      </a:r>
                      <a:r>
                        <a:rPr dirty="0" sz="1200" spc="-6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Range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</a:tr>
              <a:tr h="48691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ALT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49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20-65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IU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47586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AST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29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12-37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IU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47396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Bilirubin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4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924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3-17</a:t>
                      </a:r>
                      <a:r>
                        <a:rPr dirty="0" sz="1200" spc="-90" b="0">
                          <a:latin typeface="Footlight MT Light"/>
                          <a:cs typeface="Footlight MT Light"/>
                        </a:rPr>
                        <a:t> </a:t>
                      </a: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mol/L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47548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HIV-Ag/Ab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Anti-HCV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Positive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47421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HBsAg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1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2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Anti-HBc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2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46939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 b="0">
                          <a:latin typeface="Footlight MT Light"/>
                          <a:cs typeface="Footlight MT Light"/>
                        </a:rPr>
                        <a:t>Anti-HBs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391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Negative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0">
                          <a:latin typeface="Footlight MT Light"/>
                          <a:cs typeface="Footlight MT Light"/>
                        </a:rPr>
                        <a:t>-</a:t>
                      </a:r>
                      <a:endParaRPr sz="1200">
                        <a:latin typeface="Footlight MT Light"/>
                        <a:cs typeface="Footlight MT Light"/>
                      </a:endParaRPr>
                    </a:p>
                  </a:txBody>
                  <a:tcPr marL="0" marR="0" marB="0" marT="0">
                    <a:lnL w="12191">
                      <a:solidFill>
                        <a:srgbClr val="FFFFFF"/>
                      </a:solidFill>
                      <a:prstDash val="solid"/>
                    </a:lnL>
                    <a:lnR w="12192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solidFill>
                      <a:srgbClr val="FFEC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9153" y="6891273"/>
            <a:ext cx="3161030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AutoNum type="arabicPeriod" startAt="4"/>
              <a:tabLst>
                <a:tab pos="241300" algn="l"/>
              </a:tabLst>
            </a:pPr>
            <a:r>
              <a:rPr dirty="0" sz="1200" b="0">
                <a:latin typeface="Footlight MT Light"/>
                <a:cs typeface="Footlight MT Light"/>
              </a:rPr>
              <a:t>How do you </a:t>
            </a:r>
            <a:r>
              <a:rPr dirty="0" sz="1200" spc="-5" b="0">
                <a:latin typeface="Footlight MT Light"/>
                <a:cs typeface="Footlight MT Light"/>
              </a:rPr>
              <a:t>diagnose HCV</a:t>
            </a:r>
            <a:r>
              <a:rPr dirty="0" sz="1200" spc="-35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infection?</a:t>
            </a:r>
            <a:endParaRPr sz="1200">
              <a:latin typeface="Footlight MT Light"/>
              <a:cs typeface="Footlight MT Light"/>
            </a:endParaRPr>
          </a:p>
          <a:p>
            <a:pPr lvl="1" marL="698500" indent="-228600">
              <a:lnSpc>
                <a:spcPct val="100000"/>
              </a:lnSpc>
              <a:spcBef>
                <a:spcPts val="465"/>
              </a:spcBef>
              <a:buAutoNum type="alphaLcPeriod"/>
              <a:tabLst>
                <a:tab pos="6985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Screening for (Anti-HCV) by </a:t>
            </a:r>
            <a:r>
              <a:rPr dirty="0" sz="1200" b="0">
                <a:latin typeface="Footlight MT Light"/>
                <a:cs typeface="Footlight MT Light"/>
              </a:rPr>
              <a:t>ELISA</a:t>
            </a:r>
            <a:endParaRPr sz="1200">
              <a:latin typeface="Footlight MT Light"/>
              <a:cs typeface="Footlight MT Light"/>
            </a:endParaRPr>
          </a:p>
          <a:p>
            <a:pPr lvl="1" marL="698500" indent="-228600">
              <a:lnSpc>
                <a:spcPct val="100000"/>
              </a:lnSpc>
              <a:spcBef>
                <a:spcPts val="455"/>
              </a:spcBef>
              <a:buAutoNum type="alphaLcPeriod"/>
              <a:tabLst>
                <a:tab pos="698500" algn="l"/>
              </a:tabLst>
            </a:pPr>
            <a:r>
              <a:rPr dirty="0" sz="1200" spc="-5" b="0">
                <a:latin typeface="Footlight MT Light"/>
                <a:cs typeface="Footlight MT Light"/>
              </a:rPr>
              <a:t>Confirmatory test by immunoblot</a:t>
            </a:r>
            <a:r>
              <a:rPr dirty="0" sz="1200" b="0">
                <a:latin typeface="Footlight MT Light"/>
                <a:cs typeface="Footlight MT Light"/>
              </a:rPr>
              <a:t> </a:t>
            </a:r>
            <a:r>
              <a:rPr dirty="0" sz="1200" spc="-5" b="0">
                <a:latin typeface="Footlight MT Light"/>
                <a:cs typeface="Footlight MT Light"/>
              </a:rPr>
              <a:t>assay</a:t>
            </a:r>
            <a:endParaRPr sz="1200">
              <a:latin typeface="Footlight MT Light"/>
              <a:cs typeface="Footlight M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Dr.Ali Somily</dc:creator>
  <dcterms:created xsi:type="dcterms:W3CDTF">2017-01-09T15:04:19Z</dcterms:created>
  <dcterms:modified xsi:type="dcterms:W3CDTF">2017-01-09T15:04:19Z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2017-01-09T00:00:00Z</vt:filetime>
  </property>
</Properties>
</file>