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notesMasterIdLst>
    <p:notesMasterId r:id="rId48"/>
  </p:notesMasterIdLst>
  <p:handoutMasterIdLst>
    <p:handoutMasterId r:id="rId49"/>
  </p:handoutMasterIdLst>
  <p:sldIdLst>
    <p:sldId id="256" r:id="rId5"/>
    <p:sldId id="257" r:id="rId6"/>
    <p:sldId id="258" r:id="rId7"/>
    <p:sldId id="259" r:id="rId8"/>
    <p:sldId id="298" r:id="rId9"/>
    <p:sldId id="281" r:id="rId10"/>
    <p:sldId id="287" r:id="rId11"/>
    <p:sldId id="261" r:id="rId12"/>
    <p:sldId id="289" r:id="rId13"/>
    <p:sldId id="288" r:id="rId14"/>
    <p:sldId id="291" r:id="rId15"/>
    <p:sldId id="292" r:id="rId16"/>
    <p:sldId id="262" r:id="rId17"/>
    <p:sldId id="260" r:id="rId18"/>
    <p:sldId id="293" r:id="rId19"/>
    <p:sldId id="263" r:id="rId20"/>
    <p:sldId id="264" r:id="rId21"/>
    <p:sldId id="265" r:id="rId22"/>
    <p:sldId id="266" r:id="rId23"/>
    <p:sldId id="267" r:id="rId24"/>
    <p:sldId id="268" r:id="rId25"/>
    <p:sldId id="303" r:id="rId26"/>
    <p:sldId id="305" r:id="rId27"/>
    <p:sldId id="269" r:id="rId28"/>
    <p:sldId id="283" r:id="rId29"/>
    <p:sldId id="270" r:id="rId30"/>
    <p:sldId id="284" r:id="rId31"/>
    <p:sldId id="306" r:id="rId32"/>
    <p:sldId id="307" r:id="rId33"/>
    <p:sldId id="308" r:id="rId34"/>
    <p:sldId id="271" r:id="rId35"/>
    <p:sldId id="272" r:id="rId36"/>
    <p:sldId id="295" r:id="rId37"/>
    <p:sldId id="273" r:id="rId38"/>
    <p:sldId id="286" r:id="rId39"/>
    <p:sldId id="274" r:id="rId40"/>
    <p:sldId id="275" r:id="rId41"/>
    <p:sldId id="276" r:id="rId42"/>
    <p:sldId id="299" r:id="rId43"/>
    <p:sldId id="278" r:id="rId44"/>
    <p:sldId id="296" r:id="rId45"/>
    <p:sldId id="279"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extLst>
      <p:ext uri="{BB962C8B-B14F-4D97-AF65-F5344CB8AC3E}">
        <p14:creationId xmlns:p14="http://schemas.microsoft.com/office/powerpoint/2010/main" val="42466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extLst>
      <p:ext uri="{BB962C8B-B14F-4D97-AF65-F5344CB8AC3E}">
        <p14:creationId xmlns:p14="http://schemas.microsoft.com/office/powerpoint/2010/main" val="554421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0C5411F-53FF-49DF-882B-F27A6C7DC572}" type="slidenum">
              <a:rPr lang="en-US" smtClean="0"/>
              <a:pPr/>
              <a:t>6</a:t>
            </a:fld>
            <a:endParaRPr lang="en-US"/>
          </a:p>
        </p:txBody>
      </p:sp>
    </p:spTree>
    <p:extLst>
      <p:ext uri="{BB962C8B-B14F-4D97-AF65-F5344CB8AC3E}">
        <p14:creationId xmlns:p14="http://schemas.microsoft.com/office/powerpoint/2010/main" val="333700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1670600" y="3108582"/>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b="1" i="1" dirty="0" smtClean="0">
                <a:solidFill>
                  <a:srgbClr val="1C1C1C">
                    <a:lumMod val="50000"/>
                  </a:srgbClr>
                </a:solidFill>
                <a:latin typeface="Andalus" panose="02020603050405020304" pitchFamily="18" charset="-78"/>
                <a:cs typeface="Andalus" panose="02020603050405020304" pitchFamily="18" charset="-78"/>
              </a:rPr>
              <a:t>(GI </a:t>
            </a:r>
            <a:r>
              <a:rPr lang="en-US" sz="2400" b="1" i="1" dirty="0">
                <a:solidFill>
                  <a:srgbClr val="1C1C1C">
                    <a:lumMod val="50000"/>
                  </a:srgbClr>
                </a:solidFill>
                <a:latin typeface="Andalus" panose="02020603050405020304" pitchFamily="18" charset="-78"/>
                <a:cs typeface="Andalus" panose="02020603050405020304" pitchFamily="18" charset="-78"/>
              </a:rPr>
              <a:t>&amp; N  </a:t>
            </a:r>
            <a:r>
              <a:rPr lang="en-US" sz="2400" b="1" i="1" dirty="0" smtClean="0">
                <a:solidFill>
                  <a:srgbClr val="1C1C1C">
                    <a:lumMod val="50000"/>
                  </a:srgbClr>
                </a:solidFill>
                <a:latin typeface="Andalus" panose="02020603050405020304" pitchFamily="18" charset="-78"/>
                <a:cs typeface="Andalus" panose="02020603050405020304" pitchFamily="18" charset="-78"/>
              </a:rPr>
              <a:t>Block </a:t>
            </a:r>
            <a:r>
              <a:rPr lang="en-US" sz="2400" b="1" dirty="0" smtClean="0">
                <a:solidFill>
                  <a:schemeClr val="tx1"/>
                </a:solidFill>
                <a:latin typeface="Andalus" panose="02020603050405020304" pitchFamily="18" charset="-78"/>
                <a:cs typeface="Andalus" panose="02020603050405020304" pitchFamily="18" charset="-78"/>
              </a:rPr>
              <a:t>; 2017)</a:t>
            </a:r>
            <a:endParaRPr lang="en-US" sz="2400" b="1" dirty="0">
              <a:solidFill>
                <a:schemeClr val="tx1"/>
              </a:solidFill>
              <a:latin typeface="Andalus" panose="02020603050405020304" pitchFamily="18" charset="-78"/>
              <a:cs typeface="Andalus" panose="02020603050405020304" pitchFamily="18" charset="-78"/>
            </a:endParaRPr>
          </a:p>
          <a:p>
            <a:pPr algn="ct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
        <p:nvSpPr>
          <p:cNvPr id="2" name="Rectangle 1"/>
          <p:cNvSpPr/>
          <p:nvPr/>
        </p:nvSpPr>
        <p:spPr>
          <a:xfrm>
            <a:off x="3951030" y="4480212"/>
            <a:ext cx="4572000" cy="646331"/>
          </a:xfrm>
          <a:prstGeom prst="rect">
            <a:avLst/>
          </a:prstGeom>
        </p:spPr>
        <p:txBody>
          <a:bodyPr>
            <a:spAutoFit/>
          </a:bodyPr>
          <a:lstStyle/>
          <a:p>
            <a:r>
              <a:rPr lang="en-US" sz="3600" b="1" dirty="0">
                <a:solidFill>
                  <a:prstClr val="black">
                    <a:lumMod val="95000"/>
                    <a:lumOff val="5000"/>
                  </a:prstClr>
                </a:solidFill>
                <a:latin typeface="Footlight MT Light" pitchFamily="18" charset="0"/>
              </a:rPr>
              <a:t>Dr. </a:t>
            </a:r>
            <a:r>
              <a:rPr lang="en-US" sz="3600" b="1" dirty="0" err="1">
                <a:solidFill>
                  <a:prstClr val="black">
                    <a:lumMod val="95000"/>
                    <a:lumOff val="5000"/>
                  </a:prstClr>
                </a:solidFill>
                <a:latin typeface="Footlight MT Light" pitchFamily="18" charset="0"/>
              </a:rPr>
              <a:t>Malak</a:t>
            </a:r>
            <a:r>
              <a:rPr lang="en-US" sz="3600" b="1" dirty="0">
                <a:solidFill>
                  <a:prstClr val="black">
                    <a:lumMod val="95000"/>
                    <a:lumOff val="5000"/>
                  </a:prstClr>
                </a:solidFill>
                <a:latin typeface="Footlight MT Light" pitchFamily="18" charset="0"/>
              </a:rPr>
              <a:t> </a:t>
            </a:r>
            <a:r>
              <a:rPr lang="en-US" sz="3600" b="1" dirty="0" smtClean="0">
                <a:solidFill>
                  <a:prstClr val="black">
                    <a:lumMod val="95000"/>
                    <a:lumOff val="5000"/>
                  </a:prstClr>
                </a:solidFill>
                <a:latin typeface="Footlight MT Light" pitchFamily="18" charset="0"/>
              </a:rPr>
              <a:t> </a:t>
            </a:r>
            <a:r>
              <a:rPr lang="en-US" sz="3600" b="1" dirty="0">
                <a:solidFill>
                  <a:prstClr val="black">
                    <a:lumMod val="95000"/>
                    <a:lumOff val="5000"/>
                  </a:prstClr>
                </a:solidFill>
                <a:latin typeface="Footlight MT Light" pitchFamily="18" charset="0"/>
              </a:rPr>
              <a:t>El-</a:t>
            </a:r>
            <a:r>
              <a:rPr lang="en-US" sz="3600" b="1" dirty="0" err="1">
                <a:solidFill>
                  <a:prstClr val="black">
                    <a:lumMod val="95000"/>
                    <a:lumOff val="5000"/>
                  </a:prstClr>
                </a:solidFill>
                <a:latin typeface="Footlight MT Light" pitchFamily="18" charset="0"/>
              </a:rPr>
              <a:t>Hazmi</a:t>
            </a:r>
            <a:r>
              <a:rPr lang="en-US" sz="3600" b="1" dirty="0">
                <a:solidFill>
                  <a:prstClr val="black">
                    <a:lumMod val="95000"/>
                    <a:lumOff val="5000"/>
                  </a:prstClr>
                </a:solidFill>
                <a:latin typeface="Footlight MT Light" pitchFamily="18" charset="0"/>
              </a:rPr>
              <a:t> </a:t>
            </a:r>
            <a:endParaRPr lang="en-US"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graphicFrame>
        <p:nvGraphicFramePr>
          <p:cNvPr id="6" name="Table 5"/>
          <p:cNvGraphicFramePr>
            <a:graphicFrameLocks noGrp="1"/>
          </p:cNvGraphicFramePr>
          <p:nvPr/>
        </p:nvGraphicFramePr>
        <p:xfrm>
          <a:off x="990597" y="1524000"/>
          <a:ext cx="7188202" cy="3657600"/>
        </p:xfrm>
        <a:graphic>
          <a:graphicData uri="http://schemas.openxmlformats.org/drawingml/2006/table">
            <a:tbl>
              <a:tblPr/>
              <a:tblGrid>
                <a:gridCol w="3624169"/>
                <a:gridCol w="265917"/>
                <a:gridCol w="3298116"/>
              </a:tblGrid>
              <a:tr h="510540">
                <a:tc>
                  <a:txBody>
                    <a:bodyPr/>
                    <a:lstStyle/>
                    <a:p>
                      <a:pPr marL="0" marR="0" algn="ctr">
                        <a:lnSpc>
                          <a:spcPct val="150000"/>
                        </a:lnSpc>
                        <a:spcBef>
                          <a:spcPts val="0"/>
                        </a:spcBef>
                        <a:spcAft>
                          <a:spcPts val="0"/>
                        </a:spcAft>
                      </a:pPr>
                      <a:r>
                        <a:rPr lang="en-US" sz="3200" b="1" dirty="0">
                          <a:solidFill>
                            <a:srgbClr val="FFFFFF"/>
                          </a:solidFill>
                          <a:latin typeface="Footlight MT Light"/>
                          <a:ea typeface="Calibri"/>
                          <a:cs typeface="Arial"/>
                        </a:rPr>
                        <a:t>TEST</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32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3200" b="1">
                          <a:solidFill>
                            <a:srgbClr val="FFFFFF"/>
                          </a:solidFill>
                          <a:latin typeface="Footlight MT Light"/>
                          <a:ea typeface="Calibri"/>
                          <a:cs typeface="Arial"/>
                        </a:rPr>
                        <a:t>        RESULT</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Anti-HAV-IgM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Positive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a:latin typeface="Footlight MT Light"/>
                          <a:ea typeface="Calibri"/>
                          <a:cs typeface="Arial"/>
                        </a:rPr>
                        <a:t>HBsAg</a:t>
                      </a:r>
                      <a:endParaRPr lang="en-US" sz="32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Anti-HCV</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Anti-HEV 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dirty="0">
                          <a:latin typeface="Footlight MT Light"/>
                          <a:ea typeface="Calibri"/>
                          <a:cs typeface="Arial"/>
                        </a:rPr>
                        <a:t>         Negative</a:t>
                      </a:r>
                      <a:endParaRPr lang="en-US" sz="3200" dirty="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results and advised him to see his physician. </a:t>
            </a:r>
          </a:p>
          <a:p>
            <a:pPr algn="just"/>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infections</a:t>
            </a:r>
            <a:r>
              <a:rPr lang="en-US" sz="3600" dirty="0" smtClean="0">
                <a:latin typeface="Footlight MT Light" pitchFamily="18" charset="0"/>
              </a:rPr>
              <a:t>).</a:t>
            </a: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a:solidFill>
                            <a:schemeClr val="tx2"/>
                          </a:solidFill>
                          <a:latin typeface="Footlight MT Light"/>
                          <a:ea typeface="Calibri"/>
                          <a:cs typeface="Arial"/>
                        </a:rPr>
                        <a:t>Anti-HTLV</a:t>
                      </a:r>
                      <a:endParaRPr lang="en-US" sz="240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1244600"/>
            <a:ext cx="9020175"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sz="3600" b="1" dirty="0">
                <a:solidFill>
                  <a:schemeClr val="accent2">
                    <a:lumMod val="50000"/>
                  </a:schemeClr>
                </a:solidFill>
                <a:latin typeface="Footlight MT Light" pitchFamily="18" charset="0"/>
              </a:rPr>
              <a:t>This practical class is designed and Prepared by:</a:t>
            </a:r>
            <a:endParaRPr lang="en-US" sz="3600" dirty="0">
              <a:solidFill>
                <a:schemeClr val="accent2">
                  <a:lumMod val="50000"/>
                </a:schemeClr>
              </a:solidFill>
              <a:latin typeface="Footlight MT Light" pitchFamily="18" charset="0"/>
            </a:endParaRPr>
          </a:p>
          <a:p>
            <a:pPr algn="ctr"/>
            <a:r>
              <a:rPr lang="en-US" sz="3600" b="1" dirty="0">
                <a:solidFill>
                  <a:schemeClr val="accent2">
                    <a:lumMod val="50000"/>
                  </a:schemeClr>
                </a:solidFill>
                <a:latin typeface="Footlight MT Light" pitchFamily="18" charset="0"/>
              </a:rPr>
              <a:t> </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t>
            </a:r>
            <a:r>
              <a:rPr lang="en-US" sz="3600" b="1" dirty="0" err="1">
                <a:solidFill>
                  <a:schemeClr val="tx1">
                    <a:lumMod val="95000"/>
                    <a:lumOff val="5000"/>
                  </a:schemeClr>
                </a:solidFill>
                <a:latin typeface="Footlight MT Light" pitchFamily="18" charset="0"/>
              </a:rPr>
              <a:t>Samy</a:t>
            </a:r>
            <a:r>
              <a:rPr lang="en-US" sz="3600" b="1" dirty="0">
                <a:solidFill>
                  <a:schemeClr val="tx1">
                    <a:lumMod val="95000"/>
                    <a:lumOff val="5000"/>
                  </a:schemeClr>
                </a:solidFill>
                <a:latin typeface="Footlight MT Light" pitchFamily="18" charset="0"/>
              </a:rPr>
              <a:t> A. </a:t>
            </a:r>
            <a:r>
              <a:rPr lang="en-US" sz="3600" b="1" dirty="0" err="1">
                <a:solidFill>
                  <a:schemeClr val="tx1">
                    <a:lumMod val="95000"/>
                    <a:lumOff val="5000"/>
                  </a:schemeClr>
                </a:solidFill>
                <a:latin typeface="Footlight MT Light" pitchFamily="18" charset="0"/>
              </a:rPr>
              <a:t>Azer</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(Medical Education)</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Ali Somily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Abdul </a:t>
            </a:r>
            <a:r>
              <a:rPr lang="en-US" sz="3600" b="1" dirty="0" err="1">
                <a:solidFill>
                  <a:schemeClr val="tx1">
                    <a:lumMod val="95000"/>
                    <a:lumOff val="5000"/>
                  </a:schemeClr>
                </a:solidFill>
                <a:latin typeface="Footlight MT Light" pitchFamily="18" charset="0"/>
              </a:rPr>
              <a:t>Mageed</a:t>
            </a:r>
            <a:r>
              <a:rPr lang="en-US" sz="3600" b="1" dirty="0">
                <a:solidFill>
                  <a:schemeClr val="tx1">
                    <a:lumMod val="95000"/>
                    <a:lumOff val="5000"/>
                  </a:schemeClr>
                </a:solidFill>
                <a:latin typeface="Footlight MT Light" pitchFamily="18" charset="0"/>
              </a:rPr>
              <a:t> </a:t>
            </a:r>
            <a:r>
              <a:rPr lang="en-US" sz="3600" b="1" dirty="0" err="1" smtClean="0">
                <a:solidFill>
                  <a:schemeClr val="tx1">
                    <a:lumMod val="95000"/>
                    <a:lumOff val="5000"/>
                  </a:schemeClr>
                </a:solidFill>
                <a:latin typeface="Footlight MT Light" pitchFamily="18" charset="0"/>
              </a:rPr>
              <a:t>Kambal</a:t>
            </a:r>
            <a:r>
              <a:rPr lang="en-US" sz="3600" b="1" dirty="0" smtClean="0">
                <a:solidFill>
                  <a:schemeClr val="tx1">
                    <a:lumMod val="95000"/>
                    <a:lumOff val="5000"/>
                  </a:schemeClr>
                </a:solidFill>
                <a:latin typeface="Footlight MT Light" pitchFamily="18" charset="0"/>
              </a:rPr>
              <a:t> </a:t>
            </a:r>
            <a:r>
              <a:rPr lang="en-US" sz="3600" b="1" dirty="0" smtClean="0">
                <a:solidFill>
                  <a:schemeClr val="accent2">
                    <a:lumMod val="50000"/>
                  </a:schemeClr>
                </a:solidFill>
                <a:latin typeface="Footlight MT Light" pitchFamily="18" charset="0"/>
              </a:rPr>
              <a:t>(</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Malak </a:t>
            </a:r>
            <a:r>
              <a:rPr lang="en-US" sz="3600" b="1" dirty="0" smtClean="0">
                <a:solidFill>
                  <a:schemeClr val="tx1">
                    <a:lumMod val="95000"/>
                    <a:lumOff val="5000"/>
                  </a:schemeClr>
                </a:solidFill>
                <a:latin typeface="Footlight MT Light" pitchFamily="18" charset="0"/>
              </a:rPr>
              <a:t> M. El-Hazmi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t>
            </a:r>
            <a:r>
              <a:rPr lang="en-US" sz="3600" b="1" dirty="0" err="1">
                <a:solidFill>
                  <a:schemeClr val="tx1">
                    <a:lumMod val="95000"/>
                    <a:lumOff val="5000"/>
                  </a:schemeClr>
                </a:solidFill>
                <a:latin typeface="Footlight MT Light" pitchFamily="18" charset="0"/>
              </a:rPr>
              <a:t>Fawzia</a:t>
            </a:r>
            <a:r>
              <a:rPr lang="en-US" sz="3600" b="1" dirty="0">
                <a:solidFill>
                  <a:schemeClr val="tx1">
                    <a:lumMod val="95000"/>
                    <a:lumOff val="5000"/>
                  </a:schemeClr>
                </a:solidFill>
                <a:latin typeface="Footlight MT Light" pitchFamily="18" charset="0"/>
              </a:rPr>
              <a:t> Al-</a:t>
            </a:r>
            <a:r>
              <a:rPr lang="en-US" sz="3600" b="1" dirty="0" err="1">
                <a:solidFill>
                  <a:schemeClr val="tx1">
                    <a:lumMod val="95000"/>
                    <a:lumOff val="5000"/>
                  </a:schemeClr>
                </a:solidFill>
                <a:latin typeface="Footlight MT Light" pitchFamily="18" charset="0"/>
              </a:rPr>
              <a:t>Otaibi</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marL="342900" marR="0" lvl="0" indent="-34290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kern="0" cap="none" spc="0" normalizeH="0" baseline="0" noProof="0" dirty="0" smtClean="0">
              <a:ln>
                <a:noFill/>
              </a:ln>
              <a:solidFill>
                <a:srgbClr val="FFFF00"/>
              </a:solidFill>
              <a:effectLst/>
              <a:uLnTx/>
              <a:uFillTx/>
              <a:latin typeface="Footlight MT Light" pitchFamily="18" charset="0"/>
              <a:cs typeface="+mn-cs"/>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HBsAg</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457200" y="1746915"/>
            <a:ext cx="7797800" cy="4401205"/>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4000" dirty="0" smtClean="0">
                <a:latin typeface="Footlight MT Light" pitchFamily="18" charset="0"/>
              </a:rPr>
              <a:t>Screening for (Anti-HCV) by ELISA</a:t>
            </a:r>
          </a:p>
          <a:p>
            <a:pPr marL="1250950" lvl="1" indent="-457200">
              <a:buBlip>
                <a:blip r:embed="rId2"/>
              </a:buBlip>
            </a:pPr>
            <a:r>
              <a:rPr lang="en-US" sz="4000" dirty="0" smtClean="0">
                <a:latin typeface="Footlight MT Light" pitchFamily="18" charset="0"/>
              </a:rPr>
              <a:t>Confirmatory test by recombinant </a:t>
            </a:r>
            <a:r>
              <a:rPr lang="en-US" sz="4000" dirty="0" err="1" smtClean="0">
                <a:latin typeface="Footlight MT Light" pitchFamily="18" charset="0"/>
              </a:rPr>
              <a:t>immunoblot</a:t>
            </a:r>
            <a:r>
              <a:rPr lang="en-US" sz="4000" dirty="0" smtClean="0">
                <a:latin typeface="Footlight MT Light" pitchFamily="18" charset="0"/>
              </a:rPr>
              <a:t> assay (RIBA)</a:t>
            </a: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t>
            </a:r>
            <a:r>
              <a:rPr lang="en-US" sz="3600" b="1" dirty="0" smtClean="0">
                <a:solidFill>
                  <a:schemeClr val="tx1"/>
                </a:solidFill>
                <a:latin typeface="Times New Roman" pitchFamily="18" charset="0"/>
                <a:cs typeface="Times New Roman" pitchFamily="18" charset="0"/>
              </a:rPr>
              <a:t>arranged </a:t>
            </a:r>
            <a:r>
              <a:rPr lang="en-US" sz="3600" b="1" dirty="0">
                <a:solidFill>
                  <a:schemeClr val="tx1"/>
                </a:solidFill>
                <a:latin typeface="Times New Roman" pitchFamily="18" charset="0"/>
                <a:cs typeface="Times New Roman" pitchFamily="18" charset="0"/>
              </a:rPr>
              <a:t>for him to see hepatologist who </a:t>
            </a:r>
            <a:r>
              <a:rPr lang="en-US" sz="3600" b="1" dirty="0" smtClean="0">
                <a:solidFill>
                  <a:schemeClr val="tx1"/>
                </a:solidFill>
                <a:latin typeface="Times New Roman" pitchFamily="18" charset="0"/>
                <a:cs typeface="Times New Roman" pitchFamily="18" charset="0"/>
              </a:rPr>
              <a:t>examined </a:t>
            </a:r>
            <a:r>
              <a:rPr lang="en-US" sz="3600" b="1" dirty="0">
                <a:solidFill>
                  <a:schemeClr val="tx1"/>
                </a:solidFill>
                <a:latin typeface="Times New Roman" pitchFamily="18" charset="0"/>
                <a:cs typeface="Times New Roman" pitchFamily="18" charset="0"/>
              </a:rPr>
              <a:t>him and </a:t>
            </a:r>
            <a:r>
              <a:rPr lang="en-US" sz="3600" b="1" dirty="0" smtClean="0">
                <a:solidFill>
                  <a:schemeClr val="tx1"/>
                </a:solidFill>
                <a:latin typeface="Times New Roman" pitchFamily="18" charset="0"/>
                <a:cs typeface="Times New Roman" pitchFamily="18" charset="0"/>
              </a:rPr>
              <a:t>reviewed </a:t>
            </a:r>
            <a:r>
              <a:rPr lang="en-US" sz="3600" b="1" dirty="0">
                <a:solidFill>
                  <a:schemeClr val="tx1"/>
                </a:solidFill>
                <a:latin typeface="Times New Roman" pitchFamily="18" charset="0"/>
                <a:cs typeface="Times New Roman" pitchFamily="18" charset="0"/>
              </a:rPr>
              <a:t>his results. He further </a:t>
            </a:r>
            <a:r>
              <a:rPr lang="en-US" sz="3600" b="1" dirty="0">
                <a:latin typeface="Times New Roman" pitchFamily="18" charset="0"/>
                <a:cs typeface="Times New Roman" pitchFamily="18" charset="0"/>
              </a:rPr>
              <a:t>requested </a:t>
            </a:r>
            <a:r>
              <a:rPr lang="en-US" sz="3600" b="1" dirty="0">
                <a:solidFill>
                  <a:schemeClr val="tx1"/>
                </a:solidFill>
                <a:latin typeface="Times New Roman" pitchFamily="18" charset="0"/>
                <a:cs typeface="Times New Roman" pitchFamily="18" charset="0"/>
              </a:rPr>
              <a:t>PCR with genotype for </a:t>
            </a:r>
            <a:r>
              <a:rPr lang="en-US" sz="3600" b="1" dirty="0">
                <a:latin typeface="Times New Roman" pitchFamily="18" charset="0"/>
                <a:cs typeface="Times New Roman" pitchFamily="18" charset="0"/>
              </a:rPr>
              <a:t>the management </a:t>
            </a:r>
            <a:r>
              <a:rPr lang="en-US" sz="3600" b="1" dirty="0" smtClean="0">
                <a:latin typeface="Times New Roman" pitchFamily="18" charset="0"/>
                <a:cs typeface="Times New Roman" pitchFamily="18" charset="0"/>
              </a:rPr>
              <a:t>Hepatitis </a:t>
            </a:r>
            <a:r>
              <a:rPr lang="en-US" sz="3600" b="1" dirty="0">
                <a:latin typeface="Times New Roman" pitchFamily="18" charset="0"/>
                <a:cs typeface="Times New Roman" pitchFamily="18" charset="0"/>
              </a:rPr>
              <a:t>C</a:t>
            </a:r>
            <a:r>
              <a:rPr lang="en-US" sz="3600" b="1" dirty="0" smtClean="0">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a:t>
            </a:r>
            <a:r>
              <a:rPr lang="en-US" sz="3600" b="1">
                <a:solidFill>
                  <a:srgbClr val="C00000"/>
                </a:solidFill>
                <a:latin typeface="Times New Roman" pitchFamily="18" charset="0"/>
                <a:cs typeface="Times New Roman" pitchFamily="18" charset="0"/>
              </a:rPr>
              <a:t>the </a:t>
            </a:r>
            <a:r>
              <a:rPr lang="en-US" sz="3600" b="1" smtClean="0">
                <a:solidFill>
                  <a:srgbClr val="C00000"/>
                </a:solidFill>
                <a:latin typeface="Times New Roman" pitchFamily="18" charset="0"/>
                <a:cs typeface="Times New Roman" pitchFamily="18" charset="0"/>
              </a:rPr>
              <a:t>management? </a:t>
            </a:r>
            <a:endParaRPr lang="en-US" sz="3600" b="1" dirty="0">
              <a:solidFill>
                <a:srgbClr val="C00000"/>
              </a:solidFill>
              <a:latin typeface="Times New Roman" pitchFamily="18" charset="0"/>
              <a:cs typeface="Times New Roman" pitchFamily="18" charset="0"/>
            </a:endParaRP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err="1">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 HBeAg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Anti-HBe</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Anti-HBc IgM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Total Anti-HBc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HIV Ag/Ab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Anti-HCV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C:\Documents and Settings\Toshiba\My Documents\My Pictures\g.bmp"/>
          <p:cNvPicPr>
            <a:picLocks noChangeAspect="1" noChangeArrowheads="1"/>
          </p:cNvPicPr>
          <p:nvPr/>
        </p:nvPicPr>
        <p:blipFill>
          <a:blip r:embed="rId2" cstate="print"/>
          <a:srcRect/>
          <a:stretch>
            <a:fillRect/>
          </a:stretch>
        </p:blipFill>
        <p:spPr bwMode="auto">
          <a:xfrm>
            <a:off x="0" y="-214313"/>
            <a:ext cx="9144000" cy="7358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err="1" smtClean="0">
                <a:solidFill>
                  <a:schemeClr val="tx1"/>
                </a:solidFill>
                <a:latin typeface="Footlight MT Light" pitchFamily="18" charset="0"/>
              </a:rPr>
              <a:t>HBsAg</a:t>
            </a:r>
            <a:r>
              <a:rPr lang="en-US" sz="3200" dirty="0" smtClean="0">
                <a:solidFill>
                  <a:schemeClr val="tx1"/>
                </a:solidFill>
                <a:latin typeface="Footlight MT Light" pitchFamily="18" charset="0"/>
              </a:rPr>
              <a:t>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err="1" smtClean="0">
                <a:latin typeface="Footlight MT Light" pitchFamily="18" charset="0"/>
              </a:rPr>
              <a:t>HBsAg</a:t>
            </a:r>
            <a:r>
              <a:rPr lang="en-US" sz="3200" dirty="0" smtClean="0">
                <a:latin typeface="Footlight MT Light" pitchFamily="18" charset="0"/>
              </a:rPr>
              <a:t>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 </a:t>
            </a:r>
            <a:r>
              <a:rPr lang="en-US" sz="2800" dirty="0" smtClean="0">
                <a:solidFill>
                  <a:schemeClr val="tx1">
                    <a:lumMod val="95000"/>
                    <a:lumOff val="5000"/>
                  </a:schemeClr>
                </a:solidFill>
                <a:latin typeface="Footlight MT Light" pitchFamily="18" charset="0"/>
              </a:rPr>
              <a:t>Not donate blood, body organs, other tissue.</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Not share any personal items that may have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blood on them (e.g., toothbrushes ).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Be seen at least annually  by their regular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medical doctor.</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Discuss the risk for transmission with their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partner and need for testing</a:t>
            </a:r>
            <a:r>
              <a:rPr lang="en-US" sz="2800" dirty="0" smtClean="0">
                <a:latin typeface="Footlight MT Light" pitchFamily="18" charset="0"/>
              </a:rPr>
              <a:t>.</a:t>
            </a:r>
            <a:endParaRPr lang="en-US" sz="2800"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226425" cy="5241260"/>
          </a:xfrm>
        </p:spPr>
        <p:txBody>
          <a:bodyPr/>
          <a:lstStyle/>
          <a:p>
            <a:pPr marL="0" indent="0" algn="just">
              <a:buNone/>
            </a:pPr>
            <a:r>
              <a:rPr lang="en-US" sz="3600" dirty="0" smtClean="0">
                <a:latin typeface="Footlight MT Light" pitchFamily="18" charset="0"/>
              </a:rPr>
              <a:t>Today the mother is admitted 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During a repair of the episiotomy, you accidentally prick your finger with a needle stained by the patient blood. </a:t>
            </a: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4525963"/>
          </a:xfrm>
        </p:spPr>
        <p:txBody>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r>
                        <a:rPr lang="en-US" sz="1600" dirty="0">
                          <a:solidFill>
                            <a:srgbClr val="C00000"/>
                          </a:solidFill>
                          <a:latin typeface="Perpetua Titling MT" pitchFamily="18" charset="0"/>
                          <a:ea typeface="Times New Roman"/>
                          <a:cs typeface="Arial"/>
                        </a:rPr>
                        <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smtClean="0">
                          <a:solidFill>
                            <a:schemeClr val="tx1"/>
                          </a:solidFill>
                          <a:latin typeface="Perpetua Titling MT" pitchFamily="18" charset="0"/>
                          <a:ea typeface="Times New Roman"/>
                          <a:cs typeface="Arial"/>
                        </a:rPr>
                        <a:t>anti-</a:t>
                      </a:r>
                      <a:r>
                        <a:rPr lang="en-US" sz="1600" b="1" dirty="0" err="1" smtClean="0">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647</TotalTime>
  <Words>1309</Words>
  <Application>Microsoft Office PowerPoint</Application>
  <PresentationFormat>On-screen Show (4:3)</PresentationFormat>
  <Paragraphs>299</Paragraphs>
  <Slides>43</Slides>
  <Notes>1</Notes>
  <HiddenSlides>4</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43</vt:i4>
      </vt:variant>
    </vt:vector>
  </HeadingPairs>
  <TitlesOfParts>
    <vt:vector size="62" baseType="lpstr">
      <vt:lpstr>Andalus</vt:lpstr>
      <vt:lpstr>Arial</vt:lpstr>
      <vt:lpstr>Bodoni MT Black</vt:lpstr>
      <vt:lpstr>Calibri</vt:lpstr>
      <vt:lpstr>Cooper Black</vt:lpstr>
      <vt:lpstr>Footlight MT Light</vt:lpstr>
      <vt:lpstr>Forte</vt:lpstr>
      <vt:lpstr>Garamond</vt:lpstr>
      <vt:lpstr>Lucida Sans Unicode</vt:lpstr>
      <vt:lpstr>Perpetua Titling MT</vt:lpstr>
      <vt:lpstr>Script MT Bold</vt:lpstr>
      <vt:lpstr>Times New Roman</vt:lpstr>
      <vt:lpstr>Verdana</vt:lpstr>
      <vt:lpstr>Wingdings 2</vt:lpstr>
      <vt:lpstr>Wingdings 3</vt:lpstr>
      <vt:lpstr>med_0242_slide</vt:lpstr>
      <vt:lpstr>1_Default Design</vt:lpstr>
      <vt:lpstr>Concourse</vt:lpstr>
      <vt:lpstr>1_Concourse</vt:lpstr>
      <vt:lpstr>MICROBIOLOGY PRACTICAL </vt:lpstr>
      <vt:lpstr>PowerPoint Presentation</vt:lpstr>
      <vt:lpstr>PowerPoint Presentation</vt:lpstr>
      <vt:lpstr>Case 1 </vt:lpstr>
      <vt:lpstr>Case 1 </vt:lpstr>
      <vt:lpstr>QUESTIONS </vt:lpstr>
      <vt:lpstr>PowerPoint Presentation</vt:lpstr>
      <vt:lpstr>PowerPoint Presentation</vt:lpstr>
      <vt:lpstr>PowerPoint Presentation</vt:lpstr>
      <vt:lpstr>PowerPoint Presentation</vt:lpstr>
      <vt:lpstr>PowerPoint Presentation</vt:lpstr>
      <vt:lpstr>PowerPoint Presentation</vt:lpstr>
      <vt:lpstr>Investigation  </vt:lpstr>
      <vt:lpstr>PowerPoint Presentation</vt:lpstr>
      <vt:lpstr>PowerPoint Presentation</vt:lpstr>
      <vt:lpstr>PowerPoint Presentation</vt:lpstr>
      <vt:lpstr>Case 2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What further management would     you offer to the mother?  </vt:lpstr>
      <vt:lpstr>PowerPoint Presentation</vt:lpstr>
      <vt:lpstr>PowerPoint Presentation</vt:lpstr>
      <vt:lpstr>PowerPoint Presentation</vt:lpstr>
      <vt:lpstr>PowerPoint Presentation</vt:lpstr>
      <vt:lpstr>2. What is the risk of infection to you? </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 </dc:title>
  <dc:creator>Dr.Ali Somily</dc:creator>
  <cp:lastModifiedBy>ksu</cp:lastModifiedBy>
  <cp:revision>36</cp:revision>
  <dcterms:created xsi:type="dcterms:W3CDTF">2011-01-10T06:55:21Z</dcterms:created>
  <dcterms:modified xsi:type="dcterms:W3CDTF">2017-01-09T09:20:03Z</dcterms:modified>
</cp:coreProperties>
</file>