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258" r:id="rId4"/>
    <p:sldId id="259" r:id="rId5"/>
    <p:sldId id="292" r:id="rId6"/>
    <p:sldId id="294" r:id="rId7"/>
    <p:sldId id="285" r:id="rId8"/>
    <p:sldId id="260" r:id="rId9"/>
    <p:sldId id="261" r:id="rId10"/>
    <p:sldId id="262" r:id="rId11"/>
    <p:sldId id="263" r:id="rId12"/>
    <p:sldId id="286" r:id="rId13"/>
    <p:sldId id="264" r:id="rId14"/>
    <p:sldId id="291" r:id="rId15"/>
    <p:sldId id="265" r:id="rId16"/>
    <p:sldId id="266" r:id="rId17"/>
    <p:sldId id="295" r:id="rId18"/>
    <p:sldId id="267" r:id="rId19"/>
    <p:sldId id="269" r:id="rId20"/>
    <p:sldId id="298" r:id="rId21"/>
    <p:sldId id="270" r:id="rId22"/>
    <p:sldId id="284"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96" r:id="rId36"/>
    <p:sldId id="297" r:id="rId37"/>
    <p:sldId id="288" r:id="rId38"/>
    <p:sldId id="287" r:id="rId39"/>
    <p:sldId id="289"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DB02-BFC7-41AC-92FB-D20432C1D82B}" type="datetimeFigureOut">
              <a:rPr lang="en-US" smtClean="0"/>
              <a:pPr/>
              <a:t>12/16/2016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B7DA8-3BEE-45B6-9E52-B83BF4C425E7}" type="slidenum">
              <a:rPr lang="en-US" smtClean="0"/>
              <a:pPr/>
              <a:t>‹#›</a:t>
            </a:fld>
            <a:endParaRPr lang="en-US"/>
          </a:p>
        </p:txBody>
      </p:sp>
    </p:spTree>
    <p:extLst>
      <p:ext uri="{BB962C8B-B14F-4D97-AF65-F5344CB8AC3E}">
        <p14:creationId xmlns:p14="http://schemas.microsoft.com/office/powerpoint/2010/main" val="428259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3D6ED79C-D415-4165-8AB3-B7F731F6A468}" type="slidenum">
              <a:rPr lang="en-GB" smtClean="0">
                <a:cs typeface="Arial" charset="0"/>
              </a:rPr>
              <a:pPr/>
              <a:t>3</a:t>
            </a:fld>
            <a:endParaRPr lang="en-GB"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7407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C77A0B-25CF-4869-82E9-CF418F3329DF}" type="slidenum">
              <a:rPr lang="en-GB" smtClean="0">
                <a:cs typeface="Arial" charset="0"/>
              </a:rPr>
              <a:pPr/>
              <a:t>18</a:t>
            </a:fld>
            <a:endParaRPr lang="en-GB"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83875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6B3C94C-26D3-4245-A56A-1B95963C55AA}" type="slidenum">
              <a:rPr lang="en-GB" smtClean="0">
                <a:cs typeface="Arial" charset="0"/>
              </a:rPr>
              <a:pPr/>
              <a:t>19</a:t>
            </a:fld>
            <a:endParaRPr lang="en-GB" smtClean="0">
              <a:cs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9386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C8B05081-A0C4-45A8-9E88-960D934ACF16}" type="slidenum">
              <a:rPr lang="en-GB" smtClean="0">
                <a:cs typeface="Arial" charset="0"/>
              </a:rPr>
              <a:pPr/>
              <a:t>21</a:t>
            </a:fld>
            <a:endParaRPr lang="en-GB" smtClean="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4795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54431F1-A41A-403C-B6FC-FBC3DDD7D290}" type="slidenum">
              <a:rPr lang="en-GB" smtClean="0">
                <a:cs typeface="Arial" charset="0"/>
              </a:rPr>
              <a:pPr/>
              <a:t>23</a:t>
            </a:fld>
            <a:endParaRPr lang="en-GB" smtClean="0">
              <a:cs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5666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763B285-A5BA-455C-95D7-01FCC2061B74}" type="slidenum">
              <a:rPr lang="en-GB" smtClean="0">
                <a:cs typeface="Arial" charset="0"/>
              </a:rPr>
              <a:pPr/>
              <a:t>24</a:t>
            </a:fld>
            <a:endParaRPr lang="en-GB" smtClean="0">
              <a:cs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46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B7A4CCC0-A888-43A5-9174-25A0C0B793CF}" type="slidenum">
              <a:rPr lang="en-GB" smtClean="0">
                <a:cs typeface="Arial" charset="0"/>
              </a:rPr>
              <a:pPr/>
              <a:t>25</a:t>
            </a:fld>
            <a:endParaRPr lang="en-GB" smtClean="0">
              <a:cs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08143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19B79AD-EC19-4C3F-8691-F33D2DA7CCCA}" type="slidenum">
              <a:rPr lang="en-GB" smtClean="0">
                <a:cs typeface="Arial" charset="0"/>
              </a:rPr>
              <a:pPr/>
              <a:t>26</a:t>
            </a:fld>
            <a:endParaRPr lang="en-GB" smtClean="0">
              <a:cs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144971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21FE8FA-A4CA-4E83-9F81-2D8F1042D14E}" type="slidenum">
              <a:rPr lang="en-GB" smtClean="0">
                <a:cs typeface="Arial" charset="0"/>
              </a:rPr>
              <a:pPr/>
              <a:t>27</a:t>
            </a:fld>
            <a:endParaRPr lang="en-GB" smtClean="0">
              <a:cs typeface="Arial" charset="0"/>
            </a:endParaRPr>
          </a:p>
        </p:txBody>
      </p:sp>
      <p:sp>
        <p:nvSpPr>
          <p:cNvPr id="365571" name="Rectangle 2"/>
          <p:cNvSpPr>
            <a:spLocks noGrp="1" noRot="1" noChangeAspect="1" noChangeArrowheads="1" noTextEdit="1"/>
          </p:cNvSpPr>
          <p:nvPr>
            <p:ph type="sldImg"/>
          </p:nvPr>
        </p:nvSpPr>
        <p:spPr>
          <a:ln>
            <a:noFill/>
          </a:ln>
        </p:spPr>
      </p:sp>
      <p:sp>
        <p:nvSpPr>
          <p:cNvPr id="3655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56136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1CD20B39-649A-46A5-9F63-0F9325E7D466}" type="slidenum">
              <a:rPr lang="en-GB" smtClean="0">
                <a:cs typeface="Arial" charset="0"/>
              </a:rPr>
              <a:pPr/>
              <a:t>28</a:t>
            </a:fld>
            <a:endParaRPr lang="en-GB" smtClean="0">
              <a:cs typeface="Arial" charset="0"/>
            </a:endParaRPr>
          </a:p>
        </p:txBody>
      </p:sp>
      <p:sp>
        <p:nvSpPr>
          <p:cNvPr id="366595" name="Rectangle 2"/>
          <p:cNvSpPr>
            <a:spLocks noGrp="1" noRot="1" noChangeAspect="1" noChangeArrowheads="1" noTextEdit="1"/>
          </p:cNvSpPr>
          <p:nvPr>
            <p:ph type="sldImg"/>
          </p:nvPr>
        </p:nvSpPr>
        <p:spPr>
          <a:ln>
            <a:noFill/>
          </a:ln>
        </p:spPr>
      </p:sp>
      <p:sp>
        <p:nvSpPr>
          <p:cNvPr id="3665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extLst>
      <p:ext uri="{BB962C8B-B14F-4D97-AF65-F5344CB8AC3E}">
        <p14:creationId xmlns:p14="http://schemas.microsoft.com/office/powerpoint/2010/main" val="1537213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867A04F-F855-4A78-A142-AE9C449E0920}" type="slidenum">
              <a:rPr lang="en-GB" smtClean="0">
                <a:cs typeface="Arial" charset="0"/>
              </a:rPr>
              <a:pPr/>
              <a:t>29</a:t>
            </a:fld>
            <a:endParaRPr lang="en-GB" smtClean="0">
              <a:cs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6207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89A3D8C-0BC6-4BF5-99C1-9D9C5D23DBB2}" type="slidenum">
              <a:rPr lang="en-GB" smtClean="0">
                <a:cs typeface="Arial" charset="0"/>
              </a:rPr>
              <a:pPr/>
              <a:t>4</a:t>
            </a:fld>
            <a:endParaRPr lang="en-GB" smtClean="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66161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smtClean="0"/>
              <a:t>Alcoholic liver disease: macrovesicular steatosis, involving most regions of the hepatic lobule. The intracytoplasmic fat is seen as clear vacuoles. Some early fibrosis (stained blue) is present (Masson trichrome). </a:t>
            </a:r>
          </a:p>
        </p:txBody>
      </p:sp>
      <p:sp>
        <p:nvSpPr>
          <p:cNvPr id="4" name="Slide Number Placeholder 3"/>
          <p:cNvSpPr>
            <a:spLocks noGrp="1"/>
          </p:cNvSpPr>
          <p:nvPr>
            <p:ph type="sldNum" sz="quarter" idx="5"/>
          </p:nvPr>
        </p:nvSpPr>
        <p:spPr/>
        <p:txBody>
          <a:bodyPr/>
          <a:lstStyle/>
          <a:p>
            <a:pPr>
              <a:defRPr/>
            </a:pPr>
            <a:fld id="{393C4A27-D6D1-4990-8854-BCA8DE95E43E}" type="slidenum">
              <a:rPr lang="en-GB" smtClean="0"/>
              <a:pPr>
                <a:defRPr/>
              </a:pPr>
              <a:t>31</a:t>
            </a:fld>
            <a:endParaRPr lang="en-GB"/>
          </a:p>
        </p:txBody>
      </p:sp>
    </p:spTree>
    <p:extLst>
      <p:ext uri="{BB962C8B-B14F-4D97-AF65-F5344CB8AC3E}">
        <p14:creationId xmlns:p14="http://schemas.microsoft.com/office/powerpoint/2010/main" val="756454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r>
              <a:rPr lang="en-US" smtClean="0"/>
              <a:t>Alcoholic hepatitis. </a:t>
            </a:r>
            <a:r>
              <a:rPr lang="en-US" i="1" smtClean="0"/>
              <a:t>A</a:t>
            </a:r>
            <a:r>
              <a:rPr lang="en-US" smtClean="0"/>
              <a:t>, The cluster of inflammatory cells marks the site of a necrotic hepatocyte. A Mallory body is present in a second hepatocyte (</a:t>
            </a:r>
            <a:r>
              <a:rPr lang="en-US" i="1" smtClean="0"/>
              <a:t>arrow</a:t>
            </a:r>
            <a:r>
              <a:rPr lang="en-US" smtClean="0"/>
              <a:t>). </a:t>
            </a:r>
            <a:r>
              <a:rPr lang="en-US" i="1" smtClean="0"/>
              <a:t>B</a:t>
            </a:r>
            <a:r>
              <a:rPr lang="en-US" smtClean="0"/>
              <a:t>, 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2C7E80FA-1655-4980-9314-EAE8B446EE7E}" type="slidenum">
              <a:rPr lang="en-GB" smtClean="0"/>
              <a:pPr>
                <a:defRPr/>
              </a:pPr>
              <a:t>32</a:t>
            </a:fld>
            <a:endParaRPr lang="en-GB"/>
          </a:p>
        </p:txBody>
      </p:sp>
    </p:spTree>
    <p:extLst>
      <p:ext uri="{BB962C8B-B14F-4D97-AF65-F5344CB8AC3E}">
        <p14:creationId xmlns:p14="http://schemas.microsoft.com/office/powerpoint/2010/main" val="151397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r>
              <a:rPr lang="en-US" smtClean="0"/>
              <a:t>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670A1767-C284-4AA3-9744-95EDD3918359}" type="slidenum">
              <a:rPr lang="en-GB" smtClean="0"/>
              <a:pPr>
                <a:defRPr/>
              </a:pPr>
              <a:t>33</a:t>
            </a:fld>
            <a:endParaRPr lang="en-GB"/>
          </a:p>
        </p:txBody>
      </p:sp>
    </p:spTree>
    <p:extLst>
      <p:ext uri="{BB962C8B-B14F-4D97-AF65-F5344CB8AC3E}">
        <p14:creationId xmlns:p14="http://schemas.microsoft.com/office/powerpoint/2010/main" val="151267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r>
              <a:rPr lang="en-US" smtClean="0"/>
              <a:t>Alcoholic cirrhosis. </a:t>
            </a:r>
            <a:r>
              <a:rPr lang="en-US" i="1" smtClean="0"/>
              <a:t>A</a:t>
            </a:r>
            <a:r>
              <a:rPr lang="en-US" smtClean="0"/>
              <a:t>, The characteristic diffuse nodularity of the surface reflects the interplay between nodular regeneration and scarring. The greenish tint of some nodules is due to bile stasis. A hepatocellular carcinoma is present as a budding mass at the lower edge of the right lobe (lower left of figure). </a:t>
            </a:r>
            <a:r>
              <a:rPr lang="en-US" i="1" smtClean="0"/>
              <a:t>B</a:t>
            </a:r>
            <a:r>
              <a:rPr lang="en-US" smtClean="0"/>
              <a:t>, The microscopic view shows nodules of varying sizes entrapped in blue-staining fibrous tissue. The liver capsule is at the top (Masson trichrome). </a:t>
            </a:r>
          </a:p>
        </p:txBody>
      </p:sp>
      <p:sp>
        <p:nvSpPr>
          <p:cNvPr id="4" name="Slide Number Placeholder 3"/>
          <p:cNvSpPr>
            <a:spLocks noGrp="1"/>
          </p:cNvSpPr>
          <p:nvPr>
            <p:ph type="sldNum" sz="quarter" idx="5"/>
          </p:nvPr>
        </p:nvSpPr>
        <p:spPr/>
        <p:txBody>
          <a:bodyPr/>
          <a:lstStyle/>
          <a:p>
            <a:pPr>
              <a:defRPr/>
            </a:pPr>
            <a:fld id="{A97127DB-EEA0-407D-B1E5-11ABD781E47C}" type="slidenum">
              <a:rPr lang="en-GB" smtClean="0"/>
              <a:pPr>
                <a:defRPr/>
              </a:pPr>
              <a:t>34</a:t>
            </a:fld>
            <a:endParaRPr lang="en-GB"/>
          </a:p>
        </p:txBody>
      </p:sp>
    </p:spTree>
    <p:extLst>
      <p:ext uri="{BB962C8B-B14F-4D97-AF65-F5344CB8AC3E}">
        <p14:creationId xmlns:p14="http://schemas.microsoft.com/office/powerpoint/2010/main" val="2462718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94B7DA8-3BEE-45B6-9E52-B83BF4C425E7}" type="slidenum">
              <a:rPr lang="en-US" smtClean="0"/>
              <a:pPr/>
              <a:t>37</a:t>
            </a:fld>
            <a:endParaRPr lang="en-US"/>
          </a:p>
        </p:txBody>
      </p:sp>
    </p:spTree>
    <p:extLst>
      <p:ext uri="{BB962C8B-B14F-4D97-AF65-F5344CB8AC3E}">
        <p14:creationId xmlns:p14="http://schemas.microsoft.com/office/powerpoint/2010/main" val="416660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5CD8F515-65D2-4E5C-9552-AB144D26E6CF}" type="slidenum">
              <a:rPr lang="en-GB" smtClean="0">
                <a:cs typeface="Arial" charset="0"/>
              </a:rPr>
              <a:pPr/>
              <a:t>8</a:t>
            </a:fld>
            <a:endParaRPr lang="en-GB"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1186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A9F03B82-4F32-478C-8E1F-BF7A5261BEA6}" type="slidenum">
              <a:rPr lang="en-GB" smtClean="0">
                <a:cs typeface="Arial" charset="0"/>
              </a:rPr>
              <a:pPr/>
              <a:t>9</a:t>
            </a:fld>
            <a:endParaRPr lang="en-GB" smtClean="0">
              <a:cs typeface="Arial"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1594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076DB729-F5F7-4085-8C15-294E6431EB39}" type="slidenum">
              <a:rPr lang="en-GB" smtClean="0">
                <a:cs typeface="Arial" charset="0"/>
              </a:rPr>
              <a:pPr/>
              <a:t>10</a:t>
            </a:fld>
            <a:endParaRPr lang="en-GB" smtClean="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9391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CE9737F-71E2-4F26-AFA9-598F32D5F63D}" type="slidenum">
              <a:rPr lang="en-GB" smtClean="0">
                <a:cs typeface="Arial" charset="0"/>
              </a:rPr>
              <a:pPr/>
              <a:t>11</a:t>
            </a:fld>
            <a:endParaRPr lang="en-GB" smtClean="0">
              <a:cs typeface="Arial"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2047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E713C51-E87C-41D3-9A76-33E2FEEC77A2}" type="slidenum">
              <a:rPr lang="en-GB" smtClean="0">
                <a:cs typeface="Arial" charset="0"/>
              </a:rPr>
              <a:pPr/>
              <a:t>13</a:t>
            </a:fld>
            <a:endParaRPr lang="en-GB" smtClean="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3703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8F71C59-24AD-4652-B62C-6C6EED11BCA8}" type="slidenum">
              <a:rPr lang="en-GB" smtClean="0">
                <a:cs typeface="Arial" charset="0"/>
              </a:rPr>
              <a:pPr/>
              <a:t>15</a:t>
            </a:fld>
            <a:endParaRPr lang="en-GB" smtClean="0">
              <a:cs typeface="Arial"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2453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236FC17-E40F-41DB-8112-36CED7A7E90B}" type="slidenum">
              <a:rPr lang="en-GB" smtClean="0">
                <a:cs typeface="Arial" charset="0"/>
              </a:rPr>
              <a:pPr/>
              <a:t>16</a:t>
            </a:fld>
            <a:endParaRPr lang="en-GB" smtClean="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75793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BB18EE-8051-4A85-8764-B2B8324FEE7B}" type="datetimeFigureOut">
              <a:rPr lang="en-US" smtClean="0"/>
              <a:pPr/>
              <a:t>12/16/2016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E4EC98-C6C5-42D3-8504-A3B83FBEDC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EC98-C6C5-42D3-8504-A3B83FBED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BB18EE-8051-4A85-8764-B2B8324FEE7B}" type="datetimeFigureOut">
              <a:rPr lang="en-US" smtClean="0"/>
              <a:pPr/>
              <a:t>12/16/2016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4E4EC98-C6C5-42D3-8504-A3B83FBEDC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BB18EE-8051-4A85-8764-B2B8324FEE7B}" type="datetimeFigureOut">
              <a:rPr lang="en-US" smtClean="0"/>
              <a:pPr/>
              <a:t>12/16/2016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E4EC98-C6C5-42D3-8504-A3B83FBEDC1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DBB18EE-8051-4A85-8764-B2B8324FEE7B}" type="datetimeFigureOut">
              <a:rPr lang="en-US" smtClean="0"/>
              <a:pPr/>
              <a:t>12/16/2016</a:t>
            </a:fld>
            <a:endParaRPr lang="en-US"/>
          </a:p>
        </p:txBody>
      </p:sp>
      <p:sp>
        <p:nvSpPr>
          <p:cNvPr id="10" name="Slide Number Placeholder 9"/>
          <p:cNvSpPr>
            <a:spLocks noGrp="1"/>
          </p:cNvSpPr>
          <p:nvPr>
            <p:ph type="sldNum" sz="quarter" idx="16"/>
          </p:nvPr>
        </p:nvSpPr>
        <p:spPr/>
        <p:txBody>
          <a:bodyPr rtlCol="0"/>
          <a:lstStyle/>
          <a:p>
            <a:fld id="{A4E4EC98-C6C5-42D3-8504-A3B83FBEDC1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BB18EE-8051-4A85-8764-B2B8324FEE7B}" type="datetimeFigureOut">
              <a:rPr lang="en-US" smtClean="0"/>
              <a:pPr/>
              <a:t>12/16/2016</a:t>
            </a:fld>
            <a:endParaRPr lang="en-US"/>
          </a:p>
        </p:txBody>
      </p:sp>
      <p:sp>
        <p:nvSpPr>
          <p:cNvPr id="12" name="Slide Number Placeholder 11"/>
          <p:cNvSpPr>
            <a:spLocks noGrp="1"/>
          </p:cNvSpPr>
          <p:nvPr>
            <p:ph type="sldNum" sz="quarter" idx="16"/>
          </p:nvPr>
        </p:nvSpPr>
        <p:spPr/>
        <p:txBody>
          <a:bodyPr rtlCol="0"/>
          <a:lstStyle/>
          <a:p>
            <a:fld id="{A4E4EC98-C6C5-42D3-8504-A3B83FBEDC1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B18EE-8051-4A85-8764-B2B8324FEE7B}" type="datetimeFigureOut">
              <a:rPr lang="en-US" smtClean="0"/>
              <a:pPr/>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B18EE-8051-4A85-8764-B2B8324FEE7B}" type="datetimeFigureOut">
              <a:rPr lang="en-US" smtClean="0"/>
              <a:pPr/>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E4EC98-C6C5-42D3-8504-A3B83FBED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B18EE-8051-4A85-8764-B2B8324FEE7B}" type="datetimeFigureOut">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DBB18EE-8051-4A85-8764-B2B8324FEE7B}" type="datetimeFigureOut">
              <a:rPr lang="en-US" smtClean="0"/>
              <a:pPr/>
              <a:t>12/16/2016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E4EC98-C6C5-42D3-8504-A3B83FBEDC1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DBB18EE-8051-4A85-8764-B2B8324FEE7B}" type="datetimeFigureOut">
              <a:rPr lang="en-US" smtClean="0"/>
              <a:pPr/>
              <a:t>12/16/2016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E4EC98-C6C5-42D3-8504-A3B83FBEDC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6477000" cy="1828800"/>
          </a:xfrm>
        </p:spPr>
        <p:txBody>
          <a:bodyPr>
            <a:normAutofit/>
          </a:bodyPr>
          <a:lstStyle/>
          <a:p>
            <a:r>
              <a:rPr lang="en-US" sz="4800" dirty="0" smtClean="0"/>
              <a:t>Liver cirrhosis </a:t>
            </a:r>
            <a:endParaRPr lang="en-US" sz="4800" dirty="0"/>
          </a:p>
        </p:txBody>
      </p:sp>
      <p:sp>
        <p:nvSpPr>
          <p:cNvPr id="3" name="Subtitle 2"/>
          <p:cNvSpPr>
            <a:spLocks noGrp="1"/>
          </p:cNvSpPr>
          <p:nvPr>
            <p:ph type="subTitle" idx="1"/>
          </p:nvPr>
        </p:nvSpPr>
        <p:spPr/>
        <p:txBody>
          <a:bodyPr/>
          <a:lstStyle/>
          <a:p>
            <a:endParaRPr lang="en-US"/>
          </a:p>
        </p:txBody>
      </p:sp>
      <p:sp>
        <p:nvSpPr>
          <p:cNvPr id="4" name="Title 3"/>
          <p:cNvSpPr txBox="1">
            <a:spLocks/>
          </p:cNvSpPr>
          <p:nvPr/>
        </p:nvSpPr>
        <p:spPr>
          <a:xfrm>
            <a:off x="457200" y="4191000"/>
            <a:ext cx="7543800" cy="1600200"/>
          </a:xfrm>
          <a:prstGeom prst="rect">
            <a:avLst/>
          </a:prstGeom>
        </p:spPr>
        <p:style>
          <a:lnRef idx="1">
            <a:schemeClr val="accent3"/>
          </a:lnRef>
          <a:fillRef idx="2">
            <a:schemeClr val="accent3"/>
          </a:fillRef>
          <a:effectRef idx="1">
            <a:schemeClr val="accent3"/>
          </a:effectRef>
          <a:fontRef idx="minor">
            <a:schemeClr val="dk1"/>
          </a:fontRef>
        </p:style>
        <p:txBody>
          <a:bodyPr vert="horz"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all" spc="0" normalizeH="0" baseline="0" noProof="0" dirty="0" smtClean="0">
                <a:ln>
                  <a:noFill/>
                </a:ln>
                <a:solidFill>
                  <a:schemeClr val="dk1"/>
                </a:solidFill>
                <a:effectLst/>
                <a:uLnTx/>
                <a:uFillTx/>
                <a:latin typeface="+mn-lt"/>
                <a:ea typeface="+mn-ea"/>
                <a:cs typeface="+mn-cs"/>
              </a:rPr>
              <a:t>Gastrointestinal Block</a:t>
            </a:r>
            <a:br>
              <a:rPr kumimoji="0" lang="en-US" sz="4400" b="0" i="0" u="none" strike="noStrike" kern="1200" cap="all" spc="0" normalizeH="0" baseline="0" noProof="0" dirty="0" smtClean="0">
                <a:ln>
                  <a:noFill/>
                </a:ln>
                <a:solidFill>
                  <a:schemeClr val="dk1"/>
                </a:solidFill>
                <a:effectLst/>
                <a:uLnTx/>
                <a:uFillTx/>
                <a:latin typeface="+mn-lt"/>
                <a:ea typeface="+mn-ea"/>
                <a:cs typeface="+mn-cs"/>
              </a:rPr>
            </a:br>
            <a:r>
              <a:rPr kumimoji="0" lang="en-US" sz="4400" b="0" i="0" u="none" strike="noStrike" kern="1200" cap="all" spc="0" normalizeH="0" baseline="0" noProof="0" dirty="0" smtClean="0">
                <a:ln>
                  <a:noFill/>
                </a:ln>
                <a:solidFill>
                  <a:schemeClr val="dk1"/>
                </a:solidFill>
                <a:effectLst/>
                <a:uLnTx/>
                <a:uFillTx/>
                <a:latin typeface="+mn-lt"/>
                <a:ea typeface="+mn-ea"/>
                <a:cs typeface="+mn-cs"/>
              </a:rPr>
              <a:t> </a:t>
            </a:r>
            <a:r>
              <a:rPr kumimoji="0" lang="en-US" sz="2800" b="0" i="0" u="none" strike="noStrike" kern="1200" cap="all" spc="0" normalizeH="0" baseline="0" noProof="0" dirty="0" smtClean="0">
                <a:ln>
                  <a:noFill/>
                </a:ln>
                <a:solidFill>
                  <a:schemeClr val="dk1"/>
                </a:solidFill>
                <a:effectLst/>
                <a:uLnTx/>
                <a:uFillTx/>
                <a:latin typeface="+mn-lt"/>
                <a:ea typeface="+mn-ea"/>
                <a:cs typeface="+mn-cs"/>
              </a:rPr>
              <a:t>Pathology</a:t>
            </a:r>
            <a:br>
              <a:rPr kumimoji="0" lang="en-US" sz="2800" b="0" i="0" u="none" strike="noStrike" kern="1200" cap="all" spc="0" normalizeH="0" baseline="0" noProof="0" dirty="0" smtClean="0">
                <a:ln>
                  <a:noFill/>
                </a:ln>
                <a:solidFill>
                  <a:schemeClr val="dk1"/>
                </a:solidFill>
                <a:effectLst/>
                <a:uLnTx/>
                <a:uFillTx/>
                <a:latin typeface="+mn-lt"/>
                <a:ea typeface="+mn-ea"/>
                <a:cs typeface="+mn-cs"/>
              </a:rPr>
            </a:br>
            <a:r>
              <a:rPr kumimoji="0" lang="en-US" sz="2800" b="0" i="0" u="none" strike="noStrike" kern="1200" cap="all" spc="0" normalizeH="0" baseline="0" noProof="0" dirty="0" smtClean="0">
                <a:ln>
                  <a:noFill/>
                </a:ln>
                <a:solidFill>
                  <a:schemeClr val="dk1"/>
                </a:solidFill>
                <a:effectLst/>
                <a:uLnTx/>
                <a:uFillTx/>
                <a:latin typeface="+mn-lt"/>
                <a:ea typeface="+mn-ea"/>
                <a:cs typeface="+mn-cs"/>
              </a:rPr>
              <a:t>  </a:t>
            </a:r>
            <a:r>
              <a:rPr kumimoji="0" lang="en-US" sz="2800" b="0" i="0" u="none" strike="noStrike" kern="1200" cap="all" spc="0" normalizeH="0" baseline="0" noProof="0" dirty="0" err="1" smtClean="0">
                <a:ln>
                  <a:noFill/>
                </a:ln>
                <a:solidFill>
                  <a:schemeClr val="dk1"/>
                </a:solidFill>
                <a:effectLst/>
                <a:uLnTx/>
                <a:uFillTx/>
                <a:latin typeface="+mn-lt"/>
                <a:ea typeface="+mn-ea"/>
                <a:cs typeface="+mn-cs"/>
              </a:rPr>
              <a:t>Maha</a:t>
            </a:r>
            <a:r>
              <a:rPr kumimoji="0" lang="en-US" sz="2800" b="0" i="0" u="none" strike="noStrike" kern="1200" cap="all" spc="0" normalizeH="0" baseline="0" noProof="0" dirty="0" smtClean="0">
                <a:ln>
                  <a:noFill/>
                </a:ln>
                <a:solidFill>
                  <a:schemeClr val="dk1"/>
                </a:solidFill>
                <a:effectLst/>
                <a:uLnTx/>
                <a:uFillTx/>
                <a:latin typeface="+mn-lt"/>
                <a:ea typeface="+mn-ea"/>
                <a:cs typeface="+mn-cs"/>
              </a:rPr>
              <a:t> </a:t>
            </a:r>
            <a:r>
              <a:rPr kumimoji="0" lang="en-US" sz="2800" b="0" i="0" u="none" strike="noStrike" kern="1200" cap="all" spc="0" normalizeH="0" baseline="0" noProof="0" dirty="0" err="1" smtClean="0">
                <a:ln>
                  <a:noFill/>
                </a:ln>
                <a:solidFill>
                  <a:schemeClr val="dk1"/>
                </a:solidFill>
                <a:effectLst/>
                <a:uLnTx/>
                <a:uFillTx/>
                <a:latin typeface="+mn-lt"/>
                <a:ea typeface="+mn-ea"/>
                <a:cs typeface="+mn-cs"/>
              </a:rPr>
              <a:t>Arafah</a:t>
            </a:r>
            <a:r>
              <a:rPr kumimoji="0" lang="en-US" sz="2800" b="0" i="0" u="none" strike="noStrike" kern="1200" cap="all" spc="0" normalizeH="0" baseline="0" noProof="0" dirty="0" smtClean="0">
                <a:ln>
                  <a:noFill/>
                </a:ln>
                <a:solidFill>
                  <a:schemeClr val="dk1"/>
                </a:solidFill>
                <a:effectLst/>
                <a:uLnTx/>
                <a:uFillTx/>
                <a:latin typeface="+mn-lt"/>
                <a:ea typeface="+mn-ea"/>
                <a:cs typeface="+mn-cs"/>
              </a:rPr>
              <a:t>                                        2016-2017</a:t>
            </a:r>
            <a:endParaRPr kumimoji="0" lang="ar-SA" sz="4400" b="0" i="0" u="none" strike="noStrike" kern="1200" cap="all"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GB" sz="4000" smtClean="0"/>
              <a:t>Classifiation of cirrhosis based on  causes</a:t>
            </a:r>
          </a:p>
        </p:txBody>
      </p:sp>
      <p:sp>
        <p:nvSpPr>
          <p:cNvPr id="7171" name="Rectangle 3"/>
          <p:cNvSpPr>
            <a:spLocks noGrp="1" noChangeArrowheads="1"/>
          </p:cNvSpPr>
          <p:nvPr>
            <p:ph sz="quarter" idx="1"/>
          </p:nvPr>
        </p:nvSpPr>
        <p:spPr/>
        <p:txBody>
          <a:bodyPr/>
          <a:lstStyle/>
          <a:p>
            <a:pPr eaLnBrk="1" hangingPunct="1">
              <a:defRPr/>
            </a:pPr>
            <a:r>
              <a:rPr lang="en-US" dirty="0" smtClean="0"/>
              <a:t>Alcoholic liver disease             60% to 70%</a:t>
            </a:r>
          </a:p>
          <a:p>
            <a:pPr eaLnBrk="1" hangingPunct="1">
              <a:defRPr/>
            </a:pPr>
            <a:r>
              <a:rPr lang="en-US" dirty="0" smtClean="0"/>
              <a:t>Viral hepatitis                         10%</a:t>
            </a:r>
          </a:p>
          <a:p>
            <a:pPr eaLnBrk="1" hangingPunct="1">
              <a:defRPr/>
            </a:pPr>
            <a:r>
              <a:rPr lang="en-US" dirty="0" smtClean="0"/>
              <a:t>Biliary diseases                       5% to 10%</a:t>
            </a:r>
          </a:p>
          <a:p>
            <a:pPr eaLnBrk="1" hangingPunct="1">
              <a:defRPr/>
            </a:pPr>
            <a:r>
              <a:rPr lang="en-US" dirty="0" smtClean="0"/>
              <a:t>Primary hemochromatosis         5%</a:t>
            </a:r>
          </a:p>
          <a:p>
            <a:pPr eaLnBrk="1" hangingPunct="1">
              <a:defRPr/>
            </a:pPr>
            <a:r>
              <a:rPr lang="en-US" dirty="0" smtClean="0"/>
              <a:t>Wilson disease                        Rare</a:t>
            </a:r>
          </a:p>
          <a:p>
            <a:pPr eaLnBrk="1" hangingPunct="1">
              <a:defRPr/>
            </a:pPr>
            <a:r>
              <a:rPr lang="en-US" dirty="0" smtClean="0"/>
              <a:t>α1-Antitrypsin deficiency          Rare</a:t>
            </a:r>
          </a:p>
          <a:p>
            <a:pPr eaLnBrk="1" hangingPunct="1">
              <a:defRPr/>
            </a:pPr>
            <a:r>
              <a:rPr lang="en-US" dirty="0" smtClean="0"/>
              <a:t>Cryptogenic cirrhosis                10% to 15%</a:t>
            </a:r>
          </a:p>
        </p:txBody>
      </p:sp>
      <p:sp>
        <p:nvSpPr>
          <p:cNvPr id="2" name="Rectangle 1"/>
          <p:cNvSpPr/>
          <p:nvPr/>
        </p:nvSpPr>
        <p:spPr>
          <a:xfrm>
            <a:off x="152400" y="43934"/>
            <a:ext cx="4406976"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lvl="0"/>
            <a:r>
              <a:rPr lang="en-US" dirty="0"/>
              <a:t>Recognize the types of </a:t>
            </a:r>
            <a:r>
              <a:rPr lang="en-US" dirty="0" smtClean="0"/>
              <a:t>cirrhosis: </a:t>
            </a:r>
            <a:r>
              <a:rPr lang="en-US" dirty="0"/>
              <a:t>major causes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8195" name="Rectangle 3"/>
          <p:cNvSpPr>
            <a:spLocks noGrp="1" noChangeArrowheads="1"/>
          </p:cNvSpPr>
          <p:nvPr>
            <p:ph sz="quarter" idx="1"/>
          </p:nvPr>
        </p:nvSpPr>
        <p:spPr/>
        <p:txBody>
          <a:bodyPr>
            <a:normAutofit/>
          </a:bodyPr>
          <a:lstStyle/>
          <a:p>
            <a:pPr eaLnBrk="1" hangingPunct="1">
              <a:lnSpc>
                <a:spcPct val="90000"/>
              </a:lnSpc>
              <a:buFont typeface="Wingdings" pitchFamily="2" charset="2"/>
              <a:buNone/>
              <a:defRPr/>
            </a:pPr>
            <a:r>
              <a:rPr lang="en-US" sz="2800" dirty="0" smtClean="0"/>
              <a:t>   Infrequent types of cirrhosis also include </a:t>
            </a:r>
          </a:p>
          <a:p>
            <a:pPr eaLnBrk="1" hangingPunct="1">
              <a:lnSpc>
                <a:spcPct val="90000"/>
              </a:lnSpc>
              <a:defRPr/>
            </a:pPr>
            <a:r>
              <a:rPr lang="en-US" sz="2800" dirty="0" smtClean="0"/>
              <a:t>the cirrhosis developing in infants and children with </a:t>
            </a:r>
            <a:r>
              <a:rPr lang="en-US" sz="2800" dirty="0" err="1" smtClean="0"/>
              <a:t>galactosemia</a:t>
            </a:r>
            <a:r>
              <a:rPr lang="en-US" sz="2800" dirty="0" smtClean="0"/>
              <a:t> and </a:t>
            </a:r>
            <a:r>
              <a:rPr lang="en-US" sz="2800" dirty="0" err="1" smtClean="0"/>
              <a:t>tyrosinosis</a:t>
            </a:r>
            <a:endParaRPr lang="en-US" sz="2800" dirty="0" smtClean="0"/>
          </a:p>
          <a:p>
            <a:pPr eaLnBrk="1" hangingPunct="1">
              <a:lnSpc>
                <a:spcPct val="90000"/>
              </a:lnSpc>
              <a:defRPr/>
            </a:pPr>
            <a:r>
              <a:rPr lang="en-US" sz="2800" dirty="0" smtClean="0"/>
              <a:t>drug-induced cirrhosis. </a:t>
            </a:r>
          </a:p>
          <a:p>
            <a:pPr eaLnBrk="1" hangingPunct="1">
              <a:lnSpc>
                <a:spcPct val="90000"/>
              </a:lnSpc>
              <a:defRPr/>
            </a:pPr>
            <a:r>
              <a:rPr lang="en-US" sz="2800" dirty="0" smtClean="0"/>
              <a:t>Severe fibrosis can occur in the setting of cardiac disease (sometimes called "cardiac cirrhosis,"). </a:t>
            </a:r>
          </a:p>
          <a:p>
            <a:pPr eaLnBrk="1" hangingPunct="1">
              <a:lnSpc>
                <a:spcPct val="90000"/>
              </a:lnSpc>
              <a:defRPr/>
            </a:pPr>
            <a:r>
              <a:rPr lang="en-US" sz="2800" dirty="0" smtClean="0"/>
              <a:t>In some cases there is no cause and these are referred to as </a:t>
            </a:r>
            <a:r>
              <a:rPr lang="en-US" sz="2800" i="1" dirty="0" smtClean="0"/>
              <a:t>cryptogenic cirrhosis.</a:t>
            </a:r>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p:txBody>
      </p:sp>
      <p:sp>
        <p:nvSpPr>
          <p:cNvPr id="4" name="Rectangle 3"/>
          <p:cNvSpPr/>
          <p:nvPr/>
        </p:nvSpPr>
        <p:spPr>
          <a:xfrm>
            <a:off x="152400" y="43934"/>
            <a:ext cx="4289957"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lvl="0"/>
            <a:r>
              <a:rPr lang="en-US" dirty="0"/>
              <a:t>Recognize the types of </a:t>
            </a:r>
            <a:r>
              <a:rPr lang="en-US" dirty="0" smtClean="0"/>
              <a:t>cirrhosis: other causes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a:lnSpc>
                <a:spcPct val="90000"/>
              </a:lnSpc>
              <a:defRPr/>
            </a:pPr>
            <a:endParaRPr lang="en-US" sz="3200" i="1" dirty="0"/>
          </a:p>
          <a:p>
            <a:pPr>
              <a:lnSpc>
                <a:spcPct val="90000"/>
              </a:lnSpc>
              <a:defRPr/>
            </a:pPr>
            <a:r>
              <a:rPr lang="en-US" sz="3200" i="1" dirty="0"/>
              <a:t>Once cirrhosis is established, it is usually impossible to establish an etiologic diagnosis on morphologic grounds alone</a:t>
            </a:r>
            <a:r>
              <a:rPr lang="en-US" sz="3200" dirty="0"/>
              <a:t> </a:t>
            </a:r>
          </a:p>
          <a:p>
            <a:endParaRPr lang="ar-SA" dirty="0"/>
          </a:p>
        </p:txBody>
      </p:sp>
      <p:sp>
        <p:nvSpPr>
          <p:cNvPr id="4" name="Rectangle 3"/>
          <p:cNvSpPr/>
          <p:nvPr/>
        </p:nvSpPr>
        <p:spPr>
          <a:xfrm>
            <a:off x="76200" y="264886"/>
            <a:ext cx="3103094"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lvl="0"/>
            <a:r>
              <a:rPr lang="en-US" dirty="0"/>
              <a:t>Recognize the types of cirrhosis.</a:t>
            </a:r>
          </a:p>
        </p:txBody>
      </p:sp>
    </p:spTree>
    <p:extLst>
      <p:ext uri="{BB962C8B-B14F-4D97-AF65-F5344CB8AC3E}">
        <p14:creationId xmlns:p14="http://schemas.microsoft.com/office/powerpoint/2010/main" val="431178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b="0" dirty="0" smtClean="0"/>
              <a:t>Pathogenesis of cirrhosis</a:t>
            </a:r>
            <a:endParaRPr lang="en-GB" b="0" dirty="0" smtClean="0"/>
          </a:p>
        </p:txBody>
      </p:sp>
      <p:sp>
        <p:nvSpPr>
          <p:cNvPr id="9219" name="Rectangle 3"/>
          <p:cNvSpPr>
            <a:spLocks noGrp="1" noChangeArrowheads="1"/>
          </p:cNvSpPr>
          <p:nvPr>
            <p:ph sz="quarter" idx="1"/>
          </p:nvPr>
        </p:nvSpPr>
        <p:spPr>
          <a:xfrm>
            <a:off x="533400" y="1447800"/>
            <a:ext cx="8153400" cy="4495800"/>
          </a:xfrm>
        </p:spPr>
        <p:txBody>
          <a:bodyPr/>
          <a:lstStyle/>
          <a:p>
            <a:pPr eaLnBrk="1" hangingPunct="1">
              <a:defRPr/>
            </a:pPr>
            <a:r>
              <a:rPr lang="en-US" dirty="0" smtClean="0"/>
              <a:t>The  </a:t>
            </a:r>
            <a:r>
              <a:rPr lang="en-US" dirty="0" err="1" smtClean="0"/>
              <a:t>pathogenetic</a:t>
            </a:r>
            <a:r>
              <a:rPr lang="en-US" dirty="0" smtClean="0"/>
              <a:t> processes in cirrhosis are progressive fibrosis and reorganization of the vascular microarchitecture of the liver</a:t>
            </a:r>
          </a:p>
          <a:p>
            <a:pPr eaLnBrk="1" hangingPunct="1">
              <a:defRPr/>
            </a:pPr>
            <a:r>
              <a:rPr lang="en-US" dirty="0" smtClean="0"/>
              <a:t> In the normal liver, interstitial collagens (types I and III) are concentrated in portal tracts and around central veins. The type IV collagen(</a:t>
            </a:r>
            <a:r>
              <a:rPr lang="en-US" dirty="0" err="1" smtClean="0"/>
              <a:t>reticulin</a:t>
            </a:r>
            <a:r>
              <a:rPr lang="en-US" dirty="0" smtClean="0"/>
              <a:t>) is in the space of </a:t>
            </a:r>
            <a:r>
              <a:rPr lang="en-US" dirty="0" err="1" smtClean="0"/>
              <a:t>Disse</a:t>
            </a:r>
            <a:r>
              <a:rPr lang="en-US" dirty="0" smtClean="0"/>
              <a:t>. </a:t>
            </a:r>
          </a:p>
          <a:p>
            <a:pPr eaLnBrk="1" hangingPunct="1">
              <a:defRPr/>
            </a:pPr>
            <a:endParaRPr lang="en-US" dirty="0" smtClean="0"/>
          </a:p>
        </p:txBody>
      </p:sp>
      <p:sp>
        <p:nvSpPr>
          <p:cNvPr id="2" name="Rectangle 1"/>
          <p:cNvSpPr/>
          <p:nvPr/>
        </p:nvSpPr>
        <p:spPr>
          <a:xfrm>
            <a:off x="-10886" y="43934"/>
            <a:ext cx="2936830"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The </a:t>
            </a:r>
            <a:r>
              <a:rPr lang="en-US" dirty="0" err="1"/>
              <a:t>pathogenetic</a:t>
            </a:r>
            <a:r>
              <a:rPr lang="en-US" dirty="0"/>
              <a:t> mechanisms </a:t>
            </a: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cirrhosis</a:t>
            </a:r>
            <a:br>
              <a:rPr lang="en-US" dirty="0" smtClean="0"/>
            </a:br>
            <a:endParaRPr lang="en-US" dirty="0"/>
          </a:p>
        </p:txBody>
      </p:sp>
      <p:pic>
        <p:nvPicPr>
          <p:cNvPr id="9" name="Picture 2" descr="File:Liver structure cartoon.jpg"/>
          <p:cNvPicPr>
            <a:picLocks noChangeAspect="1" noChangeArrowheads="1"/>
          </p:cNvPicPr>
          <p:nvPr/>
        </p:nvPicPr>
        <p:blipFill>
          <a:blip r:embed="rId2" cstate="print"/>
          <a:srcRect/>
          <a:stretch>
            <a:fillRect/>
          </a:stretch>
        </p:blipFill>
        <p:spPr bwMode="auto">
          <a:xfrm>
            <a:off x="152400" y="2057400"/>
            <a:ext cx="8676033" cy="39150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US" b="0" smtClean="0"/>
              <a:t>Pathogenesis of cirrhosis</a:t>
            </a:r>
          </a:p>
        </p:txBody>
      </p:sp>
      <p:sp>
        <p:nvSpPr>
          <p:cNvPr id="260099" name="Rectangle 3"/>
          <p:cNvSpPr>
            <a:spLocks noGrp="1" noChangeArrowheads="1"/>
          </p:cNvSpPr>
          <p:nvPr>
            <p:ph sz="quarter" idx="1"/>
          </p:nvPr>
        </p:nvSpPr>
        <p:spPr/>
        <p:txBody>
          <a:bodyPr/>
          <a:lstStyle/>
          <a:p>
            <a:pPr eaLnBrk="1" hangingPunct="1">
              <a:defRPr/>
            </a:pPr>
            <a:r>
              <a:rPr lang="en-US" smtClean="0"/>
              <a:t>In cirrhosis, types I and III collagen are deposited in the lobule, creating delicate or broad septal tracts. </a:t>
            </a:r>
          </a:p>
          <a:p>
            <a:pPr eaLnBrk="1" hangingPunct="1">
              <a:defRPr/>
            </a:pPr>
            <a:r>
              <a:rPr lang="en-US" smtClean="0"/>
              <a:t>There is loss of  fenestrations in the sinusoidal endothelial cells (capillarization of sinusoids, that is the sinusoidal space comes to resemble a capillary rather than a channel for exchange of solutes between hepatocytes and plasma). </a:t>
            </a:r>
          </a:p>
        </p:txBody>
      </p:sp>
      <p:sp>
        <p:nvSpPr>
          <p:cNvPr id="4" name="Rectangle 3"/>
          <p:cNvSpPr/>
          <p:nvPr/>
        </p:nvSpPr>
        <p:spPr>
          <a:xfrm>
            <a:off x="-10886" y="43934"/>
            <a:ext cx="2936830"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The </a:t>
            </a:r>
            <a:r>
              <a:rPr lang="en-US" dirty="0" err="1"/>
              <a:t>pathogenetic</a:t>
            </a:r>
            <a:r>
              <a:rPr lang="en-US" dirty="0"/>
              <a:t> mechanisms </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0243" name="Rectangle 3"/>
          <p:cNvSpPr>
            <a:spLocks noGrp="1" noChangeArrowheads="1"/>
          </p:cNvSpPr>
          <p:nvPr>
            <p:ph sz="quarter" idx="1"/>
          </p:nvPr>
        </p:nvSpPr>
        <p:spPr/>
        <p:txBody>
          <a:bodyPr/>
          <a:lstStyle/>
          <a:p>
            <a:pPr eaLnBrk="1" hangingPunct="1">
              <a:defRPr/>
            </a:pPr>
            <a:r>
              <a:rPr lang="en-US" dirty="0" smtClean="0"/>
              <a:t>The major source of excess collagen in cirrhosis is the </a:t>
            </a:r>
            <a:r>
              <a:rPr lang="en-US" dirty="0" err="1" smtClean="0"/>
              <a:t>perisinusoidal</a:t>
            </a:r>
            <a:r>
              <a:rPr lang="en-US" dirty="0" smtClean="0"/>
              <a:t> stellate cells </a:t>
            </a:r>
            <a:r>
              <a:rPr lang="en-US" b="1" dirty="0" smtClean="0"/>
              <a:t>( Ito cells</a:t>
            </a:r>
            <a:r>
              <a:rPr lang="en-US" dirty="0" smtClean="0"/>
              <a:t>), which lie in the space of </a:t>
            </a:r>
            <a:r>
              <a:rPr lang="en-US" dirty="0" err="1" smtClean="0"/>
              <a:t>Disse</a:t>
            </a:r>
            <a:r>
              <a:rPr lang="en-US" dirty="0" smtClean="0"/>
              <a:t>. Although normally functioning as vitamin A  fat-storing cells, during the development of cirrhosis they become activated and transform into </a:t>
            </a:r>
            <a:r>
              <a:rPr lang="en-US" dirty="0" err="1" smtClean="0"/>
              <a:t>myofibroblast</a:t>
            </a:r>
            <a:r>
              <a:rPr lang="en-US" dirty="0" smtClean="0"/>
              <a:t>-like cells. </a:t>
            </a:r>
          </a:p>
        </p:txBody>
      </p:sp>
      <p:sp>
        <p:nvSpPr>
          <p:cNvPr id="4" name="Rectangle 3"/>
          <p:cNvSpPr/>
          <p:nvPr/>
        </p:nvSpPr>
        <p:spPr>
          <a:xfrm>
            <a:off x="-10886" y="43934"/>
            <a:ext cx="2936830"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The </a:t>
            </a:r>
            <a:r>
              <a:rPr lang="en-US" dirty="0" err="1"/>
              <a:t>pathogenetic</a:t>
            </a:r>
            <a:r>
              <a:rPr lang="en-US" dirty="0"/>
              <a:t> mechanisms </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2" descr="File:Liver structure cartoon.jpg"/>
          <p:cNvPicPr>
            <a:picLocks noChangeAspect="1" noChangeArrowheads="1"/>
          </p:cNvPicPr>
          <p:nvPr/>
        </p:nvPicPr>
        <p:blipFill>
          <a:blip r:embed="rId2" cstate="print"/>
          <a:srcRect/>
          <a:stretch>
            <a:fillRect/>
          </a:stretch>
        </p:blipFill>
        <p:spPr bwMode="auto">
          <a:xfrm>
            <a:off x="762000" y="0"/>
            <a:ext cx="7543800" cy="2667000"/>
          </a:xfrm>
          <a:prstGeom prst="rect">
            <a:avLst/>
          </a:prstGeom>
          <a:noFill/>
        </p:spPr>
      </p:pic>
      <p:pic>
        <p:nvPicPr>
          <p:cNvPr id="76805" name="Picture 5"/>
          <p:cNvPicPr>
            <a:picLocks noChangeAspect="1" noChangeArrowheads="1"/>
          </p:cNvPicPr>
          <p:nvPr/>
        </p:nvPicPr>
        <p:blipFill>
          <a:blip r:embed="rId3" cstate="print"/>
          <a:srcRect/>
          <a:stretch>
            <a:fillRect/>
          </a:stretch>
        </p:blipFill>
        <p:spPr bwMode="auto">
          <a:xfrm>
            <a:off x="2209800" y="2381029"/>
            <a:ext cx="5181600" cy="44769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box(in)">
                                      <p:cBhvr>
                                        <p:cTn id="7"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1267" name="Rectangle 3"/>
          <p:cNvSpPr>
            <a:spLocks noGrp="1" noChangeArrowheads="1"/>
          </p:cNvSpPr>
          <p:nvPr>
            <p:ph sz="quarter" idx="1"/>
          </p:nvPr>
        </p:nvSpPr>
        <p:spPr/>
        <p:txBody>
          <a:bodyPr/>
          <a:lstStyle/>
          <a:p>
            <a:pPr eaLnBrk="1" hangingPunct="1">
              <a:buFont typeface="Wingdings" pitchFamily="2" charset="2"/>
              <a:buNone/>
              <a:defRPr/>
            </a:pPr>
            <a:r>
              <a:rPr lang="en-US" dirty="0" smtClean="0"/>
              <a:t>Collagen synthesis is stimulated by</a:t>
            </a:r>
          </a:p>
          <a:p>
            <a:pPr eaLnBrk="1" hangingPunct="1">
              <a:defRPr/>
            </a:pPr>
            <a:r>
              <a:rPr lang="en-US" dirty="0" smtClean="0"/>
              <a:t>Chronic inflammation, with production of inflammatory cytokines. </a:t>
            </a:r>
          </a:p>
          <a:p>
            <a:pPr eaLnBrk="1" hangingPunct="1">
              <a:defRPr/>
            </a:pPr>
            <a:r>
              <a:rPr lang="en-US" dirty="0" smtClean="0"/>
              <a:t>Cytokine production by activated endogenous cells </a:t>
            </a:r>
          </a:p>
          <a:p>
            <a:pPr lvl="1">
              <a:defRPr/>
            </a:pPr>
            <a:r>
              <a:rPr lang="en-US" dirty="0" smtClean="0"/>
              <a:t>(</a:t>
            </a:r>
            <a:r>
              <a:rPr lang="en-US" dirty="0" err="1" smtClean="0"/>
              <a:t>Kupffer</a:t>
            </a:r>
            <a:r>
              <a:rPr lang="en-US" dirty="0" smtClean="0"/>
              <a:t> cells, endothelial cells, hepatocytes, and bile duct epithelial cells). </a:t>
            </a:r>
          </a:p>
          <a:p>
            <a:pPr eaLnBrk="1" hangingPunct="1">
              <a:defRPr/>
            </a:pPr>
            <a:r>
              <a:rPr lang="en-US" dirty="0" smtClean="0"/>
              <a:t>Disruption of the normal extracellular matrix. </a:t>
            </a:r>
          </a:p>
          <a:p>
            <a:pPr eaLnBrk="1" hangingPunct="1">
              <a:defRPr/>
            </a:pPr>
            <a:r>
              <a:rPr lang="en-US" dirty="0" smtClean="0"/>
              <a:t>Direct stimulation of stellate cells by toxins </a:t>
            </a:r>
          </a:p>
        </p:txBody>
      </p:sp>
      <p:sp>
        <p:nvSpPr>
          <p:cNvPr id="4" name="Rectangle 3"/>
          <p:cNvSpPr/>
          <p:nvPr/>
        </p:nvSpPr>
        <p:spPr>
          <a:xfrm>
            <a:off x="-10886" y="43934"/>
            <a:ext cx="2936830"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t>The </a:t>
            </a:r>
            <a:r>
              <a:rPr lang="en-US" dirty="0" err="1"/>
              <a:t>pathogenetic</a:t>
            </a:r>
            <a:r>
              <a:rPr lang="en-US" dirty="0"/>
              <a:t> mechanisms </a:t>
            </a: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b="0" dirty="0" smtClean="0"/>
              <a:t>Clinical Features</a:t>
            </a:r>
            <a:endParaRPr lang="en-GB" b="0" dirty="0" smtClean="0"/>
          </a:p>
        </p:txBody>
      </p:sp>
      <p:sp>
        <p:nvSpPr>
          <p:cNvPr id="13315" name="Rectangle 3"/>
          <p:cNvSpPr>
            <a:spLocks noGrp="1" noChangeArrowheads="1"/>
          </p:cNvSpPr>
          <p:nvPr>
            <p:ph sz="quarter" idx="1"/>
          </p:nvPr>
        </p:nvSpPr>
        <p:spPr/>
        <p:txBody>
          <a:bodyPr/>
          <a:lstStyle/>
          <a:p>
            <a:pPr eaLnBrk="1" hangingPunct="1">
              <a:defRPr/>
            </a:pPr>
            <a:r>
              <a:rPr lang="en-US" smtClean="0"/>
              <a:t> All forms of cirrhosis may be clinically silent.</a:t>
            </a:r>
          </a:p>
          <a:p>
            <a:pPr eaLnBrk="1" hangingPunct="1">
              <a:defRPr/>
            </a:pPr>
            <a:r>
              <a:rPr lang="en-US" smtClean="0"/>
              <a:t>When symptomatic they lead to nonspecific clinical manifestations: anorexia, weight loss, weakness, osteoporosis, and, in advanced disease, frank debilitation. </a:t>
            </a:r>
          </a:p>
          <a:p>
            <a:pPr eaLnBrk="1" hangingPunct="1">
              <a:defRPr/>
            </a:pPr>
            <a:r>
              <a:rPr lang="en-US" smtClean="0"/>
              <a:t>Incipient or overt hepatic failure may develop.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Liver cirrhosis</a:t>
            </a:r>
            <a:endParaRPr lang="en-US"/>
          </a:p>
        </p:txBody>
      </p:sp>
      <p:sp>
        <p:nvSpPr>
          <p:cNvPr id="3" name="Content Placeholder 2"/>
          <p:cNvSpPr>
            <a:spLocks noGrp="1"/>
          </p:cNvSpPr>
          <p:nvPr>
            <p:ph sz="quarter" idx="1"/>
          </p:nvPr>
        </p:nvSpPr>
        <p:spPr/>
        <p:txBody>
          <a:bodyPr/>
          <a:lstStyle/>
          <a:p>
            <a:pPr lvl="0"/>
            <a:r>
              <a:rPr lang="en-US" dirty="0" smtClean="0"/>
              <a:t>Define Cirrhosis.</a:t>
            </a:r>
          </a:p>
          <a:p>
            <a:pPr lvl="0"/>
            <a:r>
              <a:rPr lang="en-US" dirty="0" smtClean="0"/>
              <a:t>Recognize the types of cirrhosis.</a:t>
            </a:r>
          </a:p>
          <a:p>
            <a:pPr lvl="0"/>
            <a:r>
              <a:rPr lang="en-US" dirty="0" smtClean="0"/>
              <a:t>Recognize the major causes and the </a:t>
            </a:r>
            <a:r>
              <a:rPr lang="en-US" dirty="0" err="1" smtClean="0"/>
              <a:t>pathogenetic</a:t>
            </a:r>
            <a:r>
              <a:rPr lang="en-US" dirty="0" smtClean="0"/>
              <a:t> mechanisms leading to cirrhosis.</a:t>
            </a:r>
          </a:p>
          <a:p>
            <a:pPr lvl="0"/>
            <a:r>
              <a:rPr lang="en-US" dirty="0" smtClean="0"/>
              <a:t>Describe the pathological findings in cirrhotic livers.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pic>
        <p:nvPicPr>
          <p:cNvPr id="5" name="Picture 4"/>
          <p:cNvPicPr>
            <a:picLocks noChangeAspect="1"/>
          </p:cNvPicPr>
          <p:nvPr/>
        </p:nvPicPr>
        <p:blipFill>
          <a:blip r:embed="rId2"/>
          <a:stretch>
            <a:fillRect/>
          </a:stretch>
        </p:blipFill>
        <p:spPr>
          <a:xfrm>
            <a:off x="305220" y="956456"/>
            <a:ext cx="8460828" cy="5901544"/>
          </a:xfrm>
          <a:prstGeom prst="rect">
            <a:avLst/>
          </a:prstGeom>
        </p:spPr>
      </p:pic>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429488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en-US" b="0" smtClean="0"/>
              <a:t>Clinical Features</a:t>
            </a:r>
          </a:p>
        </p:txBody>
      </p:sp>
      <p:sp>
        <p:nvSpPr>
          <p:cNvPr id="261123" name="Rectangle 3"/>
          <p:cNvSpPr>
            <a:spLocks noGrp="1" noChangeArrowheads="1"/>
          </p:cNvSpPr>
          <p:nvPr>
            <p:ph sz="quarter" idx="1"/>
          </p:nvPr>
        </p:nvSpPr>
        <p:spPr/>
        <p:txBody>
          <a:bodyPr/>
          <a:lstStyle/>
          <a:p>
            <a:pPr marL="609600" indent="-609600" eaLnBrk="1" hangingPunct="1">
              <a:buFont typeface="Wingdings" pitchFamily="2" charset="2"/>
              <a:buNone/>
              <a:defRPr/>
            </a:pPr>
            <a:r>
              <a:rPr lang="en-US" dirty="0" smtClean="0"/>
              <a:t>     </a:t>
            </a:r>
            <a:r>
              <a:rPr lang="en-US" sz="3600" dirty="0" smtClean="0"/>
              <a:t>The ultimate mechanism of most cirrhotic deaths are: </a:t>
            </a:r>
          </a:p>
          <a:p>
            <a:pPr marL="929640" lvl="1" indent="-609600">
              <a:buFont typeface="Wingdings" pitchFamily="2" charset="2"/>
              <a:buAutoNum type="arabicParenBoth"/>
              <a:defRPr/>
            </a:pPr>
            <a:r>
              <a:rPr lang="en-US" sz="3300" dirty="0" smtClean="0"/>
              <a:t>Progressive liver failure  </a:t>
            </a:r>
          </a:p>
          <a:p>
            <a:pPr marL="929640" lvl="1" indent="-609600">
              <a:buFont typeface="Wingdings" pitchFamily="2" charset="2"/>
              <a:buAutoNum type="arabicParenBoth"/>
              <a:defRPr/>
            </a:pPr>
            <a:r>
              <a:rPr lang="en-US" sz="3300" dirty="0" smtClean="0"/>
              <a:t>A complication related to portal hypertension</a:t>
            </a:r>
          </a:p>
          <a:p>
            <a:pPr marL="929640" lvl="1" indent="-609600">
              <a:buFont typeface="Wingdings" pitchFamily="2" charset="2"/>
              <a:buAutoNum type="arabicParenBoth"/>
              <a:defRPr/>
            </a:pPr>
            <a:r>
              <a:rPr lang="en-US" sz="3300" dirty="0" smtClean="0"/>
              <a:t>The development of hepatocellular carcinoma</a:t>
            </a:r>
          </a:p>
          <a:p>
            <a:pPr marL="609600" indent="-609600" eaLnBrk="1" hangingPunct="1">
              <a:defRPr/>
            </a:pPr>
            <a:endParaRPr lang="en-US" sz="3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01871-018-f021"/>
          <p:cNvPicPr>
            <a:picLocks noChangeAspect="1" noChangeArrowheads="1"/>
          </p:cNvPicPr>
          <p:nvPr/>
        </p:nvPicPr>
        <p:blipFill rotWithShape="1">
          <a:blip r:embed="rId2" cstate="print"/>
          <a:srcRect b="9866"/>
          <a:stretch/>
        </p:blipFill>
        <p:spPr bwMode="auto">
          <a:xfrm>
            <a:off x="914400" y="1905000"/>
            <a:ext cx="6350000" cy="3408362"/>
          </a:xfrm>
          <a:prstGeom prst="rect">
            <a:avLst/>
          </a:prstGeom>
          <a:noFill/>
          <a:ln w="9525">
            <a:solidFill>
              <a:schemeClr val="tx1"/>
            </a:solidFill>
            <a:miter lim="800000"/>
            <a:headEnd/>
            <a:tailEnd/>
          </a:ln>
        </p:spPr>
      </p:pic>
      <p:sp>
        <p:nvSpPr>
          <p:cNvPr id="3" name="Rectangle 2"/>
          <p:cNvSpPr/>
          <p:nvPr/>
        </p:nvSpPr>
        <p:spPr>
          <a:xfrm>
            <a:off x="3200400" y="762000"/>
            <a:ext cx="1443216" cy="369332"/>
          </a:xfrm>
          <a:prstGeom prst="rect">
            <a:avLst/>
          </a:prstGeom>
        </p:spPr>
        <p:txBody>
          <a:bodyPr wrap="none">
            <a:spAutoFit/>
          </a:bodyPr>
          <a:lstStyle/>
          <a:p>
            <a:r>
              <a:rPr lang="en-US" dirty="0" smtClean="0"/>
              <a:t>Liver Cirrhosis</a:t>
            </a:r>
            <a:endParaRPr lang="ar-SA" dirty="0"/>
          </a:p>
        </p:txBody>
      </p:sp>
    </p:spTree>
    <p:extLst>
      <p:ext uri="{BB962C8B-B14F-4D97-AF65-F5344CB8AC3E}">
        <p14:creationId xmlns:p14="http://schemas.microsoft.com/office/powerpoint/2010/main" val="293046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LIVER008"/>
          <p:cNvPicPr>
            <a:picLocks noChangeAspect="1" noChangeArrowheads="1"/>
          </p:cNvPicPr>
          <p:nvPr/>
        </p:nvPicPr>
        <p:blipFill>
          <a:blip r:embed="rId3" cstate="print"/>
          <a:srcRect/>
          <a:stretch>
            <a:fillRect/>
          </a:stretch>
        </p:blipFill>
        <p:spPr bwMode="auto">
          <a:xfrm>
            <a:off x="2057400" y="2590800"/>
            <a:ext cx="4800600" cy="3152775"/>
          </a:xfrm>
          <a:prstGeom prst="rect">
            <a:avLst/>
          </a:prstGeom>
          <a:noFill/>
          <a:ln w="9525">
            <a:noFill/>
            <a:miter lim="800000"/>
            <a:headEnd/>
            <a:tailEnd/>
          </a:ln>
        </p:spPr>
      </p:pic>
      <p:sp>
        <p:nvSpPr>
          <p:cNvPr id="270344" name="Rectangle 8"/>
          <p:cNvSpPr>
            <a:spLocks noGrp="1" noRot="1" noChangeArrowheads="1"/>
          </p:cNvSpPr>
          <p:nvPr>
            <p:ph type="title"/>
          </p:nvPr>
        </p:nvSpPr>
        <p:spPr>
          <a:xfrm>
            <a:off x="685800" y="274638"/>
            <a:ext cx="7772400" cy="1096962"/>
          </a:xfrm>
        </p:spPr>
        <p:txBody>
          <a:bodyPr>
            <a:normAutofit fontScale="90000"/>
          </a:bodyPr>
          <a:lstStyle/>
          <a:p>
            <a:pPr eaLnBrk="1" hangingPunct="1">
              <a:defRPr/>
            </a:pPr>
            <a:r>
              <a:rPr lang="en-US" sz="2800" dirty="0" smtClean="0"/>
              <a:t>The nodules seen here are larger than 3 mm and, hence, this is an example of "</a:t>
            </a:r>
            <a:r>
              <a:rPr lang="en-US" sz="2800" dirty="0" err="1" smtClean="0"/>
              <a:t>macronodular</a:t>
            </a:r>
            <a:r>
              <a:rPr lang="en-US" sz="2800" dirty="0" smtClean="0"/>
              <a:t>" cirrhosis.</a:t>
            </a:r>
            <a:r>
              <a:rPr lang="en-US" sz="40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IVER011"/>
          <p:cNvPicPr>
            <a:picLocks noChangeAspect="1" noChangeArrowheads="1"/>
          </p:cNvPicPr>
          <p:nvPr/>
        </p:nvPicPr>
        <p:blipFill>
          <a:blip r:embed="rId3" cstate="print"/>
          <a:srcRect/>
          <a:stretch>
            <a:fillRect/>
          </a:stretch>
        </p:blipFill>
        <p:spPr bwMode="auto">
          <a:xfrm>
            <a:off x="2209800" y="2133600"/>
            <a:ext cx="4800600" cy="4724401"/>
          </a:xfrm>
          <a:prstGeom prst="rect">
            <a:avLst/>
          </a:prstGeom>
          <a:noFill/>
          <a:ln w="9525">
            <a:noFill/>
            <a:miter lim="800000"/>
            <a:headEnd/>
            <a:tailEnd/>
          </a:ln>
        </p:spPr>
      </p:pic>
      <p:sp>
        <p:nvSpPr>
          <p:cNvPr id="272390" name="Rectangle 6"/>
          <p:cNvSpPr>
            <a:spLocks noGrp="1" noRot="1" noChangeArrowheads="1"/>
          </p:cNvSpPr>
          <p:nvPr>
            <p:ph type="title"/>
          </p:nvPr>
        </p:nvSpPr>
        <p:spPr>
          <a:xfrm>
            <a:off x="914400" y="274638"/>
            <a:ext cx="7772400" cy="1706562"/>
          </a:xfrm>
        </p:spPr>
        <p:txBody>
          <a:bodyPr>
            <a:normAutofit/>
          </a:bodyPr>
          <a:lstStyle/>
          <a:p>
            <a:pPr eaLnBrk="1" hangingPunct="1">
              <a:defRPr/>
            </a:pPr>
            <a:r>
              <a:rPr lang="en-US" sz="3200" dirty="0" err="1" smtClean="0"/>
              <a:t>Micronodular</a:t>
            </a:r>
            <a:r>
              <a:rPr lang="en-US" sz="3200" dirty="0" smtClean="0"/>
              <a:t> cirrhosis: The regenerative nodules are quite small, averaging less than 3 mm in size. Chronic alcoholism.</a:t>
            </a:r>
            <a:r>
              <a:rPr lang="en-US" sz="4000"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VER014"/>
          <p:cNvPicPr>
            <a:picLocks noChangeAspect="1" noChangeArrowheads="1"/>
          </p:cNvPicPr>
          <p:nvPr/>
        </p:nvPicPr>
        <p:blipFill>
          <a:blip r:embed="rId3" cstate="print"/>
          <a:srcRect/>
          <a:stretch>
            <a:fillRect/>
          </a:stretch>
        </p:blipFill>
        <p:spPr bwMode="auto">
          <a:xfrm>
            <a:off x="0" y="2209800"/>
            <a:ext cx="9144000" cy="4648200"/>
          </a:xfrm>
          <a:prstGeom prst="rect">
            <a:avLst/>
          </a:prstGeom>
          <a:noFill/>
          <a:ln w="9525">
            <a:noFill/>
            <a:miter lim="800000"/>
            <a:headEnd/>
            <a:tailEnd/>
          </a:ln>
        </p:spPr>
      </p:pic>
      <p:sp>
        <p:nvSpPr>
          <p:cNvPr id="274438" name="Rectangle 6"/>
          <p:cNvSpPr>
            <a:spLocks noGrp="1" noRot="1" noChangeArrowheads="1"/>
          </p:cNvSpPr>
          <p:nvPr>
            <p:ph type="title"/>
          </p:nvPr>
        </p:nvSpPr>
        <p:spPr>
          <a:xfrm>
            <a:off x="152400" y="304800"/>
            <a:ext cx="7772400" cy="685800"/>
          </a:xfrm>
        </p:spPr>
        <p:txBody>
          <a:bodyPr>
            <a:normAutofit fontScale="90000"/>
          </a:bodyPr>
          <a:lstStyle/>
          <a:p>
            <a:pPr eaLnBrk="1" hangingPunct="1">
              <a:defRPr/>
            </a:pPr>
            <a:r>
              <a:rPr lang="en-US" sz="2400" dirty="0" smtClean="0"/>
              <a:t>Regenerative nodules of </a:t>
            </a:r>
            <a:r>
              <a:rPr lang="en-US" sz="2400" dirty="0" err="1" smtClean="0"/>
              <a:t>hepatocytes</a:t>
            </a:r>
            <a:r>
              <a:rPr lang="en-US" sz="2400" dirty="0" smtClean="0"/>
              <a:t> are surrounded by fibrous connective tissue that bridges between portal tracts. </a:t>
            </a:r>
            <a:r>
              <a:rPr lang="en-US" sz="2400" dirty="0" err="1" smtClean="0"/>
              <a:t>Collagenous</a:t>
            </a:r>
            <a:r>
              <a:rPr lang="en-US" sz="2400" dirty="0" smtClean="0"/>
              <a:t> tissue , lymphocytes as well as a proliferation of bile ducts</a:t>
            </a:r>
            <a:r>
              <a:rPr lang="en-US" sz="2800" dirty="0" smtClean="0"/>
              <a:t>.</a:t>
            </a:r>
            <a:r>
              <a:rPr lang="en-US" sz="40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4000" b="0" i="1" dirty="0" smtClean="0"/>
              <a:t>Chronic Hepatitis, morphology</a:t>
            </a:r>
          </a:p>
        </p:txBody>
      </p:sp>
      <p:sp>
        <p:nvSpPr>
          <p:cNvPr id="52227" name="Rectangle 3"/>
          <p:cNvSpPr>
            <a:spLocks noGrp="1" noChangeArrowheads="1"/>
          </p:cNvSpPr>
          <p:nvPr>
            <p:ph sz="quarter" idx="1"/>
          </p:nvPr>
        </p:nvSpPr>
        <p:spPr/>
        <p:txBody>
          <a:bodyPr/>
          <a:lstStyle/>
          <a:p>
            <a:pPr eaLnBrk="1" hangingPunct="1">
              <a:lnSpc>
                <a:spcPct val="80000"/>
              </a:lnSpc>
              <a:buFont typeface="Wingdings" pitchFamily="2" charset="2"/>
              <a:buNone/>
              <a:defRPr/>
            </a:pPr>
            <a:r>
              <a:rPr lang="en-US" sz="2000" dirty="0" smtClean="0"/>
              <a:t>Some changes are  shared with acute hepatitis.</a:t>
            </a:r>
          </a:p>
          <a:p>
            <a:pPr eaLnBrk="1" hangingPunct="1">
              <a:lnSpc>
                <a:spcPct val="80000"/>
              </a:lnSpc>
              <a:defRPr/>
            </a:pPr>
            <a:r>
              <a:rPr lang="en-US" sz="2000" dirty="0" err="1" smtClean="0"/>
              <a:t>Hepatocyte</a:t>
            </a:r>
            <a:r>
              <a:rPr lang="en-US" sz="2000" dirty="0" smtClean="0"/>
              <a:t> injury, necrosis, and regeneration</a:t>
            </a:r>
          </a:p>
          <a:p>
            <a:pPr eaLnBrk="1" hangingPunct="1">
              <a:lnSpc>
                <a:spcPct val="80000"/>
              </a:lnSpc>
              <a:defRPr/>
            </a:pPr>
            <a:r>
              <a:rPr lang="en-US" sz="2000" dirty="0" smtClean="0"/>
              <a:t>Sinusoidal cell reactive changes</a:t>
            </a:r>
            <a:endParaRPr lang="en-US" sz="2000" u="sng" dirty="0" smtClean="0"/>
          </a:p>
          <a:p>
            <a:pPr eaLnBrk="1" hangingPunct="1">
              <a:lnSpc>
                <a:spcPct val="80000"/>
              </a:lnSpc>
              <a:defRPr/>
            </a:pPr>
            <a:r>
              <a:rPr lang="en-US" sz="2000" dirty="0" smtClean="0"/>
              <a:t>Portal tract Inflammation:</a:t>
            </a:r>
          </a:p>
          <a:p>
            <a:pPr eaLnBrk="1" hangingPunct="1">
              <a:lnSpc>
                <a:spcPct val="80000"/>
              </a:lnSpc>
              <a:buFont typeface="Wingdings" pitchFamily="2" charset="2"/>
              <a:buNone/>
              <a:defRPr/>
            </a:pPr>
            <a:r>
              <a:rPr lang="en-US" sz="2000" dirty="0" smtClean="0"/>
              <a:t>    -Confined to portal tracts, </a:t>
            </a:r>
            <a:r>
              <a:rPr lang="en-US" sz="2000" i="1" dirty="0" smtClean="0"/>
              <a:t>or</a:t>
            </a:r>
          </a:p>
          <a:p>
            <a:pPr eaLnBrk="1" hangingPunct="1">
              <a:lnSpc>
                <a:spcPct val="80000"/>
              </a:lnSpc>
              <a:buFont typeface="Wingdings" pitchFamily="2" charset="2"/>
              <a:buNone/>
              <a:defRPr/>
            </a:pPr>
            <a:r>
              <a:rPr lang="en-US" sz="2000" dirty="0" smtClean="0"/>
              <a:t>    -Spillover into adjacent parenchyma, with necrosis of </a:t>
            </a:r>
            <a:r>
              <a:rPr lang="en-US" sz="2000" dirty="0" err="1" smtClean="0"/>
              <a:t>hepatocytes</a:t>
            </a:r>
            <a:r>
              <a:rPr lang="en-US" sz="2000" dirty="0" smtClean="0"/>
              <a:t> ("interface hepatitis"), </a:t>
            </a:r>
            <a:r>
              <a:rPr lang="en-US" sz="2000" i="1" dirty="0" smtClean="0"/>
              <a:t>or</a:t>
            </a:r>
          </a:p>
          <a:p>
            <a:pPr eaLnBrk="1" hangingPunct="1">
              <a:lnSpc>
                <a:spcPct val="80000"/>
              </a:lnSpc>
              <a:buFont typeface="Wingdings" pitchFamily="2" charset="2"/>
              <a:buNone/>
              <a:defRPr/>
            </a:pPr>
            <a:r>
              <a:rPr lang="en-US" sz="2000" dirty="0" smtClean="0"/>
              <a:t>    -Bridging inflammation and necrosis</a:t>
            </a:r>
          </a:p>
          <a:p>
            <a:pPr eaLnBrk="1" hangingPunct="1">
              <a:lnSpc>
                <a:spcPct val="80000"/>
              </a:lnSpc>
              <a:defRPr/>
            </a:pPr>
            <a:r>
              <a:rPr lang="en-US" sz="2000" dirty="0" smtClean="0"/>
              <a:t>Fibrosis: </a:t>
            </a:r>
          </a:p>
          <a:p>
            <a:pPr eaLnBrk="1" hangingPunct="1">
              <a:lnSpc>
                <a:spcPct val="80000"/>
              </a:lnSpc>
              <a:buFont typeface="Wingdings" pitchFamily="2" charset="2"/>
              <a:buNone/>
              <a:defRPr/>
            </a:pPr>
            <a:r>
              <a:rPr lang="en-US" sz="2000" dirty="0" smtClean="0"/>
              <a:t>    -continued loss of </a:t>
            </a:r>
            <a:r>
              <a:rPr lang="en-US" sz="2000" dirty="0" err="1" smtClean="0"/>
              <a:t>hepatocytes</a:t>
            </a:r>
            <a:r>
              <a:rPr lang="en-US" sz="2000" dirty="0" smtClean="0"/>
              <a:t> results in fibrous septa formation which ultimately leads to cirrhosis</a:t>
            </a:r>
          </a:p>
          <a:p>
            <a:pPr eaLnBrk="1" hangingPunct="1">
              <a:lnSpc>
                <a:spcPct val="80000"/>
              </a:lnSpc>
              <a:defRPr/>
            </a:pPr>
            <a:r>
              <a:rPr lang="en-US" sz="2000" dirty="0" smtClean="0"/>
              <a:t>HBV: "ground-glass" </a:t>
            </a:r>
            <a:r>
              <a:rPr lang="en-US" sz="2000" dirty="0" err="1" smtClean="0"/>
              <a:t>hepatocytes</a:t>
            </a:r>
            <a:r>
              <a:rPr lang="en-US" sz="2000" dirty="0" smtClean="0"/>
              <a:t>, "sanded" nuclei</a:t>
            </a:r>
          </a:p>
          <a:p>
            <a:pPr eaLnBrk="1" hangingPunct="1">
              <a:lnSpc>
                <a:spcPct val="80000"/>
              </a:lnSpc>
              <a:defRPr/>
            </a:pPr>
            <a:r>
              <a:rPr lang="en-US" sz="2000" dirty="0" smtClean="0"/>
              <a:t>HCV: bile duct damage, lymphoid aggregate formation</a:t>
            </a:r>
          </a:p>
          <a:p>
            <a:pPr eaLnBrk="1" hangingPunct="1">
              <a:lnSpc>
                <a:spcPct val="80000"/>
              </a:lnSpc>
              <a:defRPr/>
            </a:pPr>
            <a:r>
              <a:rPr lang="en-US" sz="2000" b="1" i="1" dirty="0" smtClean="0"/>
              <a:t>Cirrhosis: The end-stage outcome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01871-018-f017b"/>
          <p:cNvPicPr>
            <a:picLocks noChangeAspect="1" noChangeArrowheads="1"/>
          </p:cNvPicPr>
          <p:nvPr/>
        </p:nvPicPr>
        <p:blipFill>
          <a:blip r:embed="rId3" cstate="print"/>
          <a:srcRect b="4000"/>
          <a:stretch>
            <a:fillRect/>
          </a:stretch>
        </p:blipFill>
        <p:spPr bwMode="auto">
          <a:xfrm>
            <a:off x="3581400" y="0"/>
            <a:ext cx="5334000" cy="6864129"/>
          </a:xfrm>
          <a:prstGeom prst="rect">
            <a:avLst/>
          </a:prstGeom>
          <a:noFill/>
          <a:ln w="9525">
            <a:solidFill>
              <a:schemeClr val="tx1"/>
            </a:solidFill>
            <a:miter lim="800000"/>
            <a:headEnd/>
            <a:tailEnd/>
          </a:ln>
        </p:spPr>
      </p:pic>
      <p:sp>
        <p:nvSpPr>
          <p:cNvPr id="7" name="TextBox 6"/>
          <p:cNvSpPr txBox="1"/>
          <p:nvPr/>
        </p:nvSpPr>
        <p:spPr>
          <a:xfrm>
            <a:off x="228600" y="1219200"/>
            <a:ext cx="33528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i="1" dirty="0" smtClean="0"/>
              <a:t>Chronic Hepatitis :</a:t>
            </a:r>
          </a:p>
          <a:p>
            <a:pPr marL="342900" indent="-342900">
              <a:buFont typeface="+mj-lt"/>
              <a:buAutoNum type="arabicPeriod"/>
            </a:pPr>
            <a:r>
              <a:rPr lang="en-US" dirty="0" smtClean="0"/>
              <a:t>Portal tract Inflammation</a:t>
            </a:r>
          </a:p>
          <a:p>
            <a:pPr marL="342900" indent="-342900">
              <a:buFont typeface="+mj-lt"/>
              <a:buAutoNum type="arabicPeriod"/>
            </a:pPr>
            <a:r>
              <a:rPr lang="en-US" dirty="0" smtClean="0"/>
              <a:t>Bridging inflammation and necrosis</a:t>
            </a:r>
          </a:p>
          <a:p>
            <a:pPr marL="342900" indent="-342900">
              <a:buFont typeface="+mj-lt"/>
              <a:buAutoNum type="arabicPeriod"/>
            </a:pPr>
            <a:r>
              <a:rPr lang="en-US" dirty="0" err="1" smtClean="0"/>
              <a:t>Hepatocyte</a:t>
            </a:r>
            <a:r>
              <a:rPr lang="en-US" dirty="0" smtClean="0"/>
              <a:t> injury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01871-018-f020"/>
          <p:cNvPicPr>
            <a:picLocks noChangeAspect="1" noChangeArrowheads="1"/>
          </p:cNvPicPr>
          <p:nvPr/>
        </p:nvPicPr>
        <p:blipFill rotWithShape="1">
          <a:blip r:embed="rId3" cstate="print"/>
          <a:srcRect b="6204"/>
          <a:stretch/>
        </p:blipFill>
        <p:spPr bwMode="auto">
          <a:xfrm>
            <a:off x="1360488" y="891382"/>
            <a:ext cx="6350000" cy="4524375"/>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31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31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31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LIVER079"/>
          <p:cNvPicPr>
            <a:picLocks noChangeAspect="1" noChangeArrowheads="1"/>
          </p:cNvPicPr>
          <p:nvPr/>
        </p:nvPicPr>
        <p:blipFill>
          <a:blip r:embed="rId3" cstate="print"/>
          <a:srcRect/>
          <a:stretch>
            <a:fillRect/>
          </a:stretch>
        </p:blipFill>
        <p:spPr bwMode="auto">
          <a:xfrm>
            <a:off x="0" y="1752600"/>
            <a:ext cx="9144000" cy="4648200"/>
          </a:xfrm>
          <a:prstGeom prst="rect">
            <a:avLst/>
          </a:prstGeom>
          <a:noFill/>
          <a:ln w="9525">
            <a:noFill/>
            <a:miter lim="800000"/>
            <a:headEnd/>
            <a:tailEnd/>
          </a:ln>
        </p:spPr>
      </p:pic>
      <p:sp>
        <p:nvSpPr>
          <p:cNvPr id="296966" name="Rectangle 6"/>
          <p:cNvSpPr>
            <a:spLocks noGrp="1" noRot="1" noChangeArrowheads="1"/>
          </p:cNvSpPr>
          <p:nvPr>
            <p:ph type="title"/>
          </p:nvPr>
        </p:nvSpPr>
        <p:spPr>
          <a:xfrm>
            <a:off x="228600" y="21771"/>
            <a:ext cx="8305800" cy="1143000"/>
          </a:xfrm>
        </p:spPr>
        <p:txBody>
          <a:bodyPr>
            <a:normAutofit fontScale="90000"/>
          </a:bodyPr>
          <a:lstStyle/>
          <a:p>
            <a:pPr eaLnBrk="1" hangingPunct="1">
              <a:tabLst>
                <a:tab pos="796925" algn="l"/>
              </a:tabLst>
              <a:defRPr/>
            </a:pPr>
            <a:r>
              <a:rPr lang="en-US" sz="4000" dirty="0" smtClean="0"/>
              <a:t> </a:t>
            </a:r>
            <a:r>
              <a:rPr lang="en-US" sz="2800" dirty="0" smtClean="0"/>
              <a:t>Viral hepatitis C which is at a high stage with extensive fibrosis and progression to </a:t>
            </a:r>
            <a:r>
              <a:rPr lang="en-US" sz="2800" dirty="0" err="1" smtClean="0"/>
              <a:t>macronodular</a:t>
            </a:r>
            <a:r>
              <a:rPr lang="en-US" sz="2800" dirty="0" smtClean="0"/>
              <a:t> cirrhosis, as evidenced by the large regenerative nodule at the center right.</a:t>
            </a:r>
            <a:r>
              <a:rPr lang="en-US" sz="40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3075" name="Rectangle 3"/>
          <p:cNvSpPr>
            <a:spLocks noGrp="1" noChangeArrowheads="1"/>
          </p:cNvSpPr>
          <p:nvPr>
            <p:ph sz="quarter" idx="1"/>
          </p:nvPr>
        </p:nvSpPr>
        <p:spPr/>
        <p:txBody>
          <a:bodyPr/>
          <a:lstStyle/>
          <a:p>
            <a:pPr eaLnBrk="1" hangingPunct="1">
              <a:defRPr/>
            </a:pPr>
            <a:r>
              <a:rPr lang="en-US" dirty="0" smtClean="0"/>
              <a:t>Cirrhosis is among the top 10 causes of death in the Western world. The chief worldwide contributors are alcohol abuse and viral hepatitis. Other causes include biliary disease, and iron overload. Cirrhosis is the end-stage of chronic liver disease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pPr algn="ctr">
              <a:defRPr/>
            </a:pPr>
            <a:r>
              <a:rPr lang="en-US" dirty="0" smtClean="0"/>
              <a:t>Alcoholic liver disease</a:t>
            </a:r>
            <a:endParaRPr lang="en-US" dirty="0"/>
          </a:p>
        </p:txBody>
      </p:sp>
      <p:pic>
        <p:nvPicPr>
          <p:cNvPr id="115715" name="Content Placeholder 3" descr="untitled.bmp"/>
          <p:cNvPicPr>
            <a:picLocks noGrp="1" noChangeAspect="1"/>
          </p:cNvPicPr>
          <p:nvPr>
            <p:ph sz="quarter" idx="1"/>
          </p:nvPr>
        </p:nvPicPr>
        <p:blipFill>
          <a:blip r:embed="rId2" cstate="print"/>
          <a:srcRect b="3333"/>
          <a:stretch>
            <a:fillRect/>
          </a:stretch>
        </p:blipFill>
        <p:spPr>
          <a:xfrm>
            <a:off x="0" y="990600"/>
            <a:ext cx="9143999" cy="5867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6739" name="Content Placeholder 3" descr="untitled.bmp"/>
          <p:cNvPicPr>
            <a:picLocks noGrp="1" noChangeAspect="1"/>
          </p:cNvPicPr>
          <p:nvPr>
            <p:ph sz="quarter" idx="1"/>
          </p:nvPr>
        </p:nvPicPr>
        <p:blipFill rotWithShape="1">
          <a:blip r:embed="rId3" cstate="print"/>
          <a:srcRect b="8333"/>
          <a:stretch/>
        </p:blipFill>
        <p:spPr>
          <a:xfrm>
            <a:off x="1219200" y="1752600"/>
            <a:ext cx="6400799" cy="44196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7763" name="Content Placeholder 3" descr="untitled.bmp"/>
          <p:cNvPicPr>
            <a:picLocks noGrp="1" noChangeAspect="1"/>
          </p:cNvPicPr>
          <p:nvPr>
            <p:ph sz="quarter" idx="1"/>
          </p:nvPr>
        </p:nvPicPr>
        <p:blipFill rotWithShape="1">
          <a:blip r:embed="rId3" cstate="print"/>
          <a:srcRect b="8475"/>
          <a:stretch/>
        </p:blipFill>
        <p:spPr>
          <a:xfrm>
            <a:off x="643468" y="1828800"/>
            <a:ext cx="7281331" cy="4571999"/>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8787" name="Content Placeholder 3" descr="untitled.bmp"/>
          <p:cNvPicPr>
            <a:picLocks noGrp="1" noChangeAspect="1"/>
          </p:cNvPicPr>
          <p:nvPr>
            <p:ph sz="quarter" idx="1"/>
          </p:nvPr>
        </p:nvPicPr>
        <p:blipFill rotWithShape="1">
          <a:blip r:embed="rId3" cstate="print"/>
          <a:srcRect b="7936"/>
          <a:stretch/>
        </p:blipFill>
        <p:spPr>
          <a:xfrm>
            <a:off x="467710" y="1676400"/>
            <a:ext cx="7533290" cy="46482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9811" name="Content Placeholder 3" descr="untitled.bmp"/>
          <p:cNvPicPr>
            <a:picLocks noGrp="1" noChangeAspect="1"/>
          </p:cNvPicPr>
          <p:nvPr>
            <p:ph sz="quarter" idx="1"/>
          </p:nvPr>
        </p:nvPicPr>
        <p:blipFill rotWithShape="1">
          <a:blip r:embed="rId3" cstate="print"/>
          <a:srcRect b="7812"/>
          <a:stretch/>
        </p:blipFill>
        <p:spPr>
          <a:xfrm>
            <a:off x="1336548" y="1905000"/>
            <a:ext cx="6705599" cy="4495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associated with </a:t>
            </a:r>
            <a:r>
              <a:rPr lang="en-US" dirty="0" smtClean="0"/>
              <a:t>cirrhosis:</a:t>
            </a:r>
            <a:br>
              <a:rPr lang="en-US" dirty="0" smtClean="0"/>
            </a:br>
            <a:r>
              <a:rPr lang="en-US" dirty="0" smtClean="0"/>
              <a:t>1. Hepatic failure</a:t>
            </a:r>
            <a:r>
              <a:rPr lang="en-US" sz="2400" dirty="0">
                <a:solidFill>
                  <a:srgbClr val="775F55"/>
                </a:solidFill>
              </a:rPr>
              <a:t> (end-point of progressive damage)</a:t>
            </a:r>
            <a:endParaRPr lang="ar-SA" dirty="0"/>
          </a:p>
        </p:txBody>
      </p:sp>
      <p:sp>
        <p:nvSpPr>
          <p:cNvPr id="3" name="Content Placeholder 2"/>
          <p:cNvSpPr>
            <a:spLocks noGrp="1"/>
          </p:cNvSpPr>
          <p:nvPr>
            <p:ph sz="quarter" idx="1"/>
          </p:nvPr>
        </p:nvSpPr>
        <p:spPr/>
        <p:txBody>
          <a:bodyPr>
            <a:normAutofit fontScale="92500"/>
          </a:bodyPr>
          <a:lstStyle/>
          <a:p>
            <a:pPr fontAlgn="base">
              <a:buFont typeface="Wingdings" panose="05000000000000000000" pitchFamily="2" charset="2"/>
              <a:buChar char="q"/>
            </a:pPr>
            <a:r>
              <a:rPr lang="en-US" dirty="0" err="1"/>
              <a:t>Hypoalbuminemia</a:t>
            </a:r>
            <a:r>
              <a:rPr lang="en-US" dirty="0"/>
              <a:t> from decreased synthesis of </a:t>
            </a:r>
            <a:r>
              <a:rPr lang="en-US" dirty="0" smtClean="0"/>
              <a:t>albumin</a:t>
            </a:r>
          </a:p>
          <a:p>
            <a:pPr marL="1074420" lvl="3" indent="-342900" fontAlgn="base">
              <a:spcBef>
                <a:spcPts val="700"/>
              </a:spcBef>
              <a:buSzPct val="60000"/>
              <a:buFont typeface="Wingdings" panose="05000000000000000000" pitchFamily="2" charset="2"/>
              <a:buChar char="ü"/>
            </a:pPr>
            <a:r>
              <a:rPr lang="en-US" sz="2600" dirty="0"/>
              <a:t>Produces dependent pitting edema and ascites due to a decrease in plasma oncotic pressure</a:t>
            </a:r>
          </a:p>
          <a:p>
            <a:pPr fontAlgn="base">
              <a:buFont typeface="Wingdings" panose="05000000000000000000" pitchFamily="2" charset="2"/>
              <a:buChar char="q"/>
            </a:pPr>
            <a:r>
              <a:rPr lang="en-US" dirty="0" smtClean="0"/>
              <a:t>Hepatic </a:t>
            </a:r>
            <a:r>
              <a:rPr lang="en-US" dirty="0"/>
              <a:t>encephalopathy</a:t>
            </a:r>
          </a:p>
          <a:p>
            <a:pPr marL="777240" lvl="1" indent="-457200" fontAlgn="base">
              <a:buFont typeface="Wingdings" panose="05000000000000000000" pitchFamily="2" charset="2"/>
              <a:buChar char="ü"/>
            </a:pPr>
            <a:r>
              <a:rPr lang="en-US" dirty="0" smtClean="0"/>
              <a:t>Reversible </a:t>
            </a:r>
            <a:r>
              <a:rPr lang="en-US" dirty="0"/>
              <a:t>metabolic </a:t>
            </a:r>
            <a:r>
              <a:rPr lang="en-US" dirty="0" smtClean="0"/>
              <a:t>disorder results from:</a:t>
            </a:r>
            <a:endParaRPr lang="en-US" dirty="0"/>
          </a:p>
          <a:p>
            <a:pPr marL="320040" lvl="1" indent="0" fontAlgn="base">
              <a:buNone/>
            </a:pPr>
            <a:r>
              <a:rPr lang="en-US" b="1" dirty="0" smtClean="0"/>
              <a:t>(1)</a:t>
            </a:r>
            <a:r>
              <a:rPr lang="en-US" dirty="0" smtClean="0"/>
              <a:t>Increase </a:t>
            </a:r>
            <a:r>
              <a:rPr lang="en-US" dirty="0"/>
              <a:t>in aromatic amino acids (e.g., phenylalanine, tyrosine, </a:t>
            </a:r>
            <a:r>
              <a:rPr lang="en-US" dirty="0" smtClean="0"/>
              <a:t>tryptophan) converted </a:t>
            </a:r>
            <a:r>
              <a:rPr lang="en-US" dirty="0"/>
              <a:t>into false neurotransmitters (e.g., </a:t>
            </a:r>
            <a:r>
              <a:rPr lang="el-GR" dirty="0"/>
              <a:t>γ-</a:t>
            </a:r>
            <a:r>
              <a:rPr lang="en-US" dirty="0" err="1"/>
              <a:t>aminobutyric</a:t>
            </a:r>
            <a:r>
              <a:rPr lang="en-US" dirty="0"/>
              <a:t> acid)</a:t>
            </a:r>
          </a:p>
          <a:p>
            <a:pPr marL="320040" lvl="1" indent="0" fontAlgn="base">
              <a:buNone/>
            </a:pPr>
            <a:r>
              <a:rPr lang="en-US" b="1" dirty="0" smtClean="0"/>
              <a:t>(2)</a:t>
            </a:r>
            <a:r>
              <a:rPr lang="en-US" dirty="0" smtClean="0"/>
              <a:t>Increase </a:t>
            </a:r>
            <a:r>
              <a:rPr lang="en-US" dirty="0"/>
              <a:t>in serum </a:t>
            </a:r>
            <a:r>
              <a:rPr lang="en-US" dirty="0" smtClean="0"/>
              <a:t>ammonia: Due </a:t>
            </a:r>
            <a:r>
              <a:rPr lang="en-US" dirty="0"/>
              <a:t>to a defective urea cycle that cannot metabolize ammonia</a:t>
            </a:r>
          </a:p>
          <a:p>
            <a:pPr marL="320040" lvl="1" indent="0" fontAlgn="base">
              <a:buNone/>
            </a:pPr>
            <a:endParaRPr lang="en-US" b="1" dirty="0"/>
          </a:p>
          <a:p>
            <a:pPr marL="640080" lvl="2" indent="0" fontAlgn="base">
              <a:buNone/>
            </a:pPr>
            <a:endParaRPr lang="en-US" dirty="0"/>
          </a:p>
          <a:p>
            <a:endParaRPr lang="ar-SA" dirty="0"/>
          </a:p>
        </p:txBody>
      </p:sp>
    </p:spTree>
    <p:extLst>
      <p:ext uri="{BB962C8B-B14F-4D97-AF65-F5344CB8AC3E}">
        <p14:creationId xmlns:p14="http://schemas.microsoft.com/office/powerpoint/2010/main" val="47839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62" y="457200"/>
            <a:ext cx="8153400" cy="990600"/>
          </a:xfrm>
        </p:spPr>
        <p:txBody>
          <a:bodyPr>
            <a:noAutofit/>
          </a:bodyPr>
          <a:lstStyle/>
          <a:p>
            <a:r>
              <a:rPr lang="en-US" sz="4000" dirty="0"/>
              <a:t>Complications associated with </a:t>
            </a:r>
            <a:r>
              <a:rPr lang="en-US" sz="4000" dirty="0" smtClean="0"/>
              <a:t>cirrhosis:</a:t>
            </a:r>
            <a:br>
              <a:rPr lang="en-US" sz="4000" dirty="0" smtClean="0"/>
            </a:br>
            <a:r>
              <a:rPr lang="en-US" sz="4000" dirty="0" smtClean="0"/>
              <a:t>1. Hepatic failure </a:t>
            </a:r>
            <a:r>
              <a:rPr lang="en-US" sz="2400" dirty="0" smtClean="0"/>
              <a:t>(</a:t>
            </a:r>
            <a:r>
              <a:rPr lang="en-US" sz="2400" dirty="0"/>
              <a:t>end-point of progressive </a:t>
            </a:r>
            <a:r>
              <a:rPr lang="en-US" sz="2400" dirty="0" smtClean="0"/>
              <a:t>damage)</a:t>
            </a:r>
            <a:r>
              <a:rPr lang="en-US" sz="2400" dirty="0"/>
              <a:t/>
            </a:r>
            <a:br>
              <a:rPr lang="en-US" sz="2400" dirty="0"/>
            </a:br>
            <a:endParaRPr lang="ar-SA" sz="4000" dirty="0"/>
          </a:p>
        </p:txBody>
      </p:sp>
      <p:sp>
        <p:nvSpPr>
          <p:cNvPr id="3" name="Content Placeholder 2"/>
          <p:cNvSpPr>
            <a:spLocks noGrp="1"/>
          </p:cNvSpPr>
          <p:nvPr>
            <p:ph sz="quarter" idx="1"/>
          </p:nvPr>
        </p:nvSpPr>
        <p:spPr/>
        <p:txBody>
          <a:bodyPr/>
          <a:lstStyle/>
          <a:p>
            <a:pPr marL="0" indent="0" fontAlgn="base">
              <a:buNone/>
            </a:pPr>
            <a:r>
              <a:rPr lang="en-US" dirty="0"/>
              <a:t>Variable coagulation defects</a:t>
            </a:r>
          </a:p>
          <a:p>
            <a:pPr marL="0" indent="0" fontAlgn="base">
              <a:buNone/>
            </a:pPr>
            <a:r>
              <a:rPr lang="en-US" b="1" dirty="0"/>
              <a:t>(</a:t>
            </a:r>
            <a:r>
              <a:rPr lang="en-US" b="1" dirty="0" smtClean="0"/>
              <a:t>1)</a:t>
            </a:r>
            <a:r>
              <a:rPr lang="en-US" dirty="0" smtClean="0"/>
              <a:t>Due </a:t>
            </a:r>
            <a:r>
              <a:rPr lang="en-US" dirty="0"/>
              <a:t>to inability to synthesize coagulation factors, a patient can have a bleeding diathesis</a:t>
            </a:r>
          </a:p>
          <a:p>
            <a:pPr marL="0" indent="0" fontAlgn="base">
              <a:buNone/>
            </a:pPr>
            <a:r>
              <a:rPr lang="en-US" b="1" dirty="0"/>
              <a:t>(</a:t>
            </a:r>
            <a:r>
              <a:rPr lang="en-US" b="1" dirty="0" smtClean="0"/>
              <a:t>2)</a:t>
            </a:r>
            <a:r>
              <a:rPr lang="en-US" dirty="0" smtClean="0"/>
              <a:t>Due </a:t>
            </a:r>
            <a:r>
              <a:rPr lang="en-US" dirty="0"/>
              <a:t>to decreased synthesis of </a:t>
            </a:r>
            <a:r>
              <a:rPr lang="en-US" dirty="0" smtClean="0"/>
              <a:t>proteins, </a:t>
            </a:r>
            <a:r>
              <a:rPr lang="en-US" dirty="0"/>
              <a:t>a patient can be </a:t>
            </a:r>
            <a:r>
              <a:rPr lang="en-US" dirty="0" err="1"/>
              <a:t>hypercoagulable</a:t>
            </a:r>
            <a:r>
              <a:rPr lang="en-US" dirty="0"/>
              <a:t>.</a:t>
            </a:r>
          </a:p>
          <a:p>
            <a:endParaRPr lang="ar-SA" dirty="0"/>
          </a:p>
        </p:txBody>
      </p:sp>
    </p:spTree>
    <p:extLst>
      <p:ext uri="{BB962C8B-B14F-4D97-AF65-F5344CB8AC3E}">
        <p14:creationId xmlns:p14="http://schemas.microsoft.com/office/powerpoint/2010/main" val="398699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associated with </a:t>
            </a:r>
            <a:r>
              <a:rPr lang="en-US" dirty="0" smtClean="0"/>
              <a:t>cirrhosis:</a:t>
            </a:r>
            <a:r>
              <a:rPr lang="en-US" dirty="0"/>
              <a:t/>
            </a:r>
            <a:br>
              <a:rPr lang="en-US" dirty="0"/>
            </a:br>
            <a:r>
              <a:rPr lang="en-US" dirty="0" smtClean="0"/>
              <a:t>2. Portal </a:t>
            </a:r>
            <a:r>
              <a:rPr lang="en-US" dirty="0"/>
              <a:t>hypertension </a:t>
            </a:r>
            <a:endParaRPr lang="ar-SA" dirty="0"/>
          </a:p>
        </p:txBody>
      </p:sp>
      <p:sp>
        <p:nvSpPr>
          <p:cNvPr id="3" name="Content Placeholder 2"/>
          <p:cNvSpPr>
            <a:spLocks noGrp="1"/>
          </p:cNvSpPr>
          <p:nvPr>
            <p:ph sz="quarter" idx="1"/>
          </p:nvPr>
        </p:nvSpPr>
        <p:spPr/>
        <p:txBody>
          <a:bodyPr>
            <a:normAutofit/>
          </a:bodyPr>
          <a:lstStyle/>
          <a:p>
            <a:pPr marL="777240" lvl="1" indent="-457200" fontAlgn="base"/>
            <a:r>
              <a:rPr lang="en-US" dirty="0" smtClean="0"/>
              <a:t>Pathogenesis</a:t>
            </a:r>
          </a:p>
          <a:p>
            <a:pPr marL="1051560" lvl="3" indent="0" fontAlgn="base">
              <a:buNone/>
            </a:pPr>
            <a:r>
              <a:rPr lang="en-US" sz="2200" dirty="0" smtClean="0"/>
              <a:t>1)Resistance </a:t>
            </a:r>
            <a:r>
              <a:rPr lang="en-US" sz="2200" dirty="0"/>
              <a:t>to intrahepatic blood flow due to </a:t>
            </a:r>
            <a:r>
              <a:rPr lang="en-US" sz="2200" dirty="0" err="1"/>
              <a:t>intrasinusoidal</a:t>
            </a:r>
            <a:r>
              <a:rPr lang="en-US" sz="2200" dirty="0"/>
              <a:t> hypertension</a:t>
            </a:r>
          </a:p>
          <a:p>
            <a:pPr marL="1051560" lvl="3" indent="0" fontAlgn="base">
              <a:buNone/>
            </a:pPr>
            <a:r>
              <a:rPr lang="en-US" sz="2200" dirty="0" smtClean="0"/>
              <a:t>2)Anastomoses </a:t>
            </a:r>
            <a:r>
              <a:rPr lang="en-US" sz="2200" dirty="0"/>
              <a:t>between portal vein tributaries and the arterial </a:t>
            </a:r>
            <a:r>
              <a:rPr lang="en-US" sz="2200" dirty="0" smtClean="0"/>
              <a:t>system</a:t>
            </a:r>
            <a:endParaRPr lang="en-US" dirty="0" smtClean="0"/>
          </a:p>
          <a:p>
            <a:pPr lvl="1" fontAlgn="base"/>
            <a:r>
              <a:rPr lang="en-US" dirty="0" smtClean="0"/>
              <a:t>Complications</a:t>
            </a:r>
          </a:p>
          <a:p>
            <a:pPr marL="365760" lvl="1" indent="0" fontAlgn="base">
              <a:buNone/>
            </a:pPr>
            <a:r>
              <a:rPr lang="en-US" sz="2200" dirty="0"/>
              <a:t>1) Ascites</a:t>
            </a:r>
          </a:p>
          <a:p>
            <a:pPr marL="365760" lvl="1" indent="0" fontAlgn="base">
              <a:buNone/>
            </a:pPr>
            <a:r>
              <a:rPr lang="en-US" sz="2200" dirty="0"/>
              <a:t>2) Congestive splenomegaly</a:t>
            </a:r>
          </a:p>
          <a:p>
            <a:pPr marL="320040" lvl="1" indent="0" fontAlgn="base">
              <a:buNone/>
            </a:pPr>
            <a:r>
              <a:rPr lang="en-US" sz="2200" dirty="0"/>
              <a:t>3) Esophageal varices</a:t>
            </a:r>
          </a:p>
          <a:p>
            <a:pPr marL="320040" lvl="1" indent="0" fontAlgn="base">
              <a:buNone/>
            </a:pPr>
            <a:r>
              <a:rPr lang="en-US" sz="2200" dirty="0"/>
              <a:t>4) Hemorrhoids</a:t>
            </a:r>
          </a:p>
          <a:p>
            <a:pPr marL="320040" lvl="1" indent="0" fontAlgn="base">
              <a:buNone/>
            </a:pPr>
            <a:r>
              <a:rPr lang="en-US" sz="2200" dirty="0"/>
              <a:t>5) </a:t>
            </a:r>
            <a:r>
              <a:rPr lang="en-US" sz="2200" dirty="0" err="1"/>
              <a:t>Periumbilical</a:t>
            </a:r>
            <a:r>
              <a:rPr lang="en-US" sz="2200" dirty="0"/>
              <a:t> venous collaterals</a:t>
            </a:r>
          </a:p>
          <a:p>
            <a:pPr marL="320040" lvl="1" indent="0" fontAlgn="base">
              <a:buNone/>
            </a:pPr>
            <a:endParaRPr lang="en-US" dirty="0"/>
          </a:p>
          <a:p>
            <a:endParaRPr lang="ar-SA" dirty="0"/>
          </a:p>
        </p:txBody>
      </p:sp>
    </p:spTree>
    <p:extLst>
      <p:ext uri="{BB962C8B-B14F-4D97-AF65-F5344CB8AC3E}">
        <p14:creationId xmlns:p14="http://schemas.microsoft.com/office/powerpoint/2010/main" val="250588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4099" name="Rectangle 3"/>
          <p:cNvSpPr>
            <a:spLocks noGrp="1" noChangeArrowheads="1"/>
          </p:cNvSpPr>
          <p:nvPr>
            <p:ph sz="quarter" idx="1"/>
          </p:nvPr>
        </p:nvSpPr>
        <p:spPr/>
        <p:txBody>
          <a:bodyPr>
            <a:normAutofit/>
          </a:bodyPr>
          <a:lstStyle/>
          <a:p>
            <a:pPr eaLnBrk="1" hangingPunct="1">
              <a:buFont typeface="Wingdings" pitchFamily="2" charset="2"/>
              <a:buNone/>
              <a:defRPr/>
            </a:pPr>
            <a:r>
              <a:rPr lang="en-US" dirty="0" smtClean="0"/>
              <a:t>   Cirrhosis is defined by three characteristics</a:t>
            </a:r>
          </a:p>
          <a:p>
            <a:pPr eaLnBrk="1" hangingPunct="1">
              <a:buFont typeface="Wingdings" pitchFamily="2" charset="2"/>
              <a:buNone/>
              <a:defRPr/>
            </a:pPr>
            <a:r>
              <a:rPr lang="en-US" dirty="0" smtClean="0"/>
              <a:t>1</a:t>
            </a:r>
            <a:r>
              <a:rPr lang="en-US" i="1" dirty="0" smtClean="0"/>
              <a:t>)Fibrosis</a:t>
            </a:r>
            <a:r>
              <a:rPr lang="en-US" dirty="0" smtClean="0"/>
              <a:t>  in the form of delicate bands or broad scars/septa </a:t>
            </a:r>
          </a:p>
          <a:p>
            <a:pPr eaLnBrk="1" hangingPunct="1">
              <a:buFont typeface="Wingdings" pitchFamily="2" charset="2"/>
              <a:buNone/>
              <a:defRPr/>
            </a:pPr>
            <a:r>
              <a:rPr lang="en-US" i="1" dirty="0" smtClean="0"/>
              <a:t>2)Nodules</a:t>
            </a:r>
            <a:r>
              <a:rPr lang="en-US" dirty="0" smtClean="0"/>
              <a:t> containing regenerating hepatocytes encircled by fibrosis, with diameters varying from very small (&lt;3 mm, </a:t>
            </a:r>
            <a:r>
              <a:rPr lang="en-US" dirty="0" err="1" smtClean="0"/>
              <a:t>micronodules</a:t>
            </a:r>
            <a:r>
              <a:rPr lang="en-US" dirty="0" smtClean="0"/>
              <a:t>) to large (several centimeters, </a:t>
            </a:r>
            <a:r>
              <a:rPr lang="en-US" dirty="0" err="1" smtClean="0"/>
              <a:t>macronodules</a:t>
            </a:r>
            <a:r>
              <a:rPr lang="en-US" dirty="0" smtClean="0"/>
              <a:t>) </a:t>
            </a:r>
          </a:p>
          <a:p>
            <a:pPr eaLnBrk="1" hangingPunct="1">
              <a:buFont typeface="Wingdings" pitchFamily="2" charset="2"/>
              <a:buNone/>
              <a:defRPr/>
            </a:pPr>
            <a:r>
              <a:rPr lang="en-US" i="1" dirty="0" smtClean="0"/>
              <a:t>3)Disruption of the architecture of the entire liver</a:t>
            </a:r>
            <a:r>
              <a:rPr lang="en-US" dirty="0" smtClean="0"/>
              <a:t> </a:t>
            </a:r>
          </a:p>
        </p:txBody>
      </p:sp>
      <p:sp>
        <p:nvSpPr>
          <p:cNvPr id="2" name="Rectangle 1"/>
          <p:cNvSpPr/>
          <p:nvPr/>
        </p:nvSpPr>
        <p:spPr>
          <a:xfrm>
            <a:off x="76200" y="-36286"/>
            <a:ext cx="1663597"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dirty="0"/>
              <a:t>Define Cirrhosis.</a:t>
            </a:r>
          </a:p>
        </p:txBody>
      </p:sp>
      <p:sp>
        <p:nvSpPr>
          <p:cNvPr id="3" name="Rectangle 2"/>
          <p:cNvSpPr/>
          <p:nvPr/>
        </p:nvSpPr>
        <p:spPr>
          <a:xfrm>
            <a:off x="3581400" y="351189"/>
            <a:ext cx="4572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dirty="0">
                <a:solidFill>
                  <a:srgbClr val="000000"/>
                </a:solidFill>
                <a:latin typeface="Meta Serif Office Pro"/>
              </a:rPr>
              <a:t>Irreversible diffuse fibrosis of the liver with formation of regenerative nodules</a:t>
            </a:r>
            <a:endParaRPr lang="ar-SA" dirty="0"/>
          </a:p>
        </p:txBody>
      </p:sp>
      <p:sp>
        <p:nvSpPr>
          <p:cNvPr id="4" name="Rectangle 3"/>
          <p:cNvSpPr/>
          <p:nvPr/>
        </p:nvSpPr>
        <p:spPr>
          <a:xfrm>
            <a:off x="5181600" y="4572000"/>
            <a:ext cx="310854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a:solidFill>
                  <a:srgbClr val="000000"/>
                </a:solidFill>
                <a:latin typeface="Meta Serif Office Pro"/>
              </a:rPr>
              <a:t>Hepatocyte reaction to injury</a:t>
            </a:r>
            <a:endParaRPr lang="ar-SA" dirty="0"/>
          </a:p>
        </p:txBody>
      </p:sp>
      <p:sp>
        <p:nvSpPr>
          <p:cNvPr id="5" name="Rectangle 4"/>
          <p:cNvSpPr/>
          <p:nvPr/>
        </p:nvSpPr>
        <p:spPr>
          <a:xfrm>
            <a:off x="3063071" y="5562600"/>
            <a:ext cx="3672800"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solidFill>
                  <a:srgbClr val="000000"/>
                </a:solidFill>
                <a:latin typeface="Meta Serif Office Pro"/>
              </a:rPr>
              <a:t>Lack of portal triads and sinusoids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associated with cirrhosis:</a:t>
            </a:r>
            <a:br>
              <a:rPr lang="en-US" dirty="0" smtClean="0"/>
            </a:br>
            <a:r>
              <a:rPr lang="en-US" dirty="0" smtClean="0"/>
              <a:t>3. </a:t>
            </a:r>
            <a:r>
              <a:rPr lang="en-US" dirty="0" err="1" smtClean="0"/>
              <a:t>Hepatocellular</a:t>
            </a:r>
            <a:r>
              <a:rPr lang="en-US" dirty="0" smtClean="0"/>
              <a:t> carcinoma</a:t>
            </a:r>
            <a:endParaRPr lang="ar-SA" dirty="0"/>
          </a:p>
        </p:txBody>
      </p:sp>
      <p:sp>
        <p:nvSpPr>
          <p:cNvPr id="3" name="Content Placeholder 2"/>
          <p:cNvSpPr>
            <a:spLocks noGrp="1"/>
          </p:cNvSpPr>
          <p:nvPr>
            <p:ph sz="quarter" idx="1"/>
          </p:nvPr>
        </p:nvSpPr>
        <p:spPr/>
        <p:txBody>
          <a:bodyPr/>
          <a:lstStyle/>
          <a:p>
            <a:pPr fontAlgn="base"/>
            <a:endParaRPr lang="ar-SA" dirty="0"/>
          </a:p>
        </p:txBody>
      </p:sp>
    </p:spTree>
    <p:extLst>
      <p:ext uri="{BB962C8B-B14F-4D97-AF65-F5344CB8AC3E}">
        <p14:creationId xmlns:p14="http://schemas.microsoft.com/office/powerpoint/2010/main" val="118167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http://library.med.utah.edu/WebPath/jpeg4/LIVER003.jpg"/>
          <p:cNvPicPr>
            <a:picLocks noChangeAspect="1" noChangeArrowheads="1"/>
          </p:cNvPicPr>
          <p:nvPr/>
        </p:nvPicPr>
        <p:blipFill>
          <a:blip r:embed="rId2" cstate="print"/>
          <a:srcRect/>
          <a:stretch>
            <a:fillRect/>
          </a:stretch>
        </p:blipFill>
        <p:spPr bwMode="auto">
          <a:xfrm>
            <a:off x="457200" y="762000"/>
            <a:ext cx="8001000" cy="5238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75778" name="Picture 2" descr="http://library.med.utah.edu/WebPath/jpeg4/LIVER014.jpg"/>
          <p:cNvPicPr>
            <a:picLocks noChangeAspect="1" noChangeArrowheads="1"/>
          </p:cNvPicPr>
          <p:nvPr/>
        </p:nvPicPr>
        <p:blipFill>
          <a:blip r:embed="rId2" cstate="print"/>
          <a:srcRect/>
          <a:stretch>
            <a:fillRect/>
          </a:stretch>
        </p:blipFill>
        <p:spPr bwMode="auto">
          <a:xfrm>
            <a:off x="457199" y="762000"/>
            <a:ext cx="8469941" cy="5562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Fibrosis</a:t>
            </a:r>
            <a:endParaRPr lang="ar-SA" dirty="0"/>
          </a:p>
        </p:txBody>
      </p:sp>
      <p:sp>
        <p:nvSpPr>
          <p:cNvPr id="3" name="Content Placeholder 2"/>
          <p:cNvSpPr>
            <a:spLocks noGrp="1"/>
          </p:cNvSpPr>
          <p:nvPr>
            <p:ph sz="quarter" idx="1"/>
          </p:nvPr>
        </p:nvSpPr>
        <p:spPr/>
        <p:txBody>
          <a:bodyPr/>
          <a:lstStyle/>
          <a:p>
            <a:r>
              <a:rPr lang="en-US" i="1" dirty="0"/>
              <a:t>Fibrosis</a:t>
            </a:r>
            <a:r>
              <a:rPr lang="en-US" dirty="0"/>
              <a:t>  in the form of delicate bands or broad scars/septa </a:t>
            </a:r>
            <a:endParaRPr lang="en-US" dirty="0" smtClean="0"/>
          </a:p>
          <a:p>
            <a:r>
              <a:rPr lang="en-US" i="1" dirty="0"/>
              <a:t>Fibrosis is the key feature of progressive damage to the liver.</a:t>
            </a:r>
            <a:r>
              <a:rPr lang="en-US" dirty="0"/>
              <a:t> Once cirrhosis has developed, reversal is thought to be rare. </a:t>
            </a:r>
          </a:p>
          <a:p>
            <a:endParaRPr lang="ar-SA" dirty="0"/>
          </a:p>
        </p:txBody>
      </p:sp>
      <p:sp>
        <p:nvSpPr>
          <p:cNvPr id="5" name="Rectangle 4"/>
          <p:cNvSpPr/>
          <p:nvPr/>
        </p:nvSpPr>
        <p:spPr>
          <a:xfrm>
            <a:off x="76200" y="-36286"/>
            <a:ext cx="1663597"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dirty="0"/>
              <a:t>Define Cirrhosis.</a:t>
            </a:r>
          </a:p>
        </p:txBody>
      </p:sp>
    </p:spTree>
    <p:extLst>
      <p:ext uri="{BB962C8B-B14F-4D97-AF65-F5344CB8AC3E}">
        <p14:creationId xmlns:p14="http://schemas.microsoft.com/office/powerpoint/2010/main" val="198852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dirty="0" smtClean="0"/>
              <a:t>Liver cirrhosis</a:t>
            </a:r>
            <a:endParaRPr lang="en-GB" dirty="0" smtClean="0"/>
          </a:p>
        </p:txBody>
      </p:sp>
      <p:sp>
        <p:nvSpPr>
          <p:cNvPr id="5123" name="Rectangle 3"/>
          <p:cNvSpPr>
            <a:spLocks noGrp="1" noChangeArrowheads="1"/>
          </p:cNvSpPr>
          <p:nvPr>
            <p:ph sz="quarter" idx="1"/>
          </p:nvPr>
        </p:nvSpPr>
        <p:spPr/>
        <p:txBody>
          <a:bodyPr/>
          <a:lstStyle/>
          <a:p>
            <a:pPr eaLnBrk="1" hangingPunct="1">
              <a:lnSpc>
                <a:spcPct val="90000"/>
              </a:lnSpc>
              <a:buFont typeface="Wingdings" pitchFamily="2" charset="2"/>
              <a:buNone/>
              <a:defRPr/>
            </a:pPr>
            <a:r>
              <a:rPr lang="en-US" dirty="0" smtClean="0"/>
              <a:t> </a:t>
            </a:r>
          </a:p>
          <a:p>
            <a:pPr eaLnBrk="1" hangingPunct="1">
              <a:lnSpc>
                <a:spcPct val="90000"/>
              </a:lnSpc>
              <a:defRPr/>
            </a:pPr>
            <a:r>
              <a:rPr lang="en-US" i="1" dirty="0" smtClean="0"/>
              <a:t>As a result of fibrosis, vascular architecture is reorganized</a:t>
            </a:r>
            <a:r>
              <a:rPr lang="en-US" dirty="0" smtClean="0"/>
              <a:t>  due to </a:t>
            </a:r>
            <a:r>
              <a:rPr lang="en-US" dirty="0" err="1" smtClean="0"/>
              <a:t>parenchymal</a:t>
            </a:r>
            <a:r>
              <a:rPr lang="en-US" dirty="0" smtClean="0"/>
              <a:t> damage and scarring, with the formation of abnormal interconnections between vascular inflow and hepatic vein outflow channels. </a:t>
            </a:r>
          </a:p>
        </p:txBody>
      </p:sp>
      <p:sp>
        <p:nvSpPr>
          <p:cNvPr id="5" name="Rectangle 4"/>
          <p:cNvSpPr/>
          <p:nvPr/>
        </p:nvSpPr>
        <p:spPr>
          <a:xfrm>
            <a:off x="76200" y="-36286"/>
            <a:ext cx="1663597"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lvl="0"/>
            <a:r>
              <a:rPr lang="en-US" dirty="0"/>
              <a:t>Define Cirrhosis.</a:t>
            </a:r>
          </a:p>
        </p:txBody>
      </p:sp>
      <p:sp>
        <p:nvSpPr>
          <p:cNvPr id="6" name="Rectangle 5"/>
          <p:cNvSpPr/>
          <p:nvPr/>
        </p:nvSpPr>
        <p:spPr>
          <a:xfrm>
            <a:off x="1066800" y="4495800"/>
            <a:ext cx="68580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base"/>
            <a:r>
              <a:rPr lang="en-US" dirty="0">
                <a:solidFill>
                  <a:srgbClr val="000000"/>
                </a:solidFill>
                <a:latin typeface="Meta Serif Office Pro"/>
              </a:rPr>
              <a:t>Compress sinusoids and central </a:t>
            </a:r>
            <a:r>
              <a:rPr lang="en-US" dirty="0" err="1">
                <a:solidFill>
                  <a:srgbClr val="000000"/>
                </a:solidFill>
                <a:latin typeface="Meta Serif Office Pro"/>
              </a:rPr>
              <a:t>venules</a:t>
            </a:r>
            <a:endParaRPr lang="en-US" dirty="0">
              <a:solidFill>
                <a:srgbClr val="000000"/>
              </a:solidFill>
              <a:latin typeface="Meta Serif Office Pro"/>
            </a:endParaRPr>
          </a:p>
          <a:p>
            <a:pPr fontAlgn="base"/>
            <a:r>
              <a:rPr lang="en-US" b="1" dirty="0" smtClean="0">
                <a:solidFill>
                  <a:srgbClr val="00A3C3"/>
                </a:solidFill>
                <a:latin typeface="inherit"/>
              </a:rPr>
              <a:t>a. </a:t>
            </a:r>
            <a:r>
              <a:rPr lang="en-US" dirty="0" err="1" smtClean="0">
                <a:solidFill>
                  <a:srgbClr val="000000"/>
                </a:solidFill>
                <a:latin typeface="inherit"/>
              </a:rPr>
              <a:t>Intrasinusoidal</a:t>
            </a:r>
            <a:r>
              <a:rPr lang="en-US" dirty="0" smtClean="0">
                <a:solidFill>
                  <a:srgbClr val="000000"/>
                </a:solidFill>
                <a:latin typeface="inherit"/>
              </a:rPr>
              <a:t> </a:t>
            </a:r>
            <a:r>
              <a:rPr lang="en-US" dirty="0">
                <a:solidFill>
                  <a:srgbClr val="000000"/>
                </a:solidFill>
                <a:latin typeface="inherit"/>
              </a:rPr>
              <a:t>hypertension</a:t>
            </a:r>
          </a:p>
          <a:p>
            <a:pPr fontAlgn="base"/>
            <a:r>
              <a:rPr lang="en-US" b="1" dirty="0" smtClean="0">
                <a:solidFill>
                  <a:srgbClr val="00A3C3"/>
                </a:solidFill>
                <a:latin typeface="inherit"/>
              </a:rPr>
              <a:t>b. </a:t>
            </a:r>
            <a:r>
              <a:rPr lang="en-US" dirty="0" smtClean="0">
                <a:solidFill>
                  <a:srgbClr val="000000"/>
                </a:solidFill>
                <a:latin typeface="inherit"/>
              </a:rPr>
              <a:t>Reduction </a:t>
            </a:r>
            <a:r>
              <a:rPr lang="en-US" dirty="0">
                <a:solidFill>
                  <a:srgbClr val="000000"/>
                </a:solidFill>
                <a:latin typeface="inherit"/>
              </a:rPr>
              <a:t>in the number of functional sinusoids</a:t>
            </a:r>
          </a:p>
          <a:p>
            <a:pPr fontAlgn="base"/>
            <a:r>
              <a:rPr lang="en-US" b="1" dirty="0" smtClean="0">
                <a:solidFill>
                  <a:srgbClr val="00A3C3"/>
                </a:solidFill>
                <a:latin typeface="inherit"/>
              </a:rPr>
              <a:t>c. </a:t>
            </a:r>
            <a:r>
              <a:rPr lang="en-US" dirty="0" smtClean="0">
                <a:solidFill>
                  <a:srgbClr val="000000"/>
                </a:solidFill>
                <a:latin typeface="inherit"/>
              </a:rPr>
              <a:t>Increase </a:t>
            </a:r>
            <a:r>
              <a:rPr lang="en-US" dirty="0">
                <a:solidFill>
                  <a:srgbClr val="000000"/>
                </a:solidFill>
                <a:latin typeface="inherit"/>
              </a:rPr>
              <a:t>in hydrostatic pressure in portal vein</a:t>
            </a:r>
            <a:endParaRPr lang="en-US" b="0" i="0" dirty="0">
              <a:solidFill>
                <a:srgbClr val="000000"/>
              </a:solidFill>
              <a:effectLst/>
              <a:latin typeface="inheri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dirty="0" err="1" smtClean="0"/>
              <a:t>Classifiation</a:t>
            </a:r>
            <a:r>
              <a:rPr lang="en-GB" dirty="0" smtClean="0"/>
              <a:t> of cirrhosis</a:t>
            </a:r>
          </a:p>
        </p:txBody>
      </p:sp>
      <p:sp>
        <p:nvSpPr>
          <p:cNvPr id="6147" name="Rectangle 3"/>
          <p:cNvSpPr>
            <a:spLocks noGrp="1" noChangeArrowheads="1"/>
          </p:cNvSpPr>
          <p:nvPr>
            <p:ph sz="quarter" idx="1"/>
          </p:nvPr>
        </p:nvSpPr>
        <p:spPr>
          <a:xfrm>
            <a:off x="612648" y="1600200"/>
            <a:ext cx="8153400" cy="5257800"/>
          </a:xfrm>
        </p:spPr>
        <p:txBody>
          <a:bodyPr>
            <a:normAutofit/>
          </a:bodyPr>
          <a:lstStyle/>
          <a:p>
            <a:pPr eaLnBrk="1" hangingPunct="1">
              <a:defRPr/>
            </a:pPr>
            <a:r>
              <a:rPr lang="en-US" dirty="0" smtClean="0"/>
              <a:t>The classification is based on:</a:t>
            </a:r>
          </a:p>
          <a:p>
            <a:pPr marL="365760" lvl="1" indent="0">
              <a:buNone/>
              <a:defRPr/>
            </a:pPr>
            <a:r>
              <a:rPr lang="en-US" dirty="0" smtClean="0"/>
              <a:t>1) the </a:t>
            </a:r>
            <a:r>
              <a:rPr lang="en-US" dirty="0"/>
              <a:t>size of regenerative nodules</a:t>
            </a:r>
          </a:p>
          <a:p>
            <a:pPr lvl="1">
              <a:defRPr/>
            </a:pPr>
            <a:endParaRPr lang="en-US" dirty="0"/>
          </a:p>
          <a:p>
            <a:pPr lvl="1">
              <a:defRPr/>
            </a:pPr>
            <a:endParaRPr lang="en-US" dirty="0"/>
          </a:p>
          <a:p>
            <a:pPr lvl="1">
              <a:defRPr/>
            </a:pPr>
            <a:endParaRPr lang="en-US" dirty="0"/>
          </a:p>
          <a:p>
            <a:pPr lvl="2">
              <a:defRPr/>
            </a:pPr>
            <a:endParaRPr lang="en-US" dirty="0" smtClean="0"/>
          </a:p>
          <a:p>
            <a:pPr lvl="2">
              <a:defRPr/>
            </a:pPr>
            <a:r>
              <a:rPr lang="en-US" dirty="0" smtClean="0"/>
              <a:t>Many </a:t>
            </a:r>
            <a:r>
              <a:rPr lang="en-US" dirty="0"/>
              <a:t>forms of cirrhosis (particularly alcoholic cirrhosis) are initially </a:t>
            </a:r>
            <a:r>
              <a:rPr lang="en-US" dirty="0" err="1"/>
              <a:t>micronodular</a:t>
            </a:r>
            <a:r>
              <a:rPr lang="en-US" dirty="0"/>
              <a:t>, but there is a tendency for nodules to increase in size with time.</a:t>
            </a:r>
          </a:p>
          <a:p>
            <a:pPr marL="365760" lvl="1" indent="0">
              <a:buNone/>
              <a:defRPr/>
            </a:pPr>
            <a:r>
              <a:rPr lang="en-US" dirty="0" smtClean="0"/>
              <a:t>2) the underlying etiology</a:t>
            </a:r>
          </a:p>
        </p:txBody>
      </p:sp>
      <p:sp>
        <p:nvSpPr>
          <p:cNvPr id="4" name="Rectangle 3"/>
          <p:cNvSpPr/>
          <p:nvPr/>
        </p:nvSpPr>
        <p:spPr>
          <a:xfrm>
            <a:off x="152400" y="43934"/>
            <a:ext cx="3103094"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lvl="0"/>
            <a:r>
              <a:rPr lang="en-US" dirty="0"/>
              <a:t>Recognize the types of cirrhosis.</a:t>
            </a:r>
          </a:p>
        </p:txBody>
      </p:sp>
      <p:pic>
        <p:nvPicPr>
          <p:cNvPr id="2" name="Picture 1"/>
          <p:cNvPicPr>
            <a:picLocks noChangeAspect="1"/>
          </p:cNvPicPr>
          <p:nvPr/>
        </p:nvPicPr>
        <p:blipFill>
          <a:blip r:embed="rId3"/>
          <a:stretch>
            <a:fillRect/>
          </a:stretch>
        </p:blipFill>
        <p:spPr>
          <a:xfrm>
            <a:off x="1655829" y="2667000"/>
            <a:ext cx="4992621" cy="1600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410</TotalTime>
  <Words>1370</Words>
  <Application>Microsoft Office PowerPoint</Application>
  <PresentationFormat>On-screen Show (4:3)</PresentationFormat>
  <Paragraphs>170</Paragraphs>
  <Slides>40</Slides>
  <Notes>24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Median</vt:lpstr>
      <vt:lpstr>Liver cirrhosis </vt:lpstr>
      <vt:lpstr>Liver cirrhosis</vt:lpstr>
      <vt:lpstr>Cirrhosis</vt:lpstr>
      <vt:lpstr>Cirrhosis</vt:lpstr>
      <vt:lpstr>PowerPoint Presentation</vt:lpstr>
      <vt:lpstr>PowerPoint Presentation</vt:lpstr>
      <vt:lpstr>Fibrosis</vt:lpstr>
      <vt:lpstr>Liver cirrhosis</vt:lpstr>
      <vt:lpstr>Classifiation of cirrhosis</vt:lpstr>
      <vt:lpstr>Classifiation of cirrhosis based on  causes</vt:lpstr>
      <vt:lpstr>Classifiation of cirrhosis</vt:lpstr>
      <vt:lpstr>PowerPoint Presentation</vt:lpstr>
      <vt:lpstr>Pathogenesis of cirrhosis</vt:lpstr>
      <vt:lpstr>Pathogenesis of cirrhosis </vt:lpstr>
      <vt:lpstr>Pathogenesis of cirrhosis</vt:lpstr>
      <vt:lpstr>Pathogenesis of cirrhosis</vt:lpstr>
      <vt:lpstr>PowerPoint Presentation</vt:lpstr>
      <vt:lpstr>Pathogenesis of cirrhosis</vt:lpstr>
      <vt:lpstr>Clinical Features</vt:lpstr>
      <vt:lpstr>Clinical Features</vt:lpstr>
      <vt:lpstr>Clinical Features</vt:lpstr>
      <vt:lpstr>PowerPoint Presentation</vt:lpstr>
      <vt:lpstr>The nodules seen here are larger than 3 mm and, hence, this is an example of "macronodular" cirrhosis. </vt:lpstr>
      <vt:lpstr>Micronodular cirrhosis: The regenerative nodules are quite small, averaging less than 3 mm in size. Chronic alcoholism. </vt:lpstr>
      <vt:lpstr>Regenerative nodules of hepatocytes are surrounded by fibrous connective tissue that bridges between portal tracts. Collagenous tissue , lymphocytes as well as a proliferation of bile ducts. </vt:lpstr>
      <vt:lpstr>Chronic Hepatitis, morphology</vt:lpstr>
      <vt:lpstr>PowerPoint Presentation</vt:lpstr>
      <vt:lpstr>PowerPoint Presentation</vt:lpstr>
      <vt:lpstr> Viral hepatitis C which is at a high stage with extensive fibrosis and progression to macronodular cirrhosis, as evidenced by the large regenerative nodule at the center right. </vt:lpstr>
      <vt:lpstr>Alcoholic liver disease</vt:lpstr>
      <vt:lpstr>Alcoholic liver disease</vt:lpstr>
      <vt:lpstr>Alcoholic liver disease</vt:lpstr>
      <vt:lpstr>Alcoholic liver disease</vt:lpstr>
      <vt:lpstr>Alcoholic liver disease</vt:lpstr>
      <vt:lpstr>PowerPoint Presentation</vt:lpstr>
      <vt:lpstr>PowerPoint Presentation</vt:lpstr>
      <vt:lpstr>Complications associated with cirrhosis: 1. Hepatic failure (end-point of progressive damage)</vt:lpstr>
      <vt:lpstr>Complications associated with cirrhosis: 1. Hepatic failure (end-point of progressive damage) </vt:lpstr>
      <vt:lpstr>Complications associated with cirrhosis: 2. Portal hypertension </vt:lpstr>
      <vt:lpstr>Complications associated with cirrhosis: 3. Hepatocellular carcinoma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 2014</dc:title>
  <dc:creator>Dr.Hala</dc:creator>
  <cp:lastModifiedBy>user</cp:lastModifiedBy>
  <cp:revision>22</cp:revision>
  <dcterms:created xsi:type="dcterms:W3CDTF">2013-12-09T06:23:20Z</dcterms:created>
  <dcterms:modified xsi:type="dcterms:W3CDTF">2016-12-16T12:42:14Z</dcterms:modified>
</cp:coreProperties>
</file>