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3" r:id="rId3"/>
    <p:sldId id="282" r:id="rId4"/>
    <p:sldId id="257" r:id="rId5"/>
    <p:sldId id="268" r:id="rId6"/>
    <p:sldId id="269" r:id="rId7"/>
    <p:sldId id="281" r:id="rId8"/>
    <p:sldId id="270" r:id="rId9"/>
    <p:sldId id="279" r:id="rId10"/>
    <p:sldId id="278" r:id="rId11"/>
    <p:sldId id="277" r:id="rId12"/>
    <p:sldId id="276" r:id="rId13"/>
    <p:sldId id="275" r:id="rId14"/>
    <p:sldId id="274" r:id="rId15"/>
    <p:sldId id="273" r:id="rId16"/>
    <p:sldId id="285" r:id="rId17"/>
    <p:sldId id="272" r:id="rId18"/>
    <p:sldId id="271" r:id="rId19"/>
    <p:sldId id="267" r:id="rId20"/>
    <p:sldId id="266" r:id="rId21"/>
    <p:sldId id="259" r:id="rId22"/>
    <p:sldId id="265" r:id="rId23"/>
    <p:sldId id="260" r:id="rId24"/>
    <p:sldId id="261"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extLst>
      <p:ext uri="{BB962C8B-B14F-4D97-AF65-F5344CB8AC3E}">
        <p14:creationId xmlns:p14="http://schemas.microsoft.com/office/powerpoint/2010/main" val="239154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extLst>
      <p:ext uri="{BB962C8B-B14F-4D97-AF65-F5344CB8AC3E}">
        <p14:creationId xmlns:p14="http://schemas.microsoft.com/office/powerpoint/2010/main" val="177796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extLst>
      <p:ext uri="{BB962C8B-B14F-4D97-AF65-F5344CB8AC3E}">
        <p14:creationId xmlns:p14="http://schemas.microsoft.com/office/powerpoint/2010/main" val="282724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extLst>
      <p:ext uri="{BB962C8B-B14F-4D97-AF65-F5344CB8AC3E}">
        <p14:creationId xmlns:p14="http://schemas.microsoft.com/office/powerpoint/2010/main" val="3756577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19</a:t>
            </a:fld>
            <a:endParaRPr lang="en-US"/>
          </a:p>
        </p:txBody>
      </p:sp>
    </p:spTree>
    <p:extLst>
      <p:ext uri="{BB962C8B-B14F-4D97-AF65-F5344CB8AC3E}">
        <p14:creationId xmlns:p14="http://schemas.microsoft.com/office/powerpoint/2010/main" val="2964745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20</a:t>
            </a:fld>
            <a:endParaRPr lang="en-US"/>
          </a:p>
        </p:txBody>
      </p:sp>
    </p:spTree>
    <p:extLst>
      <p:ext uri="{BB962C8B-B14F-4D97-AF65-F5344CB8AC3E}">
        <p14:creationId xmlns:p14="http://schemas.microsoft.com/office/powerpoint/2010/main" val="3468454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23</a:t>
            </a:fld>
            <a:endParaRPr lang="en-US"/>
          </a:p>
        </p:txBody>
      </p:sp>
    </p:spTree>
    <p:extLst>
      <p:ext uri="{BB962C8B-B14F-4D97-AF65-F5344CB8AC3E}">
        <p14:creationId xmlns:p14="http://schemas.microsoft.com/office/powerpoint/2010/main" val="402867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extLst>
      <p:ext uri="{BB962C8B-B14F-4D97-AF65-F5344CB8AC3E}">
        <p14:creationId xmlns:p14="http://schemas.microsoft.com/office/powerpoint/2010/main" val="367227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6</a:t>
            </a:fld>
            <a:endParaRPr lang="en-US"/>
          </a:p>
        </p:txBody>
      </p:sp>
    </p:spTree>
    <p:extLst>
      <p:ext uri="{BB962C8B-B14F-4D97-AF65-F5344CB8AC3E}">
        <p14:creationId xmlns:p14="http://schemas.microsoft.com/office/powerpoint/2010/main" val="1630299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extLst>
      <p:ext uri="{BB962C8B-B14F-4D97-AF65-F5344CB8AC3E}">
        <p14:creationId xmlns:p14="http://schemas.microsoft.com/office/powerpoint/2010/main" val="364270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extLst>
      <p:ext uri="{BB962C8B-B14F-4D97-AF65-F5344CB8AC3E}">
        <p14:creationId xmlns:p14="http://schemas.microsoft.com/office/powerpoint/2010/main" val="1557037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extLst>
      <p:ext uri="{BB962C8B-B14F-4D97-AF65-F5344CB8AC3E}">
        <p14:creationId xmlns:p14="http://schemas.microsoft.com/office/powerpoint/2010/main" val="2606132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11</a:t>
            </a:fld>
            <a:endParaRPr lang="en-US"/>
          </a:p>
        </p:txBody>
      </p:sp>
    </p:spTree>
    <p:extLst>
      <p:ext uri="{BB962C8B-B14F-4D97-AF65-F5344CB8AC3E}">
        <p14:creationId xmlns:p14="http://schemas.microsoft.com/office/powerpoint/2010/main" val="55296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13</a:t>
            </a:fld>
            <a:endParaRPr lang="en-US"/>
          </a:p>
        </p:txBody>
      </p:sp>
    </p:spTree>
    <p:extLst>
      <p:ext uri="{BB962C8B-B14F-4D97-AF65-F5344CB8AC3E}">
        <p14:creationId xmlns:p14="http://schemas.microsoft.com/office/powerpoint/2010/main" val="2384299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Abdominal wall collaterals appear as dilated subcutaneous veins extending outward from the umbilicus </a:t>
            </a:r>
            <a:r>
              <a:rPr lang="en-US" sz="1200" i="1" dirty="0" smtClean="0"/>
              <a:t>(caput </a:t>
            </a:r>
            <a:r>
              <a:rPr lang="en-US" sz="1200" i="1" dirty="0" err="1" smtClean="0"/>
              <a:t>medusae</a:t>
            </a:r>
            <a:r>
              <a:rPr lang="en-US" sz="1200" i="1" dirty="0" smtClean="0"/>
              <a:t>)</a:t>
            </a:r>
            <a:r>
              <a:rPr lang="en-US" sz="1200" dirty="0" smtClean="0"/>
              <a:t> and constitute an important clinical hallmark of portal hypertension. </a:t>
            </a:r>
          </a:p>
          <a:p>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extLst>
      <p:ext uri="{BB962C8B-B14F-4D97-AF65-F5344CB8AC3E}">
        <p14:creationId xmlns:p14="http://schemas.microsoft.com/office/powerpoint/2010/main" val="3967652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423B7-5BFF-4A57-80E3-A071A90CE9B4}" type="datetimeFigureOut">
              <a:rPr lang="en-US" smtClean="0"/>
              <a:pPr/>
              <a:t>12/8/2015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AD1671-A712-48A0-A22E-6161BA7BE55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12/8/2015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423B7-5BFF-4A57-80E3-A071A90CE9B4}"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423B7-5BFF-4A57-80E3-A071A90CE9B4}"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423B7-5BFF-4A57-80E3-A071A90CE9B4}"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12/8/2015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423B7-5BFF-4A57-80E3-A071A90CE9B4}" type="datetimeFigureOut">
              <a:rPr lang="en-US" smtClean="0"/>
              <a:pPr/>
              <a:t>12/8/2015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Complications of liver cirrhosis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Decreased renal perfusion pressure due to systemic </a:t>
            </a:r>
            <a:r>
              <a:rPr lang="en-US" dirty="0" err="1" smtClean="0"/>
              <a:t>vasodilation</a:t>
            </a:r>
            <a:endParaRPr lang="en-US" dirty="0" smtClean="0"/>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ESOPHAGEAL VARICES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liver cirrhosis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729238"/>
              </p:ext>
            </p:extLst>
          </p:nvPr>
        </p:nvGraphicFramePr>
        <p:xfrm>
          <a:off x="620744" y="1295400"/>
          <a:ext cx="7966710" cy="985838"/>
        </p:xfrm>
        <a:graphic>
          <a:graphicData uri="http://schemas.openxmlformats.org/drawingml/2006/table">
            <a:tbl>
              <a:tblPr/>
              <a:tblGrid>
                <a:gridCol w="7966710"/>
              </a:tblGrid>
              <a:tr h="277178">
                <a:tc>
                  <a:txBody>
                    <a:bodyPr/>
                    <a:lstStyle/>
                    <a:p>
                      <a:endParaRPr lang="en-US" sz="2000" dirty="0"/>
                    </a:p>
                  </a:txBody>
                  <a:tcPr marL="35719" marR="35719" marT="35719" marB="35719" anchor="ctr">
                    <a:lnL>
                      <a:noFill/>
                    </a:lnL>
                    <a:lnR>
                      <a:noFill/>
                    </a:lnR>
                    <a:lnT>
                      <a:noFill/>
                    </a:lnT>
                    <a:lnB>
                      <a:noFill/>
                    </a:lnB>
                    <a:solidFill>
                      <a:srgbClr val="FFFFFF"/>
                    </a:solidFill>
                  </a:tcPr>
                </a:tc>
              </a:tr>
              <a:tr h="205740">
                <a:tc>
                  <a:txBody>
                    <a:bodyPr/>
                    <a:lstStyle/>
                    <a:p>
                      <a:r>
                        <a:rPr lang="en-US" sz="2000" dirty="0" smtClean="0"/>
                        <a:t>                                                     Portal </a:t>
                      </a:r>
                      <a:r>
                        <a:rPr lang="en-US" sz="2000" dirty="0" err="1" smtClean="0"/>
                        <a:t>hypertention</a:t>
                      </a:r>
                      <a:r>
                        <a:rPr lang="en-US" sz="2000" dirty="0" smtClean="0"/>
                        <a:t> </a:t>
                      </a:r>
                      <a:endParaRPr lang="en-US" sz="2000" dirty="0" smtClean="0"/>
                    </a:p>
                    <a:p>
                      <a:r>
                        <a:rPr lang="en-US" sz="2000" dirty="0" smtClean="0"/>
                        <a:t>                                                    </a:t>
                      </a:r>
                      <a:r>
                        <a:rPr lang="en-US" sz="2000" dirty="0" err="1" smtClean="0"/>
                        <a:t>Portosystemic</a:t>
                      </a:r>
                      <a:r>
                        <a:rPr lang="en-US" sz="2000" dirty="0" smtClean="0"/>
                        <a:t> </a:t>
                      </a:r>
                      <a:r>
                        <a:rPr lang="en-US" sz="2000" dirty="0"/>
                        <a:t>Shunt </a:t>
                      </a:r>
                    </a:p>
                  </a:txBody>
                  <a:tcPr marL="0" marR="0" marT="0" marB="0" anchor="ctr">
                    <a:lnL>
                      <a:noFill/>
                    </a:lnL>
                    <a:lnR>
                      <a:noFill/>
                    </a:lnR>
                    <a:lnT>
                      <a:noFill/>
                    </a:lnT>
                    <a:lnB>
                      <a:noFill/>
                    </a:lnB>
                    <a:solidFill>
                      <a:srgbClr val="FFFFFF"/>
                    </a:solidFill>
                  </a:tcPr>
                </a:tc>
              </a:tr>
            </a:tbl>
          </a:graphicData>
        </a:graphic>
      </p:graphicFrame>
      <p:sp>
        <p:nvSpPr>
          <p:cNvPr id="3" name="Down Arrow 2"/>
          <p:cNvSpPr/>
          <p:nvPr/>
        </p:nvSpPr>
        <p:spPr>
          <a:xfrm rot="2434503">
            <a:off x="2506013" y="2860376"/>
            <a:ext cx="565499" cy="1822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rot="19548106">
            <a:off x="5797359" y="2860375"/>
            <a:ext cx="565499" cy="1822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038600" y="3124200"/>
            <a:ext cx="565499" cy="1822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7340" y="4577621"/>
            <a:ext cx="2268763" cy="369332"/>
          </a:xfrm>
          <a:prstGeom prst="rect">
            <a:avLst/>
          </a:prstGeom>
        </p:spPr>
        <p:txBody>
          <a:bodyPr wrap="none">
            <a:spAutoFit/>
          </a:bodyPr>
          <a:lstStyle/>
          <a:p>
            <a:r>
              <a:rPr lang="en-US" dirty="0"/>
              <a:t>Rectum (</a:t>
            </a:r>
            <a:r>
              <a:rPr lang="en-US" dirty="0" smtClean="0"/>
              <a:t> </a:t>
            </a:r>
            <a:r>
              <a:rPr lang="en-US" dirty="0"/>
              <a:t>hemorrhoids</a:t>
            </a:r>
            <a:r>
              <a:rPr lang="en-US" dirty="0" smtClean="0"/>
              <a:t>)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92857361"/>
              </p:ext>
            </p:extLst>
          </p:nvPr>
        </p:nvGraphicFramePr>
        <p:xfrm>
          <a:off x="914400" y="1447800"/>
          <a:ext cx="7966710" cy="1737360"/>
        </p:xfrm>
        <a:graphic>
          <a:graphicData uri="http://schemas.openxmlformats.org/drawingml/2006/table">
            <a:tbl>
              <a:tblPr/>
              <a:tblGrid>
                <a:gridCol w="7966710"/>
              </a:tblGrid>
              <a:tr h="205740">
                <a:tc>
                  <a:txBody>
                    <a:bodyPr/>
                    <a:lstStyle/>
                    <a:p>
                      <a:pPr algn="r"/>
                      <a:endParaRPr lang="en-US" sz="1400" dirty="0"/>
                    </a:p>
                  </a:txBody>
                  <a:tcPr marL="0" marR="0" marT="0" marB="0" anchor="ctr">
                    <a:lnL>
                      <a:noFill/>
                    </a:lnL>
                    <a:lnR>
                      <a:noFill/>
                    </a:lnR>
                    <a:lnT>
                      <a:noFill/>
                    </a:lnT>
                    <a:lnB>
                      <a:noFill/>
                    </a:lnB>
                    <a:solidFill>
                      <a:srgbClr val="FFFFFF"/>
                    </a:solidFill>
                  </a:tcPr>
                </a:tc>
              </a:tr>
              <a:tr h="82296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000" dirty="0" smtClean="0"/>
                        <a:t>                                          Portal </a:t>
                      </a:r>
                      <a:r>
                        <a:rPr lang="en-US" sz="2000" dirty="0" err="1" smtClean="0"/>
                        <a:t>hypertention</a:t>
                      </a:r>
                      <a:r>
                        <a:rPr lang="en-US" sz="2000" dirty="0" smtClean="0"/>
                        <a:t>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000" dirty="0" smtClean="0"/>
                        <a:t>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000" dirty="0" smtClean="0"/>
                        <a:t>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000" dirty="0" smtClean="0"/>
                        <a:t>                                           </a:t>
                      </a:r>
                      <a:r>
                        <a:rPr lang="en-US" sz="2000" dirty="0" err="1" smtClean="0"/>
                        <a:t>Portosystemic</a:t>
                      </a:r>
                      <a:r>
                        <a:rPr lang="en-US" sz="2000" dirty="0" smtClean="0"/>
                        <a:t> Shunt </a:t>
                      </a:r>
                    </a:p>
                    <a:p>
                      <a:pPr marL="342900" indent="-342900">
                        <a:buFont typeface="+mj-lt"/>
                        <a:buAutoNum type="arabicPeriod"/>
                      </a:pPr>
                      <a:endParaRPr lang="en-US" sz="2000" dirty="0"/>
                    </a:p>
                  </a:txBody>
                  <a:tcPr marL="0" marR="0" marT="0" marB="0" anchor="ctr">
                    <a:lnL>
                      <a:noFill/>
                    </a:lnL>
                    <a:lnR>
                      <a:noFill/>
                    </a:lnR>
                    <a:lnT>
                      <a:noFill/>
                    </a:lnT>
                    <a:lnB>
                      <a:noFill/>
                    </a:lnB>
                    <a:solidFill>
                      <a:srgbClr val="FFFFFF"/>
                    </a:solidFill>
                  </a:tcPr>
                </a:tc>
              </a:tr>
            </a:tbl>
          </a:graphicData>
        </a:graphic>
      </p:graphicFrame>
      <p:sp>
        <p:nvSpPr>
          <p:cNvPr id="9" name="Rectangle 8"/>
          <p:cNvSpPr/>
          <p:nvPr/>
        </p:nvSpPr>
        <p:spPr>
          <a:xfrm>
            <a:off x="2133600" y="5181600"/>
            <a:ext cx="4572000" cy="369332"/>
          </a:xfrm>
          <a:prstGeom prst="rect">
            <a:avLst/>
          </a:prstGeom>
        </p:spPr>
        <p:txBody>
          <a:bodyPr>
            <a:spAutoFit/>
          </a:bodyPr>
          <a:lstStyle/>
          <a:p>
            <a:r>
              <a:rPr lang="en-US" dirty="0" err="1"/>
              <a:t>Cardioesophageal</a:t>
            </a:r>
            <a:r>
              <a:rPr lang="en-US" dirty="0"/>
              <a:t> junction </a:t>
            </a:r>
            <a:r>
              <a:rPr lang="en-US" dirty="0" smtClean="0"/>
              <a:t>( </a:t>
            </a:r>
            <a:r>
              <a:rPr lang="en-US" dirty="0" err="1"/>
              <a:t>esophagogastric</a:t>
            </a:r>
            <a:r>
              <a:rPr lang="en-US" dirty="0"/>
              <a:t> varices</a:t>
            </a:r>
            <a:r>
              <a:rPr lang="en-US" dirty="0" smtClean="0"/>
              <a:t>)</a:t>
            </a:r>
            <a:endParaRPr lang="en-US" dirty="0"/>
          </a:p>
        </p:txBody>
      </p:sp>
      <p:sp>
        <p:nvSpPr>
          <p:cNvPr id="10" name="Rectangle 9"/>
          <p:cNvSpPr/>
          <p:nvPr/>
        </p:nvSpPr>
        <p:spPr>
          <a:xfrm>
            <a:off x="5181600" y="4551255"/>
            <a:ext cx="4572000" cy="369332"/>
          </a:xfrm>
          <a:prstGeom prst="rect">
            <a:avLst/>
          </a:prstGeom>
        </p:spPr>
        <p:txBody>
          <a:bodyPr>
            <a:spAutoFit/>
          </a:bodyPr>
          <a:lstStyle/>
          <a:p>
            <a:pPr>
              <a:defRPr/>
            </a:pPr>
            <a:r>
              <a:rPr lang="en-US" dirty="0"/>
              <a:t>Abdominal wall collaterals </a:t>
            </a:r>
            <a:r>
              <a:rPr lang="en-US" i="1" dirty="0" smtClean="0"/>
              <a:t>(</a:t>
            </a:r>
            <a:r>
              <a:rPr lang="en-US" i="1" dirty="0"/>
              <a:t>caput </a:t>
            </a:r>
            <a:r>
              <a:rPr lang="en-US" i="1" dirty="0" err="1"/>
              <a:t>medusae</a:t>
            </a:r>
            <a:r>
              <a:rPr lang="en-US" i="1" dirty="0"/>
              <a:t>)</a:t>
            </a:r>
            <a:r>
              <a:rPr lang="en-US" dirty="0"/>
              <a:t> </a:t>
            </a:r>
            <a:r>
              <a:rPr lang="en-US" dirty="0" smtClean="0"/>
              <a:t> </a:t>
            </a:r>
            <a:endParaRPr lang="en-US" dirty="0"/>
          </a:p>
        </p:txBody>
      </p:sp>
      <p:sp>
        <p:nvSpPr>
          <p:cNvPr id="11" name="Down Arrow 10"/>
          <p:cNvSpPr/>
          <p:nvPr/>
        </p:nvSpPr>
        <p:spPr>
          <a:xfrm>
            <a:off x="3886200" y="1951332"/>
            <a:ext cx="565499" cy="6394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598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a:p>
            <a:r>
              <a:rPr lang="en-US" dirty="0" smtClean="0"/>
              <a:t>Alcohol - Hepatic </a:t>
            </a:r>
            <a:r>
              <a:rPr lang="en-US" dirty="0" err="1" smtClean="0"/>
              <a:t>schistosomiasis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Recognize the major complications of cirrhosis.</a:t>
            </a:r>
          </a:p>
          <a:p>
            <a:pPr lvl="0"/>
            <a:r>
              <a:rPr lang="en-US" dirty="0" smtClean="0"/>
              <a:t>Understand the </a:t>
            </a:r>
            <a:r>
              <a:rPr lang="en-US" dirty="0" err="1" smtClean="0"/>
              <a:t>pathogenetic</a:t>
            </a:r>
            <a:r>
              <a:rPr lang="en-US" dirty="0" smtClean="0"/>
              <a:t> mechanisms underlying the occurrence of the complications.</a:t>
            </a:r>
          </a:p>
          <a:p>
            <a:pPr lvl="0"/>
            <a:r>
              <a:rPr lang="en-US" dirty="0" smtClean="0"/>
              <a:t>Recognize the clinical features inherent to the above mentioned complications.</a:t>
            </a:r>
          </a:p>
          <a:p>
            <a:pPr lvl="0"/>
            <a:r>
              <a:rPr lang="en-US" dirty="0" smtClean="0"/>
              <a:t>Describe the pathological findings of the different complications.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sz="quarter" idx="1"/>
          </p:nvPr>
        </p:nvPicPr>
        <p:blipFill>
          <a:blip r:embed="rId3"/>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err="1" smtClean="0"/>
              <a:t>Hepatocellular</a:t>
            </a:r>
            <a:r>
              <a:rPr lang="en-US" dirty="0" smtClean="0"/>
              <a:t> Carcinoma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Conclusion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err="1" smtClean="0"/>
              <a:t>Ascites</a:t>
            </a:r>
            <a:r>
              <a:rPr lang="en-US" dirty="0" smtClean="0"/>
              <a:t>, </a:t>
            </a:r>
          </a:p>
          <a:p>
            <a:pPr lvl="0"/>
            <a:r>
              <a:rPr lang="en-US" dirty="0" smtClean="0"/>
              <a:t>Spontaneous bacterial peritonitis, </a:t>
            </a:r>
          </a:p>
          <a:p>
            <a:pPr lvl="0"/>
            <a:r>
              <a:rPr lang="en-US" dirty="0" smtClean="0"/>
              <a:t>Hepatic encephalopathy, </a:t>
            </a:r>
          </a:p>
          <a:p>
            <a:pPr lvl="0"/>
            <a:r>
              <a:rPr lang="en-US" dirty="0" smtClean="0"/>
              <a:t>Portal hypertension, </a:t>
            </a:r>
          </a:p>
          <a:p>
            <a:pPr lvl="0"/>
            <a:r>
              <a:rPr lang="en-US" dirty="0" err="1" smtClean="0"/>
              <a:t>Variceal</a:t>
            </a:r>
            <a:r>
              <a:rPr lang="en-US" dirty="0" smtClean="0"/>
              <a:t> bleeding</a:t>
            </a:r>
          </a:p>
          <a:p>
            <a:pPr lvl="0"/>
            <a:r>
              <a:rPr lang="en-US" dirty="0" err="1" smtClean="0"/>
              <a:t>Hepatorenal</a:t>
            </a:r>
            <a:r>
              <a:rPr lang="en-US" dirty="0" smtClean="0"/>
              <a:t> syndrome.</a:t>
            </a:r>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sz="2000" dirty="0" smtClean="0"/>
              <a:t>PORTAL HYPERTENSION :</a:t>
            </a:r>
          </a:p>
          <a:p>
            <a:pPr lvl="0"/>
            <a:r>
              <a:rPr lang="en-US" sz="2000" dirty="0" smtClean="0"/>
              <a:t>Resistance to blood flow</a:t>
            </a:r>
          </a:p>
          <a:p>
            <a:pPr lvl="0">
              <a:buNone/>
            </a:pPr>
            <a:r>
              <a:rPr lang="en-US" dirty="0" smtClean="0"/>
              <a:t> </a:t>
            </a:r>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0">
              <a:buNone/>
            </a:pPr>
            <a:r>
              <a:rPr lang="en-US" i="1" dirty="0" smtClean="0"/>
              <a:t>The dominant </a:t>
            </a:r>
            <a:r>
              <a:rPr lang="en-US" i="1" dirty="0" err="1" smtClean="0"/>
              <a:t>intrahepatic</a:t>
            </a:r>
            <a:r>
              <a:rPr lang="en-US" i="1" dirty="0" smtClean="0"/>
              <a:t> cause is cirrhosis, accounting for most cases of portal hypertension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Ascites</a:t>
            </a:r>
            <a:r>
              <a:rPr lang="en-US" i="1" dirty="0" smtClean="0"/>
              <a:t> is the accumulation of excess fluid in the peritoneal cavity: </a:t>
            </a:r>
            <a:r>
              <a:rPr lang="en-US" dirty="0" smtClean="0"/>
              <a:t>85% </a:t>
            </a:r>
          </a:p>
          <a:p>
            <a:r>
              <a:rPr lang="en-US" dirty="0" smtClean="0"/>
              <a:t>Serous: less than 3 gm/</a:t>
            </a:r>
            <a:r>
              <a:rPr lang="en-US" dirty="0" err="1" smtClean="0"/>
              <a:t>dL</a:t>
            </a:r>
            <a:r>
              <a:rPr lang="en-US" dirty="0" smtClean="0"/>
              <a:t> of protein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Spontaneous bacterial peritonitis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TotalTime>
  <Words>1728</Words>
  <Application>Microsoft Office PowerPoint</Application>
  <PresentationFormat>On-screen Show (4:3)</PresentationFormat>
  <Paragraphs>116</Paragraphs>
  <Slides>25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Franklin Gothic Book</vt:lpstr>
      <vt:lpstr>Perpetua</vt:lpstr>
      <vt:lpstr>Wingdings</vt:lpstr>
      <vt:lpstr>Wingdings 2</vt:lpstr>
      <vt:lpstr>Equity</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Hala Kassouf</cp:lastModifiedBy>
  <cp:revision>16</cp:revision>
  <dcterms:created xsi:type="dcterms:W3CDTF">2010-11-28T12:13:42Z</dcterms:created>
  <dcterms:modified xsi:type="dcterms:W3CDTF">2015-12-08T09:18:13Z</dcterms:modified>
</cp:coreProperties>
</file>