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85" r:id="rId3"/>
    <p:sldId id="279" r:id="rId4"/>
    <p:sldId id="258" r:id="rId5"/>
    <p:sldId id="263" r:id="rId6"/>
    <p:sldId id="269" r:id="rId7"/>
    <p:sldId id="297" r:id="rId8"/>
    <p:sldId id="260" r:id="rId9"/>
    <p:sldId id="339" r:id="rId10"/>
    <p:sldId id="376" r:id="rId11"/>
    <p:sldId id="265" r:id="rId12"/>
    <p:sldId id="264" r:id="rId13"/>
    <p:sldId id="266" r:id="rId14"/>
    <p:sldId id="349" r:id="rId15"/>
    <p:sldId id="267" r:id="rId16"/>
    <p:sldId id="345" r:id="rId17"/>
    <p:sldId id="348" r:id="rId18"/>
    <p:sldId id="350" r:id="rId19"/>
    <p:sldId id="273" r:id="rId20"/>
    <p:sldId id="289" r:id="rId21"/>
    <p:sldId id="342" r:id="rId22"/>
    <p:sldId id="346" r:id="rId23"/>
    <p:sldId id="351" r:id="rId24"/>
    <p:sldId id="274" r:id="rId25"/>
    <p:sldId id="347" r:id="rId26"/>
    <p:sldId id="296" r:id="rId27"/>
    <p:sldId id="377" r:id="rId28"/>
    <p:sldId id="286" r:id="rId29"/>
    <p:sldId id="337" r:id="rId30"/>
    <p:sldId id="352" r:id="rId31"/>
    <p:sldId id="35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5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smtClean="0"/>
              <a:t>2016-2017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7"/>
          <p:cNvSpPr/>
          <p:nvPr/>
        </p:nvSpPr>
        <p:spPr>
          <a:xfrm>
            <a:off x="3643306" y="3143248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5760640" cy="1143000"/>
          </a:xfrm>
        </p:spPr>
        <p:txBody>
          <a:bodyPr/>
          <a:lstStyle/>
          <a:p>
            <a:r>
              <a:rPr lang="en-CA" b="1" dirty="0" smtClean="0"/>
              <a:t>Stool  osmotic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48464" cy="48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 a calculation performed to distinguish among different causes of diarrhea.</a:t>
            </a:r>
          </a:p>
          <a:p>
            <a:r>
              <a:rPr lang="en-US" dirty="0" smtClean="0"/>
              <a:t>A normal gap is between 50 and 100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low stool osmotic gap </a:t>
            </a:r>
            <a:r>
              <a:rPr lang="en-US" dirty="0" smtClean="0"/>
              <a:t>(&lt;50 </a:t>
            </a:r>
            <a:r>
              <a:rPr lang="en-US" dirty="0" err="1" smtClean="0"/>
              <a:t>mosm</a:t>
            </a:r>
            <a:r>
              <a:rPr lang="en-US" dirty="0" smtClean="0"/>
              <a:t>/kg) can imply </a:t>
            </a:r>
            <a:r>
              <a:rPr lang="en-US" dirty="0" err="1" smtClean="0"/>
              <a:t>secretory</a:t>
            </a:r>
            <a:r>
              <a:rPr lang="en-US" dirty="0" smtClean="0"/>
              <a:t> diarrhea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high gap </a:t>
            </a:r>
            <a:r>
              <a:rPr lang="en-US" dirty="0" smtClean="0"/>
              <a:t>(&gt;125 </a:t>
            </a:r>
            <a:r>
              <a:rPr lang="en-US" dirty="0" err="1" smtClean="0"/>
              <a:t>mosm</a:t>
            </a:r>
            <a:r>
              <a:rPr lang="en-US" dirty="0" smtClean="0"/>
              <a:t>/kg) can imply osmotic diarrhea</a:t>
            </a:r>
          </a:p>
          <a:p>
            <a:r>
              <a:rPr lang="en-US" dirty="0" smtClean="0"/>
              <a:t>The reason for this is that secreted sodium and potassium ions make up a greater percentage of the stool </a:t>
            </a:r>
            <a:r>
              <a:rPr lang="en-US" dirty="0" err="1" smtClean="0"/>
              <a:t>osmolality</a:t>
            </a:r>
            <a:r>
              <a:rPr lang="en-US" dirty="0" smtClean="0"/>
              <a:t> in </a:t>
            </a:r>
            <a:r>
              <a:rPr lang="en-US" dirty="0" err="1" smtClean="0"/>
              <a:t>secretory</a:t>
            </a:r>
            <a:r>
              <a:rPr lang="en-US" dirty="0" smtClean="0"/>
              <a:t> diarrhea, whereas in osmotic diarrhea, molecules such as unabsorbed carbohydrates are more significant contributors to stool </a:t>
            </a:r>
            <a:r>
              <a:rPr lang="en-US" dirty="0" err="1" smtClean="0"/>
              <a:t>osmolality</a:t>
            </a:r>
            <a:r>
              <a:rPr lang="en-US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889" t="5235" r="11111" b="39797"/>
          <a:stretch>
            <a:fillRect/>
          </a:stretch>
        </p:blipFill>
        <p:spPr bwMode="auto">
          <a:xfrm>
            <a:off x="5076056" y="188640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27384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Osmotic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  <a:r>
              <a:rPr lang="en-US" dirty="0" smtClean="0"/>
              <a:t>(</a:t>
            </a:r>
            <a:r>
              <a:rPr lang="en-CA" dirty="0" smtClean="0"/>
              <a:t>loss of hypotonic fluid)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Osmotic laxatives e.g. </a:t>
            </a:r>
            <a:r>
              <a:rPr lang="en-US" sz="3300" dirty="0" err="1" smtClean="0"/>
              <a:t>Lactulose</a:t>
            </a:r>
            <a:r>
              <a:rPr lang="en-US" dirty="0" smtClean="0"/>
              <a:t> (non-absorbable sugar)</a:t>
            </a:r>
          </a:p>
          <a:p>
            <a:pPr marL="514350" indent="-514350">
              <a:buAutoNum type="arabicPeriod" startAt="2"/>
            </a:pPr>
            <a:r>
              <a:rPr lang="en-CA" dirty="0" err="1" smtClean="0"/>
              <a:t>Hexitols</a:t>
            </a:r>
            <a:r>
              <a:rPr lang="en-CA" dirty="0" smtClean="0"/>
              <a:t> (poorly absorbed): </a:t>
            </a:r>
            <a:r>
              <a:rPr lang="en-CA" dirty="0" err="1" smtClean="0"/>
              <a:t>sorbitol</a:t>
            </a:r>
            <a:r>
              <a:rPr lang="en-CA" dirty="0" smtClean="0"/>
              <a:t>, </a:t>
            </a:r>
            <a:r>
              <a:rPr lang="en-CA" dirty="0" err="1" smtClean="0"/>
              <a:t>mannitol</a:t>
            </a:r>
            <a:r>
              <a:rPr lang="en-CA" dirty="0" smtClean="0"/>
              <a:t>, </a:t>
            </a:r>
            <a:r>
              <a:rPr lang="en-CA" dirty="0" err="1" smtClean="0"/>
              <a:t>xylitol</a:t>
            </a:r>
            <a:r>
              <a:rPr lang="en-CA" dirty="0" smtClean="0"/>
              <a:t>)</a:t>
            </a: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r>
              <a:rPr lang="en-US" b="1" dirty="0" smtClean="0">
                <a:solidFill>
                  <a:srgbClr val="FF0000"/>
                </a:solidFill>
              </a:rPr>
              <a:t>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 is an increase in the active secretion of water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sz="4700" dirty="0" smtClean="0">
                <a:solidFill>
                  <a:srgbClr val="00B0F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r>
              <a:rPr lang="en-US" dirty="0" smtClean="0"/>
              <a:t>Other causes:</a:t>
            </a:r>
          </a:p>
          <a:p>
            <a:pPr lvl="1"/>
            <a:r>
              <a:rPr lang="en-US" dirty="0" err="1" smtClean="0"/>
              <a:t>Enteropathogenic</a:t>
            </a:r>
            <a:r>
              <a:rPr lang="en-US" dirty="0" smtClean="0"/>
              <a:t> virus e.g. rotavirus and </a:t>
            </a:r>
            <a:r>
              <a:rPr lang="en-US" dirty="0" err="1" smtClean="0"/>
              <a:t>norwalk</a:t>
            </a:r>
            <a:r>
              <a:rPr lang="en-US" dirty="0" smtClean="0"/>
              <a:t> virus </a:t>
            </a:r>
          </a:p>
          <a:p>
            <a:pPr marL="800100" lvl="3" indent="-342900"/>
            <a:r>
              <a:rPr lang="en-US" sz="2800" dirty="0" smtClean="0"/>
              <a:t>Also seen in </a:t>
            </a:r>
            <a:r>
              <a:rPr lang="en-US" sz="2800" dirty="0" err="1" smtClean="0"/>
              <a:t>neuroendocrine</a:t>
            </a:r>
            <a:r>
              <a:rPr lang="en-US" sz="2800" dirty="0" smtClean="0"/>
              <a:t>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( </a:t>
            </a:r>
            <a:r>
              <a:rPr lang="en-US" sz="2800" dirty="0" err="1" smtClean="0"/>
              <a:t>carcinoid</a:t>
            </a:r>
            <a:r>
              <a:rPr lang="en-US" sz="2800" dirty="0" smtClean="0"/>
              <a:t> tumor, </a:t>
            </a:r>
            <a:r>
              <a:rPr lang="en-US" sz="2800" dirty="0" err="1" smtClean="0"/>
              <a:t>gastrinomas</a:t>
            </a:r>
            <a:r>
              <a:rPr lang="en-US" sz="2800" dirty="0" smtClean="0"/>
              <a:t>)</a:t>
            </a:r>
          </a:p>
          <a:p>
            <a:pPr marL="800100" lvl="3" indent="-342900"/>
            <a:r>
              <a:rPr lang="en-CA" sz="2800" dirty="0" smtClean="0"/>
              <a:t>Rectal villous adenoma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  e.g</a:t>
            </a:r>
            <a:r>
              <a:rPr lang="en-US" i="1" dirty="0" smtClean="0"/>
              <a:t>. E. coli, 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Shigella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56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Some bacterial infections cause damage by invasion of the mucosa. Many cause diarrhea with blood and pus in the stool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b="1" dirty="0" smtClean="0">
                <a:solidFill>
                  <a:srgbClr val="FFFF00"/>
                </a:solidFill>
              </a:rPr>
              <a:t>bacterial dysentery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The main organisms of bacterial </a:t>
            </a:r>
            <a:r>
              <a:rPr lang="en-US" dirty="0" err="1" smtClean="0"/>
              <a:t>dysentry</a:t>
            </a:r>
            <a:r>
              <a:rPr lang="en-US" dirty="0" smtClean="0"/>
              <a:t> are:</a:t>
            </a:r>
          </a:p>
          <a:p>
            <a:pPr lvl="2"/>
            <a:r>
              <a:rPr lang="en-US" sz="2800" b="1" i="1" dirty="0" smtClean="0"/>
              <a:t>Campylobacter</a:t>
            </a:r>
            <a:r>
              <a:rPr lang="en-US" sz="2800" dirty="0" smtClean="0"/>
              <a:t> invades mucosa in the jejunum, ileum and colon, causing ulceration and acute inflammation.</a:t>
            </a:r>
          </a:p>
          <a:p>
            <a:pPr lvl="2"/>
            <a:r>
              <a:rPr lang="en-US" sz="2800" b="1" i="1" dirty="0" smtClean="0"/>
              <a:t>Salmonella </a:t>
            </a:r>
            <a:r>
              <a:rPr lang="en-US" sz="2800" b="1" i="1" dirty="0" err="1" smtClean="0"/>
              <a:t>typhi</a:t>
            </a:r>
            <a:r>
              <a:rPr lang="en-US" sz="2800" dirty="0" smtClean="0"/>
              <a:t>, </a:t>
            </a:r>
            <a:r>
              <a:rPr lang="en-US" sz="2800" b="1" i="1" dirty="0" smtClean="0"/>
              <a:t>S. </a:t>
            </a:r>
            <a:r>
              <a:rPr lang="en-US" sz="2800" b="1" i="1" dirty="0" err="1" smtClean="0"/>
              <a:t>paratyphi</a:t>
            </a:r>
            <a:r>
              <a:rPr lang="en-US" sz="2800" b="1" i="1" dirty="0" smtClean="0"/>
              <a:t> A</a:t>
            </a:r>
            <a:r>
              <a:rPr lang="en-US" sz="2800" dirty="0" smtClean="0"/>
              <a:t>, </a:t>
            </a:r>
            <a:r>
              <a:rPr lang="en-US" sz="2800" b="1" i="1" dirty="0" smtClean="0"/>
              <a:t>B</a:t>
            </a:r>
            <a:r>
              <a:rPr lang="en-US" sz="2800" dirty="0" smtClean="0"/>
              <a:t>, </a:t>
            </a:r>
            <a:r>
              <a:rPr lang="en-US" sz="2800" b="1" dirty="0" smtClean="0"/>
              <a:t>and</a:t>
            </a:r>
            <a:r>
              <a:rPr lang="en-US" sz="2800" dirty="0" smtClean="0"/>
              <a:t> </a:t>
            </a:r>
            <a:r>
              <a:rPr lang="en-US" sz="2800" b="1" i="1" dirty="0" smtClean="0"/>
              <a:t>C</a:t>
            </a:r>
          </a:p>
          <a:p>
            <a:pPr lvl="2"/>
            <a:r>
              <a:rPr lang="en-US" sz="2800" i="1" dirty="0" err="1" smtClean="0"/>
              <a:t>Shigella</a:t>
            </a:r>
            <a:r>
              <a:rPr lang="en-US" sz="2800" dirty="0" smtClean="0"/>
              <a:t> infections are mainly seen in young children.</a:t>
            </a:r>
          </a:p>
          <a:p>
            <a:pPr lvl="2"/>
            <a:r>
              <a:rPr lang="en-CA" sz="2800" b="1" dirty="0" err="1" smtClean="0"/>
              <a:t>Enteroinvasive</a:t>
            </a:r>
            <a:r>
              <a:rPr lang="en-CA" sz="2800" b="1" dirty="0" smtClean="0"/>
              <a:t> and </a:t>
            </a:r>
            <a:r>
              <a:rPr lang="en-CA" sz="2800" b="1" dirty="0" err="1" smtClean="0"/>
              <a:t>enterohemorrhagic</a:t>
            </a:r>
            <a:r>
              <a:rPr lang="en-CA" sz="2800" dirty="0" smtClean="0"/>
              <a:t> </a:t>
            </a:r>
            <a:r>
              <a:rPr lang="en-CA" sz="2800" b="1" i="1" dirty="0" smtClean="0"/>
              <a:t>E. coli</a:t>
            </a:r>
            <a:r>
              <a:rPr lang="en-CA" sz="2800" dirty="0" smtClean="0"/>
              <a:t> </a:t>
            </a:r>
            <a:endParaRPr lang="en-US" sz="2800" dirty="0" smtClean="0"/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Motility-related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  <a:p>
            <a:r>
              <a:rPr lang="en-CA" dirty="0" smtClean="0"/>
              <a:t>Increased serotonin: </a:t>
            </a:r>
            <a:r>
              <a:rPr lang="en-CA" dirty="0" err="1" smtClean="0">
                <a:solidFill>
                  <a:srgbClr val="FFFF00"/>
                </a:solidFill>
              </a:rPr>
              <a:t>carcinoid</a:t>
            </a:r>
            <a:r>
              <a:rPr lang="en-CA" dirty="0" smtClean="0">
                <a:solidFill>
                  <a:srgbClr val="FFFF00"/>
                </a:solidFill>
              </a:rPr>
              <a:t> syndrome</a:t>
            </a:r>
            <a:endParaRPr lang="ar-SA" dirty="0" smtClean="0">
              <a:solidFill>
                <a:srgbClr val="FFFF00"/>
              </a:solidFill>
            </a:endParaRPr>
          </a:p>
          <a:p>
            <a:pPr lvl="1"/>
            <a:r>
              <a:rPr lang="en-CA" dirty="0" smtClean="0"/>
              <a:t>Serotonin increases bowel motility</a:t>
            </a:r>
            <a:br>
              <a:rPr lang="en-CA" dirty="0" smtClean="0"/>
            </a:br>
            <a:r>
              <a:rPr lang="en-CA" dirty="0" smtClean="0"/>
              <a:t>No inflammation in bowel mucosa</a:t>
            </a:r>
            <a:endParaRPr lang="ar-SA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76673"/>
          <a:ext cx="8964488" cy="64184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3791"/>
                <a:gridCol w="2484680"/>
                <a:gridCol w="3595740"/>
                <a:gridCol w="980277"/>
              </a:tblGrid>
              <a:tr h="392697"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SCREENING TESTS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ar-SA" dirty="0"/>
                    </a:p>
                  </a:txBody>
                  <a:tcPr/>
                </a:tc>
              </a:tr>
              <a:tr h="883568"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positive in most cases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spp.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Campylobacter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jejuni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Pathogens invade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enterocytes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Low-volume diarrhea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Invasive</a:t>
                      </a:r>
                      <a:endParaRPr lang="ar-SA" sz="1600" dirty="0"/>
                    </a:p>
                  </a:txBody>
                  <a:tcPr/>
                </a:tc>
              </a:tr>
              <a:tr h="595942">
                <a:tc>
                  <a:txBody>
                    <a:bodyPr/>
                    <a:lstStyle/>
                    <a:p>
                      <a:pPr rtl="1"/>
                      <a:r>
                        <a:rPr lang="ar-S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stool culture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O&amp;P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Entamoeba</a:t>
                      </a: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histolytica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Diarrhea with blood and leukocytes (i.e., dysentery)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</a:tr>
              <a:tr h="184638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50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600" dirty="0" smtClean="0"/>
                    </a:p>
                    <a:p>
                      <a:pPr rtl="1"/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en-C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ar-S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Laxatives: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melanosis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coli  with use of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phenanthracene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laxatives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en-CA" sz="1600" dirty="0" smtClean="0"/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Production of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Vibrio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cholerae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Enterotoxigenic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isotonic fluid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Mechanisms:Laxatives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stimulate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CA" sz="1600" b="0" i="0" kern="1200" baseline="300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channels </a:t>
                      </a:r>
                      <a:endParaRPr lang="ar-S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regulated by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cAMP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cGMP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Secretory</a:t>
                      </a:r>
                      <a:endParaRPr lang="ar-SA" sz="1600" dirty="0"/>
                    </a:p>
                  </a:txBody>
                  <a:tcPr/>
                </a:tc>
              </a:tr>
              <a:tr h="1145367"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&gt; 125</a:t>
                      </a:r>
                      <a:r>
                        <a:rPr lang="en-CA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Disaccharidase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400" dirty="0" err="1" smtClean="0"/>
                        <a:t>G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iardiasis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Celiac Dis.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Ingestion of poorly absorbable solutes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Osmotically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active substance is drawing hypotonic salt solution out of bowel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</a:t>
                      </a:r>
                      <a:endParaRPr lang="ar-SA" sz="1600" dirty="0"/>
                    </a:p>
                  </a:txBody>
                  <a:tcPr/>
                </a:tc>
              </a:tr>
              <a:tr h="883568">
                <a:tc>
                  <a:txBody>
                    <a:bodyPr/>
                    <a:lstStyle/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5-HIAA</a:t>
                      </a:r>
                      <a:endParaRPr lang="ar-SA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Irritable bowel syndrome (IBS) – a </a:t>
                      </a:r>
                      <a:r>
                        <a:rPr lang="en-US" sz="1600" dirty="0" smtClean="0"/>
                        <a:t>motor disorder </a:t>
                      </a:r>
                    </a:p>
                    <a:p>
                      <a:pPr algn="l"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serotonin: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carcinoid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syndrome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Rapid movement of food through the </a:t>
                      </a:r>
                    </a:p>
                    <a:p>
                      <a:pPr rtl="1"/>
                      <a:r>
                        <a:rPr lang="en-US" sz="1600" dirty="0" smtClean="0"/>
                        <a:t>Intestines</a:t>
                      </a:r>
                    </a:p>
                    <a:p>
                      <a:pPr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Serotonin increases bowel motility</a:t>
                      </a:r>
                      <a: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US" sz="1600" dirty="0" smtClean="0"/>
                        <a:t>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Motility-relate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ar-SA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"/>
            <a:ext cx="56989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CA" sz="1600" b="1" dirty="0" smtClean="0"/>
              <a:t> </a:t>
            </a:r>
            <a:r>
              <a:rPr lang="en-CA" sz="2800" b="1" dirty="0" smtClean="0"/>
              <a:t>SUMMARY:</a:t>
            </a:r>
            <a:r>
              <a:rPr lang="en-CA" sz="1600" b="1" dirty="0" smtClean="0"/>
              <a:t> </a:t>
            </a:r>
            <a:r>
              <a:rPr lang="en-CA" sz="2800" b="1" dirty="0" smtClean="0"/>
              <a:t>TYPES OF DIARRHEA</a:t>
            </a:r>
            <a:endParaRPr lang="ar-S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716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10000"/>
                  </a:schemeClr>
                </a:solidFill>
              </a:rPr>
              <a:t>Inflammatory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63" y="2606675"/>
            <a:ext cx="3063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err="1" smtClean="0"/>
              <a:t>Entamoeba</a:t>
            </a:r>
            <a:r>
              <a:rPr lang="en-CA" i="1" dirty="0" smtClean="0"/>
              <a:t> </a:t>
            </a:r>
            <a:r>
              <a:rPr lang="en-CA" i="1" dirty="0" err="1" smtClean="0"/>
              <a:t>histolytica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968552" cy="29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4536504" cy="4353347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itchFamily="34" charset="0"/>
              </a:rPr>
              <a:t>Approximately 80% of acute diarrheas are due to </a:t>
            </a:r>
            <a:r>
              <a:rPr lang="en-US" b="1" i="1" u="sng" dirty="0" smtClean="0">
                <a:solidFill>
                  <a:srgbClr val="002060"/>
                </a:solidFill>
                <a:cs typeface="Arial" pitchFamily="34" charset="0"/>
              </a:rPr>
              <a:t>infections</a:t>
            </a:r>
            <a:r>
              <a:rPr lang="en-US" dirty="0" smtClean="0">
                <a:cs typeface="Arial" pitchFamily="34" charset="0"/>
              </a:rPr>
              <a:t>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</a:t>
            </a:r>
          </a:p>
          <a:p>
            <a:r>
              <a:rPr lang="en-US" b="1" dirty="0" smtClean="0"/>
              <a:t>Others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175" y="1060795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716016" y="3501008"/>
            <a:ext cx="4427984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Rotavirus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400" dirty="0" smtClean="0"/>
              <a:t>The cause of nearly 40% of hospitalizations from diarrhea in children under 5</a:t>
            </a:r>
          </a:p>
          <a:p>
            <a:pPr algn="ctr">
              <a:buFont typeface="Arial" pitchFamily="34" charset="0"/>
              <a:buChar char="•"/>
            </a:pPr>
            <a:r>
              <a:rPr lang="en-CA" sz="2400" dirty="0" smtClean="0"/>
              <a:t> Rotaviruses cause 50% of infantile diarrhea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021288"/>
            <a:ext cx="69127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Clinically person become dehydrated with electrolyte disturbance and low  bicarbonate in blood </a:t>
            </a:r>
            <a:endParaRPr lang="ar-SA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acute </a:t>
            </a:r>
            <a:r>
              <a:rPr lang="en-US" sz="2000" b="1" dirty="0" smtClean="0"/>
              <a:t>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diarrhea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pathogenesis of different types of diarrhea </a:t>
            </a:r>
          </a:p>
          <a:p>
            <a:pPr>
              <a:buNone/>
            </a:pPr>
            <a:r>
              <a:rPr lang="en-US" dirty="0" smtClean="0"/>
              <a:t>3. List the causes of chronic diarrhea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Leading to </a:t>
            </a:r>
            <a:r>
              <a:rPr lang="en-US" b="1" dirty="0" err="1" smtClean="0"/>
              <a:t>pseudomembranous</a:t>
            </a:r>
            <a:r>
              <a:rPr lang="en-US" b="1" dirty="0" smtClean="0"/>
              <a:t> colitis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acute </a:t>
            </a:r>
            <a:r>
              <a:rPr lang="en-US" sz="2000" b="1" dirty="0" smtClean="0"/>
              <a:t>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tran\Images\CH18\F01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76450"/>
            <a:ext cx="8534400" cy="2711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0364" y="714356"/>
            <a:ext cx="4202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Pseudomembranous</a:t>
            </a:r>
            <a:r>
              <a:rPr lang="en-US" sz="2800" b="1" dirty="0" smtClean="0">
                <a:solidFill>
                  <a:srgbClr val="FFFF00"/>
                </a:solidFill>
              </a:rPr>
              <a:t> colitis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085184"/>
            <a:ext cx="59094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patients received broad-spectrum antibiotics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05264"/>
            <a:ext cx="658045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Caused by </a:t>
            </a:r>
            <a:r>
              <a:rPr lang="en-US" sz="4000" b="1" i="1" dirty="0" smtClean="0">
                <a:solidFill>
                  <a:srgbClr val="FFFF00"/>
                </a:solidFill>
              </a:rPr>
              <a:t>Clostridium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difficile</a:t>
            </a:r>
            <a:endParaRPr lang="ar-SA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acute </a:t>
            </a:r>
            <a:r>
              <a:rPr lang="en-US" sz="2000" b="1" dirty="0" smtClean="0"/>
              <a:t>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smtClean="0"/>
              <a:t>Clostridium</a:t>
            </a:r>
            <a:r>
              <a:rPr lang="en-CA" dirty="0" smtClean="0"/>
              <a:t> species. Gram-positive rods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166513" cy="22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acute </a:t>
            </a:r>
            <a:r>
              <a:rPr lang="en-US" sz="2000" b="1" dirty="0" smtClean="0"/>
              <a:t>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24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</a:t>
            </a:r>
            <a:r>
              <a:rPr lang="en-US" b="1" dirty="0" smtClean="0"/>
              <a:t>  e.g.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 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9963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chronic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Chronic Diarrhea</a:t>
            </a:r>
            <a:endParaRPr lang="ar-S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2890664" cy="4020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930" t="26667" r="24480" b="23333"/>
          <a:stretch>
            <a:fillRect/>
          </a:stretch>
        </p:blipFill>
        <p:spPr bwMode="auto">
          <a:xfrm>
            <a:off x="568355" y="2060848"/>
            <a:ext cx="34995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77073" y="1412776"/>
            <a:ext cx="3311351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CA" b="0" dirty="0" smtClean="0"/>
              <a:t>Cryptosporidiosis in AIDS</a:t>
            </a:r>
            <a:endParaRPr lang="ar-S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016127" cy="226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37112"/>
            <a:ext cx="4499992" cy="2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5085184"/>
            <a:ext cx="4572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i="1" dirty="0" smtClean="0"/>
              <a:t>Parasitic</a:t>
            </a:r>
            <a:r>
              <a:rPr lang="en-US" sz="2400" dirty="0" smtClean="0"/>
              <a:t> and </a:t>
            </a:r>
            <a:r>
              <a:rPr lang="en-US" sz="2400" i="1" dirty="0" err="1" smtClean="0"/>
              <a:t>protozoal</a:t>
            </a:r>
            <a:r>
              <a:rPr lang="en-US" sz="2400" dirty="0" smtClean="0"/>
              <a:t> infections affect over half of the world's population on a chronic or recurrent basis.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acute </a:t>
            </a:r>
            <a:r>
              <a:rPr lang="en-US" sz="2000" b="1" dirty="0" smtClean="0"/>
              <a:t>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Low Sodium bicarbonate </a:t>
            </a:r>
            <a:r>
              <a:rPr lang="en-US" i="1" smtClean="0"/>
              <a:t>in blood…….</a:t>
            </a:r>
            <a:r>
              <a:rPr lang="en-US" smtClean="0"/>
              <a:t> </a:t>
            </a:r>
            <a:r>
              <a:rPr lang="en-US" dirty="0" smtClean="0"/>
              <a:t>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544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Chronic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goutkiller.com/wp-content/uploads/2013/06/signs-of-dehyd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909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544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Chronic diarrhea</a:t>
            </a:r>
            <a:endParaRPr lang="en-US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3717032"/>
            <a:ext cx="3600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Suggests a </a:t>
            </a:r>
            <a:r>
              <a:rPr lang="en-US" sz="2800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Or colon but without mucosal injury</a:t>
            </a:r>
            <a:endParaRPr lang="en-US" sz="2800" dirty="0"/>
          </a:p>
        </p:txBody>
      </p:sp>
      <p:sp>
        <p:nvSpPr>
          <p:cNvPr id="18" name="مستطيل 17"/>
          <p:cNvSpPr/>
          <p:nvPr/>
        </p:nvSpPr>
        <p:spPr>
          <a:xfrm>
            <a:off x="4860032" y="3284984"/>
            <a:ext cx="401419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Suggests colonic mucosa damage caused by invasion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 smtClean="0"/>
              <a:t>shigellosis, </a:t>
            </a:r>
            <a:r>
              <a:rPr lang="en-US" sz="2000" dirty="0" err="1" smtClean="0"/>
              <a:t>salmonellosis</a:t>
            </a:r>
            <a:r>
              <a:rPr lang="en-US" sz="2000" dirty="0" smtClean="0"/>
              <a:t>, </a:t>
            </a:r>
            <a:r>
              <a:rPr lang="en-US" sz="2000" i="1" dirty="0" smtClean="0"/>
              <a:t>Campylobacter </a:t>
            </a:r>
            <a:r>
              <a:rPr lang="en-US" sz="2000" dirty="0" smtClean="0"/>
              <a:t>or </a:t>
            </a:r>
            <a:r>
              <a:rPr lang="en-US" sz="2000" i="1" dirty="0" err="1" smtClean="0"/>
              <a:t>Yersinia</a:t>
            </a:r>
            <a:r>
              <a:rPr lang="en-US" sz="2000" dirty="0" smtClean="0"/>
              <a:t> infection, </a:t>
            </a:r>
            <a:r>
              <a:rPr lang="en-US" sz="2000" dirty="0" err="1" smtClean="0"/>
              <a:t>amebiasis</a:t>
            </a:r>
            <a:r>
              <a:rPr lang="en-US" sz="20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toxin (</a:t>
            </a:r>
            <a:r>
              <a:rPr lang="en-US" sz="2000" i="1" dirty="0" smtClean="0"/>
              <a:t>C </a:t>
            </a:r>
            <a:r>
              <a:rPr lang="en-US" sz="2000" i="1" dirty="0" err="1" smtClean="0"/>
              <a:t>difficile</a:t>
            </a:r>
            <a:r>
              <a:rPr lang="en-US" sz="2000" i="1" dirty="0" smtClean="0"/>
              <a:t>, E coli</a:t>
            </a:r>
            <a:r>
              <a:rPr lang="en-US" sz="2000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Inflammatory bowel diseases</a:t>
            </a:r>
            <a:endParaRPr lang="en-US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1916832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068166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2852936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133329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429000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186088" y="3140968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347864" y="4653136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555776" y="364502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4139952" y="3789040"/>
            <a:ext cx="0" cy="86409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42900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3995936" y="40050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5074542" y="34290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  <p:cxnSp>
        <p:nvCxnSpPr>
          <p:cNvPr id="18" name="رابط كسهم مستقيم 21"/>
          <p:cNvCxnSpPr/>
          <p:nvPr/>
        </p:nvCxnSpPr>
        <p:spPr>
          <a:xfrm>
            <a:off x="4211960" y="5085184"/>
            <a:ext cx="0" cy="216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19"/>
          <p:cNvSpPr/>
          <p:nvPr/>
        </p:nvSpPr>
        <p:spPr>
          <a:xfrm>
            <a:off x="3894828" y="5301208"/>
            <a:ext cx="48536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 serum </a:t>
            </a:r>
            <a:r>
              <a:rPr lang="en-CA" dirty="0" smtClean="0"/>
              <a:t>Anti-tissue </a:t>
            </a:r>
            <a:r>
              <a:rPr lang="en-CA" dirty="0" err="1" smtClean="0"/>
              <a:t>transglutaminase</a:t>
            </a:r>
            <a:r>
              <a:rPr lang="en-CA" dirty="0" smtClean="0"/>
              <a:t> antibodies</a:t>
            </a:r>
          </a:p>
          <a:p>
            <a:r>
              <a:rPr lang="en-CA" dirty="0" smtClean="0"/>
              <a:t>Anti-</a:t>
            </a:r>
            <a:r>
              <a:rPr lang="en-CA" dirty="0" err="1" smtClean="0"/>
              <a:t>endomysial</a:t>
            </a:r>
            <a:r>
              <a:rPr lang="en-CA" dirty="0" smtClean="0"/>
              <a:t>  </a:t>
            </a:r>
            <a:r>
              <a:rPr lang="en-CA" dirty="0" err="1" smtClean="0"/>
              <a:t>IgA</a:t>
            </a:r>
            <a:r>
              <a:rPr lang="en-CA" dirty="0" smtClean="0"/>
              <a:t> antibodies</a:t>
            </a:r>
          </a:p>
          <a:p>
            <a:r>
              <a:rPr lang="en-CA" dirty="0" err="1" smtClean="0"/>
              <a:t>Antigliadin</a:t>
            </a:r>
            <a:r>
              <a:rPr lang="en-CA" dirty="0" smtClean="0"/>
              <a:t> antibodies</a:t>
            </a:r>
            <a:r>
              <a:rPr lang="en-US" dirty="0" smtClean="0"/>
              <a:t>  to check for celiac disease</a:t>
            </a:r>
          </a:p>
          <a:p>
            <a:r>
              <a:rPr lang="en-US" dirty="0" smtClean="0"/>
              <a:t>Duodenal biopsy</a:t>
            </a:r>
            <a:endParaRPr lang="en-US" dirty="0"/>
          </a:p>
        </p:txBody>
      </p:sp>
      <p:sp>
        <p:nvSpPr>
          <p:cNvPr id="29" name="مستطيل 19"/>
          <p:cNvSpPr/>
          <p:nvPr/>
        </p:nvSpPr>
        <p:spPr>
          <a:xfrm>
            <a:off x="133466" y="5301208"/>
            <a:ext cx="371845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stool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Presence of WBC in stool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bacterial toxin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fecal osmotic gap</a:t>
            </a: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Giardia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lamblia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Viral gastroenteritis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Food poisoning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Antibiotic-Associated Diarrheas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Acute diarrhea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Chronic diarrhea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r>
              <a:rPr lang="en-US" dirty="0" smtClean="0"/>
              <a:t>Abnormally  high fluid content of stool 	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200-300 gm/day</a:t>
            </a:r>
          </a:p>
          <a:p>
            <a:pPr lvl="1" algn="just">
              <a:buFont typeface="Wingdings" pitchFamily="2" charset="2"/>
              <a:buChar char="Ø"/>
            </a:pPr>
            <a:endParaRPr lang="en-US" dirty="0" smtClean="0"/>
          </a:p>
          <a:p>
            <a:pPr lvl="1"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</a:t>
            </a:r>
            <a:r>
              <a:rPr lang="en-US" sz="2000" b="1" dirty="0" smtClean="0"/>
              <a:t>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endParaRPr lang="en-US" dirty="0" smtClean="0"/>
          </a:p>
          <a:p>
            <a:r>
              <a:rPr lang="en-CA" b="1" dirty="0" smtClean="0"/>
              <a:t>Stool  osmotic gap</a:t>
            </a:r>
            <a:r>
              <a:rPr lang="en-CA" dirty="0" smtClean="0"/>
              <a:t> = </a:t>
            </a:r>
            <a:br>
              <a:rPr lang="en-CA" dirty="0" smtClean="0"/>
            </a:br>
            <a:r>
              <a:rPr lang="en-CA" dirty="0" smtClean="0"/>
              <a:t>    Stool </a:t>
            </a:r>
            <a:r>
              <a:rPr lang="en-CA" dirty="0" err="1" smtClean="0"/>
              <a:t>osmolality</a:t>
            </a:r>
            <a:r>
              <a:rPr lang="en-CA" dirty="0" smtClean="0"/>
              <a:t> - 2 x (stool Na + stool K)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Normal fecal fluid values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dirty="0" smtClean="0"/>
              <a:t>  </a:t>
            </a:r>
            <a:r>
              <a:rPr lang="en-CA" dirty="0" err="1" smtClean="0"/>
              <a:t>Osmolality</a:t>
            </a:r>
            <a:r>
              <a:rPr lang="en-CA" dirty="0" smtClean="0"/>
              <a:t>: ~290 </a:t>
            </a:r>
            <a:r>
              <a:rPr lang="en-CA" dirty="0" err="1" smtClean="0"/>
              <a:t>mOsm</a:t>
            </a:r>
            <a:r>
              <a:rPr lang="en-CA" dirty="0" smtClean="0"/>
              <a:t>/kg</a:t>
            </a:r>
            <a:br>
              <a:rPr lang="en-CA" dirty="0" smtClean="0"/>
            </a:br>
            <a:r>
              <a:rPr lang="en-CA" dirty="0" smtClean="0"/>
              <a:t>  Na+:  ~30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br>
              <a:rPr lang="en-CA" dirty="0" smtClean="0"/>
            </a:br>
            <a:r>
              <a:rPr lang="en-CA" dirty="0" smtClean="0"/>
              <a:t>  K+: ~75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1079</Words>
  <Application>Microsoft Office PowerPoint</Application>
  <PresentationFormat>On-screen Show (4:3)</PresentationFormat>
  <Paragraphs>248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سمة Office</vt:lpstr>
      <vt:lpstr>Gastrointestinal Block  Pathology lecture  2016-2017</vt:lpstr>
      <vt:lpstr>DIARREAHA Objectives </vt:lpstr>
      <vt:lpstr>Physiology of Fluid and small intestine </vt:lpstr>
      <vt:lpstr>DIARREAHA  DEFINITION</vt:lpstr>
      <vt:lpstr>Why important?</vt:lpstr>
      <vt:lpstr>Why important?</vt:lpstr>
      <vt:lpstr>CLASSIFICATION</vt:lpstr>
      <vt:lpstr>Pathophysiology  Categories of diarrhea </vt:lpstr>
      <vt:lpstr>Fecal osmolarity </vt:lpstr>
      <vt:lpstr>Stool  osmotic gap</vt:lpstr>
      <vt:lpstr>Osmotic Diarrhea</vt:lpstr>
      <vt:lpstr>Secretory Diarrhea</vt:lpstr>
      <vt:lpstr>Exudative (inflammatory) Diarrhea</vt:lpstr>
      <vt:lpstr>Exudative (inflammatory) Diarrhea</vt:lpstr>
      <vt:lpstr> Motility-related Diarrhea </vt:lpstr>
      <vt:lpstr>Slide 16</vt:lpstr>
      <vt:lpstr>Entamoeba histolytica </vt:lpstr>
      <vt:lpstr>Acute diarrhea</vt:lpstr>
      <vt:lpstr> Acute diarrhea  </vt:lpstr>
      <vt:lpstr>Antibiotic-Associated Diarrheas </vt:lpstr>
      <vt:lpstr>Slide 21</vt:lpstr>
      <vt:lpstr>Clostridium species. Gram-positive rods</vt:lpstr>
      <vt:lpstr>Chronic diarrhea</vt:lpstr>
      <vt:lpstr>Chronic diarrhea Aetiology</vt:lpstr>
      <vt:lpstr>Causes of Chronic Diarrhea</vt:lpstr>
      <vt:lpstr>Complications</vt:lpstr>
      <vt:lpstr>Slide 27</vt:lpstr>
      <vt:lpstr>Tests useful in the evaluation of diarrhea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Maha Arafah</cp:lastModifiedBy>
  <cp:revision>192</cp:revision>
  <dcterms:created xsi:type="dcterms:W3CDTF">2010-09-04T18:10:50Z</dcterms:created>
  <dcterms:modified xsi:type="dcterms:W3CDTF">2016-12-13T21:46:31Z</dcterms:modified>
</cp:coreProperties>
</file>