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94" r:id="rId2"/>
    <p:sldId id="312" r:id="rId3"/>
    <p:sldId id="258" r:id="rId4"/>
    <p:sldId id="313" r:id="rId5"/>
    <p:sldId id="325" r:id="rId6"/>
    <p:sldId id="274" r:id="rId7"/>
    <p:sldId id="291" r:id="rId8"/>
    <p:sldId id="314" r:id="rId9"/>
    <p:sldId id="296" r:id="rId10"/>
    <p:sldId id="275" r:id="rId11"/>
    <p:sldId id="277" r:id="rId12"/>
    <p:sldId id="276" r:id="rId13"/>
    <p:sldId id="278" r:id="rId14"/>
    <p:sldId id="297" r:id="rId15"/>
    <p:sldId id="279" r:id="rId16"/>
    <p:sldId id="280" r:id="rId17"/>
    <p:sldId id="315" r:id="rId18"/>
    <p:sldId id="301" r:id="rId19"/>
    <p:sldId id="302" r:id="rId20"/>
    <p:sldId id="316" r:id="rId21"/>
    <p:sldId id="317" r:id="rId22"/>
    <p:sldId id="300" r:id="rId23"/>
    <p:sldId id="281" r:id="rId24"/>
    <p:sldId id="282" r:id="rId25"/>
    <p:sldId id="299" r:id="rId26"/>
    <p:sldId id="298" r:id="rId27"/>
    <p:sldId id="283" r:id="rId28"/>
    <p:sldId id="284" r:id="rId29"/>
    <p:sldId id="324" r:id="rId30"/>
    <p:sldId id="310" r:id="rId31"/>
    <p:sldId id="285" r:id="rId32"/>
    <p:sldId id="306" r:id="rId33"/>
    <p:sldId id="318" r:id="rId34"/>
    <p:sldId id="307" r:id="rId35"/>
    <p:sldId id="319" r:id="rId36"/>
    <p:sldId id="320" r:id="rId37"/>
    <p:sldId id="321" r:id="rId38"/>
    <p:sldId id="322" r:id="rId39"/>
    <p:sldId id="323" r:id="rId40"/>
    <p:sldId id="30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5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22679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310313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31339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420051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2840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14691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146997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36364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smtClean="0"/>
              <a:t>2016/2017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648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err="1" smtClean="0">
                <a:solidFill>
                  <a:srgbClr val="FF0000"/>
                </a:solidFill>
              </a:rPr>
              <a:t>MalignantTumors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381000" y="9906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1- The APC/B-</a:t>
            </a:r>
            <a:r>
              <a:rPr lang="en-US" i="1" dirty="0" err="1" smtClean="0">
                <a:solidFill>
                  <a:srgbClr val="00B050"/>
                </a:solidFill>
              </a:rPr>
              <a:t>catenin</a:t>
            </a:r>
            <a:r>
              <a:rPr lang="en-US" i="1" dirty="0" smtClean="0">
                <a:solidFill>
                  <a:srgbClr val="00B050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895600" y="23622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239000" cy="4873752"/>
          </a:xfrm>
        </p:spPr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772400" cy="41148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00B050"/>
                </a:solidFill>
                <a:cs typeface="+mn-cs"/>
              </a:rPr>
              <a:t>DNA mismatch repair genes </a:t>
            </a:r>
            <a:r>
              <a:rPr lang="en-US" sz="2800" i="1" dirty="0" smtClean="0">
                <a:solidFill>
                  <a:srgbClr val="00B050"/>
                </a:solidFill>
                <a:cs typeface="+mn-cs"/>
              </a:rPr>
              <a:t>pathway</a:t>
            </a:r>
          </a:p>
          <a:p>
            <a:pPr marL="0" indent="285750">
              <a:buNone/>
              <a:defRPr/>
            </a:pPr>
            <a:r>
              <a:rPr lang="en-US" sz="2200" dirty="0" smtClean="0">
                <a:solidFill>
                  <a:srgbClr val="00B0F0"/>
                </a:solidFill>
              </a:rPr>
              <a:t>(These </a:t>
            </a:r>
            <a:r>
              <a:rPr lang="en-US" sz="2200" dirty="0">
                <a:solidFill>
                  <a:srgbClr val="00B0F0"/>
                </a:solidFill>
              </a:rPr>
              <a:t>are referred to as MSI high, or MSI-H, tumors</a:t>
            </a:r>
            <a:r>
              <a:rPr lang="en-US" sz="2200" dirty="0" smtClean="0">
                <a:solidFill>
                  <a:srgbClr val="00B0F0"/>
                </a:solidFill>
              </a:rPr>
              <a:t>:)</a:t>
            </a:r>
            <a:endParaRPr lang="en-US" sz="2200" dirty="0">
              <a:solidFill>
                <a:srgbClr val="00B0F0"/>
              </a:solidFill>
            </a:endParaRP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of mutations (as in the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APC/B-</a:t>
            </a:r>
            <a:r>
              <a:rPr lang="en-US" sz="2800" i="1" dirty="0" err="1" smtClean="0">
                <a:cs typeface="+mn-cs"/>
              </a:rPr>
              <a:t>catenin</a:t>
            </a:r>
            <a:r>
              <a:rPr lang="en-US" sz="2800" i="1" dirty="0" smtClean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schema</a:t>
            </a:r>
            <a:r>
              <a:rPr lang="en-US" sz="2800" i="1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0070C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 colon carcinoma (HNPCC</a:t>
            </a:r>
            <a:r>
              <a:rPr lang="en-US" sz="2800" i="1" u="sng" dirty="0" smtClean="0">
                <a:solidFill>
                  <a:srgbClr val="0070C0"/>
                </a:solidFill>
              </a:rPr>
              <a:t>) syndrome</a:t>
            </a:r>
            <a:r>
              <a:rPr lang="en-US" sz="2800" i="1" u="sng" dirty="0" smtClean="0">
                <a:solidFill>
                  <a:srgbClr val="00B050"/>
                </a:solidFill>
              </a:rPr>
              <a:t>.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462276" y="4609760"/>
            <a:ext cx="2738260" cy="17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82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620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0070C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888" y="4473008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73" y="4618831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5837522" y="4748213"/>
            <a:ext cx="1116012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1922130" y="4609760"/>
            <a:ext cx="123983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0070C0"/>
                </a:solidFill>
              </a:rPr>
              <a:t> Morphology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Adenocarcinoma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Mucinous</a:t>
            </a:r>
            <a:r>
              <a:rPr lang="en-GB" dirty="0" smtClean="0"/>
              <a:t> </a:t>
            </a:r>
            <a:r>
              <a:rPr lang="en-GB" dirty="0" err="1" smtClean="0"/>
              <a:t>adenocarcinoma</a:t>
            </a:r>
            <a:r>
              <a:rPr lang="en-GB" dirty="0" smtClean="0"/>
              <a:t> secret abundant </a:t>
            </a:r>
            <a:r>
              <a:rPr lang="en-GB" dirty="0" err="1" smtClean="0"/>
              <a:t>mucin</a:t>
            </a:r>
            <a:r>
              <a:rPr lang="en-GB" dirty="0" smtClean="0"/>
              <a:t> that may dissect through cleavage planes in the wall.</a:t>
            </a:r>
          </a:p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ChangeAspect="1" noChangeArrowheads="1"/>
          </p:cNvPicPr>
          <p:nvPr/>
        </p:nvPicPr>
        <p:blipFill>
          <a:blip r:embed="rId2" cstate="print"/>
          <a:srcRect b="12132"/>
          <a:stretch>
            <a:fillRect/>
          </a:stretch>
        </p:blipFill>
        <p:spPr bwMode="auto">
          <a:xfrm>
            <a:off x="685800" y="3429000"/>
            <a:ext cx="7467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If located closer to the anus: change in bowel habit, feeling of incomplete defecation, PR bleeding</a:t>
            </a:r>
          </a:p>
          <a:p>
            <a:r>
              <a:rPr lang="en-US" smtClean="0"/>
              <a:t>A tumor that is large enough to fill the entire lumen of the bowel may cause bowel obstruction</a:t>
            </a:r>
          </a:p>
          <a:p>
            <a:r>
              <a:rPr lang="en-US" smtClean="0"/>
              <a:t>Right-sided 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1676400"/>
            <a:ext cx="7820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0070C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</a:t>
            </a:r>
            <a:r>
              <a:rPr lang="en-GB" sz="2800" dirty="0" smtClean="0">
                <a:latin typeface="Calibri" pitchFamily="34" charset="0"/>
              </a:rPr>
              <a:t>.</a:t>
            </a:r>
          </a:p>
          <a:p>
            <a:pPr algn="l" rtl="0"/>
            <a:endParaRPr lang="en-GB" sz="2800" dirty="0">
              <a:latin typeface="Calibri" pitchFamily="34" charset="0"/>
            </a:endParaRPr>
          </a:p>
          <a:p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TNM Staging of Colon Cancers </a:t>
            </a:r>
            <a:r>
              <a:rPr lang="en-GB" sz="3200" b="1" dirty="0"/>
              <a:t>is used for staging</a:t>
            </a:r>
            <a:br>
              <a:rPr lang="en-GB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97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393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Colon </a:t>
            </a:r>
            <a:r>
              <a:rPr lang="en-US" dirty="0"/>
              <a:t>cancer:</a:t>
            </a:r>
          </a:p>
          <a:p>
            <a:r>
              <a:rPr lang="en-US" dirty="0" smtClean="0"/>
              <a:t>Describe </a:t>
            </a:r>
            <a:r>
              <a:rPr lang="en-US" dirty="0"/>
              <a:t>the epidemiology of colon cancer.</a:t>
            </a:r>
          </a:p>
          <a:p>
            <a:endParaRPr lang="en-US" dirty="0"/>
          </a:p>
          <a:p>
            <a:r>
              <a:rPr lang="en-US" dirty="0" smtClean="0"/>
              <a:t>Compare </a:t>
            </a:r>
            <a:r>
              <a:rPr lang="en-US" dirty="0"/>
              <a:t>the pathology (gross and microscopic features) and clinical features of right-sided colonic adenocarcinoma and left-sided colorectal adenocarcinoma.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prognosis and the various stages of cancer of the colon and rectum as noted in the TNM (tumor-nodes-metastasis) classification and staging system.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</a:t>
            </a:r>
            <a:r>
              <a:rPr lang="en-US" dirty="0" err="1"/>
              <a:t>carcinoembryonic</a:t>
            </a:r>
            <a:r>
              <a:rPr lang="en-US" dirty="0"/>
              <a:t> antigen (CEA) and recurrence following resection of the primary tumor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Mention the significant of </a:t>
            </a:r>
            <a:r>
              <a:rPr lang="en-US" dirty="0" err="1" smtClean="0"/>
              <a:t>carcinoid</a:t>
            </a:r>
            <a:r>
              <a:rPr lang="en-US" dirty="0" smtClean="0"/>
              <a:t> tumor and its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657"/>
            <a:ext cx="62769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3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Colorectal Carcinoma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51591"/>
            <a:ext cx="7467600" cy="4873752"/>
          </a:xfrm>
        </p:spPr>
        <p:txBody>
          <a:bodyPr/>
          <a:lstStyle/>
          <a:p>
            <a:r>
              <a:rPr lang="en-US" dirty="0"/>
              <a:t>The two most important prognostic factors are </a:t>
            </a:r>
            <a:r>
              <a:rPr lang="en-US" b="1" dirty="0"/>
              <a:t>depth of invasion</a:t>
            </a:r>
            <a:r>
              <a:rPr lang="en-US" dirty="0"/>
              <a:t> and the presence or absence of </a:t>
            </a:r>
            <a:r>
              <a:rPr lang="en-US" b="1" dirty="0"/>
              <a:t>lymph node metastases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14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0070C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</a:t>
            </a:r>
            <a:r>
              <a:rPr lang="en-GB" sz="3600" b="1" dirty="0" err="1" smtClean="0"/>
              <a:t>Neoplasms</a:t>
            </a:r>
            <a:r>
              <a:rPr lang="en-GB" sz="3600" b="1" dirty="0" smtClean="0"/>
              <a:t>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Carcinoid</a:t>
            </a:r>
            <a:r>
              <a:rPr lang="en-GB" sz="3600" b="1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Tumors</a:t>
            </a:r>
            <a:endParaRPr lang="en-GB" sz="3600" b="1" i="1" dirty="0">
              <a:solidFill>
                <a:srgbClr val="0070C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incidence: 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</a:t>
            </a:r>
          </a:p>
          <a:p>
            <a:pPr>
              <a:defRPr/>
            </a:pPr>
            <a:r>
              <a:rPr lang="en-US" i="1" dirty="0" smtClean="0"/>
              <a:t> almost half of small intestinal malignant tumors:</a:t>
            </a:r>
            <a:endParaRPr lang="en-GB" dirty="0">
              <a:cs typeface="+mn-cs"/>
            </a:endParaRPr>
          </a:p>
          <a:p>
            <a:pPr lvl="1">
              <a:defRPr/>
            </a:pPr>
            <a:r>
              <a:rPr lang="en-GB" dirty="0">
                <a:cs typeface="+mn-cs"/>
              </a:rPr>
              <a:t>60 to 80% appendix and terminal </a:t>
            </a:r>
            <a:r>
              <a:rPr lang="en-GB" dirty="0" smtClean="0">
                <a:cs typeface="+mn-cs"/>
              </a:rPr>
              <a:t>ileum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b="1" i="1" dirty="0" smtClean="0">
                <a:solidFill>
                  <a:srgbClr val="00B0F0"/>
                </a:solidFill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47998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GB" sz="3200" b="1" dirty="0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13871" y="875846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err="1">
                <a:solidFill>
                  <a:srgbClr val="00B0F0"/>
                </a:solidFill>
              </a:rPr>
              <a:t>Carcinoid</a:t>
            </a:r>
            <a:r>
              <a:rPr lang="en-GB" sz="2400" b="1" i="1" dirty="0">
                <a:solidFill>
                  <a:srgbClr val="00B0F0"/>
                </a:solidFill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</a:rPr>
              <a:t>Tumors</a:t>
            </a:r>
            <a:endParaRPr lang="en-GB" sz="2400" b="1" i="1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smtClean="0">
                <a:solidFill>
                  <a:srgbClr val="00B0F0"/>
                </a:solidFill>
              </a:rPr>
              <a:t>Morphology</a:t>
            </a:r>
            <a:endParaRPr lang="en-GB" sz="2400" b="1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13871" y="4248604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6121" y="4235031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450" y="4248604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err="1" smtClean="0"/>
              <a:t>Carcinoid</a:t>
            </a:r>
            <a:r>
              <a:rPr lang="en-GB" b="1" dirty="0" smtClean="0"/>
              <a:t> </a:t>
            </a:r>
            <a:r>
              <a:rPr lang="en-GB" b="1" dirty="0" err="1" smtClean="0"/>
              <a:t>Tumor</a:t>
            </a:r>
            <a:endParaRPr lang="en-GB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</a:t>
            </a:r>
            <a:r>
              <a:rPr lang="en-GB" b="1" i="1" dirty="0" smtClean="0">
                <a:solidFill>
                  <a:srgbClr val="00B0F0"/>
                </a:solidFill>
              </a:rPr>
              <a:t>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11200"/>
            <a:ext cx="8382000" cy="52578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sz="3200" b="1" i="1" dirty="0" smtClean="0">
                <a:solidFill>
                  <a:srgbClr val="00B0F0"/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00B0F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Due </a:t>
            </a:r>
            <a:r>
              <a:rPr lang="en-US" dirty="0"/>
              <a:t>to serotonin and other bioactive compounds (e.g., histamine, bradykinin)</a:t>
            </a:r>
          </a:p>
          <a:p>
            <a:pPr lvl="1" fontAlgn="base"/>
            <a:r>
              <a:rPr lang="en-US" dirty="0" smtClean="0"/>
              <a:t>Flushing </a:t>
            </a:r>
            <a:r>
              <a:rPr lang="en-US" dirty="0"/>
              <a:t>of the skin (75%–90% of cases)</a:t>
            </a:r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vasodilation; may be triggered by emotion, alcohol, </a:t>
            </a:r>
            <a:r>
              <a:rPr lang="en-US" dirty="0" smtClean="0"/>
              <a:t>  	other foods</a:t>
            </a:r>
          </a:p>
          <a:p>
            <a:pPr lvl="1" fontAlgn="base"/>
            <a:r>
              <a:rPr lang="en-US" dirty="0" smtClean="0"/>
              <a:t>Diarrhea </a:t>
            </a:r>
            <a:r>
              <a:rPr lang="en-US" dirty="0"/>
              <a:t>(&gt;70% of cases)</a:t>
            </a:r>
          </a:p>
          <a:p>
            <a:pPr marL="0" indent="0" fontAlgn="base">
              <a:buNone/>
            </a:pPr>
            <a:r>
              <a:rPr lang="en-US" dirty="0" smtClean="0"/>
              <a:t>	Increased </a:t>
            </a:r>
            <a:r>
              <a:rPr lang="en-US" dirty="0"/>
              <a:t>bowel motility from serotonin</a:t>
            </a:r>
          </a:p>
          <a:p>
            <a:pPr lvl="1" fontAlgn="base"/>
            <a:r>
              <a:rPr lang="en-US" dirty="0" smtClean="0"/>
              <a:t>Intermittent </a:t>
            </a:r>
            <a:r>
              <a:rPr lang="en-US" dirty="0"/>
              <a:t>wheezing and dyspnea (25% of cases</a:t>
            </a:r>
            <a:r>
              <a:rPr lang="en-US" dirty="0" smtClean="0"/>
              <a:t>)</a:t>
            </a:r>
            <a:endParaRPr lang="en-US" b="1" dirty="0"/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bronchospasm</a:t>
            </a:r>
          </a:p>
          <a:p>
            <a:pPr lvl="1" fontAlgn="base"/>
            <a:r>
              <a:rPr lang="en-US" dirty="0" smtClean="0"/>
              <a:t>Facial </a:t>
            </a:r>
            <a:r>
              <a:rPr lang="en-US" dirty="0"/>
              <a:t>telangiectasia</a:t>
            </a:r>
          </a:p>
          <a:p>
            <a:pPr lvl="1" fontAlgn="base"/>
            <a:r>
              <a:rPr lang="en-US" dirty="0" smtClean="0"/>
              <a:t>Tricuspid </a:t>
            </a:r>
            <a:r>
              <a:rPr lang="en-US" dirty="0"/>
              <a:t>regurgitation and pulmonary stenosis</a:t>
            </a:r>
          </a:p>
          <a:p>
            <a:pPr marL="0" indent="0" fontAlgn="base">
              <a:buNone/>
            </a:pPr>
            <a:r>
              <a:rPr lang="en-US" dirty="0" smtClean="0"/>
              <a:t>	</a:t>
            </a:r>
            <a:r>
              <a:rPr lang="en-US" sz="1800" dirty="0" smtClean="0"/>
              <a:t>Serotonin </a:t>
            </a:r>
            <a:r>
              <a:rPr lang="en-US" sz="1800" dirty="0"/>
              <a:t>increases collagen production in the valves.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23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Serotonin and </a:t>
            </a:r>
            <a:r>
              <a:rPr lang="en-GB" dirty="0" err="1" smtClean="0">
                <a:solidFill>
                  <a:srgbClr val="00B0F0"/>
                </a:solidFill>
              </a:rPr>
              <a:t>diarrhea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carcinoid</a:t>
            </a:r>
            <a:r>
              <a:rPr lang="en-US" dirty="0" smtClean="0"/>
              <a:t> syndrome often suffer from diarrhea, which has both a </a:t>
            </a:r>
            <a:r>
              <a:rPr lang="en-US" dirty="0" err="1" smtClean="0"/>
              <a:t>secretory</a:t>
            </a:r>
            <a:r>
              <a:rPr lang="en-US" dirty="0" smtClean="0"/>
              <a:t> and a motor component. The </a:t>
            </a:r>
            <a:r>
              <a:rPr lang="en-US" dirty="0" err="1" smtClean="0"/>
              <a:t>secretory</a:t>
            </a:r>
            <a:r>
              <a:rPr lang="en-US" dirty="0" smtClean="0"/>
              <a:t> component of </a:t>
            </a:r>
            <a:r>
              <a:rPr lang="en-US" dirty="0" err="1" smtClean="0"/>
              <a:t>carcinoid</a:t>
            </a:r>
            <a:r>
              <a:rPr lang="en-US" dirty="0" smtClean="0"/>
              <a:t> diarrhea is attributable to excessive </a:t>
            </a:r>
            <a:r>
              <a:rPr lang="en-US" dirty="0" err="1" smtClean="0"/>
              <a:t>serotonergic</a:t>
            </a:r>
            <a:r>
              <a:rPr lang="en-US" dirty="0" smtClean="0"/>
              <a:t> stimulation 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secretomotor</a:t>
            </a:r>
            <a:r>
              <a:rPr lang="en-US" dirty="0" smtClean="0"/>
              <a:t> neurons; the motor component includes faster small bowel and colon transit and an exaggerated tonic response of the colon to ingestion of a meal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dirty="0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7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617789"/>
            <a:ext cx="7467600" cy="4873752"/>
          </a:xfrm>
        </p:spPr>
        <p:txBody>
          <a:bodyPr/>
          <a:lstStyle/>
          <a:p>
            <a:r>
              <a:rPr lang="en-US" dirty="0"/>
              <a:t> Left colon, carcinoma - Gross, mucosal surface	 </a:t>
            </a:r>
          </a:p>
        </p:txBody>
      </p:sp>
      <p:pic>
        <p:nvPicPr>
          <p:cNvPr id="2050" name="Picture 2" descr="http://coursewareobjects.elsevier.com/objects/elr/Kumar/pathology/casestudies/gas6/gas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425"/>
            <a:ext cx="33337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352800"/>
            <a:ext cx="5715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specimen from the left colon shows an annular, encircling, and constricting cancer. The margins of the cancer are heaped-up and firm, and the mid-region is ulcerated.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724400"/>
            <a:ext cx="571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Left-sided colon cancers come to attention by producing occult bleeding and changes in bowel habits (i.e., constipation and cramping in the left lower quadrant).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US" dirty="0"/>
              <a:t>The carcinoma is composed of irregular glands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serosa, and mesentery. The TNM classification is based on the extent of invasion, number of lymph nodes involved, and extent of metastatic involvement. The deeper tumor extends into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and as lymph nodes become involved, the prognosis worsens.</a:t>
            </a:r>
          </a:p>
          <a:p>
            <a:r>
              <a:rPr lang="en-US" dirty="0"/>
              <a:t>T—extent of invasion</a:t>
            </a:r>
          </a:p>
          <a:p>
            <a:r>
              <a:rPr lang="en-US" dirty="0"/>
              <a:t>N—number of lymph nodes involved</a:t>
            </a:r>
          </a:p>
          <a:p>
            <a:r>
              <a:rPr lang="en-US" dirty="0"/>
              <a:t>M—extent of metastatic involvement</a:t>
            </a:r>
          </a:p>
          <a:p>
            <a:endParaRPr lang="en-US" dirty="0"/>
          </a:p>
        </p:txBody>
      </p:sp>
      <p:pic>
        <p:nvPicPr>
          <p:cNvPr id="3074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99393"/>
            <a:ext cx="7467600" cy="4873752"/>
          </a:xfrm>
        </p:spPr>
        <p:txBody>
          <a:bodyPr/>
          <a:lstStyle/>
          <a:p>
            <a:r>
              <a:rPr lang="en-US" dirty="0"/>
              <a:t>Assuming this patient did not have lymph node metastasis, what stage is this carcinoma? </a:t>
            </a:r>
            <a:br>
              <a:rPr lang="en-US" dirty="0"/>
            </a:br>
            <a:r>
              <a:rPr lang="en-US" dirty="0"/>
              <a:t>The TNM stage for the current case would be T3N0MX.</a:t>
            </a:r>
          </a:p>
          <a:p>
            <a:r>
              <a:rPr lang="en-US" dirty="0"/>
              <a:t>T3—extends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endParaRPr lang="en-US" dirty="0"/>
          </a:p>
          <a:p>
            <a:r>
              <a:rPr lang="en-US" dirty="0"/>
              <a:t>N0—no lymph node involvement</a:t>
            </a:r>
          </a:p>
          <a:p>
            <a:r>
              <a:rPr lang="en-US" dirty="0"/>
              <a:t>MX—extent of metastatic involvement unknown</a:t>
            </a:r>
          </a:p>
          <a:p>
            <a:endParaRPr lang="en-US" dirty="0"/>
          </a:p>
        </p:txBody>
      </p:sp>
      <p:pic>
        <p:nvPicPr>
          <p:cNvPr id="4098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7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2318204"/>
            <a:ext cx="7467600" cy="4873752"/>
          </a:xfrm>
        </p:spPr>
        <p:txBody>
          <a:bodyPr/>
          <a:lstStyle/>
          <a:p>
            <a:r>
              <a:rPr lang="en-US" dirty="0"/>
              <a:t>malignant glands of an adenocarcinoma of the colon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.</a:t>
            </a:r>
          </a:p>
        </p:txBody>
      </p:sp>
      <p:pic>
        <p:nvPicPr>
          <p:cNvPr id="5122" name="Picture 2" descr="http://coursewareobjects.elsevier.com/objects/elr/Kumar/pathology/casestudies/gas6/gas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62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3905981"/>
              </p:ext>
            </p:extLst>
          </p:nvPr>
        </p:nvGraphicFramePr>
        <p:xfrm>
          <a:off x="685800" y="3352800"/>
          <a:ext cx="7467600" cy="118872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What is the mode of spread of this cancer? </a:t>
                      </a:r>
                      <a:br>
                        <a:rPr lang="en-US" dirty="0"/>
                      </a:br>
                      <a:r>
                        <a:rPr lang="en-US" dirty="0"/>
                        <a:t>Colonic carcinomas spread by local extension to adjacent structures. The favored sites of metastases are regional lymph nodes, liver, lungs, and bones.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9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ursewareobjects.elsevier.com/objects/elr/Kumar/pathology/casestudies/gas6/gas6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453" y="0"/>
            <a:ext cx="4546093" cy="33381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1948" y="3330875"/>
            <a:ext cx="23391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adenocarcinoma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6629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Tumors in the proximal colon tend to grow as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polypoid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fungating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ulcerating masses. Obstruction is uncommon. About 25% of colon carcinomas are located in the cecum or ascending colon.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adjacent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polyp. Most colon cancers develop from adenomatous polyps (the adenoma-carcinoma sequence).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2546" y="5601015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right colon cancers most often come to clinical attention by the appearance of fatigue, weakness, and iron-deficiency anemia.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5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8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Adenocarcinoma of the colon is the most common malignancy of the GI tract and is a major cause of morbidity and mortality worldwide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61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3324" y="1600200"/>
            <a:ext cx="3815352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 The small intestine accounts for 75% of the overall length of the GI tract, is an uncommon site for benign and malignant tumors. </a:t>
            </a:r>
          </a:p>
          <a:p>
            <a:endParaRPr lang="en-US" dirty="0" smtClean="0"/>
          </a:p>
          <a:p>
            <a:r>
              <a:rPr lang="en-US" dirty="0" smtClean="0"/>
              <a:t>Among malignant small intestinal tumors, </a:t>
            </a:r>
            <a:r>
              <a:rPr lang="en-US" dirty="0" err="1" smtClean="0"/>
              <a:t>adenocarcinomas</a:t>
            </a:r>
            <a:r>
              <a:rPr lang="en-US" dirty="0" smtClean="0"/>
              <a:t> and well-differentiated </a:t>
            </a:r>
            <a:r>
              <a:rPr lang="en-US" dirty="0" err="1" smtClean="0"/>
              <a:t>neuroendocrine</a:t>
            </a:r>
            <a:r>
              <a:rPr lang="en-US" dirty="0" smtClean="0"/>
              <a:t> (</a:t>
            </a:r>
            <a:r>
              <a:rPr lang="en-US" dirty="0" err="1" smtClean="0"/>
              <a:t>carcinoid</a:t>
            </a:r>
            <a:r>
              <a:rPr lang="en-US" dirty="0" smtClean="0"/>
              <a:t>) tumors have roughly equal incidence, followed by lymphomas and sarcomas.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of Large </a:t>
            </a:r>
            <a:r>
              <a:rPr lang="en-GB" sz="3600" b="1" dirty="0" smtClean="0">
                <a:solidFill>
                  <a:srgbClr val="FF0000"/>
                </a:solidFill>
                <a:cs typeface="+mj-cs"/>
              </a:rPr>
              <a:t>Intestine</a:t>
            </a: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438400" y="10668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610600" cy="4953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Predisposing factors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IBD, adenomas, </a:t>
            </a:r>
            <a:r>
              <a:rPr lang="en-GB" dirty="0" err="1" smtClean="0">
                <a:cs typeface="+mn-cs"/>
              </a:rPr>
              <a:t>polyposis</a:t>
            </a:r>
            <a:r>
              <a:rPr lang="en-GB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Diet appears to play an important role in the risk for colon cancer:</a:t>
            </a: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Low fibre</a:t>
            </a:r>
            <a:r>
              <a:rPr lang="en-US" dirty="0" smtClean="0">
                <a:cs typeface="+mn-cs"/>
              </a:rPr>
              <a:t> diet</a:t>
            </a:r>
            <a:r>
              <a:rPr lang="en-GB" dirty="0" smtClean="0">
                <a:cs typeface="+mn-cs"/>
              </a:rPr>
              <a:t>.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dirty="0" smtClean="0">
                <a:cs typeface="+mn-cs"/>
              </a:rPr>
              <a:t>High fat content.</a:t>
            </a: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06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2832" y="3178314"/>
            <a:ext cx="481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sz="2000" dirty="0"/>
              <a:t>Alcohol </a:t>
            </a:r>
            <a:endParaRPr lang="en-GB" sz="2000" dirty="0"/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sz="2000" dirty="0"/>
              <a:t>-	Reduced intake of </a:t>
            </a:r>
            <a:r>
              <a:rPr lang="en-GB" sz="2000" dirty="0" err="1"/>
              <a:t>vit</a:t>
            </a:r>
            <a:r>
              <a:rPr lang="en-GB" sz="2000" dirty="0"/>
              <a:t> A, C &amp; 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86200"/>
            <a:ext cx="718638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dirty="0"/>
              <a:t>It is theorized that reduced fiber content leads to decreased stool bulk and altered composition of the intestinal microbiota. This change may increase synthesis of potentially toxic oxidative by-products of bacterial metabolism, which would be expected to remain in contact with the colonic mucosa for longer periods of time as a result of reduced stool bulk. High fat intake also enhances hepatic synthesis of cholesterol and bile acids, which can be converted into carcinogens by intestinal bacteria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Several epidemiologic studies suggest that aspirin or other NSAIDs have a protective effect. This is consistent with studies showing that some NSAIDs cause polyp regression in FAP patients in whom the rectum was left in place after colectomy.</a:t>
            </a:r>
          </a:p>
        </p:txBody>
      </p:sp>
    </p:spTree>
    <p:extLst>
      <p:ext uri="{BB962C8B-B14F-4D97-AF65-F5344CB8AC3E}">
        <p14:creationId xmlns:p14="http://schemas.microsoft.com/office/powerpoint/2010/main" xmlns="" val="3768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1- The APC/B-</a:t>
            </a:r>
            <a:r>
              <a:rPr lang="en-US" i="1" dirty="0" err="1" smtClean="0">
                <a:solidFill>
                  <a:srgbClr val="FF0000"/>
                </a:solidFill>
              </a:rPr>
              <a:t>catenin</a:t>
            </a:r>
            <a:r>
              <a:rPr lang="en-US" i="1" dirty="0" smtClean="0">
                <a:solidFill>
                  <a:srgbClr val="FF0000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i="1" dirty="0" smtClean="0">
                <a:solidFill>
                  <a:srgbClr val="FF0000"/>
                </a:solidFill>
              </a:rPr>
              <a:t>DNA mismatch repair genes pathway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</TotalTime>
  <Words>1233</Words>
  <Application>Microsoft Office PowerPoint</Application>
  <PresentationFormat>On-screen Show (4:3)</PresentationFormat>
  <Paragraphs>181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Oriel</vt:lpstr>
      <vt:lpstr>Gastrointestinal Block  Pathology lecture  2016/2017</vt:lpstr>
      <vt:lpstr>Objectives:</vt:lpstr>
      <vt:lpstr>Tumors of the small and large intestines</vt:lpstr>
      <vt:lpstr>Slide 4</vt:lpstr>
      <vt:lpstr>Slide 5</vt:lpstr>
      <vt:lpstr>Malignant Tumors of Large Intestine</vt:lpstr>
      <vt:lpstr>Malignant Tumors of Large Intestine </vt:lpstr>
      <vt:lpstr>Slide 8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Colorectal Carcinoma  </vt:lpstr>
      <vt:lpstr>Colorectal Carcinoma   Morphology</vt:lpstr>
      <vt:lpstr>Signs and symptoms</vt:lpstr>
      <vt:lpstr>Colorectal Carcinoma </vt:lpstr>
      <vt:lpstr>TNM Staging of Colon Cancers is used for staging </vt:lpstr>
      <vt:lpstr>Slide 18</vt:lpstr>
      <vt:lpstr>Slide 19</vt:lpstr>
      <vt:lpstr>Slide 20</vt:lpstr>
      <vt:lpstr>Colorectal Carcinoma </vt:lpstr>
      <vt:lpstr>Slide 22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Clinical findings </vt:lpstr>
      <vt:lpstr>Serotonin and diarrhea</vt:lpstr>
      <vt:lpstr>Small Intestinal Neoplasms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Diverticulosis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Arafah</cp:lastModifiedBy>
  <cp:revision>54</cp:revision>
  <dcterms:created xsi:type="dcterms:W3CDTF">2011-11-14T13:03:18Z</dcterms:created>
  <dcterms:modified xsi:type="dcterms:W3CDTF">2016-12-18T19:13:19Z</dcterms:modified>
</cp:coreProperties>
</file>