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431" r:id="rId2"/>
    <p:sldId id="445" r:id="rId3"/>
    <p:sldId id="337" r:id="rId4"/>
    <p:sldId id="435" r:id="rId5"/>
    <p:sldId id="446" r:id="rId6"/>
    <p:sldId id="436" r:id="rId7"/>
    <p:sldId id="430" r:id="rId8"/>
    <p:sldId id="434" r:id="rId9"/>
    <p:sldId id="394" r:id="rId10"/>
    <p:sldId id="395" r:id="rId11"/>
    <p:sldId id="338" r:id="rId12"/>
    <p:sldId id="340" r:id="rId13"/>
    <p:sldId id="341" r:id="rId14"/>
    <p:sldId id="342" r:id="rId15"/>
    <p:sldId id="353" r:id="rId16"/>
    <p:sldId id="442" r:id="rId17"/>
    <p:sldId id="343" r:id="rId18"/>
    <p:sldId id="354" r:id="rId19"/>
    <p:sldId id="443" r:id="rId20"/>
    <p:sldId id="344" r:id="rId21"/>
    <p:sldId id="322" r:id="rId22"/>
    <p:sldId id="439" r:id="rId23"/>
    <p:sldId id="440" r:id="rId24"/>
    <p:sldId id="441" r:id="rId25"/>
    <p:sldId id="345" r:id="rId26"/>
    <p:sldId id="346" r:id="rId27"/>
    <p:sldId id="347" r:id="rId28"/>
    <p:sldId id="348" r:id="rId29"/>
    <p:sldId id="349" r:id="rId30"/>
    <p:sldId id="356" r:id="rId31"/>
    <p:sldId id="350" r:id="rId32"/>
    <p:sldId id="357" r:id="rId33"/>
    <p:sldId id="358" r:id="rId34"/>
    <p:sldId id="444" r:id="rId35"/>
    <p:sldId id="437" r:id="rId36"/>
    <p:sldId id="351" r:id="rId37"/>
    <p:sldId id="359" r:id="rId38"/>
    <p:sldId id="438" r:id="rId39"/>
    <p:sldId id="432" r:id="rId40"/>
    <p:sldId id="433" r:id="rId41"/>
    <p:sldId id="392" r:id="rId42"/>
    <p:sldId id="447" r:id="rId43"/>
    <p:sldId id="448" r:id="rId44"/>
    <p:sldId id="449" r:id="rId45"/>
    <p:sldId id="450" r:id="rId46"/>
    <p:sldId id="451" r:id="rId47"/>
    <p:sldId id="452" r:id="rId48"/>
    <p:sldId id="453" r:id="rId49"/>
    <p:sldId id="454" r:id="rId50"/>
    <p:sldId id="455"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3F4"/>
    <a:srgbClr val="B1BA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7" d="100"/>
          <a:sy n="57" d="100"/>
        </p:scale>
        <p:origin x="224" y="40"/>
      </p:cViewPr>
      <p:guideLst>
        <p:guide orient="horz" pos="2160"/>
        <p:guide pos="2880"/>
      </p:guideLst>
    </p:cSldViewPr>
  </p:slideViewPr>
  <p:notesTextViewPr>
    <p:cViewPr>
      <p:scale>
        <a:sx n="125" d="100"/>
        <a:sy n="125" d="100"/>
      </p:scale>
      <p:origin x="0" y="0"/>
    </p:cViewPr>
  </p:notesTextViewPr>
  <p:sorterViewPr>
    <p:cViewPr>
      <p:scale>
        <a:sx n="66" d="100"/>
        <a:sy n="66" d="100"/>
      </p:scale>
      <p:origin x="0" y="238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FB8058-2893-48CC-80E5-58CE7AB669B1}" type="datetimeFigureOut">
              <a:rPr lang="en-US" smtClean="0"/>
              <a:pPr/>
              <a:t>12/20/2016</a:t>
            </a:fld>
            <a:endParaRPr lang="en-US"/>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5B9CDD-E498-4CA3-AF89-53950CEDD671}" type="slidenum">
              <a:rPr lang="en-US" smtClean="0"/>
              <a:pPr/>
              <a:t>‹#›</a:t>
            </a:fld>
            <a:endParaRPr lang="en-US"/>
          </a:p>
        </p:txBody>
      </p:sp>
    </p:spTree>
    <p:extLst>
      <p:ext uri="{BB962C8B-B14F-4D97-AF65-F5344CB8AC3E}">
        <p14:creationId xmlns:p14="http://schemas.microsoft.com/office/powerpoint/2010/main" val="3292589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1BA1FBAC-D218-40F5-9FBF-62A864B9B541}" type="datetimeFigureOut">
              <a:rPr lang="en-US" smtClean="0"/>
              <a:pPr/>
              <a:t>12/20/2016</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E2E12EC2-450E-425C-8F81-EE71F752E54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1BA1FBAC-D218-40F5-9FBF-62A864B9B541}" type="datetimeFigureOut">
              <a:rPr lang="en-US" smtClean="0"/>
              <a:pPr/>
              <a:t>12/20/2016</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E2E12EC2-450E-425C-8F81-EE71F752E54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1BA1FBAC-D218-40F5-9FBF-62A864B9B541}" type="datetimeFigureOut">
              <a:rPr lang="en-US" smtClean="0"/>
              <a:pPr/>
              <a:t>12/20/2016</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E2E12EC2-450E-425C-8F81-EE71F752E54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1BA1FBAC-D218-40F5-9FBF-62A864B9B541}" type="datetimeFigureOut">
              <a:rPr lang="en-US" smtClean="0"/>
              <a:pPr/>
              <a:t>12/20/2016</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E2E12EC2-450E-425C-8F81-EE71F752E54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A1FBAC-D218-40F5-9FBF-62A864B9B541}" type="datetimeFigureOut">
              <a:rPr lang="en-US" smtClean="0"/>
              <a:pPr/>
              <a:t>12/20/2016</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E2E12EC2-450E-425C-8F81-EE71F752E54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1BA1FBAC-D218-40F5-9FBF-62A864B9B541}" type="datetimeFigureOut">
              <a:rPr lang="en-US" smtClean="0"/>
              <a:pPr/>
              <a:t>12/20/2016</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E2E12EC2-450E-425C-8F81-EE71F752E54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1BA1FBAC-D218-40F5-9FBF-62A864B9B541}" type="datetimeFigureOut">
              <a:rPr lang="en-US" smtClean="0"/>
              <a:pPr/>
              <a:t>12/20/2016</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E2E12EC2-450E-425C-8F81-EE71F752E54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1BA1FBAC-D218-40F5-9FBF-62A864B9B541}" type="datetimeFigureOut">
              <a:rPr lang="en-US" smtClean="0"/>
              <a:pPr/>
              <a:t>12/20/2016</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E2E12EC2-450E-425C-8F81-EE71F752E54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A1FBAC-D218-40F5-9FBF-62A864B9B541}" type="datetimeFigureOut">
              <a:rPr lang="en-US" smtClean="0"/>
              <a:pPr/>
              <a:t>12/20/2016</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E2E12EC2-450E-425C-8F81-EE71F752E54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A1FBAC-D218-40F5-9FBF-62A864B9B541}" type="datetimeFigureOut">
              <a:rPr lang="en-US" smtClean="0"/>
              <a:pPr/>
              <a:t>12/20/2016</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E2E12EC2-450E-425C-8F81-EE71F752E54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A1FBAC-D218-40F5-9FBF-62A864B9B541}" type="datetimeFigureOut">
              <a:rPr lang="en-US" smtClean="0"/>
              <a:pPr/>
              <a:t>12/20/2016</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E2E12EC2-450E-425C-8F81-EE71F752E54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A1FBAC-D218-40F5-9FBF-62A864B9B541}" type="datetimeFigureOut">
              <a:rPr lang="en-US" smtClean="0"/>
              <a:pPr/>
              <a:t>12/20/2016</a:t>
            </a:fld>
            <a:endParaRPr lang="en-US"/>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E12EC2-450E-425C-8F81-EE71F752E544}"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3"/>
          <p:cNvSpPr>
            <a:spLocks noGrp="1"/>
          </p:cNvSpPr>
          <p:nvPr>
            <p:ph type="ctrTitle"/>
          </p:nvPr>
        </p:nvSpPr>
        <p:spPr>
          <a:xfrm>
            <a:off x="685800" y="1600200"/>
            <a:ext cx="7772400" cy="1470025"/>
          </a:xfrm>
        </p:spPr>
        <p:txBody>
          <a:bodyPr>
            <a:normAutofit fontScale="90000"/>
          </a:bodyPr>
          <a:lstStyle/>
          <a:p>
            <a:r>
              <a:rPr lang="en-US" dirty="0" smtClean="0"/>
              <a:t>Gastrointestinal Block</a:t>
            </a:r>
            <a:br>
              <a:rPr lang="en-US" dirty="0" smtClean="0"/>
            </a:br>
            <a:r>
              <a:rPr lang="en-US" dirty="0" smtClean="0"/>
              <a:t> </a:t>
            </a:r>
            <a:r>
              <a:rPr lang="en-US" sz="2800" dirty="0" smtClean="0"/>
              <a:t>Pathology lecture</a:t>
            </a:r>
            <a:br>
              <a:rPr lang="en-US" sz="2800" dirty="0" smtClean="0"/>
            </a:br>
            <a:r>
              <a:rPr lang="en-US" sz="2800" dirty="0" smtClean="0"/>
              <a:t>Dec, 2016</a:t>
            </a:r>
            <a:endParaRPr lang="ar-SA" dirty="0" smtClean="0"/>
          </a:p>
        </p:txBody>
      </p:sp>
      <p:sp>
        <p:nvSpPr>
          <p:cNvPr id="5" name="Subtitle 4"/>
          <p:cNvSpPr>
            <a:spLocks noGrp="1"/>
          </p:cNvSpPr>
          <p:nvPr>
            <p:ph type="subTitle" idx="1"/>
          </p:nvPr>
        </p:nvSpPr>
        <p:spPr>
          <a:xfrm>
            <a:off x="1600200" y="4572000"/>
            <a:ext cx="6400800" cy="1752600"/>
          </a:xfrm>
          <a:solidFill>
            <a:schemeClr val="bg2"/>
          </a:solidFill>
        </p:spPr>
        <p:txBody>
          <a:bodyPr/>
          <a:lstStyle/>
          <a:p>
            <a:pPr>
              <a:defRPr/>
            </a:pPr>
            <a:r>
              <a:rPr lang="en-US" dirty="0" smtClean="0"/>
              <a:t>Dr. </a:t>
            </a:r>
            <a:r>
              <a:rPr lang="en-US" dirty="0" err="1" smtClean="0"/>
              <a:t>Maha</a:t>
            </a:r>
            <a:r>
              <a:rPr lang="en-US" dirty="0" smtClean="0"/>
              <a:t> </a:t>
            </a:r>
            <a:r>
              <a:rPr lang="en-US" dirty="0" err="1" smtClean="0"/>
              <a:t>Arafah</a:t>
            </a:r>
            <a:endParaRPr lang="en-US" dirty="0" smtClean="0"/>
          </a:p>
          <a:p>
            <a:pPr>
              <a:defRPr/>
            </a:pPr>
            <a:r>
              <a:rPr lang="en-US" dirty="0" smtClean="0"/>
              <a:t>Dr. Ahmed Al </a:t>
            </a:r>
            <a:r>
              <a:rPr lang="en-US" dirty="0" err="1" smtClean="0"/>
              <a:t>Humaidi</a:t>
            </a:r>
            <a:endParaRPr lang="ar-SA" dirty="0"/>
          </a:p>
        </p:txBody>
      </p:sp>
      <p:sp>
        <p:nvSpPr>
          <p:cNvPr id="4" name="Title 1"/>
          <p:cNvSpPr txBox="1">
            <a:spLocks/>
          </p:cNvSpPr>
          <p:nvPr/>
        </p:nvSpPr>
        <p:spPr bwMode="auto">
          <a:xfrm>
            <a:off x="1371600" y="3657600"/>
            <a:ext cx="6629400" cy="60960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3200" dirty="0" smtClean="0"/>
              <a:t>Inflammatory bowel disease</a:t>
            </a:r>
            <a:endParaRPr lang="en-US" sz="3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smtClean="0">
                <a:solidFill>
                  <a:srgbClr val="FF0000"/>
                </a:solidFill>
              </a:rPr>
              <a:t>Clinical</a:t>
            </a:r>
            <a:r>
              <a:rPr lang="en-US" dirty="0" smtClean="0"/>
              <a:t/>
            </a:r>
            <a:br>
              <a:rPr lang="en-US" dirty="0" smtClean="0"/>
            </a:br>
            <a:endParaRPr lang="ar-SA" dirty="0"/>
          </a:p>
        </p:txBody>
      </p:sp>
      <p:sp>
        <p:nvSpPr>
          <p:cNvPr id="1025" name="Rectangle 1"/>
          <p:cNvSpPr>
            <a:spLocks noChangeArrowheads="1"/>
          </p:cNvSpPr>
          <p:nvPr/>
        </p:nvSpPr>
        <p:spPr bwMode="auto">
          <a:xfrm>
            <a:off x="539552" y="1366029"/>
            <a:ext cx="8143932" cy="19697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manifestations of IBD generally depend on the area of the intestinal tract involved. </a:t>
            </a:r>
          </a:p>
          <a:p>
            <a:pPr marL="0" marR="0" lvl="0" indent="0" algn="l" defTabSz="914400" rtl="0" eaLnBrk="1" fontAlgn="base" latinLnBrk="0" hangingPunct="1">
              <a:lnSpc>
                <a:spcPct val="100000"/>
              </a:lnSpc>
              <a:spcBef>
                <a:spcPct val="0"/>
              </a:spcBef>
              <a:spcAft>
                <a:spcPct val="0"/>
              </a:spcAft>
              <a:buClrTx/>
              <a:buSzTx/>
              <a:buFontTx/>
              <a:buNone/>
              <a:tabLst/>
            </a:pPr>
            <a:endParaRPr lang="en-US" sz="1400"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400"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400"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مستطيل 3"/>
          <p:cNvSpPr/>
          <p:nvPr/>
        </p:nvSpPr>
        <p:spPr>
          <a:xfrm>
            <a:off x="179512" y="3573016"/>
            <a:ext cx="2160240" cy="646331"/>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lvl="0" fontAlgn="base">
              <a:spcBef>
                <a:spcPct val="0"/>
              </a:spcBef>
              <a:spcAft>
                <a:spcPct val="0"/>
              </a:spcAft>
            </a:pPr>
            <a:r>
              <a:rPr lang="en-US" dirty="0" smtClean="0">
                <a:latin typeface="Arial" pitchFamily="34" charset="0"/>
                <a:ea typeface="Times New Roman" pitchFamily="18" charset="0"/>
                <a:cs typeface="Arial" pitchFamily="34" charset="0"/>
              </a:rPr>
              <a:t>Bloody diarrhea, </a:t>
            </a:r>
          </a:p>
          <a:p>
            <a:pPr lvl="0" fontAlgn="base">
              <a:spcBef>
                <a:spcPct val="0"/>
              </a:spcBef>
              <a:spcAft>
                <a:spcPct val="0"/>
              </a:spcAft>
            </a:pPr>
            <a:r>
              <a:rPr lang="en-US" dirty="0" err="1" smtClean="0">
                <a:latin typeface="Arial" pitchFamily="34" charset="0"/>
                <a:ea typeface="Times New Roman" pitchFamily="18" charset="0"/>
                <a:cs typeface="Arial" pitchFamily="34" charset="0"/>
              </a:rPr>
              <a:t>Tenesmus</a:t>
            </a:r>
            <a:r>
              <a:rPr lang="en-US" dirty="0" smtClean="0">
                <a:latin typeface="Arial" pitchFamily="34" charset="0"/>
                <a:ea typeface="Times New Roman" pitchFamily="18" charset="0"/>
                <a:cs typeface="Arial" pitchFamily="34" charset="0"/>
              </a:rPr>
              <a:t>  </a:t>
            </a:r>
          </a:p>
        </p:txBody>
      </p:sp>
      <p:sp>
        <p:nvSpPr>
          <p:cNvPr id="5" name="مستطيل 4"/>
          <p:cNvSpPr/>
          <p:nvPr/>
        </p:nvSpPr>
        <p:spPr>
          <a:xfrm>
            <a:off x="2771800" y="3573016"/>
            <a:ext cx="2718048" cy="923330"/>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lvl="0" fontAlgn="base">
              <a:spcBef>
                <a:spcPct val="0"/>
              </a:spcBef>
              <a:spcAft>
                <a:spcPct val="0"/>
              </a:spcAft>
            </a:pPr>
            <a:r>
              <a:rPr lang="en-US" dirty="0" smtClean="0">
                <a:latin typeface="Arial" pitchFamily="34" charset="0"/>
                <a:ea typeface="Times New Roman" pitchFamily="18" charset="0"/>
                <a:cs typeface="Arial" pitchFamily="34" charset="0"/>
              </a:rPr>
              <a:t>Abdominal pain </a:t>
            </a:r>
          </a:p>
          <a:p>
            <a:pPr lvl="0" fontAlgn="base">
              <a:spcBef>
                <a:spcPct val="0"/>
              </a:spcBef>
              <a:spcAft>
                <a:spcPct val="0"/>
              </a:spcAft>
            </a:pPr>
            <a:r>
              <a:rPr lang="en-US" dirty="0" smtClean="0">
                <a:latin typeface="Arial" pitchFamily="34" charset="0"/>
                <a:ea typeface="Times New Roman" pitchFamily="18" charset="0"/>
                <a:cs typeface="Arial" pitchFamily="34" charset="0"/>
              </a:rPr>
              <a:t>Intestinal obstruction.</a:t>
            </a:r>
          </a:p>
          <a:p>
            <a:pPr lvl="0" fontAlgn="base">
              <a:spcBef>
                <a:spcPct val="0"/>
              </a:spcBef>
              <a:spcAft>
                <a:spcPct val="0"/>
              </a:spcAft>
            </a:pPr>
            <a:r>
              <a:rPr lang="en-US" dirty="0" err="1" smtClean="0">
                <a:latin typeface="Arial" pitchFamily="34" charset="0"/>
                <a:ea typeface="Times New Roman" pitchFamily="18" charset="0"/>
                <a:cs typeface="Arial" pitchFamily="34" charset="0"/>
              </a:rPr>
              <a:t>Steatorrhea</a:t>
            </a:r>
            <a:r>
              <a:rPr lang="en-US" dirty="0" smtClean="0">
                <a:latin typeface="Arial" pitchFamily="34" charset="0"/>
                <a:ea typeface="Times New Roman" pitchFamily="18" charset="0"/>
                <a:cs typeface="Arial" pitchFamily="34" charset="0"/>
              </a:rPr>
              <a:t> </a:t>
            </a:r>
          </a:p>
        </p:txBody>
      </p:sp>
      <p:sp>
        <p:nvSpPr>
          <p:cNvPr id="7" name="مستطيل 6"/>
          <p:cNvSpPr/>
          <p:nvPr/>
        </p:nvSpPr>
        <p:spPr>
          <a:xfrm>
            <a:off x="683568" y="2636912"/>
            <a:ext cx="851515"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n-US" dirty="0" smtClean="0">
                <a:latin typeface="Arial" pitchFamily="34" charset="0"/>
                <a:ea typeface="Times New Roman" pitchFamily="18" charset="0"/>
                <a:cs typeface="Arial" pitchFamily="34" charset="0"/>
              </a:rPr>
              <a:t>Colon </a:t>
            </a:r>
            <a:endParaRPr lang="en-US" dirty="0"/>
          </a:p>
        </p:txBody>
      </p:sp>
      <p:sp>
        <p:nvSpPr>
          <p:cNvPr id="8" name="مستطيل 7"/>
          <p:cNvSpPr/>
          <p:nvPr/>
        </p:nvSpPr>
        <p:spPr>
          <a:xfrm>
            <a:off x="2987824" y="2636912"/>
            <a:ext cx="1749197"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lvl="0" fontAlgn="base">
              <a:spcBef>
                <a:spcPct val="0"/>
              </a:spcBef>
              <a:spcAft>
                <a:spcPct val="0"/>
              </a:spcAft>
            </a:pPr>
            <a:r>
              <a:rPr lang="en-US" dirty="0" smtClean="0">
                <a:latin typeface="Arial" pitchFamily="34" charset="0"/>
                <a:ea typeface="Times New Roman" pitchFamily="18" charset="0"/>
                <a:cs typeface="Arial" pitchFamily="34" charset="0"/>
              </a:rPr>
              <a:t>Small  intestine</a:t>
            </a:r>
          </a:p>
        </p:txBody>
      </p:sp>
      <p:sp>
        <p:nvSpPr>
          <p:cNvPr id="9" name="مستطيل 8"/>
          <p:cNvSpPr/>
          <p:nvPr/>
        </p:nvSpPr>
        <p:spPr>
          <a:xfrm>
            <a:off x="5436096" y="2564904"/>
            <a:ext cx="3313728"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n-US" dirty="0" err="1" smtClean="0">
                <a:latin typeface="Arial" pitchFamily="34" charset="0"/>
                <a:ea typeface="Times New Roman" pitchFamily="18" charset="0"/>
                <a:cs typeface="Arial" pitchFamily="34" charset="0"/>
              </a:rPr>
              <a:t>Extraintestinal</a:t>
            </a:r>
            <a:r>
              <a:rPr lang="en-US" dirty="0" smtClean="0">
                <a:latin typeface="Arial" pitchFamily="34" charset="0"/>
                <a:ea typeface="Times New Roman" pitchFamily="18" charset="0"/>
                <a:cs typeface="Arial" pitchFamily="34" charset="0"/>
              </a:rPr>
              <a:t>  manifestations </a:t>
            </a:r>
            <a:endParaRPr lang="en-US" dirty="0"/>
          </a:p>
        </p:txBody>
      </p:sp>
      <p:sp>
        <p:nvSpPr>
          <p:cNvPr id="10" name="مستطيل 9"/>
          <p:cNvSpPr/>
          <p:nvPr/>
        </p:nvSpPr>
        <p:spPr>
          <a:xfrm>
            <a:off x="5724128" y="3501008"/>
            <a:ext cx="2718048" cy="923330"/>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lvl="0" fontAlgn="base">
              <a:spcBef>
                <a:spcPct val="0"/>
              </a:spcBef>
              <a:spcAft>
                <a:spcPct val="0"/>
              </a:spcAft>
            </a:pPr>
            <a:r>
              <a:rPr lang="en-US" dirty="0" smtClean="0">
                <a:latin typeface="Arial" pitchFamily="34" charset="0"/>
                <a:ea typeface="Times New Roman" pitchFamily="18" charset="0"/>
                <a:cs typeface="Arial" pitchFamily="34" charset="0"/>
              </a:rPr>
              <a:t>Arthritis </a:t>
            </a:r>
          </a:p>
          <a:p>
            <a:pPr lvl="0" fontAlgn="base">
              <a:spcBef>
                <a:spcPct val="0"/>
              </a:spcBef>
              <a:spcAft>
                <a:spcPct val="0"/>
              </a:spcAft>
            </a:pPr>
            <a:r>
              <a:rPr lang="en-US" dirty="0" smtClean="0">
                <a:latin typeface="Arial" pitchFamily="34" charset="0"/>
                <a:ea typeface="Times New Roman" pitchFamily="18" charset="0"/>
                <a:cs typeface="Arial" pitchFamily="34" charset="0"/>
              </a:rPr>
              <a:t>Eye manifestation </a:t>
            </a:r>
          </a:p>
          <a:p>
            <a:pPr lvl="0" fontAlgn="base">
              <a:spcBef>
                <a:spcPct val="0"/>
              </a:spcBef>
              <a:spcAft>
                <a:spcPct val="0"/>
              </a:spcAft>
            </a:pPr>
            <a:r>
              <a:rPr lang="en-US" dirty="0" smtClean="0">
                <a:latin typeface="Arial" pitchFamily="34" charset="0"/>
                <a:ea typeface="Times New Roman" pitchFamily="18" charset="0"/>
                <a:cs typeface="Arial" pitchFamily="34" charset="0"/>
              </a:rPr>
              <a:t>Skin manifestation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500"/>
                                        <p:tgtEl>
                                          <p:spTgt spid="4">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down)">
                                      <p:cBhvr>
                                        <p:cTn id="10" dur="500"/>
                                        <p:tgtEl>
                                          <p:spTgt spid="4">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wipe(down)">
                                      <p:cBhvr>
                                        <p:cTn id="13" dur="500"/>
                                        <p:tgtEl>
                                          <p:spTgt spid="4">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
                                            <p:bg/>
                                          </p:spTgt>
                                        </p:tgtEl>
                                        <p:attrNameLst>
                                          <p:attrName>style.visibility</p:attrName>
                                        </p:attrNameLst>
                                      </p:cBhvr>
                                      <p:to>
                                        <p:strVal val="visible"/>
                                      </p:to>
                                    </p:set>
                                    <p:animEffect transition="in" filter="wipe(down)">
                                      <p:cBhvr>
                                        <p:cTn id="18" dur="500"/>
                                        <p:tgtEl>
                                          <p:spTgt spid="5">
                                            <p:bg/>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wipe(down)">
                                      <p:cBhvr>
                                        <p:cTn id="21" dur="500"/>
                                        <p:tgtEl>
                                          <p:spTgt spid="5">
                                            <p:txEl>
                                              <p:pRg st="0" end="0"/>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wipe(down)">
                                      <p:cBhvr>
                                        <p:cTn id="24" dur="500"/>
                                        <p:tgtEl>
                                          <p:spTgt spid="5">
                                            <p:txEl>
                                              <p:pRg st="1" end="1"/>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wipe(down)">
                                      <p:cBhvr>
                                        <p:cTn id="27" dur="500"/>
                                        <p:tgtEl>
                                          <p:spTgt spid="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
                                            <p:bg/>
                                          </p:spTgt>
                                        </p:tgtEl>
                                        <p:attrNameLst>
                                          <p:attrName>style.visibility</p:attrName>
                                        </p:attrNameLst>
                                      </p:cBhvr>
                                      <p:to>
                                        <p:strVal val="visible"/>
                                      </p:to>
                                    </p:set>
                                    <p:animEffect transition="in" filter="wipe(down)">
                                      <p:cBhvr>
                                        <p:cTn id="32" dur="500"/>
                                        <p:tgtEl>
                                          <p:spTgt spid="10">
                                            <p:bg/>
                                          </p:spTgt>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animEffect transition="in" filter="wipe(down)">
                                      <p:cBhvr>
                                        <p:cTn id="35" dur="500"/>
                                        <p:tgtEl>
                                          <p:spTgt spid="10">
                                            <p:txEl>
                                              <p:pRg st="0" end="0"/>
                                            </p:txEl>
                                          </p:spTgt>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0">
                                            <p:txEl>
                                              <p:pRg st="1" end="1"/>
                                            </p:txEl>
                                          </p:spTgt>
                                        </p:tgtEl>
                                        <p:attrNameLst>
                                          <p:attrName>style.visibility</p:attrName>
                                        </p:attrNameLst>
                                      </p:cBhvr>
                                      <p:to>
                                        <p:strVal val="visible"/>
                                      </p:to>
                                    </p:set>
                                    <p:animEffect transition="in" filter="wipe(down)">
                                      <p:cBhvr>
                                        <p:cTn id="38" dur="500"/>
                                        <p:tgtEl>
                                          <p:spTgt spid="10">
                                            <p:txEl>
                                              <p:pRg st="1" end="1"/>
                                            </p:txEl>
                                          </p:spTgt>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10">
                                            <p:txEl>
                                              <p:pRg st="2" end="2"/>
                                            </p:txEl>
                                          </p:spTgt>
                                        </p:tgtEl>
                                        <p:attrNameLst>
                                          <p:attrName>style.visibility</p:attrName>
                                        </p:attrNameLst>
                                      </p:cBhvr>
                                      <p:to>
                                        <p:strVal val="visible"/>
                                      </p:to>
                                    </p:set>
                                    <p:animEffect transition="in" filter="wipe(down)">
                                      <p:cBhvr>
                                        <p:cTn id="41"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5" grpId="0" build="allAtOnce" animBg="1"/>
      <p:bldP spid="10" grpId="0" build="allAtOnce"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err="1" smtClean="0">
                <a:solidFill>
                  <a:srgbClr val="FFFF00"/>
                </a:solidFill>
              </a:rPr>
              <a:t>Crohn's</a:t>
            </a:r>
            <a:r>
              <a:rPr lang="en-US" dirty="0" smtClean="0">
                <a:solidFill>
                  <a:srgbClr val="FFFF00"/>
                </a:solidFill>
              </a:rPr>
              <a:t> disease</a:t>
            </a:r>
            <a:endParaRPr lang="en-US" dirty="0">
              <a:solidFill>
                <a:srgbClr val="FFFF00"/>
              </a:solidFill>
            </a:endParaRPr>
          </a:p>
        </p:txBody>
      </p:sp>
      <p:sp>
        <p:nvSpPr>
          <p:cNvPr id="3" name="عنصر نائب للمحتوى 2"/>
          <p:cNvSpPr>
            <a:spLocks noGrp="1"/>
          </p:cNvSpPr>
          <p:nvPr>
            <p:ph idx="1"/>
          </p:nvPr>
        </p:nvSpPr>
        <p:spPr/>
        <p:txBody>
          <a:bodyPr/>
          <a:lstStyle/>
          <a:p>
            <a:r>
              <a:rPr lang="en-US" dirty="0" smtClean="0"/>
              <a:t>is a chronic inflammatory disorder that most commonly affects the </a:t>
            </a:r>
            <a:r>
              <a:rPr lang="en-US" dirty="0" smtClean="0">
                <a:solidFill>
                  <a:srgbClr val="FFFF00"/>
                </a:solidFill>
              </a:rPr>
              <a:t>ileum</a:t>
            </a:r>
            <a:r>
              <a:rPr lang="en-US" dirty="0" smtClean="0"/>
              <a:t> and colon but has the potential to involve </a:t>
            </a:r>
            <a:r>
              <a:rPr lang="en-US" dirty="0" smtClean="0">
                <a:solidFill>
                  <a:srgbClr val="FFFF00"/>
                </a:solidFill>
              </a:rPr>
              <a:t>any part </a:t>
            </a:r>
            <a:r>
              <a:rPr lang="en-US" dirty="0" smtClean="0"/>
              <a:t>of the gastrointestinal tract from the mouth to the anus. </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err="1" smtClean="0">
                <a:solidFill>
                  <a:srgbClr val="FFFF00"/>
                </a:solidFill>
              </a:rPr>
              <a:t>Crohn's</a:t>
            </a:r>
            <a:r>
              <a:rPr lang="en-US" dirty="0" smtClean="0">
                <a:solidFill>
                  <a:srgbClr val="FFFF00"/>
                </a:solidFill>
              </a:rPr>
              <a:t> disease</a:t>
            </a:r>
            <a:endParaRPr lang="en-US" dirty="0"/>
          </a:p>
        </p:txBody>
      </p:sp>
      <p:sp>
        <p:nvSpPr>
          <p:cNvPr id="3" name="عنصر نائب للمحتوى 2"/>
          <p:cNvSpPr>
            <a:spLocks noGrp="1"/>
          </p:cNvSpPr>
          <p:nvPr>
            <p:ph idx="1"/>
          </p:nvPr>
        </p:nvSpPr>
        <p:spPr/>
        <p:txBody>
          <a:bodyPr>
            <a:normAutofit fontScale="92500" lnSpcReduction="20000"/>
          </a:bodyPr>
          <a:lstStyle/>
          <a:p>
            <a:pPr>
              <a:buNone/>
            </a:pPr>
            <a:r>
              <a:rPr lang="en-US" b="1" u="sng" dirty="0" smtClean="0">
                <a:solidFill>
                  <a:srgbClr val="FFFF00"/>
                </a:solidFill>
              </a:rPr>
              <a:t>Clinical Features</a:t>
            </a:r>
          </a:p>
          <a:p>
            <a:pPr>
              <a:buFont typeface="Wingdings" pitchFamily="2" charset="2"/>
              <a:buChar char="q"/>
            </a:pPr>
            <a:r>
              <a:rPr lang="en-US" dirty="0" smtClean="0"/>
              <a:t>Any  age but has its highest incidence in young adults</a:t>
            </a:r>
            <a:endParaRPr lang="en-US" b="1" dirty="0" smtClean="0">
              <a:solidFill>
                <a:srgbClr val="FFFF00"/>
              </a:solidFill>
            </a:endParaRPr>
          </a:p>
          <a:p>
            <a:pPr>
              <a:buFont typeface="Wingdings" pitchFamily="2" charset="2"/>
              <a:buChar char="q"/>
            </a:pPr>
            <a:r>
              <a:rPr lang="en-US" dirty="0" smtClean="0"/>
              <a:t>Extremely  variable clinical feature. </a:t>
            </a:r>
          </a:p>
          <a:p>
            <a:pPr>
              <a:buFont typeface="Wingdings" pitchFamily="2" charset="2"/>
              <a:buChar char="Ø"/>
            </a:pPr>
            <a:r>
              <a:rPr lang="en-US" dirty="0" smtClean="0">
                <a:solidFill>
                  <a:schemeClr val="accent6">
                    <a:lumMod val="60000"/>
                    <a:lumOff val="40000"/>
                  </a:schemeClr>
                </a:solidFill>
              </a:rPr>
              <a:t>Acute  phase:  </a:t>
            </a:r>
            <a:r>
              <a:rPr lang="en-US" dirty="0" smtClean="0"/>
              <a:t>fever, diarrhea, and right lower quadrant pain may mimic acute appendicitis.</a:t>
            </a:r>
          </a:p>
          <a:p>
            <a:pPr>
              <a:buFont typeface="Wingdings" pitchFamily="2" charset="2"/>
              <a:buChar char="Ø"/>
            </a:pPr>
            <a:r>
              <a:rPr lang="en-US" dirty="0" smtClean="0">
                <a:solidFill>
                  <a:schemeClr val="accent6">
                    <a:lumMod val="60000"/>
                    <a:lumOff val="40000"/>
                  </a:schemeClr>
                </a:solidFill>
              </a:rPr>
              <a:t>Chronic disease: </a:t>
            </a:r>
            <a:r>
              <a:rPr lang="en-US" dirty="0" smtClean="0"/>
              <a:t>remissions and relapses over a long period of time. </a:t>
            </a:r>
          </a:p>
          <a:p>
            <a:pPr>
              <a:buFont typeface="Wingdings" pitchFamily="2" charset="2"/>
              <a:buChar char="Ø"/>
            </a:pPr>
            <a:r>
              <a:rPr lang="en-US" dirty="0" smtClean="0"/>
              <a:t>Thickening of the intestine may produce an ill-defined mass in the abdomen.</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err="1" smtClean="0">
                <a:solidFill>
                  <a:srgbClr val="FFFF00"/>
                </a:solidFill>
              </a:rPr>
              <a:t>Crohn's</a:t>
            </a:r>
            <a:r>
              <a:rPr lang="en-US" dirty="0" smtClean="0">
                <a:solidFill>
                  <a:srgbClr val="FFFF00"/>
                </a:solidFill>
              </a:rPr>
              <a:t> disease</a:t>
            </a:r>
            <a:endParaRPr lang="en-US" dirty="0"/>
          </a:p>
        </p:txBody>
      </p:sp>
      <p:sp>
        <p:nvSpPr>
          <p:cNvPr id="3" name="عنصر نائب للمحتوى 2"/>
          <p:cNvSpPr>
            <a:spLocks noGrp="1"/>
          </p:cNvSpPr>
          <p:nvPr>
            <p:ph idx="1"/>
          </p:nvPr>
        </p:nvSpPr>
        <p:spPr>
          <a:xfrm>
            <a:off x="457200" y="1600200"/>
            <a:ext cx="5410944" cy="4525963"/>
          </a:xfrm>
        </p:spPr>
        <p:txBody>
          <a:bodyPr/>
          <a:lstStyle/>
          <a:p>
            <a:r>
              <a:rPr lang="en-US" dirty="0" smtClean="0">
                <a:solidFill>
                  <a:srgbClr val="FFFF00"/>
                </a:solidFill>
              </a:rPr>
              <a:t>Sites of Involvement:</a:t>
            </a:r>
          </a:p>
          <a:p>
            <a:pPr>
              <a:buFont typeface="Wingdings" pitchFamily="2" charset="2"/>
              <a:buChar char="ü"/>
            </a:pPr>
            <a:r>
              <a:rPr lang="en-US" sz="2800" dirty="0" smtClean="0"/>
              <a:t>Any  part of the GIT from the mouth to the anus. </a:t>
            </a:r>
          </a:p>
          <a:p>
            <a:pPr>
              <a:buFont typeface="Wingdings" pitchFamily="2" charset="2"/>
              <a:buChar char="ü"/>
            </a:pPr>
            <a:r>
              <a:rPr lang="en-US" sz="2800" dirty="0" smtClean="0"/>
              <a:t>ileum (30%) colon (20%).</a:t>
            </a:r>
          </a:p>
          <a:p>
            <a:pPr>
              <a:buFont typeface="Wingdings" pitchFamily="2" charset="2"/>
              <a:buChar char="ü"/>
            </a:pPr>
            <a:r>
              <a:rPr lang="en-US" sz="2800" dirty="0" smtClean="0"/>
              <a:t>most commonly terminal ileum</a:t>
            </a:r>
          </a:p>
          <a:p>
            <a:pPr>
              <a:buFont typeface="Wingdings" pitchFamily="2" charset="2"/>
              <a:buChar char="ü"/>
            </a:pPr>
            <a:r>
              <a:rPr lang="en-US" sz="2800" dirty="0" smtClean="0"/>
              <a:t>Commonly  (75%) have </a:t>
            </a:r>
            <a:r>
              <a:rPr lang="en-US" sz="2800" dirty="0" err="1" smtClean="0"/>
              <a:t>perianal</a:t>
            </a:r>
            <a:r>
              <a:rPr lang="en-US" sz="2800" dirty="0" smtClean="0"/>
              <a:t> lesions such as abscesses, fistulas, and skin tags.</a:t>
            </a:r>
          </a:p>
          <a:p>
            <a:endParaRPr lang="en-US" dirty="0" smtClean="0"/>
          </a:p>
          <a:p>
            <a:endParaRPr lang="en-US" dirty="0"/>
          </a:p>
        </p:txBody>
      </p:sp>
      <p:pic>
        <p:nvPicPr>
          <p:cNvPr id="23554" name="Picture 2" descr="http://www.medguidance.com/images/10409075/crohns-disease-comparison.jpg"/>
          <p:cNvPicPr>
            <a:picLocks noChangeAspect="1" noChangeArrowheads="1"/>
          </p:cNvPicPr>
          <p:nvPr/>
        </p:nvPicPr>
        <p:blipFill>
          <a:blip r:embed="rId2" cstate="print"/>
          <a:srcRect/>
          <a:stretch>
            <a:fillRect/>
          </a:stretch>
        </p:blipFill>
        <p:spPr bwMode="auto">
          <a:xfrm>
            <a:off x="5436096" y="1124744"/>
            <a:ext cx="3429000" cy="2638426"/>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err="1" smtClean="0">
                <a:solidFill>
                  <a:srgbClr val="FFFF00"/>
                </a:solidFill>
              </a:rPr>
              <a:t>Crohn's</a:t>
            </a:r>
            <a:r>
              <a:rPr lang="en-US" dirty="0" smtClean="0">
                <a:solidFill>
                  <a:srgbClr val="FFFF00"/>
                </a:solidFill>
              </a:rPr>
              <a:t> disease</a:t>
            </a:r>
            <a:endParaRPr lang="en-US" dirty="0"/>
          </a:p>
        </p:txBody>
      </p:sp>
      <p:sp>
        <p:nvSpPr>
          <p:cNvPr id="3" name="عنصر نائب للمحتوى 2"/>
          <p:cNvSpPr>
            <a:spLocks noGrp="1"/>
          </p:cNvSpPr>
          <p:nvPr>
            <p:ph idx="1"/>
          </p:nvPr>
        </p:nvSpPr>
        <p:spPr>
          <a:xfrm>
            <a:off x="395536" y="1556792"/>
            <a:ext cx="6563072" cy="4972072"/>
          </a:xfrm>
        </p:spPr>
        <p:txBody>
          <a:bodyPr>
            <a:normAutofit fontScale="77500" lnSpcReduction="20000"/>
          </a:bodyPr>
          <a:lstStyle/>
          <a:p>
            <a:r>
              <a:rPr lang="en-US" b="1" dirty="0" smtClean="0">
                <a:solidFill>
                  <a:srgbClr val="FFFF00"/>
                </a:solidFill>
              </a:rPr>
              <a:t>Gross Appearance:</a:t>
            </a:r>
          </a:p>
          <a:p>
            <a:r>
              <a:rPr lang="en-US" dirty="0" smtClean="0"/>
              <a:t>Involvement is typically </a:t>
            </a:r>
            <a:r>
              <a:rPr lang="en-US" dirty="0" smtClean="0">
                <a:solidFill>
                  <a:srgbClr val="FFFF00"/>
                </a:solidFill>
              </a:rPr>
              <a:t>segmental</a:t>
            </a:r>
            <a:r>
              <a:rPr lang="en-US" dirty="0" smtClean="0"/>
              <a:t>, with skip areas of normal intestine between areas of involved bowel.</a:t>
            </a:r>
          </a:p>
          <a:p>
            <a:endParaRPr lang="en-US" dirty="0" smtClean="0"/>
          </a:p>
          <a:p>
            <a:r>
              <a:rPr lang="en-US" dirty="0" smtClean="0"/>
              <a:t>Marked fibrosis causing </a:t>
            </a:r>
            <a:r>
              <a:rPr lang="en-US" dirty="0" smtClean="0">
                <a:solidFill>
                  <a:srgbClr val="FFFF00"/>
                </a:solidFill>
              </a:rPr>
              <a:t>luminal narrowing </a:t>
            </a:r>
            <a:r>
              <a:rPr lang="en-US" dirty="0" smtClean="0"/>
              <a:t>with intestinal </a:t>
            </a:r>
            <a:r>
              <a:rPr lang="en-US" dirty="0" smtClean="0">
                <a:solidFill>
                  <a:srgbClr val="FFFF00"/>
                </a:solidFill>
              </a:rPr>
              <a:t>obstruction</a:t>
            </a:r>
            <a:r>
              <a:rPr lang="en-US" dirty="0" smtClean="0"/>
              <a:t>.</a:t>
            </a:r>
          </a:p>
          <a:p>
            <a:pPr>
              <a:buNone/>
            </a:pPr>
            <a:endParaRPr lang="en-US" dirty="0" smtClean="0"/>
          </a:p>
          <a:p>
            <a:r>
              <a:rPr lang="en-US" dirty="0" smtClean="0">
                <a:solidFill>
                  <a:srgbClr val="FFFF00"/>
                </a:solidFill>
              </a:rPr>
              <a:t>Fissures</a:t>
            </a:r>
            <a:r>
              <a:rPr lang="en-US" dirty="0" smtClean="0"/>
              <a:t> (deep and narrow ulcers that look like stabs with a knife that penetrate deeply into the wall of the affected intestine) </a:t>
            </a:r>
          </a:p>
          <a:p>
            <a:endParaRPr lang="en-US" dirty="0" smtClean="0">
              <a:solidFill>
                <a:srgbClr val="FFFF00"/>
              </a:solidFill>
            </a:endParaRPr>
          </a:p>
          <a:p>
            <a:r>
              <a:rPr lang="en-US" dirty="0" smtClean="0">
                <a:solidFill>
                  <a:srgbClr val="FFFF00"/>
                </a:solidFill>
              </a:rPr>
              <a:t>fistulas</a:t>
            </a:r>
            <a:r>
              <a:rPr lang="en-US" dirty="0" smtClean="0"/>
              <a:t> (communications with other viscera).</a:t>
            </a:r>
          </a:p>
          <a:p>
            <a:endParaRPr lang="en-US" dirty="0" smtClean="0"/>
          </a:p>
          <a:p>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6948264" y="1124744"/>
            <a:ext cx="1955800" cy="492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rohn's disease.jpg"/>
          <p:cNvPicPr>
            <a:picLocks noGrp="1" noChangeAspect="1"/>
          </p:cNvPicPr>
          <p:nvPr>
            <p:ph idx="1"/>
          </p:nvPr>
        </p:nvPicPr>
        <p:blipFill>
          <a:blip r:embed="rId2" cstate="print"/>
          <a:srcRect b="53569"/>
          <a:stretch>
            <a:fillRect/>
          </a:stretch>
        </p:blipFill>
        <p:spPr>
          <a:xfrm>
            <a:off x="395536" y="1772816"/>
            <a:ext cx="5257808" cy="2929528"/>
          </a:xfrm>
        </p:spPr>
      </p:pic>
      <p:sp>
        <p:nvSpPr>
          <p:cNvPr id="5" name="مستطيل 4"/>
          <p:cNvSpPr/>
          <p:nvPr/>
        </p:nvSpPr>
        <p:spPr>
          <a:xfrm>
            <a:off x="611560" y="332656"/>
            <a:ext cx="8064896" cy="1384995"/>
          </a:xfrm>
          <a:prstGeom prst="rect">
            <a:avLst/>
          </a:prstGeom>
        </p:spPr>
        <p:txBody>
          <a:bodyPr wrap="square">
            <a:spAutoFit/>
          </a:bodyPr>
          <a:lstStyle/>
          <a:p>
            <a:r>
              <a:rPr lang="en-US" sz="2800" b="1" u="sng" dirty="0" smtClean="0">
                <a:solidFill>
                  <a:srgbClr val="FFFF00"/>
                </a:solidFill>
              </a:rPr>
              <a:t>Mucosa: </a:t>
            </a:r>
            <a:r>
              <a:rPr lang="en-US" sz="2800" dirty="0" smtClean="0"/>
              <a:t>longitudinal </a:t>
            </a:r>
            <a:r>
              <a:rPr lang="en-US" sz="2800" dirty="0" err="1" smtClean="0"/>
              <a:t>serpiginous</a:t>
            </a:r>
            <a:r>
              <a:rPr lang="en-US" sz="2800" dirty="0" smtClean="0"/>
              <a:t> ulcers separated by irregular islands of edematous mucosa. This results in the typical </a:t>
            </a:r>
            <a:r>
              <a:rPr lang="en-US" sz="2800" dirty="0" smtClean="0">
                <a:solidFill>
                  <a:srgbClr val="FFFF00"/>
                </a:solidFill>
              </a:rPr>
              <a:t>cobblestone effect</a:t>
            </a:r>
            <a:r>
              <a:rPr lang="en-US" sz="2800" dirty="0" smtClean="0"/>
              <a:t>. </a:t>
            </a:r>
            <a:endParaRPr lang="en-US" sz="2800" dirty="0"/>
          </a:p>
        </p:txBody>
      </p:sp>
      <p:sp>
        <p:nvSpPr>
          <p:cNvPr id="7" name="Rectangle 6"/>
          <p:cNvSpPr/>
          <p:nvPr/>
        </p:nvSpPr>
        <p:spPr>
          <a:xfrm>
            <a:off x="-4933056" y="4293096"/>
            <a:ext cx="2035365" cy="369332"/>
          </a:xfrm>
          <a:prstGeom prst="rect">
            <a:avLst/>
          </a:prstGeom>
        </p:spPr>
        <p:style>
          <a:lnRef idx="1">
            <a:schemeClr val="dk1"/>
          </a:lnRef>
          <a:fillRef idx="3">
            <a:schemeClr val="dk1"/>
          </a:fillRef>
          <a:effectRef idx="2">
            <a:schemeClr val="dk1"/>
          </a:effectRef>
          <a:fontRef idx="minor">
            <a:schemeClr val="lt1"/>
          </a:fontRef>
        </p:style>
        <p:txBody>
          <a:bodyPr wrap="none">
            <a:spAutoFit/>
          </a:bodyPr>
          <a:lstStyle/>
          <a:p>
            <a:r>
              <a:rPr lang="en-US" dirty="0" smtClean="0">
                <a:solidFill>
                  <a:srgbClr val="FFFF00"/>
                </a:solidFill>
              </a:rPr>
              <a:t>cobblestone effect</a:t>
            </a:r>
            <a:r>
              <a:rPr lang="en-US" dirty="0" smtClean="0"/>
              <a:t>. </a:t>
            </a:r>
            <a:endParaRPr lang="ar-SA" dirty="0"/>
          </a:p>
        </p:txBody>
      </p:sp>
      <p:pic>
        <p:nvPicPr>
          <p:cNvPr id="24582" name="Picture 6" descr="http://thumbs.dreamstime.com/z/small-cobblestone-pattern-742499.jpg"/>
          <p:cNvPicPr>
            <a:picLocks noChangeAspect="1" noChangeArrowheads="1"/>
          </p:cNvPicPr>
          <p:nvPr/>
        </p:nvPicPr>
        <p:blipFill>
          <a:blip r:embed="rId3" cstate="print"/>
          <a:srcRect b="10235"/>
          <a:stretch>
            <a:fillRect/>
          </a:stretch>
        </p:blipFill>
        <p:spPr bwMode="auto">
          <a:xfrm>
            <a:off x="4932040" y="4005064"/>
            <a:ext cx="3960440" cy="261707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45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5"/>
          <p:cNvSpPr/>
          <p:nvPr/>
        </p:nvSpPr>
        <p:spPr>
          <a:xfrm>
            <a:off x="1331640" y="332656"/>
            <a:ext cx="6408712" cy="1384995"/>
          </a:xfrm>
          <a:prstGeom prst="rect">
            <a:avLst/>
          </a:prstGeom>
        </p:spPr>
        <p:txBody>
          <a:bodyPr wrap="square">
            <a:spAutoFit/>
          </a:bodyPr>
          <a:lstStyle/>
          <a:p>
            <a:r>
              <a:rPr lang="en-US" sz="2800" b="1" u="sng" dirty="0" smtClean="0">
                <a:solidFill>
                  <a:srgbClr val="FFFF00"/>
                </a:solidFill>
              </a:rPr>
              <a:t>FAT</a:t>
            </a:r>
            <a:r>
              <a:rPr lang="en-US" sz="2800" dirty="0" smtClean="0"/>
              <a:t> : In involved </a:t>
            </a:r>
            <a:r>
              <a:rPr lang="en-US" sz="2800" dirty="0" err="1" smtClean="0"/>
              <a:t>ileal</a:t>
            </a:r>
            <a:r>
              <a:rPr lang="en-US" sz="2800" dirty="0" smtClean="0"/>
              <a:t> segments, the mesenteric fat creeps from the mesentery to surround the bowel wall (</a:t>
            </a:r>
            <a:r>
              <a:rPr lang="en-US" sz="2800" dirty="0" smtClean="0">
                <a:solidFill>
                  <a:srgbClr val="FFFF00"/>
                </a:solidFill>
              </a:rPr>
              <a:t>creeping fat</a:t>
            </a:r>
            <a:r>
              <a:rPr lang="en-US" sz="2800" dirty="0" smtClean="0"/>
              <a:t>)</a:t>
            </a:r>
            <a:endParaRPr lang="en-US" sz="2800" b="1" dirty="0" smtClean="0">
              <a:solidFill>
                <a:srgbClr val="FFFF00"/>
              </a:solidFill>
            </a:endParaRPr>
          </a:p>
        </p:txBody>
      </p:sp>
      <p:pic>
        <p:nvPicPr>
          <p:cNvPr id="51202" name="Picture 2" descr="https://ankiweb.net/shared/mpreview/484093540/1.jpg"/>
          <p:cNvPicPr>
            <a:picLocks noGrp="1" noChangeAspect="1" noChangeArrowheads="1"/>
          </p:cNvPicPr>
          <p:nvPr>
            <p:ph idx="1"/>
          </p:nvPr>
        </p:nvPicPr>
        <p:blipFill>
          <a:blip r:embed="rId2" cstate="print"/>
          <a:srcRect l="4054" t="4480" r="5405" b="5926"/>
          <a:stretch>
            <a:fillRect/>
          </a:stretch>
        </p:blipFill>
        <p:spPr bwMode="auto">
          <a:xfrm>
            <a:off x="1738485" y="1772816"/>
            <a:ext cx="5678456" cy="5085184"/>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err="1" smtClean="0">
                <a:solidFill>
                  <a:srgbClr val="FFFF00"/>
                </a:solidFill>
              </a:rPr>
              <a:t>Crohn's</a:t>
            </a:r>
            <a:r>
              <a:rPr lang="en-US" dirty="0" smtClean="0">
                <a:solidFill>
                  <a:srgbClr val="FFFF00"/>
                </a:solidFill>
              </a:rPr>
              <a:t> disease</a:t>
            </a:r>
            <a:endParaRPr lang="en-US" dirty="0"/>
          </a:p>
        </p:txBody>
      </p:sp>
      <p:sp>
        <p:nvSpPr>
          <p:cNvPr id="3" name="عنصر نائب للمحتوى 2"/>
          <p:cNvSpPr>
            <a:spLocks noGrp="1"/>
          </p:cNvSpPr>
          <p:nvPr>
            <p:ph idx="1"/>
          </p:nvPr>
        </p:nvSpPr>
        <p:spPr/>
        <p:txBody>
          <a:bodyPr>
            <a:normAutofit lnSpcReduction="10000"/>
          </a:bodyPr>
          <a:lstStyle/>
          <a:p>
            <a:r>
              <a:rPr lang="en-US" b="1" dirty="0" smtClean="0">
                <a:solidFill>
                  <a:srgbClr val="FFFF00"/>
                </a:solidFill>
              </a:rPr>
              <a:t>Microscopic Features</a:t>
            </a:r>
          </a:p>
          <a:p>
            <a:pPr marL="514350" indent="-514350">
              <a:buFont typeface="+mj-lt"/>
              <a:buAutoNum type="arabicPeriod"/>
            </a:pPr>
            <a:r>
              <a:rPr lang="en-US" dirty="0" smtClean="0"/>
              <a:t>Distortion  of mucosal crypt architecture with mucosal inflammation </a:t>
            </a:r>
          </a:p>
          <a:p>
            <a:pPr marL="514350" indent="-514350">
              <a:buFont typeface="+mj-lt"/>
              <a:buAutoNum type="arabicPeriod"/>
            </a:pPr>
            <a:r>
              <a:rPr lang="en-US" dirty="0" err="1" smtClean="0"/>
              <a:t>Transmural</a:t>
            </a:r>
            <a:r>
              <a:rPr lang="en-US" dirty="0" smtClean="0"/>
              <a:t>  inflammation </a:t>
            </a:r>
          </a:p>
          <a:p>
            <a:pPr marL="514350" indent="-514350">
              <a:buFont typeface="+mj-lt"/>
              <a:buAutoNum type="arabicPeriod"/>
            </a:pPr>
            <a:r>
              <a:rPr lang="en-US" dirty="0" err="1" smtClean="0"/>
              <a:t>Epithelioid</a:t>
            </a:r>
            <a:r>
              <a:rPr lang="en-US" dirty="0" smtClean="0"/>
              <a:t>  </a:t>
            </a:r>
            <a:r>
              <a:rPr lang="en-US" dirty="0" err="1" smtClean="0"/>
              <a:t>granulomas</a:t>
            </a:r>
            <a:r>
              <a:rPr lang="en-US" dirty="0" smtClean="0"/>
              <a:t> [60%] </a:t>
            </a:r>
          </a:p>
          <a:p>
            <a:endParaRPr lang="en-US" dirty="0" smtClean="0"/>
          </a:p>
          <a:p>
            <a:r>
              <a:rPr lang="en-US" dirty="0" smtClean="0"/>
              <a:t>Fissure-ulcers and fistulas can</a:t>
            </a:r>
          </a:p>
          <a:p>
            <a:pPr>
              <a:buNone/>
            </a:pPr>
            <a:r>
              <a:rPr lang="en-US" dirty="0" smtClean="0"/>
              <a:t> be seen microscopically</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G:\Cotran\Images\CH18\F018033.jpg"/>
          <p:cNvPicPr>
            <a:picLocks noChangeAspect="1" noChangeArrowheads="1"/>
          </p:cNvPicPr>
          <p:nvPr/>
        </p:nvPicPr>
        <p:blipFill>
          <a:blip r:embed="rId2" cstate="print"/>
          <a:srcRect/>
          <a:stretch>
            <a:fillRect/>
          </a:stretch>
        </p:blipFill>
        <p:spPr bwMode="auto">
          <a:xfrm>
            <a:off x="4492625" y="733425"/>
            <a:ext cx="4651375" cy="6124575"/>
          </a:xfrm>
          <a:prstGeom prst="rect">
            <a:avLst/>
          </a:prstGeom>
          <a:noFill/>
        </p:spPr>
      </p:pic>
      <p:sp>
        <p:nvSpPr>
          <p:cNvPr id="34819" name="Rectangle 3"/>
          <p:cNvSpPr>
            <a:spLocks noChangeArrowheads="1"/>
          </p:cNvSpPr>
          <p:nvPr/>
        </p:nvSpPr>
        <p:spPr bwMode="auto">
          <a:xfrm>
            <a:off x="0" y="2438400"/>
            <a:ext cx="3826689" cy="646331"/>
          </a:xfrm>
          <a:prstGeom prst="rect">
            <a:avLst/>
          </a:prstGeom>
          <a:noFill/>
          <a:ln w="9525">
            <a:noFill/>
            <a:miter lim="800000"/>
            <a:headEnd/>
            <a:tailEnd/>
          </a:ln>
          <a:effectLst/>
        </p:spPr>
        <p:txBody>
          <a:bodyPr wrap="none">
            <a:spAutoFit/>
          </a:bodyPr>
          <a:lstStyle/>
          <a:p>
            <a:r>
              <a:rPr lang="en-US" sz="3600" b="1" u="sng" dirty="0" err="1">
                <a:solidFill>
                  <a:schemeClr val="tx2"/>
                </a:solidFill>
                <a:latin typeface="Arial" charset="0"/>
              </a:rPr>
              <a:t>Crohn</a:t>
            </a:r>
            <a:r>
              <a:rPr lang="en-US" sz="3600" b="1" u="sng" dirty="0" err="1">
                <a:solidFill>
                  <a:schemeClr val="tx2"/>
                </a:solidFill>
                <a:latin typeface="Times New Roman"/>
              </a:rPr>
              <a:t>’</a:t>
            </a:r>
            <a:r>
              <a:rPr lang="en-US" sz="3600" b="1" u="sng" dirty="0" err="1">
                <a:solidFill>
                  <a:schemeClr val="tx2"/>
                </a:solidFill>
                <a:latin typeface="Arial" charset="0"/>
              </a:rPr>
              <a:t>s</a:t>
            </a:r>
            <a:r>
              <a:rPr lang="en-US" sz="3600" b="1" u="sng" dirty="0">
                <a:solidFill>
                  <a:schemeClr val="tx2"/>
                </a:solidFill>
                <a:latin typeface="Arial" charset="0"/>
              </a:rPr>
              <a:t> </a:t>
            </a:r>
            <a:r>
              <a:rPr lang="en-US" sz="3600" b="1" u="sng" dirty="0" smtClean="0">
                <a:solidFill>
                  <a:schemeClr val="tx2"/>
                </a:solidFill>
                <a:latin typeface="Arial" charset="0"/>
              </a:rPr>
              <a:t>Disease</a:t>
            </a:r>
            <a:endParaRPr lang="en-US" sz="3600" b="1" u="sng" dirty="0">
              <a:solidFill>
                <a:schemeClr val="tx2"/>
              </a:solidFill>
              <a:latin typeface="Arial" charset="0"/>
            </a:endParaRPr>
          </a:p>
        </p:txBody>
      </p:sp>
      <p:pic>
        <p:nvPicPr>
          <p:cNvPr id="4" name="Content Placeholder 3" descr="Crohn's disease1.jpg"/>
          <p:cNvPicPr>
            <a:picLocks noChangeAspect="1"/>
          </p:cNvPicPr>
          <p:nvPr/>
        </p:nvPicPr>
        <p:blipFill>
          <a:blip r:embed="rId3" cstate="print"/>
          <a:srcRect b="4330"/>
          <a:stretch>
            <a:fillRect/>
          </a:stretch>
        </p:blipFill>
        <p:spPr>
          <a:xfrm>
            <a:off x="0" y="3212976"/>
            <a:ext cx="4648200" cy="3645024"/>
          </a:xfrm>
          <a:prstGeom prst="rect">
            <a:avLst/>
          </a:prstGeom>
        </p:spPr>
      </p:pic>
      <p:sp>
        <p:nvSpPr>
          <p:cNvPr id="5" name="مستطيل 4"/>
          <p:cNvSpPr/>
          <p:nvPr/>
        </p:nvSpPr>
        <p:spPr>
          <a:xfrm>
            <a:off x="5929322" y="5357826"/>
            <a:ext cx="1184940" cy="369332"/>
          </a:xfrm>
          <a:prstGeom prst="rect">
            <a:avLst/>
          </a:prstGeom>
        </p:spPr>
        <p:txBody>
          <a:bodyPr wrap="none">
            <a:spAutoFit/>
          </a:bodyPr>
          <a:lstStyle/>
          <a:p>
            <a:r>
              <a:rPr lang="en-US" b="1" u="sng" dirty="0" smtClean="0">
                <a:solidFill>
                  <a:schemeClr val="bg1"/>
                </a:solidFill>
                <a:latin typeface="Arial" charset="0"/>
              </a:rPr>
              <a:t>FISSURE</a:t>
            </a:r>
            <a:endParaRPr lang="en-US" b="1" dirty="0">
              <a:solidFill>
                <a:schemeClr val="bg1"/>
              </a:solidFill>
            </a:endParaRPr>
          </a:p>
        </p:txBody>
      </p:sp>
      <p:sp>
        <p:nvSpPr>
          <p:cNvPr id="6" name="مستطيل 5"/>
          <p:cNvSpPr/>
          <p:nvPr/>
        </p:nvSpPr>
        <p:spPr>
          <a:xfrm>
            <a:off x="2428860" y="6072206"/>
            <a:ext cx="1710725" cy="369332"/>
          </a:xfrm>
          <a:prstGeom prst="rect">
            <a:avLst/>
          </a:prstGeom>
        </p:spPr>
        <p:txBody>
          <a:bodyPr wrap="none">
            <a:spAutoFit/>
          </a:bodyPr>
          <a:lstStyle/>
          <a:p>
            <a:r>
              <a:rPr lang="en-US" b="1" u="sng" dirty="0" smtClean="0">
                <a:solidFill>
                  <a:schemeClr val="bg1"/>
                </a:solidFill>
                <a:latin typeface="Arial" charset="0"/>
              </a:rPr>
              <a:t>GRANULOMA</a:t>
            </a:r>
            <a:endParaRPr lang="en-US" dirty="0">
              <a:solidFill>
                <a:schemeClr val="bg1"/>
              </a:solidFill>
            </a:endParaRPr>
          </a:p>
        </p:txBody>
      </p:sp>
      <p:pic>
        <p:nvPicPr>
          <p:cNvPr id="7" name="Picture 2"/>
          <p:cNvPicPr>
            <a:picLocks noChangeAspect="1" noChangeArrowheads="1"/>
          </p:cNvPicPr>
          <p:nvPr/>
        </p:nvPicPr>
        <p:blipFill>
          <a:blip r:embed="rId4" cstate="print"/>
          <a:srcRect/>
          <a:stretch>
            <a:fillRect/>
          </a:stretch>
        </p:blipFill>
        <p:spPr bwMode="auto">
          <a:xfrm>
            <a:off x="755576" y="0"/>
            <a:ext cx="3071802" cy="1634086"/>
          </a:xfrm>
          <a:prstGeom prst="rect">
            <a:avLst/>
          </a:prstGeom>
          <a:noFill/>
          <a:ln w="9525">
            <a:noFill/>
            <a:miter lim="800000"/>
            <a:headEnd/>
            <a:tailEnd/>
          </a:ln>
        </p:spPr>
      </p:pic>
      <p:sp>
        <p:nvSpPr>
          <p:cNvPr id="8" name="مستطيل 4"/>
          <p:cNvSpPr/>
          <p:nvPr/>
        </p:nvSpPr>
        <p:spPr>
          <a:xfrm>
            <a:off x="1691680" y="0"/>
            <a:ext cx="936475" cy="369332"/>
          </a:xfrm>
          <a:prstGeom prst="rect">
            <a:avLst/>
          </a:prstGeom>
        </p:spPr>
        <p:txBody>
          <a:bodyPr wrap="none">
            <a:spAutoFit/>
          </a:bodyPr>
          <a:lstStyle/>
          <a:p>
            <a:r>
              <a:rPr lang="en-US" dirty="0" smtClean="0">
                <a:solidFill>
                  <a:schemeClr val="bg1"/>
                </a:solidFill>
              </a:rPr>
              <a:t>Normal </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solidFill>
                  <a:srgbClr val="FFFF00"/>
                </a:solidFill>
              </a:rPr>
              <a:t>Crohn's</a:t>
            </a:r>
            <a:r>
              <a:rPr lang="en-US" dirty="0" smtClean="0">
                <a:solidFill>
                  <a:srgbClr val="FFFF00"/>
                </a:solidFill>
              </a:rPr>
              <a:t> disease</a:t>
            </a:r>
            <a:br>
              <a:rPr lang="en-US" dirty="0" smtClean="0">
                <a:solidFill>
                  <a:srgbClr val="FFFF00"/>
                </a:solidFill>
              </a:rPr>
            </a:br>
            <a:r>
              <a:rPr lang="en-CA" dirty="0" smtClean="0"/>
              <a:t>Clinical findings</a:t>
            </a:r>
            <a:endParaRPr lang="ar-SA" dirty="0"/>
          </a:p>
        </p:txBody>
      </p:sp>
      <p:sp>
        <p:nvSpPr>
          <p:cNvPr id="3" name="Content Placeholder 2"/>
          <p:cNvSpPr>
            <a:spLocks noGrp="1"/>
          </p:cNvSpPr>
          <p:nvPr>
            <p:ph idx="1"/>
          </p:nvPr>
        </p:nvSpPr>
        <p:spPr/>
        <p:txBody>
          <a:bodyPr>
            <a:normAutofit lnSpcReduction="10000"/>
          </a:bodyPr>
          <a:lstStyle/>
          <a:p>
            <a:pPr fontAlgn="base"/>
            <a:r>
              <a:rPr lang="en-CA" dirty="0" smtClean="0"/>
              <a:t>Recurrent right lower quadrant colicky pain (obstruction) with diarrhea and weight loss</a:t>
            </a:r>
          </a:p>
          <a:p>
            <a:pPr fontAlgn="base"/>
            <a:r>
              <a:rPr lang="en-CA" dirty="0" smtClean="0"/>
              <a:t>Bleeding occurs only with colon or anal involvement (fistulas; abscesses)</a:t>
            </a:r>
          </a:p>
          <a:p>
            <a:pPr fontAlgn="base"/>
            <a:r>
              <a:rPr lang="en-CA" dirty="0" err="1" smtClean="0"/>
              <a:t>Aphthous</a:t>
            </a:r>
            <a:r>
              <a:rPr lang="en-CA" dirty="0" smtClean="0"/>
              <a:t> ulcers in mouth</a:t>
            </a:r>
          </a:p>
          <a:p>
            <a:pPr fontAlgn="base"/>
            <a:r>
              <a:rPr lang="en-CA" dirty="0" err="1" smtClean="0"/>
              <a:t>Extragastrointestinal</a:t>
            </a:r>
            <a:r>
              <a:rPr lang="en-CA" dirty="0" smtClean="0"/>
              <a:t>: </a:t>
            </a:r>
            <a:r>
              <a:rPr lang="en-CA" dirty="0" err="1" smtClean="0"/>
              <a:t>erythema</a:t>
            </a:r>
            <a:r>
              <a:rPr lang="en-CA" dirty="0" smtClean="0"/>
              <a:t> </a:t>
            </a:r>
            <a:r>
              <a:rPr lang="en-CA" dirty="0" err="1" smtClean="0"/>
              <a:t>nodosum</a:t>
            </a:r>
            <a:r>
              <a:rPr lang="en-CA" dirty="0" smtClean="0"/>
              <a:t>, </a:t>
            </a:r>
            <a:r>
              <a:rPr lang="en-CA" dirty="0" err="1" smtClean="0"/>
              <a:t>sacroiliitis</a:t>
            </a:r>
            <a:r>
              <a:rPr lang="en-CA" dirty="0" smtClean="0"/>
              <a:t> (HLA-B27 association), </a:t>
            </a:r>
            <a:r>
              <a:rPr lang="en-CA" dirty="0" err="1" smtClean="0"/>
              <a:t>pyoderma</a:t>
            </a:r>
            <a:r>
              <a:rPr lang="en-CA" dirty="0" smtClean="0"/>
              <a:t> </a:t>
            </a:r>
            <a:r>
              <a:rPr lang="en-CA" dirty="0" err="1" smtClean="0"/>
              <a:t>gangrenosum</a:t>
            </a:r>
            <a:r>
              <a:rPr lang="en-CA" dirty="0" smtClean="0"/>
              <a:t>, </a:t>
            </a:r>
            <a:r>
              <a:rPr lang="en-CA" dirty="0" err="1" smtClean="0"/>
              <a:t>iritis</a:t>
            </a:r>
            <a:r>
              <a:rPr lang="en-CA" dirty="0" smtClean="0"/>
              <a:t> (CD &gt; UC), primary </a:t>
            </a:r>
            <a:r>
              <a:rPr lang="en-CA" dirty="0" err="1" smtClean="0"/>
              <a:t>sclerosing</a:t>
            </a:r>
            <a:r>
              <a:rPr lang="en-CA" dirty="0" smtClean="0"/>
              <a:t> </a:t>
            </a:r>
            <a:r>
              <a:rPr lang="en-CA" dirty="0" err="1" smtClean="0"/>
              <a:t>cholangitis</a:t>
            </a:r>
            <a:r>
              <a:rPr lang="en-CA" dirty="0" smtClean="0"/>
              <a:t> (UC &gt; CD)</a:t>
            </a:r>
          </a:p>
          <a:p>
            <a:endParaRPr lang="ar-SA"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Learning Objectives</a:t>
            </a:r>
            <a:endParaRPr lang="ar-SA" dirty="0"/>
          </a:p>
        </p:txBody>
      </p:sp>
      <p:sp>
        <p:nvSpPr>
          <p:cNvPr id="3" name="Content Placeholder 2"/>
          <p:cNvSpPr>
            <a:spLocks noGrp="1"/>
          </p:cNvSpPr>
          <p:nvPr>
            <p:ph idx="1"/>
          </p:nvPr>
        </p:nvSpPr>
        <p:spPr/>
        <p:txBody>
          <a:bodyPr>
            <a:normAutofit lnSpcReduction="10000"/>
          </a:bodyPr>
          <a:lstStyle/>
          <a:p>
            <a:pPr marL="514350" indent="-514350">
              <a:buAutoNum type="arabicPeriod"/>
            </a:pPr>
            <a:r>
              <a:rPr lang="en-US" dirty="0" smtClean="0"/>
              <a:t>Know </a:t>
            </a:r>
            <a:r>
              <a:rPr lang="en-US" dirty="0"/>
              <a:t>the two forms of idiopathic inflammatory bowel disease (IBD</a:t>
            </a:r>
            <a:r>
              <a:rPr lang="en-US" dirty="0" smtClean="0"/>
              <a:t>).</a:t>
            </a:r>
          </a:p>
          <a:p>
            <a:pPr marL="514350" indent="-514350">
              <a:buAutoNum type="arabicPeriod"/>
            </a:pPr>
            <a:r>
              <a:rPr lang="en-US" dirty="0" smtClean="0"/>
              <a:t>Compare </a:t>
            </a:r>
            <a:r>
              <a:rPr lang="en-US" dirty="0"/>
              <a:t>and contrast </a:t>
            </a:r>
            <a:r>
              <a:rPr lang="en-US" dirty="0" err="1" smtClean="0"/>
              <a:t>Crohn’s</a:t>
            </a:r>
            <a:r>
              <a:rPr lang="en-US" dirty="0" smtClean="0"/>
              <a:t> </a:t>
            </a:r>
            <a:r>
              <a:rPr lang="en-US" dirty="0"/>
              <a:t>disease and </a:t>
            </a:r>
            <a:r>
              <a:rPr lang="en-US" dirty="0" smtClean="0"/>
              <a:t>Ulcerative </a:t>
            </a:r>
            <a:r>
              <a:rPr lang="en-US" dirty="0"/>
              <a:t>C</a:t>
            </a:r>
            <a:r>
              <a:rPr lang="en-US" dirty="0" smtClean="0"/>
              <a:t>olitis </a:t>
            </a:r>
            <a:r>
              <a:rPr lang="en-US" dirty="0"/>
              <a:t>with respect to:</a:t>
            </a:r>
          </a:p>
          <a:p>
            <a:pPr lvl="1">
              <a:buNone/>
            </a:pPr>
            <a:r>
              <a:rPr lang="en-US" dirty="0" smtClean="0"/>
              <a:t>a. clinical features and </a:t>
            </a:r>
            <a:r>
              <a:rPr lang="en-US" dirty="0" err="1" smtClean="0"/>
              <a:t>extraintestinal</a:t>
            </a:r>
            <a:r>
              <a:rPr lang="en-US" dirty="0" smtClean="0"/>
              <a:t> manifestations</a:t>
            </a:r>
          </a:p>
          <a:p>
            <a:pPr lvl="1">
              <a:buNone/>
            </a:pPr>
            <a:r>
              <a:rPr lang="en-US" dirty="0" smtClean="0"/>
              <a:t>b. pathogenesis</a:t>
            </a:r>
          </a:p>
          <a:p>
            <a:pPr lvl="1">
              <a:buNone/>
            </a:pPr>
            <a:r>
              <a:rPr lang="en-US" dirty="0" smtClean="0"/>
              <a:t>c. pathology (gross and microscopic features)</a:t>
            </a:r>
          </a:p>
          <a:p>
            <a:pPr lvl="1">
              <a:buNone/>
            </a:pPr>
            <a:r>
              <a:rPr lang="en-US" dirty="0" smtClean="0"/>
              <a:t>d. complications (especially </a:t>
            </a:r>
            <a:r>
              <a:rPr lang="en-US" dirty="0" err="1" smtClean="0"/>
              <a:t>adenocarcinoma</a:t>
            </a:r>
            <a:r>
              <a:rPr lang="en-US" dirty="0" smtClean="0"/>
              <a:t> preceded by dysplasia)</a:t>
            </a:r>
            <a:endParaRPr lang="en-US" dirty="0"/>
          </a:p>
          <a:p>
            <a:endParaRPr lang="ar-SA" dirty="0"/>
          </a:p>
        </p:txBody>
      </p:sp>
    </p:spTree>
    <p:extLst>
      <p:ext uri="{BB962C8B-B14F-4D97-AF65-F5344CB8AC3E}">
        <p14:creationId xmlns:p14="http://schemas.microsoft.com/office/powerpoint/2010/main" val="37241346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994122"/>
          </a:xfrm>
        </p:spPr>
        <p:txBody>
          <a:bodyPr/>
          <a:lstStyle/>
          <a:p>
            <a:r>
              <a:rPr lang="en-US" dirty="0" err="1" smtClean="0">
                <a:solidFill>
                  <a:srgbClr val="FFFF00"/>
                </a:solidFill>
              </a:rPr>
              <a:t>Crohn's</a:t>
            </a:r>
            <a:r>
              <a:rPr lang="en-US" dirty="0" smtClean="0">
                <a:solidFill>
                  <a:srgbClr val="FFFF00"/>
                </a:solidFill>
              </a:rPr>
              <a:t> disease</a:t>
            </a:r>
            <a:endParaRPr lang="en-US" dirty="0"/>
          </a:p>
        </p:txBody>
      </p:sp>
      <p:sp>
        <p:nvSpPr>
          <p:cNvPr id="3" name="عنصر نائب للمحتوى 2"/>
          <p:cNvSpPr>
            <a:spLocks noGrp="1"/>
          </p:cNvSpPr>
          <p:nvPr>
            <p:ph idx="1"/>
          </p:nvPr>
        </p:nvSpPr>
        <p:spPr>
          <a:xfrm>
            <a:off x="467544" y="1268760"/>
            <a:ext cx="8229600" cy="5400600"/>
          </a:xfrm>
        </p:spPr>
        <p:txBody>
          <a:bodyPr>
            <a:normAutofit fontScale="77500" lnSpcReduction="20000"/>
          </a:bodyPr>
          <a:lstStyle/>
          <a:p>
            <a:pPr>
              <a:buNone/>
            </a:pPr>
            <a:r>
              <a:rPr lang="en-US" sz="4100" b="1" dirty="0" smtClean="0">
                <a:solidFill>
                  <a:srgbClr val="FFFF00"/>
                </a:solidFill>
              </a:rPr>
              <a:t>                              Complications</a:t>
            </a:r>
          </a:p>
          <a:p>
            <a:pPr marL="514350" indent="-514350">
              <a:buFont typeface="+mj-lt"/>
              <a:buAutoNum type="arabicPeriod"/>
            </a:pPr>
            <a:r>
              <a:rPr lang="en-US" sz="3600" dirty="0" smtClean="0">
                <a:solidFill>
                  <a:schemeClr val="accent6">
                    <a:lumMod val="60000"/>
                    <a:lumOff val="40000"/>
                  </a:schemeClr>
                </a:solidFill>
              </a:rPr>
              <a:t>Intestinal obstruction </a:t>
            </a:r>
          </a:p>
          <a:p>
            <a:pPr marL="514350" indent="-514350">
              <a:buFont typeface="+mj-lt"/>
              <a:buAutoNum type="arabicPeriod"/>
            </a:pPr>
            <a:r>
              <a:rPr lang="en-US" sz="3600" dirty="0" smtClean="0">
                <a:solidFill>
                  <a:schemeClr val="accent6">
                    <a:lumMod val="60000"/>
                    <a:lumOff val="40000"/>
                  </a:schemeClr>
                </a:solidFill>
              </a:rPr>
              <a:t>Fistula  formation </a:t>
            </a:r>
          </a:p>
          <a:p>
            <a:pPr marL="514350" indent="-514350">
              <a:buFont typeface="+mj-lt"/>
              <a:buAutoNum type="alphaLcParenR"/>
            </a:pPr>
            <a:r>
              <a:rPr lang="en-US" sz="3600" dirty="0" smtClean="0"/>
              <a:t>between the ileum and the colon result in </a:t>
            </a:r>
            <a:r>
              <a:rPr lang="en-US" sz="3600" dirty="0" err="1" smtClean="0"/>
              <a:t>malabsorption</a:t>
            </a:r>
            <a:r>
              <a:rPr lang="en-US" sz="3600" dirty="0" smtClean="0"/>
              <a:t> </a:t>
            </a:r>
          </a:p>
          <a:p>
            <a:pPr marL="514350" indent="-514350">
              <a:buFont typeface="+mj-lt"/>
              <a:buAutoNum type="alphaLcParenR"/>
            </a:pPr>
            <a:r>
              <a:rPr lang="en-US" sz="3600" dirty="0" err="1" smtClean="0"/>
              <a:t>Enterovesical</a:t>
            </a:r>
            <a:r>
              <a:rPr lang="en-US" sz="3600" dirty="0" smtClean="0"/>
              <a:t> fistulas lead to urinary infections and passage of gas and feces with urine. </a:t>
            </a:r>
          </a:p>
          <a:p>
            <a:pPr marL="514350" indent="-514350">
              <a:buFont typeface="+mj-lt"/>
              <a:buAutoNum type="alphaLcParenR"/>
            </a:pPr>
            <a:r>
              <a:rPr lang="en-US" sz="3600" dirty="0" err="1" smtClean="0"/>
              <a:t>Enterovaginal</a:t>
            </a:r>
            <a:r>
              <a:rPr lang="en-US" sz="3600" dirty="0" smtClean="0"/>
              <a:t> fistulas produce a fecal vaginal discharge.</a:t>
            </a:r>
          </a:p>
          <a:p>
            <a:pPr marL="514350" indent="-514350">
              <a:buFont typeface="+mj-lt"/>
              <a:buAutoNum type="arabicPeriod" startAt="3"/>
            </a:pPr>
            <a:r>
              <a:rPr lang="en-US" sz="3600" dirty="0" err="1" smtClean="0">
                <a:solidFill>
                  <a:schemeClr val="accent6">
                    <a:lumMod val="60000"/>
                    <a:lumOff val="40000"/>
                  </a:schemeClr>
                </a:solidFill>
              </a:rPr>
              <a:t>Extraintestinal</a:t>
            </a:r>
            <a:r>
              <a:rPr lang="en-US" sz="3600" dirty="0" smtClean="0">
                <a:solidFill>
                  <a:schemeClr val="accent6">
                    <a:lumMod val="60000"/>
                    <a:lumOff val="40000"/>
                  </a:schemeClr>
                </a:solidFill>
              </a:rPr>
              <a:t> manifestations (</a:t>
            </a:r>
            <a:r>
              <a:rPr lang="en-US" sz="3600" dirty="0" smtClean="0"/>
              <a:t>arthritis and </a:t>
            </a:r>
            <a:r>
              <a:rPr lang="en-US" sz="3600" dirty="0" err="1" smtClean="0"/>
              <a:t>uveitis</a:t>
            </a:r>
            <a:r>
              <a:rPr lang="en-US" sz="3600" dirty="0" smtClean="0"/>
              <a:t>)</a:t>
            </a:r>
          </a:p>
          <a:p>
            <a:pPr marL="514350" indent="-514350">
              <a:buFont typeface="+mj-lt"/>
              <a:buAutoNum type="arabicPeriod" startAt="3"/>
            </a:pPr>
            <a:r>
              <a:rPr lang="en-US" sz="3600" dirty="0" smtClean="0">
                <a:solidFill>
                  <a:schemeClr val="accent6">
                    <a:lumMod val="60000"/>
                    <a:lumOff val="40000"/>
                  </a:schemeClr>
                </a:solidFill>
              </a:rPr>
              <a:t>Slight </a:t>
            </a:r>
            <a:r>
              <a:rPr lang="en-US" sz="3600" dirty="0" smtClean="0"/>
              <a:t> increased risk of development of </a:t>
            </a:r>
            <a:r>
              <a:rPr lang="en-US" sz="3600" dirty="0" smtClean="0">
                <a:solidFill>
                  <a:schemeClr val="accent6">
                    <a:lumMod val="60000"/>
                    <a:lumOff val="40000"/>
                  </a:schemeClr>
                </a:solidFill>
              </a:rPr>
              <a:t>carcinoma </a:t>
            </a:r>
            <a:r>
              <a:rPr lang="en-US" sz="3600" dirty="0" smtClean="0"/>
              <a:t>of the colon—much less than in ulcerative colitis.</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r>
              <a:rPr lang="en-US" sz="2800" dirty="0" err="1" smtClean="0">
                <a:solidFill>
                  <a:srgbClr val="FFFF00"/>
                </a:solidFill>
              </a:rPr>
              <a:t>Crohn's</a:t>
            </a:r>
            <a:r>
              <a:rPr lang="en-US" sz="2800" dirty="0" smtClean="0">
                <a:solidFill>
                  <a:srgbClr val="FFFF00"/>
                </a:solidFill>
              </a:rPr>
              <a:t> disease</a:t>
            </a:r>
            <a:endParaRPr lang="en-US" sz="2800" dirty="0"/>
          </a:p>
        </p:txBody>
      </p:sp>
      <p:sp>
        <p:nvSpPr>
          <p:cNvPr id="3" name="عنصر نائب للمحتوى 2"/>
          <p:cNvSpPr>
            <a:spLocks noGrp="1"/>
          </p:cNvSpPr>
          <p:nvPr>
            <p:ph idx="1"/>
          </p:nvPr>
        </p:nvSpPr>
        <p:spPr/>
        <p:txBody>
          <a:bodyPr>
            <a:normAutofit fontScale="92500" lnSpcReduction="10000"/>
          </a:bodyPr>
          <a:lstStyle/>
          <a:p>
            <a:r>
              <a:rPr lang="en-US" dirty="0" smtClean="0">
                <a:solidFill>
                  <a:srgbClr val="FF0000"/>
                </a:solidFill>
              </a:rPr>
              <a:t>Summary </a:t>
            </a:r>
          </a:p>
          <a:p>
            <a:r>
              <a:rPr lang="en-US" sz="2800" dirty="0" smtClean="0"/>
              <a:t>Involvement  of discontinuous segments of intestine (skip areas</a:t>
            </a:r>
          </a:p>
          <a:p>
            <a:endParaRPr lang="en-US" sz="2800" dirty="0" smtClean="0"/>
          </a:p>
          <a:p>
            <a:r>
              <a:rPr lang="en-US" sz="2800" dirty="0" smtClean="0"/>
              <a:t>Can involve any part of GIT.</a:t>
            </a:r>
          </a:p>
          <a:p>
            <a:pPr>
              <a:buNone/>
            </a:pPr>
            <a:endParaRPr lang="en-US" sz="2800" dirty="0" smtClean="0"/>
          </a:p>
          <a:p>
            <a:r>
              <a:rPr lang="en-US" sz="2800" dirty="0" err="1" smtClean="0"/>
              <a:t>Noncaseating</a:t>
            </a:r>
            <a:r>
              <a:rPr lang="en-US" sz="2800" dirty="0" smtClean="0"/>
              <a:t>  </a:t>
            </a:r>
            <a:r>
              <a:rPr lang="en-US" sz="2800" dirty="0" err="1" smtClean="0"/>
              <a:t>epithelioid</a:t>
            </a:r>
            <a:r>
              <a:rPr lang="en-US" sz="2800" dirty="0" smtClean="0"/>
              <a:t> cell </a:t>
            </a:r>
            <a:r>
              <a:rPr lang="en-US" sz="2800" dirty="0" err="1" smtClean="0"/>
              <a:t>granulomas</a:t>
            </a:r>
            <a:endParaRPr lang="en-US" sz="2800" dirty="0" smtClean="0"/>
          </a:p>
          <a:p>
            <a:pPr>
              <a:buNone/>
            </a:pPr>
            <a:endParaRPr lang="en-US" sz="2800" dirty="0" smtClean="0"/>
          </a:p>
          <a:p>
            <a:r>
              <a:rPr lang="en-US" sz="2800" dirty="0" err="1" smtClean="0"/>
              <a:t>Transmural</a:t>
            </a:r>
            <a:r>
              <a:rPr lang="en-US" sz="2800" dirty="0" smtClean="0"/>
              <a:t>  (full-thickness) inflammation of the affected parts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http://2.bp.blogspot.com/-7F7TFzm4MHs/ULHI0sIUAHI/AAAAAAAAAnw/VXHj918MY-s/s1600/Crohn%2527s%2BDisease.jpg"/>
          <p:cNvPicPr>
            <a:picLocks noChangeAspect="1" noChangeArrowheads="1"/>
          </p:cNvPicPr>
          <p:nvPr/>
        </p:nvPicPr>
        <p:blipFill>
          <a:blip r:embed="rId2" cstate="print">
            <a:lum bright="-19000" contrast="16000"/>
          </a:blip>
          <a:srcRect b="5082"/>
          <a:stretch>
            <a:fillRect/>
          </a:stretch>
        </p:blipFill>
        <p:spPr bwMode="auto">
          <a:xfrm>
            <a:off x="0" y="188640"/>
            <a:ext cx="9144000" cy="6213278"/>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ttp://medchrome.com/wp-content/uploads/2010/09/IBD-comparison.jpg"/>
          <p:cNvPicPr>
            <a:picLocks noChangeAspect="1" noChangeArrowheads="1"/>
          </p:cNvPicPr>
          <p:nvPr/>
        </p:nvPicPr>
        <p:blipFill>
          <a:blip r:embed="rId2" cstate="print"/>
          <a:srcRect l="52632"/>
          <a:stretch>
            <a:fillRect/>
          </a:stretch>
        </p:blipFill>
        <p:spPr bwMode="auto">
          <a:xfrm>
            <a:off x="323528" y="0"/>
            <a:ext cx="3048415" cy="4032448"/>
          </a:xfrm>
          <a:prstGeom prst="rect">
            <a:avLst/>
          </a:prstGeom>
          <a:noFill/>
        </p:spPr>
      </p:pic>
      <p:pic>
        <p:nvPicPr>
          <p:cNvPr id="49156" name="Picture 4" descr="http://upload.wikimedia.org/wikipedia/commons/5/5d/Crohn%27s_disease_-_colon_-_very_high_mag.jpg"/>
          <p:cNvPicPr>
            <a:picLocks noChangeAspect="1" noChangeArrowheads="1"/>
          </p:cNvPicPr>
          <p:nvPr/>
        </p:nvPicPr>
        <p:blipFill>
          <a:blip r:embed="rId3" cstate="print"/>
          <a:srcRect/>
          <a:stretch>
            <a:fillRect/>
          </a:stretch>
        </p:blipFill>
        <p:spPr bwMode="auto">
          <a:xfrm>
            <a:off x="5879638" y="1961456"/>
            <a:ext cx="3264362" cy="4896544"/>
          </a:xfrm>
          <a:prstGeom prst="rect">
            <a:avLst/>
          </a:prstGeom>
          <a:noFill/>
        </p:spPr>
      </p:pic>
      <p:pic>
        <p:nvPicPr>
          <p:cNvPr id="49160" name="Picture 8" descr="http://www.visualphotos.com/photo/1x8803000/crohns_disease_3F5669.jpg"/>
          <p:cNvPicPr>
            <a:picLocks noChangeAspect="1" noChangeArrowheads="1"/>
          </p:cNvPicPr>
          <p:nvPr/>
        </p:nvPicPr>
        <p:blipFill>
          <a:blip r:embed="rId4" cstate="print"/>
          <a:srcRect/>
          <a:stretch>
            <a:fillRect/>
          </a:stretch>
        </p:blipFill>
        <p:spPr bwMode="auto">
          <a:xfrm>
            <a:off x="1331640" y="3905672"/>
            <a:ext cx="4322101" cy="2952328"/>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ttp://img.webmd.com/dtmcms/live/webmd/consumer_assets/site_images/articles/health_tools/crohns_flare_treatment_slideshow/phototake_rr_photo_of_chrons_flare_abscess.jpg"/>
          <p:cNvPicPr>
            <a:picLocks noChangeAspect="1" noChangeArrowheads="1"/>
          </p:cNvPicPr>
          <p:nvPr/>
        </p:nvPicPr>
        <p:blipFill>
          <a:blip r:embed="rId2" cstate="print"/>
          <a:srcRect/>
          <a:stretch>
            <a:fillRect/>
          </a:stretch>
        </p:blipFill>
        <p:spPr bwMode="auto">
          <a:xfrm>
            <a:off x="5401905" y="2492896"/>
            <a:ext cx="3742095" cy="2542804"/>
          </a:xfrm>
          <a:prstGeom prst="rect">
            <a:avLst/>
          </a:prstGeom>
          <a:noFill/>
        </p:spPr>
      </p:pic>
      <p:sp>
        <p:nvSpPr>
          <p:cNvPr id="3" name="Rectangle 2"/>
          <p:cNvSpPr/>
          <p:nvPr/>
        </p:nvSpPr>
        <p:spPr>
          <a:xfrm>
            <a:off x="3752160" y="3244334"/>
            <a:ext cx="1639680" cy="369332"/>
          </a:xfrm>
          <a:prstGeom prst="rect">
            <a:avLst/>
          </a:prstGeom>
        </p:spPr>
        <p:txBody>
          <a:bodyPr wrap="none">
            <a:spAutoFit/>
          </a:bodyPr>
          <a:lstStyle/>
          <a:p>
            <a:r>
              <a:rPr lang="en-US" dirty="0" err="1" smtClean="0">
                <a:solidFill>
                  <a:srgbClr val="FFFF00"/>
                </a:solidFill>
              </a:rPr>
              <a:t>Crohn's</a:t>
            </a:r>
            <a:r>
              <a:rPr lang="en-US" dirty="0" smtClean="0">
                <a:solidFill>
                  <a:srgbClr val="FFFF00"/>
                </a:solidFill>
              </a:rPr>
              <a:t> disease</a:t>
            </a:r>
            <a:endParaRPr lang="ar-SA" dirty="0"/>
          </a:p>
        </p:txBody>
      </p:sp>
      <p:pic>
        <p:nvPicPr>
          <p:cNvPr id="50185" name="Picture 9" descr="http://pages.suddenlink.net/wvann/crohns/d9g_crohnscomp.jpg"/>
          <p:cNvPicPr>
            <a:picLocks noChangeAspect="1" noChangeArrowheads="1"/>
          </p:cNvPicPr>
          <p:nvPr/>
        </p:nvPicPr>
        <p:blipFill>
          <a:blip r:embed="rId3" cstate="print"/>
          <a:srcRect/>
          <a:stretch>
            <a:fillRect/>
          </a:stretch>
        </p:blipFill>
        <p:spPr bwMode="auto">
          <a:xfrm>
            <a:off x="179511" y="0"/>
            <a:ext cx="5162667" cy="645333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0178"/>
                                        </p:tgtEl>
                                        <p:attrNameLst>
                                          <p:attrName>style.visibility</p:attrName>
                                        </p:attrNameLst>
                                      </p:cBhvr>
                                      <p:to>
                                        <p:strVal val="visible"/>
                                      </p:to>
                                    </p:set>
                                    <p:animEffect transition="in" filter="diamond(in)">
                                      <p:cBhvr>
                                        <p:cTn id="7" dur="500"/>
                                        <p:tgtEl>
                                          <p:spTgt spid="50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FFFF00"/>
                </a:solidFill>
              </a:rPr>
              <a:t>Ulcerative Colitis</a:t>
            </a:r>
            <a:endParaRPr lang="en-US" dirty="0">
              <a:solidFill>
                <a:srgbClr val="FFFF00"/>
              </a:solidFill>
            </a:endParaRPr>
          </a:p>
        </p:txBody>
      </p:sp>
      <p:sp>
        <p:nvSpPr>
          <p:cNvPr id="3" name="عنصر نائب للمحتوى 2"/>
          <p:cNvSpPr>
            <a:spLocks noGrp="1"/>
          </p:cNvSpPr>
          <p:nvPr>
            <p:ph idx="1"/>
          </p:nvPr>
        </p:nvSpPr>
        <p:spPr/>
        <p:txBody>
          <a:bodyPr/>
          <a:lstStyle/>
          <a:p>
            <a:r>
              <a:rPr lang="en-US" dirty="0" smtClean="0"/>
              <a:t>Definition—chronic relapsing </a:t>
            </a:r>
            <a:r>
              <a:rPr lang="en-US" dirty="0" err="1" smtClean="0"/>
              <a:t>ulceroinflammatory</a:t>
            </a:r>
            <a:r>
              <a:rPr lang="en-US" dirty="0" smtClean="0"/>
              <a:t> disease of undetermined etiology</a:t>
            </a:r>
          </a:p>
          <a:p>
            <a:r>
              <a:rPr lang="en-US" dirty="0" smtClean="0"/>
              <a:t>20- to 30-year age group but may occur at any age</a:t>
            </a:r>
          </a:p>
          <a:p>
            <a:pPr fontAlgn="base"/>
            <a:r>
              <a:rPr lang="en-US" dirty="0" smtClean="0"/>
              <a:t>Most common inflammatory bowel disease</a:t>
            </a:r>
            <a:endParaRPr lang="en-US" b="1" dirty="0" smtClean="0"/>
          </a:p>
          <a:p>
            <a:pPr fontAlgn="base"/>
            <a:r>
              <a:rPr lang="en-US" dirty="0" smtClean="0"/>
              <a:t>Ulcerations are in continuity</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smtClean="0">
                <a:solidFill>
                  <a:srgbClr val="FFFF00"/>
                </a:solidFill>
              </a:rPr>
              <a:t>Ulcerative Colitis</a:t>
            </a:r>
            <a:br>
              <a:rPr lang="en-US" dirty="0" smtClean="0">
                <a:solidFill>
                  <a:srgbClr val="FFFF00"/>
                </a:solidFill>
              </a:rPr>
            </a:br>
            <a:endParaRPr lang="en-US" dirty="0">
              <a:solidFill>
                <a:srgbClr val="FFFF00"/>
              </a:solidFill>
            </a:endParaRPr>
          </a:p>
        </p:txBody>
      </p:sp>
      <p:sp>
        <p:nvSpPr>
          <p:cNvPr id="3" name="عنصر نائب للمحتوى 2"/>
          <p:cNvSpPr>
            <a:spLocks noGrp="1"/>
          </p:cNvSpPr>
          <p:nvPr>
            <p:ph idx="1"/>
          </p:nvPr>
        </p:nvSpPr>
        <p:spPr/>
        <p:txBody>
          <a:bodyPr/>
          <a:lstStyle/>
          <a:p>
            <a:pPr>
              <a:buNone/>
            </a:pPr>
            <a:r>
              <a:rPr lang="en-US" b="1" dirty="0" smtClean="0">
                <a:solidFill>
                  <a:srgbClr val="FFFF00"/>
                </a:solidFill>
              </a:rPr>
              <a:t>Etiology</a:t>
            </a:r>
            <a:endParaRPr lang="en-US" dirty="0" smtClean="0">
              <a:solidFill>
                <a:srgbClr val="FFFF00"/>
              </a:solidFill>
            </a:endParaRPr>
          </a:p>
          <a:p>
            <a:r>
              <a:rPr lang="en-US" dirty="0" smtClean="0"/>
              <a:t>The cause is unknown</a:t>
            </a:r>
          </a:p>
          <a:p>
            <a:r>
              <a:rPr lang="en-US" dirty="0" smtClean="0">
                <a:solidFill>
                  <a:schemeClr val="accent6">
                    <a:lumMod val="60000"/>
                    <a:lumOff val="40000"/>
                  </a:schemeClr>
                </a:solidFill>
              </a:rPr>
              <a:t>Antibodies </a:t>
            </a:r>
            <a:r>
              <a:rPr lang="en-US" dirty="0" smtClean="0"/>
              <a:t>that cross-react with intestinal epithelial cells and certain serotypes of </a:t>
            </a:r>
            <a:r>
              <a:rPr lang="en-US" i="1" dirty="0" smtClean="0"/>
              <a:t>Escherichia coli</a:t>
            </a:r>
            <a:r>
              <a:rPr lang="en-US" dirty="0" smtClean="0"/>
              <a:t> have been demonstrated in the </a:t>
            </a:r>
            <a:r>
              <a:rPr lang="en-US" dirty="0" smtClean="0">
                <a:solidFill>
                  <a:schemeClr val="accent6">
                    <a:lumMod val="60000"/>
                    <a:lumOff val="40000"/>
                  </a:schemeClr>
                </a:solidFill>
              </a:rPr>
              <a:t>serum</a:t>
            </a:r>
            <a:r>
              <a:rPr lang="en-US" dirty="0" smtClean="0"/>
              <a:t> of some patients with ulcerative colitis. </a:t>
            </a:r>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FFFF00"/>
                </a:solidFill>
              </a:rPr>
              <a:t>Ulcerative Colitis</a:t>
            </a:r>
            <a:endParaRPr lang="en-US" dirty="0">
              <a:solidFill>
                <a:srgbClr val="FFFF00"/>
              </a:solidFill>
            </a:endParaRPr>
          </a:p>
        </p:txBody>
      </p:sp>
      <p:sp>
        <p:nvSpPr>
          <p:cNvPr id="3" name="عنصر نائب للمحتوى 2"/>
          <p:cNvSpPr>
            <a:spLocks noGrp="1"/>
          </p:cNvSpPr>
          <p:nvPr>
            <p:ph idx="1"/>
          </p:nvPr>
        </p:nvSpPr>
        <p:spPr/>
        <p:txBody>
          <a:bodyPr>
            <a:normAutofit/>
          </a:bodyPr>
          <a:lstStyle/>
          <a:p>
            <a:pPr>
              <a:buNone/>
            </a:pPr>
            <a:r>
              <a:rPr lang="en-US" b="1" dirty="0" smtClean="0">
                <a:solidFill>
                  <a:srgbClr val="FFFF00"/>
                </a:solidFill>
              </a:rPr>
              <a:t>Clinical Features</a:t>
            </a:r>
            <a:endParaRPr lang="en-US" dirty="0" smtClean="0">
              <a:solidFill>
                <a:srgbClr val="FFFF00"/>
              </a:solidFill>
            </a:endParaRPr>
          </a:p>
          <a:p>
            <a:pPr lvl="0"/>
            <a:r>
              <a:rPr lang="en-US" dirty="0" smtClean="0"/>
              <a:t>In the acute phase and during relapse, the patient has fever, </a:t>
            </a:r>
            <a:r>
              <a:rPr lang="en-US" dirty="0" err="1" smtClean="0"/>
              <a:t>leukocytosis</a:t>
            </a:r>
            <a:r>
              <a:rPr lang="en-US" dirty="0" smtClean="0"/>
              <a:t>, lower abdominal pain, bloody diarrhea and mucus in the stool. </a:t>
            </a:r>
          </a:p>
          <a:p>
            <a:pPr lvl="0"/>
            <a:r>
              <a:rPr lang="en-US" dirty="0" smtClean="0"/>
              <a:t>The disease usually has a chronic course, with remissions and exacerbations.</a:t>
            </a:r>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6635080" cy="1143000"/>
          </a:xfrm>
        </p:spPr>
        <p:txBody>
          <a:bodyPr/>
          <a:lstStyle/>
          <a:p>
            <a:r>
              <a:rPr lang="en-US" dirty="0" smtClean="0">
                <a:solidFill>
                  <a:srgbClr val="FFFF00"/>
                </a:solidFill>
              </a:rPr>
              <a:t>Ulcerative Colitis</a:t>
            </a:r>
            <a:endParaRPr lang="en-US" dirty="0">
              <a:solidFill>
                <a:srgbClr val="FFFF00"/>
              </a:solidFill>
            </a:endParaRPr>
          </a:p>
        </p:txBody>
      </p:sp>
      <p:sp>
        <p:nvSpPr>
          <p:cNvPr id="3" name="عنصر نائب للمحتوى 2"/>
          <p:cNvSpPr>
            <a:spLocks noGrp="1"/>
          </p:cNvSpPr>
          <p:nvPr>
            <p:ph idx="1"/>
          </p:nvPr>
        </p:nvSpPr>
        <p:spPr>
          <a:xfrm>
            <a:off x="251520" y="1628800"/>
            <a:ext cx="5976664" cy="4525963"/>
          </a:xfrm>
        </p:spPr>
        <p:txBody>
          <a:bodyPr>
            <a:normAutofit lnSpcReduction="10000"/>
          </a:bodyPr>
          <a:lstStyle/>
          <a:p>
            <a:pPr>
              <a:buNone/>
            </a:pPr>
            <a:r>
              <a:rPr lang="en-US" b="1" dirty="0" smtClean="0">
                <a:solidFill>
                  <a:srgbClr val="FFFF00"/>
                </a:solidFill>
              </a:rPr>
              <a:t>Sites of Involvement</a:t>
            </a:r>
            <a:endParaRPr lang="en-US" dirty="0" smtClean="0">
              <a:solidFill>
                <a:srgbClr val="FFFF00"/>
              </a:solidFill>
            </a:endParaRPr>
          </a:p>
          <a:p>
            <a:pPr lvl="0"/>
            <a:r>
              <a:rPr lang="en-US" sz="2400" dirty="0" smtClean="0"/>
              <a:t>Ulcerative colitis is a disease of the </a:t>
            </a:r>
            <a:r>
              <a:rPr lang="en-US" sz="2400" u="sng" dirty="0" smtClean="0"/>
              <a:t>rectum</a:t>
            </a:r>
            <a:r>
              <a:rPr lang="en-US" sz="2400" dirty="0" smtClean="0"/>
              <a:t>, and the colon. </a:t>
            </a:r>
          </a:p>
          <a:p>
            <a:pPr lvl="0">
              <a:buNone/>
            </a:pPr>
            <a:endParaRPr lang="en-US" sz="2400" dirty="0" smtClean="0"/>
          </a:p>
          <a:p>
            <a:pPr lvl="0"/>
            <a:r>
              <a:rPr lang="en-US" sz="2400" u="sng" dirty="0" smtClean="0"/>
              <a:t>Rectum </a:t>
            </a:r>
            <a:r>
              <a:rPr lang="en-US" sz="2400" dirty="0" smtClean="0"/>
              <a:t>is involved in almost all cases</a:t>
            </a:r>
          </a:p>
          <a:p>
            <a:pPr lvl="0">
              <a:buNone/>
            </a:pPr>
            <a:endParaRPr lang="en-US" sz="2400" dirty="0" smtClean="0"/>
          </a:p>
          <a:p>
            <a:pPr lvl="0"/>
            <a:r>
              <a:rPr lang="en-US" sz="2400" dirty="0" smtClean="0"/>
              <a:t>The disease extends proximally from the rectum in a </a:t>
            </a:r>
            <a:r>
              <a:rPr lang="en-US" sz="2400" u="sng" dirty="0" smtClean="0"/>
              <a:t>continuous</a:t>
            </a:r>
            <a:r>
              <a:rPr lang="en-US" sz="2400" dirty="0" smtClean="0"/>
              <a:t> manner </a:t>
            </a:r>
            <a:r>
              <a:rPr lang="en-US" sz="2400" u="sng" dirty="0" smtClean="0"/>
              <a:t>without skip</a:t>
            </a:r>
            <a:r>
              <a:rPr lang="en-US" sz="2400" dirty="0" smtClean="0"/>
              <a:t> areas. </a:t>
            </a:r>
          </a:p>
          <a:p>
            <a:pPr lvl="0">
              <a:buNone/>
            </a:pPr>
            <a:endParaRPr lang="en-US" sz="2400" dirty="0" smtClean="0"/>
          </a:p>
          <a:p>
            <a:pPr lvl="0"/>
            <a:r>
              <a:rPr lang="en-US" sz="2400" dirty="0" smtClean="0"/>
              <a:t>The </a:t>
            </a:r>
            <a:r>
              <a:rPr lang="en-US" sz="2400" u="sng" dirty="0" smtClean="0"/>
              <a:t>ileum is not involved</a:t>
            </a:r>
            <a:r>
              <a:rPr lang="en-US" sz="2400" dirty="0" smtClean="0"/>
              <a:t> as a rule</a:t>
            </a:r>
          </a:p>
          <a:p>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6070079" y="476250"/>
            <a:ext cx="3073921" cy="6381750"/>
          </a:xfrm>
          <a:prstGeom prst="rect">
            <a:avLst/>
          </a:prstGeom>
          <a:ln>
            <a:headEnd/>
            <a:tailEnd/>
          </a:ln>
        </p:spPr>
        <p:style>
          <a:lnRef idx="2">
            <a:schemeClr val="dk1"/>
          </a:lnRef>
          <a:fillRef idx="1">
            <a:schemeClr val="lt1"/>
          </a:fillRef>
          <a:effectRef idx="0">
            <a:schemeClr val="dk1"/>
          </a:effectRef>
          <a:fontRef idx="minor">
            <a:schemeClr val="dk1"/>
          </a:fontRef>
        </p:style>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FFFF00"/>
                </a:solidFill>
              </a:rPr>
              <a:t>Ulcerative Colitis</a:t>
            </a:r>
            <a:endParaRPr lang="en-US" dirty="0">
              <a:solidFill>
                <a:srgbClr val="FFFF00"/>
              </a:solidFill>
            </a:endParaRPr>
          </a:p>
        </p:txBody>
      </p:sp>
      <p:sp>
        <p:nvSpPr>
          <p:cNvPr id="3" name="عنصر نائب للمحتوى 2"/>
          <p:cNvSpPr>
            <a:spLocks noGrp="1"/>
          </p:cNvSpPr>
          <p:nvPr>
            <p:ph idx="1"/>
          </p:nvPr>
        </p:nvSpPr>
        <p:spPr/>
        <p:txBody>
          <a:bodyPr>
            <a:normAutofit/>
          </a:bodyPr>
          <a:lstStyle/>
          <a:p>
            <a:r>
              <a:rPr lang="en-US" b="1" dirty="0" smtClean="0">
                <a:solidFill>
                  <a:srgbClr val="FFFF00"/>
                </a:solidFill>
              </a:rPr>
              <a:t>Gross Appearance</a:t>
            </a:r>
            <a:endParaRPr lang="en-US" dirty="0" smtClean="0">
              <a:solidFill>
                <a:srgbClr val="FFFF00"/>
              </a:solidFill>
            </a:endParaRPr>
          </a:p>
          <a:p>
            <a:pPr lvl="0"/>
            <a:r>
              <a:rPr lang="en-US" dirty="0" smtClean="0"/>
              <a:t>Involves  mainly the </a:t>
            </a:r>
            <a:r>
              <a:rPr lang="en-US" u="sng" dirty="0" smtClean="0"/>
              <a:t>mucosa</a:t>
            </a:r>
            <a:r>
              <a:rPr lang="en-US" dirty="0" smtClean="0"/>
              <a:t> (</a:t>
            </a:r>
            <a:r>
              <a:rPr lang="en-US" u="sng" dirty="0" smtClean="0"/>
              <a:t>diffuse</a:t>
            </a:r>
            <a:r>
              <a:rPr lang="en-US" dirty="0" smtClean="0"/>
              <a:t> hyperemia with numerous </a:t>
            </a:r>
            <a:r>
              <a:rPr lang="en-US" u="sng" dirty="0" smtClean="0"/>
              <a:t>superficial</a:t>
            </a:r>
            <a:r>
              <a:rPr lang="en-US" dirty="0" smtClean="0"/>
              <a:t> ulcerations in the acute phase. </a:t>
            </a:r>
          </a:p>
          <a:p>
            <a:pPr lvl="0"/>
            <a:r>
              <a:rPr lang="en-US" dirty="0" smtClean="0"/>
              <a:t>The regenerated or </a:t>
            </a:r>
            <a:r>
              <a:rPr lang="en-US" dirty="0" err="1" smtClean="0"/>
              <a:t>nonulcerated</a:t>
            </a:r>
            <a:r>
              <a:rPr lang="en-US" dirty="0" smtClean="0"/>
              <a:t> mucosa may appear </a:t>
            </a:r>
            <a:r>
              <a:rPr lang="en-US" dirty="0" err="1" smtClean="0"/>
              <a:t>polypoid</a:t>
            </a:r>
            <a:r>
              <a:rPr lang="en-US" dirty="0" smtClean="0"/>
              <a:t> (inflammatory </a:t>
            </a:r>
            <a:r>
              <a:rPr lang="en-US" dirty="0" err="1" smtClean="0"/>
              <a:t>pseudopolyps</a:t>
            </a:r>
            <a:r>
              <a:rPr lang="en-US" dirty="0" smtClean="0"/>
              <a:t>) in contrast with the atrophic areas or ulcers. </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smtClean="0">
                <a:solidFill>
                  <a:srgbClr val="FFFF00"/>
                </a:solidFill>
                <a:latin typeface="Times New Roman" pitchFamily="18" charset="0"/>
              </a:rPr>
              <a:t>Inflammatory Bowel Diseases</a:t>
            </a:r>
            <a:br>
              <a:rPr lang="en-US" dirty="0" smtClean="0">
                <a:solidFill>
                  <a:srgbClr val="FFFF00"/>
                </a:solidFill>
                <a:latin typeface="Times New Roman" pitchFamily="18" charset="0"/>
              </a:rPr>
            </a:br>
            <a:endParaRPr lang="en-US" dirty="0"/>
          </a:p>
        </p:txBody>
      </p:sp>
      <p:sp>
        <p:nvSpPr>
          <p:cNvPr id="3" name="مستطيل 2"/>
          <p:cNvSpPr/>
          <p:nvPr/>
        </p:nvSpPr>
        <p:spPr>
          <a:xfrm>
            <a:off x="323528" y="1196752"/>
            <a:ext cx="8320438" cy="5262979"/>
          </a:xfrm>
          <a:prstGeom prst="rect">
            <a:avLst/>
          </a:prstGeom>
        </p:spPr>
        <p:txBody>
          <a:bodyPr wrap="square">
            <a:spAutoFit/>
          </a:bodyPr>
          <a:lstStyle/>
          <a:p>
            <a:pPr>
              <a:buClr>
                <a:srgbClr val="FF0000"/>
              </a:buClr>
            </a:pPr>
            <a:r>
              <a:rPr lang="en-US" sz="2800" i="1" dirty="0" smtClean="0"/>
              <a:t>Inflammatory bowel disease</a:t>
            </a:r>
            <a:r>
              <a:rPr lang="en-US" sz="2800" dirty="0" smtClean="0"/>
              <a:t> (IBD) is a chronic condition resulting from inappropriate mucosal immune activation</a:t>
            </a:r>
          </a:p>
          <a:p>
            <a:pPr>
              <a:buClr>
                <a:srgbClr val="FF0000"/>
              </a:buClr>
              <a:buFont typeface="Wingdings" pitchFamily="2" charset="2"/>
              <a:buChar char="q"/>
            </a:pPr>
            <a:endParaRPr lang="en-US" sz="2800" dirty="0" smtClean="0"/>
          </a:p>
          <a:p>
            <a:pPr>
              <a:buClr>
                <a:srgbClr val="FF0000"/>
              </a:buClr>
              <a:buFont typeface="Wingdings" pitchFamily="2" charset="2"/>
              <a:buChar char="q"/>
            </a:pPr>
            <a:r>
              <a:rPr lang="en-US" sz="2800" dirty="0" smtClean="0"/>
              <a:t> Crohn's disease (CD) and ulcerative colitis (UC)</a:t>
            </a:r>
          </a:p>
          <a:p>
            <a:pPr>
              <a:buClr>
                <a:srgbClr val="FF0000"/>
              </a:buClr>
              <a:buFont typeface="Wingdings" pitchFamily="2" charset="2"/>
              <a:buChar char="q"/>
            </a:pPr>
            <a:endParaRPr lang="en-US" sz="2800" dirty="0" smtClean="0"/>
          </a:p>
          <a:p>
            <a:pPr>
              <a:buClr>
                <a:srgbClr val="FF0000"/>
              </a:buClr>
              <a:buFont typeface="Wingdings" pitchFamily="2" charset="2"/>
              <a:buChar char="q"/>
            </a:pPr>
            <a:r>
              <a:rPr lang="en-US" sz="2800" dirty="0" smtClean="0"/>
              <a:t>Ulcerative colitis is the common inflammatory bowel disease</a:t>
            </a:r>
          </a:p>
          <a:p>
            <a:pPr>
              <a:buClr>
                <a:srgbClr val="FF0000"/>
              </a:buClr>
            </a:pPr>
            <a:endParaRPr lang="en-US" sz="2800" dirty="0" smtClean="0"/>
          </a:p>
          <a:p>
            <a:pPr>
              <a:buClr>
                <a:srgbClr val="FF0000"/>
              </a:buClr>
              <a:buFont typeface="Wingdings" pitchFamily="2" charset="2"/>
              <a:buChar char="q"/>
            </a:pPr>
            <a:r>
              <a:rPr lang="en-US" sz="2800" dirty="0" smtClean="0"/>
              <a:t> Although their causes are still not clear, the two diseases probably have an immunologic hypersensitivity basis. </a:t>
            </a:r>
            <a:endParaRPr lang="en-US" sz="28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G:\Cotran\Images\CH18\F018036.jpg"/>
          <p:cNvPicPr>
            <a:picLocks noChangeAspect="1" noChangeArrowheads="1"/>
          </p:cNvPicPr>
          <p:nvPr/>
        </p:nvPicPr>
        <p:blipFill>
          <a:blip r:embed="rId2" cstate="print"/>
          <a:srcRect/>
          <a:stretch>
            <a:fillRect/>
          </a:stretch>
        </p:blipFill>
        <p:spPr bwMode="auto">
          <a:xfrm>
            <a:off x="0" y="-206375"/>
            <a:ext cx="9144000" cy="7289800"/>
          </a:xfrm>
          <a:prstGeom prst="rect">
            <a:avLst/>
          </a:prstGeom>
          <a:noFill/>
        </p:spPr>
      </p:pic>
      <p:sp>
        <p:nvSpPr>
          <p:cNvPr id="3" name="مستطيل 2"/>
          <p:cNvSpPr/>
          <p:nvPr/>
        </p:nvSpPr>
        <p:spPr>
          <a:xfrm>
            <a:off x="2428860" y="5214950"/>
            <a:ext cx="3357586" cy="1569660"/>
          </a:xfrm>
          <a:prstGeom prst="rect">
            <a:avLst/>
          </a:prstGeom>
        </p:spPr>
        <p:txBody>
          <a:bodyPr wrap="square">
            <a:spAutoFit/>
          </a:bodyPr>
          <a:lstStyle/>
          <a:p>
            <a:r>
              <a:rPr lang="en-US" sz="2400" u="sng" dirty="0" smtClean="0">
                <a:solidFill>
                  <a:srgbClr val="FFFF00"/>
                </a:solidFill>
              </a:rPr>
              <a:t>diffuse</a:t>
            </a:r>
            <a:r>
              <a:rPr lang="en-US" sz="2400" dirty="0" smtClean="0">
                <a:solidFill>
                  <a:srgbClr val="FFFF00"/>
                </a:solidFill>
              </a:rPr>
              <a:t> hyperemia with numerous </a:t>
            </a:r>
            <a:r>
              <a:rPr lang="en-US" sz="2400" u="sng" dirty="0" smtClean="0">
                <a:solidFill>
                  <a:srgbClr val="FFFF00"/>
                </a:solidFill>
              </a:rPr>
              <a:t>superficial</a:t>
            </a:r>
            <a:r>
              <a:rPr lang="en-US" sz="2400" dirty="0" smtClean="0">
                <a:solidFill>
                  <a:srgbClr val="FFFF00"/>
                </a:solidFill>
              </a:rPr>
              <a:t> ulcerations </a:t>
            </a:r>
          </a:p>
          <a:p>
            <a:r>
              <a:rPr lang="en-US" sz="2400" dirty="0" smtClean="0">
                <a:solidFill>
                  <a:srgbClr val="FFFF00"/>
                </a:solidFill>
              </a:rPr>
              <a:t>NO skip lesion</a:t>
            </a:r>
            <a:endParaRPr lang="en-US" sz="2400" dirty="0">
              <a:solidFill>
                <a:srgbClr val="FFFF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FFFF00"/>
                </a:solidFill>
              </a:rPr>
              <a:t>Ulcerative Colitis</a:t>
            </a:r>
            <a:endParaRPr lang="en-US" dirty="0">
              <a:solidFill>
                <a:srgbClr val="FFFF00"/>
              </a:solidFill>
            </a:endParaRPr>
          </a:p>
        </p:txBody>
      </p:sp>
      <p:sp>
        <p:nvSpPr>
          <p:cNvPr id="3" name="عنصر نائب للمحتوى 2"/>
          <p:cNvSpPr>
            <a:spLocks noGrp="1"/>
          </p:cNvSpPr>
          <p:nvPr>
            <p:ph idx="1"/>
          </p:nvPr>
        </p:nvSpPr>
        <p:spPr/>
        <p:txBody>
          <a:bodyPr>
            <a:normAutofit fontScale="92500"/>
          </a:bodyPr>
          <a:lstStyle/>
          <a:p>
            <a:r>
              <a:rPr lang="en-US" b="1" dirty="0" smtClean="0">
                <a:solidFill>
                  <a:srgbClr val="FFFF00"/>
                </a:solidFill>
              </a:rPr>
              <a:t>Microscopic Appearance</a:t>
            </a:r>
            <a:endParaRPr lang="en-US" b="1" dirty="0" smtClean="0"/>
          </a:p>
          <a:p>
            <a:pPr lvl="0"/>
            <a:r>
              <a:rPr lang="en-US" sz="2800" dirty="0" smtClean="0"/>
              <a:t>The inflammation is usually restricted to the mucosa.</a:t>
            </a:r>
          </a:p>
          <a:p>
            <a:pPr lvl="0">
              <a:buNone/>
            </a:pPr>
            <a:endParaRPr lang="en-US" sz="2800" dirty="0" smtClean="0"/>
          </a:p>
          <a:p>
            <a:pPr lvl="0"/>
            <a:r>
              <a:rPr lang="en-US" sz="2800" u="sng" dirty="0" smtClean="0"/>
              <a:t>In the active phase</a:t>
            </a:r>
            <a:r>
              <a:rPr lang="en-US" sz="2800" dirty="0" smtClean="0"/>
              <a:t>….</a:t>
            </a:r>
            <a:r>
              <a:rPr lang="en-US" sz="2800" dirty="0" err="1" smtClean="0"/>
              <a:t>neutrophils</a:t>
            </a:r>
            <a:r>
              <a:rPr lang="en-US" sz="2800" dirty="0" smtClean="0"/>
              <a:t> (</a:t>
            </a:r>
            <a:r>
              <a:rPr lang="en-US" sz="2800" dirty="0" err="1" smtClean="0"/>
              <a:t>Cryptits</a:t>
            </a:r>
            <a:r>
              <a:rPr lang="en-US" sz="2800" dirty="0" smtClean="0"/>
              <a:t>, crypt abscess)</a:t>
            </a:r>
          </a:p>
          <a:p>
            <a:pPr lvl="0">
              <a:buNone/>
            </a:pPr>
            <a:endParaRPr lang="en-US" sz="2800" dirty="0" smtClean="0"/>
          </a:p>
          <a:p>
            <a:pPr lvl="0"/>
            <a:r>
              <a:rPr lang="en-US" sz="2800" u="sng" dirty="0" smtClean="0"/>
              <a:t>In the chronic phase</a:t>
            </a:r>
            <a:r>
              <a:rPr lang="en-US" sz="2800" dirty="0" smtClean="0"/>
              <a:t>…..crypt atrophy and distortion</a:t>
            </a:r>
          </a:p>
          <a:p>
            <a:pPr lvl="0">
              <a:buNone/>
            </a:pPr>
            <a:endParaRPr lang="en-US" sz="2800" dirty="0" smtClean="0"/>
          </a:p>
          <a:p>
            <a:pPr lvl="0"/>
            <a:r>
              <a:rPr lang="en-US" sz="2800" dirty="0" smtClean="0"/>
              <a:t>Active inflammation correlates well with the severity of symptoms. </a:t>
            </a:r>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G:\Cotran\Images\CH18\F018039.jpg"/>
          <p:cNvPicPr>
            <a:picLocks noChangeAspect="1" noChangeArrowheads="1"/>
          </p:cNvPicPr>
          <p:nvPr/>
        </p:nvPicPr>
        <p:blipFill>
          <a:blip r:embed="rId2" cstate="print"/>
          <a:srcRect/>
          <a:stretch>
            <a:fillRect/>
          </a:stretch>
        </p:blipFill>
        <p:spPr bwMode="auto">
          <a:xfrm>
            <a:off x="-95283" y="285728"/>
            <a:ext cx="9239283" cy="6222374"/>
          </a:xfrm>
          <a:prstGeom prst="rect">
            <a:avLst/>
          </a:prstGeom>
          <a:noFill/>
        </p:spPr>
      </p:pic>
      <p:sp>
        <p:nvSpPr>
          <p:cNvPr id="3" name="مستطيل 2"/>
          <p:cNvSpPr/>
          <p:nvPr/>
        </p:nvSpPr>
        <p:spPr>
          <a:xfrm>
            <a:off x="1643042" y="1000108"/>
            <a:ext cx="6357982" cy="369332"/>
          </a:xfrm>
          <a:prstGeom prst="rect">
            <a:avLst/>
          </a:prstGeom>
        </p:spPr>
        <p:txBody>
          <a:bodyPr wrap="square">
            <a:spAutoFit/>
          </a:bodyPr>
          <a:lstStyle/>
          <a:p>
            <a:pPr lvl="0"/>
            <a:r>
              <a:rPr lang="en-US" b="1" dirty="0" smtClean="0">
                <a:solidFill>
                  <a:schemeClr val="bg1"/>
                </a:solidFill>
              </a:rPr>
              <a:t>The inflammation is usually restricted only to the mucosa. </a:t>
            </a:r>
          </a:p>
        </p:txBody>
      </p:sp>
      <p:sp>
        <p:nvSpPr>
          <p:cNvPr id="4" name="مستطيل 3"/>
          <p:cNvSpPr/>
          <p:nvPr/>
        </p:nvSpPr>
        <p:spPr>
          <a:xfrm>
            <a:off x="4214810" y="5000636"/>
            <a:ext cx="1805174" cy="369332"/>
          </a:xfrm>
          <a:prstGeom prst="rect">
            <a:avLst/>
          </a:prstGeom>
          <a:solidFill>
            <a:schemeClr val="accent1"/>
          </a:solidFill>
        </p:spPr>
        <p:txBody>
          <a:bodyPr wrap="none">
            <a:spAutoFit/>
          </a:bodyPr>
          <a:lstStyle/>
          <a:p>
            <a:r>
              <a:rPr lang="en-US" b="1" dirty="0" smtClean="0">
                <a:solidFill>
                  <a:schemeClr val="bg1"/>
                </a:solidFill>
              </a:rPr>
              <a:t>No inflammation</a:t>
            </a:r>
            <a:endParaRPr lang="en-US" dirty="0"/>
          </a:p>
        </p:txBody>
      </p:sp>
      <p:sp>
        <p:nvSpPr>
          <p:cNvPr id="5" name="مستطيل 4"/>
          <p:cNvSpPr/>
          <p:nvPr/>
        </p:nvSpPr>
        <p:spPr>
          <a:xfrm>
            <a:off x="3143240" y="2059536"/>
            <a:ext cx="1476558" cy="369332"/>
          </a:xfrm>
          <a:prstGeom prst="rect">
            <a:avLst/>
          </a:prstGeom>
          <a:solidFill>
            <a:schemeClr val="accent1"/>
          </a:solidFill>
        </p:spPr>
        <p:txBody>
          <a:bodyPr wrap="none">
            <a:spAutoFit/>
          </a:bodyPr>
          <a:lstStyle/>
          <a:p>
            <a:r>
              <a:rPr lang="en-US" b="1" dirty="0" smtClean="0">
                <a:solidFill>
                  <a:schemeClr val="bg1"/>
                </a:solidFill>
              </a:rPr>
              <a:t>inflammation</a:t>
            </a:r>
            <a:endParaRPr lang="en-US" dirty="0">
              <a:solidFill>
                <a:schemeClr val="bg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G:\Cotran\Images\CH18\F018038.jpg"/>
          <p:cNvPicPr>
            <a:picLocks noChangeAspect="1" noChangeArrowheads="1"/>
          </p:cNvPicPr>
          <p:nvPr/>
        </p:nvPicPr>
        <p:blipFill>
          <a:blip r:embed="rId2" cstate="print"/>
          <a:srcRect/>
          <a:stretch>
            <a:fillRect/>
          </a:stretch>
        </p:blipFill>
        <p:spPr bwMode="auto">
          <a:xfrm>
            <a:off x="-147985" y="285728"/>
            <a:ext cx="9861550" cy="6572271"/>
          </a:xfrm>
          <a:prstGeom prst="rect">
            <a:avLst/>
          </a:prstGeom>
          <a:noFill/>
        </p:spPr>
      </p:pic>
      <p:sp>
        <p:nvSpPr>
          <p:cNvPr id="3" name="مستطيل 2"/>
          <p:cNvSpPr/>
          <p:nvPr/>
        </p:nvSpPr>
        <p:spPr>
          <a:xfrm>
            <a:off x="4071934" y="5559998"/>
            <a:ext cx="1089850" cy="369332"/>
          </a:xfrm>
          <a:prstGeom prst="rect">
            <a:avLst/>
          </a:prstGeom>
          <a:solidFill>
            <a:schemeClr val="accent1"/>
          </a:solidFill>
        </p:spPr>
        <p:txBody>
          <a:bodyPr wrap="none">
            <a:spAutoFit/>
          </a:bodyPr>
          <a:lstStyle/>
          <a:p>
            <a:r>
              <a:rPr lang="en-US" dirty="0" smtClean="0">
                <a:solidFill>
                  <a:schemeClr val="bg1"/>
                </a:solidFill>
              </a:rPr>
              <a:t>dysplasia </a:t>
            </a:r>
            <a:endParaRPr lang="en-US" dirty="0">
              <a:solidFill>
                <a:schemeClr val="bg1"/>
              </a:solidFill>
            </a:endParaRPr>
          </a:p>
        </p:txBody>
      </p:sp>
      <p:cxnSp>
        <p:nvCxnSpPr>
          <p:cNvPr id="5" name="رابط كسهم مستقيم 4"/>
          <p:cNvCxnSpPr/>
          <p:nvPr/>
        </p:nvCxnSpPr>
        <p:spPr>
          <a:xfrm rot="5400000" flipH="1" flipV="1">
            <a:off x="4321967" y="5036355"/>
            <a:ext cx="1000132" cy="7143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رابط كسهم مستقيم 8"/>
          <p:cNvCxnSpPr/>
          <p:nvPr/>
        </p:nvCxnSpPr>
        <p:spPr>
          <a:xfrm rot="5400000" flipH="1" flipV="1">
            <a:off x="4572000" y="3857628"/>
            <a:ext cx="1928826" cy="135732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رابط كسهم مستقيم 9"/>
          <p:cNvCxnSpPr/>
          <p:nvPr/>
        </p:nvCxnSpPr>
        <p:spPr>
          <a:xfrm rot="16200000" flipV="1">
            <a:off x="3464711" y="4179099"/>
            <a:ext cx="1285884" cy="121444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643438" y="642918"/>
            <a:ext cx="1458028" cy="369332"/>
          </a:xfrm>
          <a:prstGeom prst="rect">
            <a:avLst/>
          </a:prstGeom>
        </p:spPr>
        <p:style>
          <a:lnRef idx="3">
            <a:schemeClr val="lt1"/>
          </a:lnRef>
          <a:fillRef idx="1">
            <a:schemeClr val="dk1"/>
          </a:fillRef>
          <a:effectRef idx="1">
            <a:schemeClr val="dk1"/>
          </a:effectRef>
          <a:fontRef idx="minor">
            <a:schemeClr val="lt1"/>
          </a:fontRef>
        </p:style>
        <p:txBody>
          <a:bodyPr wrap="none" rtlCol="1">
            <a:spAutoFit/>
          </a:bodyPr>
          <a:lstStyle/>
          <a:p>
            <a:r>
              <a:rPr lang="en-US" dirty="0" smtClean="0"/>
              <a:t>Crypt abscess</a:t>
            </a:r>
            <a:endParaRPr lang="ar-SA" dirty="0"/>
          </a:p>
        </p:txBody>
      </p:sp>
      <p:cxnSp>
        <p:nvCxnSpPr>
          <p:cNvPr id="11" name="Straight Arrow Connector 10"/>
          <p:cNvCxnSpPr/>
          <p:nvPr/>
        </p:nvCxnSpPr>
        <p:spPr>
          <a:xfrm rot="5400000">
            <a:off x="4500562" y="1214422"/>
            <a:ext cx="642942" cy="357190"/>
          </a:xfrm>
          <a:prstGeom prst="straightConnector1">
            <a:avLst/>
          </a:prstGeom>
          <a:ln w="5715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Ulcerative Colitis</a:t>
            </a:r>
            <a:br>
              <a:rPr lang="en-US" dirty="0" smtClean="0">
                <a:solidFill>
                  <a:srgbClr val="FFFF00"/>
                </a:solidFill>
              </a:rPr>
            </a:br>
            <a:r>
              <a:rPr lang="en-CA" dirty="0" smtClean="0"/>
              <a:t>Clinical findings</a:t>
            </a:r>
            <a:endParaRPr lang="ar-SA" dirty="0"/>
          </a:p>
        </p:txBody>
      </p:sp>
      <p:sp>
        <p:nvSpPr>
          <p:cNvPr id="3" name="Content Placeholder 2"/>
          <p:cNvSpPr>
            <a:spLocks noGrp="1"/>
          </p:cNvSpPr>
          <p:nvPr>
            <p:ph idx="1"/>
          </p:nvPr>
        </p:nvSpPr>
        <p:spPr>
          <a:xfrm>
            <a:off x="683568" y="1484784"/>
            <a:ext cx="8229600" cy="5184576"/>
          </a:xfrm>
        </p:spPr>
        <p:txBody>
          <a:bodyPr>
            <a:normAutofit fontScale="85000" lnSpcReduction="20000"/>
          </a:bodyPr>
          <a:lstStyle/>
          <a:p>
            <a:pPr fontAlgn="base"/>
            <a:r>
              <a:rPr lang="en-CA" dirty="0" smtClean="0"/>
              <a:t>Recurrent left-sided abdominal cramping with bloody diarrhea and mucus</a:t>
            </a:r>
          </a:p>
          <a:p>
            <a:pPr fontAlgn="base"/>
            <a:endParaRPr lang="en-CA" dirty="0" smtClean="0"/>
          </a:p>
          <a:p>
            <a:pPr fontAlgn="base"/>
            <a:r>
              <a:rPr lang="en-CA" dirty="0" smtClean="0"/>
              <a:t>Fever, </a:t>
            </a:r>
            <a:r>
              <a:rPr lang="en-CA" dirty="0" err="1" smtClean="0"/>
              <a:t>tenesmus</a:t>
            </a:r>
            <a:r>
              <a:rPr lang="en-CA" dirty="0" smtClean="0"/>
              <a:t>, weight loss</a:t>
            </a:r>
          </a:p>
          <a:p>
            <a:pPr fontAlgn="base"/>
            <a:endParaRPr lang="en-CA" dirty="0" smtClean="0"/>
          </a:p>
          <a:p>
            <a:pPr fontAlgn="base"/>
            <a:r>
              <a:rPr lang="en-CA" dirty="0" smtClean="0"/>
              <a:t>Toxic </a:t>
            </a:r>
            <a:r>
              <a:rPr lang="en-CA" dirty="0" err="1" smtClean="0"/>
              <a:t>megacolon</a:t>
            </a:r>
            <a:r>
              <a:rPr lang="en-CA" dirty="0" smtClean="0"/>
              <a:t> (up to 10% of patients). Mortality rate 50%.</a:t>
            </a:r>
          </a:p>
          <a:p>
            <a:pPr fontAlgn="base"/>
            <a:endParaRPr lang="en-CA" dirty="0" smtClean="0"/>
          </a:p>
          <a:p>
            <a:pPr fontAlgn="base"/>
            <a:r>
              <a:rPr lang="en-CA" dirty="0" smtClean="0"/>
              <a:t>Extra-gastrointestinal: primary </a:t>
            </a:r>
            <a:r>
              <a:rPr lang="en-CA" dirty="0" err="1" smtClean="0"/>
              <a:t>sclerosing</a:t>
            </a:r>
            <a:r>
              <a:rPr lang="en-CA" dirty="0" smtClean="0"/>
              <a:t> </a:t>
            </a:r>
            <a:r>
              <a:rPr lang="en-CA" dirty="0" err="1" smtClean="0"/>
              <a:t>cholangitis</a:t>
            </a:r>
            <a:r>
              <a:rPr lang="en-CA" dirty="0" smtClean="0"/>
              <a:t> (UC &gt; CD), </a:t>
            </a:r>
            <a:r>
              <a:rPr lang="en-CA" dirty="0" err="1" smtClean="0"/>
              <a:t>erythema</a:t>
            </a:r>
            <a:r>
              <a:rPr lang="en-CA" dirty="0" smtClean="0"/>
              <a:t> </a:t>
            </a:r>
            <a:r>
              <a:rPr lang="en-CA" dirty="0" err="1" smtClean="0"/>
              <a:t>nodosum</a:t>
            </a:r>
            <a:r>
              <a:rPr lang="en-CA" dirty="0" smtClean="0"/>
              <a:t>, </a:t>
            </a:r>
            <a:r>
              <a:rPr lang="en-CA" dirty="0" err="1" smtClean="0"/>
              <a:t>iritis</a:t>
            </a:r>
            <a:r>
              <a:rPr lang="en-CA" dirty="0" smtClean="0"/>
              <a:t>/</a:t>
            </a:r>
            <a:r>
              <a:rPr lang="en-CA" dirty="0" err="1" smtClean="0"/>
              <a:t>uveitis</a:t>
            </a:r>
            <a:r>
              <a:rPr lang="en-CA" dirty="0" smtClean="0"/>
              <a:t> (CD &gt; UC), </a:t>
            </a:r>
            <a:r>
              <a:rPr lang="en-CA" dirty="0" err="1" smtClean="0"/>
              <a:t>pyoderma</a:t>
            </a:r>
            <a:r>
              <a:rPr lang="en-CA" dirty="0" smtClean="0"/>
              <a:t> </a:t>
            </a:r>
            <a:r>
              <a:rPr lang="en-CA" dirty="0" err="1" smtClean="0"/>
              <a:t>gangrenosum</a:t>
            </a:r>
            <a:r>
              <a:rPr lang="en-CA" dirty="0" smtClean="0"/>
              <a:t>, HLA-B27 positive arthritis.</a:t>
            </a:r>
          </a:p>
          <a:p>
            <a:pPr fontAlgn="base"/>
            <a:endParaRPr lang="en-CA" dirty="0" smtClean="0"/>
          </a:p>
          <a:p>
            <a:pPr fontAlgn="base"/>
            <a:r>
              <a:rPr lang="en-CA" dirty="0" smtClean="0"/>
              <a:t>p-ANCA antibodies &gt;45% of cases</a:t>
            </a:r>
          </a:p>
          <a:p>
            <a:pPr>
              <a:buNone/>
            </a:pPr>
            <a:endParaRPr lang="ar-SA"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FFFF00"/>
                </a:solidFill>
              </a:rPr>
              <a:t>Ulcerative Colitis</a:t>
            </a:r>
            <a:endParaRPr lang="en-US" dirty="0"/>
          </a:p>
        </p:txBody>
      </p:sp>
      <p:sp>
        <p:nvSpPr>
          <p:cNvPr id="3" name="عنصر نائب للمحتوى 2"/>
          <p:cNvSpPr>
            <a:spLocks noGrp="1"/>
          </p:cNvSpPr>
          <p:nvPr>
            <p:ph idx="1"/>
          </p:nvPr>
        </p:nvSpPr>
        <p:spPr>
          <a:xfrm>
            <a:off x="1290380" y="1340768"/>
            <a:ext cx="7853620" cy="5286412"/>
          </a:xfrm>
        </p:spPr>
        <p:txBody>
          <a:bodyPr>
            <a:normAutofit/>
          </a:bodyPr>
          <a:lstStyle/>
          <a:p>
            <a:pPr lvl="0"/>
            <a:r>
              <a:rPr lang="en-US" dirty="0" err="1" smtClean="0">
                <a:solidFill>
                  <a:schemeClr val="accent6">
                    <a:lumMod val="60000"/>
                    <a:lumOff val="40000"/>
                  </a:schemeClr>
                </a:solidFill>
              </a:rPr>
              <a:t>Extraintestinal</a:t>
            </a:r>
            <a:r>
              <a:rPr lang="en-US" dirty="0" smtClean="0">
                <a:solidFill>
                  <a:schemeClr val="accent6">
                    <a:lumMod val="60000"/>
                    <a:lumOff val="40000"/>
                  </a:schemeClr>
                </a:solidFill>
              </a:rPr>
              <a:t> manifestations </a:t>
            </a:r>
          </a:p>
          <a:p>
            <a:pPr marL="514350" lvl="0" indent="-514350">
              <a:buFont typeface="+mj-lt"/>
              <a:buAutoNum type="arabicPeriod"/>
            </a:pPr>
            <a:r>
              <a:rPr lang="en-US" dirty="0" smtClean="0"/>
              <a:t>Arthritis </a:t>
            </a:r>
          </a:p>
          <a:p>
            <a:pPr marL="514350" lvl="0" indent="-514350">
              <a:buFont typeface="+mj-lt"/>
              <a:buAutoNum type="arabicPeriod"/>
            </a:pPr>
            <a:r>
              <a:rPr lang="en-US" dirty="0" err="1" smtClean="0"/>
              <a:t>Uveitis</a:t>
            </a:r>
            <a:r>
              <a:rPr lang="en-US" dirty="0" smtClean="0"/>
              <a:t> </a:t>
            </a:r>
          </a:p>
          <a:p>
            <a:pPr marL="514350" lvl="0" indent="-514350">
              <a:buFont typeface="+mj-lt"/>
              <a:buAutoNum type="arabicPeriod"/>
            </a:pPr>
            <a:r>
              <a:rPr lang="en-US" dirty="0" smtClean="0"/>
              <a:t>Skin lesions (</a:t>
            </a:r>
            <a:r>
              <a:rPr lang="en-US" dirty="0" err="1" smtClean="0"/>
              <a:t>pyoderma</a:t>
            </a:r>
            <a:r>
              <a:rPr lang="en-US" dirty="0" smtClean="0"/>
              <a:t> </a:t>
            </a:r>
            <a:r>
              <a:rPr lang="en-US" dirty="0" err="1" smtClean="0"/>
              <a:t>gangrenosum</a:t>
            </a:r>
            <a:r>
              <a:rPr lang="en-US" dirty="0" smtClean="0"/>
              <a:t>), </a:t>
            </a:r>
          </a:p>
          <a:p>
            <a:pPr marL="514350" lvl="0" indent="-514350">
              <a:buFont typeface="+mj-lt"/>
              <a:buAutoNum type="arabicPeriod"/>
            </a:pPr>
            <a:r>
              <a:rPr lang="en-US" dirty="0" err="1" smtClean="0"/>
              <a:t>Sclerosing</a:t>
            </a:r>
            <a:r>
              <a:rPr lang="en-US" dirty="0" smtClean="0"/>
              <a:t> </a:t>
            </a:r>
            <a:r>
              <a:rPr lang="en-US" dirty="0" err="1" smtClean="0"/>
              <a:t>cholangitis</a:t>
            </a:r>
            <a:r>
              <a:rPr lang="en-US" dirty="0" smtClean="0"/>
              <a:t> (fibrosis around bile ducts), leading to obstructive jaundice.</a:t>
            </a:r>
          </a:p>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FFFF00"/>
                </a:solidFill>
              </a:rPr>
              <a:t>Ulcerative Colitis</a:t>
            </a:r>
            <a:endParaRPr lang="en-US" dirty="0"/>
          </a:p>
        </p:txBody>
      </p:sp>
      <p:sp>
        <p:nvSpPr>
          <p:cNvPr id="3" name="عنصر نائب للمحتوى 2"/>
          <p:cNvSpPr>
            <a:spLocks noGrp="1"/>
          </p:cNvSpPr>
          <p:nvPr>
            <p:ph idx="1"/>
          </p:nvPr>
        </p:nvSpPr>
        <p:spPr>
          <a:xfrm>
            <a:off x="357158" y="1285860"/>
            <a:ext cx="8429684" cy="5286412"/>
          </a:xfrm>
        </p:spPr>
        <p:txBody>
          <a:bodyPr>
            <a:normAutofit fontScale="92500" lnSpcReduction="20000"/>
          </a:bodyPr>
          <a:lstStyle/>
          <a:p>
            <a:r>
              <a:rPr lang="en-US" sz="5100" b="1" dirty="0" smtClean="0">
                <a:solidFill>
                  <a:srgbClr val="FFFF00"/>
                </a:solidFill>
              </a:rPr>
              <a:t>Complications</a:t>
            </a:r>
            <a:endParaRPr lang="en-US" dirty="0" smtClean="0">
              <a:solidFill>
                <a:srgbClr val="FFFF00"/>
              </a:solidFill>
            </a:endParaRPr>
          </a:p>
          <a:p>
            <a:pPr lvl="0"/>
            <a:r>
              <a:rPr lang="en-US" dirty="0" smtClean="0">
                <a:solidFill>
                  <a:schemeClr val="accent6">
                    <a:lumMod val="60000"/>
                    <a:lumOff val="40000"/>
                  </a:schemeClr>
                </a:solidFill>
              </a:rPr>
              <a:t>Acute phase</a:t>
            </a:r>
          </a:p>
          <a:p>
            <a:pPr marL="514350" lvl="0" indent="-514350">
              <a:buFont typeface="+mj-lt"/>
              <a:buAutoNum type="arabicPeriod"/>
            </a:pPr>
            <a:r>
              <a:rPr lang="en-US" dirty="0" smtClean="0"/>
              <a:t>Severe bleeding </a:t>
            </a:r>
          </a:p>
          <a:p>
            <a:pPr marL="514350" lvl="0" indent="-514350">
              <a:buFont typeface="+mj-lt"/>
              <a:buAutoNum type="arabicPeriod"/>
            </a:pPr>
            <a:r>
              <a:rPr lang="en-US" dirty="0" smtClean="0"/>
              <a:t>Toxic </a:t>
            </a:r>
            <a:r>
              <a:rPr lang="en-US" dirty="0" err="1" smtClean="0"/>
              <a:t>megacolon</a:t>
            </a:r>
            <a:r>
              <a:rPr lang="en-US" dirty="0" smtClean="0"/>
              <a:t> ( dilation of the colon, with functional obstruction)</a:t>
            </a:r>
          </a:p>
          <a:p>
            <a:pPr lvl="0"/>
            <a:endParaRPr lang="en-US" dirty="0" smtClean="0"/>
          </a:p>
          <a:p>
            <a:pPr lvl="0"/>
            <a:r>
              <a:rPr lang="en-US" dirty="0" smtClean="0">
                <a:solidFill>
                  <a:schemeClr val="accent6">
                    <a:lumMod val="60000"/>
                    <a:lumOff val="40000"/>
                  </a:schemeClr>
                </a:solidFill>
              </a:rPr>
              <a:t>Chronic ulcerative colitis </a:t>
            </a:r>
          </a:p>
          <a:p>
            <a:pPr lvl="0">
              <a:buFont typeface="Wingdings" pitchFamily="2" charset="2"/>
              <a:buChar char="ü"/>
            </a:pPr>
            <a:r>
              <a:rPr lang="en-US" dirty="0" smtClean="0"/>
              <a:t>Increase risk of developing colon carcinoma. </a:t>
            </a:r>
          </a:p>
          <a:p>
            <a:pPr lvl="0">
              <a:buFont typeface="Wingdings" pitchFamily="2" charset="2"/>
              <a:buChar char="ü"/>
            </a:pPr>
            <a:r>
              <a:rPr lang="en-US" dirty="0" smtClean="0"/>
              <a:t>The presence of high-grade dysplasia in a mucosal biopsy imposes a high risk of cancer and is an indication for </a:t>
            </a:r>
            <a:r>
              <a:rPr lang="en-US" dirty="0" err="1" smtClean="0"/>
              <a:t>colectomy</a:t>
            </a:r>
            <a:r>
              <a:rPr lang="en-US" dirty="0" smtClean="0"/>
              <a:t>.</a:t>
            </a:r>
          </a:p>
          <a:p>
            <a:pPr lvl="0"/>
            <a:endParaRPr lang="en-US"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endParaRPr lang="en-US" dirty="0"/>
          </a:p>
        </p:txBody>
      </p:sp>
      <p:graphicFrame>
        <p:nvGraphicFramePr>
          <p:cNvPr id="7" name="Table 6"/>
          <p:cNvGraphicFramePr>
            <a:graphicFrameLocks noGrp="1"/>
          </p:cNvGraphicFramePr>
          <p:nvPr/>
        </p:nvGraphicFramePr>
        <p:xfrm>
          <a:off x="214281" y="142852"/>
          <a:ext cx="8929719" cy="6526544"/>
        </p:xfrm>
        <a:graphic>
          <a:graphicData uri="http://schemas.openxmlformats.org/drawingml/2006/table">
            <a:tbl>
              <a:tblPr rtl="1" firstRow="1" bandRow="1">
                <a:tableStyleId>{5C22544A-7EE6-4342-B048-85BDC9FD1C3A}</a:tableStyleId>
              </a:tblPr>
              <a:tblGrid>
                <a:gridCol w="3208573">
                  <a:extLst>
                    <a:ext uri="{9D8B030D-6E8A-4147-A177-3AD203B41FA5}">
                      <a16:colId xmlns:a16="http://schemas.microsoft.com/office/drawing/2014/main" val="20000"/>
                    </a:ext>
                  </a:extLst>
                </a:gridCol>
                <a:gridCol w="3101264">
                  <a:extLst>
                    <a:ext uri="{9D8B030D-6E8A-4147-A177-3AD203B41FA5}">
                      <a16:colId xmlns:a16="http://schemas.microsoft.com/office/drawing/2014/main" val="20001"/>
                    </a:ext>
                  </a:extLst>
                </a:gridCol>
                <a:gridCol w="2619882">
                  <a:extLst>
                    <a:ext uri="{9D8B030D-6E8A-4147-A177-3AD203B41FA5}">
                      <a16:colId xmlns:a16="http://schemas.microsoft.com/office/drawing/2014/main" val="20002"/>
                    </a:ext>
                  </a:extLst>
                </a:gridCol>
              </a:tblGrid>
              <a:tr h="385786">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sz="2400" b="1" kern="1200" dirty="0" smtClean="0">
                          <a:solidFill>
                            <a:srgbClr val="FFFF00"/>
                          </a:solidFill>
                          <a:latin typeface="+mn-lt"/>
                          <a:ea typeface="+mn-ea"/>
                          <a:cs typeface="+mn-cs"/>
                        </a:rPr>
                        <a:t>Ulcerative Colitis</a:t>
                      </a:r>
                    </a:p>
                  </a:txBody>
                  <a:tcPr/>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sz="2400" dirty="0" err="1" smtClean="0">
                          <a:solidFill>
                            <a:srgbClr val="FFFF00"/>
                          </a:solidFill>
                        </a:rPr>
                        <a:t>Crohn's</a:t>
                      </a:r>
                      <a:r>
                        <a:rPr lang="en-US" sz="2400" dirty="0" smtClean="0">
                          <a:solidFill>
                            <a:srgbClr val="FFFF00"/>
                          </a:solidFill>
                        </a:rPr>
                        <a:t> disease</a:t>
                      </a:r>
                      <a:endParaRPr lang="en-US" sz="2400" dirty="0" smtClean="0"/>
                    </a:p>
                  </a:txBody>
                  <a:tcPr/>
                </a:tc>
                <a:tc>
                  <a:txBody>
                    <a:bodyPr/>
                    <a:lstStyle/>
                    <a:p>
                      <a:pPr rtl="1"/>
                      <a:endParaRPr lang="ar-SA" dirty="0"/>
                    </a:p>
                  </a:txBody>
                  <a:tcPr/>
                </a:tc>
                <a:extLst>
                  <a:ext uri="{0D108BD9-81ED-4DB2-BD59-A6C34878D82A}">
                    <a16:rowId xmlns:a16="http://schemas.microsoft.com/office/drawing/2014/main" val="10000"/>
                  </a:ext>
                </a:extLst>
              </a:tr>
              <a:tr h="370840">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dirty="0" smtClean="0"/>
                        <a:t>Colon only </a:t>
                      </a:r>
                    </a:p>
                  </a:txBody>
                  <a:tcPr/>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dirty="0" smtClean="0"/>
                        <a:t>Any  part of the GIT</a:t>
                      </a:r>
                    </a:p>
                  </a:txBody>
                  <a:tcPr/>
                </a:tc>
                <a:tc>
                  <a:txBody>
                    <a:bodyPr/>
                    <a:lstStyle/>
                    <a:p>
                      <a:pPr rtl="1"/>
                      <a:r>
                        <a:rPr lang="en-US" sz="2000" dirty="0" smtClean="0"/>
                        <a:t>Site</a:t>
                      </a:r>
                      <a:endParaRPr lang="ar-SA" sz="2000" dirty="0"/>
                    </a:p>
                  </a:txBody>
                  <a:tcPr/>
                </a:tc>
                <a:extLst>
                  <a:ext uri="{0D108BD9-81ED-4DB2-BD59-A6C34878D82A}">
                    <a16:rowId xmlns:a16="http://schemas.microsoft.com/office/drawing/2014/main" val="10001"/>
                  </a:ext>
                </a:extLst>
              </a:tr>
              <a:tr h="370840">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dirty="0" smtClean="0"/>
                        <a:t>Diffuse involvement of mucosa</a:t>
                      </a:r>
                    </a:p>
                  </a:txBody>
                  <a:tcPr/>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dirty="0" smtClean="0"/>
                        <a:t>Skip  areas of normal mucosa</a:t>
                      </a:r>
                    </a:p>
                  </a:txBody>
                  <a:tcPr/>
                </a:tc>
                <a:tc>
                  <a:txBody>
                    <a:bodyPr/>
                    <a:lstStyle/>
                    <a:p>
                      <a:pPr rtl="1"/>
                      <a:r>
                        <a:rPr lang="en-US" dirty="0" smtClean="0"/>
                        <a:t>Pattern</a:t>
                      </a:r>
                      <a:endParaRPr lang="ar-SA" dirty="0"/>
                    </a:p>
                  </a:txBody>
                  <a:tcPr/>
                </a:tc>
                <a:extLst>
                  <a:ext uri="{0D108BD9-81ED-4DB2-BD59-A6C34878D82A}">
                    <a16:rowId xmlns:a16="http://schemas.microsoft.com/office/drawing/2014/main" val="10002"/>
                  </a:ext>
                </a:extLst>
              </a:tr>
              <a:tr h="370840">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dirty="0" smtClean="0"/>
                        <a:t>Superficial ulcers </a:t>
                      </a:r>
                    </a:p>
                  </a:txBody>
                  <a:tcPr/>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dirty="0" smtClean="0"/>
                        <a:t>Deep ulcers ( fissure )</a:t>
                      </a:r>
                    </a:p>
                  </a:txBody>
                  <a:tcPr/>
                </a:tc>
                <a:tc>
                  <a:txBody>
                    <a:bodyPr/>
                    <a:lstStyle/>
                    <a:p>
                      <a:pPr rtl="1"/>
                      <a:r>
                        <a:rPr lang="en-US" dirty="0" smtClean="0"/>
                        <a:t>Depth of the ulcer</a:t>
                      </a:r>
                      <a:endParaRPr lang="ar-SA" dirty="0"/>
                    </a:p>
                  </a:txBody>
                  <a:tcPr/>
                </a:tc>
                <a:extLst>
                  <a:ext uri="{0D108BD9-81ED-4DB2-BD59-A6C34878D82A}">
                    <a16:rowId xmlns:a16="http://schemas.microsoft.com/office/drawing/2014/main" val="10003"/>
                  </a:ext>
                </a:extLst>
              </a:tr>
              <a:tr h="405144">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dirty="0" smtClean="0"/>
                        <a:t>Mucosal inflammation only</a:t>
                      </a:r>
                    </a:p>
                  </a:txBody>
                  <a:tcPr/>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dirty="0" err="1" smtClean="0"/>
                        <a:t>Transmural</a:t>
                      </a:r>
                      <a:r>
                        <a:rPr lang="en-US" dirty="0" smtClean="0"/>
                        <a:t>  inflammation</a:t>
                      </a:r>
                    </a:p>
                  </a:txBody>
                  <a:tcPr/>
                </a:tc>
                <a:tc>
                  <a:txBody>
                    <a:bodyPr/>
                    <a:lstStyle/>
                    <a:p>
                      <a:pPr rtl="1"/>
                      <a:r>
                        <a:rPr lang="en-US" dirty="0" smtClean="0"/>
                        <a:t> </a:t>
                      </a:r>
                      <a:r>
                        <a:rPr lang="ar-SA" dirty="0" smtClean="0"/>
                        <a:t> </a:t>
                      </a:r>
                      <a:r>
                        <a:rPr lang="en-US" dirty="0" smtClean="0"/>
                        <a:t>Extent</a:t>
                      </a:r>
                      <a:r>
                        <a:rPr lang="en-US" baseline="0" dirty="0" smtClean="0"/>
                        <a:t> of inflammation </a:t>
                      </a:r>
                    </a:p>
                  </a:txBody>
                  <a:tcPr/>
                </a:tc>
                <a:extLst>
                  <a:ext uri="{0D108BD9-81ED-4DB2-BD59-A6C34878D82A}">
                    <a16:rowId xmlns:a16="http://schemas.microsoft.com/office/drawing/2014/main" val="10004"/>
                  </a:ext>
                </a:extLst>
              </a:tr>
              <a:tr h="370840">
                <a:tc>
                  <a:txBody>
                    <a:bodyPr/>
                    <a:lstStyle/>
                    <a:p>
                      <a:pPr rtl="1"/>
                      <a:r>
                        <a:rPr lang="en-US" dirty="0" smtClean="0"/>
                        <a:t>No</a:t>
                      </a:r>
                      <a:endParaRPr lang="ar-SA" dirty="0"/>
                    </a:p>
                  </a:txBody>
                  <a:tcPr/>
                </a:tc>
                <a:tc>
                  <a:txBody>
                    <a:bodyPr/>
                    <a:lstStyle/>
                    <a:p>
                      <a:pPr rtl="1"/>
                      <a:r>
                        <a:rPr lang="en-US" dirty="0" smtClean="0"/>
                        <a:t>Yes</a:t>
                      </a:r>
                      <a:endParaRPr lang="ar-SA" dirty="0"/>
                    </a:p>
                  </a:txBody>
                  <a:tcPr/>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dirty="0" smtClean="0"/>
                        <a:t>Fistula  formation </a:t>
                      </a:r>
                    </a:p>
                  </a:txBody>
                  <a:tcPr/>
                </a:tc>
                <a:extLst>
                  <a:ext uri="{0D108BD9-81ED-4DB2-BD59-A6C34878D82A}">
                    <a16:rowId xmlns:a16="http://schemas.microsoft.com/office/drawing/2014/main" val="10005"/>
                  </a:ext>
                </a:extLst>
              </a:tr>
              <a:tr h="370840">
                <a:tc>
                  <a:txBody>
                    <a:bodyPr/>
                    <a:lstStyle/>
                    <a:p>
                      <a:pPr rtl="1"/>
                      <a:r>
                        <a:rPr lang="en-US" dirty="0" smtClean="0"/>
                        <a:t>No</a:t>
                      </a:r>
                      <a:endParaRPr lang="ar-SA" dirty="0"/>
                    </a:p>
                  </a:txBody>
                  <a:tcPr/>
                </a:tc>
                <a:tc>
                  <a:txBody>
                    <a:bodyPr/>
                    <a:lstStyle/>
                    <a:p>
                      <a:pPr rtl="1"/>
                      <a:r>
                        <a:rPr lang="en-US" dirty="0" smtClean="0"/>
                        <a:t>Yes</a:t>
                      </a:r>
                      <a:endParaRPr lang="ar-SA" dirty="0"/>
                    </a:p>
                  </a:txBody>
                  <a:tcPr/>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dirty="0" smtClean="0"/>
                        <a:t>Creeping mesenteric fat</a:t>
                      </a:r>
                    </a:p>
                  </a:txBody>
                  <a:tcPr/>
                </a:tc>
                <a:extLst>
                  <a:ext uri="{0D108BD9-81ED-4DB2-BD59-A6C34878D82A}">
                    <a16:rowId xmlns:a16="http://schemas.microsoft.com/office/drawing/2014/main" val="10006"/>
                  </a:ext>
                </a:extLst>
              </a:tr>
              <a:tr h="370840">
                <a:tc>
                  <a:txBody>
                    <a:bodyPr/>
                    <a:lstStyle/>
                    <a:p>
                      <a:pPr rtl="1"/>
                      <a:r>
                        <a:rPr lang="en-US" dirty="0" smtClean="0"/>
                        <a:t>No</a:t>
                      </a:r>
                      <a:endParaRPr lang="ar-SA" dirty="0"/>
                    </a:p>
                  </a:txBody>
                  <a:tcPr/>
                </a:tc>
                <a:tc>
                  <a:txBody>
                    <a:bodyPr/>
                    <a:lstStyle/>
                    <a:p>
                      <a:pPr rtl="1"/>
                      <a:r>
                        <a:rPr lang="en-US" dirty="0" smtClean="0"/>
                        <a:t>Yes</a:t>
                      </a:r>
                      <a:endParaRPr lang="ar-SA" dirty="0"/>
                    </a:p>
                  </a:txBody>
                  <a:tcPr/>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dirty="0" smtClean="0"/>
                        <a:t>Fibrous thickening of wall</a:t>
                      </a:r>
                    </a:p>
                  </a:txBody>
                  <a:tcPr/>
                </a:tc>
                <a:extLst>
                  <a:ext uri="{0D108BD9-81ED-4DB2-BD59-A6C34878D82A}">
                    <a16:rowId xmlns:a16="http://schemas.microsoft.com/office/drawing/2014/main" val="10007"/>
                  </a:ext>
                </a:extLst>
              </a:tr>
              <a:tr h="370840">
                <a:tc>
                  <a:txBody>
                    <a:bodyPr/>
                    <a:lstStyle/>
                    <a:p>
                      <a:pPr rtl="1"/>
                      <a:r>
                        <a:rPr lang="en-US" dirty="0" smtClean="0"/>
                        <a:t>No</a:t>
                      </a:r>
                      <a:endParaRPr lang="ar-SA" dirty="0"/>
                    </a:p>
                  </a:txBody>
                  <a:tcPr/>
                </a:tc>
                <a:tc>
                  <a:txBody>
                    <a:bodyPr/>
                    <a:lstStyle/>
                    <a:p>
                      <a:pPr rtl="1"/>
                      <a:r>
                        <a:rPr lang="en-US" dirty="0" smtClean="0"/>
                        <a:t>Yes</a:t>
                      </a:r>
                      <a:endParaRPr lang="ar-SA" dirty="0"/>
                    </a:p>
                  </a:txBody>
                  <a:tcPr/>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dirty="0" err="1" smtClean="0"/>
                        <a:t>Granulomas</a:t>
                      </a:r>
                      <a:endParaRPr lang="en-US" dirty="0" smtClean="0"/>
                    </a:p>
                  </a:txBody>
                  <a:tcPr/>
                </a:tc>
                <a:extLst>
                  <a:ext uri="{0D108BD9-81ED-4DB2-BD59-A6C34878D82A}">
                    <a16:rowId xmlns:a16="http://schemas.microsoft.com/office/drawing/2014/main" val="10008"/>
                  </a:ext>
                </a:extLst>
              </a:tr>
              <a:tr h="370840">
                <a:tc>
                  <a:txBody>
                    <a:bodyPr/>
                    <a:lstStyle/>
                    <a:p>
                      <a:pPr rtl="1"/>
                      <a:r>
                        <a:rPr lang="en-US" dirty="0" smtClean="0"/>
                        <a:t>Common</a:t>
                      </a:r>
                      <a:endParaRPr lang="ar-SA" dirty="0"/>
                    </a:p>
                  </a:txBody>
                  <a:tcPr/>
                </a:tc>
                <a:tc>
                  <a:txBody>
                    <a:bodyPr/>
                    <a:lstStyle/>
                    <a:p>
                      <a:pPr rtl="1"/>
                      <a:r>
                        <a:rPr lang="en-US" dirty="0" smtClean="0"/>
                        <a:t>rare</a:t>
                      </a:r>
                      <a:endParaRPr lang="ar-SA" dirty="0"/>
                    </a:p>
                  </a:txBody>
                  <a:tcPr/>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dirty="0" smtClean="0"/>
                        <a:t>Dysplasia</a:t>
                      </a:r>
                    </a:p>
                  </a:txBody>
                  <a:tcPr/>
                </a:tc>
                <a:extLst>
                  <a:ext uri="{0D108BD9-81ED-4DB2-BD59-A6C34878D82A}">
                    <a16:rowId xmlns:a16="http://schemas.microsoft.com/office/drawing/2014/main" val="10009"/>
                  </a:ext>
                </a:extLst>
              </a:tr>
              <a:tr h="370840">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dirty="0" smtClean="0"/>
                        <a:t>more common (10%)</a:t>
                      </a:r>
                    </a:p>
                  </a:txBody>
                  <a:tcPr/>
                </a:tc>
                <a:tc>
                  <a:txBody>
                    <a:bodyPr/>
                    <a:lstStyle/>
                    <a:p>
                      <a:pPr rtl="1"/>
                      <a:r>
                        <a:rPr lang="en-US" dirty="0" smtClean="0"/>
                        <a:t>rare</a:t>
                      </a:r>
                      <a:endParaRPr lang="ar-SA" dirty="0"/>
                    </a:p>
                  </a:txBody>
                  <a:tcPr/>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dirty="0" smtClean="0"/>
                        <a:t>Carcinoma</a:t>
                      </a:r>
                    </a:p>
                  </a:txBody>
                  <a:tcPr/>
                </a:tc>
                <a:extLst>
                  <a:ext uri="{0D108BD9-81ED-4DB2-BD59-A6C34878D82A}">
                    <a16:rowId xmlns:a16="http://schemas.microsoft.com/office/drawing/2014/main" val="10010"/>
                  </a:ext>
                </a:extLst>
              </a:tr>
              <a:tr h="370840">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sz="1800" b="0" i="0" kern="1200" dirty="0" err="1" smtClean="0">
                          <a:solidFill>
                            <a:schemeClr val="dk1"/>
                          </a:solidFill>
                          <a:latin typeface="+mn-lt"/>
                          <a:ea typeface="+mn-ea"/>
                          <a:cs typeface="+mn-cs"/>
                        </a:rPr>
                        <a:t>Pseudopolyps</a:t>
                      </a:r>
                      <a:endParaRPr lang="en-US" dirty="0" smtClean="0"/>
                    </a:p>
                  </a:txBody>
                  <a:tcPr/>
                </a:tc>
                <a:tc>
                  <a:txBody>
                    <a:bodyPr/>
                    <a:lstStyle/>
                    <a:p>
                      <a:pPr rtl="1"/>
                      <a:r>
                        <a:rPr lang="en-US" sz="1800" b="0" i="0" kern="1200" dirty="0" smtClean="0">
                          <a:solidFill>
                            <a:schemeClr val="dk1"/>
                          </a:solidFill>
                          <a:latin typeface="+mn-lt"/>
                          <a:ea typeface="+mn-ea"/>
                          <a:cs typeface="+mn-cs"/>
                        </a:rPr>
                        <a:t>Cobblestone</a:t>
                      </a:r>
                      <a:endParaRPr lang="ar-SA" dirty="0"/>
                    </a:p>
                  </a:txBody>
                  <a:tcPr/>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sz="1800" b="0" i="0" kern="1200" dirty="0" smtClean="0">
                          <a:solidFill>
                            <a:schemeClr val="dk1"/>
                          </a:solidFill>
                          <a:latin typeface="+mn-lt"/>
                          <a:ea typeface="+mn-ea"/>
                          <a:cs typeface="+mn-cs"/>
                        </a:rPr>
                        <a:t>Mucosal appearances</a:t>
                      </a:r>
                      <a:endParaRPr lang="en-US" dirty="0" smtClean="0"/>
                    </a:p>
                  </a:txBody>
                  <a:tcPr/>
                </a:tc>
                <a:extLst>
                  <a:ext uri="{0D108BD9-81ED-4DB2-BD59-A6C34878D82A}">
                    <a16:rowId xmlns:a16="http://schemas.microsoft.com/office/drawing/2014/main" val="10011"/>
                  </a:ext>
                </a:extLst>
              </a:tr>
              <a:tr h="370840">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sz="1800" b="0" i="0" kern="1200" dirty="0" smtClean="0">
                          <a:solidFill>
                            <a:schemeClr val="dk1"/>
                          </a:solidFill>
                          <a:latin typeface="+mn-lt"/>
                          <a:ea typeface="+mn-ea"/>
                          <a:cs typeface="+mn-cs"/>
                        </a:rPr>
                        <a:t>Thin wall Dilated lumen</a:t>
                      </a:r>
                      <a:endParaRPr lang="en-US" dirty="0" smtClean="0"/>
                    </a:p>
                  </a:txBody>
                  <a:tcPr/>
                </a:tc>
                <a:tc>
                  <a:txBody>
                    <a:bodyPr/>
                    <a:lstStyle/>
                    <a:p>
                      <a:pPr rtl="1"/>
                      <a:r>
                        <a:rPr lang="en-US" sz="1800" b="0" i="0" kern="1200" dirty="0" smtClean="0">
                          <a:solidFill>
                            <a:schemeClr val="dk1"/>
                          </a:solidFill>
                          <a:latin typeface="+mn-lt"/>
                          <a:ea typeface="+mn-ea"/>
                          <a:cs typeface="+mn-cs"/>
                        </a:rPr>
                        <a:t>Thickened wall Narrow lumen</a:t>
                      </a:r>
                      <a:endParaRPr lang="ar-SA" dirty="0"/>
                    </a:p>
                  </a:txBody>
                  <a:tcPr/>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sz="1800" b="0" i="0" kern="1200" dirty="0" smtClean="0">
                          <a:solidFill>
                            <a:schemeClr val="dk1"/>
                          </a:solidFill>
                          <a:latin typeface="+mn-lt"/>
                          <a:ea typeface="+mn-ea"/>
                          <a:cs typeface="+mn-cs"/>
                        </a:rPr>
                        <a:t>Bowel wall</a:t>
                      </a:r>
                      <a:endParaRPr lang="en-US" dirty="0" smtClean="0"/>
                    </a:p>
                  </a:txBody>
                  <a:tcPr/>
                </a:tc>
                <a:extLst>
                  <a:ext uri="{0D108BD9-81ED-4DB2-BD59-A6C34878D82A}">
                    <a16:rowId xmlns:a16="http://schemas.microsoft.com/office/drawing/2014/main" val="10012"/>
                  </a:ext>
                </a:extLst>
              </a:tr>
              <a:tr h="370840">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CA" sz="1800" b="0" i="0" kern="1200" dirty="0" smtClean="0">
                          <a:solidFill>
                            <a:schemeClr val="dk1"/>
                          </a:solidFill>
                          <a:latin typeface="+mn-lt"/>
                          <a:ea typeface="+mn-ea"/>
                          <a:cs typeface="+mn-cs"/>
                        </a:rPr>
                        <a:t>Moderate</a:t>
                      </a:r>
                      <a:endParaRPr lang="en-US" dirty="0" smtClean="0"/>
                    </a:p>
                  </a:txBody>
                  <a:tcPr/>
                </a:tc>
                <a:tc>
                  <a:txBody>
                    <a:bodyPr/>
                    <a:lstStyle/>
                    <a:p>
                      <a:pPr rtl="1"/>
                      <a:r>
                        <a:rPr lang="en-CA" sz="1800" b="0" i="0" kern="1200" dirty="0" smtClean="0">
                          <a:solidFill>
                            <a:schemeClr val="dk1"/>
                          </a:solidFill>
                          <a:latin typeface="+mn-lt"/>
                          <a:ea typeface="+mn-ea"/>
                          <a:cs typeface="+mn-cs"/>
                        </a:rPr>
                        <a:t>Marked</a:t>
                      </a:r>
                      <a:endParaRPr lang="ar-SA" dirty="0"/>
                    </a:p>
                  </a:txBody>
                  <a:tcPr/>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CA" sz="1800" b="0" i="0" kern="1200" dirty="0" smtClean="0">
                          <a:solidFill>
                            <a:schemeClr val="dk1"/>
                          </a:solidFill>
                          <a:latin typeface="+mn-lt"/>
                          <a:ea typeface="+mn-ea"/>
                          <a:cs typeface="+mn-cs"/>
                        </a:rPr>
                        <a:t>Lymphoid reaction</a:t>
                      </a:r>
                      <a:endParaRPr lang="en-US" dirty="0" smtClean="0"/>
                    </a:p>
                  </a:txBody>
                  <a:tcPr/>
                </a:tc>
                <a:extLst>
                  <a:ext uri="{0D108BD9-81ED-4DB2-BD59-A6C34878D82A}">
                    <a16:rowId xmlns:a16="http://schemas.microsoft.com/office/drawing/2014/main" val="10013"/>
                  </a:ext>
                </a:extLst>
              </a:tr>
              <a:tr h="370840">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sz="1800" b="0" i="0" kern="1200" dirty="0" err="1" smtClean="0">
                          <a:solidFill>
                            <a:schemeClr val="dk1"/>
                          </a:solidFill>
                          <a:latin typeface="+mn-lt"/>
                          <a:ea typeface="+mn-ea"/>
                          <a:cs typeface="+mn-cs"/>
                        </a:rPr>
                        <a:t>Haemorrhage</a:t>
                      </a:r>
                      <a:r>
                        <a:rPr lang="en-US" dirty="0" smtClean="0"/>
                        <a:t/>
                      </a:r>
                      <a:br>
                        <a:rPr lang="en-US" dirty="0" smtClean="0"/>
                      </a:br>
                      <a:r>
                        <a:rPr lang="en-US" sz="1800" b="0" i="0" kern="1200" dirty="0" smtClean="0">
                          <a:solidFill>
                            <a:schemeClr val="dk1"/>
                          </a:solidFill>
                          <a:latin typeface="+mn-lt"/>
                          <a:ea typeface="+mn-ea"/>
                          <a:cs typeface="+mn-cs"/>
                        </a:rPr>
                        <a:t>Electrolyte loss</a:t>
                      </a:r>
                      <a:r>
                        <a:rPr lang="en-US" dirty="0" smtClean="0"/>
                        <a:t/>
                      </a:r>
                      <a:br>
                        <a:rPr lang="en-US" dirty="0" smtClean="0"/>
                      </a:br>
                      <a:r>
                        <a:rPr lang="en-US" sz="1800" b="0" i="0" kern="1200" dirty="0" smtClean="0">
                          <a:solidFill>
                            <a:schemeClr val="dk1"/>
                          </a:solidFill>
                          <a:latin typeface="+mn-lt"/>
                          <a:ea typeface="+mn-ea"/>
                          <a:cs typeface="+mn-cs"/>
                        </a:rPr>
                        <a:t>Toxic </a:t>
                      </a:r>
                      <a:r>
                        <a:rPr lang="en-US" sz="1800" b="0" i="0" kern="1200" dirty="0" err="1" smtClean="0">
                          <a:solidFill>
                            <a:schemeClr val="dk1"/>
                          </a:solidFill>
                          <a:latin typeface="+mn-lt"/>
                          <a:ea typeface="+mn-ea"/>
                          <a:cs typeface="+mn-cs"/>
                        </a:rPr>
                        <a:t>megacolon</a:t>
                      </a:r>
                      <a:r>
                        <a:rPr lang="en-US" dirty="0" smtClean="0"/>
                        <a:t/>
                      </a:r>
                      <a:br>
                        <a:rPr lang="en-US" dirty="0" smtClean="0"/>
                      </a:br>
                      <a:r>
                        <a:rPr lang="en-US" sz="1800" b="0" i="0" kern="1200" dirty="0" smtClean="0">
                          <a:solidFill>
                            <a:schemeClr val="dk1"/>
                          </a:solidFill>
                          <a:latin typeface="+mn-lt"/>
                          <a:ea typeface="+mn-ea"/>
                          <a:cs typeface="+mn-cs"/>
                        </a:rPr>
                        <a:t>Systemic effects</a:t>
                      </a:r>
                      <a:endParaRPr lang="en-US" dirty="0" smtClean="0"/>
                    </a:p>
                  </a:txBody>
                  <a:tcPr/>
                </a:tc>
                <a:tc>
                  <a:txBody>
                    <a:bodyPr/>
                    <a:lstStyle/>
                    <a:p>
                      <a:pPr rtl="1"/>
                      <a:r>
                        <a:rPr lang="en-US" sz="1800" b="0" i="0" kern="1200" dirty="0" smtClean="0">
                          <a:solidFill>
                            <a:schemeClr val="dk1"/>
                          </a:solidFill>
                          <a:latin typeface="+mn-lt"/>
                          <a:ea typeface="+mn-ea"/>
                          <a:cs typeface="+mn-cs"/>
                        </a:rPr>
                        <a:t>Short gut syndrome</a:t>
                      </a:r>
                      <a:r>
                        <a:rPr lang="en-US" dirty="0" smtClean="0"/>
                        <a:t/>
                      </a:r>
                      <a:br>
                        <a:rPr lang="en-US" dirty="0" smtClean="0"/>
                      </a:br>
                      <a:r>
                        <a:rPr lang="en-US" sz="1800" b="0" i="0" kern="1200" dirty="0" smtClean="0">
                          <a:solidFill>
                            <a:schemeClr val="dk1"/>
                          </a:solidFill>
                          <a:latin typeface="+mn-lt"/>
                          <a:ea typeface="+mn-ea"/>
                          <a:cs typeface="+mn-cs"/>
                        </a:rPr>
                        <a:t>Fistula formation</a:t>
                      </a:r>
                      <a:r>
                        <a:rPr lang="en-US" dirty="0" smtClean="0"/>
                        <a:t/>
                      </a:r>
                      <a:br>
                        <a:rPr lang="en-US" dirty="0" smtClean="0"/>
                      </a:br>
                      <a:r>
                        <a:rPr lang="en-US" sz="1800" b="0" i="0" kern="1200" dirty="0" smtClean="0">
                          <a:solidFill>
                            <a:schemeClr val="dk1"/>
                          </a:solidFill>
                          <a:latin typeface="+mn-lt"/>
                          <a:ea typeface="+mn-ea"/>
                          <a:cs typeface="+mn-cs"/>
                        </a:rPr>
                        <a:t>Bowel perforation</a:t>
                      </a:r>
                      <a:r>
                        <a:rPr lang="en-US" dirty="0" smtClean="0"/>
                        <a:t/>
                      </a:r>
                      <a:br>
                        <a:rPr lang="en-US" dirty="0" smtClean="0"/>
                      </a:br>
                      <a:r>
                        <a:rPr lang="en-US" sz="1800" b="0" i="0" kern="1200" dirty="0" smtClean="0">
                          <a:solidFill>
                            <a:schemeClr val="dk1"/>
                          </a:solidFill>
                          <a:latin typeface="+mn-lt"/>
                          <a:ea typeface="+mn-ea"/>
                          <a:cs typeface="+mn-cs"/>
                        </a:rPr>
                        <a:t>Stricture formation</a:t>
                      </a:r>
                      <a:endParaRPr lang="ar-SA" dirty="0"/>
                    </a:p>
                  </a:txBody>
                  <a:tcPr/>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sz="1800" b="0" i="0" kern="1200" dirty="0" smtClean="0">
                          <a:solidFill>
                            <a:schemeClr val="dk1"/>
                          </a:solidFill>
                          <a:latin typeface="+mn-lt"/>
                          <a:ea typeface="+mn-ea"/>
                          <a:cs typeface="+mn-cs"/>
                        </a:rPr>
                        <a:t>Complications</a:t>
                      </a:r>
                      <a:endParaRPr lang="en-US" dirty="0" smtClean="0"/>
                    </a:p>
                  </a:txBody>
                  <a:tcPr/>
                </a:tc>
                <a:extLst>
                  <a:ext uri="{0D108BD9-81ED-4DB2-BD59-A6C34878D82A}">
                    <a16:rowId xmlns:a16="http://schemas.microsoft.com/office/drawing/2014/main" val="10014"/>
                  </a:ext>
                </a:extLst>
              </a:tr>
            </a:tbl>
          </a:graphicData>
        </a:graphic>
      </p:graphicFrame>
      <p:sp>
        <p:nvSpPr>
          <p:cNvPr id="10" name="TextBox 9"/>
          <p:cNvSpPr txBox="1"/>
          <p:nvPr/>
        </p:nvSpPr>
        <p:spPr>
          <a:xfrm>
            <a:off x="2928894" y="571480"/>
            <a:ext cx="6215106" cy="369332"/>
          </a:xfrm>
          <a:prstGeom prst="rect">
            <a:avLst/>
          </a:prstGeom>
          <a:solidFill>
            <a:srgbClr val="B1BAC3"/>
          </a:solidFill>
        </p:spPr>
        <p:txBody>
          <a:bodyPr wrap="square" rtlCol="1">
            <a:spAutoFit/>
          </a:bodyPr>
          <a:lstStyle/>
          <a:p>
            <a:endParaRPr lang="ar-SA" dirty="0"/>
          </a:p>
        </p:txBody>
      </p:sp>
      <p:sp>
        <p:nvSpPr>
          <p:cNvPr id="11" name="TextBox 10"/>
          <p:cNvSpPr txBox="1"/>
          <p:nvPr/>
        </p:nvSpPr>
        <p:spPr>
          <a:xfrm>
            <a:off x="2857488" y="1357298"/>
            <a:ext cx="6286544" cy="369332"/>
          </a:xfrm>
          <a:prstGeom prst="rect">
            <a:avLst/>
          </a:prstGeom>
          <a:solidFill>
            <a:srgbClr val="B1BAC3"/>
          </a:solidFill>
        </p:spPr>
        <p:txBody>
          <a:bodyPr wrap="square" rtlCol="1">
            <a:spAutoFit/>
          </a:bodyPr>
          <a:lstStyle/>
          <a:p>
            <a:endParaRPr lang="ar-SA" dirty="0"/>
          </a:p>
        </p:txBody>
      </p:sp>
      <p:sp>
        <p:nvSpPr>
          <p:cNvPr id="12" name="TextBox 11"/>
          <p:cNvSpPr txBox="1"/>
          <p:nvPr/>
        </p:nvSpPr>
        <p:spPr>
          <a:xfrm>
            <a:off x="2857488" y="2143116"/>
            <a:ext cx="6286544" cy="369332"/>
          </a:xfrm>
          <a:prstGeom prst="rect">
            <a:avLst/>
          </a:prstGeom>
          <a:solidFill>
            <a:srgbClr val="B1BAC3"/>
          </a:solidFill>
        </p:spPr>
        <p:txBody>
          <a:bodyPr wrap="square" rtlCol="1">
            <a:spAutoFit/>
          </a:bodyPr>
          <a:lstStyle/>
          <a:p>
            <a:endParaRPr lang="ar-SA" dirty="0"/>
          </a:p>
        </p:txBody>
      </p:sp>
      <p:sp>
        <p:nvSpPr>
          <p:cNvPr id="13" name="TextBox 12"/>
          <p:cNvSpPr txBox="1"/>
          <p:nvPr/>
        </p:nvSpPr>
        <p:spPr>
          <a:xfrm>
            <a:off x="2857488" y="2928934"/>
            <a:ext cx="6286544" cy="369332"/>
          </a:xfrm>
          <a:prstGeom prst="rect">
            <a:avLst/>
          </a:prstGeom>
          <a:solidFill>
            <a:srgbClr val="B1BAC3"/>
          </a:solidFill>
        </p:spPr>
        <p:txBody>
          <a:bodyPr wrap="square" rtlCol="1">
            <a:spAutoFit/>
          </a:bodyPr>
          <a:lstStyle/>
          <a:p>
            <a:endParaRPr lang="ar-SA" dirty="0"/>
          </a:p>
        </p:txBody>
      </p:sp>
      <p:sp>
        <p:nvSpPr>
          <p:cNvPr id="14" name="TextBox 13"/>
          <p:cNvSpPr txBox="1"/>
          <p:nvPr/>
        </p:nvSpPr>
        <p:spPr>
          <a:xfrm>
            <a:off x="2857488" y="3643314"/>
            <a:ext cx="6286544" cy="369332"/>
          </a:xfrm>
          <a:prstGeom prst="rect">
            <a:avLst/>
          </a:prstGeom>
          <a:solidFill>
            <a:srgbClr val="B1BAC3"/>
          </a:solidFill>
        </p:spPr>
        <p:txBody>
          <a:bodyPr wrap="square" rtlCol="1">
            <a:spAutoFit/>
          </a:bodyPr>
          <a:lstStyle/>
          <a:p>
            <a:endParaRPr lang="ar-SA" dirty="0"/>
          </a:p>
        </p:txBody>
      </p:sp>
      <p:sp>
        <p:nvSpPr>
          <p:cNvPr id="15" name="TextBox 14"/>
          <p:cNvSpPr txBox="1"/>
          <p:nvPr/>
        </p:nvSpPr>
        <p:spPr>
          <a:xfrm>
            <a:off x="2857488" y="928670"/>
            <a:ext cx="6286544" cy="369332"/>
          </a:xfrm>
          <a:prstGeom prst="rect">
            <a:avLst/>
          </a:prstGeom>
          <a:solidFill>
            <a:srgbClr val="F0F3F4"/>
          </a:solidFill>
        </p:spPr>
        <p:txBody>
          <a:bodyPr wrap="square" rtlCol="1">
            <a:spAutoFit/>
          </a:bodyPr>
          <a:lstStyle/>
          <a:p>
            <a:endParaRPr lang="ar-SA" dirty="0"/>
          </a:p>
        </p:txBody>
      </p:sp>
      <p:sp>
        <p:nvSpPr>
          <p:cNvPr id="16" name="TextBox 15"/>
          <p:cNvSpPr txBox="1"/>
          <p:nvPr/>
        </p:nvSpPr>
        <p:spPr>
          <a:xfrm>
            <a:off x="2857488" y="1785926"/>
            <a:ext cx="6286544" cy="369332"/>
          </a:xfrm>
          <a:prstGeom prst="rect">
            <a:avLst/>
          </a:prstGeom>
          <a:solidFill>
            <a:srgbClr val="F0F3F4"/>
          </a:solidFill>
        </p:spPr>
        <p:txBody>
          <a:bodyPr wrap="square" rtlCol="1">
            <a:spAutoFit/>
          </a:bodyPr>
          <a:lstStyle/>
          <a:p>
            <a:endParaRPr lang="ar-SA" dirty="0"/>
          </a:p>
        </p:txBody>
      </p:sp>
      <p:sp>
        <p:nvSpPr>
          <p:cNvPr id="17" name="TextBox 16"/>
          <p:cNvSpPr txBox="1"/>
          <p:nvPr/>
        </p:nvSpPr>
        <p:spPr>
          <a:xfrm>
            <a:off x="2857488" y="2500306"/>
            <a:ext cx="6286544" cy="369332"/>
          </a:xfrm>
          <a:prstGeom prst="rect">
            <a:avLst/>
          </a:prstGeom>
          <a:solidFill>
            <a:srgbClr val="F0F3F4"/>
          </a:solidFill>
        </p:spPr>
        <p:txBody>
          <a:bodyPr wrap="square" rtlCol="1">
            <a:spAutoFit/>
          </a:bodyPr>
          <a:lstStyle/>
          <a:p>
            <a:endParaRPr lang="ar-SA" dirty="0"/>
          </a:p>
        </p:txBody>
      </p:sp>
      <p:sp>
        <p:nvSpPr>
          <p:cNvPr id="18" name="TextBox 17"/>
          <p:cNvSpPr txBox="1"/>
          <p:nvPr/>
        </p:nvSpPr>
        <p:spPr>
          <a:xfrm>
            <a:off x="2857488" y="3286124"/>
            <a:ext cx="6286544" cy="369332"/>
          </a:xfrm>
          <a:prstGeom prst="rect">
            <a:avLst/>
          </a:prstGeom>
          <a:solidFill>
            <a:srgbClr val="F0F3F4"/>
          </a:solidFill>
        </p:spPr>
        <p:txBody>
          <a:bodyPr wrap="square" rtlCol="1">
            <a:spAutoFit/>
          </a:bodyPr>
          <a:lstStyle/>
          <a:p>
            <a:endParaRPr lang="ar-SA" dirty="0"/>
          </a:p>
        </p:txBody>
      </p:sp>
      <p:sp>
        <p:nvSpPr>
          <p:cNvPr id="19" name="TextBox 18"/>
          <p:cNvSpPr txBox="1"/>
          <p:nvPr/>
        </p:nvSpPr>
        <p:spPr>
          <a:xfrm>
            <a:off x="2857456" y="4000504"/>
            <a:ext cx="6286544" cy="369332"/>
          </a:xfrm>
          <a:prstGeom prst="rect">
            <a:avLst/>
          </a:prstGeom>
          <a:solidFill>
            <a:srgbClr val="F0F3F4"/>
          </a:solidFill>
        </p:spPr>
        <p:txBody>
          <a:bodyPr wrap="square" rtlCol="1">
            <a:spAutoFit/>
          </a:bodyPr>
          <a:lstStyle/>
          <a:p>
            <a:endParaRPr lang="ar-SA" dirty="0"/>
          </a:p>
        </p:txBody>
      </p:sp>
      <p:sp>
        <p:nvSpPr>
          <p:cNvPr id="20" name="TextBox 19"/>
          <p:cNvSpPr txBox="1"/>
          <p:nvPr/>
        </p:nvSpPr>
        <p:spPr>
          <a:xfrm>
            <a:off x="2857456" y="4714884"/>
            <a:ext cx="6286544" cy="369332"/>
          </a:xfrm>
          <a:prstGeom prst="rect">
            <a:avLst/>
          </a:prstGeom>
          <a:solidFill>
            <a:srgbClr val="F0F3F4"/>
          </a:solidFill>
        </p:spPr>
        <p:txBody>
          <a:bodyPr wrap="square" rtlCol="1">
            <a:spAutoFit/>
          </a:bodyPr>
          <a:lstStyle/>
          <a:p>
            <a:endParaRPr lang="ar-SA" dirty="0"/>
          </a:p>
        </p:txBody>
      </p:sp>
      <p:sp>
        <p:nvSpPr>
          <p:cNvPr id="21" name="TextBox 20"/>
          <p:cNvSpPr txBox="1"/>
          <p:nvPr/>
        </p:nvSpPr>
        <p:spPr>
          <a:xfrm>
            <a:off x="2857456" y="5517232"/>
            <a:ext cx="6286544" cy="1200329"/>
          </a:xfrm>
          <a:prstGeom prst="rect">
            <a:avLst/>
          </a:prstGeom>
          <a:solidFill>
            <a:srgbClr val="F0F3F4"/>
          </a:solidFill>
        </p:spPr>
        <p:txBody>
          <a:bodyPr wrap="square" rtlCol="1">
            <a:spAutoFit/>
          </a:bodyPr>
          <a:lstStyle/>
          <a:p>
            <a:endParaRPr lang="en-US" dirty="0" smtClean="0"/>
          </a:p>
          <a:p>
            <a:endParaRPr lang="en-US" dirty="0" smtClean="0"/>
          </a:p>
          <a:p>
            <a:endParaRPr lang="en-US" dirty="0" smtClean="0"/>
          </a:p>
          <a:p>
            <a:endParaRPr lang="ar-SA" dirty="0"/>
          </a:p>
        </p:txBody>
      </p:sp>
      <p:sp>
        <p:nvSpPr>
          <p:cNvPr id="22" name="TextBox 21"/>
          <p:cNvSpPr txBox="1"/>
          <p:nvPr/>
        </p:nvSpPr>
        <p:spPr>
          <a:xfrm>
            <a:off x="2857456" y="4357694"/>
            <a:ext cx="6286544" cy="369332"/>
          </a:xfrm>
          <a:prstGeom prst="rect">
            <a:avLst/>
          </a:prstGeom>
          <a:solidFill>
            <a:srgbClr val="B1BAC3"/>
          </a:solidFill>
        </p:spPr>
        <p:txBody>
          <a:bodyPr wrap="square" rtlCol="1">
            <a:spAutoFit/>
          </a:bodyPr>
          <a:lstStyle/>
          <a:p>
            <a:endParaRPr lang="ar-SA" dirty="0"/>
          </a:p>
        </p:txBody>
      </p:sp>
      <p:sp>
        <p:nvSpPr>
          <p:cNvPr id="23" name="TextBox 22"/>
          <p:cNvSpPr txBox="1"/>
          <p:nvPr/>
        </p:nvSpPr>
        <p:spPr>
          <a:xfrm>
            <a:off x="2857456" y="5157192"/>
            <a:ext cx="6286544" cy="369332"/>
          </a:xfrm>
          <a:prstGeom prst="rect">
            <a:avLst/>
          </a:prstGeom>
          <a:solidFill>
            <a:srgbClr val="B1BAC3"/>
          </a:solidFill>
        </p:spPr>
        <p:txBody>
          <a:bodyPr wrap="square" rtlCol="1">
            <a:spAutoFit/>
          </a:bodyPr>
          <a:lstStyle/>
          <a:p>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15"/>
                                        </p:tgtEl>
                                      </p:cBhvr>
                                    </p:animEffect>
                                    <p:set>
                                      <p:cBhvr>
                                        <p:cTn id="12" dur="1" fill="hold">
                                          <p:stCondLst>
                                            <p:cond delay="499"/>
                                          </p:stCondLst>
                                        </p:cTn>
                                        <p:tgtEl>
                                          <p:spTgt spid="1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0" nodeType="clickEffect">
                                  <p:stCondLst>
                                    <p:cond delay="0"/>
                                  </p:stCondLst>
                                  <p:childTnLst>
                                    <p:animEffect transition="out" filter="blinds(horizontal)">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0" nodeType="clickEffect">
                                  <p:stCondLst>
                                    <p:cond delay="0"/>
                                  </p:stCondLst>
                                  <p:childTnLst>
                                    <p:animEffect transition="out" filter="blinds(horizontal)">
                                      <p:cBhvr>
                                        <p:cTn id="21" dur="500"/>
                                        <p:tgtEl>
                                          <p:spTgt spid="16"/>
                                        </p:tgtEl>
                                      </p:cBhvr>
                                    </p:animEffect>
                                    <p:set>
                                      <p:cBhvr>
                                        <p:cTn id="22" dur="1" fill="hold">
                                          <p:stCondLst>
                                            <p:cond delay="499"/>
                                          </p:stCondLst>
                                        </p:cTn>
                                        <p:tgtEl>
                                          <p:spTgt spid="1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grpId="0" nodeType="clickEffect">
                                  <p:stCondLst>
                                    <p:cond delay="0"/>
                                  </p:stCondLst>
                                  <p:childTnLst>
                                    <p:animEffect transition="out" filter="blinds(horizontal)">
                                      <p:cBhvr>
                                        <p:cTn id="26" dur="500"/>
                                        <p:tgtEl>
                                          <p:spTgt spid="12"/>
                                        </p:tgtEl>
                                      </p:cBhvr>
                                    </p:animEffect>
                                    <p:set>
                                      <p:cBhvr>
                                        <p:cTn id="27" dur="1" fill="hold">
                                          <p:stCondLst>
                                            <p:cond delay="499"/>
                                          </p:stCondLst>
                                        </p:cTn>
                                        <p:tgtEl>
                                          <p:spTgt spid="1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3" presetClass="exit" presetSubtype="10" fill="hold" grpId="0" nodeType="clickEffect">
                                  <p:stCondLst>
                                    <p:cond delay="0"/>
                                  </p:stCondLst>
                                  <p:childTnLst>
                                    <p:animEffect transition="out" filter="blinds(horizontal)">
                                      <p:cBhvr>
                                        <p:cTn id="31" dur="500"/>
                                        <p:tgtEl>
                                          <p:spTgt spid="17"/>
                                        </p:tgtEl>
                                      </p:cBhvr>
                                    </p:animEffect>
                                    <p:set>
                                      <p:cBhvr>
                                        <p:cTn id="32" dur="1" fill="hold">
                                          <p:stCondLst>
                                            <p:cond delay="499"/>
                                          </p:stCondLst>
                                        </p:cTn>
                                        <p:tgtEl>
                                          <p:spTgt spid="1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3" presetClass="exit" presetSubtype="10" fill="hold" grpId="0" nodeType="clickEffect">
                                  <p:stCondLst>
                                    <p:cond delay="0"/>
                                  </p:stCondLst>
                                  <p:childTnLst>
                                    <p:animEffect transition="out" filter="blinds(horizontal)">
                                      <p:cBhvr>
                                        <p:cTn id="36" dur="500"/>
                                        <p:tgtEl>
                                          <p:spTgt spid="13"/>
                                        </p:tgtEl>
                                      </p:cBhvr>
                                    </p:animEffect>
                                    <p:set>
                                      <p:cBhvr>
                                        <p:cTn id="37" dur="1" fill="hold">
                                          <p:stCondLst>
                                            <p:cond delay="499"/>
                                          </p:stCondLst>
                                        </p:cTn>
                                        <p:tgtEl>
                                          <p:spTgt spid="13"/>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3" presetClass="exit" presetSubtype="10" fill="hold" grpId="0" nodeType="clickEffect">
                                  <p:stCondLst>
                                    <p:cond delay="0"/>
                                  </p:stCondLst>
                                  <p:childTnLst>
                                    <p:animEffect transition="out" filter="blinds(horizontal)">
                                      <p:cBhvr>
                                        <p:cTn id="41" dur="500"/>
                                        <p:tgtEl>
                                          <p:spTgt spid="18"/>
                                        </p:tgtEl>
                                      </p:cBhvr>
                                    </p:animEffect>
                                    <p:set>
                                      <p:cBhvr>
                                        <p:cTn id="42" dur="1" fill="hold">
                                          <p:stCondLst>
                                            <p:cond delay="499"/>
                                          </p:stCondLst>
                                        </p:cTn>
                                        <p:tgtEl>
                                          <p:spTgt spid="1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3" presetClass="exit" presetSubtype="10" fill="hold" grpId="0" nodeType="clickEffect">
                                  <p:stCondLst>
                                    <p:cond delay="0"/>
                                  </p:stCondLst>
                                  <p:childTnLst>
                                    <p:animEffect transition="out" filter="blinds(horizontal)">
                                      <p:cBhvr>
                                        <p:cTn id="46" dur="500"/>
                                        <p:tgtEl>
                                          <p:spTgt spid="14"/>
                                        </p:tgtEl>
                                      </p:cBhvr>
                                    </p:animEffect>
                                    <p:set>
                                      <p:cBhvr>
                                        <p:cTn id="47" dur="1" fill="hold">
                                          <p:stCondLst>
                                            <p:cond delay="499"/>
                                          </p:stCondLst>
                                        </p:cTn>
                                        <p:tgtEl>
                                          <p:spTgt spid="14"/>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3" presetClass="exit" presetSubtype="10" fill="hold" grpId="0" nodeType="clickEffect">
                                  <p:stCondLst>
                                    <p:cond delay="0"/>
                                  </p:stCondLst>
                                  <p:childTnLst>
                                    <p:animEffect transition="out" filter="blinds(horizontal)">
                                      <p:cBhvr>
                                        <p:cTn id="51" dur="500"/>
                                        <p:tgtEl>
                                          <p:spTgt spid="19"/>
                                        </p:tgtEl>
                                      </p:cBhvr>
                                    </p:animEffect>
                                    <p:set>
                                      <p:cBhvr>
                                        <p:cTn id="52" dur="1" fill="hold">
                                          <p:stCondLst>
                                            <p:cond delay="499"/>
                                          </p:stCondLst>
                                        </p:cTn>
                                        <p:tgtEl>
                                          <p:spTgt spid="19"/>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3" presetClass="exit" presetSubtype="10" fill="hold" grpId="0" nodeType="clickEffect">
                                  <p:stCondLst>
                                    <p:cond delay="0"/>
                                  </p:stCondLst>
                                  <p:childTnLst>
                                    <p:animEffect transition="out" filter="blinds(horizontal)">
                                      <p:cBhvr>
                                        <p:cTn id="56" dur="500"/>
                                        <p:tgtEl>
                                          <p:spTgt spid="22"/>
                                        </p:tgtEl>
                                      </p:cBhvr>
                                    </p:animEffect>
                                    <p:set>
                                      <p:cBhvr>
                                        <p:cTn id="57" dur="1" fill="hold">
                                          <p:stCondLst>
                                            <p:cond delay="499"/>
                                          </p:stCondLst>
                                        </p:cTn>
                                        <p:tgtEl>
                                          <p:spTgt spid="22"/>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3" presetClass="exit" presetSubtype="10" fill="hold" grpId="0" nodeType="clickEffect">
                                  <p:stCondLst>
                                    <p:cond delay="0"/>
                                  </p:stCondLst>
                                  <p:childTnLst>
                                    <p:animEffect transition="out" filter="blinds(horizontal)">
                                      <p:cBhvr>
                                        <p:cTn id="61" dur="500"/>
                                        <p:tgtEl>
                                          <p:spTgt spid="20"/>
                                        </p:tgtEl>
                                      </p:cBhvr>
                                    </p:animEffect>
                                    <p:set>
                                      <p:cBhvr>
                                        <p:cTn id="62" dur="1" fill="hold">
                                          <p:stCondLst>
                                            <p:cond delay="499"/>
                                          </p:stCondLst>
                                        </p:cTn>
                                        <p:tgtEl>
                                          <p:spTgt spid="20"/>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3" presetClass="exit" presetSubtype="10" fill="hold" grpId="0" nodeType="clickEffect">
                                  <p:stCondLst>
                                    <p:cond delay="0"/>
                                  </p:stCondLst>
                                  <p:childTnLst>
                                    <p:animEffect transition="out" filter="blinds(horizontal)">
                                      <p:cBhvr>
                                        <p:cTn id="66" dur="500"/>
                                        <p:tgtEl>
                                          <p:spTgt spid="21"/>
                                        </p:tgtEl>
                                      </p:cBhvr>
                                    </p:animEffect>
                                    <p:set>
                                      <p:cBhvr>
                                        <p:cTn id="67" dur="1" fill="hold">
                                          <p:stCondLst>
                                            <p:cond delay="499"/>
                                          </p:stCondLst>
                                        </p:cTn>
                                        <p:tgtEl>
                                          <p:spTgt spid="21"/>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3" presetClass="exit" presetSubtype="10" fill="hold" grpId="0" nodeType="clickEffect">
                                  <p:stCondLst>
                                    <p:cond delay="0"/>
                                  </p:stCondLst>
                                  <p:childTnLst>
                                    <p:animEffect transition="out" filter="blinds(horizontal)">
                                      <p:cBhvr>
                                        <p:cTn id="71" dur="500"/>
                                        <p:tgtEl>
                                          <p:spTgt spid="23"/>
                                        </p:tgtEl>
                                      </p:cBhvr>
                                    </p:animEffect>
                                    <p:set>
                                      <p:cBhvr>
                                        <p:cTn id="72"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214281" y="0"/>
          <a:ext cx="8929719" cy="7077711"/>
        </p:xfrm>
        <a:graphic>
          <a:graphicData uri="http://schemas.openxmlformats.org/drawingml/2006/table">
            <a:tbl>
              <a:tblPr rtl="1" firstRow="1" bandRow="1">
                <a:tableStyleId>{5C22544A-7EE6-4342-B048-85BDC9FD1C3A}</a:tableStyleId>
              </a:tblPr>
              <a:tblGrid>
                <a:gridCol w="3208573">
                  <a:extLst>
                    <a:ext uri="{9D8B030D-6E8A-4147-A177-3AD203B41FA5}">
                      <a16:colId xmlns:a16="http://schemas.microsoft.com/office/drawing/2014/main" val="20000"/>
                    </a:ext>
                  </a:extLst>
                </a:gridCol>
                <a:gridCol w="3101264">
                  <a:extLst>
                    <a:ext uri="{9D8B030D-6E8A-4147-A177-3AD203B41FA5}">
                      <a16:colId xmlns:a16="http://schemas.microsoft.com/office/drawing/2014/main" val="20001"/>
                    </a:ext>
                  </a:extLst>
                </a:gridCol>
                <a:gridCol w="2619882">
                  <a:extLst>
                    <a:ext uri="{9D8B030D-6E8A-4147-A177-3AD203B41FA5}">
                      <a16:colId xmlns:a16="http://schemas.microsoft.com/office/drawing/2014/main" val="20002"/>
                    </a:ext>
                  </a:extLst>
                </a:gridCol>
              </a:tblGrid>
              <a:tr h="432480">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sz="2400" b="1" kern="1200" dirty="0" smtClean="0">
                          <a:solidFill>
                            <a:srgbClr val="FFFF00"/>
                          </a:solidFill>
                          <a:latin typeface="+mn-lt"/>
                          <a:ea typeface="+mn-ea"/>
                          <a:cs typeface="+mn-cs"/>
                        </a:rPr>
                        <a:t>Ulcerative Colitis</a:t>
                      </a:r>
                    </a:p>
                  </a:txBody>
                  <a:tcPr/>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sz="2400" dirty="0" err="1" smtClean="0">
                          <a:solidFill>
                            <a:srgbClr val="FFFF00"/>
                          </a:solidFill>
                        </a:rPr>
                        <a:t>Crohn's</a:t>
                      </a:r>
                      <a:r>
                        <a:rPr lang="en-US" sz="2400" dirty="0" smtClean="0">
                          <a:solidFill>
                            <a:srgbClr val="FFFF00"/>
                          </a:solidFill>
                        </a:rPr>
                        <a:t> disease</a:t>
                      </a:r>
                      <a:endParaRPr lang="en-US" sz="2400" dirty="0" smtClean="0"/>
                    </a:p>
                  </a:txBody>
                  <a:tcPr/>
                </a:tc>
                <a:tc>
                  <a:txBody>
                    <a:bodyPr/>
                    <a:lstStyle/>
                    <a:p>
                      <a:pPr rtl="1"/>
                      <a:endParaRPr lang="ar-SA" dirty="0"/>
                    </a:p>
                  </a:txBody>
                  <a:tcPr/>
                </a:tc>
                <a:extLst>
                  <a:ext uri="{0D108BD9-81ED-4DB2-BD59-A6C34878D82A}">
                    <a16:rowId xmlns:a16="http://schemas.microsoft.com/office/drawing/2014/main" val="10000"/>
                  </a:ext>
                </a:extLst>
              </a:tr>
              <a:tr h="374816">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dirty="0" smtClean="0"/>
                        <a:t>Colon only </a:t>
                      </a:r>
                    </a:p>
                  </a:txBody>
                  <a:tcPr/>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dirty="0" smtClean="0"/>
                        <a:t>Any  part of the GIT</a:t>
                      </a:r>
                    </a:p>
                  </a:txBody>
                  <a:tcPr/>
                </a:tc>
                <a:tc>
                  <a:txBody>
                    <a:bodyPr/>
                    <a:lstStyle/>
                    <a:p>
                      <a:pPr rtl="1"/>
                      <a:r>
                        <a:rPr lang="en-US" sz="2000" dirty="0" smtClean="0"/>
                        <a:t>Site</a:t>
                      </a:r>
                      <a:endParaRPr lang="ar-SA" sz="2000" dirty="0"/>
                    </a:p>
                  </a:txBody>
                  <a:tcPr/>
                </a:tc>
                <a:extLst>
                  <a:ext uri="{0D108BD9-81ED-4DB2-BD59-A6C34878D82A}">
                    <a16:rowId xmlns:a16="http://schemas.microsoft.com/office/drawing/2014/main" val="10001"/>
                  </a:ext>
                </a:extLst>
              </a:tr>
              <a:tr h="345984">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dirty="0" smtClean="0"/>
                        <a:t>Diffuse involvement of mucosa</a:t>
                      </a:r>
                    </a:p>
                  </a:txBody>
                  <a:tcPr/>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dirty="0" smtClean="0"/>
                        <a:t>Skip  areas of normal mucosa</a:t>
                      </a:r>
                    </a:p>
                  </a:txBody>
                  <a:tcPr/>
                </a:tc>
                <a:tc>
                  <a:txBody>
                    <a:bodyPr/>
                    <a:lstStyle/>
                    <a:p>
                      <a:pPr rtl="1"/>
                      <a:r>
                        <a:rPr lang="en-US" dirty="0" smtClean="0"/>
                        <a:t>Pattern</a:t>
                      </a:r>
                      <a:endParaRPr lang="ar-SA" dirty="0"/>
                    </a:p>
                  </a:txBody>
                  <a:tcPr/>
                </a:tc>
                <a:extLst>
                  <a:ext uri="{0D108BD9-81ED-4DB2-BD59-A6C34878D82A}">
                    <a16:rowId xmlns:a16="http://schemas.microsoft.com/office/drawing/2014/main" val="10002"/>
                  </a:ext>
                </a:extLst>
              </a:tr>
              <a:tr h="345984">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dirty="0" smtClean="0"/>
                        <a:t>Superficial ulcers </a:t>
                      </a:r>
                    </a:p>
                  </a:txBody>
                  <a:tcPr/>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dirty="0" smtClean="0"/>
                        <a:t>Deep ulcers ( fissure )</a:t>
                      </a:r>
                    </a:p>
                  </a:txBody>
                  <a:tcPr/>
                </a:tc>
                <a:tc>
                  <a:txBody>
                    <a:bodyPr/>
                    <a:lstStyle/>
                    <a:p>
                      <a:pPr rtl="1"/>
                      <a:r>
                        <a:rPr lang="en-US" dirty="0" smtClean="0"/>
                        <a:t>Depth of the ulcer</a:t>
                      </a:r>
                      <a:endParaRPr lang="ar-SA" dirty="0"/>
                    </a:p>
                  </a:txBody>
                  <a:tcPr/>
                </a:tc>
                <a:extLst>
                  <a:ext uri="{0D108BD9-81ED-4DB2-BD59-A6C34878D82A}">
                    <a16:rowId xmlns:a16="http://schemas.microsoft.com/office/drawing/2014/main" val="10003"/>
                  </a:ext>
                </a:extLst>
              </a:tr>
              <a:tr h="372111">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dirty="0" smtClean="0"/>
                        <a:t>Mucosal inflammation only</a:t>
                      </a:r>
                    </a:p>
                  </a:txBody>
                  <a:tcPr/>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dirty="0" err="1" smtClean="0"/>
                        <a:t>Transmural</a:t>
                      </a:r>
                      <a:r>
                        <a:rPr lang="en-US" dirty="0" smtClean="0"/>
                        <a:t>  inflammation</a:t>
                      </a:r>
                    </a:p>
                  </a:txBody>
                  <a:tcPr/>
                </a:tc>
                <a:tc>
                  <a:txBody>
                    <a:bodyPr/>
                    <a:lstStyle/>
                    <a:p>
                      <a:pPr rtl="1"/>
                      <a:r>
                        <a:rPr lang="en-US" dirty="0" smtClean="0"/>
                        <a:t> </a:t>
                      </a:r>
                      <a:r>
                        <a:rPr lang="ar-SA" dirty="0" smtClean="0"/>
                        <a:t> </a:t>
                      </a:r>
                      <a:r>
                        <a:rPr lang="en-US" dirty="0" smtClean="0"/>
                        <a:t>Extent</a:t>
                      </a:r>
                      <a:r>
                        <a:rPr lang="en-US" baseline="0" dirty="0" smtClean="0"/>
                        <a:t> of inflammation </a:t>
                      </a:r>
                    </a:p>
                  </a:txBody>
                  <a:tcPr/>
                </a:tc>
                <a:extLst>
                  <a:ext uri="{0D108BD9-81ED-4DB2-BD59-A6C34878D82A}">
                    <a16:rowId xmlns:a16="http://schemas.microsoft.com/office/drawing/2014/main" val="10004"/>
                  </a:ext>
                </a:extLst>
              </a:tr>
              <a:tr h="345984">
                <a:tc>
                  <a:txBody>
                    <a:bodyPr/>
                    <a:lstStyle/>
                    <a:p>
                      <a:pPr rtl="1"/>
                      <a:r>
                        <a:rPr lang="en-US" dirty="0" smtClean="0"/>
                        <a:t>No</a:t>
                      </a:r>
                      <a:endParaRPr lang="ar-SA" dirty="0"/>
                    </a:p>
                  </a:txBody>
                  <a:tcPr/>
                </a:tc>
                <a:tc>
                  <a:txBody>
                    <a:bodyPr/>
                    <a:lstStyle/>
                    <a:p>
                      <a:pPr rtl="1"/>
                      <a:r>
                        <a:rPr lang="en-US" dirty="0" smtClean="0"/>
                        <a:t>Yes</a:t>
                      </a:r>
                      <a:endParaRPr lang="ar-SA" dirty="0"/>
                    </a:p>
                  </a:txBody>
                  <a:tcPr/>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dirty="0" smtClean="0"/>
                        <a:t>Fistula  formation </a:t>
                      </a:r>
                    </a:p>
                  </a:txBody>
                  <a:tcPr/>
                </a:tc>
                <a:extLst>
                  <a:ext uri="{0D108BD9-81ED-4DB2-BD59-A6C34878D82A}">
                    <a16:rowId xmlns:a16="http://schemas.microsoft.com/office/drawing/2014/main" val="10005"/>
                  </a:ext>
                </a:extLst>
              </a:tr>
              <a:tr h="345984">
                <a:tc>
                  <a:txBody>
                    <a:bodyPr/>
                    <a:lstStyle/>
                    <a:p>
                      <a:pPr rtl="1"/>
                      <a:r>
                        <a:rPr lang="en-US" dirty="0" smtClean="0"/>
                        <a:t>No</a:t>
                      </a:r>
                      <a:endParaRPr lang="ar-SA" dirty="0"/>
                    </a:p>
                  </a:txBody>
                  <a:tcPr/>
                </a:tc>
                <a:tc>
                  <a:txBody>
                    <a:bodyPr/>
                    <a:lstStyle/>
                    <a:p>
                      <a:pPr rtl="1"/>
                      <a:r>
                        <a:rPr lang="en-US" dirty="0" smtClean="0"/>
                        <a:t>Yes</a:t>
                      </a:r>
                      <a:endParaRPr lang="ar-SA" dirty="0"/>
                    </a:p>
                  </a:txBody>
                  <a:tcPr/>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dirty="0" smtClean="0"/>
                        <a:t>Creeping mesenteric fat</a:t>
                      </a:r>
                    </a:p>
                  </a:txBody>
                  <a:tcPr/>
                </a:tc>
                <a:extLst>
                  <a:ext uri="{0D108BD9-81ED-4DB2-BD59-A6C34878D82A}">
                    <a16:rowId xmlns:a16="http://schemas.microsoft.com/office/drawing/2014/main" val="10006"/>
                  </a:ext>
                </a:extLst>
              </a:tr>
              <a:tr h="345984">
                <a:tc>
                  <a:txBody>
                    <a:bodyPr/>
                    <a:lstStyle/>
                    <a:p>
                      <a:pPr rtl="1"/>
                      <a:r>
                        <a:rPr lang="en-US" dirty="0" smtClean="0"/>
                        <a:t>No</a:t>
                      </a:r>
                      <a:endParaRPr lang="ar-SA" dirty="0"/>
                    </a:p>
                  </a:txBody>
                  <a:tcPr/>
                </a:tc>
                <a:tc>
                  <a:txBody>
                    <a:bodyPr/>
                    <a:lstStyle/>
                    <a:p>
                      <a:pPr rtl="1"/>
                      <a:r>
                        <a:rPr lang="en-US" dirty="0" smtClean="0"/>
                        <a:t>Yes</a:t>
                      </a:r>
                      <a:endParaRPr lang="ar-SA" dirty="0"/>
                    </a:p>
                  </a:txBody>
                  <a:tcPr/>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dirty="0" smtClean="0"/>
                        <a:t>Fibrous thickening of wall</a:t>
                      </a:r>
                    </a:p>
                  </a:txBody>
                  <a:tcPr/>
                </a:tc>
                <a:extLst>
                  <a:ext uri="{0D108BD9-81ED-4DB2-BD59-A6C34878D82A}">
                    <a16:rowId xmlns:a16="http://schemas.microsoft.com/office/drawing/2014/main" val="10007"/>
                  </a:ext>
                </a:extLst>
              </a:tr>
              <a:tr h="345984">
                <a:tc>
                  <a:txBody>
                    <a:bodyPr/>
                    <a:lstStyle/>
                    <a:p>
                      <a:pPr rtl="1"/>
                      <a:r>
                        <a:rPr lang="en-US" dirty="0" smtClean="0"/>
                        <a:t>No</a:t>
                      </a:r>
                      <a:endParaRPr lang="ar-SA" dirty="0"/>
                    </a:p>
                  </a:txBody>
                  <a:tcPr/>
                </a:tc>
                <a:tc>
                  <a:txBody>
                    <a:bodyPr/>
                    <a:lstStyle/>
                    <a:p>
                      <a:pPr rtl="1"/>
                      <a:r>
                        <a:rPr lang="en-US" dirty="0" smtClean="0"/>
                        <a:t>Yes</a:t>
                      </a:r>
                      <a:endParaRPr lang="ar-SA" dirty="0"/>
                    </a:p>
                  </a:txBody>
                  <a:tcPr/>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dirty="0" err="1" smtClean="0"/>
                        <a:t>Granulomas</a:t>
                      </a:r>
                      <a:endParaRPr lang="en-US" dirty="0" smtClean="0"/>
                    </a:p>
                  </a:txBody>
                  <a:tcPr/>
                </a:tc>
                <a:extLst>
                  <a:ext uri="{0D108BD9-81ED-4DB2-BD59-A6C34878D82A}">
                    <a16:rowId xmlns:a16="http://schemas.microsoft.com/office/drawing/2014/main" val="10008"/>
                  </a:ext>
                </a:extLst>
              </a:tr>
              <a:tr h="345984">
                <a:tc>
                  <a:txBody>
                    <a:bodyPr/>
                    <a:lstStyle/>
                    <a:p>
                      <a:pPr rtl="1"/>
                      <a:r>
                        <a:rPr lang="en-US" dirty="0" smtClean="0"/>
                        <a:t>Common</a:t>
                      </a:r>
                      <a:endParaRPr lang="ar-SA" dirty="0"/>
                    </a:p>
                  </a:txBody>
                  <a:tcPr/>
                </a:tc>
                <a:tc>
                  <a:txBody>
                    <a:bodyPr/>
                    <a:lstStyle/>
                    <a:p>
                      <a:pPr rtl="1"/>
                      <a:r>
                        <a:rPr lang="en-US" dirty="0" smtClean="0"/>
                        <a:t>rare</a:t>
                      </a:r>
                      <a:endParaRPr lang="ar-SA" dirty="0"/>
                    </a:p>
                  </a:txBody>
                  <a:tcPr/>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dirty="0" smtClean="0"/>
                        <a:t>Dysplasia</a:t>
                      </a:r>
                    </a:p>
                  </a:txBody>
                  <a:tcPr/>
                </a:tc>
                <a:extLst>
                  <a:ext uri="{0D108BD9-81ED-4DB2-BD59-A6C34878D82A}">
                    <a16:rowId xmlns:a16="http://schemas.microsoft.com/office/drawing/2014/main" val="10009"/>
                  </a:ext>
                </a:extLst>
              </a:tr>
              <a:tr h="345984">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dirty="0" smtClean="0"/>
                        <a:t>more common (10%)</a:t>
                      </a:r>
                    </a:p>
                  </a:txBody>
                  <a:tcPr/>
                </a:tc>
                <a:tc>
                  <a:txBody>
                    <a:bodyPr/>
                    <a:lstStyle/>
                    <a:p>
                      <a:pPr rtl="1"/>
                      <a:r>
                        <a:rPr lang="ar-SA" dirty="0" smtClean="0"/>
                        <a:t> </a:t>
                      </a:r>
                      <a:r>
                        <a:rPr lang="en-US" dirty="0" smtClean="0"/>
                        <a:t>rare</a:t>
                      </a:r>
                      <a:endParaRPr lang="ar-SA" dirty="0"/>
                    </a:p>
                  </a:txBody>
                  <a:tcPr/>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dirty="0" smtClean="0"/>
                        <a:t>Carcinoma</a:t>
                      </a:r>
                    </a:p>
                  </a:txBody>
                  <a:tcPr/>
                </a:tc>
                <a:extLst>
                  <a:ext uri="{0D108BD9-81ED-4DB2-BD59-A6C34878D82A}">
                    <a16:rowId xmlns:a16="http://schemas.microsoft.com/office/drawing/2014/main" val="10010"/>
                  </a:ext>
                </a:extLst>
              </a:tr>
              <a:tr h="345984">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sz="1800" b="0" i="0" kern="1200" dirty="0" err="1" smtClean="0">
                          <a:solidFill>
                            <a:schemeClr val="dk1"/>
                          </a:solidFill>
                          <a:latin typeface="+mn-lt"/>
                          <a:ea typeface="+mn-ea"/>
                          <a:cs typeface="+mn-cs"/>
                        </a:rPr>
                        <a:t>Pseudopolyps</a:t>
                      </a:r>
                      <a:endParaRPr lang="en-US" dirty="0" smtClean="0"/>
                    </a:p>
                  </a:txBody>
                  <a:tcPr/>
                </a:tc>
                <a:tc>
                  <a:txBody>
                    <a:bodyPr/>
                    <a:lstStyle/>
                    <a:p>
                      <a:pPr rtl="1"/>
                      <a:r>
                        <a:rPr lang="en-US" sz="1800" b="0" i="0" kern="1200" dirty="0" smtClean="0">
                          <a:solidFill>
                            <a:schemeClr val="dk1"/>
                          </a:solidFill>
                          <a:latin typeface="+mn-lt"/>
                          <a:ea typeface="+mn-ea"/>
                          <a:cs typeface="+mn-cs"/>
                        </a:rPr>
                        <a:t>Cobblestone</a:t>
                      </a:r>
                      <a:endParaRPr lang="ar-SA" dirty="0"/>
                    </a:p>
                  </a:txBody>
                  <a:tcPr/>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sz="1800" b="0" i="0" kern="1200" dirty="0" smtClean="0">
                          <a:solidFill>
                            <a:schemeClr val="dk1"/>
                          </a:solidFill>
                          <a:latin typeface="+mn-lt"/>
                          <a:ea typeface="+mn-ea"/>
                          <a:cs typeface="+mn-cs"/>
                        </a:rPr>
                        <a:t>Mucosal appearances</a:t>
                      </a:r>
                      <a:endParaRPr lang="en-US" dirty="0" smtClean="0"/>
                    </a:p>
                  </a:txBody>
                  <a:tcPr/>
                </a:tc>
                <a:extLst>
                  <a:ext uri="{0D108BD9-81ED-4DB2-BD59-A6C34878D82A}">
                    <a16:rowId xmlns:a16="http://schemas.microsoft.com/office/drawing/2014/main" val="10011"/>
                  </a:ext>
                </a:extLst>
              </a:tr>
              <a:tr h="345984">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sz="1800" b="0" i="0" kern="1200" dirty="0" smtClean="0">
                          <a:solidFill>
                            <a:schemeClr val="dk1"/>
                          </a:solidFill>
                          <a:latin typeface="+mn-lt"/>
                          <a:ea typeface="+mn-ea"/>
                          <a:cs typeface="+mn-cs"/>
                        </a:rPr>
                        <a:t>Thin wall Dilated lumen</a:t>
                      </a:r>
                      <a:endParaRPr lang="en-US" dirty="0" smtClean="0"/>
                    </a:p>
                  </a:txBody>
                  <a:tcPr/>
                </a:tc>
                <a:tc>
                  <a:txBody>
                    <a:bodyPr/>
                    <a:lstStyle/>
                    <a:p>
                      <a:pPr rtl="1"/>
                      <a:r>
                        <a:rPr lang="en-US" sz="1800" b="0" i="0" kern="1200" dirty="0" smtClean="0">
                          <a:solidFill>
                            <a:schemeClr val="dk1"/>
                          </a:solidFill>
                          <a:latin typeface="+mn-lt"/>
                          <a:ea typeface="+mn-ea"/>
                          <a:cs typeface="+mn-cs"/>
                        </a:rPr>
                        <a:t>Thickened wall Narrow lumen</a:t>
                      </a:r>
                      <a:endParaRPr lang="ar-SA" dirty="0"/>
                    </a:p>
                  </a:txBody>
                  <a:tcPr/>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sz="1800" b="0" i="0" kern="1200" dirty="0" smtClean="0">
                          <a:solidFill>
                            <a:schemeClr val="dk1"/>
                          </a:solidFill>
                          <a:latin typeface="+mn-lt"/>
                          <a:ea typeface="+mn-ea"/>
                          <a:cs typeface="+mn-cs"/>
                        </a:rPr>
                        <a:t>Bowel wall</a:t>
                      </a:r>
                      <a:endParaRPr lang="en-US" dirty="0" smtClean="0"/>
                    </a:p>
                  </a:txBody>
                  <a:tcPr/>
                </a:tc>
                <a:extLst>
                  <a:ext uri="{0D108BD9-81ED-4DB2-BD59-A6C34878D82A}">
                    <a16:rowId xmlns:a16="http://schemas.microsoft.com/office/drawing/2014/main" val="10012"/>
                  </a:ext>
                </a:extLst>
              </a:tr>
              <a:tr h="345984">
                <a:tc>
                  <a:txBody>
                    <a:bodyPr/>
                    <a:lstStyle/>
                    <a:p>
                      <a:pPr marL="0" marR="0" indent="0" algn="l" rtl="1" eaLnBrk="1" fontAlgn="auto" latinLnBrk="0" hangingPunct="1">
                        <a:spcBef>
                          <a:spcPts val="0"/>
                        </a:spcBef>
                        <a:spcAft>
                          <a:spcPts val="0"/>
                        </a:spcAft>
                      </a:pPr>
                      <a:r>
                        <a:rPr lang="en-CA" sz="1800" b="0" i="0" u="none" strike="noStrike" kern="1200">
                          <a:solidFill>
                            <a:schemeClr val="dk1"/>
                          </a:solidFill>
                          <a:latin typeface="Calibri"/>
                        </a:rPr>
                        <a:t>Moderate</a:t>
                      </a:r>
                      <a:endParaRPr lang="en-CA" sz="1800" b="1" i="0" u="none" strike="noStrike" kern="1200">
                        <a:solidFill>
                          <a:schemeClr val="lt1"/>
                        </a:solidFill>
                        <a:latin typeface="Calibri"/>
                      </a:endParaRPr>
                    </a:p>
                  </a:txBody>
                  <a:tcPr/>
                </a:tc>
                <a:tc>
                  <a:txBody>
                    <a:bodyPr/>
                    <a:lstStyle/>
                    <a:p>
                      <a:pPr marL="0" algn="l" rtl="1" eaLnBrk="1" fontAlgn="t" latinLnBrk="0" hangingPunct="1">
                        <a:spcBef>
                          <a:spcPts val="0"/>
                        </a:spcBef>
                        <a:spcAft>
                          <a:spcPts val="0"/>
                        </a:spcAft>
                      </a:pPr>
                      <a:r>
                        <a:rPr lang="en-CA" sz="1800" b="0" i="0" u="none" strike="noStrike" kern="1200">
                          <a:solidFill>
                            <a:schemeClr val="dk1"/>
                          </a:solidFill>
                          <a:latin typeface="Calibri"/>
                        </a:rPr>
                        <a:t>Marked</a:t>
                      </a:r>
                      <a:endParaRPr lang="en-CA" sz="1800" b="1" i="0" u="none" strike="noStrike" kern="1200">
                        <a:solidFill>
                          <a:schemeClr val="lt1"/>
                        </a:solidFill>
                        <a:latin typeface="Calibri"/>
                        <a:cs typeface="Calibri"/>
                      </a:endParaRPr>
                    </a:p>
                  </a:txBody>
                  <a:tcPr/>
                </a:tc>
                <a:tc>
                  <a:txBody>
                    <a:bodyPr/>
                    <a:lstStyle/>
                    <a:p>
                      <a:pPr marL="0" marR="0" indent="0" algn="l" rtl="1" eaLnBrk="1" fontAlgn="auto" latinLnBrk="0" hangingPunct="1">
                        <a:spcBef>
                          <a:spcPts val="0"/>
                        </a:spcBef>
                        <a:spcAft>
                          <a:spcPts val="0"/>
                        </a:spcAft>
                      </a:pPr>
                      <a:r>
                        <a:rPr lang="en-CA" sz="1800" b="0" i="0" u="none" strike="noStrike" kern="1200" dirty="0">
                          <a:solidFill>
                            <a:schemeClr val="dk1"/>
                          </a:solidFill>
                          <a:latin typeface="Calibri"/>
                        </a:rPr>
                        <a:t>Lymphoid reaction</a:t>
                      </a:r>
                      <a:endParaRPr lang="en-CA" sz="1800" b="1" i="0" u="none" strike="noStrike" kern="1200" dirty="0">
                        <a:solidFill>
                          <a:schemeClr val="lt1"/>
                        </a:solidFill>
                        <a:latin typeface="Calibri"/>
                      </a:endParaRPr>
                    </a:p>
                  </a:txBody>
                  <a:tcPr/>
                </a:tc>
                <a:extLst>
                  <a:ext uri="{0D108BD9-81ED-4DB2-BD59-A6C34878D82A}">
                    <a16:rowId xmlns:a16="http://schemas.microsoft.com/office/drawing/2014/main" val="10013"/>
                  </a:ext>
                </a:extLst>
              </a:tr>
              <a:tr h="1124447">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sz="1800" b="0" i="0" kern="1200" dirty="0" err="1" smtClean="0">
                          <a:solidFill>
                            <a:schemeClr val="dk1"/>
                          </a:solidFill>
                          <a:latin typeface="+mn-lt"/>
                          <a:ea typeface="+mn-ea"/>
                          <a:cs typeface="+mn-cs"/>
                        </a:rPr>
                        <a:t>Haemorrhage</a:t>
                      </a:r>
                      <a:r>
                        <a:rPr lang="en-US" dirty="0" smtClean="0"/>
                        <a:t/>
                      </a:r>
                      <a:br>
                        <a:rPr lang="en-US" dirty="0" smtClean="0"/>
                      </a:br>
                      <a:r>
                        <a:rPr lang="en-US" sz="1800" b="0" i="0" kern="1200" dirty="0" smtClean="0">
                          <a:solidFill>
                            <a:schemeClr val="dk1"/>
                          </a:solidFill>
                          <a:latin typeface="+mn-lt"/>
                          <a:ea typeface="+mn-ea"/>
                          <a:cs typeface="+mn-cs"/>
                        </a:rPr>
                        <a:t>Electrolyte loss</a:t>
                      </a:r>
                      <a:r>
                        <a:rPr lang="en-US" dirty="0" smtClean="0"/>
                        <a:t/>
                      </a:r>
                      <a:br>
                        <a:rPr lang="en-US" dirty="0" smtClean="0"/>
                      </a:br>
                      <a:r>
                        <a:rPr lang="en-US" sz="1800" b="0" i="0" kern="1200" dirty="0" smtClean="0">
                          <a:solidFill>
                            <a:schemeClr val="dk1"/>
                          </a:solidFill>
                          <a:latin typeface="+mn-lt"/>
                          <a:ea typeface="+mn-ea"/>
                          <a:cs typeface="+mn-cs"/>
                        </a:rPr>
                        <a:t>Toxic </a:t>
                      </a:r>
                      <a:r>
                        <a:rPr lang="en-US" sz="1800" b="0" i="0" kern="1200" dirty="0" err="1" smtClean="0">
                          <a:solidFill>
                            <a:schemeClr val="dk1"/>
                          </a:solidFill>
                          <a:latin typeface="+mn-lt"/>
                          <a:ea typeface="+mn-ea"/>
                          <a:cs typeface="+mn-cs"/>
                        </a:rPr>
                        <a:t>megacolon</a:t>
                      </a:r>
                      <a:r>
                        <a:rPr lang="en-US" dirty="0" smtClean="0"/>
                        <a:t/>
                      </a:r>
                      <a:br>
                        <a:rPr lang="en-US" dirty="0" smtClean="0"/>
                      </a:br>
                      <a:r>
                        <a:rPr lang="en-US" sz="1800" b="0" i="0" kern="1200" dirty="0" smtClean="0">
                          <a:solidFill>
                            <a:schemeClr val="dk1"/>
                          </a:solidFill>
                          <a:latin typeface="+mn-lt"/>
                          <a:ea typeface="+mn-ea"/>
                          <a:cs typeface="+mn-cs"/>
                        </a:rPr>
                        <a:t>Systemic effects</a:t>
                      </a:r>
                      <a:endParaRPr lang="en-US" dirty="0" smtClean="0"/>
                    </a:p>
                  </a:txBody>
                  <a:tcPr/>
                </a:tc>
                <a:tc>
                  <a:txBody>
                    <a:bodyPr/>
                    <a:lstStyle/>
                    <a:p>
                      <a:pPr rtl="1"/>
                      <a:r>
                        <a:rPr lang="en-US" sz="1800" b="0" i="0" kern="1200" dirty="0" smtClean="0">
                          <a:solidFill>
                            <a:schemeClr val="dk1"/>
                          </a:solidFill>
                          <a:latin typeface="+mn-lt"/>
                          <a:ea typeface="+mn-ea"/>
                          <a:cs typeface="+mn-cs"/>
                        </a:rPr>
                        <a:t>Short gut syndrome</a:t>
                      </a:r>
                      <a:r>
                        <a:rPr lang="en-US" dirty="0" smtClean="0"/>
                        <a:t/>
                      </a:r>
                      <a:br>
                        <a:rPr lang="en-US" dirty="0" smtClean="0"/>
                      </a:br>
                      <a:r>
                        <a:rPr lang="en-US" sz="1800" b="0" i="0" kern="1200" dirty="0" smtClean="0">
                          <a:solidFill>
                            <a:schemeClr val="dk1"/>
                          </a:solidFill>
                          <a:latin typeface="+mn-lt"/>
                          <a:ea typeface="+mn-ea"/>
                          <a:cs typeface="+mn-cs"/>
                        </a:rPr>
                        <a:t>Fistula formation</a:t>
                      </a:r>
                      <a:r>
                        <a:rPr lang="en-US" dirty="0" smtClean="0"/>
                        <a:t/>
                      </a:r>
                      <a:br>
                        <a:rPr lang="en-US" dirty="0" smtClean="0"/>
                      </a:br>
                      <a:r>
                        <a:rPr lang="en-US" sz="1800" b="0" i="0" kern="1200" dirty="0" smtClean="0">
                          <a:solidFill>
                            <a:schemeClr val="dk1"/>
                          </a:solidFill>
                          <a:latin typeface="+mn-lt"/>
                          <a:ea typeface="+mn-ea"/>
                          <a:cs typeface="+mn-cs"/>
                        </a:rPr>
                        <a:t>Bowel perforation</a:t>
                      </a:r>
                      <a:r>
                        <a:rPr lang="en-US" dirty="0" smtClean="0"/>
                        <a:t/>
                      </a:r>
                      <a:br>
                        <a:rPr lang="en-US" dirty="0" smtClean="0"/>
                      </a:br>
                      <a:r>
                        <a:rPr lang="en-US" sz="1800" b="0" i="0" kern="1200" dirty="0" smtClean="0">
                          <a:solidFill>
                            <a:schemeClr val="dk1"/>
                          </a:solidFill>
                          <a:latin typeface="+mn-lt"/>
                          <a:ea typeface="+mn-ea"/>
                          <a:cs typeface="+mn-cs"/>
                        </a:rPr>
                        <a:t>Stricture formation</a:t>
                      </a:r>
                      <a:endParaRPr lang="ar-SA" dirty="0"/>
                    </a:p>
                  </a:txBody>
                  <a:tcPr/>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sz="1800" b="0" i="0" kern="1200" dirty="0" smtClean="0">
                          <a:solidFill>
                            <a:schemeClr val="dk1"/>
                          </a:solidFill>
                          <a:latin typeface="+mn-lt"/>
                          <a:ea typeface="+mn-ea"/>
                          <a:cs typeface="+mn-cs"/>
                        </a:rPr>
                        <a:t>Complications</a:t>
                      </a:r>
                      <a:endParaRPr lang="en-US" dirty="0" smtClean="0"/>
                    </a:p>
                  </a:txBody>
                  <a:tcPr/>
                </a:tc>
                <a:extLst>
                  <a:ext uri="{0D108BD9-81ED-4DB2-BD59-A6C34878D82A}">
                    <a16:rowId xmlns:a16="http://schemas.microsoft.com/office/drawing/2014/main" val="10014"/>
                  </a:ext>
                </a:extLst>
              </a:tr>
              <a:tr h="605472">
                <a:tc>
                  <a:txBody>
                    <a:bodyPr/>
                    <a:lstStyle/>
                    <a:p>
                      <a:pPr algn="l" fontAlgn="base"/>
                      <a:r>
                        <a:rPr lang="en-CA" sz="1600" b="0" dirty="0" smtClean="0">
                          <a:solidFill>
                            <a:srgbClr val="000000"/>
                          </a:solidFill>
                          <a:latin typeface="Source Sans Pro"/>
                        </a:rPr>
                        <a:t>No</a:t>
                      </a:r>
                      <a:endParaRPr lang="en-CA" sz="1600" b="0" dirty="0">
                        <a:solidFill>
                          <a:srgbClr val="000000"/>
                        </a:solidFill>
                        <a:latin typeface="Source Sans Pro"/>
                      </a:endParaRPr>
                    </a:p>
                  </a:txBody>
                  <a:tcPr anchor="ctr"/>
                </a:tc>
                <a:tc>
                  <a:txBody>
                    <a:bodyPr/>
                    <a:lstStyle/>
                    <a:p>
                      <a:pPr algn="l" fontAlgn="base"/>
                      <a:r>
                        <a:rPr lang="en-CA" sz="1600" b="0" dirty="0">
                          <a:solidFill>
                            <a:srgbClr val="000000"/>
                          </a:solidFill>
                          <a:latin typeface="Source Sans Pro"/>
                        </a:rPr>
                        <a:t>Common</a:t>
                      </a:r>
                    </a:p>
                  </a:txBody>
                  <a:tcPr anchor="ctr"/>
                </a:tc>
                <a:tc>
                  <a:txBody>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CA" sz="1800" b="0" kern="1200" dirty="0" smtClean="0">
                          <a:solidFill>
                            <a:schemeClr val="dk1"/>
                          </a:solidFill>
                          <a:latin typeface="+mn-lt"/>
                          <a:ea typeface="+mn-ea"/>
                          <a:cs typeface="+mn-cs"/>
                        </a:rPr>
                        <a:t>Recurrence after surgery</a:t>
                      </a:r>
                      <a:endParaRPr lang="ar-SA" dirty="0" smtClean="0"/>
                    </a:p>
                    <a:p>
                      <a:pPr algn="l" fontAlgn="base"/>
                      <a:endParaRPr lang="en-CA" b="0" dirty="0">
                        <a:solidFill>
                          <a:srgbClr val="000000"/>
                        </a:solidFill>
                        <a:latin typeface="Source Sans Pro"/>
                      </a:endParaRPr>
                    </a:p>
                  </a:txBody>
                  <a:tcPr anchor="ctr"/>
                </a:tc>
                <a:extLst>
                  <a:ext uri="{0D108BD9-81ED-4DB2-BD59-A6C34878D82A}">
                    <a16:rowId xmlns:a16="http://schemas.microsoft.com/office/drawing/2014/main" val="10015"/>
                  </a:ext>
                </a:extLst>
              </a:tr>
            </a:tbl>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descr="D:\SCContent\9781437717815\graphics\fullsize\S9781437717815-014-f026.jpg"/>
          <p:cNvPicPr>
            <a:picLocks noChangeAspect="1" noChangeArrowheads="1"/>
          </p:cNvPicPr>
          <p:nvPr/>
        </p:nvPicPr>
        <p:blipFill>
          <a:blip r:embed="rId2" cstate="print"/>
          <a:srcRect/>
          <a:stretch>
            <a:fillRect/>
          </a:stretch>
        </p:blipFill>
        <p:spPr bwMode="auto">
          <a:xfrm>
            <a:off x="1547664" y="404665"/>
            <a:ext cx="5789838" cy="636479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229600" cy="1143000"/>
          </a:xfrm>
        </p:spPr>
        <p:txBody>
          <a:bodyPr/>
          <a:lstStyle/>
          <a:p>
            <a:r>
              <a:rPr lang="en-CA" i="1" dirty="0" smtClean="0"/>
              <a:t>Epidemiology</a:t>
            </a:r>
            <a:endParaRPr lang="ar-SA" dirty="0"/>
          </a:p>
        </p:txBody>
      </p:sp>
      <p:sp>
        <p:nvSpPr>
          <p:cNvPr id="3" name="Content Placeholder 2"/>
          <p:cNvSpPr>
            <a:spLocks noGrp="1"/>
          </p:cNvSpPr>
          <p:nvPr>
            <p:ph idx="1"/>
          </p:nvPr>
        </p:nvSpPr>
        <p:spPr>
          <a:xfrm>
            <a:off x="395536" y="1124744"/>
            <a:ext cx="8229600" cy="4525963"/>
          </a:xfrm>
        </p:spPr>
        <p:txBody>
          <a:bodyPr>
            <a:normAutofit/>
          </a:bodyPr>
          <a:lstStyle/>
          <a:p>
            <a:r>
              <a:rPr lang="en-US" sz="2800" dirty="0" smtClean="0"/>
              <a:t>Both </a:t>
            </a:r>
            <a:r>
              <a:rPr lang="en-US" sz="2800" dirty="0" err="1" smtClean="0"/>
              <a:t>Crohn’s</a:t>
            </a:r>
            <a:r>
              <a:rPr lang="en-US" sz="2800" dirty="0" smtClean="0"/>
              <a:t> disease (CD) and ulcerative colitis (UC) are more common in females and in young adults </a:t>
            </a:r>
          </a:p>
          <a:p>
            <a:endParaRPr lang="ar-SA" dirty="0"/>
          </a:p>
        </p:txBody>
      </p:sp>
      <p:sp>
        <p:nvSpPr>
          <p:cNvPr id="4" name="TextBox 3"/>
          <p:cNvSpPr txBox="1"/>
          <p:nvPr/>
        </p:nvSpPr>
        <p:spPr>
          <a:xfrm>
            <a:off x="467544" y="2348880"/>
            <a:ext cx="4320480" cy="3970318"/>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fontAlgn="base"/>
            <a:r>
              <a:rPr lang="en-US" sz="2800" dirty="0" smtClean="0">
                <a:solidFill>
                  <a:srgbClr val="FFFF00"/>
                </a:solidFill>
              </a:rPr>
              <a:t>Ulcerative colitis </a:t>
            </a:r>
          </a:p>
          <a:p>
            <a:pPr fontAlgn="base"/>
            <a:r>
              <a:rPr lang="en-US" sz="2800" dirty="0" smtClean="0"/>
              <a:t>More common in whites than blacks</a:t>
            </a:r>
          </a:p>
          <a:p>
            <a:pPr fontAlgn="base"/>
            <a:r>
              <a:rPr lang="en-US" sz="2800" dirty="0" smtClean="0"/>
              <a:t>Occurs between 14 and 38 years of age</a:t>
            </a:r>
          </a:p>
          <a:p>
            <a:pPr fontAlgn="base"/>
            <a:r>
              <a:rPr lang="en-US" sz="2800" dirty="0" smtClean="0"/>
              <a:t>Lower incidence in smokers and other nicotine users</a:t>
            </a:r>
          </a:p>
          <a:p>
            <a:pPr fontAlgn="base"/>
            <a:r>
              <a:rPr lang="en-US" sz="2800" dirty="0" smtClean="0"/>
              <a:t>Lower incidence if previous appendectomy &lt;20 years </a:t>
            </a:r>
            <a:endParaRPr lang="en-US" dirty="0"/>
          </a:p>
        </p:txBody>
      </p:sp>
      <p:sp>
        <p:nvSpPr>
          <p:cNvPr id="5" name="TextBox 4"/>
          <p:cNvSpPr txBox="1"/>
          <p:nvPr/>
        </p:nvSpPr>
        <p:spPr>
          <a:xfrm>
            <a:off x="5004048" y="2348881"/>
            <a:ext cx="3923928" cy="3970318"/>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fontAlgn="base"/>
            <a:r>
              <a:rPr lang="en-US" sz="2800" dirty="0" err="1" smtClean="0">
                <a:solidFill>
                  <a:srgbClr val="FFFF00"/>
                </a:solidFill>
              </a:rPr>
              <a:t>Crohn’s</a:t>
            </a:r>
            <a:r>
              <a:rPr lang="en-US" sz="2800" dirty="0" smtClean="0">
                <a:solidFill>
                  <a:srgbClr val="FFFF00"/>
                </a:solidFill>
              </a:rPr>
              <a:t> disease </a:t>
            </a:r>
          </a:p>
          <a:p>
            <a:pPr fontAlgn="base"/>
            <a:r>
              <a:rPr lang="en-US" sz="2800" dirty="0" smtClean="0"/>
              <a:t>More common in whites than blacks, in Jews than non-Jews. More common in children than adults.</a:t>
            </a:r>
          </a:p>
          <a:p>
            <a:pPr fontAlgn="base"/>
            <a:r>
              <a:rPr lang="en-US" sz="2800" dirty="0" smtClean="0"/>
              <a:t>Smoking is a risk factor</a:t>
            </a:r>
          </a:p>
          <a:p>
            <a:pPr fontAlgn="base"/>
            <a:r>
              <a:rPr lang="en-US" sz="2800" dirty="0" smtClean="0"/>
              <a:t>Majority (&gt;75%) of cases occur between 11 and 35 years of age</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smtClean="0"/>
              <a:t>Inflammatory bowel diseases</a:t>
            </a:r>
            <a:br>
              <a:rPr lang="en-US" dirty="0" smtClean="0"/>
            </a:br>
            <a:r>
              <a:rPr lang="en-US" dirty="0" smtClean="0"/>
              <a:t>MATCH</a:t>
            </a:r>
            <a:br>
              <a:rPr lang="en-US" dirty="0" smtClean="0"/>
            </a:br>
            <a:endParaRPr lang="en-US" dirty="0"/>
          </a:p>
        </p:txBody>
      </p:sp>
      <p:sp>
        <p:nvSpPr>
          <p:cNvPr id="3" name="عنصر نائب للنص 2"/>
          <p:cNvSpPr>
            <a:spLocks noGrp="1"/>
          </p:cNvSpPr>
          <p:nvPr>
            <p:ph type="body" idx="1"/>
          </p:nvPr>
        </p:nvSpPr>
        <p:spPr>
          <a:xfrm>
            <a:off x="317498" y="1428736"/>
            <a:ext cx="4040188" cy="639762"/>
          </a:xfrm>
          <a:ln>
            <a:solidFill>
              <a:schemeClr val="tx1"/>
            </a:solidFill>
          </a:ln>
        </p:spPr>
        <p:txBody>
          <a:bodyPr/>
          <a:lstStyle/>
          <a:p>
            <a:endParaRPr lang="en-US" dirty="0"/>
          </a:p>
        </p:txBody>
      </p:sp>
      <p:sp>
        <p:nvSpPr>
          <p:cNvPr id="4" name="عنصر نائب للمحتوى 3"/>
          <p:cNvSpPr>
            <a:spLocks noGrp="1"/>
          </p:cNvSpPr>
          <p:nvPr>
            <p:ph sz="half" idx="2"/>
          </p:nvPr>
        </p:nvSpPr>
        <p:spPr>
          <a:xfrm>
            <a:off x="285720" y="2174875"/>
            <a:ext cx="4071966" cy="3951288"/>
          </a:xfrm>
          <a:ln>
            <a:solidFill>
              <a:srgbClr val="FF0000"/>
            </a:solidFill>
          </a:ln>
        </p:spPr>
        <p:txBody>
          <a:bodyPr>
            <a:normAutofit fontScale="85000" lnSpcReduction="20000"/>
          </a:bodyPr>
          <a:lstStyle/>
          <a:p>
            <a:pPr marL="457200" indent="-457200">
              <a:buFont typeface="+mj-lt"/>
              <a:buAutoNum type="arabicPeriod"/>
            </a:pPr>
            <a:r>
              <a:rPr lang="en-US" dirty="0" smtClean="0"/>
              <a:t>Colon only </a:t>
            </a:r>
          </a:p>
          <a:p>
            <a:pPr marL="457200" indent="-457200">
              <a:buFont typeface="+mj-lt"/>
              <a:buAutoNum type="arabicPeriod"/>
            </a:pPr>
            <a:r>
              <a:rPr lang="en-US" dirty="0" smtClean="0"/>
              <a:t>Diffuse involvement of mucosa</a:t>
            </a:r>
          </a:p>
          <a:p>
            <a:pPr marL="457200" indent="-457200">
              <a:buFont typeface="+mj-lt"/>
              <a:buAutoNum type="arabicPeriod"/>
            </a:pPr>
            <a:r>
              <a:rPr lang="en-US" dirty="0" smtClean="0"/>
              <a:t>Superficial ulcers </a:t>
            </a:r>
          </a:p>
          <a:p>
            <a:pPr marL="457200" indent="-457200">
              <a:buFont typeface="+mj-lt"/>
              <a:buAutoNum type="arabicPeriod"/>
            </a:pPr>
            <a:r>
              <a:rPr lang="en-US" dirty="0" smtClean="0"/>
              <a:t>Any  part of the GIT</a:t>
            </a:r>
          </a:p>
          <a:p>
            <a:pPr marL="457200" indent="-457200">
              <a:buFont typeface="+mj-lt"/>
              <a:buAutoNum type="arabicPeriod"/>
            </a:pPr>
            <a:r>
              <a:rPr lang="en-US" dirty="0" smtClean="0"/>
              <a:t>Skip  areas of normal mucosa</a:t>
            </a:r>
          </a:p>
          <a:p>
            <a:pPr marL="457200" indent="-457200">
              <a:buFont typeface="+mj-lt"/>
              <a:buAutoNum type="arabicPeriod"/>
            </a:pPr>
            <a:r>
              <a:rPr lang="en-US" dirty="0" smtClean="0"/>
              <a:t>Mucosal inflammation only</a:t>
            </a:r>
          </a:p>
          <a:p>
            <a:pPr marL="457200" indent="-457200">
              <a:buFont typeface="+mj-lt"/>
              <a:buAutoNum type="arabicPeriod"/>
            </a:pPr>
            <a:r>
              <a:rPr lang="en-US" dirty="0" smtClean="0"/>
              <a:t>Fistula  formation </a:t>
            </a:r>
          </a:p>
          <a:p>
            <a:pPr marL="457200" indent="-457200">
              <a:buFont typeface="+mj-lt"/>
              <a:buAutoNum type="arabicPeriod"/>
            </a:pPr>
            <a:r>
              <a:rPr lang="en-US" dirty="0" err="1" smtClean="0"/>
              <a:t>Transmural</a:t>
            </a:r>
            <a:r>
              <a:rPr lang="en-US" dirty="0" smtClean="0"/>
              <a:t>  inflammation</a:t>
            </a:r>
          </a:p>
          <a:p>
            <a:pPr marL="457200" indent="-457200">
              <a:buFont typeface="+mj-lt"/>
              <a:buAutoNum type="arabicPeriod"/>
            </a:pPr>
            <a:r>
              <a:rPr lang="en-US" dirty="0" err="1" smtClean="0"/>
              <a:t>Granulomas</a:t>
            </a:r>
            <a:endParaRPr lang="en-US" dirty="0" smtClean="0"/>
          </a:p>
          <a:p>
            <a:pPr marL="457200" indent="-457200">
              <a:buFont typeface="+mj-lt"/>
              <a:buAutoNum type="arabicPeriod"/>
            </a:pPr>
            <a:r>
              <a:rPr lang="en-US" dirty="0" smtClean="0"/>
              <a:t>Deep ulcers ( fissure )</a:t>
            </a:r>
          </a:p>
          <a:p>
            <a:pPr marL="457200" indent="-457200">
              <a:buFont typeface="+mj-lt"/>
              <a:buAutoNum type="arabicPeriod"/>
            </a:pPr>
            <a:r>
              <a:rPr lang="en-US" dirty="0" smtClean="0"/>
              <a:t>Dysplasia is common</a:t>
            </a:r>
          </a:p>
          <a:p>
            <a:pPr marL="457200" indent="-457200">
              <a:buFont typeface="+mj-lt"/>
              <a:buAutoNum type="arabicPeriod"/>
            </a:pPr>
            <a:r>
              <a:rPr lang="en-US" dirty="0" smtClean="0"/>
              <a:t>Carcinoma is more common (10%)</a:t>
            </a:r>
          </a:p>
          <a:p>
            <a:endParaRPr lang="en-US" dirty="0" smtClean="0"/>
          </a:p>
          <a:p>
            <a:endParaRPr lang="en-US" dirty="0" smtClean="0"/>
          </a:p>
          <a:p>
            <a:endParaRPr lang="en-US" dirty="0"/>
          </a:p>
        </p:txBody>
      </p:sp>
      <p:sp>
        <p:nvSpPr>
          <p:cNvPr id="5" name="عنصر نائب للنص 4"/>
          <p:cNvSpPr>
            <a:spLocks noGrp="1"/>
          </p:cNvSpPr>
          <p:nvPr>
            <p:ph type="body" sz="quarter" idx="3"/>
          </p:nvPr>
        </p:nvSpPr>
        <p:spPr>
          <a:xfrm>
            <a:off x="4429124" y="1428736"/>
            <a:ext cx="4429156" cy="639762"/>
          </a:xfrm>
          <a:ln>
            <a:solidFill>
              <a:schemeClr val="tx1"/>
            </a:solidFill>
          </a:ln>
        </p:spPr>
        <p:txBody>
          <a:bodyPr/>
          <a:lstStyle/>
          <a:p>
            <a:endParaRPr lang="en-US" dirty="0"/>
          </a:p>
        </p:txBody>
      </p:sp>
      <p:sp>
        <p:nvSpPr>
          <p:cNvPr id="6" name="عنصر نائب للمحتوى 5"/>
          <p:cNvSpPr>
            <a:spLocks noGrp="1"/>
          </p:cNvSpPr>
          <p:nvPr>
            <p:ph sz="quarter" idx="4"/>
          </p:nvPr>
        </p:nvSpPr>
        <p:spPr>
          <a:xfrm>
            <a:off x="4429124" y="2174875"/>
            <a:ext cx="4429156" cy="3951288"/>
          </a:xfrm>
          <a:ln>
            <a:solidFill>
              <a:srgbClr val="FF0000"/>
            </a:solidFill>
          </a:ln>
        </p:spPr>
        <p:txBody>
          <a:bodyPr>
            <a:normAutofit/>
          </a:bodyPr>
          <a:lstStyle/>
          <a:p>
            <a:endParaRPr lang="en-US" dirty="0" smtClean="0"/>
          </a:p>
          <a:p>
            <a:pPr marL="457200" indent="-457200">
              <a:buFont typeface="+mj-lt"/>
              <a:buAutoNum type="alphaUcPeriod"/>
            </a:pPr>
            <a:r>
              <a:rPr lang="en-US" dirty="0" err="1" smtClean="0">
                <a:solidFill>
                  <a:srgbClr val="FFFF00"/>
                </a:solidFill>
              </a:rPr>
              <a:t>Crohn's</a:t>
            </a:r>
            <a:r>
              <a:rPr lang="en-US" dirty="0" smtClean="0">
                <a:solidFill>
                  <a:srgbClr val="FFFF00"/>
                </a:solidFill>
              </a:rPr>
              <a:t> disease</a:t>
            </a:r>
          </a:p>
          <a:p>
            <a:pPr marL="457200" indent="-457200">
              <a:buFont typeface="+mj-lt"/>
              <a:buAutoNum type="alphaUcPeriod"/>
            </a:pPr>
            <a:endParaRPr lang="en-US" dirty="0" smtClean="0">
              <a:solidFill>
                <a:srgbClr val="FFFF00"/>
              </a:solidFill>
            </a:endParaRPr>
          </a:p>
          <a:p>
            <a:pPr marL="457200" indent="-457200">
              <a:buFont typeface="+mj-lt"/>
              <a:buAutoNum type="alphaUcPeriod"/>
            </a:pPr>
            <a:endParaRPr lang="en-US" dirty="0" smtClean="0">
              <a:solidFill>
                <a:srgbClr val="FFFF00"/>
              </a:solidFill>
            </a:endParaRPr>
          </a:p>
          <a:p>
            <a:pPr marL="457200" indent="-457200">
              <a:buFont typeface="+mj-lt"/>
              <a:buAutoNum type="alphaUcPeriod"/>
            </a:pPr>
            <a:r>
              <a:rPr lang="en-US" dirty="0" smtClean="0">
                <a:solidFill>
                  <a:srgbClr val="FFFF00"/>
                </a:solidFill>
              </a:rPr>
              <a:t>Ulcerative Colitis</a:t>
            </a:r>
            <a:endParaRPr lang="en-US" dirty="0" smtClean="0"/>
          </a:p>
          <a:p>
            <a:pPr marL="457200" indent="-457200">
              <a:buFont typeface="+mj-lt"/>
              <a:buAutoNum type="alphaUcPeriod"/>
            </a:pP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pPr algn="l"/>
            <a:r>
              <a:rPr lang="en-US" sz="3600" dirty="0" smtClean="0"/>
              <a:t>What factors are believed to underlie the pathogenesis of inflammatory bowel disease?</a:t>
            </a:r>
            <a:r>
              <a:rPr lang="en-US" dirty="0" smtClean="0"/>
              <a:t> </a:t>
            </a:r>
            <a:endParaRPr lang="en-US" dirty="0"/>
          </a:p>
        </p:txBody>
      </p:sp>
      <p:sp>
        <p:nvSpPr>
          <p:cNvPr id="8" name="Content Placeholder 7"/>
          <p:cNvSpPr>
            <a:spLocks noGrp="1"/>
          </p:cNvSpPr>
          <p:nvPr>
            <p:ph idx="1"/>
          </p:nvPr>
        </p:nvSpPr>
        <p:spPr>
          <a:xfrm>
            <a:off x="457200" y="1600200"/>
            <a:ext cx="8229600" cy="5069160"/>
          </a:xfrm>
        </p:spPr>
        <p:style>
          <a:lnRef idx="1">
            <a:schemeClr val="accent1"/>
          </a:lnRef>
          <a:fillRef idx="2">
            <a:schemeClr val="accent1"/>
          </a:fillRef>
          <a:effectRef idx="1">
            <a:schemeClr val="accent1"/>
          </a:effectRef>
          <a:fontRef idx="minor">
            <a:schemeClr val="dk1"/>
          </a:fontRef>
        </p:style>
        <p:txBody>
          <a:bodyPr>
            <a:normAutofit fontScale="85000" lnSpcReduction="20000"/>
          </a:bodyPr>
          <a:lstStyle/>
          <a:p>
            <a:pPr>
              <a:buNone/>
            </a:pPr>
            <a:r>
              <a:rPr lang="en-US" dirty="0" smtClean="0"/>
              <a:t>The etiology of IBD (ulcerative colitis and </a:t>
            </a:r>
            <a:r>
              <a:rPr lang="en-US" dirty="0" err="1" smtClean="0"/>
              <a:t>Crohn</a:t>
            </a:r>
            <a:r>
              <a:rPr lang="en-US" dirty="0" smtClean="0"/>
              <a:t> disease) is unknown. </a:t>
            </a:r>
          </a:p>
          <a:p>
            <a:pPr>
              <a:buNone/>
            </a:pPr>
            <a:r>
              <a:rPr lang="en-US" dirty="0" smtClean="0"/>
              <a:t>Familial aggregation suggests a genetic predisposition, but no definite genetic markers have been identified except for the uniform presence of HLA-B27 in patients with IBD and </a:t>
            </a:r>
            <a:r>
              <a:rPr lang="en-US" dirty="0" err="1" smtClean="0"/>
              <a:t>ankylosing</a:t>
            </a:r>
            <a:r>
              <a:rPr lang="en-US" dirty="0" smtClean="0"/>
              <a:t> </a:t>
            </a:r>
            <a:r>
              <a:rPr lang="en-US" dirty="0" err="1" smtClean="0"/>
              <a:t>spondylitis</a:t>
            </a:r>
            <a:r>
              <a:rPr lang="en-US" dirty="0" smtClean="0"/>
              <a:t>. </a:t>
            </a:r>
          </a:p>
          <a:p>
            <a:pPr>
              <a:buNone/>
            </a:pPr>
            <a:r>
              <a:rPr lang="en-US" dirty="0" smtClean="0"/>
              <a:t>Current opinion favors abnormal host </a:t>
            </a:r>
            <a:r>
              <a:rPr lang="en-US" dirty="0" err="1" smtClean="0"/>
              <a:t>immunoreactivity</a:t>
            </a:r>
            <a:r>
              <a:rPr lang="en-US" dirty="0" smtClean="0"/>
              <a:t> to luminal or mucosal antigens. The occurrence of IBD in mice lacking selected cytokines (IL-2, IL-10) or with disruption of T-cell receptors favors this concept.</a:t>
            </a:r>
          </a:p>
          <a:p>
            <a:pPr>
              <a:buNone/>
            </a:pPr>
            <a:r>
              <a:rPr lang="en-US" dirty="0" smtClean="0"/>
              <a:t> The beneficial effects of immunosuppressive therapy also point to the role of an aberrant immune response in the pathogenesis of IBD.</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http://coursewareobjects.elsevier.com/objects/elr/Kumar/pathology/casestudies/gas5/gas520.jpg"/>
          <p:cNvPicPr>
            <a:picLocks noChangeAspect="1" noChangeArrowheads="1"/>
          </p:cNvPicPr>
          <p:nvPr/>
        </p:nvPicPr>
        <p:blipFill>
          <a:blip r:embed="rId2" cstate="print"/>
          <a:srcRect/>
          <a:stretch>
            <a:fillRect/>
          </a:stretch>
        </p:blipFill>
        <p:spPr bwMode="auto">
          <a:xfrm>
            <a:off x="251520" y="0"/>
            <a:ext cx="8590334" cy="5517233"/>
          </a:xfrm>
          <a:prstGeom prst="rect">
            <a:avLst/>
          </a:prstGeom>
          <a:noFill/>
        </p:spPr>
      </p:pic>
      <p:sp>
        <p:nvSpPr>
          <p:cNvPr id="5" name="Rectangle 4"/>
          <p:cNvSpPr/>
          <p:nvPr/>
        </p:nvSpPr>
        <p:spPr>
          <a:xfrm>
            <a:off x="1763688" y="5157192"/>
            <a:ext cx="5748305" cy="461665"/>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en-US" sz="2400" dirty="0" smtClean="0"/>
              <a:t>Is the picture consistent with </a:t>
            </a:r>
            <a:r>
              <a:rPr lang="en-US" sz="2400" dirty="0" err="1" smtClean="0"/>
              <a:t>Crohn</a:t>
            </a:r>
            <a:r>
              <a:rPr lang="en-US" sz="2400" dirty="0" smtClean="0"/>
              <a:t> disease?</a:t>
            </a:r>
            <a:endParaRPr lang="en-US" sz="2400" dirty="0"/>
          </a:p>
        </p:txBody>
      </p:sp>
      <p:sp>
        <p:nvSpPr>
          <p:cNvPr id="6" name="Rectangle 5"/>
          <p:cNvSpPr/>
          <p:nvPr/>
        </p:nvSpPr>
        <p:spPr>
          <a:xfrm>
            <a:off x="467544" y="5733256"/>
            <a:ext cx="8208912" cy="101566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sz="2000" dirty="0" smtClean="0"/>
              <a:t>No, this is not consistent with </a:t>
            </a:r>
            <a:r>
              <a:rPr lang="en-US" sz="2000" dirty="0" err="1" smtClean="0"/>
              <a:t>Crohn</a:t>
            </a:r>
            <a:r>
              <a:rPr lang="en-US" sz="2000" dirty="0" smtClean="0"/>
              <a:t> disease because of the uninterrupted involvement of the mucosa. Although </a:t>
            </a:r>
            <a:r>
              <a:rPr lang="en-US" sz="2000" dirty="0" err="1" smtClean="0"/>
              <a:t>Crohn</a:t>
            </a:r>
            <a:r>
              <a:rPr lang="en-US" sz="2000" dirty="0" smtClean="0"/>
              <a:t> disease may involve the colon, affected areas are sharply delimited by intervening unaffected areas.</a:t>
            </a:r>
            <a:endParaRPr lang="en-US" sz="20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67544" y="3717032"/>
            <a:ext cx="8229600" cy="4525963"/>
          </a:xfrm>
        </p:spPr>
        <p:txBody>
          <a:bodyPr/>
          <a:lstStyle/>
          <a:p>
            <a:r>
              <a:rPr lang="en-US" dirty="0" smtClean="0"/>
              <a:t>The term </a:t>
            </a:r>
            <a:r>
              <a:rPr lang="en-US" i="1" dirty="0" smtClean="0"/>
              <a:t>polyp</a:t>
            </a:r>
            <a:r>
              <a:rPr lang="en-US" dirty="0" smtClean="0"/>
              <a:t> is used to describe any nodule or mass that projects above the level of surrounding mucosa; it may be </a:t>
            </a:r>
            <a:r>
              <a:rPr lang="en-US" dirty="0" err="1" smtClean="0"/>
              <a:t>hyperplastic</a:t>
            </a:r>
            <a:r>
              <a:rPr lang="en-US" dirty="0" smtClean="0"/>
              <a:t> or </a:t>
            </a:r>
            <a:r>
              <a:rPr lang="en-US" dirty="0" err="1" smtClean="0"/>
              <a:t>neoplastic</a:t>
            </a:r>
            <a:r>
              <a:rPr lang="en-US" dirty="0" smtClean="0"/>
              <a:t>.</a:t>
            </a:r>
            <a:endParaRPr lang="en-US" dirty="0"/>
          </a:p>
        </p:txBody>
      </p:sp>
      <p:sp>
        <p:nvSpPr>
          <p:cNvPr id="5" name="Rectangle 4"/>
          <p:cNvSpPr/>
          <p:nvPr/>
        </p:nvSpPr>
        <p:spPr>
          <a:xfrm>
            <a:off x="2889969" y="3244334"/>
            <a:ext cx="3364062" cy="369332"/>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en-US" dirty="0" smtClean="0"/>
              <a:t>What is the definition of a polyp? </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3429000"/>
            <a:ext cx="8229600" cy="3717032"/>
          </a:xfrm>
        </p:spPr>
        <p:txBody>
          <a:bodyPr>
            <a:normAutofit/>
          </a:bodyPr>
          <a:lstStyle/>
          <a:p>
            <a:r>
              <a:rPr lang="en-US" sz="2800" dirty="0" smtClean="0"/>
              <a:t>Why are the lesions in ulcerative colitis called </a:t>
            </a:r>
            <a:r>
              <a:rPr lang="en-US" sz="2800" dirty="0" err="1" smtClean="0"/>
              <a:t>pseudopolyps</a:t>
            </a:r>
            <a:r>
              <a:rPr lang="en-US" sz="2800" dirty="0" smtClean="0"/>
              <a:t>? </a:t>
            </a:r>
            <a:br>
              <a:rPr lang="en-US" sz="2800" dirty="0" smtClean="0"/>
            </a:br>
            <a:r>
              <a:rPr lang="en-US" sz="2800" dirty="0" smtClean="0"/>
              <a:t>These lesions are not really the result of mucosal proliferation, but rather are the result of mucosal ulceration. Focal areas that are unaffected by ulceration appear to project above the denuded mucosa surrounding them.</a:t>
            </a:r>
            <a:endParaRPr lang="en-US" sz="2800" dirty="0"/>
          </a:p>
        </p:txBody>
      </p:sp>
      <p:pic>
        <p:nvPicPr>
          <p:cNvPr id="4" name="Picture 2" descr="http://coursewareobjects.elsevier.com/objects/elr/Kumar/pathology/casestudies/gas5/gas530.jpg"/>
          <p:cNvPicPr>
            <a:picLocks noChangeAspect="1" noChangeArrowheads="1"/>
          </p:cNvPicPr>
          <p:nvPr/>
        </p:nvPicPr>
        <p:blipFill>
          <a:blip r:embed="rId2" cstate="print"/>
          <a:srcRect t="3024" b="21377"/>
          <a:stretch>
            <a:fillRect/>
          </a:stretch>
        </p:blipFill>
        <p:spPr bwMode="auto">
          <a:xfrm>
            <a:off x="1547664" y="332656"/>
            <a:ext cx="5760640" cy="3110702"/>
          </a:xfrm>
          <a:prstGeom prst="rect">
            <a:avLst/>
          </a:prstGeom>
          <a:noFill/>
        </p:spPr>
      </p:pic>
      <p:sp>
        <p:nvSpPr>
          <p:cNvPr id="5" name="TextBox 4"/>
          <p:cNvSpPr txBox="1"/>
          <p:nvPr/>
        </p:nvSpPr>
        <p:spPr>
          <a:xfrm>
            <a:off x="539552" y="1628800"/>
            <a:ext cx="1155637" cy="369332"/>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US" dirty="0" smtClean="0"/>
              <a:t>Ulceration</a:t>
            </a:r>
            <a:endParaRPr lang="en-US" dirty="0"/>
          </a:p>
        </p:txBody>
      </p:sp>
      <p:cxnSp>
        <p:nvCxnSpPr>
          <p:cNvPr id="11" name="Elbow Connector 10"/>
          <p:cNvCxnSpPr/>
          <p:nvPr/>
        </p:nvCxnSpPr>
        <p:spPr>
          <a:xfrm>
            <a:off x="4139952" y="1412776"/>
            <a:ext cx="914400" cy="914400"/>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12" name="U-Turn Arrow 11"/>
          <p:cNvSpPr/>
          <p:nvPr/>
        </p:nvSpPr>
        <p:spPr>
          <a:xfrm rot="10800000">
            <a:off x="1619672" y="1340768"/>
            <a:ext cx="3312368" cy="504056"/>
          </a:xfrm>
          <a:prstGeom prst="utur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p:cNvSpPr txBox="1"/>
          <p:nvPr/>
        </p:nvSpPr>
        <p:spPr>
          <a:xfrm>
            <a:off x="6876256" y="2132856"/>
            <a:ext cx="1155637" cy="369332"/>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US" dirty="0" smtClean="0"/>
              <a:t>Ulceration</a:t>
            </a:r>
            <a:endParaRPr lang="en-US" dirty="0"/>
          </a:p>
        </p:txBody>
      </p:sp>
      <p:sp>
        <p:nvSpPr>
          <p:cNvPr id="14" name="U-Turn Arrow 13"/>
          <p:cNvSpPr/>
          <p:nvPr/>
        </p:nvSpPr>
        <p:spPr>
          <a:xfrm rot="10800000">
            <a:off x="5364088" y="2420888"/>
            <a:ext cx="1512168" cy="504056"/>
          </a:xfrm>
          <a:prstGeom prst="utur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Down Arrow Callout 14"/>
          <p:cNvSpPr/>
          <p:nvPr/>
        </p:nvSpPr>
        <p:spPr>
          <a:xfrm>
            <a:off x="3995936" y="116632"/>
            <a:ext cx="2520280" cy="504056"/>
          </a:xfrm>
          <a:prstGeom prst="downArrow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err="1" smtClean="0"/>
              <a:t>Pseudopolyp</a:t>
            </a: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How is the extent of disease in ulcerative colitis is different from that seen in </a:t>
            </a:r>
            <a:r>
              <a:rPr lang="en-US" dirty="0" err="1" smtClean="0"/>
              <a:t>Crohn</a:t>
            </a:r>
            <a:r>
              <a:rPr lang="en-US" dirty="0" smtClean="0"/>
              <a:t> disease? </a:t>
            </a:r>
            <a:br>
              <a:rPr lang="en-US" dirty="0" smtClean="0"/>
            </a:br>
            <a:r>
              <a:rPr lang="en-US" dirty="0" err="1" smtClean="0"/>
              <a:t>Crohn</a:t>
            </a:r>
            <a:r>
              <a:rPr lang="en-US" dirty="0" smtClean="0"/>
              <a:t> disease causes </a:t>
            </a:r>
            <a:r>
              <a:rPr lang="en-US" dirty="0" err="1" smtClean="0"/>
              <a:t>transmural</a:t>
            </a:r>
            <a:r>
              <a:rPr lang="en-US" dirty="0" smtClean="0"/>
              <a:t> inflammation that ultimately results in fibrosis and thickening of the bowel wall.</a:t>
            </a:r>
            <a:br>
              <a:rPr lang="en-US" dirty="0" smtClean="0"/>
            </a:br>
            <a:endParaRPr lang="en-US" dirty="0" smtClean="0"/>
          </a:p>
          <a:p>
            <a:r>
              <a:rPr lang="en-US" dirty="0" smtClean="0"/>
              <a:t/>
            </a:r>
            <a:br>
              <a:rPr lang="en-US" dirty="0" smtClean="0"/>
            </a:b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What </a:t>
            </a:r>
            <a:r>
              <a:rPr lang="en-US" dirty="0" err="1" smtClean="0"/>
              <a:t>histologic</a:t>
            </a:r>
            <a:r>
              <a:rPr lang="en-US" dirty="0" smtClean="0"/>
              <a:t> feature is seen in </a:t>
            </a:r>
            <a:r>
              <a:rPr lang="en-US" dirty="0" err="1" smtClean="0"/>
              <a:t>Crohn</a:t>
            </a:r>
            <a:r>
              <a:rPr lang="en-US" dirty="0" smtClean="0"/>
              <a:t> disease that is not seen in ulcerative colitis? </a:t>
            </a:r>
            <a:br>
              <a:rPr lang="en-US" dirty="0" smtClean="0"/>
            </a:br>
            <a:r>
              <a:rPr lang="en-US" dirty="0" err="1" smtClean="0"/>
              <a:t>Granulomas</a:t>
            </a:r>
            <a:r>
              <a:rPr lang="en-US" dirty="0" smtClean="0"/>
              <a:t> and </a:t>
            </a:r>
            <a:r>
              <a:rPr lang="en-US" dirty="0" err="1" smtClean="0"/>
              <a:t>transmural</a:t>
            </a:r>
            <a:r>
              <a:rPr lang="en-US" dirty="0" smtClean="0"/>
              <a:t> inflammation in the </a:t>
            </a:r>
            <a:r>
              <a:rPr lang="en-US" dirty="0" err="1" smtClean="0"/>
              <a:t>resected</a:t>
            </a:r>
            <a:r>
              <a:rPr lang="en-US" dirty="0" smtClean="0"/>
              <a:t> specimen are seen in </a:t>
            </a:r>
            <a:r>
              <a:rPr lang="en-US" dirty="0" err="1" smtClean="0"/>
              <a:t>Crohn</a:t>
            </a:r>
            <a:r>
              <a:rPr lang="en-US" dirty="0" smtClean="0"/>
              <a:t> disease.</a:t>
            </a:r>
            <a:br>
              <a:rPr lang="en-US" dirty="0" smtClean="0"/>
            </a:b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dirty="0" smtClean="0"/>
              <a:t>What are the complications of ulcerative colitis? </a:t>
            </a:r>
            <a:br>
              <a:rPr lang="en-US" dirty="0" smtClean="0"/>
            </a:br>
            <a:r>
              <a:rPr lang="en-US" dirty="0" smtClean="0"/>
              <a:t>The most serious complication is the development of carcinoma. Cancers are preceded by dysplasia, which tends to arise in multiple sites. The risk of cancer is highest in patients with </a:t>
            </a:r>
            <a:r>
              <a:rPr lang="en-US" dirty="0" err="1" smtClean="0"/>
              <a:t>pancolitis</a:t>
            </a:r>
            <a:r>
              <a:rPr lang="en-US" dirty="0" smtClean="0"/>
              <a:t> of 10 or more years' duration, in whom it is 20-fold to 30-fold higher than in a control population. </a:t>
            </a:r>
          </a:p>
          <a:p>
            <a:r>
              <a:rPr lang="en-US" dirty="0" smtClean="0"/>
              <a:t>Other life-threatening complications include severe diarrhea and electrolyte disturbances, severe colonic dilation (toxic </a:t>
            </a:r>
            <a:r>
              <a:rPr lang="en-US" dirty="0" err="1" smtClean="0"/>
              <a:t>megacolon</a:t>
            </a:r>
            <a:r>
              <a:rPr lang="en-US" dirty="0" smtClean="0"/>
              <a:t>) with potential for perforation and peritonitis, and massive hemorrhage.</a:t>
            </a: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What is the risk of colon carcinoma in </a:t>
            </a:r>
            <a:r>
              <a:rPr lang="en-US" dirty="0" err="1" smtClean="0"/>
              <a:t>Crohn</a:t>
            </a:r>
            <a:r>
              <a:rPr lang="en-US" dirty="0" smtClean="0"/>
              <a:t> disease? </a:t>
            </a:r>
            <a:br>
              <a:rPr lang="en-US" dirty="0" smtClean="0"/>
            </a:br>
            <a:r>
              <a:rPr lang="en-US" dirty="0" smtClean="0"/>
              <a:t>Although the risk of colon carcinoma is increased, it is less so than in ulcerative colitis. There is a five-fold to six-fold increased risk over age-matched populations.</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i="1" dirty="0" smtClean="0"/>
              <a:t>Epidemiology</a:t>
            </a:r>
            <a:endParaRPr lang="ar-SA" dirty="0"/>
          </a:p>
        </p:txBody>
      </p:sp>
      <p:sp>
        <p:nvSpPr>
          <p:cNvPr id="3" name="Content Placeholder 2"/>
          <p:cNvSpPr>
            <a:spLocks noGrp="1"/>
          </p:cNvSpPr>
          <p:nvPr>
            <p:ph idx="1"/>
          </p:nvPr>
        </p:nvSpPr>
        <p:spPr/>
        <p:txBody>
          <a:bodyPr>
            <a:normAutofit/>
          </a:bodyPr>
          <a:lstStyle/>
          <a:p>
            <a:r>
              <a:rPr lang="en-US" dirty="0" smtClean="0"/>
              <a:t>The geographic distribution of IBD is highly variable, but it is most prevalent in North America, northern Europe, and Australia.</a:t>
            </a:r>
          </a:p>
          <a:p>
            <a:r>
              <a:rPr lang="en-US" dirty="0" smtClean="0"/>
              <a:t>IBD incidence worldwide is on the rise and is becoming more common in regions in which the prevalence was historically low.</a:t>
            </a:r>
          </a:p>
          <a:p>
            <a:endParaRPr lang="ar-SA"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8229600" cy="5257800"/>
          </a:xfrm>
        </p:spPr>
        <p:txBody>
          <a:bodyPr>
            <a:normAutofit fontScale="92500" lnSpcReduction="10000"/>
          </a:bodyPr>
          <a:lstStyle/>
          <a:p>
            <a:r>
              <a:rPr lang="en-US" dirty="0" smtClean="0"/>
              <a:t>What are the complications of </a:t>
            </a:r>
            <a:r>
              <a:rPr lang="en-US" dirty="0" err="1" smtClean="0"/>
              <a:t>Crohn</a:t>
            </a:r>
            <a:r>
              <a:rPr lang="en-US" dirty="0" smtClean="0"/>
              <a:t> disease? </a:t>
            </a:r>
            <a:br>
              <a:rPr lang="en-US" dirty="0" smtClean="0"/>
            </a:br>
            <a:r>
              <a:rPr lang="en-US" dirty="0" smtClean="0"/>
              <a:t>Fissures in the mucosa can extend through the wall and form sinus tracts, resulting in fistula formation to other loops of bowel, urinary bladder, or vagina; there may be localized peritonitis and abdominal abscesses; fibrosis of the gut wall may lead to strictures and obstruction.</a:t>
            </a:r>
          </a:p>
          <a:p>
            <a:r>
              <a:rPr lang="en-US" dirty="0" smtClean="0"/>
              <a:t> Extensive involvement of the small bowel may cause marked loss of albumin (protein-losing </a:t>
            </a:r>
            <a:r>
              <a:rPr lang="en-US" dirty="0" err="1" smtClean="0"/>
              <a:t>enteropathy</a:t>
            </a:r>
            <a:r>
              <a:rPr lang="en-US" dirty="0" smtClean="0"/>
              <a:t>) or </a:t>
            </a:r>
            <a:r>
              <a:rPr lang="en-US" dirty="0" err="1" smtClean="0"/>
              <a:t>malabsorption</a:t>
            </a:r>
            <a:r>
              <a:rPr lang="en-US" dirty="0" smtClean="0"/>
              <a:t>.</a:t>
            </a:r>
            <a:br>
              <a:rPr lang="en-US" dirty="0" smtClean="0"/>
            </a:b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i="1" dirty="0" smtClean="0"/>
              <a:t>Epidemiology</a:t>
            </a:r>
            <a:endParaRPr lang="ar-SA" dirty="0"/>
          </a:p>
        </p:txBody>
      </p:sp>
      <p:sp>
        <p:nvSpPr>
          <p:cNvPr id="3" name="Content Placeholder 2"/>
          <p:cNvSpPr>
            <a:spLocks noGrp="1"/>
          </p:cNvSpPr>
          <p:nvPr>
            <p:ph idx="1"/>
          </p:nvPr>
        </p:nvSpPr>
        <p:spPr>
          <a:xfrm>
            <a:off x="457200" y="1412776"/>
            <a:ext cx="8229600" cy="5257800"/>
          </a:xfrm>
        </p:spPr>
        <p:txBody>
          <a:bodyPr>
            <a:normAutofit/>
          </a:bodyPr>
          <a:lstStyle/>
          <a:p>
            <a:r>
              <a:rPr lang="en-US" dirty="0" smtClean="0"/>
              <a:t>The </a:t>
            </a:r>
            <a:r>
              <a:rPr lang="en-US" i="1" dirty="0" smtClean="0"/>
              <a:t>hygiene hypothesis</a:t>
            </a:r>
            <a:r>
              <a:rPr lang="en-US" dirty="0" smtClean="0"/>
              <a:t> suggests that these changes in incidence are related to:</a:t>
            </a:r>
          </a:p>
          <a:p>
            <a:pPr lvl="1"/>
            <a:r>
              <a:rPr lang="en-US" dirty="0" smtClean="0"/>
              <a:t> improved food storage conditions and decreased food contamination. </a:t>
            </a:r>
          </a:p>
          <a:p>
            <a:pPr lvl="2"/>
            <a:r>
              <a:rPr lang="en-US" dirty="0" smtClean="0"/>
              <a:t>improved hygiene has resulted in inadequate development of regulatory processes that limit mucosal immune responses early in life.</a:t>
            </a:r>
          </a:p>
          <a:p>
            <a:pPr lvl="2"/>
            <a:r>
              <a:rPr lang="en-US" dirty="0" smtClean="0"/>
              <a:t>As a result, exposure of susceptible individuals to normally innocuous microbes later in life triggers inappropriate immune responses due to loss of intestinal epithelial barrier function. </a:t>
            </a:r>
            <a:endParaRPr lang="ar-SA"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2" cstate="print"/>
          <a:srcRect/>
          <a:stretch>
            <a:fillRect/>
          </a:stretch>
        </p:blipFill>
        <p:spPr bwMode="auto">
          <a:xfrm>
            <a:off x="1115616" y="2564904"/>
            <a:ext cx="6813063" cy="2744417"/>
          </a:xfrm>
          <a:prstGeom prst="rect">
            <a:avLst/>
          </a:prstGeom>
          <a:noFill/>
          <a:ln w="9525">
            <a:noFill/>
            <a:miter lim="800000"/>
            <a:headEnd/>
            <a:tailEnd/>
          </a:ln>
        </p:spPr>
      </p:pic>
      <p:cxnSp>
        <p:nvCxnSpPr>
          <p:cNvPr id="5" name="رابط كسهم مستقيم 4"/>
          <p:cNvCxnSpPr/>
          <p:nvPr/>
        </p:nvCxnSpPr>
        <p:spPr>
          <a:xfrm rot="5400000">
            <a:off x="3383074" y="3609020"/>
            <a:ext cx="1800200" cy="1588"/>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مستطيل 5"/>
          <p:cNvSpPr/>
          <p:nvPr/>
        </p:nvSpPr>
        <p:spPr>
          <a:xfrm>
            <a:off x="3347864" y="2564904"/>
            <a:ext cx="1731949" cy="369332"/>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en-US" b="1" dirty="0" smtClean="0"/>
              <a:t>luminal bacteria</a:t>
            </a:r>
            <a:endParaRPr lang="en-US" dirty="0"/>
          </a:p>
        </p:txBody>
      </p:sp>
      <p:sp>
        <p:nvSpPr>
          <p:cNvPr id="7" name="Title 1"/>
          <p:cNvSpPr>
            <a:spLocks noGrp="1"/>
          </p:cNvSpPr>
          <p:nvPr>
            <p:ph type="title"/>
          </p:nvPr>
        </p:nvSpPr>
        <p:spPr/>
        <p:txBody>
          <a:bodyPr/>
          <a:lstStyle/>
          <a:p>
            <a:r>
              <a:rPr lang="en-US" b="1" dirty="0" err="1" smtClean="0">
                <a:latin typeface="Verdana" pitchFamily="34" charset="0"/>
                <a:ea typeface="Times New Roman" pitchFamily="18" charset="0"/>
                <a:cs typeface="Arial" pitchFamily="34" charset="0"/>
              </a:rPr>
              <a:t>Pathophysiology</a:t>
            </a: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latin typeface="Verdana" pitchFamily="34" charset="0"/>
                <a:ea typeface="Times New Roman" pitchFamily="18" charset="0"/>
                <a:cs typeface="Arial" pitchFamily="34" charset="0"/>
              </a:rPr>
              <a:t>Pathophysiology</a:t>
            </a:r>
            <a:endParaRPr lang="ar-SA" dirty="0"/>
          </a:p>
        </p:txBody>
      </p:sp>
      <p:pic>
        <p:nvPicPr>
          <p:cNvPr id="3" name="Picture 1" descr="D:\SCContent\9781437717815\graphics\fullsize\S9781437717815-014-f027.jpg"/>
          <p:cNvPicPr>
            <a:picLocks noChangeAspect="1" noChangeArrowheads="1"/>
          </p:cNvPicPr>
          <p:nvPr/>
        </p:nvPicPr>
        <p:blipFill>
          <a:blip r:embed="rId2" cstate="print"/>
          <a:srcRect/>
          <a:stretch>
            <a:fillRect/>
          </a:stretch>
        </p:blipFill>
        <p:spPr bwMode="auto">
          <a:xfrm>
            <a:off x="3923928" y="1196752"/>
            <a:ext cx="4752528" cy="5316027"/>
          </a:xfrm>
          <a:prstGeom prst="rect">
            <a:avLst/>
          </a:prstGeom>
          <a:noFill/>
          <a:ln w="9525">
            <a:solidFill>
              <a:schemeClr val="tx1"/>
            </a:solidFill>
            <a:miter lim="800000"/>
            <a:headEnd/>
            <a:tailEnd/>
          </a:ln>
        </p:spPr>
      </p:pic>
      <p:sp>
        <p:nvSpPr>
          <p:cNvPr id="4" name="TextBox 3"/>
          <p:cNvSpPr txBox="1"/>
          <p:nvPr/>
        </p:nvSpPr>
        <p:spPr>
          <a:xfrm>
            <a:off x="7644818" y="5867980"/>
            <a:ext cx="455574" cy="369332"/>
          </a:xfrm>
          <a:prstGeom prst="rect">
            <a:avLst/>
          </a:prstGeom>
        </p:spPr>
        <p:style>
          <a:lnRef idx="0">
            <a:schemeClr val="accent3"/>
          </a:lnRef>
          <a:fillRef idx="3">
            <a:schemeClr val="accent3"/>
          </a:fillRef>
          <a:effectRef idx="3">
            <a:schemeClr val="accent3"/>
          </a:effectRef>
          <a:fontRef idx="minor">
            <a:schemeClr val="lt1"/>
          </a:fontRef>
        </p:style>
        <p:txBody>
          <a:bodyPr wrap="none" rtlCol="1">
            <a:spAutoFit/>
          </a:bodyPr>
          <a:lstStyle/>
          <a:p>
            <a:r>
              <a:rPr lang="en-US" dirty="0" smtClean="0"/>
              <a:t>UC</a:t>
            </a:r>
            <a:endParaRPr lang="ar-SA" dirty="0"/>
          </a:p>
        </p:txBody>
      </p:sp>
      <p:sp>
        <p:nvSpPr>
          <p:cNvPr id="6" name="Rectangle 5"/>
          <p:cNvSpPr/>
          <p:nvPr/>
        </p:nvSpPr>
        <p:spPr>
          <a:xfrm>
            <a:off x="251520" y="2420888"/>
            <a:ext cx="3744416" cy="1477328"/>
          </a:xfrm>
          <a:prstGeom prst="rect">
            <a:avLst/>
          </a:prstGeom>
        </p:spPr>
        <p:txBody>
          <a:bodyPr wrap="square">
            <a:spAutoFit/>
          </a:bodyPr>
          <a:lstStyle/>
          <a:p>
            <a:pPr marL="342900" indent="-342900">
              <a:buFont typeface="+mj-lt"/>
              <a:buAutoNum type="arabicPeriod"/>
            </a:pPr>
            <a:r>
              <a:rPr lang="en-US" b="1" i="1" dirty="0" smtClean="0"/>
              <a:t>Defects in host interactions with intestinal microbes</a:t>
            </a:r>
          </a:p>
          <a:p>
            <a:pPr marL="342900" indent="-342900">
              <a:buFont typeface="+mj-lt"/>
              <a:buAutoNum type="arabicPeriod"/>
            </a:pPr>
            <a:r>
              <a:rPr lang="en-US" b="1" i="1" dirty="0" smtClean="0"/>
              <a:t>Intestinal epithelial dysfunction</a:t>
            </a:r>
          </a:p>
          <a:p>
            <a:pPr marL="342900" indent="-342900">
              <a:buFont typeface="+mj-lt"/>
              <a:buAutoNum type="arabicPeriod"/>
            </a:pPr>
            <a:r>
              <a:rPr lang="en-US" b="1" i="1" dirty="0" smtClean="0"/>
              <a:t>Aberrant mucosal immune responses</a:t>
            </a:r>
            <a:r>
              <a:rPr lang="en-US" b="1" dirty="0" smtClean="0"/>
              <a:t>. </a:t>
            </a:r>
            <a:endParaRPr lang="ar-SA" dirty="0"/>
          </a:p>
        </p:txBody>
      </p:sp>
      <p:sp>
        <p:nvSpPr>
          <p:cNvPr id="7" name="مستطيل 5"/>
          <p:cNvSpPr/>
          <p:nvPr/>
        </p:nvSpPr>
        <p:spPr>
          <a:xfrm>
            <a:off x="251520" y="4293096"/>
            <a:ext cx="3600400" cy="1200329"/>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r>
              <a:rPr lang="en-US" dirty="0" smtClean="0"/>
              <a:t>For unclear reasons, research suggests that smoking increases the risk of Crohn’s disease but reduces the likelihood of ulcerative colitis.  </a:t>
            </a:r>
            <a:endParaRPr lang="ar-SA"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42900"/>
            <a:ext cx="8229600" cy="1143000"/>
          </a:xfrm>
        </p:spPr>
        <p:txBody>
          <a:bodyPr/>
          <a:lstStyle/>
          <a:p>
            <a:r>
              <a:rPr lang="en-US" sz="3200" b="1" dirty="0" err="1" smtClean="0">
                <a:latin typeface="Verdana" pitchFamily="34" charset="0"/>
                <a:ea typeface="Times New Roman" pitchFamily="18" charset="0"/>
                <a:cs typeface="Arial" pitchFamily="34" charset="0"/>
              </a:rPr>
              <a:t>Pathophysiology</a:t>
            </a:r>
            <a:endParaRPr lang="ar-SA" sz="3200" dirty="0"/>
          </a:p>
        </p:txBody>
      </p:sp>
      <p:sp>
        <p:nvSpPr>
          <p:cNvPr id="3" name="مستطيل 2"/>
          <p:cNvSpPr/>
          <p:nvPr/>
        </p:nvSpPr>
        <p:spPr>
          <a:xfrm>
            <a:off x="611560" y="644495"/>
            <a:ext cx="7786742" cy="120032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b="1" u="sng" dirty="0" smtClean="0"/>
              <a:t>Genetics</a:t>
            </a:r>
            <a:r>
              <a:rPr lang="en-US" dirty="0" smtClean="0"/>
              <a:t>: mutation in </a:t>
            </a:r>
            <a:r>
              <a:rPr lang="en-US" b="1" dirty="0" smtClean="0"/>
              <a:t>Nucleotide-binding </a:t>
            </a:r>
            <a:r>
              <a:rPr lang="en-US" b="1" dirty="0" err="1" smtClean="0"/>
              <a:t>oligomerization</a:t>
            </a:r>
            <a:r>
              <a:rPr lang="en-US" b="1" dirty="0" smtClean="0"/>
              <a:t> domain-containing protein 1 (encodes a protein that binds to intracellular bacterial </a:t>
            </a:r>
            <a:r>
              <a:rPr lang="en-US" b="1" dirty="0" err="1" smtClean="0"/>
              <a:t>peptidoglycans</a:t>
            </a:r>
            <a:r>
              <a:rPr lang="en-US" b="1" dirty="0" smtClean="0"/>
              <a:t>)</a:t>
            </a:r>
            <a:endParaRPr lang="en-US" dirty="0" smtClean="0"/>
          </a:p>
          <a:p>
            <a:r>
              <a:rPr lang="en-US" b="1" i="1" dirty="0" smtClean="0"/>
              <a:t>NOD2…….</a:t>
            </a:r>
            <a:r>
              <a:rPr lang="en-US" dirty="0" smtClean="0"/>
              <a:t> susceptibility gene in </a:t>
            </a:r>
            <a:r>
              <a:rPr lang="en-US" dirty="0" err="1" smtClean="0"/>
              <a:t>Crohn</a:t>
            </a:r>
            <a:r>
              <a:rPr lang="en-US" dirty="0" smtClean="0"/>
              <a:t> disease. </a:t>
            </a:r>
          </a:p>
          <a:p>
            <a:r>
              <a:rPr lang="en-US" b="1" dirty="0" smtClean="0"/>
              <a:t>…………. Abnormal recognition and response to intracellular pathogens</a:t>
            </a:r>
            <a:endParaRPr lang="ar-SA" dirty="0"/>
          </a:p>
        </p:txBody>
      </p:sp>
      <p:sp>
        <p:nvSpPr>
          <p:cNvPr id="4" name="مستطيل 3"/>
          <p:cNvSpPr/>
          <p:nvPr/>
        </p:nvSpPr>
        <p:spPr>
          <a:xfrm>
            <a:off x="2643174" y="3714752"/>
            <a:ext cx="2946128" cy="369332"/>
          </a:xfrm>
          <a:prstGeom prst="rect">
            <a:avLst/>
          </a:prstGeom>
          <a:effectLst>
            <a:glow rad="101600">
              <a:srgbClr val="FF0000">
                <a:alpha val="60000"/>
              </a:srgbClr>
            </a:glow>
          </a:effectLst>
        </p:spPr>
        <p:style>
          <a:lnRef idx="2">
            <a:schemeClr val="dk1"/>
          </a:lnRef>
          <a:fillRef idx="1">
            <a:schemeClr val="lt1"/>
          </a:fillRef>
          <a:effectRef idx="0">
            <a:schemeClr val="dk1"/>
          </a:effectRef>
          <a:fontRef idx="minor">
            <a:schemeClr val="dk1"/>
          </a:fontRef>
        </p:style>
        <p:txBody>
          <a:bodyPr wrap="none">
            <a:spAutoFit/>
          </a:bodyPr>
          <a:lstStyle/>
          <a:p>
            <a:r>
              <a:rPr lang="en-US" b="1" i="1" dirty="0" smtClean="0"/>
              <a:t>Mucosal immune responses</a:t>
            </a:r>
            <a:r>
              <a:rPr lang="en-US" b="1" dirty="0" smtClean="0"/>
              <a:t>. </a:t>
            </a:r>
            <a:endParaRPr lang="ar-SA" dirty="0"/>
          </a:p>
        </p:txBody>
      </p:sp>
      <p:sp>
        <p:nvSpPr>
          <p:cNvPr id="7" name="سهم للأسفل 6"/>
          <p:cNvSpPr/>
          <p:nvPr/>
        </p:nvSpPr>
        <p:spPr>
          <a:xfrm>
            <a:off x="3786182" y="1785926"/>
            <a:ext cx="428628" cy="71438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مستطيل 7"/>
          <p:cNvSpPr/>
          <p:nvPr/>
        </p:nvSpPr>
        <p:spPr>
          <a:xfrm rot="1776614">
            <a:off x="5551172" y="4426491"/>
            <a:ext cx="2786066" cy="646331"/>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r>
              <a:rPr lang="en-US" b="1" dirty="0" err="1" smtClean="0"/>
              <a:t>Immunosuppression</a:t>
            </a:r>
            <a:r>
              <a:rPr lang="en-US" b="1" dirty="0" smtClean="0"/>
              <a:t>  is the mainstay of IBD therapy.</a:t>
            </a:r>
            <a:endParaRPr lang="ar-SA" dirty="0"/>
          </a:p>
        </p:txBody>
      </p:sp>
      <p:sp>
        <p:nvSpPr>
          <p:cNvPr id="9" name="مستطيل 8"/>
          <p:cNvSpPr/>
          <p:nvPr/>
        </p:nvSpPr>
        <p:spPr>
          <a:xfrm>
            <a:off x="0" y="4143380"/>
            <a:ext cx="2857488" cy="9233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b="1" dirty="0" smtClean="0"/>
              <a:t>Abnormal intestinal epithelial tight junction barrier function </a:t>
            </a:r>
            <a:endParaRPr lang="ar-SA" dirty="0"/>
          </a:p>
        </p:txBody>
      </p:sp>
      <p:sp>
        <p:nvSpPr>
          <p:cNvPr id="10" name="سهم للأسفل 9"/>
          <p:cNvSpPr/>
          <p:nvPr/>
        </p:nvSpPr>
        <p:spPr>
          <a:xfrm>
            <a:off x="928662" y="2000240"/>
            <a:ext cx="428628" cy="207170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مستطيل 10"/>
          <p:cNvSpPr/>
          <p:nvPr/>
        </p:nvSpPr>
        <p:spPr>
          <a:xfrm>
            <a:off x="3143240" y="5214950"/>
            <a:ext cx="3429024" cy="9233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b="1" dirty="0" err="1" smtClean="0"/>
              <a:t>Transepithelial</a:t>
            </a:r>
            <a:r>
              <a:rPr lang="en-US" b="1" dirty="0" smtClean="0"/>
              <a:t>  flux of luminal bacterial components activates immune responses</a:t>
            </a:r>
            <a:endParaRPr lang="ar-SA" dirty="0"/>
          </a:p>
        </p:txBody>
      </p:sp>
      <p:sp>
        <p:nvSpPr>
          <p:cNvPr id="13" name="سهم للأسفل 12"/>
          <p:cNvSpPr/>
          <p:nvPr/>
        </p:nvSpPr>
        <p:spPr>
          <a:xfrm rot="17423963">
            <a:off x="2110863" y="4680026"/>
            <a:ext cx="428628" cy="160102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 name="سهم للأسفل 11"/>
          <p:cNvSpPr/>
          <p:nvPr/>
        </p:nvSpPr>
        <p:spPr>
          <a:xfrm rot="10800000">
            <a:off x="3786182" y="4143380"/>
            <a:ext cx="428628" cy="100013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4" name="سهم للأسفل 13"/>
          <p:cNvSpPr/>
          <p:nvPr/>
        </p:nvSpPr>
        <p:spPr>
          <a:xfrm rot="17991527">
            <a:off x="6415410" y="3481861"/>
            <a:ext cx="195043" cy="3155016"/>
          </a:xfrm>
          <a:prstGeom prst="downArrow">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5" name="مستطيل 14"/>
          <p:cNvSpPr/>
          <p:nvPr/>
        </p:nvSpPr>
        <p:spPr>
          <a:xfrm>
            <a:off x="7358082" y="5857892"/>
            <a:ext cx="1640064" cy="369332"/>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en-US" b="1" dirty="0" smtClean="0"/>
              <a:t>Inflammation  </a:t>
            </a:r>
            <a:endParaRPr lang="ar-SA" dirty="0"/>
          </a:p>
        </p:txBody>
      </p:sp>
      <p:sp>
        <p:nvSpPr>
          <p:cNvPr id="16" name="مستطيل 15"/>
          <p:cNvSpPr/>
          <p:nvPr/>
        </p:nvSpPr>
        <p:spPr>
          <a:xfrm>
            <a:off x="2357422" y="2496917"/>
            <a:ext cx="3571900"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b="1" dirty="0" smtClean="0"/>
              <a:t>Less effective at recognizing and combating luminal microbes</a:t>
            </a:r>
            <a:endParaRPr lang="ar-SA" dirty="0"/>
          </a:p>
        </p:txBody>
      </p:sp>
      <p:sp>
        <p:nvSpPr>
          <p:cNvPr id="18" name="سهم للأسفل 17"/>
          <p:cNvSpPr/>
          <p:nvPr/>
        </p:nvSpPr>
        <p:spPr>
          <a:xfrm>
            <a:off x="3786182" y="3071810"/>
            <a:ext cx="428628" cy="64294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9" name="مستطيل 18"/>
          <p:cNvSpPr/>
          <p:nvPr/>
        </p:nvSpPr>
        <p:spPr>
          <a:xfrm rot="19712040">
            <a:off x="881763" y="2166834"/>
            <a:ext cx="5814412" cy="1569660"/>
          </a:xfrm>
          <a:prstGeom prst="rect">
            <a:avLst/>
          </a:prstGeom>
        </p:spPr>
        <p:style>
          <a:lnRef idx="1">
            <a:schemeClr val="dk1"/>
          </a:lnRef>
          <a:fillRef idx="3">
            <a:schemeClr val="dk1"/>
          </a:fillRef>
          <a:effectRef idx="2">
            <a:schemeClr val="dk1"/>
          </a:effectRef>
          <a:fontRef idx="minor">
            <a:schemeClr val="lt1"/>
          </a:fontRef>
        </p:style>
        <p:txBody>
          <a:bodyPr wrap="none">
            <a:spAutoFit/>
          </a:bodyPr>
          <a:lstStyle/>
          <a:p>
            <a:r>
              <a:rPr lang="en-US" sz="9600" b="1" dirty="0" smtClean="0">
                <a:latin typeface="Verdana" pitchFamily="34" charset="0"/>
                <a:ea typeface="Times New Roman" pitchFamily="18" charset="0"/>
                <a:cs typeface="Arial" pitchFamily="34" charset="0"/>
              </a:rPr>
              <a:t>THEORY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9">
                                            <p:bg/>
                                          </p:spTgt>
                                        </p:tgtEl>
                                        <p:attrNameLst>
                                          <p:attrName>style.visibility</p:attrName>
                                        </p:attrNameLst>
                                      </p:cBhvr>
                                      <p:to>
                                        <p:strVal val="visible"/>
                                      </p:to>
                                    </p:set>
                                    <p:animEffect transition="in" filter="wipe(down)">
                                      <p:cBhvr>
                                        <p:cTn id="22" dur="500"/>
                                        <p:tgtEl>
                                          <p:spTgt spid="19">
                                            <p:bg/>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9">
                                            <p:txEl>
                                              <p:pRg st="0" end="0"/>
                                            </p:txEl>
                                          </p:spTgt>
                                        </p:tgtEl>
                                        <p:attrNameLst>
                                          <p:attrName>style.visibility</p:attrName>
                                        </p:attrNameLst>
                                      </p:cBhvr>
                                      <p:to>
                                        <p:strVal val="visible"/>
                                      </p:to>
                                    </p:set>
                                    <p:animEffect transition="in" filter="wipe(down)">
                                      <p:cBhvr>
                                        <p:cTn id="25"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P spid="15" grpId="0" animBg="1"/>
      <p:bldP spid="19" grpId="0" build="allAtOnce" animBg="1"/>
    </p:bld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4447</TotalTime>
  <Words>1700</Words>
  <Application>Microsoft Office PowerPoint</Application>
  <PresentationFormat>On-screen Show (4:3)</PresentationFormat>
  <Paragraphs>337</Paragraphs>
  <Slides>50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50</vt:i4>
      </vt:variant>
    </vt:vector>
  </HeadingPairs>
  <TitlesOfParts>
    <vt:vector size="57" baseType="lpstr">
      <vt:lpstr>Arial</vt:lpstr>
      <vt:lpstr>Calibri</vt:lpstr>
      <vt:lpstr>Source Sans Pro</vt:lpstr>
      <vt:lpstr>Times New Roman</vt:lpstr>
      <vt:lpstr>Verdana</vt:lpstr>
      <vt:lpstr>Wingdings</vt:lpstr>
      <vt:lpstr>سمة Office</vt:lpstr>
      <vt:lpstr>Gastrointestinal Block  Pathology lecture Dec, 2016</vt:lpstr>
      <vt:lpstr>Learning Objectives</vt:lpstr>
      <vt:lpstr>Inflammatory Bowel Diseases </vt:lpstr>
      <vt:lpstr>Epidemiology</vt:lpstr>
      <vt:lpstr>Epidemiology</vt:lpstr>
      <vt:lpstr>Epidemiology</vt:lpstr>
      <vt:lpstr>Pathophysiology</vt:lpstr>
      <vt:lpstr>Pathophysiology</vt:lpstr>
      <vt:lpstr>Pathophysiology</vt:lpstr>
      <vt:lpstr>Clinical </vt:lpstr>
      <vt:lpstr>Crohn's disease</vt:lpstr>
      <vt:lpstr>Crohn's disease</vt:lpstr>
      <vt:lpstr>Crohn's disease</vt:lpstr>
      <vt:lpstr>Crohn's disease</vt:lpstr>
      <vt:lpstr>PowerPoint Presentation</vt:lpstr>
      <vt:lpstr>PowerPoint Presentation</vt:lpstr>
      <vt:lpstr>Crohn's disease</vt:lpstr>
      <vt:lpstr>PowerPoint Presentation</vt:lpstr>
      <vt:lpstr>Crohn's disease Clinical findings</vt:lpstr>
      <vt:lpstr>Crohn's disease</vt:lpstr>
      <vt:lpstr>Crohn's disease</vt:lpstr>
      <vt:lpstr>PowerPoint Presentation</vt:lpstr>
      <vt:lpstr>PowerPoint Presentation</vt:lpstr>
      <vt:lpstr>PowerPoint Presentation</vt:lpstr>
      <vt:lpstr>Ulcerative Colitis</vt:lpstr>
      <vt:lpstr>Ulcerative Colitis </vt:lpstr>
      <vt:lpstr>Ulcerative Colitis</vt:lpstr>
      <vt:lpstr>Ulcerative Colitis</vt:lpstr>
      <vt:lpstr>Ulcerative Colitis</vt:lpstr>
      <vt:lpstr>PowerPoint Presentation</vt:lpstr>
      <vt:lpstr>Ulcerative Colitis</vt:lpstr>
      <vt:lpstr>PowerPoint Presentation</vt:lpstr>
      <vt:lpstr>PowerPoint Presentation</vt:lpstr>
      <vt:lpstr>Ulcerative Colitis Clinical findings</vt:lpstr>
      <vt:lpstr>Ulcerative Colitis</vt:lpstr>
      <vt:lpstr>Ulcerative Colitis</vt:lpstr>
      <vt:lpstr>PowerPoint Presentation</vt:lpstr>
      <vt:lpstr>PowerPoint Presentation</vt:lpstr>
      <vt:lpstr>PowerPoint Presentation</vt:lpstr>
      <vt:lpstr>PowerPoint Presentation</vt:lpstr>
      <vt:lpstr>Inflammatory bowel diseases MATCH </vt:lpstr>
      <vt:lpstr>What factors are believed to underlie the pathogenesis of inflammatory bowel disease?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Diseases of Oral Cavity</dc:title>
  <dc:creator>Admin</dc:creator>
  <cp:lastModifiedBy>A0 - 057T</cp:lastModifiedBy>
  <cp:revision>293</cp:revision>
  <dcterms:created xsi:type="dcterms:W3CDTF">2010-02-22T15:24:12Z</dcterms:created>
  <dcterms:modified xsi:type="dcterms:W3CDTF">2016-12-19T22:04:37Z</dcterms:modified>
</cp:coreProperties>
</file>