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8"/>
  </p:notesMasterIdLst>
  <p:sldIdLst>
    <p:sldId id="257" r:id="rId2"/>
    <p:sldId id="258" r:id="rId3"/>
    <p:sldId id="259" r:id="rId4"/>
    <p:sldId id="260" r:id="rId5"/>
    <p:sldId id="261" r:id="rId6"/>
    <p:sldId id="262" r:id="rId7"/>
    <p:sldId id="263" r:id="rId8"/>
    <p:sldId id="264" r:id="rId9"/>
    <p:sldId id="265" r:id="rId10"/>
    <p:sldId id="266" r:id="rId11"/>
    <p:sldId id="269" r:id="rId12"/>
    <p:sldId id="271" r:id="rId13"/>
    <p:sldId id="274" r:id="rId14"/>
    <p:sldId id="275" r:id="rId15"/>
    <p:sldId id="276" r:id="rId16"/>
    <p:sldId id="277" r:id="rId17"/>
    <p:sldId id="278" r:id="rId18"/>
    <p:sldId id="279" r:id="rId19"/>
    <p:sldId id="280" r:id="rId20"/>
    <p:sldId id="375" r:id="rId21"/>
    <p:sldId id="281" r:id="rId22"/>
    <p:sldId id="282" r:id="rId23"/>
    <p:sldId id="283" r:id="rId24"/>
    <p:sldId id="284" r:id="rId25"/>
    <p:sldId id="285" r:id="rId26"/>
    <p:sldId id="286" r:id="rId27"/>
    <p:sldId id="288" r:id="rId28"/>
    <p:sldId id="295" r:id="rId29"/>
    <p:sldId id="296" r:id="rId30"/>
    <p:sldId id="297" r:id="rId31"/>
    <p:sldId id="298" r:id="rId32"/>
    <p:sldId id="299" r:id="rId33"/>
    <p:sldId id="300" r:id="rId34"/>
    <p:sldId id="301" r:id="rId35"/>
    <p:sldId id="302" r:id="rId36"/>
    <p:sldId id="303" r:id="rId37"/>
    <p:sldId id="310" r:id="rId38"/>
    <p:sldId id="311" r:id="rId39"/>
    <p:sldId id="312" r:id="rId40"/>
    <p:sldId id="313" r:id="rId41"/>
    <p:sldId id="314" r:id="rId42"/>
    <p:sldId id="315" r:id="rId43"/>
    <p:sldId id="316" r:id="rId44"/>
    <p:sldId id="317" r:id="rId45"/>
    <p:sldId id="318" r:id="rId46"/>
    <p:sldId id="319" r:id="rId47"/>
    <p:sldId id="320"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5" r:id="rId68"/>
    <p:sldId id="346" r:id="rId69"/>
    <p:sldId id="347" r:id="rId70"/>
    <p:sldId id="348" r:id="rId71"/>
    <p:sldId id="349" r:id="rId72"/>
    <p:sldId id="350" r:id="rId73"/>
    <p:sldId id="351" r:id="rId74"/>
    <p:sldId id="376" r:id="rId75"/>
    <p:sldId id="377" r:id="rId76"/>
    <p:sldId id="378" r:id="rId77"/>
    <p:sldId id="379" r:id="rId78"/>
    <p:sldId id="380" r:id="rId79"/>
    <p:sldId id="381" r:id="rId80"/>
    <p:sldId id="383" r:id="rId81"/>
    <p:sldId id="382" r:id="rId82"/>
    <p:sldId id="384" r:id="rId83"/>
    <p:sldId id="352" r:id="rId84"/>
    <p:sldId id="353"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7" d="100"/>
          <a:sy n="117" d="100"/>
        </p:scale>
        <p:origin x="-174" y="-10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46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94975-4685-4179-A0D4-6539B24CFC97}" type="datetimeFigureOut">
              <a:rPr lang="en-US" smtClean="0"/>
              <a:t>1/10/2017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6C833-A93E-44B9-A267-7965159341B0}" type="slidenum">
              <a:rPr lang="en-US" smtClean="0"/>
              <a:t>‹#›</a:t>
            </a:fld>
            <a:endParaRPr lang="en-US"/>
          </a:p>
        </p:txBody>
      </p:sp>
    </p:spTree>
    <p:extLst>
      <p:ext uri="{BB962C8B-B14F-4D97-AF65-F5344CB8AC3E}">
        <p14:creationId xmlns:p14="http://schemas.microsoft.com/office/powerpoint/2010/main" val="1383247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solidFill>
                  <a:prstClr val="black"/>
                </a:solidFill>
              </a:rPr>
              <a:pPr/>
              <a:t>4</a:t>
            </a:fld>
            <a:endParaRPr lang="en-US" smtClean="0">
              <a:solidFill>
                <a:prstClr val="black"/>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1051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365348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6E66F-3E3E-40F9-AC9E-5D3DDF4CE4CE}" type="slidenum">
              <a:rPr lang="en-US" smtClean="0">
                <a:solidFill>
                  <a:prstClr val="black"/>
                </a:solidFill>
              </a:rPr>
              <a:pPr fontAlgn="base">
                <a:spcBef>
                  <a:spcPct val="0"/>
                </a:spcBef>
                <a:spcAft>
                  <a:spcPct val="0"/>
                </a:spcAft>
                <a:defRPr/>
              </a:pPr>
              <a:t>23</a:t>
            </a:fld>
            <a:endParaRPr lang="en-US" smtClean="0">
              <a:solidFill>
                <a:prstClr val="black"/>
              </a:solidFill>
            </a:endParaRPr>
          </a:p>
        </p:txBody>
      </p:sp>
    </p:spTree>
    <p:extLst>
      <p:ext uri="{BB962C8B-B14F-4D97-AF65-F5344CB8AC3E}">
        <p14:creationId xmlns:p14="http://schemas.microsoft.com/office/powerpoint/2010/main" val="728268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solidFill>
                  <a:prstClr val="black"/>
                </a:solidFill>
                <a:cs typeface="Lucida Sans Unicode" charset="0"/>
              </a:rPr>
              <a:pPr/>
              <a:t>26</a:t>
            </a:fld>
            <a:endParaRPr lang="en-GB" smtClean="0">
              <a:solidFill>
                <a:prstClr val="black"/>
              </a:solidFill>
              <a:cs typeface="Lucida Sans Unicode" charset="0"/>
            </a:endParaRPr>
          </a:p>
        </p:txBody>
      </p:sp>
      <p:sp>
        <p:nvSpPr>
          <p:cNvPr id="235523"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3252630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solidFill>
                  <a:prstClr val="black"/>
                </a:solidFill>
              </a:rPr>
              <a:pPr/>
              <a:t>32</a:t>
            </a:fld>
            <a:endParaRPr lang="en-GB" smtClean="0">
              <a:solidFill>
                <a:prstClr val="black"/>
              </a:solidFill>
            </a:endParaRPr>
          </a:p>
        </p:txBody>
      </p:sp>
    </p:spTree>
    <p:extLst>
      <p:ext uri="{BB962C8B-B14F-4D97-AF65-F5344CB8AC3E}">
        <p14:creationId xmlns:p14="http://schemas.microsoft.com/office/powerpoint/2010/main" val="918623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US" dirty="0" smtClean="0"/>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solidFill>
                  <a:prstClr val="black"/>
                </a:solidFill>
                <a:cs typeface="Lucida Sans Unicode" charset="0"/>
              </a:rPr>
              <a:pPr/>
              <a:t>34</a:t>
            </a:fld>
            <a:endParaRPr lang="en-GB" smtClean="0">
              <a:solidFill>
                <a:prstClr val="black"/>
              </a:solidFill>
              <a:cs typeface="Lucida Sans Unicode" charset="0"/>
            </a:endParaRPr>
          </a:p>
        </p:txBody>
      </p:sp>
    </p:spTree>
    <p:extLst>
      <p:ext uri="{BB962C8B-B14F-4D97-AF65-F5344CB8AC3E}">
        <p14:creationId xmlns:p14="http://schemas.microsoft.com/office/powerpoint/2010/main" val="1534939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solidFill>
                  <a:prstClr val="black"/>
                </a:solidFill>
              </a:rPr>
              <a:pPr/>
              <a:t>36</a:t>
            </a:fld>
            <a:endParaRPr lang="en-GB" smtClean="0">
              <a:solidFill>
                <a:prstClr val="black"/>
              </a:solidFill>
            </a:endParaRPr>
          </a:p>
        </p:txBody>
      </p:sp>
    </p:spTree>
    <p:extLst>
      <p:ext uri="{BB962C8B-B14F-4D97-AF65-F5344CB8AC3E}">
        <p14:creationId xmlns:p14="http://schemas.microsoft.com/office/powerpoint/2010/main" val="315360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756274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dirty="0" smtClean="0"/>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solidFill>
                  <a:prstClr val="black"/>
                </a:solidFill>
                <a:cs typeface="Lucida Sans Unicode" charset="0"/>
              </a:rPr>
              <a:pPr/>
              <a:t>43</a:t>
            </a:fld>
            <a:endParaRPr lang="en-GB" smtClean="0">
              <a:solidFill>
                <a:prstClr val="black"/>
              </a:solidFill>
              <a:cs typeface="Lucida Sans Unicode" charset="0"/>
            </a:endParaRPr>
          </a:p>
        </p:txBody>
      </p:sp>
    </p:spTree>
    <p:extLst>
      <p:ext uri="{BB962C8B-B14F-4D97-AF65-F5344CB8AC3E}">
        <p14:creationId xmlns:p14="http://schemas.microsoft.com/office/powerpoint/2010/main" val="151126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dirty="0" smtClean="0"/>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solidFill>
                  <a:prstClr val="black"/>
                </a:solidFill>
                <a:cs typeface="Lucida Sans Unicode" charset="0"/>
              </a:rPr>
              <a:pPr/>
              <a:t>45</a:t>
            </a:fld>
            <a:endParaRPr lang="en-GB" smtClean="0">
              <a:solidFill>
                <a:prstClr val="black"/>
              </a:solidFill>
              <a:cs typeface="Lucida Sans Unicode" charset="0"/>
            </a:endParaRPr>
          </a:p>
        </p:txBody>
      </p:sp>
    </p:spTree>
    <p:extLst>
      <p:ext uri="{BB962C8B-B14F-4D97-AF65-F5344CB8AC3E}">
        <p14:creationId xmlns:p14="http://schemas.microsoft.com/office/powerpoint/2010/main" val="123151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999791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solidFill>
                  <a:prstClr val="black"/>
                </a:solidFill>
              </a:rPr>
              <a:pPr/>
              <a:t>5</a:t>
            </a:fld>
            <a:endParaRPr lang="en-US" smtClean="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32179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solidFill>
                  <a:prstClr val="black"/>
                </a:solidFill>
              </a:rPr>
              <a:pPr fontAlgn="base">
                <a:spcBef>
                  <a:spcPct val="0"/>
                </a:spcBef>
                <a:spcAft>
                  <a:spcPct val="0"/>
                </a:spcAft>
              </a:pPr>
              <a:t>63</a:t>
            </a:fld>
            <a:endParaRPr lang="en-US">
              <a:solidFill>
                <a:prstClr val="black"/>
              </a:solidFill>
            </a:endParaRPr>
          </a:p>
        </p:txBody>
      </p:sp>
    </p:spTree>
    <p:extLst>
      <p:ext uri="{BB962C8B-B14F-4D97-AF65-F5344CB8AC3E}">
        <p14:creationId xmlns:p14="http://schemas.microsoft.com/office/powerpoint/2010/main" val="1486733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353925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solidFill>
                  <a:prstClr val="black"/>
                </a:solidFill>
              </a:rPr>
              <a:pPr fontAlgn="base">
                <a:spcBef>
                  <a:spcPct val="0"/>
                </a:spcBef>
                <a:spcAft>
                  <a:spcPct val="0"/>
                </a:spcAft>
                <a:defRPr/>
              </a:pPr>
              <a:t>69</a:t>
            </a:fld>
            <a:endParaRPr lang="en-US" smtClean="0">
              <a:solidFill>
                <a:prstClr val="black"/>
              </a:solidFill>
            </a:endParaRPr>
          </a:p>
        </p:txBody>
      </p:sp>
    </p:spTree>
    <p:extLst>
      <p:ext uri="{BB962C8B-B14F-4D97-AF65-F5344CB8AC3E}">
        <p14:creationId xmlns:p14="http://schemas.microsoft.com/office/powerpoint/2010/main" val="221689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solidFill>
                  <a:prstClr val="black"/>
                </a:solidFill>
              </a:rPr>
              <a:pPr fontAlgn="base">
                <a:spcBef>
                  <a:spcPct val="0"/>
                </a:spcBef>
                <a:spcAft>
                  <a:spcPct val="0"/>
                </a:spcAft>
              </a:pPr>
              <a:t>71</a:t>
            </a:fld>
            <a:endParaRPr lang="en-US">
              <a:solidFill>
                <a:prstClr val="black"/>
              </a:solidFill>
            </a:endParaRPr>
          </a:p>
        </p:txBody>
      </p:sp>
    </p:spTree>
    <p:extLst>
      <p:ext uri="{BB962C8B-B14F-4D97-AF65-F5344CB8AC3E}">
        <p14:creationId xmlns:p14="http://schemas.microsoft.com/office/powerpoint/2010/main" val="1800865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214428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a:solidFill>
                  <a:prstClr val="black"/>
                </a:solidFill>
              </a:rPr>
              <a:pPr fontAlgn="base">
                <a:spcBef>
                  <a:spcPct val="0"/>
                </a:spcBef>
                <a:spcAft>
                  <a:spcPct val="0"/>
                </a:spcAft>
                <a:defRPr/>
              </a:pPr>
              <a:t>77</a:t>
            </a:fld>
            <a:endParaRPr lang="en-US">
              <a:solidFill>
                <a:prstClr val="black"/>
              </a:solidFill>
            </a:endParaRPr>
          </a:p>
        </p:txBody>
      </p:sp>
    </p:spTree>
    <p:extLst>
      <p:ext uri="{BB962C8B-B14F-4D97-AF65-F5344CB8AC3E}">
        <p14:creationId xmlns:p14="http://schemas.microsoft.com/office/powerpoint/2010/main" val="1806418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205D49-467D-41A1-B8FB-6284CAEF362F}" type="slidenum">
              <a:rPr lang="en-US">
                <a:solidFill>
                  <a:prstClr val="black"/>
                </a:solidFill>
              </a:rPr>
              <a:pPr fontAlgn="base">
                <a:spcBef>
                  <a:spcPct val="0"/>
                </a:spcBef>
                <a:spcAft>
                  <a:spcPct val="0"/>
                </a:spcAft>
              </a:pPr>
              <a:t>79</a:t>
            </a:fld>
            <a:endParaRPr lang="en-US">
              <a:solidFill>
                <a:prstClr val="black"/>
              </a:solidFill>
            </a:endParaRPr>
          </a:p>
        </p:txBody>
      </p:sp>
    </p:spTree>
    <p:extLst>
      <p:ext uri="{BB962C8B-B14F-4D97-AF65-F5344CB8AC3E}">
        <p14:creationId xmlns:p14="http://schemas.microsoft.com/office/powerpoint/2010/main" val="722525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49515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6FEAB6-B081-4056-8630-12B3B2DDEB9B}" type="slidenum">
              <a:rPr lang="en-US">
                <a:solidFill>
                  <a:prstClr val="black"/>
                </a:solidFill>
              </a:rPr>
              <a:pPr fontAlgn="base">
                <a:spcBef>
                  <a:spcPct val="0"/>
                </a:spcBef>
                <a:spcAft>
                  <a:spcPct val="0"/>
                </a:spcAft>
              </a:pPr>
              <a:t>82</a:t>
            </a:fld>
            <a:endParaRPr lang="en-US">
              <a:solidFill>
                <a:prstClr val="black"/>
              </a:solidFill>
            </a:endParaRPr>
          </a:p>
        </p:txBody>
      </p:sp>
    </p:spTree>
    <p:extLst>
      <p:ext uri="{BB962C8B-B14F-4D97-AF65-F5344CB8AC3E}">
        <p14:creationId xmlns:p14="http://schemas.microsoft.com/office/powerpoint/2010/main" val="3328037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solidFill>
                  <a:prstClr val="black"/>
                </a:solidFill>
              </a:rPr>
              <a:pPr fontAlgn="base">
                <a:spcBef>
                  <a:spcPct val="0"/>
                </a:spcBef>
                <a:spcAft>
                  <a:spcPct val="0"/>
                </a:spcAft>
                <a:defRPr/>
              </a:pPr>
              <a:t>86</a:t>
            </a:fld>
            <a:endParaRPr lang="en-US" smtClean="0">
              <a:solidFill>
                <a:prstClr val="black"/>
              </a:solidFill>
            </a:endParaRPr>
          </a:p>
        </p:txBody>
      </p:sp>
    </p:spTree>
    <p:extLst>
      <p:ext uri="{BB962C8B-B14F-4D97-AF65-F5344CB8AC3E}">
        <p14:creationId xmlns:p14="http://schemas.microsoft.com/office/powerpoint/2010/main" val="3601800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solidFill>
                  <a:prstClr val="black"/>
                </a:solidFill>
              </a:rPr>
              <a:pPr/>
              <a:t>7</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51227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dirty="0" smtClean="0"/>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solidFill>
                  <a:prstClr val="black"/>
                </a:solidFill>
              </a:rPr>
              <a:pPr/>
              <a:t>89</a:t>
            </a:fld>
            <a:endParaRPr lang="en-GB" smtClean="0">
              <a:solidFill>
                <a:prstClr val="black"/>
              </a:solidFill>
            </a:endParaRPr>
          </a:p>
        </p:txBody>
      </p:sp>
    </p:spTree>
    <p:extLst>
      <p:ext uri="{BB962C8B-B14F-4D97-AF65-F5344CB8AC3E}">
        <p14:creationId xmlns:p14="http://schemas.microsoft.com/office/powerpoint/2010/main" val="1356628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dirty="0" smtClean="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solidFill>
                  <a:prstClr val="black"/>
                </a:solidFill>
              </a:rPr>
              <a:pPr/>
              <a:t>90</a:t>
            </a:fld>
            <a:endParaRPr lang="en-GB" smtClean="0">
              <a:solidFill>
                <a:prstClr val="black"/>
              </a:solidFill>
            </a:endParaRPr>
          </a:p>
        </p:txBody>
      </p:sp>
    </p:spTree>
    <p:extLst>
      <p:ext uri="{BB962C8B-B14F-4D97-AF65-F5344CB8AC3E}">
        <p14:creationId xmlns:p14="http://schemas.microsoft.com/office/powerpoint/2010/main" val="4242140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solidFill>
                  <a:prstClr val="black"/>
                </a:solidFill>
                <a:cs typeface="Lucida Sans Unicode" charset="0"/>
              </a:rPr>
              <a:pPr/>
              <a:t>14</a:t>
            </a:fld>
            <a:endParaRPr lang="en-GB" smtClean="0">
              <a:solidFill>
                <a:prstClr val="black"/>
              </a:solidFill>
              <a:cs typeface="Lucida Sans Unicode" charset="0"/>
            </a:endParaRPr>
          </a:p>
        </p:txBody>
      </p:sp>
      <p:sp>
        <p:nvSpPr>
          <p:cNvPr id="220163"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2172405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solidFill>
                  <a:prstClr val="black"/>
                </a:solidFill>
                <a:cs typeface="Lucida Sans Unicode" charset="0"/>
              </a:rPr>
              <a:pPr/>
              <a:t>15</a:t>
            </a:fld>
            <a:endParaRPr lang="en-GB" smtClean="0">
              <a:solidFill>
                <a:prstClr val="black"/>
              </a:solidFill>
              <a:cs typeface="Lucida Sans Unicode" charset="0"/>
            </a:endParaRPr>
          </a:p>
        </p:txBody>
      </p:sp>
      <p:sp>
        <p:nvSpPr>
          <p:cNvPr id="219139"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307401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solidFill>
                  <a:prstClr val="black"/>
                </a:solidFill>
                <a:cs typeface="Lucida Sans Unicode" charset="0"/>
              </a:rPr>
              <a:pPr/>
              <a:t>16</a:t>
            </a:fld>
            <a:endParaRPr lang="en-GB" smtClean="0">
              <a:solidFill>
                <a:prstClr val="black"/>
              </a:solidFill>
              <a:cs typeface="Lucida Sans Unicode" charset="0"/>
            </a:endParaRPr>
          </a:p>
        </p:txBody>
      </p:sp>
      <p:sp>
        <p:nvSpPr>
          <p:cNvPr id="222211"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val="107394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362632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solidFill>
                  <a:prstClr val="black"/>
                </a:solidFill>
                <a:cs typeface="Lucida Sans Unicode" charset="0"/>
              </a:rPr>
              <a:pPr/>
              <a:t>19</a:t>
            </a:fld>
            <a:endParaRPr lang="en-GB" smtClean="0">
              <a:solidFill>
                <a:prstClr val="black"/>
              </a:solidFill>
              <a:cs typeface="Lucida Sans Unicode" charset="0"/>
            </a:endParaRPr>
          </a:p>
        </p:txBody>
      </p:sp>
      <p:sp>
        <p:nvSpPr>
          <p:cNvPr id="225283"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val="208060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solidFill>
                  <a:prstClr val="black"/>
                </a:solidFill>
                <a:cs typeface="Lucida Sans Unicode" charset="0"/>
              </a:rPr>
              <a:pPr/>
              <a:t>20</a:t>
            </a:fld>
            <a:endParaRPr lang="en-GB" smtClean="0">
              <a:solidFill>
                <a:prstClr val="black"/>
              </a:solidFill>
              <a:cs typeface="Lucida Sans Unicode" charset="0"/>
            </a:endParaRPr>
          </a:p>
        </p:txBody>
      </p:sp>
      <p:sp>
        <p:nvSpPr>
          <p:cNvPr id="233475"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a:p>
            <a:endParaRPr lang="en-US" dirty="0" smtClean="0"/>
          </a:p>
        </p:txBody>
      </p:sp>
    </p:spTree>
    <p:extLst>
      <p:ext uri="{BB962C8B-B14F-4D97-AF65-F5344CB8AC3E}">
        <p14:creationId xmlns:p14="http://schemas.microsoft.com/office/powerpoint/2010/main" val="4043397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70933" y="1"/>
            <a:ext cx="5037667"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319565" y="914401"/>
            <a:ext cx="9262836"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898985" y="4402667"/>
            <a:ext cx="7683417"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767698" y="6117337"/>
            <a:ext cx="1143297" cy="365125"/>
          </a:xfrm>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5" name="Footer Placeholder 4"/>
          <p:cNvSpPr>
            <a:spLocks noGrp="1"/>
          </p:cNvSpPr>
          <p:nvPr>
            <p:ph type="ftr" sz="quarter" idx="11"/>
          </p:nvPr>
        </p:nvSpPr>
        <p:spPr>
          <a:xfrm>
            <a:off x="4831644" y="6117337"/>
            <a:ext cx="4812584"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33760" y="6117337"/>
            <a:ext cx="548640" cy="365125"/>
          </a:xfrm>
        </p:spPr>
        <p:txBody>
          <a:bodyPr/>
          <a:lstStyle/>
          <a:p>
            <a:fld id="{1AEBD49D-256D-49CD-932D-340D3D5ECF92}" type="slidenum">
              <a:rPr lang="en-US" smtClean="0">
                <a:solidFill>
                  <a:prstClr val="black"/>
                </a:solidFill>
              </a:rPr>
              <a:pPr/>
              <a:t>‹#›</a:t>
            </a:fld>
            <a:endParaRPr lang="en-US">
              <a:solidFill>
                <a:prstClr val="black"/>
              </a:solidFill>
            </a:endParaRPr>
          </a:p>
        </p:txBody>
      </p:sp>
      <p:sp>
        <p:nvSpPr>
          <p:cNvPr id="23" name="Freeform 12"/>
          <p:cNvSpPr/>
          <p:nvPr/>
        </p:nvSpPr>
        <p:spPr bwMode="auto">
          <a:xfrm>
            <a:off x="270933" y="3771900"/>
            <a:ext cx="48260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747185" y="3867150"/>
            <a:ext cx="82551"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862134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8" y="4732865"/>
            <a:ext cx="1002132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634" y="932112"/>
            <a:ext cx="8228087"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698" y="5299603"/>
            <a:ext cx="1002132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0198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700" y="685800"/>
            <a:ext cx="1002132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699" y="4343400"/>
            <a:ext cx="1002132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4546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130980" y="3428999"/>
            <a:ext cx="8841504"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698" y="4343400"/>
            <a:ext cx="1002132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17841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701" y="3308581"/>
            <a:ext cx="1002131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699" y="4777381"/>
            <a:ext cx="1002132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8722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700" y="3886200"/>
            <a:ext cx="1002132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699" y="4775200"/>
            <a:ext cx="1002132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52089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701" y="685802"/>
            <a:ext cx="1002132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699" y="3505200"/>
            <a:ext cx="1002132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699" y="4343400"/>
            <a:ext cx="1002132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54624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8918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5191" y="685800"/>
            <a:ext cx="1770831"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699" y="685800"/>
            <a:ext cx="8021831"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4874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7600" y="304800"/>
            <a:ext cx="99568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28800"/>
            <a:ext cx="508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828800"/>
            <a:ext cx="508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400800"/>
            <a:ext cx="2540000" cy="457200"/>
          </a:xfrm>
        </p:spPr>
        <p:txBody>
          <a:bodyPr/>
          <a:lstStyle>
            <a:lvl1pPr>
              <a:defRPr/>
            </a:lvl1pPr>
          </a:lstStyle>
          <a:p>
            <a:fld id="{AE131A16-B614-45A7-B5A5-D789006B2C58}" type="datetimeFigureOut">
              <a:rPr lang="en-US" smtClean="0">
                <a:solidFill>
                  <a:prstClr val="black"/>
                </a:solidFill>
              </a:rPr>
              <a:pPr/>
              <a:t>1/10/2017</a:t>
            </a:fld>
            <a:endParaRPr lang="en-US">
              <a:solidFill>
                <a:prstClr val="black"/>
              </a:solidFill>
            </a:endParaRPr>
          </a:p>
        </p:txBody>
      </p:sp>
      <p:sp>
        <p:nvSpPr>
          <p:cNvPr id="6" name="Footer Placeholder 5"/>
          <p:cNvSpPr>
            <a:spLocks noGrp="1"/>
          </p:cNvSpPr>
          <p:nvPr>
            <p:ph type="ftr" sz="quarter" idx="11"/>
          </p:nvPr>
        </p:nvSpPr>
        <p:spPr>
          <a:xfrm>
            <a:off x="4165600" y="6400800"/>
            <a:ext cx="3860800" cy="457200"/>
          </a:xfrm>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a:xfrm>
            <a:off x="8737600" y="6400800"/>
            <a:ext cx="2540000" cy="457200"/>
          </a:xfrm>
        </p:spPr>
        <p:txBody>
          <a:bodyPr/>
          <a:lstStyle>
            <a:lvl1pPr>
              <a:defRPr/>
            </a:lvl1p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21180429"/>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7600" y="304800"/>
            <a:ext cx="99568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828800"/>
            <a:ext cx="508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52900"/>
            <a:ext cx="508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828800"/>
            <a:ext cx="508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914400" y="6400800"/>
            <a:ext cx="2540000" cy="457200"/>
          </a:xfrm>
        </p:spPr>
        <p:txBody>
          <a:bodyPr/>
          <a:lstStyle>
            <a:lvl1pPr>
              <a:defRPr/>
            </a:lvl1pPr>
          </a:lstStyle>
          <a:p>
            <a:fld id="{AE131A16-B614-45A7-B5A5-D789006B2C58}" type="datetimeFigureOut">
              <a:rPr lang="en-US" smtClean="0">
                <a:solidFill>
                  <a:prstClr val="black"/>
                </a:solidFill>
              </a:rPr>
              <a:pPr/>
              <a:t>1/10/2017</a:t>
            </a:fld>
            <a:endParaRPr lang="en-US">
              <a:solidFill>
                <a:prstClr val="black"/>
              </a:solidFill>
            </a:endParaRPr>
          </a:p>
        </p:txBody>
      </p:sp>
      <p:sp>
        <p:nvSpPr>
          <p:cNvPr id="7" name="Footer Placeholder 6"/>
          <p:cNvSpPr>
            <a:spLocks noGrp="1"/>
          </p:cNvSpPr>
          <p:nvPr>
            <p:ph type="ftr" sz="quarter" idx="11"/>
          </p:nvPr>
        </p:nvSpPr>
        <p:spPr>
          <a:xfrm>
            <a:off x="4165600" y="6400800"/>
            <a:ext cx="3860800" cy="457200"/>
          </a:xfrm>
        </p:spPr>
        <p:txBody>
          <a:bodyPr/>
          <a:lstStyle>
            <a:lvl1pPr>
              <a:defRPr/>
            </a:lvl1pPr>
          </a:lstStyle>
          <a:p>
            <a:endParaRPr lang="en-US">
              <a:solidFill>
                <a:prstClr val="black"/>
              </a:solidFill>
            </a:endParaRPr>
          </a:p>
        </p:txBody>
      </p:sp>
      <p:sp>
        <p:nvSpPr>
          <p:cNvPr id="8" name="Slide Number Placeholder 7"/>
          <p:cNvSpPr>
            <a:spLocks noGrp="1"/>
          </p:cNvSpPr>
          <p:nvPr>
            <p:ph type="sldNum" sz="quarter" idx="12"/>
          </p:nvPr>
        </p:nvSpPr>
        <p:spPr>
          <a:xfrm>
            <a:off x="8737600" y="6400800"/>
            <a:ext cx="2540000" cy="457200"/>
          </a:xfrm>
        </p:spPr>
        <p:txBody>
          <a:bodyPr/>
          <a:lstStyle>
            <a:lvl1pPr>
              <a:defRPr/>
            </a:lvl1p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76763731"/>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512" y="457201"/>
            <a:ext cx="10272889"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309512" y="2667000"/>
            <a:ext cx="10272889"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792440" y="6108174"/>
            <a:ext cx="1143297" cy="365125"/>
          </a:xfrm>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5" name="Footer Placeholder 4"/>
          <p:cNvSpPr>
            <a:spLocks noGrp="1"/>
          </p:cNvSpPr>
          <p:nvPr>
            <p:ph type="ftr" sz="quarter" idx="11"/>
          </p:nvPr>
        </p:nvSpPr>
        <p:spPr>
          <a:xfrm>
            <a:off x="2630197" y="6108174"/>
            <a:ext cx="7086023"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1957" y="6108174"/>
            <a:ext cx="570444" cy="365125"/>
          </a:xfrm>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1124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49328" y="2666999"/>
            <a:ext cx="8933073"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649331" y="5027070"/>
            <a:ext cx="8933069"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31090" y="6116071"/>
            <a:ext cx="551311" cy="365125"/>
          </a:xfrm>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931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512" y="685802"/>
            <a:ext cx="10272889"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309511" y="2667000"/>
            <a:ext cx="4986528"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95872" y="2667000"/>
            <a:ext cx="4986528"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861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642" y="2658533"/>
            <a:ext cx="46083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697"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2280" y="2667000"/>
            <a:ext cx="462374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9688"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635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866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9375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9" y="1600200"/>
            <a:ext cx="355004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3404" y="685801"/>
            <a:ext cx="6242616"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699" y="2971800"/>
            <a:ext cx="3550045"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479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110" y="1752599"/>
            <a:ext cx="5427572"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6661" y="914400"/>
            <a:ext cx="3281828"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3110" y="3124199"/>
            <a:ext cx="5427572"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solidFill>
                  <a:prstClr val="black"/>
                </a:solidFill>
              </a:rPr>
              <a:pPr/>
              <a:t>1/10/2017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51189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1" y="1"/>
            <a:ext cx="2842684"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309512" y="457201"/>
            <a:ext cx="10272889"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09512" y="2667001"/>
            <a:ext cx="10272888"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811573" y="6116071"/>
            <a:ext cx="114329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131A16-B614-45A7-B5A5-D789006B2C58}" type="datetimeFigureOut">
              <a:rPr lang="en-US" smtClean="0">
                <a:solidFill>
                  <a:prstClr val="black"/>
                </a:solidFill>
              </a:rPr>
              <a:pPr/>
              <a:t>1/10/2017</a:t>
            </a:fld>
            <a:endParaRPr lang="en-US">
              <a:solidFill>
                <a:prstClr val="black"/>
              </a:solidFill>
            </a:endParaRPr>
          </a:p>
        </p:txBody>
      </p:sp>
      <p:sp>
        <p:nvSpPr>
          <p:cNvPr id="5" name="Footer Placeholder 4"/>
          <p:cNvSpPr>
            <a:spLocks noGrp="1"/>
          </p:cNvSpPr>
          <p:nvPr>
            <p:ph type="ftr" sz="quarter" idx="3"/>
          </p:nvPr>
        </p:nvSpPr>
        <p:spPr>
          <a:xfrm>
            <a:off x="2649330" y="6116071"/>
            <a:ext cx="708602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11031090" y="6116071"/>
            <a:ext cx="551311"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EBD49D-256D-49CD-932D-340D3D5ECF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3513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google.com.sa/url?sa=i&amp;rct=j&amp;q=histology+of+gastroesophageal+reflux+disease&amp;source=images&amp;cd=&amp;cad=rja&amp;docid=LwJVtlzyh3ugPM&amp;tbnid=bpIKsj0oJyt_IM:&amp;ved=0CAUQjRw&amp;url=http://en.wikipedia.org/wiki/Gastroesophageal_reflux_disease&amp;ei=XOGjUfWMG8KuPK3bgLAG&amp;psig=AFQjCNE8aNTC5DE7oU-l6E5GAtZ9Ghk_-Q&amp;ust=136978055175443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secure.health.utas.edu.au/intranet/cds/pathprac/Files/Cases/Gastro/Case11/Pictures11/Gross.jpg"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secure.health.utas.edu.au/intranet/cds/pathprac/Files/Cases/Gastro/Case11/Pictures11/M1.jp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upload.wikimedia.org/wikipedia/commons/0/01/Crohn's_disease_-_colon_-_high_mag.jpg"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67.w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142984"/>
            <a:ext cx="6553200" cy="3186122"/>
          </a:xfrm>
        </p:spPr>
        <p:txBody>
          <a:bodyPr>
            <a:noAutofit/>
          </a:bodyPr>
          <a:lstStyle/>
          <a:p>
            <a:pPr algn="ctr"/>
            <a:r>
              <a:rPr lang="en-US" sz="7200" b="1" i="1" dirty="0">
                <a:solidFill>
                  <a:srgbClr val="002060"/>
                </a:solidFill>
                <a:effectLst>
                  <a:outerShdw blurRad="38100" dist="38100" dir="2700000" algn="tl">
                    <a:srgbClr val="000000">
                      <a:alpha val="43137"/>
                    </a:srgbClr>
                  </a:outerShdw>
                </a:effectLst>
              </a:rPr>
              <a:t>GIT</a:t>
            </a:r>
            <a:r>
              <a:rPr lang="en-US" sz="6600" b="1" i="1" dirty="0">
                <a:solidFill>
                  <a:srgbClr val="002060"/>
                </a:solidFill>
                <a:effectLst>
                  <a:outerShdw blurRad="38100" dist="38100" dir="2700000" algn="tl">
                    <a:srgbClr val="000000">
                      <a:alpha val="43137"/>
                    </a:srgbClr>
                  </a:outerShdw>
                </a:effectLst>
              </a:rPr>
              <a:t> BLOCK</a:t>
            </a:r>
            <a:r>
              <a:rPr lang="en-US" sz="4000" i="1" dirty="0">
                <a:solidFill>
                  <a:schemeClr val="accent2">
                    <a:lumMod val="60000"/>
                    <a:lumOff val="40000"/>
                  </a:schemeClr>
                </a:solidFill>
              </a:rPr>
              <a:t/>
            </a:r>
            <a:br>
              <a:rPr lang="en-US" sz="4000" i="1" dirty="0">
                <a:solidFill>
                  <a:schemeClr val="accent2">
                    <a:lumMod val="60000"/>
                    <a:lumOff val="40000"/>
                  </a:schemeClr>
                </a:solidFill>
              </a:rPr>
            </a:br>
            <a:r>
              <a:rPr lang="en-US" sz="4000" i="1" dirty="0">
                <a:solidFill>
                  <a:schemeClr val="accent2">
                    <a:lumMod val="60000"/>
                    <a:lumOff val="40000"/>
                  </a:schemeClr>
                </a:solidFill>
              </a:rPr>
              <a:t/>
            </a:r>
            <a:br>
              <a:rPr lang="en-US" sz="4000" i="1" dirty="0">
                <a:solidFill>
                  <a:schemeClr val="accent2">
                    <a:lumMod val="60000"/>
                    <a:lumOff val="40000"/>
                  </a:schemeClr>
                </a:solidFill>
              </a:rPr>
            </a:br>
            <a:r>
              <a:rPr lang="en-US" sz="4000" b="1" i="1" dirty="0">
                <a:solidFill>
                  <a:schemeClr val="accent2">
                    <a:lumMod val="60000"/>
                    <a:lumOff val="40000"/>
                  </a:schemeClr>
                </a:solidFill>
                <a:effectLst>
                  <a:outerShdw blurRad="38100" dist="38100" dir="2700000" algn="tl">
                    <a:srgbClr val="000000">
                      <a:alpha val="43137"/>
                    </a:srgbClr>
                  </a:outerShdw>
                </a:effectLst>
              </a:rPr>
              <a:t> </a:t>
            </a:r>
            <a:r>
              <a:rPr lang="en-US" sz="4000" b="1" i="1" dirty="0">
                <a:solidFill>
                  <a:schemeClr val="tx1">
                    <a:lumMod val="95000"/>
                  </a:schemeClr>
                </a:solidFill>
                <a:effectLst>
                  <a:outerShdw blurRad="38100" dist="38100" dir="2700000" algn="tl">
                    <a:srgbClr val="000000">
                      <a:alpha val="43137"/>
                    </a:srgbClr>
                  </a:outerShdw>
                </a:effectLst>
              </a:rPr>
              <a:t>PATHOLOGY  </a:t>
            </a:r>
            <a:r>
              <a:rPr lang="en-US" sz="4000" b="1" i="1" dirty="0" smtClean="0">
                <a:solidFill>
                  <a:schemeClr val="tx1">
                    <a:lumMod val="95000"/>
                  </a:schemeClr>
                </a:solidFill>
                <a:effectLst>
                  <a:outerShdw blurRad="38100" dist="38100" dir="2700000" algn="tl">
                    <a:srgbClr val="000000">
                      <a:alpha val="43137"/>
                    </a:srgbClr>
                  </a:outerShdw>
                </a:effectLst>
              </a:rPr>
              <a:t>PRACTICAL</a:t>
            </a:r>
            <a:br>
              <a:rPr lang="en-US" sz="4000" b="1" i="1" dirty="0" smtClean="0">
                <a:solidFill>
                  <a:schemeClr val="tx1">
                    <a:lumMod val="95000"/>
                  </a:schemeClr>
                </a:solidFill>
                <a:effectLst>
                  <a:outerShdw blurRad="38100" dist="38100" dir="2700000" algn="tl">
                    <a:srgbClr val="000000">
                      <a:alpha val="43137"/>
                    </a:srgbClr>
                  </a:outerShdw>
                </a:effectLst>
              </a:rPr>
            </a:br>
            <a:r>
              <a:rPr lang="en-US" sz="4000" b="1" i="1" dirty="0" smtClean="0">
                <a:solidFill>
                  <a:schemeClr val="tx1">
                    <a:lumMod val="95000"/>
                  </a:schemeClr>
                </a:solidFill>
                <a:effectLst>
                  <a:outerShdw blurRad="38100" dist="38100" dir="2700000" algn="tl">
                    <a:srgbClr val="000000">
                      <a:alpha val="43137"/>
                    </a:srgbClr>
                  </a:outerShdw>
                </a:effectLst>
              </a:rPr>
              <a:t/>
            </a:r>
            <a:br>
              <a:rPr lang="en-US" sz="4000" b="1" i="1" dirty="0" smtClean="0">
                <a:solidFill>
                  <a:schemeClr val="tx1">
                    <a:lumMod val="95000"/>
                  </a:schemeClr>
                </a:solidFill>
                <a:effectLst>
                  <a:outerShdw blurRad="38100" dist="38100" dir="2700000" algn="tl">
                    <a:srgbClr val="000000">
                      <a:alpha val="43137"/>
                    </a:srgbClr>
                  </a:outerShdw>
                </a:effectLst>
              </a:rPr>
            </a:br>
            <a:r>
              <a:rPr lang="en-US" sz="4000" b="1" i="1" dirty="0" err="1" smtClean="0">
                <a:solidFill>
                  <a:schemeClr val="tx1">
                    <a:lumMod val="95000"/>
                  </a:schemeClr>
                </a:solidFill>
                <a:effectLst>
                  <a:outerShdw blurRad="38100" dist="38100" dir="2700000" algn="tl">
                    <a:srgbClr val="000000">
                      <a:alpha val="43137"/>
                    </a:srgbClr>
                  </a:outerShdw>
                </a:effectLst>
              </a:rPr>
              <a:t>Dr</a:t>
            </a:r>
            <a:r>
              <a:rPr lang="en-US" sz="4000" b="1" i="1" dirty="0" smtClean="0">
                <a:solidFill>
                  <a:schemeClr val="tx1">
                    <a:lumMod val="95000"/>
                  </a:schemeClr>
                </a:solidFill>
                <a:effectLst>
                  <a:outerShdw blurRad="38100" dist="38100" dir="2700000" algn="tl">
                    <a:srgbClr val="000000">
                      <a:alpha val="43137"/>
                    </a:srgbClr>
                  </a:outerShdw>
                </a:effectLst>
              </a:rPr>
              <a:t> Shaesta Naseem Zaidi</a:t>
            </a:r>
            <a:endParaRPr lang="en-US" b="1" i="1" dirty="0">
              <a:solidFill>
                <a:schemeClr val="tx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0777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0" y="2743200"/>
            <a:ext cx="4909550" cy="1107996"/>
          </a:xfrm>
          <a:prstGeom prst="rect">
            <a:avLst/>
          </a:prstGeom>
          <a:noFill/>
        </p:spPr>
        <p:txBody>
          <a:bodyPr wrap="none" lIns="91440" tIns="45720" rIns="91440" bIns="45720">
            <a:spAutoFit/>
          </a:bodyPr>
          <a:lstStyle/>
          <a:p>
            <a:pPr algn="ctr"/>
            <a:r>
              <a:rPr lang="en-US" sz="6600" b="1" i="1" cap="all" dirty="0">
                <a:ln w="9000" cmpd="sng">
                  <a:solidFill>
                    <a:srgbClr val="39639D">
                      <a:shade val="50000"/>
                      <a:satMod val="120000"/>
                    </a:srgbClr>
                  </a:solidFill>
                  <a:prstDash val="solid"/>
                </a:ln>
                <a:solidFill>
                  <a:srgbClr val="1010C6"/>
                </a:solidFill>
                <a:effectLst>
                  <a:outerShdw blurRad="38100" dist="38100" dir="2700000" algn="tl">
                    <a:srgbClr val="000000">
                      <a:alpha val="43137"/>
                    </a:srgbClr>
                  </a:outerShdw>
                  <a:reflection blurRad="12700" stA="28000" endPos="45000" dist="1000" dir="5400000" sy="-100000" algn="bl" rotWithShape="0"/>
                </a:effectLst>
              </a:rPr>
              <a:t>ESOPHAGUS</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260693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5458" name="Picture 2" descr="http://library.med.utah.edu/WebPath/jpeg4/GI209.jpg"/>
          <p:cNvPicPr>
            <a:picLocks noChangeAspect="1" noChangeArrowheads="1"/>
          </p:cNvPicPr>
          <p:nvPr/>
        </p:nvPicPr>
        <p:blipFill>
          <a:blip r:embed="rId2" cstate="print"/>
          <a:srcRect/>
          <a:stretch>
            <a:fillRect/>
          </a:stretch>
        </p:blipFill>
        <p:spPr bwMode="auto">
          <a:xfrm rot="5400000">
            <a:off x="3493044" y="980040"/>
            <a:ext cx="5112569" cy="4681897"/>
          </a:xfrm>
          <a:prstGeom prst="rect">
            <a:avLst/>
          </a:prstGeom>
          <a:noFill/>
          <a:ln>
            <a:solidFill>
              <a:schemeClr val="accent1"/>
            </a:solidFill>
          </a:ln>
        </p:spPr>
      </p:pic>
      <p:sp>
        <p:nvSpPr>
          <p:cNvPr id="3" name="Rectangle 2"/>
          <p:cNvSpPr/>
          <p:nvPr/>
        </p:nvSpPr>
        <p:spPr>
          <a:xfrm>
            <a:off x="2639616" y="5613048"/>
            <a:ext cx="6768752" cy="1200329"/>
          </a:xfrm>
          <a:prstGeom prst="rect">
            <a:avLst/>
          </a:prstGeom>
        </p:spPr>
        <p:txBody>
          <a:bodyPr wrap="square">
            <a:spAutoFit/>
          </a:bodyPr>
          <a:lstStyle/>
          <a:p>
            <a:pPr algn="ctr"/>
            <a:endParaRPr lang="en-US" b="1" i="1" dirty="0">
              <a:solidFill>
                <a:prstClr val="black"/>
              </a:solidFill>
            </a:endParaRPr>
          </a:p>
          <a:p>
            <a:pPr algn="ctr"/>
            <a:r>
              <a:rPr lang="en-US" b="1" i="1" dirty="0">
                <a:solidFill>
                  <a:prstClr val="black"/>
                </a:solidFill>
              </a:rPr>
              <a:t>This is normal esophageal squamous mucosa at the left, with underlying submucosa containing mucus glands and a duct surrounded by lymphoid tissue. The muscularis is at the right.</a:t>
            </a:r>
          </a:p>
        </p:txBody>
      </p:sp>
      <p:sp>
        <p:nvSpPr>
          <p:cNvPr id="4" name="Rounded Rectangle 3"/>
          <p:cNvSpPr/>
          <p:nvPr/>
        </p:nvSpPr>
        <p:spPr>
          <a:xfrm>
            <a:off x="3143672" y="188640"/>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Histology of Normal Esophagus </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365006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3124200"/>
            <a:ext cx="6553200" cy="838200"/>
          </a:xfrm>
        </p:spPr>
        <p:txBody>
          <a:bodyPr>
            <a:noAutofit/>
          </a:bodyPr>
          <a:lstStyle/>
          <a:p>
            <a:pPr algn="ctr"/>
            <a:r>
              <a:rPr lang="en-US" sz="4400" b="1" i="1" dirty="0">
                <a:solidFill>
                  <a:schemeClr val="accent2">
                    <a:lumMod val="75000"/>
                  </a:schemeClr>
                </a:solidFill>
                <a:effectLst>
                  <a:outerShdw blurRad="38100" dist="38100" dir="2700000" algn="tl">
                    <a:srgbClr val="000000">
                      <a:alpha val="43137"/>
                    </a:srgbClr>
                  </a:outerShdw>
                </a:effectLst>
              </a:rPr>
              <a:t>Gross and histopathology</a:t>
            </a: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808595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upload.wikimedia.org/wikipedia/commons/thumb/1/16/Peptic_stricture.png/220px-Peptic_stricture.png">
            <a:hlinkClick r:id="rId2"/>
          </p:cNvPr>
          <p:cNvPicPr>
            <a:picLocks noChangeAspect="1" noChangeArrowheads="1"/>
          </p:cNvPicPr>
          <p:nvPr/>
        </p:nvPicPr>
        <p:blipFill>
          <a:blip r:embed="rId3" cstate="print"/>
          <a:srcRect/>
          <a:stretch>
            <a:fillRect/>
          </a:stretch>
        </p:blipFill>
        <p:spPr bwMode="auto">
          <a:xfrm>
            <a:off x="3359696" y="1268761"/>
            <a:ext cx="5040560" cy="4390827"/>
          </a:xfrm>
          <a:prstGeom prst="rect">
            <a:avLst/>
          </a:prstGeom>
          <a:noFill/>
          <a:ln>
            <a:solidFill>
              <a:schemeClr val="accent1"/>
            </a:solidFill>
          </a:ln>
        </p:spPr>
      </p:pic>
      <p:sp>
        <p:nvSpPr>
          <p:cNvPr id="5" name="Rounded Rectangle 4"/>
          <p:cNvSpPr/>
          <p:nvPr/>
        </p:nvSpPr>
        <p:spPr>
          <a:xfrm>
            <a:off x="3503712" y="404664"/>
            <a:ext cx="482453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a:solidFill>
                  <a:prstClr val="white"/>
                </a:solidFill>
                <a:effectLst>
                  <a:outerShdw blurRad="38100" dist="38100" dir="2700000" algn="tl">
                    <a:srgbClr val="000000">
                      <a:alpha val="43137"/>
                    </a:srgbClr>
                  </a:outerShdw>
                </a:effectLst>
              </a:rPr>
              <a:t>GERD – Endoscopy view</a:t>
            </a:r>
          </a:p>
        </p:txBody>
      </p:sp>
      <p:sp>
        <p:nvSpPr>
          <p:cNvPr id="6" name="Rectangle 5"/>
          <p:cNvSpPr/>
          <p:nvPr/>
        </p:nvSpPr>
        <p:spPr>
          <a:xfrm>
            <a:off x="2999656" y="5733257"/>
            <a:ext cx="5832648" cy="1015663"/>
          </a:xfrm>
          <a:prstGeom prst="rect">
            <a:avLst/>
          </a:prstGeom>
        </p:spPr>
        <p:txBody>
          <a:bodyPr wrap="square">
            <a:spAutoFit/>
          </a:bodyPr>
          <a:lstStyle/>
          <a:p>
            <a:pPr algn="ctr"/>
            <a:r>
              <a:rPr lang="en-US" sz="2000" b="1" i="1" dirty="0">
                <a:solidFill>
                  <a:prstClr val="black"/>
                </a:solidFill>
              </a:rPr>
              <a:t>Reflux esophagitis – necrosis of esophageal epithelium causing ulcers near the junction of the stomach and esophagus</a:t>
            </a:r>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16599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3215680" y="188640"/>
            <a:ext cx="554461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a:solidFill>
                  <a:prstClr val="white"/>
                </a:solidFill>
                <a:effectLst>
                  <a:outerShdw blurRad="38100" dist="38100" dir="2700000" algn="tl">
                    <a:srgbClr val="000000">
                      <a:alpha val="43137"/>
                    </a:srgbClr>
                  </a:outerShdw>
                </a:effectLst>
              </a:rPr>
              <a:t>GERD – Microscopically  HPF</a:t>
            </a:r>
          </a:p>
        </p:txBody>
      </p:sp>
      <p:pic>
        <p:nvPicPr>
          <p:cNvPr id="24064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2639616" y="1052737"/>
            <a:ext cx="6768752" cy="4886119"/>
          </a:xfrm>
          <a:prstGeom prst="rect">
            <a:avLst/>
          </a:prstGeom>
          <a:noFill/>
          <a:ln>
            <a:solidFill>
              <a:schemeClr val="accent1"/>
            </a:solidFill>
          </a:ln>
        </p:spPr>
      </p:pic>
      <p:sp>
        <p:nvSpPr>
          <p:cNvPr id="8" name="Rectangle 7"/>
          <p:cNvSpPr/>
          <p:nvPr/>
        </p:nvSpPr>
        <p:spPr>
          <a:xfrm>
            <a:off x="2567608" y="6023029"/>
            <a:ext cx="6984776" cy="707886"/>
          </a:xfrm>
          <a:prstGeom prst="rect">
            <a:avLst/>
          </a:prstGeom>
        </p:spPr>
        <p:txBody>
          <a:bodyPr wrap="square">
            <a:spAutoFit/>
          </a:bodyPr>
          <a:lstStyle/>
          <a:p>
            <a:pPr algn="ctr"/>
            <a:r>
              <a:rPr lang="en-US" sz="2000" b="1" i="1" dirty="0">
                <a:solidFill>
                  <a:prstClr val="black"/>
                </a:solidFill>
              </a:rPr>
              <a:t>Intraepithelial eosinophils (arrow) and basal cell hyperplasia (high power, H/E stain).</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736687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2514600" y="1524000"/>
            <a:ext cx="7488832" cy="4310608"/>
          </a:xfrm>
          <a:prstGeom prst="rect">
            <a:avLst/>
          </a:prstGeom>
          <a:noFill/>
          <a:ln w="9525">
            <a:noFill/>
            <a:round/>
            <a:headEnd/>
            <a:tailEnd/>
          </a:ln>
        </p:spPr>
        <p:txBody>
          <a:bodyPr/>
          <a:lstStyle/>
          <a:p>
            <a:pPr marL="341313" indent="-341313">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Inflammatory Cells:</a:t>
            </a:r>
          </a:p>
          <a:p>
            <a:pPr marL="741363" lvl="1" indent="-284163">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prstClr val="black">
                    <a:lumMod val="65000"/>
                    <a:lumOff val="35000"/>
                  </a:prstClr>
                </a:solidFill>
                <a:latin typeface="Calibri" pitchFamily="32" charset="0"/>
              </a:rPr>
              <a:t>Eosinophils</a:t>
            </a:r>
          </a:p>
          <a:p>
            <a:pPr marL="741363" lvl="1" indent="-284163">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prstClr val="black">
                    <a:lumMod val="65000"/>
                    <a:lumOff val="35000"/>
                  </a:prstClr>
                </a:solidFill>
                <a:latin typeface="Calibri" pitchFamily="32" charset="0"/>
              </a:rPr>
              <a:t>Neutrophils</a:t>
            </a:r>
          </a:p>
          <a:p>
            <a:pPr marL="741363" lvl="1" indent="-284163">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prstClr val="black">
                    <a:lumMod val="65000"/>
                    <a:lumOff val="35000"/>
                  </a:prstClr>
                </a:solidFill>
                <a:latin typeface="Calibri" pitchFamily="32" charset="0"/>
              </a:rPr>
              <a:t>Lymphocytes</a:t>
            </a:r>
          </a:p>
          <a:p>
            <a:pPr marL="341313" indent="-341313">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Basal zone hyperplasia</a:t>
            </a:r>
          </a:p>
          <a:p>
            <a:pPr marL="341313" indent="-341313">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Lamina Propria papillae elongated and congested</a:t>
            </a:r>
          </a:p>
          <a:p>
            <a:pPr marL="341313" indent="-341313">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3200" b="1" dirty="0">
              <a:solidFill>
                <a:srgbClr val="CC0066"/>
              </a:solidFill>
              <a:latin typeface="Calibri" pitchFamily="32" charset="0"/>
            </a:endParaRPr>
          </a:p>
        </p:txBody>
      </p:sp>
      <p:sp>
        <p:nvSpPr>
          <p:cNvPr id="4" name="Rounded Rectangle 3"/>
          <p:cNvSpPr/>
          <p:nvPr/>
        </p:nvSpPr>
        <p:spPr>
          <a:xfrm>
            <a:off x="2595538" y="404664"/>
            <a:ext cx="6858048"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prstClr val="white"/>
                </a:solidFill>
              </a:rPr>
              <a:t>GASTROESOPHAGEAL REFLUX DISEASE</a:t>
            </a:r>
          </a:p>
          <a:p>
            <a:pPr algn="ctr">
              <a:buClr>
                <a:srgbClr val="00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prstClr val="white"/>
                </a:solidFill>
              </a:rPr>
              <a:t>(GERD)</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327739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991544" y="836712"/>
            <a:ext cx="8064897" cy="3744416"/>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solidFill>
                <a:schemeClr val="accent1"/>
              </a:solidFill>
              <a:round/>
              <a:headEnd/>
              <a:tailEnd/>
            </a:ln>
          </p:spPr>
        </p:pic>
        <p:sp>
          <p:nvSpPr>
            <p:cNvPr id="28677" name="Text Box 4"/>
            <p:cNvSpPr txBox="1">
              <a:spLocks noChangeArrowheads="1"/>
            </p:cNvSpPr>
            <p:nvPr/>
          </p:nvSpPr>
          <p:spPr bwMode="auto">
            <a:xfrm>
              <a:off x="240" y="1584"/>
              <a:ext cx="5280" cy="2461"/>
            </a:xfrm>
            <a:prstGeom prst="rect">
              <a:avLst/>
            </a:prstGeom>
            <a:noFill/>
            <a:ln w="9525">
              <a:solidFill>
                <a:schemeClr val="accent1"/>
              </a:solidFill>
              <a:round/>
              <a:headEnd/>
              <a:tailEnd/>
            </a:ln>
          </p:spPr>
          <p:txBody>
            <a:bodyPr wrap="none" anchor="ctr"/>
            <a:lstStyle/>
            <a:p>
              <a:endParaRPr lang="en-US">
                <a:solidFill>
                  <a:prstClr val="black"/>
                </a:solidFill>
              </a:endParaRPr>
            </a:p>
          </p:txBody>
        </p:sp>
      </p:grpSp>
      <p:sp>
        <p:nvSpPr>
          <p:cNvPr id="6" name="Rounded Rectangle 5"/>
          <p:cNvSpPr/>
          <p:nvPr/>
        </p:nvSpPr>
        <p:spPr>
          <a:xfrm>
            <a:off x="3575720" y="144016"/>
            <a:ext cx="4896544" cy="5486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a:solidFill>
                  <a:prstClr val="white"/>
                </a:solidFill>
                <a:effectLst>
                  <a:outerShdw blurRad="38100" dist="38100" dir="2700000" algn="tl">
                    <a:srgbClr val="000000">
                      <a:alpha val="43137"/>
                    </a:srgbClr>
                  </a:outerShdw>
                </a:effectLst>
              </a:rPr>
              <a:t>BARRETT’S  ESOPHAGUS</a:t>
            </a:r>
          </a:p>
        </p:txBody>
      </p:sp>
      <p:sp>
        <p:nvSpPr>
          <p:cNvPr id="7" name="Text Box 2"/>
          <p:cNvSpPr txBox="1">
            <a:spLocks noChangeArrowheads="1"/>
          </p:cNvSpPr>
          <p:nvPr/>
        </p:nvSpPr>
        <p:spPr bwMode="auto">
          <a:xfrm>
            <a:off x="1775520" y="4869160"/>
            <a:ext cx="8136904" cy="1872208"/>
          </a:xfrm>
          <a:prstGeom prst="rect">
            <a:avLst/>
          </a:prstGeom>
          <a:noFill/>
          <a:ln w="9525">
            <a:noFill/>
            <a:round/>
            <a:headEnd/>
            <a:tailEnd/>
          </a:ln>
        </p:spPr>
        <p:txBody>
          <a:bodyPr/>
          <a:lstStyle/>
          <a:p>
            <a:pPr marL="341313" indent="-341313" algn="ctr">
              <a:spcBef>
                <a:spcPts val="8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a:solidFill>
                  <a:prstClr val="black"/>
                </a:solidFill>
              </a:rPr>
              <a:t>Intestinalized metaplastic mucosa is at risk for glandular dysplasia. Searching for dysplasia when BARRETT’s is present is of utmost importance. Most/All adenocarcinomas  arising in the esophagus arise from previously existing BARRETT’s . Newly named Columnar lined esophagus</a:t>
            </a:r>
          </a:p>
        </p:txBody>
      </p:sp>
      <p:sp>
        <p:nvSpPr>
          <p:cNvPr id="8" name="TextBox 7"/>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212674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279576" y="5357827"/>
            <a:ext cx="7344816" cy="1015663"/>
          </a:xfrm>
          <a:prstGeom prst="rect">
            <a:avLst/>
          </a:prstGeom>
        </p:spPr>
        <p:txBody>
          <a:bodyPr wrap="square">
            <a:spAutoFit/>
          </a:bodyPr>
          <a:lstStyle/>
          <a:p>
            <a:pPr algn="ctr"/>
            <a:r>
              <a:rPr lang="en-US" sz="2000" b="1" i="1" dirty="0">
                <a:solidFill>
                  <a:prstClr val="black"/>
                </a:solidFill>
              </a:rPr>
              <a:t>These two endoscopic views demonstrate Barrett esophagus areas of mucosal erythema of the lower esophagus, with islands of normal pale esophageal squamous mucosa. </a:t>
            </a:r>
          </a:p>
        </p:txBody>
      </p:sp>
      <p:pic>
        <p:nvPicPr>
          <p:cNvPr id="1026" name="Picture 2" descr="http://library.med.utah.edu/WebPath/jpeg4/GI416.jpg"/>
          <p:cNvPicPr>
            <a:picLocks noChangeAspect="1" noChangeArrowheads="1"/>
          </p:cNvPicPr>
          <p:nvPr/>
        </p:nvPicPr>
        <p:blipFill>
          <a:blip r:embed="rId2" cstate="print"/>
          <a:srcRect/>
          <a:stretch>
            <a:fillRect/>
          </a:stretch>
        </p:blipFill>
        <p:spPr bwMode="auto">
          <a:xfrm>
            <a:off x="2351585" y="1038598"/>
            <a:ext cx="7218462" cy="4190603"/>
          </a:xfrm>
          <a:prstGeom prst="rect">
            <a:avLst/>
          </a:prstGeom>
          <a:noFill/>
          <a:ln>
            <a:solidFill>
              <a:schemeClr val="accent1"/>
            </a:solidFill>
          </a:ln>
        </p:spPr>
      </p:pic>
      <p:sp>
        <p:nvSpPr>
          <p:cNvPr id="4" name="Rounded Rectangle 3"/>
          <p:cNvSpPr/>
          <p:nvPr/>
        </p:nvSpPr>
        <p:spPr>
          <a:xfrm>
            <a:off x="2783632" y="188640"/>
            <a:ext cx="6408712"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Barrett’s Esophagus – Endoscopic view</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638432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2639616" y="908720"/>
            <a:ext cx="6885384" cy="4320481"/>
          </a:xfrm>
          <a:prstGeom prst="rect">
            <a:avLst/>
          </a:prstGeom>
          <a:noFill/>
          <a:ln>
            <a:solidFill>
              <a:schemeClr val="accent1"/>
            </a:solidFill>
          </a:ln>
        </p:spPr>
      </p:pic>
      <p:sp>
        <p:nvSpPr>
          <p:cNvPr id="3" name="Rectangle 2"/>
          <p:cNvSpPr/>
          <p:nvPr/>
        </p:nvSpPr>
        <p:spPr>
          <a:xfrm>
            <a:off x="1828800" y="5301209"/>
            <a:ext cx="8077200" cy="1323439"/>
          </a:xfrm>
          <a:prstGeom prst="rect">
            <a:avLst/>
          </a:prstGeom>
        </p:spPr>
        <p:txBody>
          <a:bodyPr wrap="square">
            <a:spAutoFit/>
          </a:bodyPr>
          <a:lstStyle/>
          <a:p>
            <a:pPr algn="ctr"/>
            <a:r>
              <a:rPr lang="en-US" sz="2000" b="1" i="1" dirty="0">
                <a:solidFill>
                  <a:prstClr val="black"/>
                </a:solidFill>
              </a:rPr>
              <a:t>There is gastric-type mucosa above the gastroesophageal junction. Note the columnar epithelium to the left and the squamous epithelium at the right. Typical Barrett's mucosa shows intestinal metaplasia with chronic inflammation  (note the goblet cells in the columnar mucosa).</a:t>
            </a:r>
          </a:p>
        </p:txBody>
      </p:sp>
      <p:sp>
        <p:nvSpPr>
          <p:cNvPr id="4" name="Rounded Rectangle 3"/>
          <p:cNvSpPr/>
          <p:nvPr/>
        </p:nvSpPr>
        <p:spPr>
          <a:xfrm>
            <a:off x="2999656" y="188640"/>
            <a:ext cx="6296744"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Barrett's esophagus – Microscopic view </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01453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2711624" y="1052737"/>
            <a:ext cx="6768752" cy="4929023"/>
          </a:xfrm>
          <a:prstGeom prst="rect">
            <a:avLst/>
          </a:prstGeom>
          <a:noFill/>
          <a:ln w="9525">
            <a:solidFill>
              <a:schemeClr val="accent1"/>
            </a:solidFill>
            <a:round/>
            <a:headEnd/>
            <a:tailEnd/>
          </a:ln>
        </p:spPr>
      </p:pic>
      <p:sp>
        <p:nvSpPr>
          <p:cNvPr id="3" name="Rounded Rectangle 2"/>
          <p:cNvSpPr/>
          <p:nvPr/>
        </p:nvSpPr>
        <p:spPr>
          <a:xfrm>
            <a:off x="3505200" y="228600"/>
            <a:ext cx="519566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Glandular “ Dysplasia” - HPF</a:t>
            </a:r>
          </a:p>
        </p:txBody>
      </p:sp>
      <p:sp>
        <p:nvSpPr>
          <p:cNvPr id="4" name="TextBox 3"/>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764206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24232" y="3071810"/>
            <a:ext cx="6056466" cy="923330"/>
          </a:xfrm>
          <a:prstGeom prst="rect">
            <a:avLst/>
          </a:prstGeom>
          <a:noFill/>
        </p:spPr>
        <p:txBody>
          <a:bodyPr wrap="none" lIns="91440" tIns="45720" rIns="91440" bIns="45720">
            <a:spAutoFit/>
          </a:bodyPr>
          <a:lstStyle/>
          <a:p>
            <a:pPr algn="ctr"/>
            <a:r>
              <a:rPr lang="en-US" sz="5400" b="1" i="1" dirty="0">
                <a:ln w="17780" cmpd="sng">
                  <a:solidFill>
                    <a:srgbClr val="2DA2BF">
                      <a:tint val="3000"/>
                    </a:srgbClr>
                  </a:solidFill>
                  <a:prstDash val="solid"/>
                  <a:miter lim="800000"/>
                </a:ln>
                <a:solidFill>
                  <a:srgbClr val="FF0000"/>
                </a:solidFill>
                <a:effectLst>
                  <a:outerShdw blurRad="55000" dist="50800" dir="5400000" algn="tl">
                    <a:srgbClr val="000000">
                      <a:alpha val="33000"/>
                    </a:srgbClr>
                  </a:outerShdw>
                </a:effectLst>
                <a:latin typeface="Aharoni" pitchFamily="2" charset="-79"/>
                <a:cs typeface="Aharoni" pitchFamily="2" charset="-79"/>
              </a:rPr>
              <a:t>SALIVARY GLAND</a:t>
            </a:r>
          </a:p>
        </p:txBody>
      </p:sp>
      <p:sp>
        <p:nvSpPr>
          <p:cNvPr id="7" name="TextBox 6"/>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704082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2351584" y="1052736"/>
            <a:ext cx="7344816" cy="4824536"/>
          </a:xfrm>
          <a:prstGeom prst="rect">
            <a:avLst/>
          </a:prstGeom>
          <a:noFill/>
          <a:ln w="9525">
            <a:solidFill>
              <a:schemeClr val="accent1"/>
            </a:solidFill>
            <a:round/>
            <a:headEnd/>
            <a:tailEnd/>
          </a:ln>
        </p:spPr>
      </p:pic>
      <p:sp>
        <p:nvSpPr>
          <p:cNvPr id="3" name="Rounded Rectangle 2"/>
          <p:cNvSpPr/>
          <p:nvPr/>
        </p:nvSpPr>
        <p:spPr>
          <a:xfrm>
            <a:off x="2423592" y="332656"/>
            <a:ext cx="727280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Squamous Dysplasia of the Esophagus - HPF</a:t>
            </a:r>
          </a:p>
        </p:txBody>
      </p:sp>
      <p:sp>
        <p:nvSpPr>
          <p:cNvPr id="4" name="Rectangle 3"/>
          <p:cNvSpPr/>
          <p:nvPr/>
        </p:nvSpPr>
        <p:spPr>
          <a:xfrm>
            <a:off x="2351584" y="6011996"/>
            <a:ext cx="7344816" cy="707886"/>
          </a:xfrm>
          <a:prstGeom prst="rect">
            <a:avLst/>
          </a:prstGeom>
        </p:spPr>
        <p:txBody>
          <a:bodyPr wrap="square">
            <a:spAutoFit/>
          </a:bodyPr>
          <a:lstStyle/>
          <a:p>
            <a:pPr algn="ctr"/>
            <a:r>
              <a:rPr lang="en-US" sz="2000" b="1" i="1" dirty="0">
                <a:solidFill>
                  <a:prstClr val="black"/>
                </a:solidFill>
              </a:rPr>
              <a:t>Squamous dysplasia of the esophagus may develop with time into squamous cell carcinoma</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383985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2895600"/>
            <a:ext cx="6172200" cy="1600944"/>
          </a:xfrm>
        </p:spPr>
        <p:txBody>
          <a:bodyPr>
            <a:normAutofit/>
          </a:bodyPr>
          <a:lstStyle/>
          <a:p>
            <a:pPr algn="ctr"/>
            <a:r>
              <a:rPr lang="en-US" sz="4800" b="1" i="1" dirty="0">
                <a:solidFill>
                  <a:srgbClr val="1010C6"/>
                </a:solidFill>
                <a:effectLst>
                  <a:outerShdw blurRad="38100" dist="38100" dir="2700000" algn="tl">
                    <a:srgbClr val="000000">
                      <a:alpha val="43137"/>
                    </a:srgbClr>
                  </a:outerShdw>
                </a:effectLst>
                <a:latin typeface="Aharoni" pitchFamily="2" charset="-79"/>
                <a:cs typeface="Aharoni" pitchFamily="2" charset="-79"/>
              </a:rPr>
              <a:t> Carcinoma of the esophagus</a:t>
            </a:r>
          </a:p>
        </p:txBody>
      </p:sp>
      <p:sp>
        <p:nvSpPr>
          <p:cNvPr id="3" name="TextBox 2"/>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86826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2495600" y="980728"/>
            <a:ext cx="7056784" cy="4248472"/>
          </a:xfrm>
          <a:prstGeom prst="rect">
            <a:avLst/>
          </a:prstGeom>
          <a:noFill/>
        </p:spPr>
      </p:pic>
      <p:sp>
        <p:nvSpPr>
          <p:cNvPr id="3" name="Rectangle 2"/>
          <p:cNvSpPr/>
          <p:nvPr/>
        </p:nvSpPr>
        <p:spPr>
          <a:xfrm>
            <a:off x="2209800" y="5264041"/>
            <a:ext cx="7543800" cy="1323439"/>
          </a:xfrm>
          <a:prstGeom prst="rect">
            <a:avLst/>
          </a:prstGeom>
        </p:spPr>
        <p:txBody>
          <a:bodyPr wrap="square">
            <a:spAutoFit/>
          </a:bodyPr>
          <a:lstStyle/>
          <a:p>
            <a:pPr algn="ctr"/>
            <a:r>
              <a:rPr lang="en-US" sz="2000" b="1" i="1" dirty="0">
                <a:solidFill>
                  <a:prstClr val="black"/>
                </a:solidFill>
              </a:rPr>
              <a:t>This gross photograph illustrates a squamous cell carcinoma of the esophagus in a patient who presented with progressive dysphagia. The oval structure adjacent to the esophagus represents metatastic squamous cell carcinoma within a lymph node. </a:t>
            </a:r>
          </a:p>
        </p:txBody>
      </p:sp>
      <p:sp>
        <p:nvSpPr>
          <p:cNvPr id="4" name="Rounded Rectangle 3"/>
          <p:cNvSpPr/>
          <p:nvPr/>
        </p:nvSpPr>
        <p:spPr>
          <a:xfrm>
            <a:off x="3071664" y="332656"/>
            <a:ext cx="6120680"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Carcinoma of the Esophagus - Gross</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572676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5890" name="Picture 1"/>
          <p:cNvPicPr>
            <a:picLocks noChangeAspect="1"/>
          </p:cNvPicPr>
          <p:nvPr/>
        </p:nvPicPr>
        <p:blipFill>
          <a:blip r:embed="rId3" cstate="print"/>
          <a:srcRect/>
          <a:stretch>
            <a:fillRect/>
          </a:stretch>
        </p:blipFill>
        <p:spPr bwMode="auto">
          <a:xfrm>
            <a:off x="2639616" y="980728"/>
            <a:ext cx="3312368" cy="4320481"/>
          </a:xfrm>
          <a:prstGeom prst="rect">
            <a:avLst/>
          </a:prstGeom>
          <a:noFill/>
          <a:ln w="9525">
            <a:noFill/>
            <a:miter lim="800000"/>
            <a:headEnd/>
            <a:tailEnd/>
          </a:ln>
        </p:spPr>
      </p:pic>
      <p:pic>
        <p:nvPicPr>
          <p:cNvPr id="222210" name="Picture 2" descr="http://library.med.utah.edu/WebPath/jpeg4/GI109.jpg"/>
          <p:cNvPicPr>
            <a:picLocks noChangeAspect="1" noChangeArrowheads="1"/>
          </p:cNvPicPr>
          <p:nvPr/>
        </p:nvPicPr>
        <p:blipFill>
          <a:blip r:embed="rId4" cstate="print"/>
          <a:srcRect/>
          <a:stretch>
            <a:fillRect/>
          </a:stretch>
        </p:blipFill>
        <p:spPr bwMode="auto">
          <a:xfrm rot="16200000">
            <a:off x="5651401" y="1569343"/>
            <a:ext cx="4320480" cy="3143250"/>
          </a:xfrm>
          <a:prstGeom prst="rect">
            <a:avLst/>
          </a:prstGeom>
          <a:noFill/>
        </p:spPr>
      </p:pic>
      <p:sp>
        <p:nvSpPr>
          <p:cNvPr id="4" name="Rectangle 3"/>
          <p:cNvSpPr/>
          <p:nvPr/>
        </p:nvSpPr>
        <p:spPr>
          <a:xfrm>
            <a:off x="2567608" y="5373217"/>
            <a:ext cx="6768752" cy="1323439"/>
          </a:xfrm>
          <a:prstGeom prst="rect">
            <a:avLst/>
          </a:prstGeom>
        </p:spPr>
        <p:txBody>
          <a:bodyPr wrap="square">
            <a:spAutoFit/>
          </a:bodyPr>
          <a:lstStyle/>
          <a:p>
            <a:pPr algn="ctr"/>
            <a:r>
              <a:rPr lang="en-US" sz="2000" b="1" i="1" dirty="0">
                <a:solidFill>
                  <a:prstClr val="black"/>
                </a:solidFill>
              </a:rPr>
              <a:t>This irregular reddish, ulcerated exophytic mid-esophageal mass as seen on the mucosal surface is a squamous cell carcinoma. Endoscopic views of an ulcerated mid-esophageal squamous cell carcinoma causing luminal stenosis .</a:t>
            </a:r>
          </a:p>
        </p:txBody>
      </p:sp>
      <p:sp>
        <p:nvSpPr>
          <p:cNvPr id="5" name="Rounded Rectangle 4"/>
          <p:cNvSpPr/>
          <p:nvPr/>
        </p:nvSpPr>
        <p:spPr>
          <a:xfrm>
            <a:off x="2927648" y="260648"/>
            <a:ext cx="6192688"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Carcinoma of the Esophagus - Gross</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326651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www.pathology.washington.edu/about/education/gallery/jpgs575/spa/img0015.jpg"/>
          <p:cNvPicPr>
            <a:picLocks noChangeAspect="1" noChangeArrowheads="1"/>
          </p:cNvPicPr>
          <p:nvPr/>
        </p:nvPicPr>
        <p:blipFill>
          <a:blip r:embed="rId2" cstate="print"/>
          <a:srcRect/>
          <a:stretch>
            <a:fillRect/>
          </a:stretch>
        </p:blipFill>
        <p:spPr bwMode="auto">
          <a:xfrm>
            <a:off x="2524100" y="1124744"/>
            <a:ext cx="7215238" cy="4752528"/>
          </a:xfrm>
          <a:prstGeom prst="rect">
            <a:avLst/>
          </a:prstGeom>
          <a:noFill/>
          <a:ln>
            <a:solidFill>
              <a:schemeClr val="accent1"/>
            </a:solidFill>
          </a:ln>
        </p:spPr>
      </p:pic>
      <p:sp>
        <p:nvSpPr>
          <p:cNvPr id="3" name="Rounded Rectangle 2"/>
          <p:cNvSpPr/>
          <p:nvPr/>
        </p:nvSpPr>
        <p:spPr>
          <a:xfrm>
            <a:off x="2524100" y="304800"/>
            <a:ext cx="7215238" cy="531912"/>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Squamous Cell Carcinoma of the Esophagus - LPF</a:t>
            </a:r>
          </a:p>
        </p:txBody>
      </p:sp>
      <p:sp>
        <p:nvSpPr>
          <p:cNvPr id="4" name="Rectangle 3"/>
          <p:cNvSpPr/>
          <p:nvPr/>
        </p:nvSpPr>
        <p:spPr>
          <a:xfrm>
            <a:off x="4302308" y="6021288"/>
            <a:ext cx="3975768" cy="400110"/>
          </a:xfrm>
          <a:prstGeom prst="rect">
            <a:avLst/>
          </a:prstGeom>
        </p:spPr>
        <p:txBody>
          <a:bodyPr wrap="none">
            <a:spAutoFit/>
          </a:bodyPr>
          <a:lstStyle/>
          <a:p>
            <a:r>
              <a:rPr lang="en-US" sz="2000" b="1" i="1" dirty="0">
                <a:solidFill>
                  <a:prstClr val="black"/>
                </a:solidFill>
              </a:rPr>
              <a:t>Infiltrating nests of neoplastic cells</a:t>
            </a:r>
            <a:endParaRPr lang="en-US" sz="2000" dirty="0">
              <a:solidFill>
                <a:prstClr val="black"/>
              </a:solidFill>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780675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2756842" y="1071546"/>
            <a:ext cx="6696744" cy="4896544"/>
          </a:xfrm>
          <a:prstGeom prst="rect">
            <a:avLst/>
          </a:prstGeom>
          <a:noFill/>
          <a:ln>
            <a:solidFill>
              <a:schemeClr val="accent1"/>
            </a:solidFill>
          </a:ln>
        </p:spPr>
      </p:pic>
      <p:sp>
        <p:nvSpPr>
          <p:cNvPr id="3" name="Rounded Rectangle 2"/>
          <p:cNvSpPr/>
          <p:nvPr/>
        </p:nvSpPr>
        <p:spPr>
          <a:xfrm>
            <a:off x="2639616" y="304800"/>
            <a:ext cx="6813970" cy="533400"/>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Squamous Cell Carcinoma of the Esophagus - HPF</a:t>
            </a:r>
          </a:p>
        </p:txBody>
      </p:sp>
      <p:sp>
        <p:nvSpPr>
          <p:cNvPr id="4" name="Rectangle 3"/>
          <p:cNvSpPr/>
          <p:nvPr/>
        </p:nvSpPr>
        <p:spPr>
          <a:xfrm>
            <a:off x="2639616" y="6072206"/>
            <a:ext cx="6768752" cy="707886"/>
          </a:xfrm>
          <a:prstGeom prst="rect">
            <a:avLst/>
          </a:prstGeom>
        </p:spPr>
        <p:txBody>
          <a:bodyPr wrap="square">
            <a:spAutoFit/>
          </a:bodyPr>
          <a:lstStyle/>
          <a:p>
            <a:pPr algn="ctr"/>
            <a:r>
              <a:rPr lang="en-US" sz="2000" b="1" i="1" dirty="0">
                <a:solidFill>
                  <a:prstClr val="black"/>
                </a:solidFill>
              </a:rPr>
              <a:t>Solid nests of neoplastic cells having abundant pink cytoplasm and distinct cell borders </a:t>
            </a:r>
            <a:endParaRPr lang="en-US" sz="2000" dirty="0">
              <a:solidFill>
                <a:prstClr val="black"/>
              </a:solidFill>
            </a:endParaRP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343589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2639616" y="1052736"/>
            <a:ext cx="6840760" cy="4104456"/>
          </a:xfrm>
          <a:prstGeom prst="rect">
            <a:avLst/>
          </a:prstGeom>
          <a:noFill/>
          <a:ln w="9525">
            <a:solidFill>
              <a:schemeClr val="accent1"/>
            </a:solidFill>
            <a:round/>
            <a:headEnd/>
            <a:tailEnd/>
          </a:ln>
        </p:spPr>
      </p:pic>
      <p:sp>
        <p:nvSpPr>
          <p:cNvPr id="3" name="Rounded Rectangle 2"/>
          <p:cNvSpPr/>
          <p:nvPr/>
        </p:nvSpPr>
        <p:spPr>
          <a:xfrm>
            <a:off x="2639616" y="332656"/>
            <a:ext cx="684076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Squamous Dysplasia of the Esophagus - LPF</a:t>
            </a:r>
          </a:p>
        </p:txBody>
      </p:sp>
      <p:sp>
        <p:nvSpPr>
          <p:cNvPr id="4" name="Rectangle 3"/>
          <p:cNvSpPr/>
          <p:nvPr/>
        </p:nvSpPr>
        <p:spPr>
          <a:xfrm>
            <a:off x="2423592" y="5157192"/>
            <a:ext cx="7128792" cy="1631216"/>
          </a:xfrm>
          <a:prstGeom prst="rect">
            <a:avLst/>
          </a:prstGeom>
        </p:spPr>
        <p:txBody>
          <a:bodyPr wrap="square">
            <a:spAutoFit/>
          </a:bodyPr>
          <a:lstStyle/>
          <a:p>
            <a:pPr algn="ctr"/>
            <a:r>
              <a:rPr lang="en-US" sz="2000" b="1" i="1" dirty="0">
                <a:solidFill>
                  <a:prstClr val="black"/>
                </a:solidFill>
              </a:rPr>
              <a:t>There are atypical squamous cells with disorganized architecture and abnormal differentiation within the epithelium. These features are obvious in high grade dysplasia. The nuclei are larger and more hyperchromatic than normal, and there is increased mitotic activity</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7911531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2895600"/>
            <a:ext cx="6172200" cy="1168896"/>
          </a:xfrm>
        </p:spPr>
        <p:txBody>
          <a:bodyPr>
            <a:noAutofit/>
          </a:bodyPr>
          <a:lstStyle/>
          <a:p>
            <a:pPr algn="ctr"/>
            <a:r>
              <a:rPr lang="en-US" sz="6000" b="1" i="1" dirty="0">
                <a:solidFill>
                  <a:srgbClr val="1010C6"/>
                </a:solidFill>
                <a:effectLst>
                  <a:outerShdw blurRad="38100" dist="38100" dir="2700000" algn="tl">
                    <a:srgbClr val="000000">
                      <a:alpha val="43137"/>
                    </a:srgbClr>
                  </a:outerShdw>
                </a:effectLst>
                <a:latin typeface="Aharoni" pitchFamily="2" charset="-79"/>
                <a:cs typeface="Aharoni" pitchFamily="2" charset="-79"/>
              </a:rPr>
              <a:t>STOMACH</a:t>
            </a:r>
          </a:p>
        </p:txBody>
      </p:sp>
      <p:sp>
        <p:nvSpPr>
          <p:cNvPr id="3" name="Subtitle 2"/>
          <p:cNvSpPr>
            <a:spLocks noGrp="1"/>
          </p:cNvSpPr>
          <p:nvPr>
            <p:ph type="subTitle" idx="1"/>
          </p:nvPr>
        </p:nvSpPr>
        <p:spPr>
          <a:xfrm>
            <a:off x="3952828" y="4953000"/>
            <a:ext cx="6105572" cy="1233990"/>
          </a:xfrm>
        </p:spPr>
        <p:txBody>
          <a:bodyPr>
            <a:noAutofit/>
          </a:bodyPr>
          <a:lstStyle/>
          <a:p>
            <a:pPr algn="ctr"/>
            <a:endParaRPr lang="en-US" sz="4000" b="1" i="1" dirty="0">
              <a:effectLst>
                <a:outerShdw blurRad="38100" dist="38100" dir="2700000" algn="tl">
                  <a:srgbClr val="000000">
                    <a:alpha val="43137"/>
                  </a:srgbClr>
                </a:outerShdw>
              </a:effectLst>
            </a:endParaRPr>
          </a:p>
        </p:txBody>
      </p:sp>
      <p:sp>
        <p:nvSpPr>
          <p:cNvPr id="4" name="TextBox 3"/>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923910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52800" y="3200401"/>
            <a:ext cx="6781800" cy="830997"/>
          </a:xfrm>
          <a:prstGeom prst="rect">
            <a:avLst/>
          </a:prstGeom>
          <a:noFill/>
        </p:spPr>
        <p:txBody>
          <a:bodyPr wrap="square" lIns="91440" tIns="45720" rIns="91440" bIns="45720">
            <a:spAutoFit/>
          </a:bodyPr>
          <a:lstStyle/>
          <a:p>
            <a:pPr algn="ctr"/>
            <a:r>
              <a:rPr lang="en-US" sz="4800" b="1" i="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DA1F28">
                    <a:lumMod val="75000"/>
                  </a:srgbClr>
                </a:solidFill>
                <a:effectLst>
                  <a:outerShdw blurRad="41275" dist="12700" dir="12000000" algn="tl" rotWithShape="0">
                    <a:srgbClr val="000000">
                      <a:alpha val="40000"/>
                    </a:srgbClr>
                  </a:outerShdw>
                </a:effectLst>
                <a:latin typeface="Arial Black" pitchFamily="34" charset="0"/>
              </a:rPr>
              <a:t>ACUTE GASTRITIS</a:t>
            </a:r>
            <a:endParaRPr lang="en-US" sz="4800" b="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DA1F28">
                  <a:lumMod val="75000"/>
                </a:srgbClr>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853544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library.med.utah.edu/WebPath/jpeg4/GI016.jpg"/>
          <p:cNvPicPr>
            <a:picLocks noChangeAspect="1" noChangeArrowheads="1"/>
          </p:cNvPicPr>
          <p:nvPr/>
        </p:nvPicPr>
        <p:blipFill>
          <a:blip r:embed="rId2" cstate="print"/>
          <a:srcRect/>
          <a:stretch>
            <a:fillRect/>
          </a:stretch>
        </p:blipFill>
        <p:spPr bwMode="auto">
          <a:xfrm>
            <a:off x="2783632" y="1069882"/>
            <a:ext cx="6528792" cy="4519358"/>
          </a:xfrm>
          <a:prstGeom prst="rect">
            <a:avLst/>
          </a:prstGeom>
          <a:noFill/>
          <a:ln>
            <a:solidFill>
              <a:srgbClr val="7030A0"/>
            </a:solidFill>
          </a:ln>
        </p:spPr>
      </p:pic>
      <p:sp>
        <p:nvSpPr>
          <p:cNvPr id="5" name="Rectangle 4"/>
          <p:cNvSpPr/>
          <p:nvPr/>
        </p:nvSpPr>
        <p:spPr>
          <a:xfrm>
            <a:off x="2639616" y="5746031"/>
            <a:ext cx="6840760" cy="1015663"/>
          </a:xfrm>
          <a:prstGeom prst="rect">
            <a:avLst/>
          </a:prstGeom>
        </p:spPr>
        <p:txBody>
          <a:bodyPr wrap="square">
            <a:spAutoFit/>
          </a:bodyPr>
          <a:lstStyle/>
          <a:p>
            <a:pPr algn="ctr"/>
            <a:r>
              <a:rPr lang="en-US" sz="2000" b="1" i="1" dirty="0">
                <a:solidFill>
                  <a:prstClr val="black"/>
                </a:solidFill>
              </a:rPr>
              <a:t>This is a more typical acute gastritis with a diffusely hyperemic gastric mucosa. There are many causes for acute gastritis: alcoholism, drugs, infections, etc.</a:t>
            </a:r>
          </a:p>
        </p:txBody>
      </p:sp>
      <p:sp>
        <p:nvSpPr>
          <p:cNvPr id="6" name="Rounded Rectangle 5"/>
          <p:cNvSpPr/>
          <p:nvPr/>
        </p:nvSpPr>
        <p:spPr>
          <a:xfrm>
            <a:off x="2711624" y="260648"/>
            <a:ext cx="6624736" cy="64807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Acute Gastritis – Gross endoscopic view</a:t>
            </a:r>
          </a:p>
        </p:txBody>
      </p: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58850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pathology.mc.duke.edu/research/histo_course/parotid.jpg"/>
          <p:cNvPicPr>
            <a:picLocks noChangeAspect="1" noChangeArrowheads="1"/>
          </p:cNvPicPr>
          <p:nvPr/>
        </p:nvPicPr>
        <p:blipFill>
          <a:blip r:embed="rId2" cstate="print"/>
          <a:srcRect/>
          <a:stretch>
            <a:fillRect/>
          </a:stretch>
        </p:blipFill>
        <p:spPr bwMode="auto">
          <a:xfrm>
            <a:off x="2495600" y="908721"/>
            <a:ext cx="7053436" cy="4248473"/>
          </a:xfrm>
          <a:prstGeom prst="rect">
            <a:avLst/>
          </a:prstGeom>
          <a:noFill/>
          <a:ln>
            <a:solidFill>
              <a:srgbClr val="7030A0"/>
            </a:solidFill>
          </a:ln>
        </p:spPr>
      </p:pic>
      <p:sp>
        <p:nvSpPr>
          <p:cNvPr id="3" name="Rounded Rectangle 2"/>
          <p:cNvSpPr/>
          <p:nvPr/>
        </p:nvSpPr>
        <p:spPr>
          <a:xfrm>
            <a:off x="2881290" y="188640"/>
            <a:ext cx="628654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Parotid Gland – Normal Histology</a:t>
            </a:r>
          </a:p>
        </p:txBody>
      </p:sp>
      <p:sp>
        <p:nvSpPr>
          <p:cNvPr id="4" name="Rectangle 3"/>
          <p:cNvSpPr/>
          <p:nvPr/>
        </p:nvSpPr>
        <p:spPr>
          <a:xfrm>
            <a:off x="2279576" y="5264041"/>
            <a:ext cx="7416824" cy="1200329"/>
          </a:xfrm>
          <a:prstGeom prst="rect">
            <a:avLst/>
          </a:prstGeom>
        </p:spPr>
        <p:txBody>
          <a:bodyPr wrap="square">
            <a:spAutoFit/>
          </a:bodyPr>
          <a:lstStyle/>
          <a:p>
            <a:pPr algn="ctr"/>
            <a:r>
              <a:rPr lang="en-US" b="1" i="1" dirty="0">
                <a:solidFill>
                  <a:prstClr val="black"/>
                </a:solidFill>
              </a:rPr>
              <a:t>Clusters of large, pale-staining mucous cells occasionally are present in the parotid gland, but the acini are overwhelmingly of serous type. Each serous acinus is composed of several pyramidal-shaped cells with basal nuclei and basophilic cytoplasmic granules.</a:t>
            </a:r>
            <a:endParaRPr lang="en-US" i="1" dirty="0">
              <a:solidFill>
                <a:prstClr val="black"/>
              </a:solidFill>
            </a:endParaRPr>
          </a:p>
        </p:txBody>
      </p:sp>
      <p:sp>
        <p:nvSpPr>
          <p:cNvPr id="7" name="TextBox 6"/>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448781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library.med.utah.edu/WebPath/jpeg4/GI017.jpg"/>
          <p:cNvPicPr>
            <a:picLocks noChangeAspect="1" noChangeArrowheads="1"/>
          </p:cNvPicPr>
          <p:nvPr/>
        </p:nvPicPr>
        <p:blipFill>
          <a:blip r:embed="rId2" cstate="print"/>
          <a:srcRect/>
          <a:stretch>
            <a:fillRect/>
          </a:stretch>
        </p:blipFill>
        <p:spPr bwMode="auto">
          <a:xfrm>
            <a:off x="2639616" y="1254188"/>
            <a:ext cx="6840760" cy="4479069"/>
          </a:xfrm>
          <a:prstGeom prst="rect">
            <a:avLst/>
          </a:prstGeom>
          <a:noFill/>
          <a:ln>
            <a:solidFill>
              <a:srgbClr val="7030A0"/>
            </a:solidFill>
          </a:ln>
        </p:spPr>
      </p:pic>
      <p:sp>
        <p:nvSpPr>
          <p:cNvPr id="5" name="Rectangle 4"/>
          <p:cNvSpPr/>
          <p:nvPr/>
        </p:nvSpPr>
        <p:spPr>
          <a:xfrm>
            <a:off x="2711624" y="5879013"/>
            <a:ext cx="6840760" cy="707886"/>
          </a:xfrm>
          <a:prstGeom prst="rect">
            <a:avLst/>
          </a:prstGeom>
        </p:spPr>
        <p:txBody>
          <a:bodyPr wrap="square">
            <a:spAutoFit/>
          </a:bodyPr>
          <a:lstStyle/>
          <a:p>
            <a:pPr algn="ctr"/>
            <a:r>
              <a:rPr lang="en-US" sz="2000" b="1" i="1" dirty="0">
                <a:solidFill>
                  <a:prstClr val="black"/>
                </a:solidFill>
              </a:rPr>
              <a:t>Acute gastritis: At high power, gastric mucosa demonstrates infiltration by neutrophils..</a:t>
            </a:r>
          </a:p>
        </p:txBody>
      </p:sp>
      <p:sp>
        <p:nvSpPr>
          <p:cNvPr id="6" name="Rounded Rectangle 5"/>
          <p:cNvSpPr/>
          <p:nvPr/>
        </p:nvSpPr>
        <p:spPr>
          <a:xfrm>
            <a:off x="2927648" y="332656"/>
            <a:ext cx="6192688"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Acute Gastritis - HPF</a:t>
            </a:r>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843720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00" y="3276601"/>
            <a:ext cx="7467600" cy="830997"/>
          </a:xfrm>
          <a:prstGeom prst="rect">
            <a:avLst/>
          </a:prstGeom>
          <a:noFill/>
        </p:spPr>
        <p:txBody>
          <a:bodyPr wrap="square" lIns="91440" tIns="45720" rIns="91440" bIns="45720">
            <a:spAutoFit/>
          </a:bodyPr>
          <a:lstStyle/>
          <a:p>
            <a:pPr algn="ctr"/>
            <a:r>
              <a:rPr lang="en-US" sz="4800" b="1" i="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rPr>
              <a:t>CHRONIC GASTRITIS</a:t>
            </a:r>
            <a:endParaRPr lang="en-US" sz="4800" b="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586114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2133600" y="762000"/>
            <a:ext cx="7704856" cy="3200400"/>
          </a:xfrm>
        </p:spPr>
        <p:txBody>
          <a:bodyPr>
            <a:noAutofit/>
          </a:bodyPr>
          <a:lstStyle/>
          <a:p>
            <a:r>
              <a:rPr lang="en-US" sz="2000" b="1" i="1" u="sng" dirty="0">
                <a:solidFill>
                  <a:srgbClr val="FF0000"/>
                </a:solidFill>
              </a:rPr>
              <a:t>CHRONIC</a:t>
            </a:r>
            <a:r>
              <a:rPr lang="en-US" sz="2000" b="1" i="1" dirty="0">
                <a:solidFill>
                  <a:srgbClr val="FF0000"/>
                </a:solidFill>
              </a:rPr>
              <a:t>,  NO EROSIONS, NO HEMORRHAGE</a:t>
            </a:r>
          </a:p>
          <a:p>
            <a:r>
              <a:rPr lang="en-US" sz="2000" b="1" i="1" dirty="0">
                <a:solidFill>
                  <a:srgbClr val="1010C6"/>
                </a:solidFill>
              </a:rPr>
              <a:t>PERHAPS SOME NEUTROPHILS</a:t>
            </a:r>
          </a:p>
          <a:p>
            <a:r>
              <a:rPr lang="en-US" sz="2000" b="1" i="1" dirty="0">
                <a:solidFill>
                  <a:srgbClr val="1010C6"/>
                </a:solidFill>
              </a:rPr>
              <a:t>LYMPHOCYTES, LYMPHOID FOLLICLES</a:t>
            </a:r>
          </a:p>
          <a:p>
            <a:r>
              <a:rPr lang="en-US" sz="2000" b="1" i="1" dirty="0">
                <a:solidFill>
                  <a:srgbClr val="1010C6"/>
                </a:solidFill>
              </a:rPr>
              <a:t>REGENERATIVE CHANGES</a:t>
            </a:r>
          </a:p>
          <a:p>
            <a:pPr lvl="1"/>
            <a:r>
              <a:rPr lang="en-US" b="1" i="1" dirty="0">
                <a:solidFill>
                  <a:srgbClr val="1010C6"/>
                </a:solidFill>
              </a:rPr>
              <a:t>METAPLASIA</a:t>
            </a:r>
            <a:r>
              <a:rPr lang="en-US" b="1" dirty="0">
                <a:solidFill>
                  <a:srgbClr val="1010C6"/>
                </a:solidFill>
              </a:rPr>
              <a:t> (Intestinal)</a:t>
            </a:r>
          </a:p>
          <a:p>
            <a:pPr lvl="1"/>
            <a:r>
              <a:rPr lang="en-US" b="1" i="1" dirty="0">
                <a:solidFill>
                  <a:srgbClr val="1010C6"/>
                </a:solidFill>
              </a:rPr>
              <a:t>ATROPHY</a:t>
            </a:r>
            <a:r>
              <a:rPr lang="en-US" b="1" dirty="0">
                <a:solidFill>
                  <a:srgbClr val="1010C6"/>
                </a:solidFill>
              </a:rPr>
              <a:t> : Mucosal </a:t>
            </a:r>
            <a:r>
              <a:rPr lang="en-US" b="1" dirty="0" err="1">
                <a:solidFill>
                  <a:srgbClr val="1010C6"/>
                </a:solidFill>
              </a:rPr>
              <a:t>Hypoplasia</a:t>
            </a:r>
            <a:r>
              <a:rPr lang="en-US" b="1" dirty="0">
                <a:solidFill>
                  <a:srgbClr val="1010C6"/>
                </a:solidFill>
              </a:rPr>
              <a:t>, “thinning”</a:t>
            </a:r>
          </a:p>
          <a:p>
            <a:pPr lvl="1"/>
            <a:r>
              <a:rPr lang="en-US" b="1" i="1" dirty="0">
                <a:solidFill>
                  <a:srgbClr val="1010C6"/>
                </a:solidFill>
              </a:rPr>
              <a:t>DYSPLASIA</a:t>
            </a:r>
            <a:endParaRPr lang="en-US" b="1" dirty="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3431704" y="3969296"/>
            <a:ext cx="5400600" cy="2736304"/>
          </a:xfrm>
          <a:prstGeom prst="rect">
            <a:avLst/>
          </a:prstGeom>
          <a:noFill/>
          <a:ln w="28575">
            <a:solidFill>
              <a:srgbClr val="7030A0"/>
            </a:solidFill>
            <a:miter lim="800000"/>
            <a:headEnd/>
            <a:tailEnd/>
          </a:ln>
        </p:spPr>
      </p:pic>
      <p:sp>
        <p:nvSpPr>
          <p:cNvPr id="5" name="Rounded Rectangle 4"/>
          <p:cNvSpPr/>
          <p:nvPr/>
        </p:nvSpPr>
        <p:spPr>
          <a:xfrm>
            <a:off x="3886200" y="228600"/>
            <a:ext cx="432048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Chronic Gastritis</a:t>
            </a:r>
            <a:endParaRPr lang="en-US" sz="2800" i="1"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23122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1" y="2514601"/>
            <a:ext cx="7215237" cy="166199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i="1" spc="50" dirty="0">
                <a:ln w="11430"/>
                <a:solidFill>
                  <a:srgbClr val="660066"/>
                </a:solidFill>
                <a:effectLst>
                  <a:outerShdw blurRad="76200" dist="50800" dir="5400000" algn="tl" rotWithShape="0">
                    <a:srgbClr val="000000">
                      <a:alpha val="65000"/>
                    </a:srgbClr>
                  </a:outerShdw>
                </a:effectLst>
              </a:rPr>
              <a:t>GASTRITIS :</a:t>
            </a:r>
          </a:p>
          <a:p>
            <a:pPr algn="ctr"/>
            <a:r>
              <a:rPr lang="en-US" sz="4800" b="1" i="1" spc="50" dirty="0">
                <a:ln w="11430"/>
                <a:solidFill>
                  <a:srgbClr val="660066"/>
                </a:solidFill>
                <a:effectLst>
                  <a:outerShdw blurRad="76200" dist="50800" dir="5400000" algn="tl" rotWithShape="0">
                    <a:srgbClr val="000000">
                      <a:alpha val="65000"/>
                    </a:srgbClr>
                  </a:outerShdw>
                </a:effectLst>
              </a:rPr>
              <a:t>Helicobacter-induced</a:t>
            </a:r>
            <a:endParaRPr lang="en-US" sz="4800" b="1" spc="50" dirty="0">
              <a:ln w="11430"/>
              <a:solidFill>
                <a:srgbClr val="660066"/>
              </a:solidFill>
              <a:effectLst>
                <a:outerShdw blurRad="76200" dist="50800" dir="5400000" algn="tl" rotWithShape="0">
                  <a:srgbClr val="000000">
                    <a:alpha val="65000"/>
                  </a:srgbClr>
                </a:outerShdw>
              </a:effectLst>
            </a:endParaRP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549183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2135561" y="980727"/>
            <a:ext cx="3716111" cy="4680520"/>
          </a:xfrm>
          <a:prstGeom prst="rect">
            <a:avLst/>
          </a:prstGeom>
          <a:noFill/>
          <a:ln w="9525">
            <a:solidFill>
              <a:srgbClr val="C00000"/>
            </a:solid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6139704" y="908720"/>
            <a:ext cx="3888432" cy="4680520"/>
          </a:xfrm>
          <a:prstGeom prst="rect">
            <a:avLst/>
          </a:prstGeom>
          <a:noFill/>
          <a:ln w="9525">
            <a:solidFill>
              <a:srgbClr val="0070C0"/>
            </a:solidFill>
            <a:miter lim="800000"/>
            <a:headEnd/>
            <a:tailEnd/>
          </a:ln>
        </p:spPr>
      </p:pic>
      <p:sp>
        <p:nvSpPr>
          <p:cNvPr id="4" name="Rectangle 3"/>
          <p:cNvSpPr/>
          <p:nvPr/>
        </p:nvSpPr>
        <p:spPr>
          <a:xfrm>
            <a:off x="2567608" y="5877272"/>
            <a:ext cx="6984776" cy="707886"/>
          </a:xfrm>
          <a:prstGeom prst="rect">
            <a:avLst/>
          </a:prstGeom>
        </p:spPr>
        <p:txBody>
          <a:bodyPr wrap="square">
            <a:spAutoFit/>
          </a:bodyPr>
          <a:lstStyle/>
          <a:p>
            <a:pPr algn="ctr"/>
            <a:r>
              <a:rPr lang="en-US" sz="2000" b="1" i="1" dirty="0">
                <a:solidFill>
                  <a:prstClr val="black"/>
                </a:solidFill>
              </a:rPr>
              <a:t>Helicobacter pylori, gastric biopsy:</a:t>
            </a:r>
          </a:p>
          <a:p>
            <a:pPr algn="ctr"/>
            <a:r>
              <a:rPr lang="en-US" sz="2000" b="1" i="1" dirty="0">
                <a:solidFill>
                  <a:prstClr val="black"/>
                </a:solidFill>
              </a:rPr>
              <a:t> Silver stain on left, Giemsa stain on right.</a:t>
            </a:r>
          </a:p>
        </p:txBody>
      </p:sp>
      <p:sp>
        <p:nvSpPr>
          <p:cNvPr id="5" name="Rounded Rectangle 4"/>
          <p:cNvSpPr/>
          <p:nvPr/>
        </p:nvSpPr>
        <p:spPr>
          <a:xfrm>
            <a:off x="3071664" y="188640"/>
            <a:ext cx="619268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Helicobacter pylori</a:t>
            </a:r>
            <a:endParaRPr lang="en-US" sz="2800" i="1"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1626101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3.jpg"/>
          <p:cNvPicPr>
            <a:picLocks noChangeAspect="1" noChangeArrowheads="1"/>
          </p:cNvPicPr>
          <p:nvPr/>
        </p:nvPicPr>
        <p:blipFill>
          <a:blip r:embed="rId2" cstate="print"/>
          <a:srcRect/>
          <a:stretch>
            <a:fillRect/>
          </a:stretch>
        </p:blipFill>
        <p:spPr bwMode="auto">
          <a:xfrm>
            <a:off x="2783632" y="1000109"/>
            <a:ext cx="6741392" cy="4085075"/>
          </a:xfrm>
          <a:prstGeom prst="rect">
            <a:avLst/>
          </a:prstGeom>
          <a:noFill/>
        </p:spPr>
      </p:pic>
      <p:sp>
        <p:nvSpPr>
          <p:cNvPr id="3" name="Rectangle 2"/>
          <p:cNvSpPr/>
          <p:nvPr/>
        </p:nvSpPr>
        <p:spPr>
          <a:xfrm>
            <a:off x="2452662" y="5192033"/>
            <a:ext cx="7148538" cy="1323439"/>
          </a:xfrm>
          <a:prstGeom prst="rect">
            <a:avLst/>
          </a:prstGeom>
        </p:spPr>
        <p:txBody>
          <a:bodyPr wrap="square">
            <a:spAutoFit/>
          </a:bodyPr>
          <a:lstStyle/>
          <a:p>
            <a:pPr algn="ctr"/>
            <a:r>
              <a:rPr lang="en-US" sz="2000" b="1" i="1" dirty="0">
                <a:solidFill>
                  <a:prstClr val="black"/>
                </a:solidFill>
              </a:rPr>
              <a:t>Gastritis is often accompanied by infection with Helicobacter pylori. This small curved to spiral rod-shaped bacterium is found in the surface epithelial mucus of most patients with active gastritis. The rods are seen here with a methylene blue stain</a:t>
            </a:r>
          </a:p>
        </p:txBody>
      </p:sp>
      <p:sp>
        <p:nvSpPr>
          <p:cNvPr id="4" name="Rounded Rectangle 3"/>
          <p:cNvSpPr/>
          <p:nvPr/>
        </p:nvSpPr>
        <p:spPr>
          <a:xfrm>
            <a:off x="2452662" y="188640"/>
            <a:ext cx="7286676" cy="59715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a:solidFill>
                  <a:prstClr val="white"/>
                </a:solidFill>
              </a:rPr>
              <a:t>Helicobacter pylori in stomach – Microscopic view</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04261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3359697" y="188640"/>
            <a:ext cx="5256585" cy="729952"/>
          </a:xfrm>
        </p:spPr>
        <p:txBody>
          <a:bodyPr>
            <a:normAutofit/>
          </a:bodyPr>
          <a:lstStyle/>
          <a:p>
            <a:pPr algn="ctr"/>
            <a:r>
              <a:rPr lang="en-US" sz="3200" b="1" dirty="0">
                <a:solidFill>
                  <a:srgbClr val="0E03EF"/>
                </a:solidFill>
                <a:effectLst>
                  <a:outerShdw blurRad="38100" dist="38100" dir="2700000" algn="tl">
                    <a:srgbClr val="000000">
                      <a:alpha val="43137"/>
                    </a:srgbClr>
                  </a:outerShdw>
                </a:effectLst>
              </a:rPr>
              <a:t> </a:t>
            </a:r>
          </a:p>
        </p:txBody>
      </p:sp>
      <p:sp>
        <p:nvSpPr>
          <p:cNvPr id="67587" name="Content Placeholder 2"/>
          <p:cNvSpPr>
            <a:spLocks noGrp="1"/>
          </p:cNvSpPr>
          <p:nvPr>
            <p:ph idx="1"/>
          </p:nvPr>
        </p:nvSpPr>
        <p:spPr>
          <a:xfrm>
            <a:off x="1812032" y="914400"/>
            <a:ext cx="8244408" cy="4648200"/>
          </a:xfrm>
        </p:spPr>
        <p:txBody>
          <a:bodyPr>
            <a:normAutofit/>
          </a:bodyPr>
          <a:lstStyle/>
          <a:p>
            <a:r>
              <a:rPr lang="en-US" b="1" dirty="0" smtClean="0">
                <a:solidFill>
                  <a:srgbClr val="1010C6"/>
                </a:solidFill>
              </a:rPr>
              <a:t>“PEPTIC” implies acid cause/aggravation</a:t>
            </a:r>
          </a:p>
          <a:p>
            <a:r>
              <a:rPr lang="en-US" b="1" dirty="0" smtClean="0">
                <a:solidFill>
                  <a:srgbClr val="1010C6"/>
                </a:solidFill>
              </a:rPr>
              <a:t>Ulcer vs. Erosion (muscularis mucosa intact)</a:t>
            </a:r>
          </a:p>
          <a:p>
            <a:r>
              <a:rPr lang="en-US" b="1" dirty="0" smtClean="0">
                <a:solidFill>
                  <a:srgbClr val="1010C6"/>
                </a:solidFill>
              </a:rPr>
              <a:t>Mucosa </a:t>
            </a:r>
            <a:r>
              <a:rPr lang="en-US" b="1" dirty="0" smtClean="0">
                <a:solidFill>
                  <a:srgbClr val="1010C6"/>
                </a:solidFill>
                <a:sym typeface="Wingdings" charset="2"/>
              </a:rPr>
              <a:t> Submucosa Muscularis  </a:t>
            </a:r>
            <a:r>
              <a:rPr lang="en-US" b="1" dirty="0" err="1" smtClean="0">
                <a:solidFill>
                  <a:srgbClr val="1010C6"/>
                </a:solidFill>
                <a:sym typeface="Wingdings" charset="2"/>
              </a:rPr>
              <a:t>Serosa</a:t>
            </a:r>
            <a:endParaRPr lang="en-US" b="1" dirty="0" smtClean="0">
              <a:solidFill>
                <a:srgbClr val="1010C6"/>
              </a:solidFill>
              <a:sym typeface="Wingdings" charset="2"/>
            </a:endParaRPr>
          </a:p>
          <a:p>
            <a:r>
              <a:rPr lang="en-US" b="1" dirty="0" smtClean="0">
                <a:solidFill>
                  <a:srgbClr val="1010C6"/>
                </a:solidFill>
                <a:sym typeface="Wingdings" charset="2"/>
              </a:rPr>
              <a:t>Chronic, solitary (usually), adults</a:t>
            </a:r>
          </a:p>
          <a:p>
            <a:r>
              <a:rPr lang="en-US" b="1" dirty="0" smtClean="0">
                <a:solidFill>
                  <a:srgbClr val="1010C6"/>
                </a:solidFill>
                <a:sym typeface="Wingdings" charset="2"/>
              </a:rPr>
              <a:t>80% caused by H. pylori</a:t>
            </a:r>
          </a:p>
          <a:p>
            <a:r>
              <a:rPr lang="en-US" b="1" dirty="0" smtClean="0">
                <a:solidFill>
                  <a:srgbClr val="1010C6"/>
                </a:solidFill>
                <a:sym typeface="Wingdings" charset="2"/>
              </a:rPr>
              <a:t>NSAIDs</a:t>
            </a:r>
          </a:p>
          <a:p>
            <a:r>
              <a:rPr lang="en-US" b="1" dirty="0" smtClean="0">
                <a:solidFill>
                  <a:srgbClr val="1010C6"/>
                </a:solidFill>
                <a:sym typeface="Wingdings" charset="2"/>
              </a:rPr>
              <a:t>Stress</a:t>
            </a:r>
          </a:p>
          <a:p>
            <a:endParaRPr lang="en-US" dirty="0" smtClean="0"/>
          </a:p>
        </p:txBody>
      </p:sp>
      <p:sp>
        <p:nvSpPr>
          <p:cNvPr id="6" name="Rounded Rectangle 5"/>
          <p:cNvSpPr/>
          <p:nvPr/>
        </p:nvSpPr>
        <p:spPr>
          <a:xfrm>
            <a:off x="4079776" y="260648"/>
            <a:ext cx="33843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Peptic Ulcers</a:t>
            </a:r>
            <a:endParaRPr lang="en-US" sz="2800" i="1" dirty="0">
              <a:solidFill>
                <a:prstClr val="white"/>
              </a:solidFill>
            </a:endParaRPr>
          </a:p>
        </p:txBody>
      </p: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1748752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ecure.health.utas.edu.au/intranet/cds/pathprac/Files/Cases/Gastro/Case11/Pictures11/Gross.jpg">
            <a:hlinkClick r:id="rId2"/>
          </p:cNvPr>
          <p:cNvPicPr>
            <a:picLocks noChangeAspect="1" noChangeArrowheads="1"/>
          </p:cNvPicPr>
          <p:nvPr/>
        </p:nvPicPr>
        <p:blipFill>
          <a:blip r:embed="rId3" cstate="print"/>
          <a:srcRect/>
          <a:stretch>
            <a:fillRect/>
          </a:stretch>
        </p:blipFill>
        <p:spPr bwMode="auto">
          <a:xfrm>
            <a:off x="2901998" y="980729"/>
            <a:ext cx="6408712" cy="4176464"/>
          </a:xfrm>
          <a:prstGeom prst="rect">
            <a:avLst/>
          </a:prstGeom>
          <a:noFill/>
        </p:spPr>
      </p:pic>
      <p:sp>
        <p:nvSpPr>
          <p:cNvPr id="3" name="Rounded Rectangle 2"/>
          <p:cNvSpPr/>
          <p:nvPr/>
        </p:nvSpPr>
        <p:spPr>
          <a:xfrm>
            <a:off x="3120872" y="260648"/>
            <a:ext cx="583264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Peptic Ulcer </a:t>
            </a:r>
            <a:r>
              <a:rPr lang="en-US" sz="2800" b="1" i="1" dirty="0">
                <a:solidFill>
                  <a:prstClr val="white"/>
                </a:solidFill>
                <a:effectLst>
                  <a:outerShdw blurRad="38100" dist="38100" dir="2700000" algn="tl">
                    <a:srgbClr val="000000">
                      <a:alpha val="43137"/>
                    </a:srgbClr>
                  </a:outerShdw>
                </a:effectLst>
              </a:rPr>
              <a:t>- Gross</a:t>
            </a:r>
          </a:p>
        </p:txBody>
      </p:sp>
      <p:sp>
        <p:nvSpPr>
          <p:cNvPr id="4" name="Rectangle 3"/>
          <p:cNvSpPr/>
          <p:nvPr/>
        </p:nvSpPr>
        <p:spPr>
          <a:xfrm>
            <a:off x="2539108" y="5192032"/>
            <a:ext cx="7128792" cy="1631216"/>
          </a:xfrm>
          <a:prstGeom prst="rect">
            <a:avLst/>
          </a:prstGeom>
        </p:spPr>
        <p:txBody>
          <a:bodyPr wrap="square">
            <a:spAutoFit/>
          </a:bodyPr>
          <a:lstStyle/>
          <a:p>
            <a:pPr algn="ctr"/>
            <a:r>
              <a:rPr lang="en-US" sz="2000" b="1" i="1" dirty="0">
                <a:solidFill>
                  <a:prstClr val="black"/>
                </a:solidFill>
              </a:rPr>
              <a:t>The specimen consists of an irregular portion of gastric wall. The ulcer is oval in shape and deeply penetrating. Necrotic debris covers the base. The specimen has been cut to show the submucosa, muscle coat and adventitial connective tissues in the region of the ulcer</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514813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3071664" y="260648"/>
            <a:ext cx="5832648" cy="648072"/>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Peptic Ulcer</a:t>
            </a:r>
            <a:r>
              <a:rPr lang="en-US" sz="2800" b="1" i="1" dirty="0">
                <a:solidFill>
                  <a:prstClr val="white"/>
                </a:solidFill>
                <a:effectLst>
                  <a:outerShdw blurRad="38100" dist="38100" dir="2700000" algn="tl">
                    <a:srgbClr val="000000">
                      <a:alpha val="43137"/>
                    </a:srgbClr>
                  </a:outerShdw>
                </a:effectLst>
              </a:rPr>
              <a:t>: Microscopic</a:t>
            </a:r>
          </a:p>
        </p:txBody>
      </p:sp>
      <p:pic>
        <p:nvPicPr>
          <p:cNvPr id="198659" name="Picture 3"/>
          <p:cNvPicPr>
            <a:picLocks noChangeAspect="1" noChangeArrowheads="1"/>
          </p:cNvPicPr>
          <p:nvPr/>
        </p:nvPicPr>
        <p:blipFill>
          <a:blip r:embed="rId3" cstate="print"/>
          <a:srcRect/>
          <a:stretch>
            <a:fillRect/>
          </a:stretch>
        </p:blipFill>
        <p:spPr bwMode="auto">
          <a:xfrm>
            <a:off x="4203378" y="1124744"/>
            <a:ext cx="5493022" cy="4752528"/>
          </a:xfrm>
          <a:prstGeom prst="rect">
            <a:avLst/>
          </a:prstGeom>
          <a:noFill/>
          <a:ln w="9525">
            <a:solidFill>
              <a:srgbClr val="7030A0"/>
            </a:solidFill>
            <a:miter lim="800000"/>
            <a:headEnd/>
            <a:tailEnd/>
          </a:ln>
        </p:spPr>
      </p:pic>
      <p:sp>
        <p:nvSpPr>
          <p:cNvPr id="6" name="Rectangle 5"/>
          <p:cNvSpPr/>
          <p:nvPr/>
        </p:nvSpPr>
        <p:spPr>
          <a:xfrm>
            <a:off x="1703512" y="1322760"/>
            <a:ext cx="2520280" cy="5078313"/>
          </a:xfrm>
          <a:prstGeom prst="rect">
            <a:avLst/>
          </a:prstGeom>
        </p:spPr>
        <p:txBody>
          <a:bodyPr wrap="square">
            <a:spAutoFit/>
          </a:bodyPr>
          <a:lstStyle/>
          <a:p>
            <a:r>
              <a:rPr lang="en-US" b="1" i="1" dirty="0">
                <a:solidFill>
                  <a:srgbClr val="DA1F28">
                    <a:lumMod val="50000"/>
                  </a:srgbClr>
                </a:solidFill>
              </a:rPr>
              <a:t>Cellular Debris:</a:t>
            </a:r>
          </a:p>
          <a:p>
            <a:r>
              <a:rPr lang="en-US" dirty="0">
                <a:solidFill>
                  <a:prstClr val="black"/>
                </a:solidFill>
              </a:rPr>
              <a:t>Numerous viable and degenerate polymorphs. </a:t>
            </a:r>
          </a:p>
          <a:p>
            <a:endParaRPr lang="en-US" i="1" dirty="0">
              <a:solidFill>
                <a:prstClr val="black"/>
              </a:solidFill>
              <a:hlinkClick r:id="rId4"/>
            </a:endParaRPr>
          </a:p>
          <a:p>
            <a:r>
              <a:rPr lang="en-US" b="1" i="1" dirty="0">
                <a:solidFill>
                  <a:srgbClr val="1010C6"/>
                </a:solidFill>
              </a:rPr>
              <a:t>Fibrinoid Necrosis:</a:t>
            </a:r>
          </a:p>
          <a:p>
            <a:r>
              <a:rPr lang="en-US" dirty="0">
                <a:solidFill>
                  <a:prstClr val="black"/>
                </a:solidFill>
              </a:rPr>
              <a:t>Inflammatory cells and granulation tissue. </a:t>
            </a:r>
          </a:p>
          <a:p>
            <a:endParaRPr lang="en-US" dirty="0">
              <a:solidFill>
                <a:prstClr val="black"/>
              </a:solidFill>
            </a:endParaRPr>
          </a:p>
          <a:p>
            <a:endParaRPr lang="en-US" dirty="0">
              <a:solidFill>
                <a:prstClr val="black"/>
              </a:solidFill>
            </a:endParaRPr>
          </a:p>
          <a:p>
            <a:r>
              <a:rPr lang="en-US" b="1" i="1" dirty="0">
                <a:solidFill>
                  <a:srgbClr val="DA1F28">
                    <a:lumMod val="50000"/>
                  </a:srgbClr>
                </a:solidFill>
              </a:rPr>
              <a:t>Granulation Tissue:</a:t>
            </a:r>
          </a:p>
          <a:p>
            <a:r>
              <a:rPr lang="en-US" dirty="0">
                <a:solidFill>
                  <a:prstClr val="black"/>
                </a:solidFill>
              </a:rPr>
              <a:t>Variable sized capillary channels are separated by fibroblastic connective tissue heavily infiltrated with lymphocytes, neutrophils, and eosinophils.</a:t>
            </a:r>
          </a:p>
        </p:txBody>
      </p:sp>
      <p:sp>
        <p:nvSpPr>
          <p:cNvPr id="7" name="Rectangle 6"/>
          <p:cNvSpPr/>
          <p:nvPr/>
        </p:nvSpPr>
        <p:spPr>
          <a:xfrm>
            <a:off x="3750134" y="5929330"/>
            <a:ext cx="6417832" cy="707886"/>
          </a:xfrm>
          <a:prstGeom prst="rect">
            <a:avLst/>
          </a:prstGeom>
        </p:spPr>
        <p:txBody>
          <a:bodyPr wrap="square">
            <a:spAutoFit/>
          </a:bodyPr>
          <a:lstStyle/>
          <a:p>
            <a:pPr algn="ctr"/>
            <a:r>
              <a:rPr lang="en-US" sz="2000" b="1" i="1" dirty="0">
                <a:solidFill>
                  <a:prstClr val="black"/>
                </a:solidFill>
              </a:rPr>
              <a:t>Microscopic examination shows the typical features of </a:t>
            </a:r>
          </a:p>
          <a:p>
            <a:pPr algn="ctr"/>
            <a:r>
              <a:rPr lang="en-US" sz="2000" b="1" i="1" dirty="0">
                <a:solidFill>
                  <a:prstClr val="black"/>
                </a:solidFill>
              </a:rPr>
              <a:t>a chronic peptic ulcer. The ulcer is located in the antrum</a:t>
            </a:r>
          </a:p>
        </p:txBody>
      </p:sp>
      <p:cxnSp>
        <p:nvCxnSpPr>
          <p:cNvPr id="9" name="Straight Arrow Connector 8"/>
          <p:cNvCxnSpPr/>
          <p:nvPr/>
        </p:nvCxnSpPr>
        <p:spPr>
          <a:xfrm>
            <a:off x="3791744" y="1556792"/>
            <a:ext cx="1584176"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962400" y="2667000"/>
            <a:ext cx="15240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007768" y="4005064"/>
            <a:ext cx="1584176"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3" name="TextBox 12"/>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4079883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05201" y="2514600"/>
            <a:ext cx="5824993" cy="1446550"/>
          </a:xfrm>
          <a:prstGeom prst="rect">
            <a:avLst/>
          </a:prstGeom>
          <a:noFill/>
        </p:spPr>
        <p:txBody>
          <a:bodyPr wrap="none" lIns="91440" tIns="45720" rIns="91440" bIns="45720">
            <a:spAutoFit/>
          </a:bodyPr>
          <a:lstStyle/>
          <a:p>
            <a:pPr algn="ctr"/>
            <a:r>
              <a:rPr lang="en-US" sz="4400" b="1" i="1" dirty="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CARCINOMA </a:t>
            </a:r>
          </a:p>
          <a:p>
            <a:pPr algn="ctr"/>
            <a:r>
              <a:rPr lang="en-US" sz="4400" b="1" i="1" dirty="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OF THE STOMACH</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621985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2452662" y="1123604"/>
            <a:ext cx="7063210" cy="4877164"/>
          </a:xfrm>
          <a:prstGeom prst="rect">
            <a:avLst/>
          </a:prstGeom>
          <a:noFill/>
          <a:ln w="9525">
            <a:solidFill>
              <a:srgbClr val="7030A0"/>
            </a:solidFill>
            <a:miter lim="800000"/>
            <a:headEnd/>
            <a:tailEnd/>
          </a:ln>
        </p:spPr>
      </p:pic>
      <p:sp>
        <p:nvSpPr>
          <p:cNvPr id="4" name="Rounded Rectangle 3"/>
          <p:cNvSpPr/>
          <p:nvPr/>
        </p:nvSpPr>
        <p:spPr>
          <a:xfrm>
            <a:off x="3167042" y="188640"/>
            <a:ext cx="578647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Salivary Gland – Normal Histology</a:t>
            </a:r>
          </a:p>
        </p:txBody>
      </p:sp>
      <p:sp>
        <p:nvSpPr>
          <p:cNvPr id="7" name="TextBox 6"/>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3055330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024.jpg"/>
          <p:cNvPicPr>
            <a:picLocks noChangeAspect="1" noChangeArrowheads="1"/>
          </p:cNvPicPr>
          <p:nvPr/>
        </p:nvPicPr>
        <p:blipFill>
          <a:blip r:embed="rId2" cstate="print"/>
          <a:srcRect/>
          <a:stretch>
            <a:fillRect/>
          </a:stretch>
        </p:blipFill>
        <p:spPr bwMode="auto">
          <a:xfrm>
            <a:off x="2639616" y="980728"/>
            <a:ext cx="6552728" cy="4067024"/>
          </a:xfrm>
          <a:prstGeom prst="rect">
            <a:avLst/>
          </a:prstGeom>
          <a:noFill/>
          <a:ln>
            <a:solidFill>
              <a:schemeClr val="accent1"/>
            </a:solidFill>
          </a:ln>
        </p:spPr>
      </p:pic>
      <p:sp>
        <p:nvSpPr>
          <p:cNvPr id="3" name="Rounded Rectangle 2"/>
          <p:cNvSpPr/>
          <p:nvPr/>
        </p:nvSpPr>
        <p:spPr>
          <a:xfrm>
            <a:off x="2927648" y="332656"/>
            <a:ext cx="6048672" cy="504056"/>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latin typeface="Century Gothic" pitchFamily="34" charset="0"/>
              </a:rPr>
              <a:t>Gastric Adenocarcinoma - Gross</a:t>
            </a:r>
          </a:p>
        </p:txBody>
      </p:sp>
      <p:sp>
        <p:nvSpPr>
          <p:cNvPr id="4" name="Rectangle 3"/>
          <p:cNvSpPr/>
          <p:nvPr/>
        </p:nvSpPr>
        <p:spPr>
          <a:xfrm>
            <a:off x="2279576" y="5192033"/>
            <a:ext cx="7272808" cy="1323439"/>
          </a:xfrm>
          <a:prstGeom prst="rect">
            <a:avLst/>
          </a:prstGeom>
        </p:spPr>
        <p:txBody>
          <a:bodyPr wrap="square">
            <a:spAutoFit/>
          </a:bodyPr>
          <a:lstStyle/>
          <a:p>
            <a:pPr algn="ctr"/>
            <a:r>
              <a:rPr lang="en-US" sz="2000" b="1" i="1" dirty="0">
                <a:solidFill>
                  <a:prstClr val="black"/>
                </a:solidFill>
              </a:rPr>
              <a:t>Gastric Neoplasia is not uncommon. Here is a gastric adenocarcinoma. ALL gastric ulcers and ALL gastric masses must be biopsied, because it is not possible to tell from gross appearance alone which are benign and which are malignant</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82200" y="6643710"/>
            <a:ext cx="6858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021452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8" name="Picture 2" descr="http://library.med.utah.edu/WebPath/jpeg4/GI110.jpg"/>
          <p:cNvPicPr>
            <a:picLocks noChangeAspect="1" noChangeArrowheads="1"/>
          </p:cNvPicPr>
          <p:nvPr/>
        </p:nvPicPr>
        <p:blipFill>
          <a:blip r:embed="rId2" cstate="print"/>
          <a:srcRect/>
          <a:stretch>
            <a:fillRect/>
          </a:stretch>
        </p:blipFill>
        <p:spPr bwMode="auto">
          <a:xfrm>
            <a:off x="2711624" y="996400"/>
            <a:ext cx="6884838" cy="4160792"/>
          </a:xfrm>
          <a:prstGeom prst="rect">
            <a:avLst/>
          </a:prstGeom>
          <a:noFill/>
        </p:spPr>
      </p:pic>
      <p:sp>
        <p:nvSpPr>
          <p:cNvPr id="3" name="Rounded Rectangle 2"/>
          <p:cNvSpPr/>
          <p:nvPr/>
        </p:nvSpPr>
        <p:spPr>
          <a:xfrm>
            <a:off x="2351584" y="188640"/>
            <a:ext cx="7387754" cy="64807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latin typeface="Century Gothic" pitchFamily="34" charset="0"/>
              </a:rPr>
              <a:t>Gastric Adenocarcinoma with ulcer - Gross</a:t>
            </a:r>
          </a:p>
        </p:txBody>
      </p:sp>
      <p:sp>
        <p:nvSpPr>
          <p:cNvPr id="4" name="Rectangle 3"/>
          <p:cNvSpPr/>
          <p:nvPr/>
        </p:nvSpPr>
        <p:spPr>
          <a:xfrm>
            <a:off x="2783632" y="5253008"/>
            <a:ext cx="6336704" cy="1323439"/>
          </a:xfrm>
          <a:prstGeom prst="rect">
            <a:avLst/>
          </a:prstGeom>
        </p:spPr>
        <p:txBody>
          <a:bodyPr wrap="square">
            <a:spAutoFit/>
          </a:bodyPr>
          <a:lstStyle/>
          <a:p>
            <a:pPr algn="ctr"/>
            <a:r>
              <a:rPr lang="en-US" sz="2000" b="1" i="1" dirty="0">
                <a:solidFill>
                  <a:prstClr val="black"/>
                </a:solidFill>
              </a:rPr>
              <a:t>Here is a gastric ulcer in the center of the picture. It is shallow and is about 2 to 4 cm in size. This ulcer on biopsy proved to be malignant, so the stomach was resected as shown here</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75214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5.jpg"/>
          <p:cNvPicPr>
            <a:picLocks noChangeAspect="1" noChangeArrowheads="1"/>
          </p:cNvPicPr>
          <p:nvPr/>
        </p:nvPicPr>
        <p:blipFill>
          <a:blip r:embed="rId2" cstate="print"/>
          <a:srcRect/>
          <a:stretch>
            <a:fillRect/>
          </a:stretch>
        </p:blipFill>
        <p:spPr bwMode="auto">
          <a:xfrm>
            <a:off x="2567608" y="1124744"/>
            <a:ext cx="7109792" cy="3816424"/>
          </a:xfrm>
          <a:prstGeom prst="rect">
            <a:avLst/>
          </a:prstGeom>
          <a:noFill/>
          <a:ln>
            <a:solidFill>
              <a:schemeClr val="accent1"/>
            </a:solidFill>
          </a:ln>
        </p:spPr>
      </p:pic>
      <p:sp>
        <p:nvSpPr>
          <p:cNvPr id="3" name="Rounded Rectangle 2"/>
          <p:cNvSpPr/>
          <p:nvPr/>
        </p:nvSpPr>
        <p:spPr>
          <a:xfrm>
            <a:off x="2495600" y="188640"/>
            <a:ext cx="7562800" cy="649560"/>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latin typeface="Century Gothic" pitchFamily="34" charset="0"/>
              </a:rPr>
              <a:t>Gastric Adenocarcinoma ; Lentis Plastica- Gross</a:t>
            </a:r>
          </a:p>
        </p:txBody>
      </p:sp>
      <p:sp>
        <p:nvSpPr>
          <p:cNvPr id="4" name="Rectangle 3"/>
          <p:cNvSpPr/>
          <p:nvPr/>
        </p:nvSpPr>
        <p:spPr>
          <a:xfrm>
            <a:off x="2495600" y="4987042"/>
            <a:ext cx="7181800" cy="1631216"/>
          </a:xfrm>
          <a:prstGeom prst="rect">
            <a:avLst/>
          </a:prstGeom>
        </p:spPr>
        <p:txBody>
          <a:bodyPr wrap="square">
            <a:spAutoFit/>
          </a:bodyPr>
          <a:lstStyle/>
          <a:p>
            <a:pPr algn="ctr"/>
            <a:r>
              <a:rPr lang="en-US" sz="2000" b="1" i="1" dirty="0">
                <a:solidFill>
                  <a:prstClr val="black"/>
                </a:solidFill>
              </a:rPr>
              <a:t>An example of </a:t>
            </a:r>
            <a:r>
              <a:rPr lang="en-US" sz="2000" b="1" i="1" dirty="0" err="1">
                <a:solidFill>
                  <a:prstClr val="black"/>
                </a:solidFill>
              </a:rPr>
              <a:t>Linitis</a:t>
            </a:r>
            <a:r>
              <a:rPr lang="en-US" sz="2000" b="1" i="1" dirty="0">
                <a:solidFill>
                  <a:prstClr val="black"/>
                </a:solidFill>
              </a:rPr>
              <a:t> Plastica, a diffuse infiltrative gastric adenocarcinoma which gives the stomach a shrunken "leather bottle" appearance with extensive mucosal erosion and a markedly thickened gastric wall. This type of carcinoma has a very poor prognosis</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618240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7" name="Picture 2"/>
          <p:cNvPicPr>
            <a:picLocks noGrp="1" noChangeAspect="1" noChangeArrowheads="1"/>
          </p:cNvPicPr>
          <p:nvPr>
            <p:ph idx="1"/>
          </p:nvPr>
        </p:nvPicPr>
        <p:blipFill>
          <a:blip r:embed="rId3" cstate="print"/>
          <a:stretch>
            <a:fillRect/>
          </a:stretch>
        </p:blipFill>
        <p:spPr>
          <a:xfrm>
            <a:off x="2639617" y="1052736"/>
            <a:ext cx="6962812" cy="4182616"/>
          </a:xfrm>
        </p:spPr>
      </p:pic>
      <p:sp>
        <p:nvSpPr>
          <p:cNvPr id="5" name="Rectangle 4"/>
          <p:cNvSpPr/>
          <p:nvPr/>
        </p:nvSpPr>
        <p:spPr>
          <a:xfrm>
            <a:off x="2209800" y="5264041"/>
            <a:ext cx="7696200" cy="1323439"/>
          </a:xfrm>
          <a:prstGeom prst="rect">
            <a:avLst/>
          </a:prstGeom>
        </p:spPr>
        <p:txBody>
          <a:bodyPr wrap="square">
            <a:spAutoFit/>
          </a:bodyPr>
          <a:lstStyle/>
          <a:p>
            <a:pPr algn="ctr"/>
            <a:r>
              <a:rPr lang="en-US" sz="2000" b="1" i="1" dirty="0">
                <a:solidFill>
                  <a:prstClr val="black"/>
                </a:solidFill>
              </a:rPr>
              <a:t>The LINITIS PLASTICA is the most spectacular, and most feared, of all gastric adenocarcinomas. It grows diffusely through all layers of the stomach, greatly thickening its wall, and giving the stomach a classic leather bottle appearance. It has a horrible prognosis.</a:t>
            </a:r>
          </a:p>
        </p:txBody>
      </p:sp>
      <p:pic>
        <p:nvPicPr>
          <p:cNvPr id="6" name="Picture 5"/>
          <p:cNvPicPr>
            <a:picLocks noChangeAspect="1" noChangeArrowheads="1"/>
          </p:cNvPicPr>
          <p:nvPr/>
        </p:nvPicPr>
        <p:blipFill>
          <a:blip r:embed="rId4" cstate="print"/>
          <a:srcRect/>
          <a:stretch>
            <a:fillRect/>
          </a:stretch>
        </p:blipFill>
        <p:spPr bwMode="auto">
          <a:xfrm rot="10800000">
            <a:off x="8184233" y="3645024"/>
            <a:ext cx="1372157" cy="1533872"/>
          </a:xfrm>
          <a:prstGeom prst="rect">
            <a:avLst/>
          </a:prstGeom>
          <a:noFill/>
          <a:ln w="9525">
            <a:noFill/>
            <a:miter lim="800000"/>
            <a:headEnd/>
            <a:tailEnd/>
          </a:ln>
        </p:spPr>
      </p:pic>
      <p:sp>
        <p:nvSpPr>
          <p:cNvPr id="8" name="Rounded Rectangle 7"/>
          <p:cNvSpPr/>
          <p:nvPr/>
        </p:nvSpPr>
        <p:spPr>
          <a:xfrm>
            <a:off x="2281286" y="285728"/>
            <a:ext cx="7672366" cy="62299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latin typeface="Century Gothic" pitchFamily="34" charset="0"/>
              </a:rPr>
              <a:t>Gastric Adenocarcinoma; Lentis Plastica- Gross</a:t>
            </a:r>
          </a:p>
        </p:txBody>
      </p: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3346794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62" name="Picture 2" descr="http://library.med.utah.edu/WebPath/jpeg4/GI029.jpg"/>
          <p:cNvPicPr>
            <a:picLocks noChangeAspect="1" noChangeArrowheads="1"/>
          </p:cNvPicPr>
          <p:nvPr/>
        </p:nvPicPr>
        <p:blipFill>
          <a:blip r:embed="rId2" cstate="print"/>
          <a:srcRect/>
          <a:stretch>
            <a:fillRect/>
          </a:stretch>
        </p:blipFill>
        <p:spPr bwMode="auto">
          <a:xfrm>
            <a:off x="2595538" y="1071546"/>
            <a:ext cx="6929486" cy="4176464"/>
          </a:xfrm>
          <a:prstGeom prst="rect">
            <a:avLst/>
          </a:prstGeom>
          <a:noFill/>
          <a:ln>
            <a:solidFill>
              <a:srgbClr val="1010C6"/>
            </a:solidFill>
          </a:ln>
        </p:spPr>
      </p:pic>
      <p:sp>
        <p:nvSpPr>
          <p:cNvPr id="5" name="Rounded Rectangle 4"/>
          <p:cNvSpPr/>
          <p:nvPr/>
        </p:nvSpPr>
        <p:spPr>
          <a:xfrm>
            <a:off x="2309786" y="260648"/>
            <a:ext cx="74295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latin typeface="Century Gothic" pitchFamily="34" charset="0"/>
              </a:rPr>
              <a:t>Gastric Adenocarcinoma- Signet Ring Cell -HPF</a:t>
            </a:r>
          </a:p>
        </p:txBody>
      </p:sp>
      <p:sp>
        <p:nvSpPr>
          <p:cNvPr id="6" name="Rectangle 5"/>
          <p:cNvSpPr/>
          <p:nvPr/>
        </p:nvSpPr>
        <p:spPr>
          <a:xfrm>
            <a:off x="2927648" y="5445225"/>
            <a:ext cx="6120680" cy="1015663"/>
          </a:xfrm>
          <a:prstGeom prst="rect">
            <a:avLst/>
          </a:prstGeom>
        </p:spPr>
        <p:txBody>
          <a:bodyPr wrap="square">
            <a:spAutoFit/>
          </a:bodyPr>
          <a:lstStyle/>
          <a:p>
            <a:pPr algn="ctr"/>
            <a:r>
              <a:rPr lang="en-US" sz="2000" b="1" i="1" dirty="0">
                <a:solidFill>
                  <a:prstClr val="black"/>
                </a:solidFill>
              </a:rPr>
              <a:t>This is a signet ring cell pattern of adenocarcinoma in which the cells are filled with mucin vacuoles that push the nucleus to one side, as shown at the arrow.</a:t>
            </a:r>
          </a:p>
        </p:txBody>
      </p: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127875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63" name="Picture 2"/>
          <p:cNvPicPr>
            <a:picLocks noGrp="1" noChangeAspect="1" noChangeArrowheads="1"/>
          </p:cNvPicPr>
          <p:nvPr>
            <p:ph idx="1"/>
          </p:nvPr>
        </p:nvPicPr>
        <p:blipFill>
          <a:blip r:embed="rId3" cstate="print"/>
          <a:srcRect/>
          <a:stretch>
            <a:fillRect/>
          </a:stretch>
        </p:blipFill>
        <p:spPr>
          <a:xfrm>
            <a:off x="2667000" y="1142984"/>
            <a:ext cx="6781800" cy="3888432"/>
          </a:xfrm>
          <a:ln>
            <a:solidFill>
              <a:srgbClr val="1010C6"/>
            </a:solidFill>
          </a:ln>
        </p:spPr>
      </p:pic>
      <p:sp>
        <p:nvSpPr>
          <p:cNvPr id="5" name="Rounded Rectangle 4"/>
          <p:cNvSpPr/>
          <p:nvPr/>
        </p:nvSpPr>
        <p:spPr>
          <a:xfrm>
            <a:off x="2309786" y="260648"/>
            <a:ext cx="74580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latin typeface="Century Gothic" pitchFamily="34" charset="0"/>
              </a:rPr>
              <a:t>Gastric Adenocarcinoma- Signet Ring Cell - HPF</a:t>
            </a:r>
          </a:p>
        </p:txBody>
      </p:sp>
      <p:sp>
        <p:nvSpPr>
          <p:cNvPr id="6" name="Rectangle 5"/>
          <p:cNvSpPr/>
          <p:nvPr/>
        </p:nvSpPr>
        <p:spPr>
          <a:xfrm>
            <a:off x="2309786" y="5229201"/>
            <a:ext cx="7458052" cy="1323439"/>
          </a:xfrm>
          <a:prstGeom prst="rect">
            <a:avLst/>
          </a:prstGeom>
        </p:spPr>
        <p:txBody>
          <a:bodyPr wrap="square">
            <a:spAutoFit/>
          </a:bodyPr>
          <a:lstStyle/>
          <a:p>
            <a:pPr algn="ctr"/>
            <a:r>
              <a:rPr lang="en-US" sz="2000" b="1" i="1" dirty="0">
                <a:solidFill>
                  <a:prstClr val="black"/>
                </a:solidFill>
              </a:rPr>
              <a:t>Signet ring cells are poorly differentiated adenocarcinoma cells, and are often seen with Lentis Plastica. Those large “holes” in the cytoplasm represents intracellular mucin which push the nucleus to the periphery giving the cell signet ring appearance .</a:t>
            </a:r>
          </a:p>
        </p:txBody>
      </p:sp>
      <p:cxnSp>
        <p:nvCxnSpPr>
          <p:cNvPr id="8" name="Straight Arrow Connector 7"/>
          <p:cNvCxnSpPr/>
          <p:nvPr/>
        </p:nvCxnSpPr>
        <p:spPr>
          <a:xfrm flipH="1" flipV="1">
            <a:off x="5087888" y="1857364"/>
            <a:ext cx="1368152"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951984" y="1929372"/>
            <a:ext cx="504056" cy="936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5269201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2611634" y="980728"/>
            <a:ext cx="6724726" cy="4464496"/>
          </a:xfrm>
          <a:prstGeom prst="rect">
            <a:avLst/>
          </a:prstGeom>
          <a:noFill/>
          <a:ln>
            <a:solidFill>
              <a:schemeClr val="tx1"/>
            </a:solidFill>
          </a:ln>
        </p:spPr>
      </p:pic>
      <p:sp>
        <p:nvSpPr>
          <p:cNvPr id="3" name="Rounded Rectangle 2"/>
          <p:cNvSpPr/>
          <p:nvPr/>
        </p:nvSpPr>
        <p:spPr>
          <a:xfrm>
            <a:off x="2495600" y="260648"/>
            <a:ext cx="6984776" cy="57606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latin typeface="Century Gothic" pitchFamily="34" charset="0"/>
              </a:rPr>
              <a:t>Gastric Adenocarcinoma- Intestinal type</a:t>
            </a:r>
            <a:endParaRPr lang="en-US" sz="2200" b="1" i="1" dirty="0">
              <a:solidFill>
                <a:prstClr val="white"/>
              </a:solidFill>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2639616" y="5518973"/>
            <a:ext cx="6624736" cy="707886"/>
          </a:xfrm>
          <a:prstGeom prst="rect">
            <a:avLst/>
          </a:prstGeom>
        </p:spPr>
        <p:txBody>
          <a:bodyPr wrap="square">
            <a:spAutoFit/>
          </a:bodyPr>
          <a:lstStyle/>
          <a:p>
            <a:pPr algn="ctr"/>
            <a:r>
              <a:rPr lang="en-US" sz="2000" b="1" i="1" dirty="0">
                <a:solidFill>
                  <a:prstClr val="black"/>
                </a:solidFill>
              </a:rPr>
              <a:t>Photomicrograph of a poorly differential intestinal type adenocarcinoma of the stomach</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8901244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4801" y="2438400"/>
            <a:ext cx="6112753" cy="1754326"/>
          </a:xfrm>
          <a:prstGeom prst="rect">
            <a:avLst/>
          </a:prstGeom>
          <a:noFill/>
        </p:spPr>
        <p:txBody>
          <a:bodyPr wrap="square" lIns="91440" tIns="45720" rIns="91440" bIns="45720">
            <a:spAutoFit/>
          </a:bodyPr>
          <a:lstStyle/>
          <a:p>
            <a:pPr algn="ctr"/>
            <a:r>
              <a:rPr lang="en-US" sz="5400" b="1" i="1" dirty="0">
                <a:ln w="19050">
                  <a:solidFill>
                    <a:srgbClr val="464646">
                      <a:tint val="1000"/>
                    </a:srgbClr>
                  </a:solidFill>
                  <a:prstDash val="solid"/>
                </a:ln>
                <a:solidFill>
                  <a:srgbClr val="FF0000"/>
                </a:solidFill>
                <a:effectLst>
                  <a:outerShdw blurRad="50000" dist="50800" dir="7500000" algn="tl">
                    <a:srgbClr val="000000">
                      <a:shade val="5000"/>
                      <a:alpha val="35000"/>
                    </a:srgbClr>
                  </a:outerShdw>
                </a:effectLst>
                <a:latin typeface="Arial Black" pitchFamily="34" charset="0"/>
              </a:rPr>
              <a:t>SMALL INTESTINE</a:t>
            </a:r>
            <a:endParaRPr lang="en-US" sz="5400" b="1" dirty="0">
              <a:ln w="19050">
                <a:solidFill>
                  <a:srgbClr val="464646">
                    <a:tint val="1000"/>
                  </a:srgbClr>
                </a:solidFill>
                <a:prstDash val="solid"/>
              </a:ln>
              <a:solidFill>
                <a:srgbClr val="FF0000"/>
              </a:solidFill>
              <a:effectLst>
                <a:outerShdw blurRad="50000" dist="50800" dir="7500000" algn="tl">
                  <a:srgbClr val="000000">
                    <a:shade val="5000"/>
                    <a:alpha val="35000"/>
                  </a:srgbClr>
                </a:outerShdw>
              </a:effectLst>
              <a:latin typeface="Arial Black" pitchFamily="34" charset="0"/>
            </a:endParaRPr>
          </a:p>
        </p:txBody>
      </p:sp>
      <p:sp>
        <p:nvSpPr>
          <p:cNvPr id="10" name="TextBox 9"/>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1" name="TextBox 10"/>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2998574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60834" y="4637176"/>
            <a:ext cx="7211630" cy="792088"/>
          </a:xfrm>
        </p:spPr>
        <p:txBody>
          <a:bodyPr>
            <a:noAutofit/>
          </a:bodyPr>
          <a:lstStyle/>
          <a:p>
            <a:pPr algn="r"/>
            <a:r>
              <a:rPr lang="en-US" sz="4000" b="1" i="1" dirty="0">
                <a:effectLst>
                  <a:outerShdw blurRad="38100" dist="38100" dir="2700000" algn="tl">
                    <a:srgbClr val="000000">
                      <a:alpha val="43137"/>
                    </a:srgbClr>
                  </a:outerShdw>
                </a:effectLst>
              </a:rPr>
              <a:t>Gross and histopathology</a:t>
            </a:r>
          </a:p>
        </p:txBody>
      </p:sp>
      <p:sp>
        <p:nvSpPr>
          <p:cNvPr id="3" name="TextBox 2"/>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308148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0034" name="Picture 2" descr="http://library.med.utah.edu/WebPath/jpeg4/GI030.jpg"/>
          <p:cNvPicPr>
            <a:picLocks noChangeAspect="1" noChangeArrowheads="1"/>
          </p:cNvPicPr>
          <p:nvPr/>
        </p:nvPicPr>
        <p:blipFill>
          <a:blip r:embed="rId2" cstate="print"/>
          <a:srcRect/>
          <a:stretch>
            <a:fillRect/>
          </a:stretch>
        </p:blipFill>
        <p:spPr bwMode="auto">
          <a:xfrm>
            <a:off x="2783632" y="908721"/>
            <a:ext cx="6428720" cy="4209281"/>
          </a:xfrm>
          <a:prstGeom prst="rect">
            <a:avLst/>
          </a:prstGeom>
          <a:noFill/>
          <a:ln>
            <a:solidFill>
              <a:srgbClr val="5F3B2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783632" y="5541040"/>
            <a:ext cx="6408712" cy="1015663"/>
          </a:xfrm>
          <a:prstGeom prst="rect">
            <a:avLst/>
          </a:prstGeom>
        </p:spPr>
        <p:txBody>
          <a:bodyPr wrap="square">
            <a:spAutoFit/>
          </a:bodyPr>
          <a:lstStyle/>
          <a:p>
            <a:pPr algn="ctr"/>
            <a:r>
              <a:rPr lang="en-US" sz="2000" b="1" i="1" dirty="0">
                <a:solidFill>
                  <a:prstClr val="black"/>
                </a:solidFill>
              </a:rPr>
              <a:t>This is an adhesion between loops of small intestine. Such adhesions are typical following abdominal surgery. More diffuse adhesions may also form following peritonitis.</a:t>
            </a:r>
          </a:p>
        </p:txBody>
      </p:sp>
      <p:sp>
        <p:nvSpPr>
          <p:cNvPr id="5" name="Rounded Rectangle 4"/>
          <p:cNvSpPr/>
          <p:nvPr/>
        </p:nvSpPr>
        <p:spPr>
          <a:xfrm>
            <a:off x="2783632" y="260648"/>
            <a:ext cx="642872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Adhesions, peritoneum, small intestine - Gross </a:t>
            </a:r>
          </a:p>
        </p:txBody>
      </p:sp>
      <p:cxnSp>
        <p:nvCxnSpPr>
          <p:cNvPr id="7" name="Straight Arrow Connector 6"/>
          <p:cNvCxnSpPr/>
          <p:nvPr/>
        </p:nvCxnSpPr>
        <p:spPr>
          <a:xfrm flipV="1">
            <a:off x="4511824" y="4221088"/>
            <a:ext cx="504056" cy="43204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718917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2666976" y="908720"/>
            <a:ext cx="6813400" cy="4824536"/>
          </a:xfrm>
          <a:prstGeom prst="rect">
            <a:avLst/>
          </a:prstGeom>
          <a:noFill/>
          <a:ln w="9525">
            <a:solidFill>
              <a:srgbClr val="7030A0"/>
            </a:solidFill>
            <a:miter lim="800000"/>
            <a:headEnd/>
            <a:tailEnd/>
          </a:ln>
        </p:spPr>
      </p:pic>
      <p:sp>
        <p:nvSpPr>
          <p:cNvPr id="4" name="Rounded Rectangle 3"/>
          <p:cNvSpPr/>
          <p:nvPr/>
        </p:nvSpPr>
        <p:spPr>
          <a:xfrm>
            <a:off x="2975146" y="260648"/>
            <a:ext cx="6192688"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PAROTID GLAND SWELLING – Clinical </a:t>
            </a:r>
          </a:p>
        </p:txBody>
      </p:sp>
      <p:sp>
        <p:nvSpPr>
          <p:cNvPr id="5" name="Rectangle 4"/>
          <p:cNvSpPr/>
          <p:nvPr/>
        </p:nvSpPr>
        <p:spPr>
          <a:xfrm>
            <a:off x="2495600" y="5877273"/>
            <a:ext cx="7272808" cy="646331"/>
          </a:xfrm>
          <a:prstGeom prst="rect">
            <a:avLst/>
          </a:prstGeom>
        </p:spPr>
        <p:txBody>
          <a:bodyPr wrap="square">
            <a:spAutoFit/>
          </a:bodyPr>
          <a:lstStyle/>
          <a:p>
            <a:pPr algn="ctr"/>
            <a:r>
              <a:rPr lang="en-US" b="1" i="1" dirty="0">
                <a:solidFill>
                  <a:prstClr val="black"/>
                </a:solidFill>
              </a:rPr>
              <a:t>The classic place for any visible parotid swelling or tumor is present  between the tip of the ear and the tip (angle) of the mandible</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104443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1058" name="Picture 2" descr="http://library.med.utah.edu/WebPath/jpeg4/GI031.jpg"/>
          <p:cNvPicPr>
            <a:picLocks noChangeAspect="1" noChangeArrowheads="1"/>
          </p:cNvPicPr>
          <p:nvPr/>
        </p:nvPicPr>
        <p:blipFill>
          <a:blip r:embed="rId2" cstate="print"/>
          <a:srcRect/>
          <a:stretch>
            <a:fillRect/>
          </a:stretch>
        </p:blipFill>
        <p:spPr bwMode="auto">
          <a:xfrm>
            <a:off x="2909264" y="836712"/>
            <a:ext cx="6067057" cy="410445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423592" y="5059050"/>
            <a:ext cx="6912768" cy="1631216"/>
          </a:xfrm>
          <a:prstGeom prst="rect">
            <a:avLst/>
          </a:prstGeom>
        </p:spPr>
        <p:txBody>
          <a:bodyPr wrap="square">
            <a:spAutoFit/>
          </a:bodyPr>
          <a:lstStyle/>
          <a:p>
            <a:pPr algn="ctr"/>
            <a:r>
              <a:rPr lang="en-US" sz="2000" b="1" i="1" dirty="0">
                <a:solidFill>
                  <a:prstClr val="black"/>
                </a:solidFill>
              </a:rPr>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p>
        </p:txBody>
      </p:sp>
      <p:sp>
        <p:nvSpPr>
          <p:cNvPr id="5" name="Rounded Rectangle 4"/>
          <p:cNvSpPr/>
          <p:nvPr/>
        </p:nvSpPr>
        <p:spPr>
          <a:xfrm>
            <a:off x="2999656"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Small intestinal infarction - Gross </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13435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6" name="Picture 2" descr="http://library.med.utah.edu/WebPath/jpeg4/GI034.jpg"/>
          <p:cNvPicPr>
            <a:picLocks noChangeAspect="1" noChangeArrowheads="1"/>
          </p:cNvPicPr>
          <p:nvPr/>
        </p:nvPicPr>
        <p:blipFill>
          <a:blip r:embed="rId2" cstate="print"/>
          <a:srcRect/>
          <a:stretch>
            <a:fillRect/>
          </a:stretch>
        </p:blipFill>
        <p:spPr bwMode="auto">
          <a:xfrm>
            <a:off x="2639616" y="836712"/>
            <a:ext cx="6624736" cy="37444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919536" y="4710043"/>
            <a:ext cx="7992888" cy="1938992"/>
          </a:xfrm>
          <a:prstGeom prst="rect">
            <a:avLst/>
          </a:prstGeom>
        </p:spPr>
        <p:txBody>
          <a:bodyPr wrap="square">
            <a:spAutoFit/>
          </a:bodyPr>
          <a:lstStyle/>
          <a:p>
            <a:pPr algn="ctr"/>
            <a:r>
              <a:rPr lang="en-US" sz="2000" b="1" i="1" dirty="0">
                <a:solidFill>
                  <a:prstClr val="black"/>
                </a:solidFill>
              </a:rPr>
              <a:t>The small intestinal mucosa demonstrates marked hyperemia as a result of ischemic enteritis. Such ischemia most often results from hypotension (shock) from cardiac failure, from marked blood loss, or from loss of blood supply from mechanical obstruction (as with the bowel strangulated in a hernia or with volvulus or intussusception ). If the blood supply is not quickly restored, the bowel will infarct.</a:t>
            </a:r>
          </a:p>
        </p:txBody>
      </p:sp>
      <p:sp>
        <p:nvSpPr>
          <p:cNvPr id="5" name="Rounded Rectangle 4"/>
          <p:cNvSpPr/>
          <p:nvPr/>
        </p:nvSpPr>
        <p:spPr>
          <a:xfrm>
            <a:off x="3071664"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Ischemic Enteritis - Gross </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506546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033.jpg"/>
          <p:cNvPicPr>
            <a:picLocks noChangeAspect="1" noChangeArrowheads="1"/>
          </p:cNvPicPr>
          <p:nvPr/>
        </p:nvPicPr>
        <p:blipFill>
          <a:blip r:embed="rId2" cstate="print"/>
          <a:srcRect/>
          <a:stretch>
            <a:fillRect/>
          </a:stretch>
        </p:blipFill>
        <p:spPr bwMode="auto">
          <a:xfrm>
            <a:off x="2783632" y="836712"/>
            <a:ext cx="6468682" cy="38164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207568" y="4797152"/>
            <a:ext cx="7488832" cy="1938992"/>
          </a:xfrm>
          <a:prstGeom prst="rect">
            <a:avLst/>
          </a:prstGeom>
        </p:spPr>
        <p:txBody>
          <a:bodyPr wrap="square">
            <a:spAutoFit/>
          </a:bodyPr>
          <a:lstStyle/>
          <a:p>
            <a:pPr algn="ctr"/>
            <a:r>
              <a:rPr lang="en-US" sz="2000" b="1" i="1" dirty="0">
                <a:solidFill>
                  <a:prstClr val="black"/>
                </a:solidFill>
              </a:rPr>
              <a:t>On closer inspection, early ischemic enteritis involves the tips of the villi. In general, bowel is hard to infarct from atherosclerotic vascular narrowing or thromboembolization because of the widely anastomosing blood supply. Thus, most cases of bowel ischemia and infarction result from generalized hypotension and decreased cardiac output.</a:t>
            </a:r>
          </a:p>
        </p:txBody>
      </p:sp>
      <p:sp>
        <p:nvSpPr>
          <p:cNvPr id="5" name="Rounded Rectangle 4"/>
          <p:cNvSpPr/>
          <p:nvPr/>
        </p:nvSpPr>
        <p:spPr>
          <a:xfrm>
            <a:off x="2855640" y="188640"/>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Ischemic Enteritis – Gross [ENDOSCOPY] </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81390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GI035.jpg"/>
          <p:cNvPicPr>
            <a:picLocks noChangeAspect="1" noChangeArrowheads="1"/>
          </p:cNvPicPr>
          <p:nvPr/>
        </p:nvPicPr>
        <p:blipFill>
          <a:blip r:embed="rId2" cstate="print"/>
          <a:srcRect/>
          <a:stretch>
            <a:fillRect/>
          </a:stretch>
        </p:blipFill>
        <p:spPr bwMode="auto">
          <a:xfrm>
            <a:off x="2788806" y="852092"/>
            <a:ext cx="6259522" cy="4377109"/>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423592" y="5397024"/>
            <a:ext cx="6984776" cy="1323439"/>
          </a:xfrm>
          <a:prstGeom prst="rect">
            <a:avLst/>
          </a:prstGeom>
        </p:spPr>
        <p:txBody>
          <a:bodyPr wrap="square">
            <a:spAutoFit/>
          </a:bodyPr>
          <a:lstStyle/>
          <a:p>
            <a:pPr algn="ctr"/>
            <a:r>
              <a:rPr lang="en-US" sz="2000" b="1" i="1" dirty="0">
                <a:solidFill>
                  <a:prstClr val="black"/>
                </a:solidFill>
              </a:rPr>
              <a:t>The mucosal surface of the bowel seen here shows early necrosis with hyperemia extending all the way from mucosa to submucosal and muscular wall vessels. The submucosa and muscularis, however, are still intact.</a:t>
            </a:r>
          </a:p>
        </p:txBody>
      </p:sp>
      <p:sp>
        <p:nvSpPr>
          <p:cNvPr id="5" name="Rounded Rectangle 4"/>
          <p:cNvSpPr/>
          <p:nvPr/>
        </p:nvSpPr>
        <p:spPr>
          <a:xfrm>
            <a:off x="3431704" y="188640"/>
            <a:ext cx="5112568"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Ischemic Enteritis – LPF</a:t>
            </a:r>
          </a:p>
        </p:txBody>
      </p:sp>
      <p:sp>
        <p:nvSpPr>
          <p:cNvPr id="6" name="TextBox 5"/>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022131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GI168.jpg"/>
          <p:cNvPicPr>
            <a:picLocks noChangeAspect="1" noChangeArrowheads="1"/>
          </p:cNvPicPr>
          <p:nvPr/>
        </p:nvPicPr>
        <p:blipFill>
          <a:blip r:embed="rId2" cstate="print"/>
          <a:srcRect/>
          <a:stretch>
            <a:fillRect/>
          </a:stretch>
        </p:blipFill>
        <p:spPr bwMode="auto">
          <a:xfrm>
            <a:off x="2927648" y="908720"/>
            <a:ext cx="6175278" cy="41764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999656" y="5325016"/>
            <a:ext cx="5976664" cy="1015663"/>
          </a:xfrm>
          <a:prstGeom prst="rect">
            <a:avLst/>
          </a:prstGeom>
        </p:spPr>
        <p:txBody>
          <a:bodyPr wrap="square">
            <a:spAutoFit/>
          </a:bodyPr>
          <a:lstStyle/>
          <a:p>
            <a:pPr algn="ctr"/>
            <a:r>
              <a:rPr lang="en-US" sz="2000" b="1" i="1" dirty="0">
                <a:solidFill>
                  <a:prstClr val="black"/>
                </a:solidFill>
              </a:rPr>
              <a:t>At higher magnification with more advanced necrosis, the small intestinal mucosa shows hemorrhage with acute inflammation in this case of ischemic enteritis.</a:t>
            </a:r>
          </a:p>
        </p:txBody>
      </p:sp>
      <p:sp>
        <p:nvSpPr>
          <p:cNvPr id="5" name="Rounded Rectangle 4"/>
          <p:cNvSpPr/>
          <p:nvPr/>
        </p:nvSpPr>
        <p:spPr>
          <a:xfrm>
            <a:off x="3359696" y="188640"/>
            <a:ext cx="540060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Ischemic Enteritis </a:t>
            </a:r>
            <a:r>
              <a:rPr lang="en-US" sz="2400" b="1" dirty="0">
                <a:solidFill>
                  <a:prstClr val="white"/>
                </a:solidFill>
                <a:effectLst>
                  <a:outerShdw blurRad="38100" dist="38100" dir="2700000" algn="tl">
                    <a:srgbClr val="000000">
                      <a:alpha val="43137"/>
                    </a:srgbClr>
                  </a:outerShdw>
                </a:effectLst>
              </a:rPr>
              <a:t>– MPF</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420236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67042" y="2500306"/>
            <a:ext cx="6172200" cy="1813548"/>
          </a:xfrm>
        </p:spPr>
        <p:txBody>
          <a:bodyPr>
            <a:noAutofit/>
          </a:bodyPr>
          <a:lstStyle/>
          <a:p>
            <a:pPr algn="ctr"/>
            <a:r>
              <a:rPr lang="en-US"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 Chronic duodenal ulcer</a:t>
            </a:r>
          </a:p>
        </p:txBody>
      </p:sp>
      <p:sp>
        <p:nvSpPr>
          <p:cNvPr id="4" name="TextBox 3"/>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481398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279576" y="404664"/>
            <a:ext cx="7344816"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Chronic Duodenal Ulcer vs </a:t>
            </a:r>
            <a:r>
              <a:rPr lang="en-US" sz="2400" b="1" i="1" dirty="0">
                <a:solidFill>
                  <a:prstClr val="white"/>
                </a:solidFill>
                <a:effectLst>
                  <a:outerShdw blurRad="38100" dist="38100" dir="2700000" algn="tl">
                    <a:srgbClr val="000000">
                      <a:alpha val="43137"/>
                    </a:srgbClr>
                  </a:outerShdw>
                </a:effectLst>
              </a:rPr>
              <a:t>Gastric</a:t>
            </a:r>
            <a:r>
              <a:rPr lang="en-US" sz="2800" b="1" i="1" dirty="0">
                <a:solidFill>
                  <a:prstClr val="white"/>
                </a:solidFill>
                <a:effectLst>
                  <a:outerShdw blurRad="38100" dist="38100" dir="2700000" algn="tl">
                    <a:srgbClr val="000000">
                      <a:alpha val="43137"/>
                    </a:srgbClr>
                  </a:outerShdw>
                </a:effectLst>
              </a:rPr>
              <a:t> ulcer  </a:t>
            </a:r>
            <a:r>
              <a:rPr lang="en-US" sz="2800" b="1" dirty="0">
                <a:solidFill>
                  <a:prstClr val="white"/>
                </a:solidFill>
                <a:effectLst>
                  <a:outerShdw blurRad="38100" dist="38100" dir="2700000" algn="tl">
                    <a:srgbClr val="000000">
                      <a:alpha val="43137"/>
                    </a:srgbClr>
                  </a:outerShdw>
                </a:effectLst>
              </a:rPr>
              <a:t>– Gross</a:t>
            </a:r>
          </a:p>
        </p:txBody>
      </p:sp>
      <p:pic>
        <p:nvPicPr>
          <p:cNvPr id="312322" name="Picture 2" descr="http://www.helico.com/sites/default/files/du_gu_1.jpg"/>
          <p:cNvPicPr>
            <a:picLocks noChangeAspect="1" noChangeArrowheads="1"/>
          </p:cNvPicPr>
          <p:nvPr/>
        </p:nvPicPr>
        <p:blipFill>
          <a:blip r:embed="rId2" cstate="print"/>
          <a:srcRect/>
          <a:stretch>
            <a:fillRect/>
          </a:stretch>
        </p:blipFill>
        <p:spPr bwMode="auto">
          <a:xfrm>
            <a:off x="2279576" y="1124744"/>
            <a:ext cx="7416824" cy="4176464"/>
          </a:xfrm>
          <a:prstGeom prst="rect">
            <a:avLst/>
          </a:prstGeom>
          <a:noFill/>
        </p:spPr>
      </p:pic>
      <p:sp>
        <p:nvSpPr>
          <p:cNvPr id="4" name="Rectangle 3"/>
          <p:cNvSpPr/>
          <p:nvPr/>
        </p:nvSpPr>
        <p:spPr>
          <a:xfrm>
            <a:off x="2135560" y="5301209"/>
            <a:ext cx="3600400" cy="1323439"/>
          </a:xfrm>
          <a:prstGeom prst="rect">
            <a:avLst/>
          </a:prstGeom>
        </p:spPr>
        <p:txBody>
          <a:bodyPr wrap="square">
            <a:spAutoFit/>
          </a:bodyPr>
          <a:lstStyle/>
          <a:p>
            <a:pPr algn="ctr"/>
            <a:r>
              <a:rPr lang="en-US" sz="2000" b="1" i="1" dirty="0">
                <a:solidFill>
                  <a:prstClr val="black"/>
                </a:solidFill>
              </a:rPr>
              <a:t>The white base of the ulcer is marked by a blackish area signaling a recently bleeding vessel</a:t>
            </a:r>
          </a:p>
        </p:txBody>
      </p:sp>
      <p:sp>
        <p:nvSpPr>
          <p:cNvPr id="5" name="Rectangle 4"/>
          <p:cNvSpPr/>
          <p:nvPr/>
        </p:nvSpPr>
        <p:spPr>
          <a:xfrm>
            <a:off x="6312024" y="5301209"/>
            <a:ext cx="3312368" cy="1015663"/>
          </a:xfrm>
          <a:prstGeom prst="rect">
            <a:avLst/>
          </a:prstGeom>
        </p:spPr>
        <p:txBody>
          <a:bodyPr wrap="square">
            <a:spAutoFit/>
          </a:bodyPr>
          <a:lstStyle/>
          <a:p>
            <a:pPr algn="ctr"/>
            <a:r>
              <a:rPr lang="en-US" sz="2000" b="1" i="1" dirty="0">
                <a:solidFill>
                  <a:prstClr val="black"/>
                </a:solidFill>
              </a:rPr>
              <a:t>The ulcer has a clean white base and some swelling around its edges</a:t>
            </a:r>
          </a:p>
        </p:txBody>
      </p:sp>
      <p:sp>
        <p:nvSpPr>
          <p:cNvPr id="6" name="TextBox 5"/>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963411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4232" y="3143248"/>
            <a:ext cx="5598368" cy="936104"/>
          </a:xfrm>
        </p:spPr>
        <p:txBody>
          <a:bodyPr>
            <a:noAutofit/>
          </a:bodyPr>
          <a:lstStyle/>
          <a:p>
            <a:pPr algn="ctr"/>
            <a:r>
              <a:rPr lang="en-US" sz="6000" b="1" i="1" dirty="0">
                <a:solidFill>
                  <a:schemeClr val="accent2">
                    <a:lumMod val="60000"/>
                    <a:lumOff val="40000"/>
                  </a:schemeClr>
                </a:solidFill>
                <a:effectLst>
                  <a:outerShdw blurRad="38100" dist="38100" dir="2700000" algn="tl">
                    <a:srgbClr val="000000">
                      <a:alpha val="43137"/>
                    </a:srgbClr>
                  </a:outerShdw>
                </a:effectLst>
              </a:rPr>
              <a:t> </a:t>
            </a:r>
            <a:r>
              <a:rPr lang="en-US" sz="60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Celiac</a:t>
            </a:r>
            <a:r>
              <a:rPr lang="en-US" sz="6000" b="1" i="1" dirty="0">
                <a:solidFill>
                  <a:schemeClr val="accent2">
                    <a:lumMod val="60000"/>
                    <a:lumOff val="40000"/>
                  </a:schemeClr>
                </a:solidFill>
                <a:effectLst>
                  <a:outerShdw blurRad="38100" dist="38100" dir="2700000" algn="tl">
                    <a:srgbClr val="000000">
                      <a:alpha val="43137"/>
                    </a:srgbClr>
                  </a:outerShdw>
                </a:effectLst>
              </a:rPr>
              <a:t> </a:t>
            </a:r>
            <a:r>
              <a:rPr lang="en-US" sz="60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disease</a:t>
            </a: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9727157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0274" name="Picture 2" descr="http://library.med.utah.edu/WebPath/jpeg4/GI152.jpg"/>
          <p:cNvPicPr>
            <a:picLocks noChangeAspect="1" noChangeArrowheads="1"/>
          </p:cNvPicPr>
          <p:nvPr/>
        </p:nvPicPr>
        <p:blipFill>
          <a:blip r:embed="rId2" cstate="print"/>
          <a:srcRect/>
          <a:stretch>
            <a:fillRect/>
          </a:stretch>
        </p:blipFill>
        <p:spPr bwMode="auto">
          <a:xfrm>
            <a:off x="2351585" y="849236"/>
            <a:ext cx="7195656" cy="43799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279576" y="5380673"/>
            <a:ext cx="7128792" cy="1323439"/>
          </a:xfrm>
          <a:prstGeom prst="rect">
            <a:avLst/>
          </a:prstGeom>
        </p:spPr>
        <p:txBody>
          <a:bodyPr wrap="square">
            <a:spAutoFit/>
          </a:bodyPr>
          <a:lstStyle/>
          <a:p>
            <a:pPr algn="ctr"/>
            <a:r>
              <a:rPr lang="en-US" sz="2000" b="1" i="1" dirty="0">
                <a:solidFill>
                  <a:prstClr val="black"/>
                </a:solidFill>
              </a:rPr>
              <a:t>Normal small intestinal mucosa is seen at the left. The mucosa involved by celiac disease (sprue) at the right has blunting and flattening of villi. Celiac disease most often becomes apparent either in infancy, or in young to middle age adults.</a:t>
            </a:r>
          </a:p>
        </p:txBody>
      </p:sp>
      <p:sp>
        <p:nvSpPr>
          <p:cNvPr id="4" name="TextBox 3"/>
          <p:cNvSpPr txBox="1"/>
          <p:nvPr/>
        </p:nvSpPr>
        <p:spPr>
          <a:xfrm>
            <a:off x="2423592" y="836712"/>
            <a:ext cx="1152128" cy="369332"/>
          </a:xfrm>
          <a:prstGeom prst="rect">
            <a:avLst/>
          </a:prstGeom>
          <a:noFill/>
        </p:spPr>
        <p:txBody>
          <a:bodyPr wrap="square" rtlCol="0">
            <a:spAutoFit/>
          </a:bodyPr>
          <a:lstStyle/>
          <a:p>
            <a:pPr algn="ctr"/>
            <a:r>
              <a:rPr lang="en-US" b="1" dirty="0">
                <a:solidFill>
                  <a:prstClr val="black"/>
                </a:solidFill>
              </a:rPr>
              <a:t>Normal</a:t>
            </a:r>
          </a:p>
        </p:txBody>
      </p:sp>
      <p:sp>
        <p:nvSpPr>
          <p:cNvPr id="5" name="TextBox 4"/>
          <p:cNvSpPr txBox="1"/>
          <p:nvPr/>
        </p:nvSpPr>
        <p:spPr>
          <a:xfrm>
            <a:off x="5807968" y="836712"/>
            <a:ext cx="936104" cy="369332"/>
          </a:xfrm>
          <a:prstGeom prst="rect">
            <a:avLst/>
          </a:prstGeom>
          <a:noFill/>
        </p:spPr>
        <p:txBody>
          <a:bodyPr wrap="square" rtlCol="0">
            <a:spAutoFit/>
          </a:bodyPr>
          <a:lstStyle/>
          <a:p>
            <a:pPr algn="ctr"/>
            <a:r>
              <a:rPr lang="en-US" b="1" dirty="0">
                <a:solidFill>
                  <a:prstClr val="black"/>
                </a:solidFill>
              </a:rPr>
              <a:t>Celiac</a:t>
            </a:r>
          </a:p>
        </p:txBody>
      </p:sp>
      <p:sp>
        <p:nvSpPr>
          <p:cNvPr id="6" name="Rounded Rectangle 5"/>
          <p:cNvSpPr/>
          <p:nvPr/>
        </p:nvSpPr>
        <p:spPr>
          <a:xfrm>
            <a:off x="2711624" y="188640"/>
            <a:ext cx="6696744"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Normal vs Celiac Disease (Sprue) </a:t>
            </a:r>
            <a:r>
              <a:rPr lang="en-US" sz="2400" b="1" dirty="0">
                <a:solidFill>
                  <a:prstClr val="white"/>
                </a:solidFill>
                <a:effectLst>
                  <a:outerShdw blurRad="38100" dist="38100" dir="2700000" algn="tl">
                    <a:srgbClr val="000000">
                      <a:alpha val="43137"/>
                    </a:srgbClr>
                  </a:outerShdw>
                </a:effectLst>
              </a:rPr>
              <a:t>– LPF</a:t>
            </a:r>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106592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91544" y="764704"/>
            <a:ext cx="8286840" cy="4735998"/>
          </a:xfrm>
          <a:prstGeom prst="rect">
            <a:avLst/>
          </a:prstGeom>
          <a:noFill/>
          <a:ln w="9525">
            <a:solidFill>
              <a:schemeClr val="tx1"/>
            </a:solidFill>
            <a:miter lim="800000"/>
            <a:headEnd/>
            <a:tailEnd/>
          </a:ln>
          <a:effectLst/>
        </p:spPr>
      </p:pic>
      <p:sp>
        <p:nvSpPr>
          <p:cNvPr id="3" name="Rectangle 2"/>
          <p:cNvSpPr/>
          <p:nvPr/>
        </p:nvSpPr>
        <p:spPr>
          <a:xfrm>
            <a:off x="6168008" y="5500704"/>
            <a:ext cx="3999958" cy="1323439"/>
          </a:xfrm>
          <a:prstGeom prst="rect">
            <a:avLst/>
          </a:prstGeom>
        </p:spPr>
        <p:txBody>
          <a:bodyPr wrap="square">
            <a:spAutoFit/>
          </a:bodyPr>
          <a:lstStyle/>
          <a:p>
            <a:pPr algn="ctr"/>
            <a:r>
              <a:rPr lang="en-US" sz="2000" b="1" i="1" dirty="0">
                <a:solidFill>
                  <a:prstClr val="black"/>
                </a:solidFill>
              </a:rPr>
              <a:t>High-power view showing damaged surface epithelium with large numbers of intraepithelial lymphocytes.</a:t>
            </a:r>
          </a:p>
        </p:txBody>
      </p:sp>
      <p:sp>
        <p:nvSpPr>
          <p:cNvPr id="4" name="Rectangle 3"/>
          <p:cNvSpPr/>
          <p:nvPr/>
        </p:nvSpPr>
        <p:spPr>
          <a:xfrm>
            <a:off x="1775520" y="5517233"/>
            <a:ext cx="4248472" cy="1323439"/>
          </a:xfrm>
          <a:prstGeom prst="rect">
            <a:avLst/>
          </a:prstGeom>
        </p:spPr>
        <p:txBody>
          <a:bodyPr wrap="square">
            <a:spAutoFit/>
          </a:bodyPr>
          <a:lstStyle/>
          <a:p>
            <a:pPr algn="ctr"/>
            <a:r>
              <a:rPr lang="en-US" sz="2000" b="1" i="1" dirty="0">
                <a:solidFill>
                  <a:prstClr val="black"/>
                </a:solidFill>
              </a:rPr>
              <a:t>Low-power view of fully developed </a:t>
            </a:r>
            <a:r>
              <a:rPr lang="en-US" sz="2000" b="1" i="1" dirty="0" err="1">
                <a:solidFill>
                  <a:prstClr val="black"/>
                </a:solidFill>
              </a:rPr>
              <a:t>sprue</a:t>
            </a:r>
            <a:r>
              <a:rPr lang="en-US" sz="2000" b="1" i="1" dirty="0">
                <a:solidFill>
                  <a:prstClr val="black"/>
                </a:solidFill>
              </a:rPr>
              <a:t>-type changes. Note the elongated crypts with complete lack of villi. </a:t>
            </a:r>
            <a:endParaRPr lang="en-US" sz="2000" dirty="0">
              <a:solidFill>
                <a:prstClr val="black"/>
              </a:solidFill>
            </a:endParaRPr>
          </a:p>
        </p:txBody>
      </p:sp>
      <p:sp>
        <p:nvSpPr>
          <p:cNvPr id="5" name="Rounded Rectangle 4"/>
          <p:cNvSpPr/>
          <p:nvPr/>
        </p:nvSpPr>
        <p:spPr>
          <a:xfrm>
            <a:off x="2711624" y="116632"/>
            <a:ext cx="6480720"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Celiac Disease (Sprue)  </a:t>
            </a:r>
            <a:r>
              <a:rPr lang="en-US" sz="2400" b="1" dirty="0">
                <a:solidFill>
                  <a:prstClr val="white"/>
                </a:solidFill>
                <a:effectLst>
                  <a:outerShdw blurRad="38100" dist="38100" dir="2700000" algn="tl">
                    <a:srgbClr val="000000">
                      <a:alpha val="43137"/>
                    </a:srgbClr>
                  </a:outerShdw>
                </a:effectLst>
              </a:rPr>
              <a:t>– LPF &amp; HPF</a:t>
            </a:r>
          </a:p>
        </p:txBody>
      </p:sp>
      <p:sp>
        <p:nvSpPr>
          <p:cNvPr id="6" name="TextBox 5"/>
          <p:cNvSpPr txBox="1"/>
          <p:nvPr/>
        </p:nvSpPr>
        <p:spPr>
          <a:xfrm>
            <a:off x="2351584" y="764704"/>
            <a:ext cx="720080" cy="369332"/>
          </a:xfrm>
          <a:prstGeom prst="rect">
            <a:avLst/>
          </a:prstGeom>
          <a:noFill/>
        </p:spPr>
        <p:txBody>
          <a:bodyPr wrap="square" rtlCol="0">
            <a:spAutoFit/>
          </a:bodyPr>
          <a:lstStyle/>
          <a:p>
            <a:pPr algn="ctr"/>
            <a:r>
              <a:rPr lang="en-US" b="1" dirty="0">
                <a:solidFill>
                  <a:prstClr val="black"/>
                </a:solidFill>
              </a:rPr>
              <a:t>LPF</a:t>
            </a:r>
          </a:p>
        </p:txBody>
      </p:sp>
      <p:sp>
        <p:nvSpPr>
          <p:cNvPr id="7" name="TextBox 6"/>
          <p:cNvSpPr txBox="1"/>
          <p:nvPr/>
        </p:nvSpPr>
        <p:spPr>
          <a:xfrm>
            <a:off x="6456040" y="836712"/>
            <a:ext cx="720080" cy="369332"/>
          </a:xfrm>
          <a:prstGeom prst="rect">
            <a:avLst/>
          </a:prstGeom>
          <a:noFill/>
        </p:spPr>
        <p:txBody>
          <a:bodyPr wrap="square" rtlCol="0">
            <a:spAutoFit/>
          </a:bodyPr>
          <a:lstStyle/>
          <a:p>
            <a:pPr algn="ctr"/>
            <a:r>
              <a:rPr lang="en-US" b="1" dirty="0">
                <a:solidFill>
                  <a:prstClr val="black"/>
                </a:solidFill>
              </a:rPr>
              <a:t>HPF</a:t>
            </a:r>
          </a:p>
        </p:txBody>
      </p:sp>
      <p:sp>
        <p:nvSpPr>
          <p:cNvPr id="8" name="TextBox 7"/>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013154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881290" y="188640"/>
            <a:ext cx="614366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000" b="1" i="1" dirty="0">
                <a:solidFill>
                  <a:prstClr val="white"/>
                </a:solidFill>
                <a:effectLst>
                  <a:outerShdw blurRad="38100" dist="38100" dir="2700000" algn="tl">
                    <a:srgbClr val="000000">
                      <a:alpha val="43137"/>
                    </a:srgbClr>
                  </a:outerShdw>
                </a:effectLst>
              </a:rPr>
              <a:t>PLEOMORPHIC ADENOMA (MIXED TUMOR) - Gross</a:t>
            </a:r>
          </a:p>
        </p:txBody>
      </p:sp>
      <p:sp>
        <p:nvSpPr>
          <p:cNvPr id="4" name="TextBox 3"/>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pic>
        <p:nvPicPr>
          <p:cNvPr id="3" name="Picture 2"/>
          <p:cNvPicPr>
            <a:picLocks noChangeAspect="1"/>
          </p:cNvPicPr>
          <p:nvPr/>
        </p:nvPicPr>
        <p:blipFill>
          <a:blip r:embed="rId2"/>
          <a:stretch>
            <a:fillRect/>
          </a:stretch>
        </p:blipFill>
        <p:spPr>
          <a:xfrm>
            <a:off x="2771775" y="1023938"/>
            <a:ext cx="6648450" cy="4810125"/>
          </a:xfrm>
          <a:prstGeom prst="rect">
            <a:avLst/>
          </a:prstGeom>
          <a:ln>
            <a:solidFill>
              <a:schemeClr val="accent4">
                <a:lumMod val="75000"/>
              </a:schemeClr>
            </a:solidFill>
          </a:ln>
        </p:spPr>
      </p:pic>
    </p:spTree>
    <p:extLst>
      <p:ext uri="{BB962C8B-B14F-4D97-AF65-F5344CB8AC3E}">
        <p14:creationId xmlns:p14="http://schemas.microsoft.com/office/powerpoint/2010/main" val="10901113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24166" y="2714620"/>
            <a:ext cx="6390456" cy="1600944"/>
          </a:xfrm>
        </p:spPr>
        <p:txBody>
          <a:bodyPr>
            <a:noAutofit/>
          </a:bodyPr>
          <a:lstStyle/>
          <a:p>
            <a:pPr algn="ctr"/>
            <a: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Carcinoid tumor</a:t>
            </a:r>
            <a:b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br>
            <a: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of Small Intestine</a:t>
            </a: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4695135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GI167.jpg"/>
          <p:cNvPicPr>
            <a:picLocks noChangeAspect="1" noChangeArrowheads="1"/>
          </p:cNvPicPr>
          <p:nvPr/>
        </p:nvPicPr>
        <p:blipFill>
          <a:blip r:embed="rId2" cstate="print"/>
          <a:srcRect/>
          <a:stretch>
            <a:fillRect/>
          </a:stretch>
        </p:blipFill>
        <p:spPr bwMode="auto">
          <a:xfrm>
            <a:off x="2783633" y="836712"/>
            <a:ext cx="6279526" cy="38363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1041401" y="4854059"/>
            <a:ext cx="10837332" cy="1631216"/>
          </a:xfrm>
          <a:prstGeom prst="rect">
            <a:avLst/>
          </a:prstGeom>
        </p:spPr>
        <p:txBody>
          <a:bodyPr wrap="square">
            <a:spAutoFit/>
          </a:bodyPr>
          <a:lstStyle/>
          <a:p>
            <a:pPr algn="ctr"/>
            <a:r>
              <a:rPr lang="en-US" sz="2000" b="1" i="1" dirty="0" smtClean="0">
                <a:solidFill>
                  <a:prstClr val="black"/>
                </a:solidFill>
              </a:rPr>
              <a:t>Benign </a:t>
            </a:r>
            <a:r>
              <a:rPr lang="en-US" sz="2000" b="1" i="1" dirty="0">
                <a:solidFill>
                  <a:prstClr val="black"/>
                </a:solidFill>
              </a:rPr>
              <a:t>tumors </a:t>
            </a:r>
            <a:r>
              <a:rPr lang="en-US" sz="2000" b="1" i="1" dirty="0" smtClean="0">
                <a:solidFill>
                  <a:prstClr val="black"/>
                </a:solidFill>
              </a:rPr>
              <a:t>of small intestine can </a:t>
            </a:r>
            <a:r>
              <a:rPr lang="en-US" sz="2000" b="1" i="1" dirty="0">
                <a:solidFill>
                  <a:prstClr val="black"/>
                </a:solidFill>
              </a:rPr>
              <a:t>include leiomyomas, fibromas, neurofibromas, and lipomas. </a:t>
            </a:r>
            <a:endParaRPr lang="en-US" sz="2000" b="1" i="1" dirty="0" smtClean="0">
              <a:solidFill>
                <a:prstClr val="black"/>
              </a:solidFill>
            </a:endParaRPr>
          </a:p>
          <a:p>
            <a:pPr algn="ctr"/>
            <a:r>
              <a:rPr lang="en-US" sz="2000" b="1" i="1" dirty="0" smtClean="0">
                <a:solidFill>
                  <a:prstClr val="black"/>
                </a:solidFill>
              </a:rPr>
              <a:t>Seen </a:t>
            </a:r>
            <a:r>
              <a:rPr lang="en-US" sz="2000" b="1" i="1" dirty="0">
                <a:solidFill>
                  <a:prstClr val="black"/>
                </a:solidFill>
              </a:rPr>
              <a:t>here at the ileocecal valve is another tumor that has a faint yellowish color. </a:t>
            </a:r>
            <a:endParaRPr lang="en-US" sz="2000" b="1" i="1" dirty="0" smtClean="0">
              <a:solidFill>
                <a:prstClr val="black"/>
              </a:solidFill>
            </a:endParaRPr>
          </a:p>
          <a:p>
            <a:pPr algn="ctr"/>
            <a:r>
              <a:rPr lang="en-US" sz="2000" b="1" i="1" dirty="0" smtClean="0">
                <a:solidFill>
                  <a:srgbClr val="FF0000"/>
                </a:solidFill>
              </a:rPr>
              <a:t>This </a:t>
            </a:r>
            <a:r>
              <a:rPr lang="en-US" sz="2000" b="1" i="1" dirty="0">
                <a:solidFill>
                  <a:srgbClr val="FF0000"/>
                </a:solidFill>
              </a:rPr>
              <a:t>is a carcinoid tumor. </a:t>
            </a:r>
            <a:endParaRPr lang="en-US" sz="2000" b="1" i="1" dirty="0" smtClean="0">
              <a:solidFill>
                <a:srgbClr val="FF0000"/>
              </a:solidFill>
            </a:endParaRPr>
          </a:p>
          <a:p>
            <a:pPr algn="ctr"/>
            <a:r>
              <a:rPr lang="en-US" sz="2000" b="1" i="1" dirty="0" smtClean="0">
                <a:solidFill>
                  <a:prstClr val="black"/>
                </a:solidFill>
              </a:rPr>
              <a:t>Most </a:t>
            </a:r>
            <a:r>
              <a:rPr lang="en-US" sz="2000" b="1" i="1" dirty="0">
                <a:solidFill>
                  <a:prstClr val="black"/>
                </a:solidFill>
              </a:rPr>
              <a:t>benign tumors are incidental submucosal lesions, though rarely they can be large enough to obstruct the lumen.</a:t>
            </a:r>
          </a:p>
        </p:txBody>
      </p:sp>
      <p:sp>
        <p:nvSpPr>
          <p:cNvPr id="7" name="Rounded Rectangle 6"/>
          <p:cNvSpPr/>
          <p:nvPr/>
        </p:nvSpPr>
        <p:spPr>
          <a:xfrm>
            <a:off x="2783633" y="188640"/>
            <a:ext cx="627952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Carcinoid tumor of small intestine - Gross</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102299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library.med.utah.edu/WebPath/jpeg4/GI038.jpg"/>
          <p:cNvPicPr>
            <a:picLocks noChangeAspect="1" noChangeArrowheads="1"/>
          </p:cNvPicPr>
          <p:nvPr/>
        </p:nvPicPr>
        <p:blipFill>
          <a:blip r:embed="rId2" cstate="print"/>
          <a:srcRect/>
          <a:stretch>
            <a:fillRect/>
          </a:stretch>
        </p:blipFill>
        <p:spPr bwMode="auto">
          <a:xfrm rot="16200000">
            <a:off x="3766964" y="969504"/>
            <a:ext cx="4802088" cy="453650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2955008" y="5743463"/>
            <a:ext cx="6480720" cy="707886"/>
          </a:xfrm>
          <a:prstGeom prst="rect">
            <a:avLst/>
          </a:prstGeom>
        </p:spPr>
        <p:txBody>
          <a:bodyPr wrap="square">
            <a:spAutoFit/>
          </a:bodyPr>
          <a:lstStyle/>
          <a:p>
            <a:pPr algn="ctr"/>
            <a:r>
              <a:rPr lang="en-US" sz="2000" b="1" i="1" dirty="0" smtClean="0">
                <a:solidFill>
                  <a:prstClr val="black"/>
                </a:solidFill>
              </a:rPr>
              <a:t>Mass </a:t>
            </a:r>
            <a:r>
              <a:rPr lang="en-US" sz="2000" b="1" i="1" dirty="0">
                <a:solidFill>
                  <a:prstClr val="black"/>
                </a:solidFill>
              </a:rPr>
              <a:t>of multiple nests of small blue cells in the submucosa.</a:t>
            </a:r>
          </a:p>
        </p:txBody>
      </p:sp>
      <p:sp>
        <p:nvSpPr>
          <p:cNvPr id="7" name="Rounded Rectangle 6"/>
          <p:cNvSpPr/>
          <p:nvPr/>
        </p:nvSpPr>
        <p:spPr>
          <a:xfrm>
            <a:off x="3143672" y="188640"/>
            <a:ext cx="593201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Carcinoid tumor of small intestine - LPF</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5204806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lum bright="20000"/>
          </a:blip>
          <a:srcRect/>
          <a:stretch>
            <a:fillRect/>
          </a:stretch>
        </p:blipFill>
        <p:spPr bwMode="auto">
          <a:xfrm>
            <a:off x="2639616" y="908720"/>
            <a:ext cx="6732240" cy="4248472"/>
          </a:xfrm>
          <a:prstGeom prst="rect">
            <a:avLst/>
          </a:prstGeom>
          <a:ln w="38100" cap="sq">
            <a:solidFill>
              <a:srgbClr val="5F3B27"/>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567608" y="5373217"/>
            <a:ext cx="6696744" cy="1015663"/>
          </a:xfrm>
          <a:prstGeom prst="rect">
            <a:avLst/>
          </a:prstGeom>
        </p:spPr>
        <p:txBody>
          <a:bodyPr wrap="square">
            <a:spAutoFit/>
          </a:bodyPr>
          <a:lstStyle/>
          <a:p>
            <a:pPr marL="533400" indent="-533400" algn="ctr"/>
            <a:r>
              <a:rPr lang="en-US" sz="2000" b="1" i="1" dirty="0">
                <a:solidFill>
                  <a:prstClr val="black"/>
                </a:solidFill>
              </a:rPr>
              <a:t>Tumour consists of </a:t>
            </a:r>
            <a:r>
              <a:rPr lang="en-US" sz="2000" b="1" i="1" dirty="0" smtClean="0">
                <a:solidFill>
                  <a:prstClr val="black"/>
                </a:solidFill>
              </a:rPr>
              <a:t>groups </a:t>
            </a:r>
            <a:r>
              <a:rPr lang="en-US" sz="2000" b="1" i="1" dirty="0">
                <a:solidFill>
                  <a:prstClr val="black"/>
                </a:solidFill>
              </a:rPr>
              <a:t>and clumps of small uniform polygonal cells having centrally placed round nuclei and abundant granular cytoplasm.</a:t>
            </a:r>
          </a:p>
        </p:txBody>
      </p:sp>
      <p:sp>
        <p:nvSpPr>
          <p:cNvPr id="6" name="Rounded Rectangle 5"/>
          <p:cNvSpPr/>
          <p:nvPr/>
        </p:nvSpPr>
        <p:spPr>
          <a:xfrm>
            <a:off x="2711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Carcinoid tumor of small intestine - MPF</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17398918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9250" name="Picture 2" descr="http://library.med.utah.edu/WebPath/jpeg4/GI134.jpg"/>
          <p:cNvPicPr>
            <a:picLocks noChangeAspect="1" noChangeArrowheads="1"/>
          </p:cNvPicPr>
          <p:nvPr/>
        </p:nvPicPr>
        <p:blipFill>
          <a:blip r:embed="rId2" cstate="print"/>
          <a:srcRect/>
          <a:stretch>
            <a:fillRect/>
          </a:stretch>
        </p:blipFill>
        <p:spPr bwMode="auto">
          <a:xfrm>
            <a:off x="1757089" y="872660"/>
            <a:ext cx="6552728" cy="388843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524000" y="5020478"/>
            <a:ext cx="8997976" cy="1323439"/>
          </a:xfrm>
          <a:prstGeom prst="rect">
            <a:avLst/>
          </a:prstGeom>
        </p:spPr>
        <p:txBody>
          <a:bodyPr wrap="square">
            <a:spAutoFit/>
          </a:bodyPr>
          <a:lstStyle/>
          <a:p>
            <a:r>
              <a:rPr lang="en-US" sz="2000" b="1" i="1" dirty="0" smtClean="0"/>
              <a:t> </a:t>
            </a:r>
            <a:r>
              <a:rPr lang="en-US" sz="2000" b="1" i="1" dirty="0"/>
              <a:t>- Group and clusters of tumor cells.</a:t>
            </a:r>
            <a:endParaRPr lang="en-US" sz="2000" dirty="0"/>
          </a:p>
          <a:p>
            <a:r>
              <a:rPr lang="en-US" sz="2000" b="1" i="1" dirty="0" smtClean="0"/>
              <a:t> - Small </a:t>
            </a:r>
            <a:r>
              <a:rPr lang="en-US" sz="2000" b="1" i="1" dirty="0"/>
              <a:t>uniform nuclei showing salt and pepper </a:t>
            </a:r>
            <a:r>
              <a:rPr lang="en-US" sz="2000" b="1" i="1" dirty="0" smtClean="0"/>
              <a:t>chromatin.</a:t>
            </a:r>
            <a:endParaRPr lang="en-US" sz="2000" dirty="0"/>
          </a:p>
          <a:p>
            <a:r>
              <a:rPr lang="en-US" sz="2000" b="1" i="1" dirty="0" smtClean="0"/>
              <a:t>-  Granular </a:t>
            </a:r>
            <a:r>
              <a:rPr lang="en-US" sz="2000" b="1" i="1" dirty="0"/>
              <a:t>cytoplasm. 	</a:t>
            </a:r>
            <a:endParaRPr lang="en-US" sz="2000" b="1" i="1" dirty="0" smtClean="0"/>
          </a:p>
          <a:p>
            <a:r>
              <a:rPr lang="en-US" sz="2000" b="1" i="1" dirty="0" smtClean="0">
                <a:solidFill>
                  <a:prstClr val="black"/>
                </a:solidFill>
              </a:rPr>
              <a:t>-  Metastatic </a:t>
            </a:r>
            <a:r>
              <a:rPr lang="en-US" sz="2000" b="1" i="1" dirty="0">
                <a:solidFill>
                  <a:prstClr val="black"/>
                </a:solidFill>
              </a:rPr>
              <a:t>carcinoid to the liver can rarely result in the </a:t>
            </a:r>
            <a:r>
              <a:rPr lang="en-US" sz="2000" b="1" i="1" dirty="0">
                <a:solidFill>
                  <a:srgbClr val="FF0000"/>
                </a:solidFill>
              </a:rPr>
              <a:t>carcinoid syndrome</a:t>
            </a:r>
            <a:r>
              <a:rPr lang="en-US" sz="2000" b="1" i="1" dirty="0">
                <a:solidFill>
                  <a:prstClr val="black"/>
                </a:solidFill>
              </a:rPr>
              <a:t>.</a:t>
            </a:r>
          </a:p>
        </p:txBody>
      </p:sp>
      <p:sp>
        <p:nvSpPr>
          <p:cNvPr id="5" name="Rounded Rectangle 4"/>
          <p:cNvSpPr/>
          <p:nvPr/>
        </p:nvSpPr>
        <p:spPr>
          <a:xfrm>
            <a:off x="2711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Carcinoid tumor of small intestine - HPF</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
        <p:nvSpPr>
          <p:cNvPr id="3" name="Rectangle 2"/>
          <p:cNvSpPr/>
          <p:nvPr/>
        </p:nvSpPr>
        <p:spPr>
          <a:xfrm>
            <a:off x="8628994" y="1761664"/>
            <a:ext cx="3447987" cy="2308324"/>
          </a:xfrm>
          <a:prstGeom prst="rect">
            <a:avLst/>
          </a:prstGeom>
          <a:solidFill>
            <a:schemeClr val="accent6">
              <a:lumMod val="20000"/>
              <a:lumOff val="80000"/>
            </a:schemeClr>
          </a:solidFill>
        </p:spPr>
        <p:txBody>
          <a:bodyPr wrap="square">
            <a:spAutoFit/>
          </a:bodyPr>
          <a:lstStyle/>
          <a:p>
            <a:r>
              <a:rPr lang="en-US" dirty="0" smtClean="0"/>
              <a:t>The </a:t>
            </a:r>
            <a:r>
              <a:rPr lang="en-US" dirty="0"/>
              <a:t>patient </a:t>
            </a:r>
            <a:r>
              <a:rPr lang="en-US" dirty="0" smtClean="0"/>
              <a:t>with </a:t>
            </a:r>
            <a:r>
              <a:rPr lang="en-US" b="1" dirty="0" smtClean="0">
                <a:solidFill>
                  <a:srgbClr val="FF0000"/>
                </a:solidFill>
              </a:rPr>
              <a:t>carcinoid </a:t>
            </a:r>
            <a:r>
              <a:rPr lang="en-US" b="1" dirty="0">
                <a:solidFill>
                  <a:srgbClr val="FF0000"/>
                </a:solidFill>
              </a:rPr>
              <a:t>syndrome</a:t>
            </a:r>
            <a:r>
              <a:rPr lang="en-US" dirty="0"/>
              <a:t> which can cause:</a:t>
            </a:r>
          </a:p>
          <a:p>
            <a:r>
              <a:rPr lang="en-US" dirty="0"/>
              <a:t>a- Cutaneous flushes.                             </a:t>
            </a:r>
          </a:p>
          <a:p>
            <a:r>
              <a:rPr lang="en-US" dirty="0"/>
              <a:t>b- Asthmatic attacks.                              c- Diarrhea, nausea, vomiting.                             </a:t>
            </a:r>
          </a:p>
          <a:p>
            <a:r>
              <a:rPr lang="en-US" dirty="0"/>
              <a:t>d- Signs and symptoms related to pulmonary and tricuspid valve stenosis.</a:t>
            </a:r>
          </a:p>
        </p:txBody>
      </p:sp>
    </p:spTree>
    <p:extLst>
      <p:ext uri="{BB962C8B-B14F-4D97-AF65-F5344CB8AC3E}">
        <p14:creationId xmlns:p14="http://schemas.microsoft.com/office/powerpoint/2010/main" val="32328298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15680" y="908720"/>
            <a:ext cx="5760640" cy="4451912"/>
          </a:xfrm>
          <a:prstGeom prst="rect">
            <a:avLst/>
          </a:prstGeom>
          <a:ln>
            <a:solidFill>
              <a:schemeClr val="accent1"/>
            </a:solidFill>
          </a:ln>
        </p:spPr>
      </p:pic>
      <p:sp>
        <p:nvSpPr>
          <p:cNvPr id="5" name="Rounded Rectangle 4"/>
          <p:cNvSpPr/>
          <p:nvPr/>
        </p:nvSpPr>
        <p:spPr>
          <a:xfrm>
            <a:off x="2711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Carcinoid tumor of small intestine – IHC stain   </a:t>
            </a:r>
          </a:p>
        </p:txBody>
      </p:sp>
      <p:sp>
        <p:nvSpPr>
          <p:cNvPr id="6" name="TextBox 5"/>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
        <p:nvSpPr>
          <p:cNvPr id="4" name="TextBox 3"/>
          <p:cNvSpPr txBox="1"/>
          <p:nvPr/>
        </p:nvSpPr>
        <p:spPr>
          <a:xfrm>
            <a:off x="2666976" y="5445224"/>
            <a:ext cx="6885408" cy="923330"/>
          </a:xfrm>
          <a:prstGeom prst="rect">
            <a:avLst/>
          </a:prstGeom>
          <a:noFill/>
        </p:spPr>
        <p:txBody>
          <a:bodyPr wrap="square" rtlCol="0">
            <a:spAutoFit/>
          </a:bodyPr>
          <a:lstStyle/>
          <a:p>
            <a:r>
              <a:rPr lang="en-US" b="1" i="1" dirty="0" err="1" smtClean="0"/>
              <a:t>Immuno</a:t>
            </a:r>
            <a:r>
              <a:rPr lang="en-US" b="1" i="1" dirty="0" smtClean="0"/>
              <a:t> </a:t>
            </a:r>
            <a:r>
              <a:rPr lang="en-US" b="1" i="1" dirty="0" err="1" smtClean="0"/>
              <a:t>histochemical</a:t>
            </a:r>
            <a:r>
              <a:rPr lang="en-US" b="1" i="1" dirty="0" smtClean="0"/>
              <a:t> Stain </a:t>
            </a:r>
            <a:r>
              <a:rPr lang="en-US" b="1" dirty="0"/>
              <a:t>→</a:t>
            </a:r>
            <a:r>
              <a:rPr lang="en-US" b="1" i="1" dirty="0"/>
              <a:t> </a:t>
            </a:r>
            <a:r>
              <a:rPr lang="en-US" b="1" i="1" dirty="0" err="1" smtClean="0">
                <a:solidFill>
                  <a:srgbClr val="FF0000"/>
                </a:solidFill>
              </a:rPr>
              <a:t>Synaptophysin</a:t>
            </a:r>
            <a:endParaRPr lang="en-US" b="1" i="1" dirty="0" smtClean="0">
              <a:solidFill>
                <a:srgbClr val="FF0000"/>
              </a:solidFill>
            </a:endParaRPr>
          </a:p>
          <a:p>
            <a:r>
              <a:rPr lang="en-US" b="1" i="1" dirty="0" smtClean="0"/>
              <a:t>It help </a:t>
            </a:r>
            <a:r>
              <a:rPr lang="en-US" b="1" i="1" dirty="0"/>
              <a:t>in diagnosis </a:t>
            </a:r>
            <a:r>
              <a:rPr lang="en-US" b="1" dirty="0" smtClean="0"/>
              <a:t>by </a:t>
            </a:r>
            <a:r>
              <a:rPr lang="en-US" b="1" i="1" dirty="0" smtClean="0"/>
              <a:t>confirming </a:t>
            </a:r>
            <a:r>
              <a:rPr lang="en-US" b="1" i="1" dirty="0" smtClean="0">
                <a:solidFill>
                  <a:prstClr val="black"/>
                </a:solidFill>
              </a:rPr>
              <a:t>the </a:t>
            </a:r>
            <a:r>
              <a:rPr lang="en-US" b="1" i="1" dirty="0">
                <a:solidFill>
                  <a:prstClr val="black"/>
                </a:solidFill>
              </a:rPr>
              <a:t>neuroendocrine nature of this neoplasm.</a:t>
            </a:r>
          </a:p>
        </p:txBody>
      </p:sp>
    </p:spTree>
    <p:extLst>
      <p:ext uri="{BB962C8B-B14F-4D97-AF65-F5344CB8AC3E}">
        <p14:creationId xmlns:p14="http://schemas.microsoft.com/office/powerpoint/2010/main" val="24246192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
        <p:nvSpPr>
          <p:cNvPr id="7" name="Rectangle 6"/>
          <p:cNvSpPr/>
          <p:nvPr/>
        </p:nvSpPr>
        <p:spPr>
          <a:xfrm>
            <a:off x="3429000" y="2667000"/>
            <a:ext cx="6427038" cy="2150978"/>
          </a:xfrm>
          <a:prstGeom prst="rect">
            <a:avLst/>
          </a:prstGeom>
          <a:noFill/>
        </p:spPr>
        <p:txBody>
          <a:bodyPr wrap="square" lIns="91440" tIns="45720" rIns="91440" bIns="45720">
            <a:spAutoFit/>
          </a:bodyPr>
          <a:lstStyle/>
          <a:p>
            <a:pPr algn="ctr"/>
            <a:r>
              <a:rPr lang="en-US" sz="6600" b="1" i="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DEF5FA">
                    <a:lumMod val="25000"/>
                  </a:srgbClr>
                </a:solidFill>
                <a:effectLst>
                  <a:outerShdw blurRad="41275" dist="12700" dir="12000000" algn="tl" rotWithShape="0">
                    <a:srgbClr val="000000">
                      <a:alpha val="40000"/>
                    </a:srgbClr>
                  </a:outerShdw>
                </a:effectLst>
              </a:rPr>
              <a:t>LARGE INTESTINE</a:t>
            </a:r>
            <a:endParaRPr lang="en-US" sz="6600" b="1" dirty="0">
              <a:ln w="31550" cmpd="sng">
                <a:gradFill>
                  <a:gsLst>
                    <a:gs pos="25000">
                      <a:srgbClr val="2DA2BF">
                        <a:shade val="25000"/>
                        <a:satMod val="190000"/>
                      </a:srgbClr>
                    </a:gs>
                    <a:gs pos="80000">
                      <a:srgbClr val="2DA2BF">
                        <a:tint val="75000"/>
                        <a:satMod val="190000"/>
                      </a:srgbClr>
                    </a:gs>
                  </a:gsLst>
                  <a:lin ang="5400000"/>
                </a:gradFill>
                <a:prstDash val="solid"/>
              </a:ln>
              <a:solidFill>
                <a:srgbClr val="DEF5FA">
                  <a:lumMod val="25000"/>
                </a:srgbClr>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32314833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3048000"/>
            <a:ext cx="6172200" cy="1024880"/>
          </a:xfrm>
        </p:spPr>
        <p:txBody>
          <a:bodyPr>
            <a:normAutofit/>
          </a:bodyPr>
          <a:lstStyle/>
          <a:p>
            <a:pPr algn="ctr"/>
            <a:r>
              <a:rPr lang="en-US"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 Crohn’s disease</a:t>
            </a: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6135249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2783632" y="836712"/>
            <a:ext cx="6552728" cy="45806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2639616" y="5517233"/>
            <a:ext cx="6408712" cy="1015663"/>
          </a:xfrm>
          <a:prstGeom prst="rect">
            <a:avLst/>
          </a:prstGeom>
        </p:spPr>
        <p:txBody>
          <a:bodyPr wrap="square">
            <a:spAutoFit/>
          </a:bodyPr>
          <a:lstStyle/>
          <a:p>
            <a:pPr algn="ctr"/>
            <a:r>
              <a:rPr lang="en-US" sz="2000" b="1" i="1" dirty="0">
                <a:solidFill>
                  <a:prstClr val="black"/>
                </a:solidFill>
              </a:rPr>
              <a:t>Here the inflammation has produced large, irregularly shaped to rake-like ulcers that are separated from each other by mucosa that appears close to normal. </a:t>
            </a:r>
          </a:p>
        </p:txBody>
      </p:sp>
      <p:sp>
        <p:nvSpPr>
          <p:cNvPr id="4" name="Rounded Rectangle 3"/>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Gross</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9756534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4/GI060.jpg"/>
          <p:cNvPicPr>
            <a:picLocks noChangeAspect="1" noChangeArrowheads="1"/>
          </p:cNvPicPr>
          <p:nvPr/>
        </p:nvPicPr>
        <p:blipFill>
          <a:blip r:embed="rId3" cstate="print"/>
          <a:srcRect/>
          <a:stretch>
            <a:fillRect/>
          </a:stretch>
        </p:blipFill>
        <p:spPr bwMode="auto">
          <a:xfrm>
            <a:off x="2805890" y="908720"/>
            <a:ext cx="6488575" cy="424847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Gross</a:t>
            </a:r>
          </a:p>
        </p:txBody>
      </p:sp>
      <p:sp>
        <p:nvSpPr>
          <p:cNvPr id="5" name="Rectangle 4"/>
          <p:cNvSpPr/>
          <p:nvPr/>
        </p:nvSpPr>
        <p:spPr>
          <a:xfrm>
            <a:off x="2783632" y="5397024"/>
            <a:ext cx="6480720" cy="1323439"/>
          </a:xfrm>
          <a:prstGeom prst="rect">
            <a:avLst/>
          </a:prstGeom>
        </p:spPr>
        <p:txBody>
          <a:bodyPr wrap="square">
            <a:spAutoFit/>
          </a:bodyPr>
          <a:lstStyle/>
          <a:p>
            <a:pPr algn="ctr"/>
            <a:r>
              <a:rPr lang="en-US" sz="2000" b="1" i="1" dirty="0">
                <a:solidFill>
                  <a:prstClr val="black"/>
                </a:solidFill>
              </a:rPr>
              <a:t>This is another example of Crohn's disease involving the small intestine. Here, the mucosal surface demonstrates an irregular nodular appearance with hyperemia and focal superficial ulceration.</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844570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2063552" y="908720"/>
            <a:ext cx="7848872" cy="4368800"/>
          </a:xfrm>
          <a:prstGeom prst="rect">
            <a:avLst/>
          </a:prstGeom>
          <a:noFill/>
          <a:ln w="9525">
            <a:solidFill>
              <a:srgbClr val="7030A0"/>
            </a:solidFill>
            <a:miter lim="800000"/>
            <a:headEnd/>
            <a:tailEnd/>
          </a:ln>
        </p:spPr>
      </p:pic>
      <p:sp>
        <p:nvSpPr>
          <p:cNvPr id="4" name="Rounded Rectangle 3"/>
          <p:cNvSpPr/>
          <p:nvPr/>
        </p:nvSpPr>
        <p:spPr>
          <a:xfrm>
            <a:off x="2809852" y="188640"/>
            <a:ext cx="6429420"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a:solidFill>
                  <a:prstClr val="white"/>
                </a:solidFill>
                <a:effectLst>
                  <a:outerShdw blurRad="38100" dist="38100" dir="2700000" algn="tl">
                    <a:srgbClr val="000000">
                      <a:alpha val="43137"/>
                    </a:srgbClr>
                  </a:outerShdw>
                </a:effectLst>
              </a:rPr>
              <a:t>PLEOMORPHIC ADENOMA (MIXED TUMOR)</a:t>
            </a:r>
          </a:p>
        </p:txBody>
      </p:sp>
      <p:sp>
        <p:nvSpPr>
          <p:cNvPr id="5" name="Rectangle 4"/>
          <p:cNvSpPr/>
          <p:nvPr/>
        </p:nvSpPr>
        <p:spPr>
          <a:xfrm>
            <a:off x="2135560" y="5301209"/>
            <a:ext cx="7776864" cy="1200329"/>
          </a:xfrm>
          <a:prstGeom prst="rect">
            <a:avLst/>
          </a:prstGeom>
        </p:spPr>
        <p:txBody>
          <a:bodyPr wrap="square">
            <a:spAutoFit/>
          </a:bodyPr>
          <a:lstStyle/>
          <a:p>
            <a:pPr algn="ctr"/>
            <a:r>
              <a:rPr lang="en-US" b="1" i="1" dirty="0">
                <a:solidFill>
                  <a:prstClr val="black"/>
                </a:solidFill>
              </a:rPr>
              <a:t>Mixed tumors are generally benign, have BOTH connective tissue (i.e., usually cartilagenous) components as well as glandular components, hence the name pleomorphic or mixed, they generally look and feel like little round soft cartilage balls.</a:t>
            </a:r>
          </a:p>
        </p:txBody>
      </p:sp>
      <p:sp>
        <p:nvSpPr>
          <p:cNvPr id="6" name="TextBox 5"/>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5994685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7" name="Picture 6" descr="39"/>
          <p:cNvPicPr>
            <a:picLocks noGrp="1" noChangeAspect="1" noChangeArrowheads="1"/>
          </p:cNvPicPr>
          <p:nvPr>
            <p:ph idx="1"/>
          </p:nvPr>
        </p:nvPicPr>
        <p:blipFill>
          <a:blip r:embed="rId2" cstate="print">
            <a:lum contrast="20000"/>
          </a:blip>
          <a:srcRect/>
          <a:stretch>
            <a:fillRect/>
          </a:stretch>
        </p:blipFill>
        <p:spPr>
          <a:xfrm>
            <a:off x="2667001" y="908720"/>
            <a:ext cx="6717125" cy="4608512"/>
          </a:xfr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3215680" y="188640"/>
            <a:ext cx="561662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vs Normal Colon</a:t>
            </a:r>
          </a:p>
        </p:txBody>
      </p:sp>
      <p:sp>
        <p:nvSpPr>
          <p:cNvPr id="5" name="Rectangle 4"/>
          <p:cNvSpPr/>
          <p:nvPr/>
        </p:nvSpPr>
        <p:spPr>
          <a:xfrm>
            <a:off x="2639616" y="5879013"/>
            <a:ext cx="6599656" cy="707886"/>
          </a:xfrm>
          <a:prstGeom prst="rect">
            <a:avLst/>
          </a:prstGeom>
        </p:spPr>
        <p:txBody>
          <a:bodyPr wrap="square">
            <a:spAutoFit/>
          </a:bodyPr>
          <a:lstStyle/>
          <a:p>
            <a:pPr algn="ctr"/>
            <a:r>
              <a:rPr lang="en-US" sz="2000" b="1" i="1" dirty="0">
                <a:solidFill>
                  <a:prstClr val="black"/>
                </a:solidFill>
              </a:rPr>
              <a:t>Section of large bowel shows alternating normal and ulcerating mucosa </a:t>
            </a:r>
            <a:endParaRPr lang="en-US" sz="2000" b="1" dirty="0">
              <a:solidFill>
                <a:prstClr val="black"/>
              </a:solidFill>
            </a:endParaRP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234042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2" descr="http://library.med.utah.edu/WebPath/jpeg4/GI061.jpg"/>
          <p:cNvPicPr>
            <a:picLocks noChangeAspect="1" noChangeArrowheads="1"/>
          </p:cNvPicPr>
          <p:nvPr/>
        </p:nvPicPr>
        <p:blipFill>
          <a:blip r:embed="rId3" cstate="print"/>
          <a:srcRect/>
          <a:stretch>
            <a:fillRect/>
          </a:stretch>
        </p:blipFill>
        <p:spPr bwMode="auto">
          <a:xfrm>
            <a:off x="2783632" y="836712"/>
            <a:ext cx="6462447" cy="410445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2423592" y="5120024"/>
            <a:ext cx="7128792" cy="1631216"/>
          </a:xfrm>
          <a:prstGeom prst="rect">
            <a:avLst/>
          </a:prstGeom>
        </p:spPr>
        <p:txBody>
          <a:bodyPr wrap="square">
            <a:spAutoFit/>
          </a:bodyPr>
          <a:lstStyle/>
          <a:p>
            <a:pPr algn="ctr"/>
            <a:r>
              <a:rPr lang="en-US" sz="2000" b="1" i="1" dirty="0">
                <a:solidFill>
                  <a:prstClr val="black"/>
                </a:solidFill>
              </a:rPr>
              <a:t>Microscopically, Crohn's disease is characterized by </a:t>
            </a:r>
            <a:r>
              <a:rPr lang="en-US" sz="2000" b="1" i="1" dirty="0">
                <a:solidFill>
                  <a:srgbClr val="FF0000"/>
                </a:solidFill>
              </a:rPr>
              <a:t>transmural inflammation.</a:t>
            </a:r>
            <a:r>
              <a:rPr lang="en-US" sz="2000" b="1" i="1" dirty="0">
                <a:solidFill>
                  <a:prstClr val="black"/>
                </a:solidFill>
              </a:rPr>
              <a:t> Here, inflammatory cells (the bluish infiltrates) extend from mucosa through submucosa and muscularis and appear as nodular infiltrates on the serosal surface with pale granulomatous centers.</a:t>
            </a:r>
          </a:p>
        </p:txBody>
      </p:sp>
      <p:sp>
        <p:nvSpPr>
          <p:cNvPr id="7" name="Rounded Rectangle 6"/>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LPF</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58642547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2362200" y="5613048"/>
            <a:ext cx="7391400" cy="1015663"/>
          </a:xfrm>
          <a:prstGeom prst="rect">
            <a:avLst/>
          </a:prstGeom>
        </p:spPr>
        <p:txBody>
          <a:bodyPr wrap="square">
            <a:spAutoFit/>
          </a:bodyPr>
          <a:lstStyle/>
          <a:p>
            <a:pPr marL="533400" indent="-533400" algn="ctr"/>
            <a:r>
              <a:rPr lang="en-US" sz="2000" b="1" i="1" dirty="0">
                <a:solidFill>
                  <a:prstClr val="black"/>
                </a:solidFill>
              </a:rPr>
              <a:t>All layers of intestinal wall show transmural chronic inflammatory cell infiltrate, lymphoid aggregates and mild fibrosis. Subserosa contains few epithelioid granulomas</a:t>
            </a:r>
          </a:p>
        </p:txBody>
      </p:sp>
      <p:sp>
        <p:nvSpPr>
          <p:cNvPr id="4" name="Rounded Rectangle 3"/>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HPF</a:t>
            </a:r>
          </a:p>
        </p:txBody>
      </p:sp>
      <p:pic>
        <p:nvPicPr>
          <p:cNvPr id="145410" name="Picture 2" descr="File:Crohn's disease - colon - high mag.jpg">
            <a:hlinkClick r:id="rId2"/>
          </p:cNvPr>
          <p:cNvPicPr>
            <a:picLocks noChangeAspect="1" noChangeArrowheads="1"/>
          </p:cNvPicPr>
          <p:nvPr/>
        </p:nvPicPr>
        <p:blipFill>
          <a:blip r:embed="rId3" cstate="print"/>
          <a:srcRect/>
          <a:stretch>
            <a:fillRect/>
          </a:stretch>
        </p:blipFill>
        <p:spPr bwMode="auto">
          <a:xfrm>
            <a:off x="2495600" y="836712"/>
            <a:ext cx="6984776" cy="4752528"/>
          </a:xfrm>
          <a:prstGeom prst="rect">
            <a:avLst/>
          </a:prstGeom>
          <a:noFill/>
          <a:ln>
            <a:solidFill>
              <a:schemeClr val="tx1"/>
            </a:solidFill>
          </a:ln>
        </p:spPr>
      </p:pic>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6732835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6434" name="Picture 2" descr="http://library.med.utah.edu/WebPath/jpeg4/GI062.jpg"/>
          <p:cNvPicPr>
            <a:picLocks noChangeAspect="1" noChangeArrowheads="1"/>
          </p:cNvPicPr>
          <p:nvPr/>
        </p:nvPicPr>
        <p:blipFill>
          <a:blip r:embed="rId2" cstate="print"/>
          <a:srcRect/>
          <a:stretch>
            <a:fillRect/>
          </a:stretch>
        </p:blipFill>
        <p:spPr bwMode="auto">
          <a:xfrm>
            <a:off x="2639617" y="917487"/>
            <a:ext cx="6729812" cy="421346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711624" y="5336049"/>
            <a:ext cx="6480720" cy="1323439"/>
          </a:xfrm>
          <a:prstGeom prst="rect">
            <a:avLst/>
          </a:prstGeom>
        </p:spPr>
        <p:txBody>
          <a:bodyPr wrap="square">
            <a:spAutoFit/>
          </a:bodyPr>
          <a:lstStyle/>
          <a:p>
            <a:pPr algn="ctr"/>
            <a:r>
              <a:rPr lang="en-US" sz="2000" b="1" i="1" dirty="0">
                <a:solidFill>
                  <a:prstClr val="black"/>
                </a:solidFill>
              </a:rPr>
              <a:t>At high magnification the granulomatous nature of the inflammation of Crohn's disease is demonstrated here with epithelioid cells, giant cells, and many lymphocytes. Special stains for organisms are negative.</a:t>
            </a:r>
          </a:p>
        </p:txBody>
      </p:sp>
      <p:sp>
        <p:nvSpPr>
          <p:cNvPr id="5" name="Rounded Rectangle 4"/>
          <p:cNvSpPr/>
          <p:nvPr/>
        </p:nvSpPr>
        <p:spPr>
          <a:xfrm>
            <a:off x="3719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Crohn’s Disease- HPF</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4212528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2895600"/>
            <a:ext cx="6172200" cy="1096888"/>
          </a:xfrm>
        </p:spPr>
        <p:txBody>
          <a:bodyPr>
            <a:normAutofit/>
          </a:bodyPr>
          <a:lstStyle/>
          <a:p>
            <a:pPr algn="ctr"/>
            <a:r>
              <a:rPr lang="en-US" b="1" i="1" dirty="0" smtClean="0">
                <a:solidFill>
                  <a:schemeClr val="bg2">
                    <a:lumMod val="25000"/>
                  </a:schemeClr>
                </a:solidFill>
                <a:effectLst>
                  <a:outerShdw blurRad="38100" dist="38100" dir="2700000" algn="tl">
                    <a:srgbClr val="000000">
                      <a:alpha val="43137"/>
                    </a:srgbClr>
                  </a:outerShdw>
                </a:effectLst>
              </a:rPr>
              <a:t> Ulcerative colitis</a:t>
            </a:r>
            <a:endParaRPr lang="en-US" b="1" i="1" dirty="0">
              <a:solidFill>
                <a:schemeClr val="bg2">
                  <a:lumMod val="25000"/>
                </a:schemeClr>
              </a:solidFill>
              <a:effectLst>
                <a:outerShdw blurRad="38100" dist="38100" dir="2700000" algn="tl">
                  <a:srgbClr val="000000">
                    <a:alpha val="43137"/>
                  </a:srgbClr>
                </a:outerShdw>
              </a:effectLst>
            </a:endParaRPr>
          </a:p>
        </p:txBody>
      </p:sp>
      <p:sp>
        <p:nvSpPr>
          <p:cNvPr id="3" name="TextBox 2"/>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6365174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67267" y="5541040"/>
            <a:ext cx="10871200" cy="1015663"/>
          </a:xfrm>
          <a:prstGeom prst="rect">
            <a:avLst/>
          </a:prstGeom>
        </p:spPr>
        <p:txBody>
          <a:bodyPr wrap="square">
            <a:spAutoFit/>
          </a:bodyPr>
          <a:lstStyle/>
          <a:p>
            <a:pPr algn="ctr"/>
            <a:r>
              <a:rPr lang="en-US" sz="2000" b="1" i="1" dirty="0">
                <a:solidFill>
                  <a:prstClr val="black"/>
                </a:solidFill>
              </a:rPr>
              <a:t>The most intense inflammation begins at the sigmoid colon (Right) and extends upward and around to the ascending colon. </a:t>
            </a:r>
            <a:endParaRPr lang="en-US" sz="2000" b="1" i="1" dirty="0" smtClean="0">
              <a:solidFill>
                <a:prstClr val="black"/>
              </a:solidFill>
            </a:endParaRPr>
          </a:p>
          <a:p>
            <a:pPr algn="ctr"/>
            <a:r>
              <a:rPr lang="en-US" sz="2000" b="1" i="1" dirty="0" smtClean="0">
                <a:solidFill>
                  <a:prstClr val="black"/>
                </a:solidFill>
              </a:rPr>
              <a:t>At </a:t>
            </a:r>
            <a:r>
              <a:rPr lang="en-US" sz="2000" b="1" i="1" dirty="0">
                <a:solidFill>
                  <a:prstClr val="black"/>
                </a:solidFill>
              </a:rPr>
              <a:t>the lower left is the ileocecal valve with a portion of terminal ileum that is not involved. </a:t>
            </a:r>
          </a:p>
        </p:txBody>
      </p:sp>
      <p:pic>
        <p:nvPicPr>
          <p:cNvPr id="141314" name="Picture 2" descr="http://library.med.utah.edu/WebPath/jpeg4/GI071.jpg"/>
          <p:cNvPicPr>
            <a:picLocks noChangeAspect="1" noChangeArrowheads="1"/>
          </p:cNvPicPr>
          <p:nvPr/>
        </p:nvPicPr>
        <p:blipFill>
          <a:blip r:embed="rId3" cstate="print"/>
          <a:srcRect/>
          <a:stretch>
            <a:fillRect/>
          </a:stretch>
        </p:blipFill>
        <p:spPr bwMode="auto">
          <a:xfrm>
            <a:off x="3215680" y="836713"/>
            <a:ext cx="5832648" cy="4680520"/>
          </a:xfrm>
          <a:prstGeom prst="rect">
            <a:avLst/>
          </a:prstGeom>
          <a:noFill/>
        </p:spPr>
      </p:pic>
      <p:sp>
        <p:nvSpPr>
          <p:cNvPr id="5" name="Rounded Rectangle 4"/>
          <p:cNvSpPr/>
          <p:nvPr/>
        </p:nvSpPr>
        <p:spPr>
          <a:xfrm>
            <a:off x="3143672" y="188640"/>
            <a:ext cx="5904656"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Chronic Ulcerative Colitis - Gross</a:t>
            </a:r>
          </a:p>
        </p:txBody>
      </p:sp>
      <p:sp>
        <p:nvSpPr>
          <p:cNvPr id="6" name="TextBox 5"/>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8278219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9730" name="Picture 2" descr="http://library.med.utah.edu/WebPath/jpeg4/GI070.jpg"/>
          <p:cNvPicPr>
            <a:picLocks noChangeAspect="1" noChangeArrowheads="1"/>
          </p:cNvPicPr>
          <p:nvPr/>
        </p:nvPicPr>
        <p:blipFill>
          <a:blip r:embed="rId2" cstate="print"/>
          <a:srcRect/>
          <a:stretch>
            <a:fillRect/>
          </a:stretch>
        </p:blipFill>
        <p:spPr bwMode="auto">
          <a:xfrm>
            <a:off x="2927648" y="1052736"/>
            <a:ext cx="6192688" cy="4176464"/>
          </a:xfrm>
          <a:prstGeom prst="rect">
            <a:avLst/>
          </a:prstGeom>
          <a:noFill/>
        </p:spPr>
      </p:pic>
      <p:sp>
        <p:nvSpPr>
          <p:cNvPr id="3" name="Rectangle 2"/>
          <p:cNvSpPr/>
          <p:nvPr/>
        </p:nvSpPr>
        <p:spPr>
          <a:xfrm>
            <a:off x="2855640" y="5373217"/>
            <a:ext cx="6336704" cy="707886"/>
          </a:xfrm>
          <a:prstGeom prst="rect">
            <a:avLst/>
          </a:prstGeom>
        </p:spPr>
        <p:txBody>
          <a:bodyPr wrap="square">
            <a:spAutoFit/>
          </a:bodyPr>
          <a:lstStyle/>
          <a:p>
            <a:pPr algn="ctr"/>
            <a:r>
              <a:rPr lang="en-US" sz="2000" b="1" i="1" dirty="0"/>
              <a:t>- </a:t>
            </a:r>
            <a:r>
              <a:rPr lang="en-US" sz="2000" b="1" dirty="0">
                <a:solidFill>
                  <a:srgbClr val="FF0000"/>
                </a:solidFill>
              </a:rPr>
              <a:t>Dilated ulcerated colon showing numerous inflammatory pseudo polyps.                                                                 </a:t>
            </a:r>
          </a:p>
        </p:txBody>
      </p:sp>
      <p:sp>
        <p:nvSpPr>
          <p:cNvPr id="4" name="Rounded Rectangle 3"/>
          <p:cNvSpPr/>
          <p:nvPr/>
        </p:nvSpPr>
        <p:spPr>
          <a:xfrm>
            <a:off x="3719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Pseudopolyps</a:t>
            </a:r>
            <a:r>
              <a:rPr lang="en-US" sz="2800" dirty="0">
                <a:solidFill>
                  <a:prstClr val="white"/>
                </a:solidFill>
              </a:rPr>
              <a:t> </a:t>
            </a:r>
            <a:r>
              <a:rPr lang="en-US" sz="2800" b="1" i="1" dirty="0">
                <a:solidFill>
                  <a:prstClr val="white"/>
                </a:solidFill>
              </a:rPr>
              <a:t>- Gross</a:t>
            </a:r>
          </a:p>
        </p:txBody>
      </p:sp>
      <p:sp>
        <p:nvSpPr>
          <p:cNvPr id="5" name="TextBox 4"/>
          <p:cNvSpPr txBox="1"/>
          <p:nvPr/>
        </p:nvSpPr>
        <p:spPr>
          <a:xfrm>
            <a:off x="1524000" y="6627192"/>
            <a:ext cx="14478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4277244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rot="5400000">
            <a:off x="3863752" y="-171400"/>
            <a:ext cx="4320480" cy="6624737"/>
          </a:xfrm>
          <a:prstGeom prst="rect">
            <a:avLst/>
          </a:prstGeom>
          <a:noFill/>
          <a:ln w="9525">
            <a:noFill/>
            <a:miter lim="800000"/>
            <a:headEnd/>
            <a:tailEnd/>
          </a:ln>
        </p:spPr>
      </p:pic>
      <p:sp>
        <p:nvSpPr>
          <p:cNvPr id="3" name="Rectangle 2"/>
          <p:cNvSpPr/>
          <p:nvPr/>
        </p:nvSpPr>
        <p:spPr>
          <a:xfrm>
            <a:off x="2783632" y="5457999"/>
            <a:ext cx="6264696" cy="1015663"/>
          </a:xfrm>
          <a:prstGeom prst="rect">
            <a:avLst/>
          </a:prstGeom>
        </p:spPr>
        <p:txBody>
          <a:bodyPr wrap="square">
            <a:spAutoFit/>
          </a:bodyPr>
          <a:lstStyle/>
          <a:p>
            <a:pPr algn="ctr">
              <a:spcBef>
                <a:spcPct val="0"/>
              </a:spcBef>
            </a:pPr>
            <a:r>
              <a:rPr lang="en-US" sz="2000" b="1" i="1" dirty="0">
                <a:solidFill>
                  <a:prstClr val="black"/>
                </a:solidFill>
              </a:rPr>
              <a:t>The picture shows pseudo polyps formation . </a:t>
            </a:r>
          </a:p>
          <a:p>
            <a:pPr algn="ctr">
              <a:spcBef>
                <a:spcPct val="0"/>
              </a:spcBef>
            </a:pPr>
            <a:r>
              <a:rPr lang="en-US" sz="2000" b="1" i="1" dirty="0">
                <a:solidFill>
                  <a:prstClr val="black"/>
                </a:solidFill>
              </a:rPr>
              <a:t>Toxic mega colon, glandular dysplasia and adenocarcinoma are the main complications .</a:t>
            </a:r>
          </a:p>
        </p:txBody>
      </p:sp>
      <p:sp>
        <p:nvSpPr>
          <p:cNvPr id="4" name="Rounded Rectangle 3"/>
          <p:cNvSpPr/>
          <p:nvPr/>
        </p:nvSpPr>
        <p:spPr>
          <a:xfrm>
            <a:off x="3719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Pseudopolyps</a:t>
            </a:r>
            <a:r>
              <a:rPr lang="en-US" sz="2800" dirty="0">
                <a:solidFill>
                  <a:prstClr val="white"/>
                </a:solidFill>
              </a:rPr>
              <a:t> </a:t>
            </a:r>
            <a:r>
              <a:rPr lang="en-US" sz="2800" b="1" i="1" dirty="0">
                <a:solidFill>
                  <a:prstClr val="white"/>
                </a:solidFill>
              </a:rPr>
              <a:t>- Gross</a:t>
            </a:r>
          </a:p>
        </p:txBody>
      </p:sp>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4642250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0754" name="Picture 2" descr="http://library.med.utah.edu/WebPath/jpeg4/GI073.jpg"/>
          <p:cNvPicPr>
            <a:picLocks noChangeAspect="1" noChangeArrowheads="1"/>
          </p:cNvPicPr>
          <p:nvPr/>
        </p:nvPicPr>
        <p:blipFill>
          <a:blip r:embed="rId2" cstate="print"/>
          <a:srcRect/>
          <a:stretch>
            <a:fillRect/>
          </a:stretch>
        </p:blipFill>
        <p:spPr bwMode="auto">
          <a:xfrm>
            <a:off x="2746862" y="1124744"/>
            <a:ext cx="6445483" cy="4176464"/>
          </a:xfrm>
          <a:prstGeom prst="rect">
            <a:avLst/>
          </a:prstGeom>
          <a:noFill/>
          <a:ln>
            <a:solidFill>
              <a:schemeClr val="tx1"/>
            </a:solidFill>
          </a:ln>
        </p:spPr>
      </p:pic>
      <p:sp>
        <p:nvSpPr>
          <p:cNvPr id="4" name="Rectangle 3"/>
          <p:cNvSpPr/>
          <p:nvPr/>
        </p:nvSpPr>
        <p:spPr>
          <a:xfrm>
            <a:off x="2783632" y="5397024"/>
            <a:ext cx="6408712" cy="1015663"/>
          </a:xfrm>
          <a:prstGeom prst="rect">
            <a:avLst/>
          </a:prstGeom>
        </p:spPr>
        <p:txBody>
          <a:bodyPr wrap="square">
            <a:spAutoFit/>
          </a:bodyPr>
          <a:lstStyle/>
          <a:p>
            <a:pPr algn="ctr"/>
            <a:r>
              <a:rPr lang="en-US" sz="2000" b="1" i="1" dirty="0">
                <a:solidFill>
                  <a:prstClr val="black"/>
                </a:solidFill>
              </a:rPr>
              <a:t>Microscopically, the inflammation of ulcerative colitis is confined primarily to the mucosa</a:t>
            </a:r>
            <a:r>
              <a:rPr lang="en-US" sz="2000" b="1" i="1" dirty="0" smtClean="0">
                <a:solidFill>
                  <a:prstClr val="black"/>
                </a:solidFill>
              </a:rPr>
              <a:t>.</a:t>
            </a:r>
          </a:p>
          <a:p>
            <a:pPr algn="ctr"/>
            <a:r>
              <a:rPr lang="en-US" sz="2000" b="1" i="1" dirty="0" smtClean="0">
                <a:solidFill>
                  <a:prstClr val="black"/>
                </a:solidFill>
              </a:rPr>
              <a:t> </a:t>
            </a:r>
            <a:endParaRPr lang="en-US" sz="2000" b="1" i="1" dirty="0">
              <a:solidFill>
                <a:prstClr val="black"/>
              </a:solidFill>
            </a:endParaRPr>
          </a:p>
        </p:txBody>
      </p:sp>
      <p:sp>
        <p:nvSpPr>
          <p:cNvPr id="5" name="Rounded Rectangle 4"/>
          <p:cNvSpPr/>
          <p:nvPr/>
        </p:nvSpPr>
        <p:spPr>
          <a:xfrm>
            <a:off x="3071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Chronic Ulcerative Colitis - LPF</a:t>
            </a:r>
          </a:p>
        </p:txBody>
      </p:sp>
      <p:sp>
        <p:nvSpPr>
          <p:cNvPr id="6" name="TextBox 5"/>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505319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7218" name="Picture 2" descr="http://library.med.utah.edu/WebPath/jpeg4/GI184.jpg"/>
          <p:cNvPicPr>
            <a:picLocks noChangeAspect="1" noChangeArrowheads="1"/>
          </p:cNvPicPr>
          <p:nvPr/>
        </p:nvPicPr>
        <p:blipFill>
          <a:blip r:embed="rId3" cstate="print"/>
          <a:srcRect/>
          <a:stretch>
            <a:fillRect/>
          </a:stretch>
        </p:blipFill>
        <p:spPr bwMode="auto">
          <a:xfrm>
            <a:off x="2567608" y="836713"/>
            <a:ext cx="6768752" cy="4289901"/>
          </a:xfrm>
          <a:prstGeom prst="rect">
            <a:avLst/>
          </a:prstGeom>
          <a:noFill/>
          <a:ln>
            <a:solidFill>
              <a:schemeClr val="tx1"/>
            </a:solidFill>
          </a:ln>
        </p:spPr>
      </p:pic>
      <p:sp>
        <p:nvSpPr>
          <p:cNvPr id="6" name="Rectangle 5"/>
          <p:cNvSpPr/>
          <p:nvPr/>
        </p:nvSpPr>
        <p:spPr>
          <a:xfrm>
            <a:off x="2279576" y="5192032"/>
            <a:ext cx="7344816" cy="1015663"/>
          </a:xfrm>
          <a:prstGeom prst="rect">
            <a:avLst/>
          </a:prstGeom>
        </p:spPr>
        <p:txBody>
          <a:bodyPr wrap="square">
            <a:spAutoFit/>
          </a:bodyPr>
          <a:lstStyle/>
          <a:p>
            <a:r>
              <a:rPr lang="en-US" sz="2000" b="1" i="1" dirty="0" smtClean="0"/>
              <a:t>  a- </a:t>
            </a:r>
            <a:r>
              <a:rPr lang="en-US" sz="2000" b="1" i="1" dirty="0"/>
              <a:t>Crypt abscesses.</a:t>
            </a:r>
            <a:endParaRPr lang="en-US" sz="2000" dirty="0"/>
          </a:p>
          <a:p>
            <a:r>
              <a:rPr lang="en-US" sz="2000" b="1" i="1" dirty="0"/>
              <a:t>   b- Goblet cells depletion.</a:t>
            </a:r>
            <a:endParaRPr lang="en-US" sz="2000" dirty="0"/>
          </a:p>
          <a:p>
            <a:r>
              <a:rPr lang="en-US" sz="2000" b="1" i="1" dirty="0"/>
              <a:t>   c- Marked acute on chronic inflammation in lamina </a:t>
            </a:r>
            <a:r>
              <a:rPr lang="en-US" sz="2000" b="1" i="1" dirty="0" err="1"/>
              <a:t>propria</a:t>
            </a:r>
            <a:r>
              <a:rPr lang="en-US" sz="2000" b="1" i="1" dirty="0"/>
              <a:t>.</a:t>
            </a:r>
            <a:endParaRPr lang="en-US" sz="2000" b="1" i="1" dirty="0">
              <a:solidFill>
                <a:prstClr val="black"/>
              </a:solidFill>
            </a:endParaRPr>
          </a:p>
        </p:txBody>
      </p:sp>
      <p:sp>
        <p:nvSpPr>
          <p:cNvPr id="7" name="Rounded Rectangle 6"/>
          <p:cNvSpPr/>
          <p:nvPr/>
        </p:nvSpPr>
        <p:spPr>
          <a:xfrm>
            <a:off x="2438400" y="188640"/>
            <a:ext cx="71628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Ulcerative Colitis with Crypt Abscesses - MPF</a:t>
            </a:r>
          </a:p>
        </p:txBody>
      </p:sp>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2037034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52400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endParaRPr>
          </a:p>
        </p:txBody>
      </p:sp>
      <p:pic>
        <p:nvPicPr>
          <p:cNvPr id="5" name="Picture 4" descr="62.jpg"/>
          <p:cNvPicPr>
            <a:picLocks noChangeAspect="1"/>
          </p:cNvPicPr>
          <p:nvPr/>
        </p:nvPicPr>
        <p:blipFill>
          <a:blip r:embed="rId2" cstate="print"/>
          <a:stretch>
            <a:fillRect/>
          </a:stretch>
        </p:blipFill>
        <p:spPr>
          <a:xfrm>
            <a:off x="2279576" y="908720"/>
            <a:ext cx="7344817" cy="4896544"/>
          </a:xfrm>
          <a:prstGeom prst="rect">
            <a:avLst/>
          </a:prstGeom>
          <a:ln>
            <a:solidFill>
              <a:srgbClr val="7030A0"/>
            </a:solidFill>
          </a:ln>
        </p:spPr>
      </p:pic>
      <p:sp>
        <p:nvSpPr>
          <p:cNvPr id="9" name="Text Box 2"/>
          <p:cNvSpPr txBox="1">
            <a:spLocks noChangeArrowheads="1"/>
          </p:cNvSpPr>
          <p:nvPr/>
        </p:nvSpPr>
        <p:spPr bwMode="auto">
          <a:xfrm>
            <a:off x="2063552" y="5908050"/>
            <a:ext cx="7632848" cy="646331"/>
          </a:xfrm>
          <a:prstGeom prst="rect">
            <a:avLst/>
          </a:prstGeom>
          <a:noFill/>
          <a:ln w="12700">
            <a:noFill/>
            <a:miter lim="800000"/>
            <a:headEnd/>
            <a:tailEnd/>
          </a:ln>
          <a:effectLst/>
        </p:spPr>
        <p:txBody>
          <a:bodyPr wrap="square" anchor="ctr">
            <a:spAutoFit/>
          </a:bodyPr>
          <a:lstStyle/>
          <a:p>
            <a:pPr algn="ctr" eaLnBrk="0" hangingPunct="0"/>
            <a:r>
              <a:rPr lang="en-US" b="1" i="1" dirty="0">
                <a:solidFill>
                  <a:prstClr val="black"/>
                </a:solidFill>
              </a:rPr>
              <a:t>Mixed tumor of the parotid gland contains epithelial cells forming ducts, myoepithelial cells  and chondromyxoid stroma   </a:t>
            </a:r>
          </a:p>
        </p:txBody>
      </p:sp>
      <p:sp>
        <p:nvSpPr>
          <p:cNvPr id="7" name="Rounded Rectangle 6"/>
          <p:cNvSpPr/>
          <p:nvPr/>
        </p:nvSpPr>
        <p:spPr>
          <a:xfrm>
            <a:off x="2524100" y="188640"/>
            <a:ext cx="700092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a:solidFill>
                  <a:prstClr val="white"/>
                </a:solidFill>
                <a:effectLst>
                  <a:outerShdw blurRad="38100" dist="38100" dir="2700000" algn="tl">
                    <a:srgbClr val="000000">
                      <a:alpha val="43137"/>
                    </a:srgbClr>
                  </a:outerShdw>
                </a:effectLst>
              </a:rPr>
              <a:t>PLEOMORPHIC ADENOMA - Microscopically</a:t>
            </a:r>
          </a:p>
        </p:txBody>
      </p:sp>
      <p:sp>
        <p:nvSpPr>
          <p:cNvPr id="8" name="TextBox 7"/>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105834271"/>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library.med.utah.edu/WebPath/jpeg4/GI183.jpg"/>
          <p:cNvPicPr>
            <a:picLocks noChangeAspect="1" noChangeArrowheads="1"/>
          </p:cNvPicPr>
          <p:nvPr/>
        </p:nvPicPr>
        <p:blipFill>
          <a:blip r:embed="rId3" cstate="print"/>
          <a:srcRect/>
          <a:stretch>
            <a:fillRect/>
          </a:stretch>
        </p:blipFill>
        <p:spPr bwMode="auto">
          <a:xfrm>
            <a:off x="2567608" y="836713"/>
            <a:ext cx="6840760" cy="4520927"/>
          </a:xfrm>
          <a:prstGeom prst="rect">
            <a:avLst/>
          </a:prstGeom>
          <a:noFill/>
        </p:spPr>
      </p:pic>
      <p:sp>
        <p:nvSpPr>
          <p:cNvPr id="5" name="Rounded Rectangle 4"/>
          <p:cNvSpPr/>
          <p:nvPr/>
        </p:nvSpPr>
        <p:spPr>
          <a:xfrm>
            <a:off x="2495600" y="188640"/>
            <a:ext cx="691276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Ulcerative Colitis with Crypt Abscesses - HPF</a:t>
            </a:r>
          </a:p>
        </p:txBody>
      </p:sp>
      <p:sp>
        <p:nvSpPr>
          <p:cNvPr id="6" name="Rectangle 5"/>
          <p:cNvSpPr/>
          <p:nvPr/>
        </p:nvSpPr>
        <p:spPr>
          <a:xfrm>
            <a:off x="2495600" y="5445225"/>
            <a:ext cx="7181800" cy="1015663"/>
          </a:xfrm>
          <a:prstGeom prst="rect">
            <a:avLst/>
          </a:prstGeom>
        </p:spPr>
        <p:txBody>
          <a:bodyPr wrap="square">
            <a:spAutoFit/>
          </a:bodyPr>
          <a:lstStyle/>
          <a:p>
            <a:pPr algn="ctr"/>
            <a:r>
              <a:rPr lang="en-US" sz="2000" b="1" i="1" dirty="0">
                <a:solidFill>
                  <a:prstClr val="black"/>
                </a:solidFill>
              </a:rPr>
              <a:t>Crypt abscesses are a histologic finding more typical with ulcerative colitis. Unfortunately, not all cases of inflammatory bowel disease can be classified completely in all patients</a:t>
            </a:r>
          </a:p>
        </p:txBody>
      </p:sp>
      <p:cxnSp>
        <p:nvCxnSpPr>
          <p:cNvPr id="8" name="Straight Arrow Connector 7"/>
          <p:cNvCxnSpPr/>
          <p:nvPr/>
        </p:nvCxnSpPr>
        <p:spPr>
          <a:xfrm flipH="1">
            <a:off x="5591944" y="2060848"/>
            <a:ext cx="288032" cy="13681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879976" y="2060848"/>
            <a:ext cx="720080" cy="7920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879976" y="1700808"/>
            <a:ext cx="1368152" cy="3600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2" name="TextBox 11"/>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6016605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3071664" y="332656"/>
            <a:ext cx="5832648" cy="149614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Chronic Ulcerative Colitis - </a:t>
            </a:r>
            <a:r>
              <a:rPr lang="en-US" sz="2800" b="1" i="1" dirty="0" smtClean="0">
                <a:solidFill>
                  <a:prstClr val="white"/>
                </a:solidFill>
              </a:rPr>
              <a:t>Complications</a:t>
            </a:r>
            <a:endParaRPr lang="en-US" sz="2800" b="1" i="1" dirty="0">
              <a:solidFill>
                <a:prstClr val="white"/>
              </a:solidFill>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
        <p:nvSpPr>
          <p:cNvPr id="3" name="Rectangle 2"/>
          <p:cNvSpPr/>
          <p:nvPr/>
        </p:nvSpPr>
        <p:spPr>
          <a:xfrm>
            <a:off x="2082799" y="2622603"/>
            <a:ext cx="8221134" cy="1938992"/>
          </a:xfrm>
          <a:prstGeom prst="rect">
            <a:avLst/>
          </a:prstGeom>
        </p:spPr>
        <p:txBody>
          <a:bodyPr wrap="square">
            <a:spAutoFit/>
          </a:bodyPr>
          <a:lstStyle/>
          <a:p>
            <a:r>
              <a:rPr lang="en-US" sz="2400" dirty="0" smtClean="0"/>
              <a:t> </a:t>
            </a:r>
            <a:r>
              <a:rPr lang="en-US" sz="2400" b="1" dirty="0" smtClean="0"/>
              <a:t>a- </a:t>
            </a:r>
            <a:r>
              <a:rPr lang="en-US" sz="2400" b="1" dirty="0"/>
              <a:t>Increased risk of carcinoma.</a:t>
            </a:r>
          </a:p>
          <a:p>
            <a:r>
              <a:rPr lang="en-US" sz="2400" b="1" dirty="0"/>
              <a:t>  b- Toxic </a:t>
            </a:r>
            <a:r>
              <a:rPr lang="en-US" sz="2400" b="1" dirty="0" err="1"/>
              <a:t>megacolon</a:t>
            </a:r>
            <a:r>
              <a:rPr lang="en-US" sz="2400" b="1" dirty="0"/>
              <a:t>. </a:t>
            </a:r>
          </a:p>
          <a:p>
            <a:r>
              <a:rPr lang="en-US" sz="2400" b="1" dirty="0"/>
              <a:t>  c- Massive </a:t>
            </a:r>
            <a:r>
              <a:rPr lang="en-US" sz="2400" b="1" dirty="0" err="1"/>
              <a:t>haemorrhage</a:t>
            </a:r>
            <a:r>
              <a:rPr lang="en-US" sz="2400" b="1" dirty="0"/>
              <a:t>.</a:t>
            </a:r>
          </a:p>
          <a:p>
            <a:r>
              <a:rPr lang="en-US" sz="2400" b="1" dirty="0"/>
              <a:t>  d- Perforation and peritonitis.	</a:t>
            </a:r>
          </a:p>
          <a:p>
            <a:r>
              <a:rPr lang="en-US" sz="2400" b="1" dirty="0"/>
              <a:t>  e- Electrolytes derangements because of severe diarrhea.</a:t>
            </a:r>
          </a:p>
        </p:txBody>
      </p:sp>
    </p:spTree>
    <p:extLst>
      <p:ext uri="{BB962C8B-B14F-4D97-AF65-F5344CB8AC3E}">
        <p14:creationId xmlns:p14="http://schemas.microsoft.com/office/powerpoint/2010/main" val="16519474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library.med.utah.edu/WebPath/jpeg4/GI077.jpg"/>
          <p:cNvPicPr>
            <a:picLocks noChangeAspect="1" noChangeArrowheads="1"/>
          </p:cNvPicPr>
          <p:nvPr/>
        </p:nvPicPr>
        <p:blipFill>
          <a:blip r:embed="rId3" cstate="print"/>
          <a:srcRect/>
          <a:stretch>
            <a:fillRect/>
          </a:stretch>
        </p:blipFill>
        <p:spPr bwMode="auto">
          <a:xfrm>
            <a:off x="2567608" y="908720"/>
            <a:ext cx="6912768" cy="4304904"/>
          </a:xfrm>
          <a:prstGeom prst="rect">
            <a:avLst/>
          </a:prstGeom>
          <a:noFill/>
          <a:ln>
            <a:solidFill>
              <a:schemeClr val="tx1"/>
            </a:solidFill>
          </a:ln>
        </p:spPr>
      </p:pic>
      <p:sp>
        <p:nvSpPr>
          <p:cNvPr id="7" name="Rectangle 6"/>
          <p:cNvSpPr/>
          <p:nvPr/>
        </p:nvSpPr>
        <p:spPr>
          <a:xfrm>
            <a:off x="2514600" y="5229201"/>
            <a:ext cx="7010400" cy="1323439"/>
          </a:xfrm>
          <a:prstGeom prst="rect">
            <a:avLst/>
          </a:prstGeom>
        </p:spPr>
        <p:txBody>
          <a:bodyPr wrap="square">
            <a:spAutoFit/>
          </a:bodyPr>
          <a:lstStyle/>
          <a:p>
            <a:pPr algn="ctr"/>
            <a:r>
              <a:rPr lang="en-US" sz="2000" b="1" i="1" dirty="0">
                <a:solidFill>
                  <a:prstClr val="black"/>
                </a:solidFill>
              </a:rPr>
              <a:t>Over time, there is a risk for adenocarcinoma with ulcerative colitis. Here, more normal glands are seen at the left, but the glands at the right demonstrate dysplasia, the first indication that there is a move towards neoplasia.</a:t>
            </a:r>
          </a:p>
        </p:txBody>
      </p:sp>
      <p:sp>
        <p:nvSpPr>
          <p:cNvPr id="8" name="Rounded Rectangle 7"/>
          <p:cNvSpPr/>
          <p:nvPr/>
        </p:nvSpPr>
        <p:spPr>
          <a:xfrm>
            <a:off x="2362200" y="188640"/>
            <a:ext cx="73914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Chronic Ulcerative Colitis with Dysplasia- MPF</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973810416"/>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733800" y="2743200"/>
            <a:ext cx="6172200" cy="1528936"/>
          </a:xfrm>
        </p:spPr>
        <p:txBody>
          <a:bodyPr>
            <a:normAutofit fontScale="90000"/>
          </a:bodyPr>
          <a:lstStyle/>
          <a:p>
            <a:pPr algn="ctr"/>
            <a:r>
              <a:rPr lang="en-US" b="1" i="1" dirty="0" smtClean="0">
                <a:solidFill>
                  <a:srgbClr val="0B0B8F"/>
                </a:solidFill>
                <a:effectLst>
                  <a:outerShdw blurRad="38100" dist="38100" dir="2700000" algn="tl">
                    <a:srgbClr val="000000">
                      <a:alpha val="43137"/>
                    </a:srgbClr>
                  </a:outerShdw>
                </a:effectLst>
              </a:rPr>
              <a:t>Adenomatous polyps of rectum / colon</a:t>
            </a:r>
            <a:endParaRPr lang="en-US" b="1" i="1" dirty="0">
              <a:solidFill>
                <a:srgbClr val="0B0B8F"/>
              </a:solidFill>
              <a:effectLst>
                <a:outerShdw blurRad="38100" dist="38100" dir="2700000" algn="tl">
                  <a:srgbClr val="000000">
                    <a:alpha val="43137"/>
                  </a:srgbClr>
                </a:outerShdw>
              </a:effectLst>
            </a:endParaRP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8264094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5634" name="Picture 2" descr="http://library.med.utah.edu/WebPath/jpeg4/GI114.jpg"/>
          <p:cNvPicPr>
            <a:picLocks noChangeAspect="1" noChangeArrowheads="1"/>
          </p:cNvPicPr>
          <p:nvPr/>
        </p:nvPicPr>
        <p:blipFill>
          <a:blip r:embed="rId2" cstate="print"/>
          <a:srcRect/>
          <a:stretch>
            <a:fillRect/>
          </a:stretch>
        </p:blipFill>
        <p:spPr bwMode="auto">
          <a:xfrm>
            <a:off x="2927648" y="908720"/>
            <a:ext cx="6192688" cy="4149602"/>
          </a:xfrm>
          <a:prstGeom prst="rect">
            <a:avLst/>
          </a:prstGeom>
          <a:noFill/>
        </p:spPr>
      </p:pic>
      <p:sp>
        <p:nvSpPr>
          <p:cNvPr id="5" name="Rectangle 4"/>
          <p:cNvSpPr/>
          <p:nvPr/>
        </p:nvSpPr>
        <p:spPr>
          <a:xfrm>
            <a:off x="2639616" y="5120024"/>
            <a:ext cx="6696744" cy="1631216"/>
          </a:xfrm>
          <a:prstGeom prst="rect">
            <a:avLst/>
          </a:prstGeom>
        </p:spPr>
        <p:txBody>
          <a:bodyPr wrap="square">
            <a:spAutoFit/>
          </a:bodyPr>
          <a:lstStyle/>
          <a:p>
            <a:pPr algn="ctr"/>
            <a:r>
              <a:rPr lang="en-US" sz="2000" b="1" i="1" dirty="0">
                <a:solidFill>
                  <a:prstClr val="black"/>
                </a:solidFill>
              </a:rPr>
              <a:t>Multiple adenomatous polyps (tubulovillous adenomas) of the cecum are seen here in a case of familial adenomatous polyposis, a genetic syndrome in which an abnormal genetic mutation leads to development of multiple neoplasms in the colon</a:t>
            </a:r>
          </a:p>
        </p:txBody>
      </p:sp>
      <p:sp>
        <p:nvSpPr>
          <p:cNvPr id="6" name="Rounded Rectangle 5"/>
          <p:cNvSpPr/>
          <p:nvPr/>
        </p:nvSpPr>
        <p:spPr>
          <a:xfrm>
            <a:off x="2927648" y="260648"/>
            <a:ext cx="619268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Adenomatous polyp of the colon - Gross</a:t>
            </a:r>
          </a:p>
        </p:txBody>
      </p:sp>
      <p:sp>
        <p:nvSpPr>
          <p:cNvPr id="7" name="TextBox 6"/>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809737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2711624" y="980728"/>
            <a:ext cx="6480720" cy="4176464"/>
          </a:xfrm>
          <a:prstGeom prst="rect">
            <a:avLst/>
          </a:prstGeom>
          <a:noFill/>
          <a:ln w="28575">
            <a:solidFill>
              <a:schemeClr val="tx1"/>
            </a:solidFill>
            <a:miter lim="800000"/>
            <a:headEnd/>
            <a:tailEnd/>
          </a:ln>
        </p:spPr>
      </p:pic>
      <p:sp>
        <p:nvSpPr>
          <p:cNvPr id="6" name="Rounded Rectangle 5"/>
          <p:cNvSpPr/>
          <p:nvPr/>
        </p:nvSpPr>
        <p:spPr>
          <a:xfrm>
            <a:off x="2711624" y="260648"/>
            <a:ext cx="6480720"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Adenomatous polyp of the colon - Gross</a:t>
            </a:r>
          </a:p>
        </p:txBody>
      </p:sp>
      <p:sp>
        <p:nvSpPr>
          <p:cNvPr id="7" name="Rectangle 6"/>
          <p:cNvSpPr/>
          <p:nvPr/>
        </p:nvSpPr>
        <p:spPr>
          <a:xfrm>
            <a:off x="2063552" y="5229201"/>
            <a:ext cx="7776864" cy="1323439"/>
          </a:xfrm>
          <a:prstGeom prst="rect">
            <a:avLst/>
          </a:prstGeom>
        </p:spPr>
        <p:txBody>
          <a:bodyPr wrap="square">
            <a:spAutoFit/>
          </a:bodyPr>
          <a:lstStyle/>
          <a:p>
            <a:pPr algn="ctr"/>
            <a:r>
              <a:rPr lang="en-US" sz="2000" b="1" i="1" dirty="0">
                <a:solidFill>
                  <a:prstClr val="black"/>
                </a:solidFill>
              </a:rPr>
              <a:t>This adenomatous polyp has a hemorrhagic surface (which is why they may first be detected with stool occult blood screening) and a long narrow stalk. The size of this polyp--above 2 cm--makes the possibility of malignancy more likely, but this polyp proved to be benign</a:t>
            </a:r>
          </a:p>
        </p:txBody>
      </p:sp>
      <p:sp>
        <p:nvSpPr>
          <p:cNvPr id="9" name="TextBox 8"/>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921633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rot="5400000">
            <a:off x="3921200" y="-228849"/>
            <a:ext cx="4176464" cy="6739633"/>
          </a:xfrm>
          <a:prstGeom prst="rect">
            <a:avLst/>
          </a:prstGeom>
          <a:noFill/>
          <a:ln w="9525">
            <a:noFill/>
            <a:miter lim="800000"/>
            <a:headEnd/>
            <a:tailEnd/>
          </a:ln>
        </p:spPr>
      </p:pic>
      <p:sp>
        <p:nvSpPr>
          <p:cNvPr id="3" name="Rectangle 2"/>
          <p:cNvSpPr/>
          <p:nvPr/>
        </p:nvSpPr>
        <p:spPr>
          <a:xfrm>
            <a:off x="2567608" y="5373217"/>
            <a:ext cx="6948264" cy="1015663"/>
          </a:xfrm>
          <a:prstGeom prst="rect">
            <a:avLst/>
          </a:prstGeom>
        </p:spPr>
        <p:txBody>
          <a:bodyPr wrap="square">
            <a:spAutoFit/>
          </a:bodyPr>
          <a:lstStyle/>
          <a:p>
            <a:pPr algn="ctr">
              <a:spcBef>
                <a:spcPct val="0"/>
              </a:spcBef>
            </a:pPr>
            <a:r>
              <a:rPr lang="en-US" sz="2000" b="1" i="1" dirty="0">
                <a:solidFill>
                  <a:prstClr val="black"/>
                </a:solidFill>
              </a:rPr>
              <a:t>It is caused by mutations of the adenomatous polyposis coli , or APC gene . The major complication is development of  adenocarcinoma of the colon.</a:t>
            </a:r>
          </a:p>
        </p:txBody>
      </p:sp>
      <p:sp>
        <p:nvSpPr>
          <p:cNvPr id="4" name="Rounded Rectangle 3"/>
          <p:cNvSpPr/>
          <p:nvPr/>
        </p:nvSpPr>
        <p:spPr>
          <a:xfrm>
            <a:off x="2711624" y="260648"/>
            <a:ext cx="6480720" cy="5965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Familial polyposis of the colon - Gross</a:t>
            </a:r>
          </a:p>
        </p:txBody>
      </p:sp>
      <p:sp>
        <p:nvSpPr>
          <p:cNvPr id="5" name="TextBox 4"/>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6804595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1919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solidFill>
                <a:prstClr val="black"/>
              </a:solidFill>
            </a:endParaRPr>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6096000" y="908721"/>
            <a:ext cx="4032448" cy="4392489"/>
          </a:xfrm>
          <a:prstGeom prst="rect">
            <a:avLst/>
          </a:prstGeom>
          <a:noFill/>
          <a:ln w="28575">
            <a:solidFill>
              <a:schemeClr val="tx1"/>
            </a:solidFill>
          </a:ln>
        </p:spPr>
      </p:pic>
      <p:sp>
        <p:nvSpPr>
          <p:cNvPr id="5" name="Rectangle 4"/>
          <p:cNvSpPr/>
          <p:nvPr/>
        </p:nvSpPr>
        <p:spPr>
          <a:xfrm>
            <a:off x="1524000" y="5380673"/>
            <a:ext cx="8280920" cy="1323439"/>
          </a:xfrm>
          <a:prstGeom prst="rect">
            <a:avLst/>
          </a:prstGeom>
        </p:spPr>
        <p:txBody>
          <a:bodyPr wrap="square">
            <a:spAutoFit/>
          </a:bodyPr>
          <a:lstStyle/>
          <a:p>
            <a:pPr algn="ctr"/>
            <a:r>
              <a:rPr lang="en-US" sz="2000" b="1" i="1" dirty="0">
                <a:solidFill>
                  <a:prstClr val="black"/>
                </a:solidFill>
              </a:rPr>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p>
        </p:txBody>
      </p:sp>
      <p:sp>
        <p:nvSpPr>
          <p:cNvPr id="6" name="Rounded Rectangle 5"/>
          <p:cNvSpPr/>
          <p:nvPr/>
        </p:nvSpPr>
        <p:spPr>
          <a:xfrm>
            <a:off x="2711624" y="214290"/>
            <a:ext cx="6480720" cy="5504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Adenomatous polyp of the colon - LPF</a:t>
            </a:r>
          </a:p>
        </p:txBody>
      </p:sp>
      <p:sp>
        <p:nvSpPr>
          <p:cNvPr id="9" name="TextBox 8"/>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9753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83282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2207568" y="980728"/>
            <a:ext cx="7632848" cy="4464496"/>
          </a:xfrm>
          <a:prstGeom prst="rect">
            <a:avLst/>
          </a:prstGeom>
          <a:noFill/>
          <a:ln w="28575">
            <a:solidFill>
              <a:schemeClr val="tx1"/>
            </a:solidFill>
          </a:ln>
        </p:spPr>
      </p:pic>
      <p:sp>
        <p:nvSpPr>
          <p:cNvPr id="3" name="Rectangle 2"/>
          <p:cNvSpPr/>
          <p:nvPr/>
        </p:nvSpPr>
        <p:spPr>
          <a:xfrm>
            <a:off x="1991544" y="5445225"/>
            <a:ext cx="7848872" cy="1323439"/>
          </a:xfrm>
          <a:prstGeom prst="rect">
            <a:avLst/>
          </a:prstGeom>
        </p:spPr>
        <p:txBody>
          <a:bodyPr wrap="square">
            <a:spAutoFit/>
          </a:bodyPr>
          <a:lstStyle/>
          <a:p>
            <a:pPr algn="ctr"/>
            <a:r>
              <a:rPr lang="en-US" sz="2000" b="1" i="1" dirty="0">
                <a:solidFill>
                  <a:prstClr val="black"/>
                </a:solidFill>
              </a:rPr>
              <a:t>A microscopic comparison of normal colonic mucosa on the left and that of an adenomatous polyp (tubular adenoma) on the right is seen here. The neoplastic glands are more irregular with darker (hyperchromatic) and more crowded nuclei</a:t>
            </a:r>
          </a:p>
        </p:txBody>
      </p:sp>
      <p:sp>
        <p:nvSpPr>
          <p:cNvPr id="4" name="Rounded Rectangle 3"/>
          <p:cNvSpPr/>
          <p:nvPr/>
        </p:nvSpPr>
        <p:spPr>
          <a:xfrm>
            <a:off x="2207568" y="188640"/>
            <a:ext cx="763284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Normal vs Adenomatous polyp of the colon - MPF </a:t>
            </a:r>
          </a:p>
        </p:txBody>
      </p:sp>
      <p:cxnSp>
        <p:nvCxnSpPr>
          <p:cNvPr id="6" name="Straight Connector 5"/>
          <p:cNvCxnSpPr>
            <a:stCxn id="347138" idx="0"/>
          </p:cNvCxnSpPr>
          <p:nvPr/>
        </p:nvCxnSpPr>
        <p:spPr>
          <a:xfrm>
            <a:off x="6023992" y="980728"/>
            <a:ext cx="72008" cy="446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87688"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20136"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1" name="TextBox 10"/>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9623923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4867" name="Picture 2"/>
          <p:cNvPicPr>
            <a:picLocks noGrp="1" noChangeAspect="1" noChangeArrowheads="1"/>
          </p:cNvPicPr>
          <p:nvPr>
            <p:ph idx="1"/>
          </p:nvPr>
        </p:nvPicPr>
        <p:blipFill>
          <a:blip r:embed="rId3" cstate="print"/>
          <a:srcRect/>
          <a:stretch>
            <a:fillRect/>
          </a:stretch>
        </p:blipFill>
        <p:spPr>
          <a:xfrm>
            <a:off x="2639616" y="1124744"/>
            <a:ext cx="6624736" cy="4392488"/>
          </a:xfrm>
          <a:noFill/>
          <a:ln>
            <a:solidFill>
              <a:schemeClr val="tx1"/>
            </a:solidFill>
          </a:ln>
        </p:spPr>
      </p:pic>
      <p:sp>
        <p:nvSpPr>
          <p:cNvPr id="5" name="Rounded Rectangle 4"/>
          <p:cNvSpPr/>
          <p:nvPr/>
        </p:nvSpPr>
        <p:spPr>
          <a:xfrm>
            <a:off x="2927648"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Adenomatous Polyp  (Villous) - MPF</a:t>
            </a:r>
          </a:p>
        </p:txBody>
      </p:sp>
      <p:sp>
        <p:nvSpPr>
          <p:cNvPr id="6" name="Rectangle 5"/>
          <p:cNvSpPr/>
          <p:nvPr/>
        </p:nvSpPr>
        <p:spPr>
          <a:xfrm>
            <a:off x="2711624" y="5517233"/>
            <a:ext cx="6480720" cy="1015663"/>
          </a:xfrm>
          <a:prstGeom prst="rect">
            <a:avLst/>
          </a:prstGeom>
        </p:spPr>
        <p:txBody>
          <a:bodyPr wrap="square">
            <a:spAutoFit/>
          </a:bodyPr>
          <a:lstStyle/>
          <a:p>
            <a:pPr algn="ctr"/>
            <a:r>
              <a:rPr lang="en-US" sz="2000" b="1" i="1" dirty="0">
                <a:solidFill>
                  <a:prstClr val="black"/>
                </a:solidFill>
              </a:rPr>
              <a:t>Villous adenomas behave more aggressively than tubular adenomas. They have a HIGHER rate of developing into frank adenocarcinomas than the “tubular” patterns.</a:t>
            </a:r>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408884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738414" y="188640"/>
            <a:ext cx="6572296"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a:solidFill>
                  <a:prstClr val="white"/>
                </a:solidFill>
                <a:effectLst>
                  <a:outerShdw blurRad="38100" dist="38100" dir="2700000" algn="tl">
                    <a:srgbClr val="000000">
                      <a:alpha val="43137"/>
                    </a:srgbClr>
                  </a:outerShdw>
                </a:effectLst>
              </a:rPr>
              <a:t>PLEOMORPHIC ADENOMA - Microscopically</a:t>
            </a:r>
          </a:p>
        </p:txBody>
      </p:sp>
      <p:sp>
        <p:nvSpPr>
          <p:cNvPr id="5" name="Rectangle 4"/>
          <p:cNvSpPr/>
          <p:nvPr/>
        </p:nvSpPr>
        <p:spPr>
          <a:xfrm>
            <a:off x="1847528" y="5336049"/>
            <a:ext cx="7920880" cy="1200329"/>
          </a:xfrm>
          <a:prstGeom prst="rect">
            <a:avLst/>
          </a:prstGeom>
        </p:spPr>
        <p:txBody>
          <a:bodyPr wrap="square">
            <a:spAutoFit/>
          </a:bodyPr>
          <a:lstStyle/>
          <a:p>
            <a:pPr marL="533400" indent="-533400" algn="ctr"/>
            <a:r>
              <a:rPr lang="en-US" b="1" i="1" dirty="0">
                <a:solidFill>
                  <a:prstClr val="black"/>
                </a:solidFill>
              </a:rPr>
              <a:t>         Tumour shows mixed cellular components like epithelial, myoepithelial, chondriod and myxoid elements. Epithelial areas shows small ducts, acini and strands or sheets of cells. Myxoid areas are formed of loose myxomatous tissue and chondroid areas consist  of pale blue matrix.</a:t>
            </a:r>
          </a:p>
        </p:txBody>
      </p:sp>
      <p:sp>
        <p:nvSpPr>
          <p:cNvPr id="6" name="TextBox 5"/>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pic>
        <p:nvPicPr>
          <p:cNvPr id="2" name="Picture 1"/>
          <p:cNvPicPr>
            <a:picLocks noChangeAspect="1"/>
          </p:cNvPicPr>
          <p:nvPr/>
        </p:nvPicPr>
        <p:blipFill>
          <a:blip r:embed="rId2"/>
          <a:stretch>
            <a:fillRect/>
          </a:stretch>
        </p:blipFill>
        <p:spPr>
          <a:xfrm>
            <a:off x="2713834" y="1054233"/>
            <a:ext cx="6753225" cy="4191000"/>
          </a:xfrm>
          <a:prstGeom prst="rect">
            <a:avLst/>
          </a:prstGeom>
        </p:spPr>
      </p:pic>
    </p:spTree>
    <p:extLst>
      <p:ext uri="{BB962C8B-B14F-4D97-AF65-F5344CB8AC3E}">
        <p14:creationId xmlns:p14="http://schemas.microsoft.com/office/powerpoint/2010/main" val="15574881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3" name="Picture 2"/>
          <p:cNvPicPr>
            <a:picLocks noGrp="1" noChangeAspect="1" noChangeArrowheads="1"/>
          </p:cNvPicPr>
          <p:nvPr>
            <p:ph idx="1"/>
          </p:nvPr>
        </p:nvPicPr>
        <p:blipFill>
          <a:blip r:embed="rId3" cstate="print"/>
          <a:srcRect/>
          <a:stretch>
            <a:fillRect/>
          </a:stretch>
        </p:blipFill>
        <p:spPr>
          <a:xfrm>
            <a:off x="2567608" y="1196752"/>
            <a:ext cx="6840760" cy="4392488"/>
          </a:xfrm>
          <a:noFill/>
          <a:ln>
            <a:solidFill>
              <a:schemeClr val="tx1"/>
            </a:solidFill>
          </a:ln>
        </p:spPr>
      </p:pic>
      <p:sp>
        <p:nvSpPr>
          <p:cNvPr id="4" name="Rectangle 3"/>
          <p:cNvSpPr/>
          <p:nvPr/>
        </p:nvSpPr>
        <p:spPr>
          <a:xfrm>
            <a:off x="2063552" y="5805264"/>
            <a:ext cx="7560840" cy="707886"/>
          </a:xfrm>
          <a:prstGeom prst="rect">
            <a:avLst/>
          </a:prstGeom>
        </p:spPr>
        <p:txBody>
          <a:bodyPr wrap="square">
            <a:spAutoFit/>
          </a:bodyPr>
          <a:lstStyle/>
          <a:p>
            <a:pPr algn="ctr"/>
            <a:r>
              <a:rPr lang="en-US" sz="2000" b="1" i="1" dirty="0">
                <a:solidFill>
                  <a:prstClr val="black"/>
                </a:solidFill>
              </a:rPr>
              <a:t>TUBULAR adenoma with crowded dysplastic glands and chronic inflammation.</a:t>
            </a:r>
          </a:p>
        </p:txBody>
      </p:sp>
      <p:sp>
        <p:nvSpPr>
          <p:cNvPr id="6" name="Rounded Rectangle 5"/>
          <p:cNvSpPr/>
          <p:nvPr/>
        </p:nvSpPr>
        <p:spPr>
          <a:xfrm>
            <a:off x="2855640"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Adenomatous Polyp  (Tubular) - MPF</a:t>
            </a:r>
          </a:p>
        </p:txBody>
      </p:sp>
      <p:sp>
        <p:nvSpPr>
          <p:cNvPr id="5" name="TextBox 4"/>
          <p:cNvSpPr txBox="1"/>
          <p:nvPr/>
        </p:nvSpPr>
        <p:spPr>
          <a:xfrm>
            <a:off x="152400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8382382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86010" y="2708920"/>
            <a:ext cx="7500990" cy="1894362"/>
          </a:xfrm>
        </p:spPr>
        <p:txBody>
          <a:bodyPr>
            <a:noAutofit/>
          </a:bodyPr>
          <a:lstStyle/>
          <a:p>
            <a:pPr algn="ctr"/>
            <a:r>
              <a:rPr lang="en-US" b="1" i="1" dirty="0">
                <a:solidFill>
                  <a:srgbClr val="660066"/>
                </a:solidFill>
                <a:effectLst>
                  <a:outerShdw blurRad="38100" dist="38100" dir="2700000" algn="tl">
                    <a:srgbClr val="000000">
                      <a:alpha val="43137"/>
                    </a:srgbClr>
                  </a:outerShdw>
                </a:effectLst>
              </a:rPr>
              <a:t>Adenocarcinoma of the large intestine</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362664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03512" y="5301209"/>
            <a:ext cx="8208912" cy="1323439"/>
          </a:xfrm>
          <a:prstGeom prst="rect">
            <a:avLst/>
          </a:prstGeom>
        </p:spPr>
        <p:txBody>
          <a:bodyPr wrap="square">
            <a:spAutoFit/>
          </a:bodyPr>
          <a:lstStyle/>
          <a:p>
            <a:pPr algn="ctr"/>
            <a:r>
              <a:rPr lang="en-US" sz="2000" b="1" i="1" dirty="0">
                <a:solidFill>
                  <a:prstClr val="black"/>
                </a:solidFill>
              </a:rPr>
              <a:t>This is an adenocarcinoma arising in a villous adenoma. The surface of the neoplasm is polypoid and reddish pink. Hemorrhage from the surface of the tumor creates a guaiac positive stool. This neoplasm was located in the sigmoid colon</a:t>
            </a:r>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2351584" y="836713"/>
            <a:ext cx="7344816" cy="4464496"/>
          </a:xfrm>
          <a:prstGeom prst="rect">
            <a:avLst/>
          </a:prstGeom>
          <a:noFill/>
          <a:ln w="28575">
            <a:solidFill>
              <a:schemeClr val="tx1"/>
            </a:solidFill>
          </a:ln>
        </p:spPr>
      </p:pic>
      <p:sp>
        <p:nvSpPr>
          <p:cNvPr id="5" name="Rounded Rectangle 4"/>
          <p:cNvSpPr/>
          <p:nvPr/>
        </p:nvSpPr>
        <p:spPr>
          <a:xfrm>
            <a:off x="2927648" y="188640"/>
            <a:ext cx="612068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Adenocarcinoma of the Colon - Gross</a:t>
            </a:r>
          </a:p>
        </p:txBody>
      </p:sp>
      <p:sp>
        <p:nvSpPr>
          <p:cNvPr id="7" name="TextBox 6"/>
          <p:cNvSpPr txBox="1"/>
          <p:nvPr/>
        </p:nvSpPr>
        <p:spPr>
          <a:xfrm>
            <a:off x="152400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3344854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2495600" y="980728"/>
            <a:ext cx="7056784" cy="4896544"/>
          </a:xfrm>
          <a:prstGeom prst="rect">
            <a:avLst/>
          </a:prstGeom>
          <a:noFill/>
          <a:ln w="9525">
            <a:solidFill>
              <a:schemeClr val="tx1"/>
            </a:solidFill>
            <a:miter lim="800000"/>
            <a:headEnd/>
            <a:tailEnd/>
          </a:ln>
        </p:spPr>
      </p:pic>
      <p:sp>
        <p:nvSpPr>
          <p:cNvPr id="3" name="Rectangle 2"/>
          <p:cNvSpPr/>
          <p:nvPr/>
        </p:nvSpPr>
        <p:spPr>
          <a:xfrm>
            <a:off x="2711624" y="5949280"/>
            <a:ext cx="6696744" cy="707886"/>
          </a:xfrm>
          <a:prstGeom prst="rect">
            <a:avLst/>
          </a:prstGeom>
        </p:spPr>
        <p:txBody>
          <a:bodyPr wrap="square">
            <a:spAutoFit/>
          </a:bodyPr>
          <a:lstStyle/>
          <a:p>
            <a:pPr marL="531813" indent="-531813" algn="ctr">
              <a:defRPr/>
            </a:pPr>
            <a:r>
              <a:rPr lang="en-US" sz="2000" b="1" i="1" dirty="0">
                <a:solidFill>
                  <a:prstClr val="black"/>
                </a:solidFill>
              </a:rPr>
              <a:t>Tumour consists of crowded irregular malignant acini separated by thin fibrovascular stroma.</a:t>
            </a:r>
          </a:p>
        </p:txBody>
      </p:sp>
      <p:sp>
        <p:nvSpPr>
          <p:cNvPr id="4" name="Rounded Rectangle 3"/>
          <p:cNvSpPr/>
          <p:nvPr/>
        </p:nvSpPr>
        <p:spPr>
          <a:xfrm>
            <a:off x="2855640" y="260648"/>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Adenocarcinoma of the Colon - LPF</a:t>
            </a:r>
          </a:p>
        </p:txBody>
      </p:sp>
      <p:sp>
        <p:nvSpPr>
          <p:cNvPr id="5" name="TextBox 4"/>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4103858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2423592" y="764705"/>
            <a:ext cx="7056784" cy="4896543"/>
          </a:xfrm>
          <a:prstGeom prst="rect">
            <a:avLst/>
          </a:prstGeom>
          <a:noFill/>
          <a:ln w="28575">
            <a:solidFill>
              <a:schemeClr val="tx1"/>
            </a:solidFill>
            <a:miter lim="800000"/>
            <a:headEnd/>
            <a:tailEnd/>
          </a:ln>
        </p:spPr>
      </p:pic>
      <p:sp>
        <p:nvSpPr>
          <p:cNvPr id="3" name="Rectangle 2"/>
          <p:cNvSpPr/>
          <p:nvPr/>
        </p:nvSpPr>
        <p:spPr>
          <a:xfrm>
            <a:off x="1991544" y="5733257"/>
            <a:ext cx="7848872" cy="1015663"/>
          </a:xfrm>
          <a:prstGeom prst="rect">
            <a:avLst/>
          </a:prstGeom>
        </p:spPr>
        <p:txBody>
          <a:bodyPr wrap="square">
            <a:spAutoFit/>
          </a:bodyPr>
          <a:lstStyle/>
          <a:p>
            <a:pPr marL="531813" indent="-531813" algn="ctr">
              <a:defRPr/>
            </a:pPr>
            <a:r>
              <a:rPr lang="en-US" sz="2000" b="1" i="1" dirty="0">
                <a:solidFill>
                  <a:prstClr val="black"/>
                </a:solidFill>
              </a:rPr>
              <a:t>The acini are lined by one or several layers of neoplastic cells with papillary projection showing pleomorphism, hyperchromatism and few mitoses.</a:t>
            </a:r>
          </a:p>
        </p:txBody>
      </p:sp>
      <p:sp>
        <p:nvSpPr>
          <p:cNvPr id="4" name="Rounded Rectangle 3"/>
          <p:cNvSpPr/>
          <p:nvPr/>
        </p:nvSpPr>
        <p:spPr>
          <a:xfrm>
            <a:off x="2855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Adenocarcinoma of the Colon - LPF</a:t>
            </a:r>
          </a:p>
        </p:txBody>
      </p:sp>
      <p:sp>
        <p:nvSpPr>
          <p:cNvPr id="8" name="TextBox 7"/>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7996605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2495600" y="836712"/>
            <a:ext cx="7128792" cy="4896544"/>
          </a:xfrm>
          <a:prstGeom prst="rect">
            <a:avLst/>
          </a:prstGeom>
          <a:noFill/>
          <a:ln w="28575">
            <a:solidFill>
              <a:schemeClr val="tx1"/>
            </a:solidFill>
          </a:ln>
        </p:spPr>
      </p:pic>
      <p:sp>
        <p:nvSpPr>
          <p:cNvPr id="4" name="Rectangle 3"/>
          <p:cNvSpPr/>
          <p:nvPr/>
        </p:nvSpPr>
        <p:spPr>
          <a:xfrm>
            <a:off x="2351584" y="5805264"/>
            <a:ext cx="7344816" cy="707886"/>
          </a:xfrm>
          <a:prstGeom prst="rect">
            <a:avLst/>
          </a:prstGeom>
        </p:spPr>
        <p:txBody>
          <a:bodyPr wrap="square">
            <a:spAutoFit/>
          </a:bodyPr>
          <a:lstStyle/>
          <a:p>
            <a:pPr algn="ctr"/>
            <a:r>
              <a:rPr lang="en-US" sz="2000" b="1" i="1" dirty="0">
                <a:solidFill>
                  <a:prstClr val="black"/>
                </a:solidFill>
              </a:rPr>
              <a:t>Here is an adenocarcinoma in which the glands are much larger and filled with necrotic debris.</a:t>
            </a:r>
          </a:p>
        </p:txBody>
      </p:sp>
      <p:sp>
        <p:nvSpPr>
          <p:cNvPr id="5" name="Rounded Rectangle 4"/>
          <p:cNvSpPr/>
          <p:nvPr/>
        </p:nvSpPr>
        <p:spPr>
          <a:xfrm>
            <a:off x="2855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Adenocarcinoma of the Colon - MPF</a:t>
            </a:r>
          </a:p>
        </p:txBody>
      </p:sp>
      <p:sp>
        <p:nvSpPr>
          <p:cNvPr id="7" name="TextBox 6"/>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829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2692123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2495600" y="882718"/>
            <a:ext cx="7056784" cy="4634514"/>
          </a:xfrm>
          <a:prstGeom prst="rect">
            <a:avLst/>
          </a:prstGeom>
          <a:noFill/>
          <a:ln w="28575">
            <a:solidFill>
              <a:schemeClr val="tx1"/>
            </a:solidFill>
          </a:ln>
        </p:spPr>
      </p:pic>
      <p:sp>
        <p:nvSpPr>
          <p:cNvPr id="3" name="Rectangle 2"/>
          <p:cNvSpPr/>
          <p:nvPr/>
        </p:nvSpPr>
        <p:spPr>
          <a:xfrm>
            <a:off x="2135560" y="5589241"/>
            <a:ext cx="7632848" cy="1015663"/>
          </a:xfrm>
          <a:prstGeom prst="rect">
            <a:avLst/>
          </a:prstGeom>
        </p:spPr>
        <p:txBody>
          <a:bodyPr wrap="square">
            <a:spAutoFit/>
          </a:bodyPr>
          <a:lstStyle/>
          <a:p>
            <a:pPr algn="ctr"/>
            <a:r>
              <a:rPr lang="en-US" sz="2000" b="1" i="1" dirty="0">
                <a:solidFill>
                  <a:prstClr val="black"/>
                </a:solidFill>
              </a:rPr>
              <a:t>At high magnification, the neoplastic glands of adenocarcinoma have crowded nuclei with hyperchromatism and pleomorphism. No normal goblet cells are seen</a:t>
            </a:r>
          </a:p>
        </p:txBody>
      </p:sp>
      <p:sp>
        <p:nvSpPr>
          <p:cNvPr id="4" name="Rounded Rectangle 3"/>
          <p:cNvSpPr/>
          <p:nvPr/>
        </p:nvSpPr>
        <p:spPr>
          <a:xfrm>
            <a:off x="2855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rPr>
              <a:t>Adenocarcinoma of the Colon - HPF</a:t>
            </a:r>
          </a:p>
        </p:txBody>
      </p:sp>
      <p:sp>
        <p:nvSpPr>
          <p:cNvPr id="8" name="TextBox 7"/>
          <p:cNvSpPr txBox="1"/>
          <p:nvPr/>
        </p:nvSpPr>
        <p:spPr>
          <a:xfrm>
            <a:off x="152400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9906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3550740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3393</Words>
  <Application>Microsoft Office PowerPoint</Application>
  <PresentationFormat>Custom</PresentationFormat>
  <Paragraphs>453</Paragraphs>
  <Slides>96</Slides>
  <Notes>31</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Theme1</vt:lpstr>
      <vt:lpstr>GIT BLOCK   PATHOLOGY  PRACTICAL  Dr Shaesta Naseem Zaidi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Carcinoma of the esophagus</vt:lpstr>
      <vt:lpstr>PowerPoint Presentation</vt:lpstr>
      <vt:lpstr>PowerPoint Presentation</vt:lpstr>
      <vt:lpstr>PowerPoint Presentation</vt:lpstr>
      <vt:lpstr>PowerPoint Presentation</vt:lpstr>
      <vt:lpstr>PowerPoint Presentation</vt:lpstr>
      <vt:lpstr>STOMACH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 Chronic duodenal ulcer</vt:lpstr>
      <vt:lpstr>PowerPoint Presentation</vt:lpstr>
      <vt:lpstr> Celiac disease</vt:lpstr>
      <vt:lpstr>PowerPoint Presentation</vt:lpstr>
      <vt:lpstr>PowerPoint Presentation</vt:lpstr>
      <vt:lpstr>Carcinoid tumor of Small Intestine</vt:lpstr>
      <vt:lpstr>PowerPoint Presentation</vt:lpstr>
      <vt:lpstr>PowerPoint Presentation</vt:lpstr>
      <vt:lpstr>PowerPoint Presentation</vt:lpstr>
      <vt:lpstr>PowerPoint Presentation</vt:lpstr>
      <vt:lpstr>PowerPoint Presentation</vt:lpstr>
      <vt:lpstr>PowerPoint Presentation</vt:lpstr>
      <vt:lpstr> Crohn’s disease</vt:lpstr>
      <vt:lpstr>PowerPoint Presentation</vt:lpstr>
      <vt:lpstr>PowerPoint Presentation</vt:lpstr>
      <vt:lpstr>PowerPoint Presentation</vt:lpstr>
      <vt:lpstr>PowerPoint Presentation</vt:lpstr>
      <vt:lpstr>PowerPoint Presentation</vt:lpstr>
      <vt:lpstr>PowerPoint Presentation</vt:lpstr>
      <vt:lpstr> Ulcerative colitis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Adenomatous polyps of rectum / colon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Adenocarcinoma of the large intestine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Naseem Zaidi Shaesta</dc:creator>
  <cp:lastModifiedBy>GCUSER</cp:lastModifiedBy>
  <cp:revision>7</cp:revision>
  <dcterms:created xsi:type="dcterms:W3CDTF">2016-12-05T08:37:01Z</dcterms:created>
  <dcterms:modified xsi:type="dcterms:W3CDTF">2017-01-10T06:23:11Z</dcterms:modified>
</cp:coreProperties>
</file>