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1D992-810B-467F-BC63-894896F9D7A3}" type="datetimeFigureOut">
              <a:rPr lang="en-US" smtClean="0"/>
              <a:t>12/14/2016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F90D4-F232-445E-9405-3E58481D699C}" type="slidenum">
              <a:rPr lang="en-US" smtClean="0"/>
              <a:t>‹#›</a:t>
            </a:fld>
            <a:endParaRPr lang="en-US"/>
          </a:p>
        </p:txBody>
      </p:sp>
    </p:spTree>
    <p:extLst>
      <p:ext uri="{BB962C8B-B14F-4D97-AF65-F5344CB8AC3E}">
        <p14:creationId xmlns:p14="http://schemas.microsoft.com/office/powerpoint/2010/main" val="215880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5AA0AB-DF53-40E4-94FD-8DF5388B30B6}" type="slidenum">
              <a:rPr lang="en-US" smtClean="0">
                <a:solidFill>
                  <a:prstClr val="black"/>
                </a:solidFill>
              </a:rPr>
              <a:pPr/>
              <a:t>3</a:t>
            </a:fld>
            <a:endParaRPr 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753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E742B6-5B54-45B6-9D35-8A20A179A87F}" type="slidenum">
              <a:rPr lang="en-US" smtClean="0">
                <a:solidFill>
                  <a:prstClr val="black"/>
                </a:solidFill>
              </a:rPr>
              <a:pPr/>
              <a:t>18</a:t>
            </a:fld>
            <a:endParaRPr lang="en-US" smtClean="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3767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AFFD36E-1D14-401B-85A1-3FEB5D87735A}" type="slidenum">
              <a:rPr lang="en-US" smtClean="0">
                <a:solidFill>
                  <a:prstClr val="black"/>
                </a:solidFill>
              </a:rPr>
              <a:pPr/>
              <a:t>19</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1789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7640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0BA4DF5-6326-4FDA-86C7-1262CBE42615}" type="slidenum">
              <a:rPr lang="en-US" smtClean="0">
                <a:solidFill>
                  <a:prstClr val="black"/>
                </a:solidFill>
              </a:rPr>
              <a:pPr/>
              <a:t>24</a:t>
            </a:fld>
            <a:endParaRPr lang="en-US" smtClean="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2000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92F28C-5B13-4A4C-9958-01F9CC0A3683}" type="slidenum">
              <a:rPr lang="en-US" smtClean="0">
                <a:solidFill>
                  <a:prstClr val="black"/>
                </a:solidFill>
              </a:rPr>
              <a:pPr/>
              <a:t>4</a:t>
            </a:fld>
            <a:endParaRPr lang="en-US" smtClean="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Histology concepts.</a:t>
            </a:r>
          </a:p>
        </p:txBody>
      </p:sp>
    </p:spTree>
    <p:extLst>
      <p:ext uri="{BB962C8B-B14F-4D97-AF65-F5344CB8AC3E}">
        <p14:creationId xmlns:p14="http://schemas.microsoft.com/office/powerpoint/2010/main" val="294742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C07425-C403-47F1-ACCC-F911E55260F4}" type="slidenum">
              <a:rPr lang="en-US" smtClean="0">
                <a:solidFill>
                  <a:prstClr val="black"/>
                </a:solidFill>
              </a:rPr>
              <a:pPr/>
              <a:t>8</a:t>
            </a:fld>
            <a:endParaRPr lang="en-US"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7761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5B37E6-05FB-4CA8-ABE5-41A1F880703A}" type="slidenum">
              <a:rPr lang="en-US" smtClean="0">
                <a:solidFill>
                  <a:prstClr val="black"/>
                </a:solidFill>
              </a:rPr>
              <a:pPr/>
              <a:t>11</a:t>
            </a:fld>
            <a:endParaRPr lang="en-US" smtClean="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5715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899919-F890-4FEC-96B5-84DA86D066E2}" type="slidenum">
              <a:rPr lang="en-US" smtClean="0">
                <a:solidFill>
                  <a:prstClr val="black"/>
                </a:solidFill>
              </a:rPr>
              <a:pPr/>
              <a:t>12</a:t>
            </a:fld>
            <a:endParaRPr lang="en-US" smtClean="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9940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D15168D5-7F74-487B-80F1-D6A5F3E98AE5}" type="slidenum">
              <a:rPr lang="en-US" smtClean="0">
                <a:solidFill>
                  <a:prstClr val="black"/>
                </a:solidFill>
              </a:rPr>
              <a:pPr>
                <a:defRPr/>
              </a:pPr>
              <a:t>13</a:t>
            </a:fld>
            <a:endParaRPr lang="en-US" smtClean="0">
              <a:solidFill>
                <a:prstClr val="black"/>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9093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ED636F8-920E-441E-B3BF-6879BC089CDD}" type="slidenum">
              <a:rPr lang="en-US" smtClean="0">
                <a:solidFill>
                  <a:prstClr val="black"/>
                </a:solidFill>
              </a:rPr>
              <a:pPr/>
              <a:t>14</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0112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8BE7C6-D691-471F-A822-E26E8A5ED9D2}" type="slidenum">
              <a:rPr lang="en-US" smtClean="0">
                <a:solidFill>
                  <a:prstClr val="black"/>
                </a:solidFill>
              </a:rPr>
              <a:pPr/>
              <a:t>15</a:t>
            </a:fld>
            <a:endParaRPr lang="en-US" smtClean="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1126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4519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a:xfrm>
            <a:off x="4831644" y="6117337"/>
            <a:ext cx="481258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33760" y="6117337"/>
            <a:ext cx="548640" cy="365125"/>
          </a:xfrm>
        </p:spPr>
        <p:txBody>
          <a:bodyPr/>
          <a:lstStyle/>
          <a:p>
            <a:fld id="{1AEBD49D-256D-49CD-932D-340D3D5ECF92}" type="slidenum">
              <a:rPr lang="en-US" smtClean="0">
                <a:solidFill>
                  <a:prstClr val="black"/>
                </a:solidFill>
              </a:rPr>
              <a:pPr/>
              <a:t>‹#›</a:t>
            </a:fld>
            <a:endParaRPr lang="en-US">
              <a:solidFill>
                <a:prstClr val="black"/>
              </a:solidFill>
            </a:endParaRPr>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17905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569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680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647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477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086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71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9640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0560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99568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400800"/>
            <a:ext cx="2540000" cy="457200"/>
          </a:xfrm>
        </p:spPr>
        <p:txBody>
          <a:bodyPr/>
          <a:lstStyle>
            <a:lvl1pPr>
              <a:defRPr/>
            </a:lvl1pPr>
          </a:lstStyle>
          <a:p>
            <a:fld id="{AE131A16-B614-45A7-B5A5-D789006B2C58}" type="datetimeFigureOut">
              <a:rPr lang="en-US" smtClean="0">
                <a:solidFill>
                  <a:prstClr val="black"/>
                </a:solidFill>
              </a:rPr>
              <a:pPr/>
              <a:t>12/14/2016</a:t>
            </a:fld>
            <a:endParaRPr lang="en-US">
              <a:solidFill>
                <a:prstClr val="black"/>
              </a:solidFill>
            </a:endParaRPr>
          </a:p>
        </p:txBody>
      </p:sp>
      <p:sp>
        <p:nvSpPr>
          <p:cNvPr id="6" name="Footer Placeholder 5"/>
          <p:cNvSpPr>
            <a:spLocks noGrp="1"/>
          </p:cNvSpPr>
          <p:nvPr>
            <p:ph type="ftr" sz="quarter" idx="11"/>
          </p:nvPr>
        </p:nvSpPr>
        <p:spPr>
          <a:xfrm>
            <a:off x="4165600" y="6400800"/>
            <a:ext cx="3860800" cy="457200"/>
          </a:xfr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8737600" y="6400800"/>
            <a:ext cx="2540000" cy="457200"/>
          </a:xfrm>
        </p:spPr>
        <p:txBody>
          <a:bodyPr/>
          <a:lstStyle>
            <a:lvl1pPr>
              <a:defRPr/>
            </a:lvl1p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3569751"/>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99568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828800"/>
            <a:ext cx="508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4152900"/>
            <a:ext cx="508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400800"/>
            <a:ext cx="2540000" cy="457200"/>
          </a:xfrm>
        </p:spPr>
        <p:txBody>
          <a:bodyPr/>
          <a:lstStyle>
            <a:lvl1pPr>
              <a:defRPr/>
            </a:lvl1pPr>
          </a:lstStyle>
          <a:p>
            <a:fld id="{AE131A16-B614-45A7-B5A5-D789006B2C58}" type="datetimeFigureOut">
              <a:rPr lang="en-US" smtClean="0">
                <a:solidFill>
                  <a:prstClr val="black"/>
                </a:solidFill>
              </a:rPr>
              <a:pPr/>
              <a:t>12/14/2016</a:t>
            </a:fld>
            <a:endParaRPr lang="en-US">
              <a:solidFill>
                <a:prstClr val="black"/>
              </a:solidFill>
            </a:endParaRPr>
          </a:p>
        </p:txBody>
      </p:sp>
      <p:sp>
        <p:nvSpPr>
          <p:cNvPr id="7" name="Footer Placeholder 6"/>
          <p:cNvSpPr>
            <a:spLocks noGrp="1"/>
          </p:cNvSpPr>
          <p:nvPr>
            <p:ph type="ftr" sz="quarter" idx="11"/>
          </p:nvPr>
        </p:nvSpPr>
        <p:spPr>
          <a:xfrm>
            <a:off x="4165600" y="6400800"/>
            <a:ext cx="3860800" cy="457200"/>
          </a:xfrm>
        </p:spPr>
        <p:txBody>
          <a:bodyPr/>
          <a:lstStyle>
            <a:lvl1pPr>
              <a:defRPr/>
            </a:lvl1pPr>
          </a:lstStyle>
          <a:p>
            <a:endParaRPr lang="en-US">
              <a:solidFill>
                <a:prstClr val="black"/>
              </a:solidFill>
            </a:endParaRPr>
          </a:p>
        </p:txBody>
      </p:sp>
      <p:sp>
        <p:nvSpPr>
          <p:cNvPr id="8" name="Slide Number Placeholder 7"/>
          <p:cNvSpPr>
            <a:spLocks noGrp="1"/>
          </p:cNvSpPr>
          <p:nvPr>
            <p:ph type="sldNum" sz="quarter" idx="12"/>
          </p:nvPr>
        </p:nvSpPr>
        <p:spPr>
          <a:xfrm>
            <a:off x="8737600" y="6400800"/>
            <a:ext cx="2540000" cy="457200"/>
          </a:xfrm>
        </p:spPr>
        <p:txBody>
          <a:bodyPr/>
          <a:lstStyle>
            <a:lvl1pPr>
              <a:defRPr/>
            </a:lvl1p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665462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a:xfrm>
            <a:off x="2630197" y="6108174"/>
            <a:ext cx="7086023"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1957" y="6108174"/>
            <a:ext cx="570444" cy="365125"/>
          </a:xfrm>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468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31090" y="6116071"/>
            <a:ext cx="551311" cy="365125"/>
          </a:xfrm>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888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944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953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117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675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19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solidFill>
                  <a:prstClr val="black"/>
                </a:solidFill>
              </a:rPr>
              <a:pPr/>
              <a:t>12/14/2016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510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131A16-B614-45A7-B5A5-D789006B2C58}" type="datetimeFigureOut">
              <a:rPr lang="en-US" smtClean="0">
                <a:solidFill>
                  <a:prstClr val="black"/>
                </a:solidFill>
              </a:rPr>
              <a:pPr/>
              <a:t>12/14/2016</a:t>
            </a:fld>
            <a:endParaRPr lang="en-US">
              <a:solidFill>
                <a:prstClr val="black"/>
              </a:solidFill>
            </a:endParaRPr>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EBD49D-256D-49CD-932D-340D3D5ECF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2225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
        <p:nvSpPr>
          <p:cNvPr id="2" name="Rectangle 1"/>
          <p:cNvSpPr/>
          <p:nvPr/>
        </p:nvSpPr>
        <p:spPr>
          <a:xfrm>
            <a:off x="4246661" y="2743201"/>
            <a:ext cx="4620304" cy="1200329"/>
          </a:xfrm>
          <a:prstGeom prst="rect">
            <a:avLst/>
          </a:prstGeom>
          <a:noFill/>
        </p:spPr>
        <p:txBody>
          <a:bodyPr wrap="none" lIns="91440" tIns="45720" rIns="91440" bIns="45720">
            <a:spAutoFit/>
          </a:bodyPr>
          <a:lstStyle/>
          <a:p>
            <a:pPr algn="ctr"/>
            <a:r>
              <a:rPr lang="en-US" sz="7200" b="1" i="1" dirty="0">
                <a:ln w="12700">
                  <a:solidFill>
                    <a:srgbClr val="474B78"/>
                  </a:solidFill>
                  <a:prstDash val="solid"/>
                </a:ln>
                <a:solidFill>
                  <a:srgbClr val="FF9900"/>
                </a:solidFill>
              </a:rPr>
              <a:t>PANCREAS</a:t>
            </a:r>
            <a:endParaRPr lang="en-US" sz="7200" b="1" i="1" dirty="0">
              <a:ln w="12700">
                <a:solidFill>
                  <a:srgbClr val="474B78"/>
                </a:solidFill>
                <a:prstDash val="solid"/>
              </a:ln>
              <a:solidFill>
                <a:srgbClr val="FF9900"/>
              </a:solidFill>
            </a:endParaRPr>
          </a:p>
        </p:txBody>
      </p:sp>
    </p:spTree>
    <p:extLst>
      <p:ext uri="{BB962C8B-B14F-4D97-AF65-F5344CB8AC3E}">
        <p14:creationId xmlns:p14="http://schemas.microsoft.com/office/powerpoint/2010/main" val="62755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7600" y="2819400"/>
            <a:ext cx="6172200" cy="1240904"/>
          </a:xfrm>
        </p:spPr>
        <p:txBody>
          <a:bodyPr>
            <a:noAutofit/>
          </a:bodyPr>
          <a:lstStyle/>
          <a:p>
            <a:pPr algn="ctr"/>
            <a:r>
              <a:rPr lang="en-US" sz="4800" b="1" i="1" dirty="0">
                <a:solidFill>
                  <a:srgbClr val="FF33CC"/>
                </a:solidFill>
                <a:effectLst>
                  <a:outerShdw blurRad="38100" dist="38100" dir="2700000" algn="tl">
                    <a:srgbClr val="000000">
                      <a:alpha val="43137"/>
                    </a:srgbClr>
                  </a:outerShdw>
                </a:effectLst>
              </a:rPr>
              <a:t>Acute pancreatitis</a:t>
            </a:r>
            <a:endParaRPr lang="en-US" sz="4800" b="1" i="1" dirty="0">
              <a:solidFill>
                <a:srgbClr val="FF33CC"/>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09968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135560" y="1628800"/>
            <a:ext cx="7560840" cy="4896544"/>
          </a:xfrm>
        </p:spPr>
        <p:txBody>
          <a:bodyPr>
            <a:normAutofit/>
          </a:bodyPr>
          <a:lstStyle/>
          <a:p>
            <a:pPr eaLnBrk="1" hangingPunct="1">
              <a:buFont typeface="Wingdings" pitchFamily="2" charset="2"/>
              <a:buChar char="Ø"/>
            </a:pPr>
            <a:r>
              <a:rPr lang="en-US" sz="3200" b="1" i="1" dirty="0">
                <a:solidFill>
                  <a:srgbClr val="1010C6"/>
                </a:solidFill>
              </a:rPr>
              <a:t> </a:t>
            </a:r>
            <a:r>
              <a:rPr lang="en-US" sz="2800" b="1" i="1" dirty="0">
                <a:solidFill>
                  <a:srgbClr val="1010C6"/>
                </a:solidFill>
              </a:rPr>
              <a:t>Alcoholism</a:t>
            </a:r>
          </a:p>
          <a:p>
            <a:pPr eaLnBrk="1" hangingPunct="1">
              <a:buFont typeface="Wingdings" pitchFamily="2" charset="2"/>
              <a:buChar char="Ø"/>
            </a:pPr>
            <a:r>
              <a:rPr lang="en-US" sz="2800" b="1" i="1" dirty="0">
                <a:solidFill>
                  <a:srgbClr val="1010C6"/>
                </a:solidFill>
              </a:rPr>
              <a:t> Bile reflux  </a:t>
            </a:r>
          </a:p>
          <a:p>
            <a:pPr eaLnBrk="1" hangingPunct="1">
              <a:buFont typeface="Wingdings" pitchFamily="2" charset="2"/>
              <a:buChar char="Ø"/>
            </a:pPr>
            <a:r>
              <a:rPr lang="en-US" sz="2800" b="1" i="1" dirty="0">
                <a:solidFill>
                  <a:srgbClr val="1010C6"/>
                </a:solidFill>
              </a:rPr>
              <a:t> Medications (thiazides)</a:t>
            </a:r>
          </a:p>
          <a:p>
            <a:pPr eaLnBrk="1" hangingPunct="1">
              <a:buFont typeface="Wingdings" pitchFamily="2" charset="2"/>
              <a:buChar char="Ø"/>
            </a:pPr>
            <a:r>
              <a:rPr lang="en-US" sz="2800" b="1" i="1" dirty="0">
                <a:solidFill>
                  <a:srgbClr val="1010C6"/>
                </a:solidFill>
              </a:rPr>
              <a:t> Hypertriglyceridemia, hypercalcemia</a:t>
            </a:r>
          </a:p>
          <a:p>
            <a:pPr eaLnBrk="1" hangingPunct="1">
              <a:buFont typeface="Wingdings" pitchFamily="2" charset="2"/>
              <a:buChar char="Ø"/>
            </a:pPr>
            <a:r>
              <a:rPr lang="en-US" sz="2800" b="1" i="1" dirty="0">
                <a:solidFill>
                  <a:srgbClr val="1010C6"/>
                </a:solidFill>
              </a:rPr>
              <a:t> Acute ischemia</a:t>
            </a:r>
          </a:p>
          <a:p>
            <a:pPr eaLnBrk="1" hangingPunct="1">
              <a:buFont typeface="Wingdings" pitchFamily="2" charset="2"/>
              <a:buChar char="Ø"/>
            </a:pPr>
            <a:r>
              <a:rPr lang="en-US" sz="2800" b="1" i="1" dirty="0">
                <a:solidFill>
                  <a:srgbClr val="1010C6"/>
                </a:solidFill>
              </a:rPr>
              <a:t> Trauma, blunt, iatrogenic</a:t>
            </a:r>
          </a:p>
          <a:p>
            <a:pPr eaLnBrk="1" hangingPunct="1">
              <a:buFont typeface="Wingdings" pitchFamily="2" charset="2"/>
              <a:buChar char="Ø"/>
            </a:pPr>
            <a:r>
              <a:rPr lang="en-US" sz="2800" b="1" i="1" dirty="0">
                <a:solidFill>
                  <a:srgbClr val="1010C6"/>
                </a:solidFill>
              </a:rPr>
              <a:t> Genes: PRSS1, SPINK1</a:t>
            </a:r>
          </a:p>
          <a:p>
            <a:pPr eaLnBrk="1" hangingPunct="1">
              <a:buFont typeface="Wingdings" pitchFamily="2" charset="2"/>
              <a:buChar char="Ø"/>
            </a:pPr>
            <a:r>
              <a:rPr lang="en-US" sz="2800" b="1" i="1" dirty="0">
                <a:solidFill>
                  <a:srgbClr val="1010C6"/>
                </a:solidFill>
              </a:rPr>
              <a:t> Idiopathic, 10-20%</a:t>
            </a:r>
          </a:p>
        </p:txBody>
      </p:sp>
      <p:sp>
        <p:nvSpPr>
          <p:cNvPr id="5" name="Rounded Rectangle 4"/>
          <p:cNvSpPr/>
          <p:nvPr/>
        </p:nvSpPr>
        <p:spPr>
          <a:xfrm>
            <a:off x="2567608" y="404664"/>
            <a:ext cx="6840760"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ACUTE  PANCREATITIS - Causes</a:t>
            </a:r>
            <a:endParaRPr lang="en-US" sz="2800" b="1" i="1" dirty="0">
              <a:solidFill>
                <a:prstClr val="white"/>
              </a:solidFill>
              <a:effectLst>
                <a:outerShdw blurRad="38100" dist="38100" dir="2700000" algn="tl">
                  <a:srgbClr val="000000">
                    <a:alpha val="43137"/>
                  </a:srgbClr>
                </a:outerShdw>
              </a:effectLst>
            </a:endParaRPr>
          </a:p>
        </p:txBody>
      </p:sp>
      <p:sp>
        <p:nvSpPr>
          <p:cNvPr id="4" name="TextBox 3"/>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43037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981200" y="1600200"/>
            <a:ext cx="7467600" cy="4205064"/>
          </a:xfrm>
        </p:spPr>
        <p:txBody>
          <a:bodyPr>
            <a:normAutofit/>
          </a:bodyPr>
          <a:lstStyle/>
          <a:p>
            <a:pPr eaLnBrk="1" hangingPunct="1">
              <a:buNone/>
            </a:pPr>
            <a:r>
              <a:rPr lang="en-US" sz="2800" b="1" i="1" dirty="0">
                <a:solidFill>
                  <a:srgbClr val="1010C6"/>
                </a:solidFill>
              </a:rPr>
              <a:t> </a:t>
            </a:r>
          </a:p>
          <a:p>
            <a:pPr eaLnBrk="1" hangingPunct="1">
              <a:buFont typeface="Wingdings" pitchFamily="2" charset="2"/>
              <a:buChar char="Ø"/>
            </a:pPr>
            <a:r>
              <a:rPr lang="en-US" sz="2800" b="1" i="1" dirty="0">
                <a:solidFill>
                  <a:srgbClr val="1010C6"/>
                </a:solidFill>
              </a:rPr>
              <a:t>SEVERE ABDOMINAL PAIN</a:t>
            </a:r>
          </a:p>
          <a:p>
            <a:pPr eaLnBrk="1" hangingPunct="1">
              <a:buFont typeface="Wingdings" pitchFamily="2" charset="2"/>
              <a:buChar char="Ø"/>
            </a:pPr>
            <a:r>
              <a:rPr lang="en-US" sz="2800" b="1" i="1" dirty="0">
                <a:solidFill>
                  <a:srgbClr val="1010C6"/>
                </a:solidFill>
              </a:rPr>
              <a:t> Extreme Emergency Situation</a:t>
            </a:r>
          </a:p>
          <a:p>
            <a:pPr eaLnBrk="1" hangingPunct="1">
              <a:buFont typeface="Wingdings" pitchFamily="2" charset="2"/>
              <a:buChar char="Ø"/>
            </a:pPr>
            <a:r>
              <a:rPr lang="en-US" sz="2800" b="1" i="1" dirty="0">
                <a:solidFill>
                  <a:srgbClr val="1010C6"/>
                </a:solidFill>
              </a:rPr>
              <a:t> High Mortality</a:t>
            </a:r>
          </a:p>
          <a:p>
            <a:pPr eaLnBrk="1" hangingPunct="1">
              <a:buFont typeface="Wingdings" pitchFamily="2" charset="2"/>
              <a:buChar char="Ø"/>
            </a:pPr>
            <a:endParaRPr lang="en-US" sz="2800" b="1" i="1" dirty="0">
              <a:solidFill>
                <a:srgbClr val="1010C6"/>
              </a:solidFill>
            </a:endParaRPr>
          </a:p>
          <a:p>
            <a:pPr>
              <a:spcBef>
                <a:spcPct val="50000"/>
              </a:spcBef>
              <a:buFont typeface="Wingdings" pitchFamily="2" charset="2"/>
              <a:buChar char="Ø"/>
            </a:pPr>
            <a:r>
              <a:rPr lang="en-US" sz="2800" b="1" i="1" dirty="0">
                <a:solidFill>
                  <a:srgbClr val="1010C6"/>
                </a:solidFill>
              </a:rPr>
              <a:t>The MOST important lab test is……….?????  </a:t>
            </a:r>
            <a:r>
              <a:rPr lang="en-US" sz="2800" b="1" i="1" dirty="0">
                <a:solidFill>
                  <a:srgbClr val="1010C6"/>
                </a:solidFill>
                <a:sym typeface="Wingdings" pitchFamily="2" charset="2"/>
              </a:rPr>
              <a:t>  </a:t>
            </a:r>
            <a:r>
              <a:rPr lang="el-GR" sz="2800" b="1" i="1" dirty="0">
                <a:solidFill>
                  <a:srgbClr val="CC0000"/>
                </a:solidFill>
                <a:sym typeface="Wingdings" pitchFamily="2" charset="2"/>
              </a:rPr>
              <a:t>α</a:t>
            </a:r>
            <a:r>
              <a:rPr lang="en-US" sz="2800" b="1" i="1" dirty="0">
                <a:solidFill>
                  <a:srgbClr val="1010C6"/>
                </a:solidFill>
                <a:sym typeface="Wingdings" pitchFamily="2" charset="2"/>
              </a:rPr>
              <a:t> </a:t>
            </a:r>
            <a:r>
              <a:rPr lang="en-US" sz="2800" b="1" i="1" dirty="0">
                <a:solidFill>
                  <a:srgbClr val="FF0000"/>
                </a:solidFill>
                <a:sym typeface="Wingdings" pitchFamily="2" charset="2"/>
              </a:rPr>
              <a:t>–</a:t>
            </a:r>
            <a:r>
              <a:rPr lang="en-US" sz="2800" b="1" i="1" dirty="0">
                <a:solidFill>
                  <a:srgbClr val="1010C6"/>
                </a:solidFill>
                <a:sym typeface="Wingdings" pitchFamily="2" charset="2"/>
              </a:rPr>
              <a:t> </a:t>
            </a:r>
            <a:r>
              <a:rPr lang="en-US" sz="2800" b="1" i="1" dirty="0">
                <a:solidFill>
                  <a:srgbClr val="CC0000"/>
                </a:solidFill>
              </a:rPr>
              <a:t>AMYLASE estimation</a:t>
            </a:r>
            <a:endParaRPr lang="en-US" sz="2800" b="1" dirty="0">
              <a:solidFill>
                <a:srgbClr val="3333FF"/>
              </a:solidFill>
            </a:endParaRPr>
          </a:p>
          <a:p>
            <a:pPr eaLnBrk="1" hangingPunct="1"/>
            <a:endParaRPr lang="en-US" sz="2800" b="1" i="1" dirty="0">
              <a:solidFill>
                <a:srgbClr val="1010C6"/>
              </a:solidFill>
            </a:endParaRPr>
          </a:p>
        </p:txBody>
      </p:sp>
      <p:sp>
        <p:nvSpPr>
          <p:cNvPr id="6" name="Rounded Rectangle 5"/>
          <p:cNvSpPr/>
          <p:nvPr/>
        </p:nvSpPr>
        <p:spPr>
          <a:xfrm>
            <a:off x="2667000" y="404664"/>
            <a:ext cx="6934200" cy="720080"/>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ACUTE  PANCREATITIS – Clinical Features</a:t>
            </a:r>
            <a:endParaRPr lang="en-US" sz="2800" b="1" i="1" dirty="0">
              <a:solidFill>
                <a:prstClr val="white"/>
              </a:solidFill>
              <a:effectLst>
                <a:outerShdw blurRad="38100" dist="38100" dir="2700000" algn="tl">
                  <a:srgbClr val="000000">
                    <a:alpha val="43137"/>
                  </a:srgbClr>
                </a:outerShdw>
              </a:effectLst>
            </a:endParaRPr>
          </a:p>
        </p:txBody>
      </p:sp>
      <p:sp>
        <p:nvSpPr>
          <p:cNvPr id="4" name="TextBox 3"/>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7835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279576" y="1844824"/>
            <a:ext cx="7200800" cy="2921496"/>
          </a:xfrm>
        </p:spPr>
        <p:txBody>
          <a:bodyPr>
            <a:normAutofit lnSpcReduction="10000"/>
          </a:bodyPr>
          <a:lstStyle/>
          <a:p>
            <a:pPr eaLnBrk="1" hangingPunct="1"/>
            <a:r>
              <a:rPr lang="en-US" b="1" i="1" dirty="0" smtClean="0">
                <a:solidFill>
                  <a:srgbClr val="1010C6"/>
                </a:solidFill>
              </a:rPr>
              <a:t> EDEMA</a:t>
            </a:r>
          </a:p>
          <a:p>
            <a:pPr eaLnBrk="1" hangingPunct="1"/>
            <a:r>
              <a:rPr lang="en-US" b="1" i="1" dirty="0" smtClean="0">
                <a:solidFill>
                  <a:srgbClr val="1010C6"/>
                </a:solidFill>
              </a:rPr>
              <a:t> FAT NECROSIS</a:t>
            </a:r>
          </a:p>
          <a:p>
            <a:pPr eaLnBrk="1" hangingPunct="1"/>
            <a:r>
              <a:rPr lang="en-US" b="1" i="1" dirty="0" smtClean="0">
                <a:solidFill>
                  <a:srgbClr val="1010C6"/>
                </a:solidFill>
              </a:rPr>
              <a:t> ACUTE INFLAMMATORY INFILTRATE</a:t>
            </a:r>
          </a:p>
          <a:p>
            <a:pPr eaLnBrk="1" hangingPunct="1"/>
            <a:r>
              <a:rPr lang="en-US" b="1" i="1" dirty="0" smtClean="0">
                <a:solidFill>
                  <a:srgbClr val="1010C6"/>
                </a:solidFill>
              </a:rPr>
              <a:t> PANCREAS AUTODIGESTION</a:t>
            </a:r>
          </a:p>
          <a:p>
            <a:pPr eaLnBrk="1" hangingPunct="1"/>
            <a:r>
              <a:rPr lang="en-US" b="1" i="1" dirty="0" smtClean="0">
                <a:solidFill>
                  <a:srgbClr val="1010C6"/>
                </a:solidFill>
              </a:rPr>
              <a:t> BLOOD VESSEL DESTRUCTION</a:t>
            </a:r>
          </a:p>
          <a:p>
            <a:pPr eaLnBrk="1" hangingPunct="1"/>
            <a:r>
              <a:rPr lang="en-US" b="1" i="1" dirty="0" smtClean="0">
                <a:solidFill>
                  <a:srgbClr val="1010C6"/>
                </a:solidFill>
              </a:rPr>
              <a:t> “SAPONIFICATION”</a:t>
            </a:r>
          </a:p>
          <a:p>
            <a:pPr eaLnBrk="1" hangingPunct="1">
              <a:buFontTx/>
              <a:buNone/>
            </a:pPr>
            <a:endParaRPr lang="en-US" b="1" dirty="0" smtClean="0">
              <a:solidFill>
                <a:srgbClr val="CC0099"/>
              </a:solidFill>
            </a:endParaRPr>
          </a:p>
        </p:txBody>
      </p:sp>
      <p:sp>
        <p:nvSpPr>
          <p:cNvPr id="6" name="Rounded Rectangle 5"/>
          <p:cNvSpPr/>
          <p:nvPr/>
        </p:nvSpPr>
        <p:spPr>
          <a:xfrm>
            <a:off x="2743200" y="332656"/>
            <a:ext cx="6781800" cy="720080"/>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ACUTE  PANCREATITIS – Consequences</a:t>
            </a:r>
            <a:endParaRPr lang="en-US" sz="2800" b="1" i="1" dirty="0">
              <a:solidFill>
                <a:prstClr val="white"/>
              </a:solidFill>
              <a:effectLst>
                <a:outerShdw blurRad="38100" dist="38100" dir="2700000" algn="tl">
                  <a:srgbClr val="000000">
                    <a:alpha val="43137"/>
                  </a:srgbClr>
                </a:outerShdw>
              </a:effectLst>
            </a:endParaRPr>
          </a:p>
        </p:txBody>
      </p:sp>
      <p:sp>
        <p:nvSpPr>
          <p:cNvPr id="4" name="TextBox 3"/>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2134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4" descr="image008"/>
          <p:cNvPicPr>
            <a:picLocks noChangeAspect="1" noChangeArrowheads="1"/>
          </p:cNvPicPr>
          <p:nvPr/>
        </p:nvPicPr>
        <p:blipFill>
          <a:blip r:embed="rId3" cstate="print"/>
          <a:srcRect/>
          <a:stretch>
            <a:fillRect/>
          </a:stretch>
        </p:blipFill>
        <p:spPr bwMode="auto">
          <a:xfrm>
            <a:off x="2594458" y="1196752"/>
            <a:ext cx="6957927" cy="4104694"/>
          </a:xfrm>
          <a:prstGeom prst="rect">
            <a:avLst/>
          </a:prstGeom>
          <a:noFill/>
          <a:ln w="9525">
            <a:noFill/>
            <a:miter lim="800000"/>
            <a:headEnd/>
            <a:tailEnd/>
          </a:ln>
        </p:spPr>
      </p:pic>
      <p:sp>
        <p:nvSpPr>
          <p:cNvPr id="3" name="Rounded Rectangle 2"/>
          <p:cNvSpPr/>
          <p:nvPr/>
        </p:nvSpPr>
        <p:spPr>
          <a:xfrm>
            <a:off x="2711624" y="332656"/>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ACUTE  PANCREATITIS – Gross</a:t>
            </a:r>
            <a:endParaRPr lang="en-US" sz="2800" b="1" i="1" dirty="0">
              <a:solidFill>
                <a:prstClr val="white"/>
              </a:solidFill>
              <a:effectLst>
                <a:outerShdw blurRad="38100" dist="38100" dir="2700000" algn="tl">
                  <a:srgbClr val="000000">
                    <a:alpha val="43137"/>
                  </a:srgbClr>
                </a:outerShdw>
              </a:effectLst>
            </a:endParaRPr>
          </a:p>
        </p:txBody>
      </p:sp>
      <p:sp>
        <p:nvSpPr>
          <p:cNvPr id="4" name="Rectangle 3"/>
          <p:cNvSpPr/>
          <p:nvPr/>
        </p:nvSpPr>
        <p:spPr>
          <a:xfrm>
            <a:off x="2711624" y="5661248"/>
            <a:ext cx="6696744" cy="707886"/>
          </a:xfrm>
          <a:prstGeom prst="rect">
            <a:avLst/>
          </a:prstGeom>
        </p:spPr>
        <p:txBody>
          <a:bodyPr wrap="square">
            <a:spAutoFit/>
          </a:bodyPr>
          <a:lstStyle/>
          <a:p>
            <a:pPr algn="ctr"/>
            <a:r>
              <a:rPr lang="en-US" sz="2000" b="1" i="1" dirty="0">
                <a:solidFill>
                  <a:prstClr val="black"/>
                </a:solidFill>
              </a:rPr>
              <a:t>Acute Pancreatitis : Fat necrosis appears as chalky white calcium soaps. </a:t>
            </a:r>
            <a:endParaRPr lang="en-US" sz="2000" b="1" i="1" dirty="0">
              <a:solidFill>
                <a:prstClr val="black"/>
              </a:solidFill>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7046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3"/>
          <p:cNvSpPr txBox="1">
            <a:spLocks/>
          </p:cNvSpPr>
          <p:nvPr/>
        </p:nvSpPr>
        <p:spPr>
          <a:xfrm>
            <a:off x="2351585" y="5373217"/>
            <a:ext cx="7121599" cy="1295623"/>
          </a:xfrm>
          <a:prstGeom prst="rect">
            <a:avLst/>
          </a:prstGeom>
        </p:spPr>
        <p:txBody>
          <a:bodyPr>
            <a:noAutofit/>
          </a:bodyPr>
          <a:lstStyle/>
          <a:p>
            <a:pPr marL="274320" indent="-274320" algn="ctr">
              <a:spcBef>
                <a:spcPts val="600"/>
              </a:spcBef>
              <a:buClr>
                <a:srgbClr val="2DA2BF"/>
              </a:buClr>
              <a:buSzPct val="70000"/>
              <a:defRPr/>
            </a:pPr>
            <a:r>
              <a:rPr lang="en-US" sz="2000" b="1" i="1" dirty="0">
                <a:solidFill>
                  <a:prstClr val="black"/>
                </a:solidFill>
              </a:rPr>
              <a:t>In severe acute pancreatitis, black areas of hemorrhage are present within the pancreas as well as chalky, yellow-white areas of fat necrosis. Pancreatic parenchyma is soft and gray-white due to necrosis</a:t>
            </a:r>
            <a:endParaRPr lang="en-US" sz="2000" b="1" i="1" dirty="0">
              <a:solidFill>
                <a:prstClr val="black"/>
              </a:solidFill>
            </a:endParaRPr>
          </a:p>
        </p:txBody>
      </p:sp>
      <p:pic>
        <p:nvPicPr>
          <p:cNvPr id="4" name="Picture 2" descr="http://www.studentconsult.com/content/9781416031215/Kumar_Cases_PBD8/liv5/liv570.jpg"/>
          <p:cNvPicPr>
            <a:picLocks noChangeAspect="1" noChangeArrowheads="1"/>
          </p:cNvPicPr>
          <p:nvPr/>
        </p:nvPicPr>
        <p:blipFill>
          <a:blip r:embed="rId3" cstate="print"/>
          <a:srcRect/>
          <a:stretch>
            <a:fillRect/>
          </a:stretch>
        </p:blipFill>
        <p:spPr bwMode="auto">
          <a:xfrm>
            <a:off x="2711624" y="980729"/>
            <a:ext cx="6624736" cy="4293295"/>
          </a:xfrm>
          <a:prstGeom prst="rect">
            <a:avLst/>
          </a:prstGeom>
          <a:noFill/>
          <a:ln w="9525">
            <a:noFill/>
            <a:miter lim="800000"/>
            <a:headEnd/>
            <a:tailEnd/>
          </a:ln>
        </p:spPr>
      </p:pic>
      <p:sp>
        <p:nvSpPr>
          <p:cNvPr id="5" name="Rounded Rectangle 4"/>
          <p:cNvSpPr/>
          <p:nvPr/>
        </p:nvSpPr>
        <p:spPr>
          <a:xfrm>
            <a:off x="2711624" y="188640"/>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ACUTE  PANCREATITIS – Gross</a:t>
            </a:r>
            <a:endParaRPr lang="en-US" sz="28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410573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2" descr="http://www.studentconsult.com/content/9781416031215/Kumar_Cases_PBD8/liv5/liv580.jpg"/>
          <p:cNvPicPr>
            <a:picLocks noChangeAspect="1" noChangeArrowheads="1"/>
          </p:cNvPicPr>
          <p:nvPr/>
        </p:nvPicPr>
        <p:blipFill>
          <a:blip r:embed="rId3" cstate="print"/>
          <a:srcRect/>
          <a:stretch>
            <a:fillRect/>
          </a:stretch>
        </p:blipFill>
        <p:spPr bwMode="auto">
          <a:xfrm>
            <a:off x="2423593" y="980728"/>
            <a:ext cx="7132637" cy="4320480"/>
          </a:xfrm>
          <a:prstGeom prst="rect">
            <a:avLst/>
          </a:prstGeom>
          <a:noFill/>
          <a:ln w="9525">
            <a:solidFill>
              <a:srgbClr val="003300"/>
            </a:solidFill>
            <a:miter lim="800000"/>
            <a:headEnd/>
            <a:tailEnd/>
          </a:ln>
        </p:spPr>
      </p:pic>
      <p:sp>
        <p:nvSpPr>
          <p:cNvPr id="3" name="Rectangle 2"/>
          <p:cNvSpPr/>
          <p:nvPr/>
        </p:nvSpPr>
        <p:spPr>
          <a:xfrm>
            <a:off x="2057400" y="5380672"/>
            <a:ext cx="7772400" cy="1477328"/>
          </a:xfrm>
          <a:prstGeom prst="rect">
            <a:avLst/>
          </a:prstGeom>
          <a:noFill/>
        </p:spPr>
        <p:txBody>
          <a:bodyPr>
            <a:spAutoFit/>
          </a:bodyPr>
          <a:lstStyle/>
          <a:p>
            <a:pPr algn="ctr">
              <a:defRPr/>
            </a:pPr>
            <a:r>
              <a:rPr lang="en-US" b="1" i="1" dirty="0">
                <a:solidFill>
                  <a:prstClr val="black"/>
                </a:solidFill>
              </a:rPr>
              <a:t>Severe </a:t>
            </a:r>
            <a:r>
              <a:rPr lang="en-US" b="1" i="1" dirty="0">
                <a:solidFill>
                  <a:prstClr val="black"/>
                </a:solidFill>
              </a:rPr>
              <a:t>acute pancreatitis shows an area of acute inflammation with necrosis. Within the necrotic area is a blood vessel showing fibrinoid necrosis of the vessel </a:t>
            </a:r>
            <a:r>
              <a:rPr lang="en-US" b="1" i="1" dirty="0">
                <a:solidFill>
                  <a:prstClr val="black"/>
                </a:solidFill>
              </a:rPr>
              <a:t>wall leads </a:t>
            </a:r>
            <a:r>
              <a:rPr lang="en-US" b="1" i="1" dirty="0">
                <a:solidFill>
                  <a:prstClr val="black"/>
                </a:solidFill>
              </a:rPr>
              <a:t>to severe, hemorrhagic, acute pancreatitis. </a:t>
            </a:r>
            <a:r>
              <a:rPr lang="en-US" b="1" i="1" dirty="0">
                <a:solidFill>
                  <a:prstClr val="black"/>
                </a:solidFill>
              </a:rPr>
              <a:t>Common causes of acute pancreatitis are alcoholism , gall stones impaction , traumatic , hereditary and idiopathic .</a:t>
            </a:r>
            <a:endParaRPr lang="en-US" b="1" i="1" dirty="0">
              <a:solidFill>
                <a:prstClr val="black"/>
              </a:solidFill>
            </a:endParaRPr>
          </a:p>
        </p:txBody>
      </p:sp>
      <p:sp>
        <p:nvSpPr>
          <p:cNvPr id="4" name="Rounded Rectangle 3"/>
          <p:cNvSpPr/>
          <p:nvPr/>
        </p:nvSpPr>
        <p:spPr>
          <a:xfrm>
            <a:off x="2711624" y="188640"/>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ACUTE  PANCREATITIS – LPF</a:t>
            </a:r>
            <a:endParaRPr lang="en-US" sz="2800" b="1" i="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96971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2800" y="2743200"/>
            <a:ext cx="6172200" cy="1240904"/>
          </a:xfrm>
        </p:spPr>
        <p:txBody>
          <a:bodyPr>
            <a:noAutofit/>
          </a:bodyPr>
          <a:lstStyle/>
          <a:p>
            <a:pPr algn="ctr"/>
            <a:r>
              <a:rPr lang="en-US" b="1" i="1" dirty="0" smtClean="0">
                <a:solidFill>
                  <a:srgbClr val="7030A0"/>
                </a:solidFill>
                <a:effectLst>
                  <a:outerShdw blurRad="38100" dist="38100" dir="2700000" algn="tl">
                    <a:srgbClr val="000000">
                      <a:alpha val="43137"/>
                    </a:srgbClr>
                  </a:outerShdw>
                </a:effectLst>
              </a:rPr>
              <a:t>Chronic pancreatitis</a:t>
            </a:r>
            <a:endParaRPr lang="en-US" b="1" i="1" dirty="0">
              <a:solidFill>
                <a:srgbClr val="7030A0"/>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51588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286000" y="5517233"/>
            <a:ext cx="7315200" cy="1323439"/>
          </a:xfrm>
          <a:prstGeom prst="rect">
            <a:avLst/>
          </a:prstGeom>
        </p:spPr>
        <p:txBody>
          <a:bodyPr wrap="square">
            <a:spAutoFit/>
          </a:bodyPr>
          <a:lstStyle/>
          <a:p>
            <a:pPr algn="ctr"/>
            <a:r>
              <a:rPr lang="en-US" sz="2000" b="1" i="1" dirty="0">
                <a:solidFill>
                  <a:prstClr val="black"/>
                </a:solidFill>
              </a:rPr>
              <a:t>Find the “soap”, find the calcium. Calcium deposition is secondary to fat necrosis and dystrophic calcification . Possible causes of chronic pacreatitis are gall stones , alcoholism, tropical , hereditary and idiopathic .</a:t>
            </a:r>
          </a:p>
        </p:txBody>
      </p:sp>
      <p:pic>
        <p:nvPicPr>
          <p:cNvPr id="15361" name="Picture 1"/>
          <p:cNvPicPr>
            <a:picLocks noChangeAspect="1" noChangeArrowheads="1"/>
          </p:cNvPicPr>
          <p:nvPr/>
        </p:nvPicPr>
        <p:blipFill>
          <a:blip r:embed="rId3" cstate="print"/>
          <a:srcRect/>
          <a:stretch>
            <a:fillRect/>
          </a:stretch>
        </p:blipFill>
        <p:spPr bwMode="auto">
          <a:xfrm>
            <a:off x="2423592" y="980729"/>
            <a:ext cx="7128792" cy="4464496"/>
          </a:xfrm>
          <a:prstGeom prst="rect">
            <a:avLst/>
          </a:prstGeom>
          <a:noFill/>
          <a:ln w="9525">
            <a:solidFill>
              <a:schemeClr val="tx2">
                <a:lumMod val="75000"/>
              </a:schemeClr>
            </a:solidFill>
            <a:miter lim="800000"/>
            <a:headEnd/>
            <a:tailEnd/>
          </a:ln>
        </p:spPr>
      </p:pic>
      <p:sp>
        <p:nvSpPr>
          <p:cNvPr id="5" name="Rounded Rectangle 4"/>
          <p:cNvSpPr/>
          <p:nvPr/>
        </p:nvSpPr>
        <p:spPr>
          <a:xfrm>
            <a:off x="2711624" y="188640"/>
            <a:ext cx="6696744"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CHRONIC  PANCREATITIS – GROSS</a:t>
            </a:r>
            <a:endParaRPr lang="en-US" sz="28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88601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2711624" y="908720"/>
            <a:ext cx="6696744" cy="4608512"/>
          </a:xfrm>
          <a:prstGeom prst="rect">
            <a:avLst/>
          </a:prstGeom>
          <a:noFill/>
          <a:ln w="9525">
            <a:solidFill>
              <a:schemeClr val="tx2">
                <a:lumMod val="75000"/>
              </a:schemeClr>
            </a:solidFill>
            <a:miter lim="800000"/>
            <a:headEnd/>
            <a:tailEnd/>
          </a:ln>
        </p:spPr>
      </p:pic>
      <p:sp>
        <p:nvSpPr>
          <p:cNvPr id="3" name="Rounded Rectangle 2"/>
          <p:cNvSpPr/>
          <p:nvPr/>
        </p:nvSpPr>
        <p:spPr>
          <a:xfrm>
            <a:off x="2711624" y="188640"/>
            <a:ext cx="6696744"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CHRONIC  PANCREATITIS – LPF</a:t>
            </a:r>
            <a:endParaRPr lang="en-US" sz="2800" b="1" i="1" dirty="0">
              <a:solidFill>
                <a:prstClr val="white"/>
              </a:solidFill>
              <a:effectLst>
                <a:outerShdw blurRad="38100" dist="38100" dir="2700000" algn="tl">
                  <a:srgbClr val="000000">
                    <a:alpha val="43137"/>
                  </a:srgbClr>
                </a:outerShdw>
              </a:effectLst>
            </a:endParaRPr>
          </a:p>
        </p:txBody>
      </p:sp>
      <p:sp>
        <p:nvSpPr>
          <p:cNvPr id="4" name="Rectangle 3"/>
          <p:cNvSpPr/>
          <p:nvPr/>
        </p:nvSpPr>
        <p:spPr>
          <a:xfrm>
            <a:off x="2711624" y="5807005"/>
            <a:ext cx="6624736" cy="707886"/>
          </a:xfrm>
          <a:prstGeom prst="rect">
            <a:avLst/>
          </a:prstGeom>
        </p:spPr>
        <p:txBody>
          <a:bodyPr wrap="square">
            <a:spAutoFit/>
          </a:bodyPr>
          <a:lstStyle/>
          <a:p>
            <a:pPr algn="ctr"/>
            <a:r>
              <a:rPr lang="en-US" sz="2000" b="1" i="1" dirty="0">
                <a:solidFill>
                  <a:prstClr val="black"/>
                </a:solidFill>
              </a:rPr>
              <a:t>Unfortunately dense fibrosis is a feature BOTH of chronic pancreatitis as well as adenocarcinoma.</a:t>
            </a:r>
          </a:p>
        </p:txBody>
      </p:sp>
      <p:sp>
        <p:nvSpPr>
          <p:cNvPr id="5" name="TextBox 4"/>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45842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16288" y="4564360"/>
            <a:ext cx="6172200" cy="1384920"/>
          </a:xfrm>
        </p:spPr>
        <p:txBody>
          <a:bodyPr>
            <a:noAutofit/>
          </a:bodyPr>
          <a:lstStyle/>
          <a:p>
            <a:pPr algn="ctr"/>
            <a:r>
              <a:rPr lang="en-US" sz="4400" b="1" i="1" dirty="0">
                <a:solidFill>
                  <a:schemeClr val="accent4">
                    <a:lumMod val="75000"/>
                  </a:schemeClr>
                </a:solidFill>
                <a:effectLst>
                  <a:outerShdw blurRad="38100" dist="38100" dir="2700000" algn="tl">
                    <a:srgbClr val="000000">
                      <a:alpha val="43137"/>
                    </a:srgbClr>
                  </a:outerShdw>
                </a:effectLst>
              </a:rPr>
              <a:t>Normal anatomy &amp; histology</a:t>
            </a:r>
            <a:endParaRPr lang="en-US" sz="4400" b="1" i="1" dirty="0">
              <a:solidFill>
                <a:schemeClr val="accent4">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50275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1" name="Picture 6" descr="63"/>
          <p:cNvPicPr>
            <a:picLocks noGrp="1" noChangeAspect="1" noChangeArrowheads="1"/>
          </p:cNvPicPr>
          <p:nvPr>
            <p:ph idx="1"/>
          </p:nvPr>
        </p:nvPicPr>
        <p:blipFill>
          <a:blip r:embed="rId3" cstate="print">
            <a:lum contrast="20000"/>
          </a:blip>
          <a:srcRect/>
          <a:stretch>
            <a:fillRect/>
          </a:stretch>
        </p:blipFill>
        <p:spPr>
          <a:xfrm>
            <a:off x="2351584" y="908720"/>
            <a:ext cx="7291536" cy="4320480"/>
          </a:xfrm>
          <a:noFill/>
          <a:ln>
            <a:solidFill>
              <a:schemeClr val="tx2">
                <a:lumMod val="75000"/>
              </a:schemeClr>
            </a:solidFill>
          </a:ln>
        </p:spPr>
      </p:pic>
      <p:sp>
        <p:nvSpPr>
          <p:cNvPr id="5" name="Rectangle 4"/>
          <p:cNvSpPr/>
          <p:nvPr/>
        </p:nvSpPr>
        <p:spPr>
          <a:xfrm>
            <a:off x="2351584" y="5397024"/>
            <a:ext cx="7272808" cy="1323439"/>
          </a:xfrm>
          <a:prstGeom prst="rect">
            <a:avLst/>
          </a:prstGeom>
        </p:spPr>
        <p:txBody>
          <a:bodyPr wrap="square">
            <a:spAutoFit/>
          </a:bodyPr>
          <a:lstStyle/>
          <a:p>
            <a:pPr algn="ctr"/>
            <a:r>
              <a:rPr lang="en-US" sz="2000" b="1" i="1" dirty="0">
                <a:solidFill>
                  <a:prstClr val="black"/>
                </a:solidFill>
              </a:rPr>
              <a:t>Chronic Pancreatitis: parenchymal fibrosis, chronic inflammatory infiltrate and reduced number and size of acini with variable dilatation of pancreatic ducts and relative sparing of islets of langerhans ( arrow )</a:t>
            </a:r>
            <a:endParaRPr lang="en-US" sz="2000" b="1" i="1" dirty="0">
              <a:solidFill>
                <a:prstClr val="black"/>
              </a:solidFill>
            </a:endParaRPr>
          </a:p>
        </p:txBody>
      </p:sp>
      <p:sp>
        <p:nvSpPr>
          <p:cNvPr id="6" name="Rounded Rectangle 5"/>
          <p:cNvSpPr/>
          <p:nvPr/>
        </p:nvSpPr>
        <p:spPr>
          <a:xfrm>
            <a:off x="2711624" y="188640"/>
            <a:ext cx="6696744" cy="5040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CHRONIC  PANCREATITIS – LPF</a:t>
            </a:r>
            <a:endParaRPr lang="en-US" sz="28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38230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2971800"/>
            <a:ext cx="6172200" cy="1524000"/>
          </a:xfrm>
        </p:spPr>
        <p:txBody>
          <a:bodyPr>
            <a:noAutofit/>
          </a:bodyPr>
          <a:lstStyle/>
          <a:p>
            <a:pPr algn="ctr"/>
            <a:r>
              <a:rPr lang="en-US" sz="4800" b="1" i="1" dirty="0">
                <a:solidFill>
                  <a:srgbClr val="C00000"/>
                </a:solidFill>
                <a:effectLst>
                  <a:outerShdw blurRad="38100" dist="38100" dir="2700000" algn="tl">
                    <a:srgbClr val="000000">
                      <a:alpha val="43137"/>
                    </a:srgbClr>
                  </a:outerShdw>
                </a:effectLst>
              </a:rPr>
              <a:t>Pancreatic adenocarcinoma</a:t>
            </a:r>
            <a:endParaRPr lang="en-US" sz="4800" b="1" i="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4" name="TextBox 3"/>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294747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pathologyoutlines.com/caseofweek/case154imag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640" y="1052736"/>
            <a:ext cx="6463649" cy="429478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90800" y="188640"/>
            <a:ext cx="6934200"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PANCREATIC ADENOCARCINOMA – Gross</a:t>
            </a:r>
            <a:endParaRPr lang="en-US" sz="2800" b="1" i="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423592" y="5410201"/>
            <a:ext cx="7128792" cy="1323439"/>
          </a:xfrm>
          <a:prstGeom prst="rect">
            <a:avLst/>
          </a:prstGeom>
        </p:spPr>
        <p:txBody>
          <a:bodyPr wrap="square">
            <a:spAutoFit/>
          </a:bodyPr>
          <a:lstStyle/>
          <a:p>
            <a:pPr algn="ctr"/>
            <a:r>
              <a:rPr lang="en-US" sz="2000" b="1" i="1" dirty="0">
                <a:solidFill>
                  <a:prstClr val="black"/>
                </a:solidFill>
              </a:rPr>
              <a:t>  Horizontal section of pancreas showing a well circumscribed tumor nodule at the head of pancreas. Note the presence of a dilated main pancreatic duct. Part of the duodenum is seen on the left and the spleen on the right side.</a:t>
            </a:r>
            <a:endParaRPr lang="en-US" sz="2000" b="1" i="1" dirty="0">
              <a:solidFill>
                <a:prstClr val="black"/>
              </a:solidFill>
            </a:endParaRPr>
          </a:p>
        </p:txBody>
      </p:sp>
      <p:sp>
        <p:nvSpPr>
          <p:cNvPr id="7" name="TextBox 6"/>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93323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632" y="1020871"/>
            <a:ext cx="6552728" cy="4468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5734997"/>
            <a:ext cx="7696200" cy="707886"/>
          </a:xfrm>
          <a:prstGeom prst="rect">
            <a:avLst/>
          </a:prstGeom>
        </p:spPr>
        <p:txBody>
          <a:bodyPr wrap="square">
            <a:spAutoFit/>
          </a:bodyPr>
          <a:lstStyle/>
          <a:p>
            <a:pPr algn="ctr"/>
            <a:r>
              <a:rPr lang="en-US" sz="2000" b="1" i="1" dirty="0">
                <a:solidFill>
                  <a:srgbClr val="000000"/>
                </a:solidFill>
              </a:rPr>
              <a:t>Gross appearance of large duct type ductal adenocarcinoma. A </a:t>
            </a:r>
            <a:r>
              <a:rPr lang="en-US" sz="2000" b="1" i="1" dirty="0" err="1">
                <a:solidFill>
                  <a:srgbClr val="000000"/>
                </a:solidFill>
              </a:rPr>
              <a:t>microcystic</a:t>
            </a:r>
            <a:r>
              <a:rPr lang="en-US" sz="2000" b="1" i="1" dirty="0">
                <a:solidFill>
                  <a:srgbClr val="000000"/>
                </a:solidFill>
              </a:rPr>
              <a:t> pattern with cysts measuring from millimeters up to 1</a:t>
            </a:r>
            <a:r>
              <a:rPr lang="en-US" sz="2000" b="1" i="1" dirty="0">
                <a:solidFill>
                  <a:srgbClr val="000000"/>
                </a:solidFill>
                <a:ea typeface="arial unicode ms" panose="020B0604020202020204" pitchFamily="34" charset="-128"/>
              </a:rPr>
              <a:t> </a:t>
            </a:r>
            <a:r>
              <a:rPr lang="en-US" sz="2000" b="1" i="1" dirty="0">
                <a:solidFill>
                  <a:srgbClr val="000000"/>
                </a:solidFill>
              </a:rPr>
              <a:t>cm.</a:t>
            </a:r>
            <a:endParaRPr lang="en-US" sz="2000" b="1" i="1" dirty="0">
              <a:solidFill>
                <a:prstClr val="black"/>
              </a:solidFill>
            </a:endParaRPr>
          </a:p>
        </p:txBody>
      </p:sp>
      <p:sp>
        <p:nvSpPr>
          <p:cNvPr id="6" name="Rounded Rectangle 5"/>
          <p:cNvSpPr/>
          <p:nvPr/>
        </p:nvSpPr>
        <p:spPr>
          <a:xfrm>
            <a:off x="2279576" y="188640"/>
            <a:ext cx="7488832"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PANCREATIC ADENOCARCINOMA – Cut surface</a:t>
            </a:r>
            <a:endParaRPr lang="en-US" sz="2800" b="1" i="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9" name="TextBox 8"/>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83016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4" descr="image025"/>
          <p:cNvPicPr>
            <a:picLocks noChangeAspect="1" noChangeArrowheads="1"/>
          </p:cNvPicPr>
          <p:nvPr/>
        </p:nvPicPr>
        <p:blipFill>
          <a:blip r:embed="rId3" cstate="print"/>
          <a:srcRect/>
          <a:stretch>
            <a:fillRect/>
          </a:stretch>
        </p:blipFill>
        <p:spPr bwMode="auto">
          <a:xfrm>
            <a:off x="1703512" y="980728"/>
            <a:ext cx="8424936" cy="4608512"/>
          </a:xfrm>
          <a:prstGeom prst="rect">
            <a:avLst/>
          </a:prstGeom>
          <a:noFill/>
          <a:ln w="9525">
            <a:solidFill>
              <a:schemeClr val="tx2">
                <a:lumMod val="75000"/>
              </a:schemeClr>
            </a:solidFill>
            <a:miter lim="800000"/>
            <a:headEnd/>
            <a:tailEnd/>
          </a:ln>
        </p:spPr>
      </p:pic>
      <p:sp>
        <p:nvSpPr>
          <p:cNvPr id="4" name="Rounded Rectangle 3"/>
          <p:cNvSpPr/>
          <p:nvPr/>
        </p:nvSpPr>
        <p:spPr>
          <a:xfrm>
            <a:off x="1847528" y="188640"/>
            <a:ext cx="8280920"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PANCREATIC ADENOCARCINOMA – Gross &amp; LPF</a:t>
            </a:r>
            <a:endParaRPr lang="en-US" sz="2800" b="1" i="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1847528" y="5746031"/>
            <a:ext cx="8177562" cy="1015663"/>
          </a:xfrm>
          <a:prstGeom prst="rect">
            <a:avLst/>
          </a:prstGeom>
        </p:spPr>
        <p:txBody>
          <a:bodyPr wrap="square">
            <a:spAutoFit/>
          </a:bodyPr>
          <a:lstStyle/>
          <a:p>
            <a:pPr algn="ctr"/>
            <a:r>
              <a:rPr lang="en-US" sz="2000" b="1" i="1" dirty="0">
                <a:solidFill>
                  <a:prstClr val="black"/>
                </a:solidFill>
              </a:rPr>
              <a:t>Gross picture shows ill defined pale and firm pancreatic mass ( left ).  Microscopic picture shows malignant glands or acini surrounded by desmoplastic fibrous stroma ( right) .</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677400" y="6643710"/>
            <a:ext cx="9906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46855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5" name="Picture 6" descr="62"/>
          <p:cNvPicPr>
            <a:picLocks noGrp="1" noChangeAspect="1" noChangeArrowheads="1"/>
          </p:cNvPicPr>
          <p:nvPr>
            <p:ph idx="1"/>
          </p:nvPr>
        </p:nvPicPr>
        <p:blipFill>
          <a:blip r:embed="rId2" cstate="print">
            <a:lum contrast="20000"/>
          </a:blip>
          <a:srcRect/>
          <a:stretch>
            <a:fillRect/>
          </a:stretch>
        </p:blipFill>
        <p:spPr>
          <a:xfrm>
            <a:off x="2495601" y="980728"/>
            <a:ext cx="6984085" cy="4392488"/>
          </a:xfrm>
          <a:noFill/>
          <a:ln w="19050">
            <a:solidFill>
              <a:schemeClr val="tx2">
                <a:lumMod val="75000"/>
              </a:schemeClr>
            </a:solidFill>
          </a:ln>
        </p:spPr>
      </p:pic>
      <p:sp>
        <p:nvSpPr>
          <p:cNvPr id="4" name="Rounded Rectangle 3"/>
          <p:cNvSpPr/>
          <p:nvPr/>
        </p:nvSpPr>
        <p:spPr>
          <a:xfrm>
            <a:off x="2495601" y="188640"/>
            <a:ext cx="6984085"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PANCREATIC ADENOCARCINOMA – LPF</a:t>
            </a:r>
            <a:endParaRPr lang="en-US" sz="2800" b="1" i="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279576" y="5541040"/>
            <a:ext cx="7128792" cy="1015663"/>
          </a:xfrm>
          <a:prstGeom prst="rect">
            <a:avLst/>
          </a:prstGeom>
        </p:spPr>
        <p:txBody>
          <a:bodyPr wrap="square">
            <a:spAutoFit/>
          </a:bodyPr>
          <a:lstStyle/>
          <a:p>
            <a:pPr algn="ctr"/>
            <a:r>
              <a:rPr lang="en-US" sz="2000" b="1" i="1" dirty="0">
                <a:solidFill>
                  <a:prstClr val="black"/>
                </a:solidFill>
              </a:rPr>
              <a:t>Deeply infiltrative growth pattern with irregular shape and distribution , </a:t>
            </a:r>
            <a:r>
              <a:rPr lang="en-US" sz="2000" b="1" i="1" dirty="0" err="1" smtClean="0">
                <a:solidFill>
                  <a:prstClr val="black"/>
                </a:solidFill>
              </a:rPr>
              <a:t>desmoplasia</a:t>
            </a:r>
            <a:r>
              <a:rPr lang="en-US" sz="2000" b="1" i="1" dirty="0" smtClean="0">
                <a:solidFill>
                  <a:prstClr val="black"/>
                </a:solidFill>
              </a:rPr>
              <a:t> </a:t>
            </a:r>
            <a:r>
              <a:rPr lang="en-US" sz="2000" b="1" i="1" dirty="0">
                <a:solidFill>
                  <a:prstClr val="black"/>
                </a:solidFill>
              </a:rPr>
              <a:t>, </a:t>
            </a:r>
            <a:r>
              <a:rPr lang="en-US" sz="2000" b="1" i="1" dirty="0" smtClean="0">
                <a:solidFill>
                  <a:prstClr val="black"/>
                </a:solidFill>
              </a:rPr>
              <a:t>marked </a:t>
            </a:r>
            <a:r>
              <a:rPr lang="en-US" sz="2000" b="1" i="1" dirty="0">
                <a:solidFill>
                  <a:prstClr val="black"/>
                </a:solidFill>
              </a:rPr>
              <a:t>nuclear </a:t>
            </a:r>
            <a:r>
              <a:rPr lang="en-US" sz="2000" b="1" i="1" dirty="0">
                <a:solidFill>
                  <a:prstClr val="black"/>
                </a:solidFill>
              </a:rPr>
              <a:t>pleomorphism</a:t>
            </a:r>
            <a:r>
              <a:rPr lang="en-US" sz="2000" b="1" i="1" dirty="0">
                <a:solidFill>
                  <a:prstClr val="black"/>
                </a:solidFill>
              </a:rPr>
              <a:t> with nucleoli, </a:t>
            </a:r>
            <a:r>
              <a:rPr lang="en-US" sz="2000" b="1" i="1" dirty="0" smtClean="0">
                <a:solidFill>
                  <a:prstClr val="black"/>
                </a:solidFill>
              </a:rPr>
              <a:t>loss </a:t>
            </a:r>
            <a:r>
              <a:rPr lang="en-US" sz="2000" b="1" i="1" dirty="0">
                <a:solidFill>
                  <a:prstClr val="black"/>
                </a:solidFill>
              </a:rPr>
              <a:t>of polarity and  </a:t>
            </a:r>
            <a:r>
              <a:rPr lang="en-US" sz="2000" b="1" i="1" dirty="0" smtClean="0">
                <a:solidFill>
                  <a:prstClr val="black"/>
                </a:solidFill>
              </a:rPr>
              <a:t>mitotic </a:t>
            </a:r>
            <a:r>
              <a:rPr lang="en-US" sz="2000" b="1" i="1" dirty="0">
                <a:solidFill>
                  <a:prstClr val="black"/>
                </a:solidFill>
              </a:rPr>
              <a:t>figures </a:t>
            </a: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747970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5640" y="2780928"/>
            <a:ext cx="6048672" cy="1152128"/>
          </a:xfrm>
        </p:spPr>
        <p:txBody>
          <a:bodyPr>
            <a:normAutofit/>
          </a:bodyPr>
          <a:lstStyle/>
          <a:p>
            <a:pPr marL="0" indent="0" algn="ctr">
              <a:buNone/>
            </a:pPr>
            <a:r>
              <a:rPr lang="en-US" sz="6600" b="1" i="1" dirty="0"/>
              <a:t>THE END</a:t>
            </a:r>
            <a:endParaRPr lang="en-US" sz="6600" b="1" i="1" dirty="0"/>
          </a:p>
        </p:txBody>
      </p:sp>
    </p:spTree>
    <p:extLst>
      <p:ext uri="{BB962C8B-B14F-4D97-AF65-F5344CB8AC3E}">
        <p14:creationId xmlns:p14="http://schemas.microsoft.com/office/powerpoint/2010/main" val="33015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4" descr="pancreasmodel"/>
          <p:cNvPicPr>
            <a:picLocks noChangeAspect="1" noChangeArrowheads="1"/>
          </p:cNvPicPr>
          <p:nvPr/>
        </p:nvPicPr>
        <p:blipFill>
          <a:blip r:embed="rId3" cstate="print"/>
          <a:srcRect/>
          <a:stretch>
            <a:fillRect/>
          </a:stretch>
        </p:blipFill>
        <p:spPr bwMode="auto">
          <a:xfrm>
            <a:off x="2063553" y="1412776"/>
            <a:ext cx="7590893" cy="4752528"/>
          </a:xfrm>
          <a:prstGeom prst="rect">
            <a:avLst/>
          </a:prstGeom>
          <a:noFill/>
          <a:ln w="9525">
            <a:noFill/>
            <a:miter lim="800000"/>
            <a:headEnd/>
            <a:tailEnd/>
          </a:ln>
        </p:spPr>
      </p:pic>
      <p:sp>
        <p:nvSpPr>
          <p:cNvPr id="4" name="Rounded Rectangle 3"/>
          <p:cNvSpPr/>
          <p:nvPr/>
        </p:nvSpPr>
        <p:spPr>
          <a:xfrm>
            <a:off x="2495600" y="404664"/>
            <a:ext cx="6408712"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PANCREAS – Normal Anatomy</a:t>
            </a:r>
            <a:endParaRPr lang="en-US" sz="2800" b="1" i="1" dirty="0">
              <a:solidFill>
                <a:prstClr val="white"/>
              </a:solidFill>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10856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1524000" y="1052737"/>
            <a:ext cx="8748464" cy="5544616"/>
          </a:xfrm>
          <a:prstGeom prst="rect">
            <a:avLst/>
          </a:prstGeom>
          <a:noFill/>
          <a:ln w="9525">
            <a:noFill/>
            <a:miter lim="800000"/>
            <a:headEnd/>
            <a:tailEnd/>
          </a:ln>
        </p:spPr>
      </p:pic>
      <p:sp>
        <p:nvSpPr>
          <p:cNvPr id="3" name="Rounded Rectangle 2"/>
          <p:cNvSpPr/>
          <p:nvPr/>
        </p:nvSpPr>
        <p:spPr>
          <a:xfrm>
            <a:off x="2495600" y="404664"/>
            <a:ext cx="69847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PANCREAS – Normal Histology (Diagram)</a:t>
            </a:r>
            <a:endParaRPr lang="en-US" sz="2800" b="1" i="1" dirty="0">
              <a:solidFill>
                <a:prstClr val="white"/>
              </a:solidFill>
            </a:endParaRPr>
          </a:p>
        </p:txBody>
      </p:sp>
      <p:sp>
        <p:nvSpPr>
          <p:cNvPr id="4" name="TextBox 3"/>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86961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1538" name="Picture 2" descr="http://library.med.utah.edu/WebPath/jpeg4/ENDO032.jpg"/>
          <p:cNvPicPr>
            <a:picLocks noChangeAspect="1" noChangeArrowheads="1"/>
          </p:cNvPicPr>
          <p:nvPr/>
        </p:nvPicPr>
        <p:blipFill>
          <a:blip r:embed="rId2" cstate="print"/>
          <a:srcRect/>
          <a:stretch>
            <a:fillRect/>
          </a:stretch>
        </p:blipFill>
        <p:spPr bwMode="auto">
          <a:xfrm>
            <a:off x="2639616" y="980728"/>
            <a:ext cx="6696744" cy="4248472"/>
          </a:xfrm>
          <a:prstGeom prst="rect">
            <a:avLst/>
          </a:prstGeom>
          <a:noFill/>
          <a:ln>
            <a:solidFill>
              <a:srgbClr val="003300"/>
            </a:solidFill>
          </a:ln>
        </p:spPr>
      </p:pic>
      <p:sp>
        <p:nvSpPr>
          <p:cNvPr id="3" name="Rounded Rectangle 2"/>
          <p:cNvSpPr/>
          <p:nvPr/>
        </p:nvSpPr>
        <p:spPr>
          <a:xfrm>
            <a:off x="2567608" y="188640"/>
            <a:ext cx="6768752"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PANCREAS – Normal Histology -LPF</a:t>
            </a:r>
            <a:endParaRPr lang="en-US" sz="2800" b="1" i="1" dirty="0">
              <a:solidFill>
                <a:prstClr val="white"/>
              </a:solidFill>
            </a:endParaRPr>
          </a:p>
        </p:txBody>
      </p:sp>
      <p:sp>
        <p:nvSpPr>
          <p:cNvPr id="4" name="Rectangle 3"/>
          <p:cNvSpPr/>
          <p:nvPr/>
        </p:nvSpPr>
        <p:spPr>
          <a:xfrm>
            <a:off x="2351584" y="5373217"/>
            <a:ext cx="7200800" cy="1323439"/>
          </a:xfrm>
          <a:prstGeom prst="rect">
            <a:avLst/>
          </a:prstGeom>
        </p:spPr>
        <p:txBody>
          <a:bodyPr wrap="square">
            <a:spAutoFit/>
          </a:bodyPr>
          <a:lstStyle/>
          <a:p>
            <a:pPr algn="ctr"/>
            <a:r>
              <a:rPr lang="en-US" sz="2000" b="1" i="1" dirty="0">
                <a:solidFill>
                  <a:prstClr val="black"/>
                </a:solidFill>
              </a:rPr>
              <a:t>Here is a normal pancreatic islet of Langerhans surrounded by normal exocrine pancreatic acinar tissue. The islets contain alpha cells secreting glucagon, beta cells secreting insulin, and delta cells secreting somatostatin.</a:t>
            </a:r>
            <a:endParaRPr lang="en-US" sz="2000" b="1" i="1" dirty="0">
              <a:solidFill>
                <a:prstClr val="black"/>
              </a:solidFill>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5990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75520" y="5229200"/>
            <a:ext cx="8130480" cy="1631216"/>
          </a:xfrm>
          <a:prstGeom prst="rect">
            <a:avLst/>
          </a:prstGeom>
        </p:spPr>
        <p:txBody>
          <a:bodyPr wrap="square">
            <a:spAutoFit/>
          </a:bodyPr>
          <a:lstStyle/>
          <a:p>
            <a:pPr algn="ctr"/>
            <a:r>
              <a:rPr lang="en-US" sz="2000" b="1" i="1" dirty="0">
                <a:solidFill>
                  <a:prstClr val="black"/>
                </a:solidFill>
              </a:rPr>
              <a:t>This section of pancreas shows a small duct in the center of the field. The wall of the duct is made of simple cuboidal epithelium. Exocrine gland ducts of this type are made of cuboidal cells arranged like bricks in a wall. As the duct enlarges there may be a transition from cuboidal to a columnar shape</a:t>
            </a:r>
            <a:endParaRPr lang="en-US" sz="2000" i="1" dirty="0">
              <a:solidFill>
                <a:prstClr val="black"/>
              </a:solidFill>
            </a:endParaRPr>
          </a:p>
        </p:txBody>
      </p:sp>
      <p:pic>
        <p:nvPicPr>
          <p:cNvPr id="322562" name="Picture 2" descr="http://www.vetmed.vt.edu/education/curriculum/vm8054/Labs/Lab4/IMAGES/SIMP%20CUB%20PANCREAS%20B.JPG"/>
          <p:cNvPicPr>
            <a:picLocks noChangeAspect="1" noChangeArrowheads="1"/>
          </p:cNvPicPr>
          <p:nvPr/>
        </p:nvPicPr>
        <p:blipFill>
          <a:blip r:embed="rId2" cstate="print"/>
          <a:srcRect/>
          <a:stretch>
            <a:fillRect/>
          </a:stretch>
        </p:blipFill>
        <p:spPr bwMode="auto">
          <a:xfrm>
            <a:off x="2567608" y="980729"/>
            <a:ext cx="6840760" cy="4202435"/>
          </a:xfrm>
          <a:prstGeom prst="rect">
            <a:avLst/>
          </a:prstGeom>
          <a:noFill/>
        </p:spPr>
      </p:pic>
      <p:sp>
        <p:nvSpPr>
          <p:cNvPr id="4" name="Rounded Rectangle 3"/>
          <p:cNvSpPr/>
          <p:nvPr/>
        </p:nvSpPr>
        <p:spPr>
          <a:xfrm>
            <a:off x="2495600" y="188640"/>
            <a:ext cx="69847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rPr>
              <a:t>PANCREAS – Normal Histology -HPF</a:t>
            </a:r>
            <a:endParaRPr lang="en-US" sz="2800" b="1" i="1" dirty="0">
              <a:solidFill>
                <a:prstClr val="white"/>
              </a:solidFill>
            </a:endParaRPr>
          </a:p>
        </p:txBody>
      </p:sp>
      <p:pic>
        <p:nvPicPr>
          <p:cNvPr id="5" name="Picture 5" descr="image004"/>
          <p:cNvPicPr>
            <a:picLocks noChangeAspect="1" noChangeArrowheads="1"/>
          </p:cNvPicPr>
          <p:nvPr/>
        </p:nvPicPr>
        <p:blipFill>
          <a:blip r:embed="rId3" cstate="print"/>
          <a:srcRect/>
          <a:stretch>
            <a:fillRect/>
          </a:stretch>
        </p:blipFill>
        <p:spPr bwMode="auto">
          <a:xfrm>
            <a:off x="8400256" y="980729"/>
            <a:ext cx="1656184" cy="2078751"/>
          </a:xfrm>
          <a:prstGeom prst="rect">
            <a:avLst/>
          </a:prstGeom>
          <a:noFill/>
          <a:ln w="9525">
            <a:solidFill>
              <a:srgbClr val="003300"/>
            </a:solidFill>
            <a:miter lim="800000"/>
            <a:headEnd/>
            <a:tailEnd/>
          </a:ln>
        </p:spPr>
      </p:pic>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406346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16288" y="4564360"/>
            <a:ext cx="6172200" cy="952872"/>
          </a:xfrm>
        </p:spPr>
        <p:txBody>
          <a:bodyPr>
            <a:normAutofit fontScale="90000"/>
          </a:bodyPr>
          <a:lstStyle/>
          <a:p>
            <a:pPr algn="ctr"/>
            <a:r>
              <a:rPr lang="en-US" sz="4000" b="1" i="1" dirty="0">
                <a:solidFill>
                  <a:schemeClr val="accent4">
                    <a:lumMod val="75000"/>
                  </a:schemeClr>
                </a:solidFill>
                <a:effectLst>
                  <a:outerShdw blurRad="38100" dist="38100" dir="2700000" algn="tl">
                    <a:srgbClr val="000000">
                      <a:alpha val="43137"/>
                    </a:srgbClr>
                  </a:outerShdw>
                </a:effectLst>
              </a:rPr>
              <a:t>GROSS &amp; HISTOPATHOLOGY</a:t>
            </a:r>
            <a:endParaRPr lang="en-US" sz="4000" b="1" i="1" dirty="0">
              <a:solidFill>
                <a:schemeClr val="accent4">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5829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919536" y="1219200"/>
            <a:ext cx="8136904" cy="1108720"/>
          </a:xfrm>
        </p:spPr>
        <p:txBody>
          <a:bodyPr>
            <a:normAutofit/>
          </a:bodyPr>
          <a:lstStyle/>
          <a:p>
            <a:pPr eaLnBrk="1" hangingPunct="1"/>
            <a:r>
              <a:rPr lang="en-US" sz="2800" b="1" i="1" dirty="0">
                <a:solidFill>
                  <a:srgbClr val="CC0099"/>
                </a:solidFill>
              </a:rPr>
              <a:t>ACUTE   </a:t>
            </a:r>
            <a:r>
              <a:rPr lang="en-US" sz="2800" b="1" i="1" dirty="0">
                <a:solidFill>
                  <a:srgbClr val="1010C6"/>
                </a:solidFill>
              </a:rPr>
              <a:t>(Very serious)</a:t>
            </a:r>
          </a:p>
          <a:p>
            <a:pPr eaLnBrk="1" hangingPunct="1"/>
            <a:r>
              <a:rPr lang="en-US" sz="2800" b="1" i="1" dirty="0">
                <a:solidFill>
                  <a:srgbClr val="CC0099"/>
                </a:solidFill>
              </a:rPr>
              <a:t>CHRONIC </a:t>
            </a:r>
            <a:r>
              <a:rPr lang="en-US" sz="2800" b="1" i="1" dirty="0">
                <a:solidFill>
                  <a:srgbClr val="1010C6"/>
                </a:solidFill>
              </a:rPr>
              <a:t>(Calcifications, Pseudocyst)</a:t>
            </a:r>
          </a:p>
        </p:txBody>
      </p:sp>
      <p:pic>
        <p:nvPicPr>
          <p:cNvPr id="4" name="Picture 4" descr="image012"/>
          <p:cNvPicPr>
            <a:picLocks noChangeAspect="1" noChangeArrowheads="1"/>
          </p:cNvPicPr>
          <p:nvPr/>
        </p:nvPicPr>
        <p:blipFill>
          <a:blip r:embed="rId3" cstate="print"/>
          <a:srcRect/>
          <a:stretch>
            <a:fillRect/>
          </a:stretch>
        </p:blipFill>
        <p:spPr bwMode="auto">
          <a:xfrm>
            <a:off x="2495600" y="2438400"/>
            <a:ext cx="7056784" cy="4032448"/>
          </a:xfrm>
          <a:prstGeom prst="rect">
            <a:avLst/>
          </a:prstGeom>
          <a:noFill/>
          <a:ln w="9525">
            <a:noFill/>
            <a:miter lim="800000"/>
            <a:headEnd/>
            <a:tailEnd/>
          </a:ln>
        </p:spPr>
      </p:pic>
      <p:sp>
        <p:nvSpPr>
          <p:cNvPr id="5" name="Rounded Rectangle 4"/>
          <p:cNvSpPr/>
          <p:nvPr/>
        </p:nvSpPr>
        <p:spPr>
          <a:xfrm>
            <a:off x="2567608" y="260648"/>
            <a:ext cx="6840760"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PANCREATITIS - Types</a:t>
            </a:r>
            <a:endParaRPr lang="en-US" sz="28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04206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747" name="Picture 6" descr="64"/>
          <p:cNvPicPr>
            <a:picLocks noGrp="1" noChangeAspect="1" noChangeArrowheads="1"/>
          </p:cNvPicPr>
          <p:nvPr>
            <p:ph idx="1"/>
          </p:nvPr>
        </p:nvPicPr>
        <p:blipFill>
          <a:blip r:embed="rId2" cstate="print">
            <a:lum contrast="20000"/>
          </a:blip>
          <a:srcRect/>
          <a:stretch>
            <a:fillRect/>
          </a:stretch>
        </p:blipFill>
        <p:spPr>
          <a:xfrm>
            <a:off x="2207568" y="908721"/>
            <a:ext cx="7522730" cy="5454427"/>
          </a:xfrm>
          <a:noFill/>
          <a:ln>
            <a:noFill/>
          </a:ln>
        </p:spPr>
      </p:pic>
      <p:sp>
        <p:nvSpPr>
          <p:cNvPr id="4" name="Rounded Rectangle 3"/>
          <p:cNvSpPr/>
          <p:nvPr/>
        </p:nvSpPr>
        <p:spPr>
          <a:xfrm>
            <a:off x="2279576" y="260648"/>
            <a:ext cx="741682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PANCREATITIS – Common causes</a:t>
            </a:r>
            <a:endParaRPr lang="en-US" sz="2800" b="1" i="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313426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753</Words>
  <Application>Microsoft Office PowerPoint</Application>
  <PresentationFormat>Widescreen</PresentationFormat>
  <Paragraphs>125</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unicode ms</vt:lpstr>
      <vt:lpstr>Arial</vt:lpstr>
      <vt:lpstr>Calibri</vt:lpstr>
      <vt:lpstr>Corbel</vt:lpstr>
      <vt:lpstr>Wingdings</vt:lpstr>
      <vt:lpstr>Theme1</vt:lpstr>
      <vt:lpstr>PowerPoint Presentation</vt:lpstr>
      <vt:lpstr>Normal anatomy &amp; histology</vt:lpstr>
      <vt:lpstr>PowerPoint Presentation</vt:lpstr>
      <vt:lpstr>PowerPoint Presentation</vt:lpstr>
      <vt:lpstr>PowerPoint Presentation</vt:lpstr>
      <vt:lpstr>PowerPoint Presentation</vt:lpstr>
      <vt:lpstr>GROSS &amp; HISTOPATHOLOGY</vt:lpstr>
      <vt:lpstr>PowerPoint Presentation</vt:lpstr>
      <vt:lpstr>PowerPoint Presentation</vt:lpstr>
      <vt:lpstr>Acute pancreatitis</vt:lpstr>
      <vt:lpstr>PowerPoint Presentation</vt:lpstr>
      <vt:lpstr>PowerPoint Presentation</vt:lpstr>
      <vt:lpstr>PowerPoint Presentation</vt:lpstr>
      <vt:lpstr>PowerPoint Presentation</vt:lpstr>
      <vt:lpstr>PowerPoint Presentation</vt:lpstr>
      <vt:lpstr>PowerPoint Presentation</vt:lpstr>
      <vt:lpstr>Chronic pancreatitis</vt:lpstr>
      <vt:lpstr>PowerPoint Presentation</vt:lpstr>
      <vt:lpstr>PowerPoint Presentation</vt:lpstr>
      <vt:lpstr>PowerPoint Presentation</vt:lpstr>
      <vt:lpstr>Pancreatic adenocarcinoma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Naseem Zaidi Shaesta</cp:lastModifiedBy>
  <cp:revision>2</cp:revision>
  <dcterms:created xsi:type="dcterms:W3CDTF">2016-12-14T10:57:43Z</dcterms:created>
  <dcterms:modified xsi:type="dcterms:W3CDTF">2016-12-14T11:00:50Z</dcterms:modified>
</cp:coreProperties>
</file>