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832" y="2495930"/>
            <a:ext cx="6998335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417" y="2934970"/>
            <a:ext cx="7513320" cy="300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17600">
              <a:lnSpc>
                <a:spcPct val="100000"/>
              </a:lnSpc>
            </a:pPr>
            <a:r>
              <a:rPr dirty="0" spc="-10"/>
              <a:t>Hepatobiliary </a:t>
            </a:r>
            <a:r>
              <a:rPr dirty="0" spc="-35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5670" y="3908170"/>
            <a:ext cx="3240405" cy="1105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-15">
                <a:solidFill>
                  <a:srgbClr val="888888"/>
                </a:solidFill>
                <a:latin typeface="Calibri"/>
                <a:cs typeface="Calibri"/>
              </a:rPr>
              <a:t>Integrated</a:t>
            </a:r>
            <a:r>
              <a:rPr dirty="0" sz="3200" spc="-10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888888"/>
                </a:solidFill>
                <a:latin typeface="Calibri"/>
                <a:cs typeface="Calibri"/>
              </a:rPr>
              <a:t>practical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dirty="0" sz="3200" spc="-5">
                <a:solidFill>
                  <a:srgbClr val="888888"/>
                </a:solidFill>
                <a:latin typeface="Calibri"/>
                <a:cs typeface="Calibri"/>
              </a:rPr>
              <a:t>3-1-17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8672" y="5689282"/>
            <a:ext cx="288226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88795" algn="l"/>
              </a:tabLst>
            </a:pPr>
            <a:r>
              <a:rPr dirty="0" sz="4400" spc="-5">
                <a:latin typeface="Calibri"/>
                <a:cs typeface="Calibri"/>
              </a:rPr>
              <a:t>O</a:t>
            </a:r>
            <a:r>
              <a:rPr dirty="0" sz="4400" spc="-50">
                <a:latin typeface="Calibri"/>
                <a:cs typeface="Calibri"/>
              </a:rPr>
              <a:t>r</a:t>
            </a:r>
            <a:r>
              <a:rPr dirty="0" sz="4400" spc="-70">
                <a:latin typeface="Calibri"/>
                <a:cs typeface="Calibri"/>
              </a:rPr>
              <a:t>g</a:t>
            </a:r>
            <a:r>
              <a:rPr dirty="0" sz="4400">
                <a:latin typeface="Calibri"/>
                <a:cs typeface="Calibri"/>
              </a:rPr>
              <a:t>an:	</a:t>
            </a:r>
            <a:r>
              <a:rPr dirty="0" sz="4400" spc="-15">
                <a:latin typeface="Calibri"/>
                <a:cs typeface="Calibri"/>
              </a:rPr>
              <a:t>L</a:t>
            </a:r>
            <a:r>
              <a:rPr dirty="0" sz="4400">
                <a:latin typeface="Calibri"/>
                <a:cs typeface="Calibri"/>
              </a:rPr>
              <a:t>i</a:t>
            </a:r>
            <a:r>
              <a:rPr dirty="0" sz="4400" spc="-65">
                <a:latin typeface="Calibri"/>
                <a:cs typeface="Calibri"/>
              </a:rPr>
              <a:t>v</a:t>
            </a:r>
            <a:r>
              <a:rPr dirty="0" sz="4400">
                <a:latin typeface="Calibri"/>
                <a:cs typeface="Calibri"/>
              </a:rPr>
              <a:t>er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9121" y="5689282"/>
            <a:ext cx="382968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>
                <a:latin typeface="Calibri"/>
                <a:cs typeface="Calibri"/>
              </a:rPr>
              <a:t>Dx: </a:t>
            </a:r>
            <a:r>
              <a:rPr dirty="0" sz="4400" spc="-45">
                <a:latin typeface="Calibri"/>
                <a:cs typeface="Calibri"/>
              </a:rPr>
              <a:t>Fatty</a:t>
            </a:r>
            <a:r>
              <a:rPr dirty="0" sz="4400" spc="-70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Change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100" y="546100"/>
            <a:ext cx="7099300" cy="481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609600"/>
            <a:ext cx="6916801" cy="463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1550" y="590550"/>
            <a:ext cx="6955155" cy="4672330"/>
          </a:xfrm>
          <a:custGeom>
            <a:avLst/>
            <a:gdLst/>
            <a:ahLst/>
            <a:cxnLst/>
            <a:rect l="l" t="t" r="r" b="b"/>
            <a:pathLst>
              <a:path w="6955155" h="4672330">
                <a:moveTo>
                  <a:pt x="0" y="4671949"/>
                </a:moveTo>
                <a:lnTo>
                  <a:pt x="6954901" y="4671949"/>
                </a:lnTo>
                <a:lnTo>
                  <a:pt x="6954901" y="0"/>
                </a:lnTo>
                <a:lnTo>
                  <a:pt x="0" y="0"/>
                </a:lnTo>
                <a:lnTo>
                  <a:pt x="0" y="467194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210" y="176148"/>
            <a:ext cx="4258310" cy="101726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475"/>
              </a:lnSpc>
            </a:pPr>
            <a:r>
              <a:rPr dirty="0" sz="3800" spc="-90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Fatty </a:t>
            </a:r>
            <a:r>
              <a:rPr dirty="0" sz="3800" spc="-9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change </a:t>
            </a:r>
            <a:r>
              <a:rPr dirty="0" sz="3800" spc="-7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of </a:t>
            </a:r>
            <a:r>
              <a:rPr dirty="0" sz="3800" spc="-8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the</a:t>
            </a:r>
            <a:r>
              <a:rPr dirty="0" sz="3800" spc="-20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3800" spc="-6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liver:</a:t>
            </a:r>
            <a:endParaRPr sz="3800">
              <a:latin typeface="Franklin Gothic Demi Cond"/>
              <a:cs typeface="Franklin Gothic Demi Cond"/>
            </a:endParaRPr>
          </a:p>
          <a:p>
            <a:pPr algn="ctr" marL="3175">
              <a:lnSpc>
                <a:spcPts val="3454"/>
              </a:lnSpc>
            </a:pPr>
            <a:r>
              <a:rPr dirty="0" sz="2950" spc="-6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Section </a:t>
            </a:r>
            <a:r>
              <a:rPr dirty="0" sz="2950" spc="-60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of </a:t>
            </a:r>
            <a:r>
              <a:rPr dirty="0" sz="2950" spc="-5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liver</a:t>
            </a:r>
            <a:r>
              <a:rPr dirty="0" sz="2950" spc="-2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 </a:t>
            </a:r>
            <a:r>
              <a:rPr dirty="0" sz="2950" spc="-65" i="1">
                <a:solidFill>
                  <a:srgbClr val="347ED7"/>
                </a:solidFill>
                <a:latin typeface="Franklin Gothic Demi Cond"/>
                <a:cs typeface="Franklin Gothic Demi Cond"/>
              </a:rPr>
              <a:t>shows:</a:t>
            </a:r>
            <a:endParaRPr sz="2950">
              <a:latin typeface="Franklin Gothic Demi Cond"/>
              <a:cs typeface="Franklin Gothic Demi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190" y="2155189"/>
            <a:ext cx="279400" cy="284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7190" y="3130550"/>
            <a:ext cx="279400" cy="28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7190" y="4593590"/>
            <a:ext cx="279400" cy="28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7190" y="5568950"/>
            <a:ext cx="279400" cy="28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0747" y="2034159"/>
            <a:ext cx="7955280" cy="391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latin typeface="Franklin Gothic Demi Cond"/>
                <a:cs typeface="Franklin Gothic Demi Cond"/>
              </a:rPr>
              <a:t>Normal </a:t>
            </a:r>
            <a:r>
              <a:rPr dirty="0" sz="3200" spc="-5">
                <a:latin typeface="Franklin Gothic Demi Cond"/>
                <a:cs typeface="Franklin Gothic Demi Cond"/>
              </a:rPr>
              <a:t>lobular</a:t>
            </a:r>
            <a:r>
              <a:rPr dirty="0" sz="3200" spc="-35">
                <a:latin typeface="Franklin Gothic Demi Cond"/>
                <a:cs typeface="Franklin Gothic Demi Cond"/>
              </a:rPr>
              <a:t> </a:t>
            </a:r>
            <a:r>
              <a:rPr dirty="0" sz="3200">
                <a:latin typeface="Franklin Gothic Demi Cond"/>
                <a:cs typeface="Franklin Gothic Demi Cond"/>
              </a:rPr>
              <a:t>architecture.</a:t>
            </a:r>
            <a:endParaRPr sz="320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00405" algn="l"/>
                <a:tab pos="1498600" algn="l"/>
                <a:tab pos="2375535" algn="l"/>
                <a:tab pos="3030855" algn="l"/>
                <a:tab pos="4717415" algn="l"/>
                <a:tab pos="5205095" algn="l"/>
                <a:tab pos="6135370" algn="l"/>
                <a:tab pos="7634605" algn="l"/>
              </a:tabLst>
            </a:pPr>
            <a:r>
              <a:rPr dirty="0" sz="3200">
                <a:latin typeface="Franklin Gothic Demi Cond"/>
                <a:cs typeface="Franklin Gothic Demi Cond"/>
              </a:rPr>
              <a:t>The	</a:t>
            </a:r>
            <a:r>
              <a:rPr dirty="0" sz="3200" spc="-5">
                <a:latin typeface="Franklin Gothic Demi Cond"/>
                <a:cs typeface="Franklin Gothic Demi Cond"/>
              </a:rPr>
              <a:t>live</a:t>
            </a:r>
            <a:r>
              <a:rPr dirty="0" sz="3200">
                <a:latin typeface="Franklin Gothic Demi Cond"/>
                <a:cs typeface="Franklin Gothic Demi Cond"/>
              </a:rPr>
              <a:t>r	c</a:t>
            </a:r>
            <a:r>
              <a:rPr dirty="0" sz="3200" spc="10">
                <a:latin typeface="Franklin Gothic Demi Cond"/>
                <a:cs typeface="Franklin Gothic Demi Cond"/>
              </a:rPr>
              <a:t>e</a:t>
            </a:r>
            <a:r>
              <a:rPr dirty="0" sz="3200" spc="-5">
                <a:latin typeface="Franklin Gothic Demi Cond"/>
                <a:cs typeface="Franklin Gothic Demi Cond"/>
              </a:rPr>
              <a:t>ll</a:t>
            </a:r>
            <a:r>
              <a:rPr dirty="0" sz="3200">
                <a:latin typeface="Franklin Gothic Demi Cond"/>
                <a:cs typeface="Franklin Gothic Demi Cond"/>
              </a:rPr>
              <a:t>s	</a:t>
            </a:r>
            <a:r>
              <a:rPr dirty="0" sz="3200" spc="10">
                <a:latin typeface="Franklin Gothic Demi Cond"/>
                <a:cs typeface="Franklin Gothic Demi Cond"/>
              </a:rPr>
              <a:t>a</a:t>
            </a:r>
            <a:r>
              <a:rPr dirty="0" sz="3200">
                <a:latin typeface="Franklin Gothic Demi Cond"/>
                <a:cs typeface="Franklin Gothic Demi Cond"/>
              </a:rPr>
              <a:t>re	</a:t>
            </a:r>
            <a:r>
              <a:rPr dirty="0" sz="3200" spc="-5">
                <a:latin typeface="Franklin Gothic Demi Cond"/>
                <a:cs typeface="Franklin Gothic Demi Cond"/>
              </a:rPr>
              <a:t>dist</a:t>
            </a:r>
            <a:r>
              <a:rPr dirty="0" sz="3200" spc="10">
                <a:latin typeface="Franklin Gothic Demi Cond"/>
                <a:cs typeface="Franklin Gothic Demi Cond"/>
              </a:rPr>
              <a:t>en</a:t>
            </a:r>
            <a:r>
              <a:rPr dirty="0" sz="3200" spc="-5">
                <a:latin typeface="Franklin Gothic Demi Cond"/>
                <a:cs typeface="Franklin Gothic Demi Cond"/>
              </a:rPr>
              <a:t>de</a:t>
            </a:r>
            <a:r>
              <a:rPr dirty="0" sz="3200">
                <a:latin typeface="Franklin Gothic Demi Cond"/>
                <a:cs typeface="Franklin Gothic Demi Cond"/>
              </a:rPr>
              <a:t>d	</a:t>
            </a:r>
            <a:r>
              <a:rPr dirty="0" sz="3200" spc="-5">
                <a:latin typeface="Franklin Gothic Demi Cond"/>
                <a:cs typeface="Franklin Gothic Demi Cond"/>
              </a:rPr>
              <a:t>b</a:t>
            </a:r>
            <a:r>
              <a:rPr dirty="0" sz="3200">
                <a:latin typeface="Franklin Gothic Demi Cond"/>
                <a:cs typeface="Franklin Gothic Demi Cond"/>
              </a:rPr>
              <a:t>y	cl</a:t>
            </a:r>
            <a:r>
              <a:rPr dirty="0" sz="3200" spc="5">
                <a:latin typeface="Franklin Gothic Demi Cond"/>
                <a:cs typeface="Franklin Gothic Demi Cond"/>
              </a:rPr>
              <a:t>e</a:t>
            </a:r>
            <a:r>
              <a:rPr dirty="0" sz="3200" spc="-5">
                <a:latin typeface="Franklin Gothic Demi Cond"/>
                <a:cs typeface="Franklin Gothic Demi Cond"/>
              </a:rPr>
              <a:t>a</a:t>
            </a:r>
            <a:r>
              <a:rPr dirty="0" sz="3200">
                <a:latin typeface="Franklin Gothic Demi Cond"/>
                <a:cs typeface="Franklin Gothic Demi Cond"/>
              </a:rPr>
              <a:t>r	vacuoles	</a:t>
            </a:r>
            <a:r>
              <a:rPr dirty="0" sz="3200" spc="10">
                <a:latin typeface="Franklin Gothic Demi Cond"/>
                <a:cs typeface="Franklin Gothic Demi Cond"/>
              </a:rPr>
              <a:t>of</a:t>
            </a:r>
            <a:endParaRPr sz="3200">
              <a:latin typeface="Franklin Gothic Demi Cond"/>
              <a:cs typeface="Franklin Gothic Demi Cond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latin typeface="Franklin Gothic Demi Cond"/>
                <a:cs typeface="Franklin Gothic Demi Cond"/>
              </a:rPr>
              <a:t>dissolved fat with displacement </a:t>
            </a:r>
            <a:r>
              <a:rPr dirty="0" sz="3200">
                <a:latin typeface="Franklin Gothic Demi Cond"/>
                <a:cs typeface="Franklin Gothic Demi Cond"/>
              </a:rPr>
              <a:t>of the</a:t>
            </a:r>
            <a:r>
              <a:rPr dirty="0" sz="3200" spc="85">
                <a:latin typeface="Franklin Gothic Demi Cond"/>
                <a:cs typeface="Franklin Gothic Demi Cond"/>
              </a:rPr>
              <a:t> </a:t>
            </a:r>
            <a:r>
              <a:rPr dirty="0" sz="3200" spc="-5">
                <a:latin typeface="Franklin Gothic Demi Cond"/>
                <a:cs typeface="Franklin Gothic Demi Cond"/>
              </a:rPr>
              <a:t>periphery.</a:t>
            </a:r>
            <a:endParaRPr sz="320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15">
                <a:latin typeface="Franklin Gothic Demi Cond"/>
                <a:cs typeface="Franklin Gothic Demi Cond"/>
              </a:rPr>
              <a:t>Fatty </a:t>
            </a:r>
            <a:r>
              <a:rPr dirty="0" sz="3200">
                <a:latin typeface="Franklin Gothic Demi Cond"/>
                <a:cs typeface="Franklin Gothic Demi Cond"/>
              </a:rPr>
              <a:t>cysts </a:t>
            </a:r>
            <a:r>
              <a:rPr dirty="0" sz="3200" spc="-10">
                <a:latin typeface="Franklin Gothic Demi Cond"/>
                <a:cs typeface="Franklin Gothic Demi Cond"/>
              </a:rPr>
              <a:t>may </a:t>
            </a:r>
            <a:r>
              <a:rPr dirty="0" sz="3200" spc="-5">
                <a:latin typeface="Franklin Gothic Demi Cond"/>
                <a:cs typeface="Franklin Gothic Demi Cond"/>
              </a:rPr>
              <a:t>be</a:t>
            </a:r>
            <a:r>
              <a:rPr dirty="0" sz="3200" spc="5">
                <a:latin typeface="Franklin Gothic Demi Cond"/>
                <a:cs typeface="Franklin Gothic Demi Cond"/>
              </a:rPr>
              <a:t> </a:t>
            </a:r>
            <a:r>
              <a:rPr dirty="0" sz="3200">
                <a:latin typeface="Franklin Gothic Demi Cond"/>
                <a:cs typeface="Franklin Gothic Demi Cond"/>
              </a:rPr>
              <a:t>seen.</a:t>
            </a:r>
            <a:endParaRPr sz="3200">
              <a:latin typeface="Franklin Gothic Demi Cond"/>
              <a:cs typeface="Franklin Gothic Demi Con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Franklin Gothic Demi Cond"/>
                <a:cs typeface="Franklin Gothic Demi Cond"/>
              </a:rPr>
              <a:t>No </a:t>
            </a:r>
            <a:r>
              <a:rPr dirty="0" sz="3200" spc="-5">
                <a:latin typeface="Franklin Gothic Demi Cond"/>
                <a:cs typeface="Franklin Gothic Demi Cond"/>
              </a:rPr>
              <a:t>inflammation </a:t>
            </a:r>
            <a:r>
              <a:rPr dirty="0" sz="3200" spc="-10">
                <a:latin typeface="Franklin Gothic Demi Cond"/>
                <a:cs typeface="Franklin Gothic Demi Cond"/>
              </a:rPr>
              <a:t>and </a:t>
            </a:r>
            <a:r>
              <a:rPr dirty="0" sz="3200" spc="-5">
                <a:latin typeface="Franklin Gothic Demi Cond"/>
                <a:cs typeface="Franklin Gothic Demi Cond"/>
              </a:rPr>
              <a:t>no</a:t>
            </a:r>
            <a:r>
              <a:rPr dirty="0" sz="3200" spc="35">
                <a:latin typeface="Franklin Gothic Demi Cond"/>
                <a:cs typeface="Franklin Gothic Demi Cond"/>
              </a:rPr>
              <a:t> </a:t>
            </a:r>
            <a:r>
              <a:rPr dirty="0" sz="3200">
                <a:latin typeface="Franklin Gothic Demi Cond"/>
                <a:cs typeface="Franklin Gothic Demi Cond"/>
              </a:rPr>
              <a:t>fibrosis.</a:t>
            </a:r>
            <a:endParaRPr sz="3200">
              <a:latin typeface="Franklin Gothic Demi Cond"/>
              <a:cs typeface="Franklin Gothic Demi C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43455">
              <a:lnSpc>
                <a:spcPct val="100000"/>
              </a:lnSpc>
            </a:pPr>
            <a:r>
              <a:rPr dirty="0" spc="-5"/>
              <a:t>Chol</a:t>
            </a:r>
            <a:r>
              <a:rPr dirty="0" spc="-20"/>
              <a:t>e</a:t>
            </a:r>
            <a:r>
              <a:rPr dirty="0" spc="-45"/>
              <a:t>s</a:t>
            </a:r>
            <a:r>
              <a:rPr dirty="0" spc="-55"/>
              <a:t>t</a:t>
            </a:r>
            <a:r>
              <a:rPr dirty="0"/>
              <a:t>as</a:t>
            </a:r>
            <a:r>
              <a:rPr dirty="0" spc="-25"/>
              <a:t>i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0570" y="6189979"/>
            <a:ext cx="2315210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663300"/>
                </a:solidFill>
                <a:latin typeface="Calibri"/>
                <a:cs typeface="Calibri"/>
              </a:rPr>
              <a:t>Bile</a:t>
            </a:r>
            <a:r>
              <a:rPr dirty="0" sz="3600" spc="-65" b="1">
                <a:solidFill>
                  <a:srgbClr val="663300"/>
                </a:solidFill>
                <a:latin typeface="Calibri"/>
                <a:cs typeface="Calibri"/>
              </a:rPr>
              <a:t> </a:t>
            </a:r>
            <a:r>
              <a:rPr dirty="0" sz="3600" spc="-45" b="1">
                <a:solidFill>
                  <a:srgbClr val="663300"/>
                </a:solidFill>
                <a:latin typeface="Calibri"/>
                <a:cs typeface="Calibri"/>
              </a:rPr>
              <a:t>“plugs”,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8093" y="6189979"/>
            <a:ext cx="219392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663300"/>
                </a:solidFill>
                <a:latin typeface="Calibri"/>
                <a:cs typeface="Calibri"/>
              </a:rPr>
              <a:t>Bile</a:t>
            </a:r>
            <a:r>
              <a:rPr dirty="0" sz="3600" spc="-55" b="1">
                <a:solidFill>
                  <a:srgbClr val="663300"/>
                </a:solidFill>
                <a:latin typeface="Calibri"/>
                <a:cs typeface="Calibri"/>
              </a:rPr>
              <a:t> </a:t>
            </a:r>
            <a:r>
              <a:rPr dirty="0" sz="3600" spc="-20" b="1">
                <a:solidFill>
                  <a:srgbClr val="663300"/>
                </a:solidFill>
                <a:latin typeface="Calibri"/>
                <a:cs typeface="Calibri"/>
              </a:rPr>
              <a:t>“lakes”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3651" y="475615"/>
            <a:ext cx="254063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Chol</a:t>
            </a:r>
            <a:r>
              <a:rPr dirty="0" spc="-15"/>
              <a:t>e</a:t>
            </a:r>
            <a:r>
              <a:rPr dirty="0" spc="-40"/>
              <a:t>s</a:t>
            </a:r>
            <a:r>
              <a:rPr dirty="0" spc="-55"/>
              <a:t>t</a:t>
            </a:r>
            <a:r>
              <a:rPr dirty="0"/>
              <a:t>as</a:t>
            </a:r>
            <a:r>
              <a:rPr dirty="0" spc="-25"/>
              <a:t>i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417" y="1289684"/>
            <a:ext cx="7790180" cy="4728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Bile </a:t>
            </a:r>
            <a:r>
              <a:rPr dirty="0" sz="3200" spc="-5">
                <a:latin typeface="Calibri"/>
                <a:cs typeface="Calibri"/>
              </a:rPr>
              <a:t>accumulation </a:t>
            </a:r>
            <a:r>
              <a:rPr dirty="0" sz="3200">
                <a:latin typeface="Calibri"/>
                <a:cs typeface="Calibri"/>
              </a:rPr>
              <a:t>in the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liver</a:t>
            </a:r>
            <a:r>
              <a:rPr dirty="0" sz="240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Could be </a:t>
            </a:r>
            <a:r>
              <a:rPr dirty="0" sz="2800" spc="-5">
                <a:latin typeface="Calibri"/>
                <a:cs typeface="Calibri"/>
              </a:rPr>
              <a:t>mechanical or functional </a:t>
            </a:r>
            <a:r>
              <a:rPr dirty="0" sz="2800" spc="-10">
                <a:latin typeface="Calibri"/>
                <a:cs typeface="Calibri"/>
              </a:rPr>
              <a:t>(obstructive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non-obstructive)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Changes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in:</a:t>
            </a:r>
            <a:endParaRPr sz="3200">
              <a:latin typeface="Calibri"/>
              <a:cs typeface="Calibri"/>
            </a:endParaRPr>
          </a:p>
          <a:p>
            <a:pPr lvl="1" marL="756920" indent="-287020">
              <a:lnSpc>
                <a:spcPct val="100000"/>
              </a:lnSpc>
              <a:spcBef>
                <a:spcPts val="700"/>
              </a:spcBef>
              <a:buFont typeface="Arial"/>
              <a:buChar char="–"/>
              <a:tabLst>
                <a:tab pos="757555" algn="l"/>
              </a:tabLst>
            </a:pPr>
            <a:r>
              <a:rPr dirty="0" sz="2800">
                <a:latin typeface="Calibri"/>
                <a:cs typeface="Calibri"/>
              </a:rPr>
              <a:t>lobular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parenchyma</a:t>
            </a:r>
            <a:endParaRPr sz="2800">
              <a:latin typeface="Calibri"/>
              <a:cs typeface="Calibri"/>
            </a:endParaRPr>
          </a:p>
          <a:p>
            <a:pPr lvl="1" marL="756920" indent="-287020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57555" algn="l"/>
              </a:tabLst>
            </a:pPr>
            <a:r>
              <a:rPr dirty="0" sz="2800" spc="-10">
                <a:latin typeface="Calibri"/>
                <a:cs typeface="Calibri"/>
              </a:rPr>
              <a:t>portal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tracts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Bilirubin accumulation in </a:t>
            </a:r>
            <a:r>
              <a:rPr dirty="0" sz="3200" spc="-10">
                <a:latin typeface="Calibri"/>
                <a:cs typeface="Calibri"/>
              </a:rPr>
              <a:t>liver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lobule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Characteristic </a:t>
            </a:r>
            <a:r>
              <a:rPr dirty="0" sz="3200">
                <a:latin typeface="Calibri"/>
                <a:cs typeface="Calibri"/>
              </a:rPr>
              <a:t>lab </a:t>
            </a:r>
            <a:r>
              <a:rPr dirty="0" sz="3200" spc="-5">
                <a:latin typeface="Calibri"/>
                <a:cs typeface="Calibri"/>
              </a:rPr>
              <a:t>finding </a:t>
            </a:r>
            <a:r>
              <a:rPr dirty="0" sz="3200">
                <a:latin typeface="Calibri"/>
                <a:cs typeface="Calibri"/>
              </a:rPr>
              <a:t>is </a:t>
            </a:r>
            <a:r>
              <a:rPr dirty="0" sz="3200" spc="-15" b="1">
                <a:latin typeface="Calibri"/>
                <a:cs typeface="Calibri"/>
              </a:rPr>
              <a:t>elevated </a:t>
            </a:r>
            <a:r>
              <a:rPr dirty="0" sz="3200" spc="-10" b="1">
                <a:latin typeface="Calibri"/>
                <a:cs typeface="Calibri"/>
              </a:rPr>
              <a:t>Alkaline  phosphatase </a:t>
            </a: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GGT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530" y="0"/>
            <a:ext cx="4226560" cy="647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/>
              <a:t>Acute </a:t>
            </a:r>
            <a:r>
              <a:rPr dirty="0" sz="4000" spc="-20"/>
              <a:t>Viral</a:t>
            </a:r>
            <a:r>
              <a:rPr dirty="0" sz="4000" spc="-95"/>
              <a:t> </a:t>
            </a:r>
            <a:r>
              <a:rPr dirty="0" sz="4000" spc="-5"/>
              <a:t>Hepatitis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620648"/>
            <a:ext cx="4495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0600" y="620776"/>
            <a:ext cx="4343399" cy="4896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5690234"/>
            <a:ext cx="8837930" cy="1122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Hepatitis </a:t>
            </a:r>
            <a:r>
              <a:rPr dirty="0" sz="1800">
                <a:latin typeface="Calibri"/>
                <a:cs typeface="Calibri"/>
              </a:rPr>
              <a:t>B </a:t>
            </a:r>
            <a:r>
              <a:rPr dirty="0" sz="1800" spc="-10">
                <a:latin typeface="Calibri"/>
                <a:cs typeface="Calibri"/>
              </a:rPr>
              <a:t>can </a:t>
            </a:r>
            <a:r>
              <a:rPr dirty="0" sz="1800" spc="-5">
                <a:latin typeface="Calibri"/>
                <a:cs typeface="Calibri"/>
              </a:rPr>
              <a:t>result </a:t>
            </a:r>
            <a:r>
              <a:rPr dirty="0" sz="1800">
                <a:latin typeface="Calibri"/>
                <a:cs typeface="Calibri"/>
              </a:rPr>
              <a:t>in a </a:t>
            </a:r>
            <a:r>
              <a:rPr dirty="0" sz="1800" spc="-10">
                <a:latin typeface="Calibri"/>
                <a:cs typeface="Calibri"/>
              </a:rPr>
              <a:t>fulminant </a:t>
            </a:r>
            <a:r>
              <a:rPr dirty="0" sz="1800" spc="-5">
                <a:latin typeface="Calibri"/>
                <a:cs typeface="Calibri"/>
              </a:rPr>
              <a:t>hepatitis with </a:t>
            </a:r>
            <a:r>
              <a:rPr dirty="0" sz="1800" spc="-10">
                <a:latin typeface="Calibri"/>
                <a:cs typeface="Calibri"/>
              </a:rPr>
              <a:t>extensive necrosis.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5">
                <a:latin typeface="Calibri"/>
                <a:cs typeface="Calibri"/>
              </a:rPr>
              <a:t>large </a:t>
            </a:r>
            <a:r>
              <a:rPr dirty="0" sz="1800" spc="-5">
                <a:latin typeface="Calibri"/>
                <a:cs typeface="Calibri"/>
              </a:rPr>
              <a:t>pink </a:t>
            </a:r>
            <a:r>
              <a:rPr dirty="0" sz="1800">
                <a:latin typeface="Calibri"/>
                <a:cs typeface="Calibri"/>
              </a:rPr>
              <a:t>cell  </a:t>
            </a:r>
            <a:r>
              <a:rPr dirty="0" sz="1800" spc="-15">
                <a:latin typeface="Calibri"/>
                <a:cs typeface="Calibri"/>
              </a:rPr>
              <a:t>undergoing </a:t>
            </a:r>
            <a:r>
              <a:rPr dirty="0" sz="1800" spc="-5">
                <a:latin typeface="Calibri"/>
                <a:cs typeface="Calibri"/>
              </a:rPr>
              <a:t>"ballooning </a:t>
            </a:r>
            <a:r>
              <a:rPr dirty="0" sz="1800" spc="-10">
                <a:latin typeface="Calibri"/>
                <a:cs typeface="Calibri"/>
              </a:rPr>
              <a:t>degeneration"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5">
                <a:latin typeface="Calibri"/>
                <a:cs typeface="Calibri"/>
              </a:rPr>
              <a:t>seen below the </a:t>
            </a:r>
            <a:r>
              <a:rPr dirty="0" sz="1800" spc="-10">
                <a:latin typeface="Calibri"/>
                <a:cs typeface="Calibri"/>
              </a:rPr>
              <a:t>right </a:t>
            </a:r>
            <a:r>
              <a:rPr dirty="0" sz="1800" spc="-35">
                <a:latin typeface="Calibri"/>
                <a:cs typeface="Calibri"/>
              </a:rPr>
              <a:t>arrow. </a:t>
            </a:r>
            <a:r>
              <a:rPr dirty="0" sz="1800" spc="-25">
                <a:latin typeface="Calibri"/>
                <a:cs typeface="Calibri"/>
              </a:rPr>
              <a:t>At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later </a:t>
            </a:r>
            <a:r>
              <a:rPr dirty="0" sz="1800" spc="-15">
                <a:latin typeface="Calibri"/>
                <a:cs typeface="Calibri"/>
              </a:rPr>
              <a:t>stage,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dying  </a:t>
            </a:r>
            <a:r>
              <a:rPr dirty="0" sz="1800" spc="-10">
                <a:latin typeface="Calibri"/>
                <a:cs typeface="Calibri"/>
              </a:rPr>
              <a:t>hepatocyte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5">
                <a:latin typeface="Calibri"/>
                <a:cs typeface="Calibri"/>
              </a:rPr>
              <a:t>seen shrinking </a:t>
            </a:r>
            <a:r>
              <a:rPr dirty="0" sz="1800" spc="-10">
                <a:latin typeface="Calibri"/>
                <a:cs typeface="Calibri"/>
              </a:rPr>
              <a:t>down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20">
                <a:latin typeface="Calibri"/>
                <a:cs typeface="Calibri"/>
              </a:rPr>
              <a:t>form </a:t>
            </a:r>
            <a:r>
              <a:rPr dirty="0" sz="1800">
                <a:latin typeface="Calibri"/>
                <a:cs typeface="Calibri"/>
              </a:rPr>
              <a:t>an </a:t>
            </a:r>
            <a:r>
              <a:rPr dirty="0" sz="1800" spc="-5">
                <a:latin typeface="Calibri"/>
                <a:cs typeface="Calibri"/>
              </a:rPr>
              <a:t>eosinophilic "councilman </a:t>
            </a:r>
            <a:r>
              <a:rPr dirty="0" sz="1800" spc="-10">
                <a:latin typeface="Calibri"/>
                <a:cs typeface="Calibri"/>
              </a:rPr>
              <a:t>body" </a:t>
            </a:r>
            <a:r>
              <a:rPr dirty="0" sz="1800" spc="-5">
                <a:latin typeface="Calibri"/>
                <a:cs typeface="Calibri"/>
              </a:rPr>
              <a:t>below the </a:t>
            </a:r>
            <a:r>
              <a:rPr dirty="0" sz="1800" spc="-15">
                <a:latin typeface="Calibri"/>
                <a:cs typeface="Calibri"/>
              </a:rPr>
              <a:t>arrow  </a:t>
            </a:r>
            <a:r>
              <a:rPr dirty="0" sz="1800" spc="-5">
                <a:latin typeface="Calibri"/>
                <a:cs typeface="Calibri"/>
              </a:rPr>
              <a:t>on 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left.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7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3589" y="6187440"/>
            <a:ext cx="4812665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0000FF"/>
                </a:solidFill>
                <a:latin typeface="Calibri"/>
                <a:cs typeface="Calibri"/>
              </a:rPr>
              <a:t>FULMINANT</a:t>
            </a:r>
            <a:r>
              <a:rPr dirty="0" sz="4000" spc="-8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4000" spc="-75" b="1">
                <a:solidFill>
                  <a:srgbClr val="0000FF"/>
                </a:solidFill>
                <a:latin typeface="Calibri"/>
                <a:cs typeface="Calibri"/>
              </a:rPr>
              <a:t>HEPATITIS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6" y="1556778"/>
            <a:ext cx="6871716" cy="458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752" y="420370"/>
            <a:ext cx="6751955" cy="584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5" b="1">
                <a:solidFill>
                  <a:srgbClr val="0000FF"/>
                </a:solidFill>
                <a:latin typeface="Calibri"/>
                <a:cs typeface="Calibri"/>
              </a:rPr>
              <a:t>“FULMINANT” </a:t>
            </a:r>
            <a:r>
              <a:rPr dirty="0" sz="3600" spc="-10" b="1">
                <a:solidFill>
                  <a:srgbClr val="0000FF"/>
                </a:solidFill>
                <a:latin typeface="Calibri"/>
                <a:cs typeface="Calibri"/>
              </a:rPr>
              <a:t>Acute </a:t>
            </a:r>
            <a:r>
              <a:rPr dirty="0" sz="3600" spc="-20" b="1">
                <a:solidFill>
                  <a:srgbClr val="0000FF"/>
                </a:solidFill>
                <a:latin typeface="Calibri"/>
                <a:cs typeface="Calibri"/>
              </a:rPr>
              <a:t>Viral</a:t>
            </a:r>
            <a:r>
              <a:rPr dirty="0" sz="3600" spc="-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0000FF"/>
                </a:solidFill>
                <a:latin typeface="Calibri"/>
                <a:cs typeface="Calibri"/>
              </a:rPr>
              <a:t>Hepatitis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417" y="6244590"/>
            <a:ext cx="7837805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“Fulminant” </a:t>
            </a:r>
            <a:r>
              <a:rPr dirty="0" sz="1800" spc="-5">
                <a:latin typeface="Calibri"/>
                <a:cs typeface="Calibri"/>
              </a:rPr>
              <a:t>hepatitis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10">
                <a:latin typeface="Calibri"/>
                <a:cs typeface="Calibri"/>
              </a:rPr>
              <a:t>associated </a:t>
            </a:r>
            <a:r>
              <a:rPr dirty="0" sz="1800" spc="-5">
                <a:latin typeface="Calibri"/>
                <a:cs typeface="Calibri"/>
              </a:rPr>
              <a:t>with massive hepatic </a:t>
            </a:r>
            <a:r>
              <a:rPr dirty="0" sz="1800" spc="-10">
                <a:latin typeface="Calibri"/>
                <a:cs typeface="Calibri"/>
              </a:rPr>
              <a:t>necrosis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often </a:t>
            </a:r>
            <a:r>
              <a:rPr dirty="0" sz="1800" spc="-5">
                <a:latin typeface="Calibri"/>
                <a:cs typeface="Calibri"/>
              </a:rPr>
              <a:t>(usually)  results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death.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83055">
              <a:lnSpc>
                <a:spcPct val="100000"/>
              </a:lnSpc>
            </a:pPr>
            <a:r>
              <a:rPr dirty="0" spc="-15"/>
              <a:t>Chronic</a:t>
            </a:r>
            <a:r>
              <a:rPr dirty="0" spc="-40"/>
              <a:t> </a:t>
            </a:r>
            <a:r>
              <a:rPr dirty="0" spc="-10"/>
              <a:t>hepatitis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Normal </a:t>
            </a:r>
            <a:r>
              <a:rPr dirty="0" spc="-25"/>
              <a:t>anatomy </a:t>
            </a:r>
            <a:r>
              <a:rPr dirty="0" spc="-10"/>
              <a:t>and</a:t>
            </a:r>
            <a:r>
              <a:rPr dirty="0" spc="-15"/>
              <a:t> histology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2070" y="414909"/>
            <a:ext cx="4073525" cy="5575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0">
                <a:latin typeface="Franklin Gothic Demi"/>
                <a:cs typeface="Franklin Gothic Demi"/>
              </a:rPr>
              <a:t>CHRONIC</a:t>
            </a:r>
            <a:r>
              <a:rPr dirty="0" sz="3600" spc="-85">
                <a:latin typeface="Franklin Gothic Demi"/>
                <a:cs typeface="Franklin Gothic Demi"/>
              </a:rPr>
              <a:t> </a:t>
            </a:r>
            <a:r>
              <a:rPr dirty="0" sz="3600" spc="-40">
                <a:latin typeface="Franklin Gothic Demi"/>
                <a:cs typeface="Franklin Gothic Demi"/>
              </a:rPr>
              <a:t>HEPATITIS</a:t>
            </a:r>
            <a:endParaRPr sz="36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35100"/>
            <a:ext cx="9143999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00250"/>
            <a:ext cx="9144000" cy="5357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481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450" y="201548"/>
            <a:ext cx="5499735" cy="9880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600" spc="-5" i="1">
                <a:solidFill>
                  <a:srgbClr val="347ED7"/>
                </a:solidFill>
                <a:latin typeface="Franklin Gothic Demi"/>
                <a:cs typeface="Franklin Gothic Demi"/>
              </a:rPr>
              <a:t>Chronic</a:t>
            </a:r>
            <a:r>
              <a:rPr dirty="0" sz="3600" spc="-50" i="1">
                <a:solidFill>
                  <a:srgbClr val="347ED7"/>
                </a:solidFill>
                <a:latin typeface="Franklin Gothic Demi"/>
                <a:cs typeface="Franklin Gothic Demi"/>
              </a:rPr>
              <a:t> </a:t>
            </a:r>
            <a:r>
              <a:rPr dirty="0" sz="3600" spc="-10" i="1">
                <a:solidFill>
                  <a:srgbClr val="347ED7"/>
                </a:solidFill>
                <a:latin typeface="Franklin Gothic Demi"/>
                <a:cs typeface="Franklin Gothic Demi"/>
              </a:rPr>
              <a:t>hepatitis:</a:t>
            </a:r>
            <a:endParaRPr sz="3600">
              <a:latin typeface="Franklin Gothic Demi"/>
              <a:cs typeface="Franklin Gothic Dem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800" spc="-5" i="1">
                <a:solidFill>
                  <a:srgbClr val="347ED7"/>
                </a:solidFill>
                <a:latin typeface="Franklin Gothic Demi"/>
                <a:cs typeface="Franklin Gothic Demi"/>
              </a:rPr>
              <a:t>Section </a:t>
            </a:r>
            <a:r>
              <a:rPr dirty="0" sz="2800" i="1">
                <a:solidFill>
                  <a:srgbClr val="347ED7"/>
                </a:solidFill>
                <a:latin typeface="Franklin Gothic Demi"/>
                <a:cs typeface="Franklin Gothic Demi"/>
              </a:rPr>
              <a:t>from </a:t>
            </a:r>
            <a:r>
              <a:rPr dirty="0" sz="2800" spc="-10" i="1">
                <a:solidFill>
                  <a:srgbClr val="347ED7"/>
                </a:solidFill>
                <a:latin typeface="Franklin Gothic Demi"/>
                <a:cs typeface="Franklin Gothic Demi"/>
              </a:rPr>
              <a:t>this </a:t>
            </a:r>
            <a:r>
              <a:rPr dirty="0" sz="2800" spc="-5" i="1">
                <a:solidFill>
                  <a:srgbClr val="347ED7"/>
                </a:solidFill>
                <a:latin typeface="Franklin Gothic Demi"/>
                <a:cs typeface="Franklin Gothic Demi"/>
              </a:rPr>
              <a:t>liver </a:t>
            </a:r>
            <a:r>
              <a:rPr dirty="0" sz="2800" i="1">
                <a:solidFill>
                  <a:srgbClr val="347ED7"/>
                </a:solidFill>
                <a:latin typeface="Franklin Gothic Demi"/>
                <a:cs typeface="Franklin Gothic Demi"/>
              </a:rPr>
              <a:t>biopsy</a:t>
            </a:r>
            <a:r>
              <a:rPr dirty="0" sz="2800" spc="-45" i="1">
                <a:solidFill>
                  <a:srgbClr val="347ED7"/>
                </a:solidFill>
                <a:latin typeface="Franklin Gothic Demi"/>
                <a:cs typeface="Franklin Gothic Demi"/>
              </a:rPr>
              <a:t> </a:t>
            </a:r>
            <a:r>
              <a:rPr dirty="0" sz="2800" spc="-10" i="1">
                <a:solidFill>
                  <a:srgbClr val="347ED7"/>
                </a:solidFill>
                <a:latin typeface="Franklin Gothic Demi"/>
                <a:cs typeface="Franklin Gothic Demi"/>
              </a:rPr>
              <a:t>show: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8627" y="2393314"/>
            <a:ext cx="24130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627" y="3673475"/>
            <a:ext cx="241300" cy="248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8627" y="4526915"/>
            <a:ext cx="241300" cy="248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69644" y="2287523"/>
            <a:ext cx="7600315" cy="2571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800" spc="-5">
                <a:latin typeface="Franklin Gothic Demi"/>
                <a:cs typeface="Franklin Gothic Demi"/>
              </a:rPr>
              <a:t>Moderate </a:t>
            </a:r>
            <a:r>
              <a:rPr dirty="0" sz="2800">
                <a:latin typeface="Franklin Gothic Demi"/>
                <a:cs typeface="Franklin Gothic Demi"/>
              </a:rPr>
              <a:t>chronic inflammatory cells </a:t>
            </a:r>
            <a:r>
              <a:rPr dirty="0" sz="2800" spc="-5">
                <a:latin typeface="Franklin Gothic Demi"/>
                <a:cs typeface="Franklin Gothic Demi"/>
              </a:rPr>
              <a:t>infiltration  </a:t>
            </a:r>
            <a:r>
              <a:rPr dirty="0" sz="2800">
                <a:latin typeface="Franklin Gothic Demi"/>
                <a:cs typeface="Franklin Gothic Demi"/>
              </a:rPr>
              <a:t>consisting of </a:t>
            </a:r>
            <a:r>
              <a:rPr dirty="0" sz="2800" spc="-5">
                <a:latin typeface="Franklin Gothic Demi"/>
                <a:cs typeface="Franklin Gothic Demi"/>
              </a:rPr>
              <a:t>lymphocytes </a:t>
            </a:r>
            <a:r>
              <a:rPr dirty="0" sz="2800">
                <a:latin typeface="Franklin Gothic Demi"/>
                <a:cs typeface="Franklin Gothic Demi"/>
              </a:rPr>
              <a:t>and histiocytes </a:t>
            </a:r>
            <a:r>
              <a:rPr dirty="0" sz="2800" spc="15">
                <a:latin typeface="Franklin Gothic Demi"/>
                <a:cs typeface="Franklin Gothic Demi"/>
              </a:rPr>
              <a:t>in  </a:t>
            </a:r>
            <a:r>
              <a:rPr dirty="0" sz="2800" spc="-5">
                <a:latin typeface="Franklin Gothic Demi"/>
                <a:cs typeface="Franklin Gothic Demi"/>
              </a:rPr>
              <a:t>both </a:t>
            </a:r>
            <a:r>
              <a:rPr dirty="0" sz="2800" spc="10">
                <a:latin typeface="Franklin Gothic Demi"/>
                <a:cs typeface="Franklin Gothic Demi"/>
              </a:rPr>
              <a:t>portal </a:t>
            </a:r>
            <a:r>
              <a:rPr dirty="0" sz="2800">
                <a:latin typeface="Franklin Gothic Demi"/>
                <a:cs typeface="Franklin Gothic Demi"/>
              </a:rPr>
              <a:t>tracts and </a:t>
            </a:r>
            <a:r>
              <a:rPr dirty="0" sz="2800" spc="-15">
                <a:latin typeface="Franklin Gothic Demi"/>
                <a:cs typeface="Franklin Gothic Demi"/>
              </a:rPr>
              <a:t>liver</a:t>
            </a:r>
            <a:r>
              <a:rPr dirty="0" sz="2800" spc="-65">
                <a:latin typeface="Franklin Gothic Demi"/>
                <a:cs typeface="Franklin Gothic Demi"/>
              </a:rPr>
              <a:t> </a:t>
            </a:r>
            <a:r>
              <a:rPr dirty="0" sz="2800">
                <a:latin typeface="Franklin Gothic Demi"/>
                <a:cs typeface="Franklin Gothic Demi"/>
              </a:rPr>
              <a:t>parenchyma.</a:t>
            </a:r>
            <a:endParaRPr sz="2800">
              <a:latin typeface="Franklin Gothic Demi"/>
              <a:cs typeface="Franklin Gothic Demi"/>
            </a:endParaRPr>
          </a:p>
          <a:p>
            <a:pPr marL="101600">
              <a:lnSpc>
                <a:spcPct val="100000"/>
              </a:lnSpc>
              <a:tabLst>
                <a:tab pos="1907539" algn="l"/>
                <a:tab pos="3477895" algn="l"/>
                <a:tab pos="5551170" algn="l"/>
                <a:tab pos="7001509" algn="l"/>
              </a:tabLst>
            </a:pPr>
            <a:r>
              <a:rPr dirty="0" sz="2800" spc="-10">
                <a:latin typeface="Franklin Gothic Demi"/>
                <a:cs typeface="Franklin Gothic Demi"/>
              </a:rPr>
              <a:t>P</a:t>
            </a:r>
            <a:r>
              <a:rPr dirty="0" sz="2800" spc="-5">
                <a:latin typeface="Franklin Gothic Demi"/>
                <a:cs typeface="Franklin Gothic Demi"/>
              </a:rPr>
              <a:t>iec</a:t>
            </a:r>
            <a:r>
              <a:rPr dirty="0" sz="2800" spc="10">
                <a:latin typeface="Franklin Gothic Demi"/>
                <a:cs typeface="Franklin Gothic Demi"/>
              </a:rPr>
              <a:t>e</a:t>
            </a:r>
            <a:r>
              <a:rPr dirty="0" sz="2800" spc="-5">
                <a:latin typeface="Franklin Gothic Demi"/>
                <a:cs typeface="Franklin Gothic Demi"/>
              </a:rPr>
              <a:t>mea</a:t>
            </a:r>
            <a:r>
              <a:rPr dirty="0" sz="2800">
                <a:latin typeface="Franklin Gothic Demi"/>
                <a:cs typeface="Franklin Gothic Demi"/>
              </a:rPr>
              <a:t>l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>
                <a:latin typeface="Franklin Gothic Demi"/>
                <a:cs typeface="Franklin Gothic Demi"/>
              </a:rPr>
              <a:t>ne</a:t>
            </a:r>
            <a:r>
              <a:rPr dirty="0" sz="2800" spc="10">
                <a:latin typeface="Franklin Gothic Demi"/>
                <a:cs typeface="Franklin Gothic Demi"/>
              </a:rPr>
              <a:t>c</a:t>
            </a:r>
            <a:r>
              <a:rPr dirty="0" sz="2800" spc="5">
                <a:latin typeface="Franklin Gothic Demi"/>
                <a:cs typeface="Franklin Gothic Demi"/>
              </a:rPr>
              <a:t>r</a:t>
            </a:r>
            <a:r>
              <a:rPr dirty="0" sz="2800" spc="-5">
                <a:latin typeface="Franklin Gothic Demi"/>
                <a:cs typeface="Franklin Gothic Demi"/>
              </a:rPr>
              <a:t>osis</a:t>
            </a:r>
            <a:r>
              <a:rPr dirty="0" sz="2800">
                <a:latin typeface="Franklin Gothic Demi"/>
                <a:cs typeface="Franklin Gothic Demi"/>
              </a:rPr>
              <a:t>,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>
                <a:latin typeface="Franklin Gothic Demi"/>
                <a:cs typeface="Franklin Gothic Demi"/>
              </a:rPr>
              <a:t>he</a:t>
            </a:r>
            <a:r>
              <a:rPr dirty="0" sz="2800" spc="10">
                <a:latin typeface="Franklin Gothic Demi"/>
                <a:cs typeface="Franklin Gothic Demi"/>
              </a:rPr>
              <a:t>p</a:t>
            </a:r>
            <a:r>
              <a:rPr dirty="0" sz="2800">
                <a:latin typeface="Franklin Gothic Demi"/>
                <a:cs typeface="Franklin Gothic Demi"/>
              </a:rPr>
              <a:t>a</a:t>
            </a:r>
            <a:r>
              <a:rPr dirty="0" sz="2800" spc="-20">
                <a:latin typeface="Franklin Gothic Demi"/>
                <a:cs typeface="Franklin Gothic Demi"/>
              </a:rPr>
              <a:t>t</a:t>
            </a:r>
            <a:r>
              <a:rPr dirty="0" sz="2800" spc="-5">
                <a:latin typeface="Franklin Gothic Demi"/>
                <a:cs typeface="Franklin Gothic Demi"/>
              </a:rPr>
              <a:t>o</a:t>
            </a:r>
            <a:r>
              <a:rPr dirty="0" sz="2800" spc="25">
                <a:latin typeface="Franklin Gothic Demi"/>
                <a:cs typeface="Franklin Gothic Demi"/>
              </a:rPr>
              <a:t>c</a:t>
            </a:r>
            <a:r>
              <a:rPr dirty="0" sz="2800" spc="-5">
                <a:latin typeface="Franklin Gothic Demi"/>
                <a:cs typeface="Franklin Gothic Demi"/>
              </a:rPr>
              <a:t>y</a:t>
            </a:r>
            <a:r>
              <a:rPr dirty="0" sz="2800" spc="-10">
                <a:latin typeface="Franklin Gothic Demi"/>
                <a:cs typeface="Franklin Gothic Demi"/>
              </a:rPr>
              <a:t>t</a:t>
            </a:r>
            <a:r>
              <a:rPr dirty="0" sz="2800">
                <a:latin typeface="Franklin Gothic Demi"/>
                <a:cs typeface="Franklin Gothic Demi"/>
              </a:rPr>
              <a:t>es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 spc="-5">
                <a:latin typeface="Franklin Gothic Demi"/>
                <a:cs typeface="Franklin Gothic Demi"/>
              </a:rPr>
              <a:t>s</a:t>
            </a:r>
            <a:r>
              <a:rPr dirty="0" sz="2800" spc="-25">
                <a:latin typeface="Franklin Gothic Demi"/>
                <a:cs typeface="Franklin Gothic Demi"/>
              </a:rPr>
              <a:t>w</a:t>
            </a:r>
            <a:r>
              <a:rPr dirty="0" sz="2800">
                <a:latin typeface="Franklin Gothic Demi"/>
                <a:cs typeface="Franklin Gothic Demi"/>
              </a:rPr>
              <a:t>elling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 spc="5">
                <a:latin typeface="Franklin Gothic Demi"/>
                <a:cs typeface="Franklin Gothic Demi"/>
              </a:rPr>
              <a:t>and</a:t>
            </a:r>
            <a:endParaRPr sz="2800">
              <a:latin typeface="Franklin Gothic Demi"/>
              <a:cs typeface="Franklin Gothic Demi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-5">
                <a:latin typeface="Franklin Gothic Demi"/>
                <a:cs typeface="Franklin Gothic Demi"/>
              </a:rPr>
              <a:t>“spotty” hepatocytes </a:t>
            </a:r>
            <a:r>
              <a:rPr dirty="0" sz="2800">
                <a:latin typeface="Franklin Gothic Demi"/>
                <a:cs typeface="Franklin Gothic Demi"/>
              </a:rPr>
              <a:t>necrosis are also</a:t>
            </a:r>
            <a:r>
              <a:rPr dirty="0" sz="2800" spc="-30">
                <a:latin typeface="Franklin Gothic Demi"/>
                <a:cs typeface="Franklin Gothic Demi"/>
              </a:rPr>
              <a:t> </a:t>
            </a:r>
            <a:r>
              <a:rPr dirty="0" sz="2800">
                <a:latin typeface="Franklin Gothic Demi"/>
                <a:cs typeface="Franklin Gothic Demi"/>
              </a:rPr>
              <a:t>noticed.</a:t>
            </a:r>
            <a:endParaRPr sz="2800">
              <a:latin typeface="Franklin Gothic Demi"/>
              <a:cs typeface="Franklin Gothic Demi"/>
            </a:endParaRPr>
          </a:p>
          <a:p>
            <a:pPr marL="101600">
              <a:lnSpc>
                <a:spcPct val="100000"/>
              </a:lnSpc>
            </a:pPr>
            <a:r>
              <a:rPr dirty="0" sz="2800" spc="5">
                <a:latin typeface="Franklin Gothic Demi"/>
                <a:cs typeface="Franklin Gothic Demi"/>
              </a:rPr>
              <a:t>No </a:t>
            </a:r>
            <a:r>
              <a:rPr dirty="0" sz="2800" spc="-5">
                <a:latin typeface="Franklin Gothic Demi"/>
                <a:cs typeface="Franklin Gothic Demi"/>
              </a:rPr>
              <a:t>evidence </a:t>
            </a:r>
            <a:r>
              <a:rPr dirty="0" sz="2800">
                <a:latin typeface="Franklin Gothic Demi"/>
                <a:cs typeface="Franklin Gothic Demi"/>
              </a:rPr>
              <a:t>of cirrhosis or </a:t>
            </a:r>
            <a:r>
              <a:rPr dirty="0" sz="2800" spc="-5">
                <a:latin typeface="Franklin Gothic Demi"/>
                <a:cs typeface="Franklin Gothic Demi"/>
              </a:rPr>
              <a:t>malignancy</a:t>
            </a:r>
            <a:r>
              <a:rPr dirty="0" sz="2800" spc="-95">
                <a:latin typeface="Franklin Gothic Demi"/>
                <a:cs typeface="Franklin Gothic Demi"/>
              </a:rPr>
              <a:t> </a:t>
            </a:r>
            <a:r>
              <a:rPr dirty="0" sz="2800" spc="-5">
                <a:latin typeface="Franklin Gothic Demi"/>
                <a:cs typeface="Franklin Gothic Demi"/>
              </a:rPr>
              <a:t>noted.</a:t>
            </a:r>
            <a:endParaRPr sz="28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15440">
              <a:lnSpc>
                <a:spcPct val="100000"/>
              </a:lnSpc>
            </a:pPr>
            <a:r>
              <a:rPr dirty="0" spc="-10"/>
              <a:t>Hepatic</a:t>
            </a:r>
            <a:r>
              <a:rPr dirty="0" spc="-50"/>
              <a:t> </a:t>
            </a:r>
            <a:r>
              <a:rPr dirty="0" spc="-5"/>
              <a:t>cirrhosis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929" y="6294120"/>
            <a:ext cx="1950720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Verdana"/>
                <a:cs typeface="Verdana"/>
              </a:rPr>
              <a:t>Organ:</a:t>
            </a:r>
            <a:r>
              <a:rPr dirty="0" sz="2400" spc="-5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Liver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0803" y="6294120"/>
            <a:ext cx="3225165" cy="37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Verdana"/>
                <a:cs typeface="Verdana"/>
              </a:rPr>
              <a:t>Dx: Hepatic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cirrhosis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3648" y="332613"/>
            <a:ext cx="4608449" cy="3096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87752" y="3536987"/>
            <a:ext cx="3240404" cy="2088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6153" y="4581156"/>
            <a:ext cx="3348354" cy="800735"/>
          </a:xfrm>
          <a:custGeom>
            <a:avLst/>
            <a:gdLst/>
            <a:ahLst/>
            <a:cxnLst/>
            <a:rect l="l" t="t" r="r" b="b"/>
            <a:pathLst>
              <a:path w="3348354" h="800735">
                <a:moveTo>
                  <a:pt x="0" y="800214"/>
                </a:moveTo>
                <a:lnTo>
                  <a:pt x="3347847" y="800214"/>
                </a:lnTo>
                <a:lnTo>
                  <a:pt x="3347847" y="0"/>
                </a:lnTo>
                <a:lnTo>
                  <a:pt x="0" y="0"/>
                </a:lnTo>
                <a:lnTo>
                  <a:pt x="0" y="80021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76671" y="4605908"/>
            <a:ext cx="3187700" cy="45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 i="1">
                <a:latin typeface="Calibri"/>
                <a:cs typeface="Calibri"/>
              </a:rPr>
              <a:t>Nodular liver</a:t>
            </a:r>
            <a:r>
              <a:rPr dirty="0" sz="2800" spc="-65" b="1" i="1">
                <a:latin typeface="Calibri"/>
                <a:cs typeface="Calibri"/>
              </a:rPr>
              <a:t> </a:t>
            </a:r>
            <a:r>
              <a:rPr dirty="0" sz="2800" spc="-10" b="1" i="1">
                <a:latin typeface="Calibri"/>
                <a:cs typeface="Calibri"/>
              </a:rPr>
              <a:t>surface.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7566" y="1282105"/>
            <a:ext cx="2459355" cy="1274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25780">
              <a:lnSpc>
                <a:spcPct val="114799"/>
              </a:lnSpc>
            </a:pP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- Hepatic </a:t>
            </a: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nodules</a:t>
            </a:r>
            <a:r>
              <a:rPr dirty="0" sz="1800" spc="-6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variable</a:t>
            </a:r>
            <a:r>
              <a:rPr dirty="0" sz="1800" spc="-7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sizes.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b- Fibrous bands</a:t>
            </a:r>
            <a:r>
              <a:rPr dirty="0" sz="1800" spc="-3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between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modules.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801" y="8254"/>
            <a:ext cx="3528695" cy="381000"/>
          </a:xfrm>
          <a:custGeom>
            <a:avLst/>
            <a:gdLst/>
            <a:ahLst/>
            <a:cxnLst/>
            <a:rect l="l" t="t" r="r" b="b"/>
            <a:pathLst>
              <a:path w="3528695" h="381000">
                <a:moveTo>
                  <a:pt x="0" y="381000"/>
                </a:moveTo>
                <a:lnTo>
                  <a:pt x="3528440" y="381000"/>
                </a:lnTo>
                <a:lnTo>
                  <a:pt x="352844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4884" y="51434"/>
            <a:ext cx="2559685" cy="3702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Verdana"/>
                <a:cs typeface="Verdana"/>
              </a:rPr>
              <a:t>Hepatic</a:t>
            </a:r>
            <a:r>
              <a:rPr dirty="0" sz="2400" spc="-4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cirrhosis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1639" y="980694"/>
            <a:ext cx="6408673" cy="4032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86941" y="975867"/>
            <a:ext cx="6418580" cy="4042410"/>
          </a:xfrm>
          <a:custGeom>
            <a:avLst/>
            <a:gdLst/>
            <a:ahLst/>
            <a:cxnLst/>
            <a:rect l="l" t="t" r="r" b="b"/>
            <a:pathLst>
              <a:path w="6418580" h="4042410">
                <a:moveTo>
                  <a:pt x="0" y="4042029"/>
                </a:moveTo>
                <a:lnTo>
                  <a:pt x="6418199" y="4042029"/>
                </a:lnTo>
                <a:lnTo>
                  <a:pt x="6418199" y="0"/>
                </a:lnTo>
                <a:lnTo>
                  <a:pt x="0" y="0"/>
                </a:lnTo>
                <a:lnTo>
                  <a:pt x="0" y="4042029"/>
                </a:lnTo>
                <a:close/>
              </a:path>
            </a:pathLst>
          </a:custGeom>
          <a:ln w="9524">
            <a:solidFill>
              <a:srgbClr val="0F0F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10857" y="5500687"/>
            <a:ext cx="7849234" cy="91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a – Regenerative hepatocytes</a:t>
            </a:r>
            <a:r>
              <a:rPr dirty="0" sz="1800" spc="-5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nodules.</a:t>
            </a:r>
            <a:endParaRPr sz="1800">
              <a:latin typeface="Times New Roman"/>
              <a:cs typeface="Times New Roman"/>
            </a:endParaRPr>
          </a:p>
          <a:p>
            <a:pPr marL="261620" indent="-248920">
              <a:lnSpc>
                <a:spcPct val="100000"/>
              </a:lnSpc>
              <a:spcBef>
                <a:spcPts val="320"/>
              </a:spcBef>
              <a:buAutoNum type="alphaLcPeriod" startAt="2"/>
              <a:tabLst>
                <a:tab pos="261620" algn="l"/>
              </a:tabLst>
            </a:pP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Fibrous bands between the regeneration</a:t>
            </a:r>
            <a:r>
              <a:rPr dirty="0" sz="1800" spc="-3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Times New Roman"/>
                <a:cs typeface="Times New Roman"/>
              </a:rPr>
              <a:t>nodules.</a:t>
            </a:r>
            <a:endParaRPr sz="180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spcBef>
                <a:spcPts val="340"/>
              </a:spcBef>
              <a:buAutoNum type="alphaLcPeriod" startAt="2"/>
              <a:tabLst>
                <a:tab pos="248920" algn="l"/>
              </a:tabLst>
            </a:pP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Proliferating </a:t>
            </a: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bile ducts and chronic inflammatory cells </a:t>
            </a: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within </a:t>
            </a:r>
            <a:r>
              <a:rPr dirty="0" sz="1800" b="1" i="1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fibrous</a:t>
            </a:r>
            <a:r>
              <a:rPr dirty="0" sz="1800" spc="1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FF0000"/>
                </a:solidFill>
                <a:latin typeface="Times New Roman"/>
                <a:cs typeface="Times New Roman"/>
              </a:rPr>
              <a:t>bands.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00441" cy="5373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517222"/>
            <a:ext cx="8100695" cy="400685"/>
          </a:xfrm>
          <a:custGeom>
            <a:avLst/>
            <a:gdLst/>
            <a:ahLst/>
            <a:cxnLst/>
            <a:rect l="l" t="t" r="r" b="b"/>
            <a:pathLst>
              <a:path w="8100695" h="400685">
                <a:moveTo>
                  <a:pt x="0" y="400113"/>
                </a:moveTo>
                <a:lnTo>
                  <a:pt x="8100441" y="400113"/>
                </a:lnTo>
                <a:lnTo>
                  <a:pt x="8100441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4977" y="5549900"/>
            <a:ext cx="718883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00FF"/>
                </a:solidFill>
                <a:latin typeface="Calibri"/>
                <a:cs typeface="Calibri"/>
              </a:rPr>
              <a:t>MASSONS TRICHROME </a:t>
            </a:r>
            <a:r>
              <a:rPr dirty="0" sz="2000" spc="-40" b="1">
                <a:solidFill>
                  <a:srgbClr val="0000FF"/>
                </a:solidFill>
                <a:latin typeface="Calibri"/>
                <a:cs typeface="Calibri"/>
              </a:rPr>
              <a:t>STAIN </a:t>
            </a:r>
            <a:r>
              <a:rPr dirty="0" sz="2000" b="1" i="1">
                <a:latin typeface="Calibri"/>
                <a:cs typeface="Calibri"/>
              </a:rPr>
              <a:t>showing :Fibrosis around liver</a:t>
            </a:r>
            <a:r>
              <a:rPr dirty="0" sz="2000" spc="-195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nodules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7186" y="0"/>
            <a:ext cx="2186940" cy="369570"/>
          </a:xfrm>
          <a:custGeom>
            <a:avLst/>
            <a:gdLst/>
            <a:ahLst/>
            <a:cxnLst/>
            <a:rect l="l" t="t" r="r" b="b"/>
            <a:pathLst>
              <a:path w="2186940" h="369570">
                <a:moveTo>
                  <a:pt x="0" y="369328"/>
                </a:moveTo>
                <a:lnTo>
                  <a:pt x="2186813" y="369328"/>
                </a:lnTo>
                <a:lnTo>
                  <a:pt x="2186813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37958" y="33019"/>
            <a:ext cx="1924685" cy="2813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Verdana"/>
                <a:cs typeface="Verdana"/>
              </a:rPr>
              <a:t>Hepatic</a:t>
            </a:r>
            <a:r>
              <a:rPr dirty="0" sz="1800" spc="-60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cirrhosis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0629" y="201548"/>
            <a:ext cx="4147185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0" i="1">
                <a:solidFill>
                  <a:srgbClr val="347ED7"/>
                </a:solidFill>
                <a:latin typeface="Franklin Gothic Demi"/>
                <a:cs typeface="Franklin Gothic Demi"/>
              </a:rPr>
              <a:t>Cirrhosis </a:t>
            </a:r>
            <a:r>
              <a:rPr dirty="0" sz="3600" i="1">
                <a:solidFill>
                  <a:srgbClr val="347ED7"/>
                </a:solidFill>
                <a:latin typeface="Franklin Gothic Demi"/>
                <a:cs typeface="Franklin Gothic Demi"/>
              </a:rPr>
              <a:t>of </a:t>
            </a:r>
            <a:r>
              <a:rPr dirty="0" sz="3600" spc="-5" i="1">
                <a:solidFill>
                  <a:srgbClr val="347ED7"/>
                </a:solidFill>
                <a:latin typeface="Franklin Gothic Demi"/>
                <a:cs typeface="Franklin Gothic Demi"/>
              </a:rPr>
              <a:t>the</a:t>
            </a:r>
            <a:r>
              <a:rPr dirty="0" sz="3600" spc="-35" i="1">
                <a:solidFill>
                  <a:srgbClr val="347ED7"/>
                </a:solidFill>
                <a:latin typeface="Franklin Gothic Demi"/>
                <a:cs typeface="Franklin Gothic Demi"/>
              </a:rPr>
              <a:t> </a:t>
            </a:r>
            <a:r>
              <a:rPr dirty="0" sz="3600" spc="-10" i="1">
                <a:solidFill>
                  <a:srgbClr val="347ED7"/>
                </a:solidFill>
                <a:latin typeface="Franklin Gothic Demi"/>
                <a:cs typeface="Franklin Gothic Demi"/>
              </a:rPr>
              <a:t>liver:</a:t>
            </a:r>
            <a:endParaRPr sz="36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963" y="970661"/>
            <a:ext cx="177799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963" y="1580261"/>
            <a:ext cx="177799" cy="17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0517" y="895096"/>
            <a:ext cx="8736330" cy="5504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>
              <a:lnSpc>
                <a:spcPct val="100000"/>
              </a:lnSpc>
            </a:pPr>
            <a:r>
              <a:rPr dirty="0" sz="2000" spc="-5">
                <a:latin typeface="Franklin Gothic Demi"/>
                <a:cs typeface="Franklin Gothic Demi"/>
              </a:rPr>
              <a:t>Loss  </a:t>
            </a:r>
            <a:r>
              <a:rPr dirty="0" sz="2000">
                <a:latin typeface="Franklin Gothic Demi"/>
                <a:cs typeface="Franklin Gothic Demi"/>
              </a:rPr>
              <a:t>of  lobular  </a:t>
            </a:r>
            <a:r>
              <a:rPr dirty="0" sz="2000" spc="-5">
                <a:latin typeface="Franklin Gothic Demi"/>
                <a:cs typeface="Franklin Gothic Demi"/>
              </a:rPr>
              <a:t>architecture  </a:t>
            </a:r>
            <a:r>
              <a:rPr dirty="0" sz="2000">
                <a:latin typeface="Franklin Gothic Demi"/>
                <a:cs typeface="Franklin Gothic Demi"/>
              </a:rPr>
              <a:t>and  </a:t>
            </a:r>
            <a:r>
              <a:rPr dirty="0" sz="2000" spc="-5">
                <a:latin typeface="Franklin Gothic Demi"/>
                <a:cs typeface="Franklin Gothic Demi"/>
              </a:rPr>
              <a:t>formation  </a:t>
            </a:r>
            <a:r>
              <a:rPr dirty="0" sz="2000">
                <a:latin typeface="Franklin Gothic Demi"/>
                <a:cs typeface="Franklin Gothic Demi"/>
              </a:rPr>
              <a:t>of  </a:t>
            </a:r>
            <a:r>
              <a:rPr dirty="0" sz="2000" spc="-5">
                <a:latin typeface="Franklin Gothic Demi"/>
                <a:cs typeface="Franklin Gothic Demi"/>
              </a:rPr>
              <a:t>regenerative  nodules</a:t>
            </a:r>
            <a:r>
              <a:rPr dirty="0" sz="2000" spc="195">
                <a:latin typeface="Franklin Gothic Demi"/>
                <a:cs typeface="Franklin Gothic Demi"/>
              </a:rPr>
              <a:t> </a:t>
            </a:r>
            <a:r>
              <a:rPr dirty="0" sz="2000" spc="5">
                <a:latin typeface="Franklin Gothic Demi"/>
                <a:cs typeface="Franklin Gothic Demi"/>
              </a:rPr>
              <a:t>of</a:t>
            </a:r>
            <a:endParaRPr sz="2000">
              <a:latin typeface="Franklin Gothic Demi"/>
              <a:cs typeface="Franklin Gothic Demi"/>
            </a:endParaRPr>
          </a:p>
          <a:p>
            <a:pPr marL="546100">
              <a:lnSpc>
                <a:spcPct val="100000"/>
              </a:lnSpc>
            </a:pPr>
            <a:r>
              <a:rPr dirty="0" sz="2000" spc="-5">
                <a:latin typeface="Franklin Gothic Demi"/>
                <a:cs typeface="Franklin Gothic Demi"/>
              </a:rPr>
              <a:t>variable size </a:t>
            </a:r>
            <a:r>
              <a:rPr dirty="0" sz="2000">
                <a:latin typeface="Franklin Gothic Demi"/>
                <a:cs typeface="Franklin Gothic Demi"/>
              </a:rPr>
              <a:t>and </a:t>
            </a:r>
            <a:r>
              <a:rPr dirty="0" sz="2000" spc="-10">
                <a:latin typeface="Franklin Gothic Demi"/>
                <a:cs typeface="Franklin Gothic Demi"/>
              </a:rPr>
              <a:t>shape, </a:t>
            </a:r>
            <a:r>
              <a:rPr dirty="0" sz="2000" spc="-5">
                <a:latin typeface="Franklin Gothic Demi"/>
                <a:cs typeface="Franklin Gothic Demi"/>
              </a:rPr>
              <a:t>surrounded </a:t>
            </a:r>
            <a:r>
              <a:rPr dirty="0" sz="2000" spc="-15">
                <a:latin typeface="Franklin Gothic Demi"/>
                <a:cs typeface="Franklin Gothic Demi"/>
              </a:rPr>
              <a:t>by </a:t>
            </a:r>
            <a:r>
              <a:rPr dirty="0" sz="2000">
                <a:latin typeface="Franklin Gothic Demi"/>
                <a:cs typeface="Franklin Gothic Demi"/>
              </a:rPr>
              <a:t>fibrous</a:t>
            </a:r>
            <a:r>
              <a:rPr dirty="0" sz="2000" spc="75">
                <a:latin typeface="Franklin Gothic Demi"/>
                <a:cs typeface="Franklin Gothic Demi"/>
              </a:rPr>
              <a:t> </a:t>
            </a:r>
            <a:r>
              <a:rPr dirty="0" sz="2000" spc="-5">
                <a:latin typeface="Franklin Gothic Demi"/>
                <a:cs typeface="Franklin Gothic Demi"/>
              </a:rPr>
              <a:t>tissue.</a:t>
            </a:r>
            <a:endParaRPr sz="2000">
              <a:latin typeface="Franklin Gothic Demi"/>
              <a:cs typeface="Franklin Gothic Demi"/>
            </a:endParaRPr>
          </a:p>
          <a:p>
            <a:pPr marL="546100">
              <a:lnSpc>
                <a:spcPts val="2390"/>
              </a:lnSpc>
            </a:pPr>
            <a:r>
              <a:rPr dirty="0" sz="2000">
                <a:latin typeface="Franklin Gothic Demi"/>
                <a:cs typeface="Franklin Gothic Demi"/>
              </a:rPr>
              <a:t>Each </a:t>
            </a:r>
            <a:r>
              <a:rPr dirty="0" sz="2000" spc="-5">
                <a:latin typeface="Franklin Gothic Demi"/>
                <a:cs typeface="Franklin Gothic Demi"/>
              </a:rPr>
              <a:t>nodules </a:t>
            </a:r>
            <a:r>
              <a:rPr dirty="0" sz="2000">
                <a:latin typeface="Franklin Gothic Demi"/>
                <a:cs typeface="Franklin Gothic Demi"/>
              </a:rPr>
              <a:t>consists of </a:t>
            </a:r>
            <a:r>
              <a:rPr dirty="0" sz="2000" spc="-10">
                <a:latin typeface="Franklin Gothic Demi"/>
                <a:cs typeface="Franklin Gothic Demi"/>
              </a:rPr>
              <a:t>liver </a:t>
            </a:r>
            <a:r>
              <a:rPr dirty="0" sz="2000" spc="-5">
                <a:latin typeface="Franklin Gothic Demi"/>
                <a:cs typeface="Franklin Gothic Demi"/>
              </a:rPr>
              <a:t>cells without </a:t>
            </a:r>
            <a:r>
              <a:rPr dirty="0" sz="2000" spc="-15">
                <a:latin typeface="Franklin Gothic Demi"/>
                <a:cs typeface="Franklin Gothic Demi"/>
              </a:rPr>
              <a:t>any </a:t>
            </a:r>
            <a:r>
              <a:rPr dirty="0" sz="2000" spc="-5">
                <a:latin typeface="Franklin Gothic Demi"/>
                <a:cs typeface="Franklin Gothic Demi"/>
              </a:rPr>
              <a:t>arrangement </a:t>
            </a:r>
            <a:r>
              <a:rPr dirty="0" sz="2000">
                <a:latin typeface="Franklin Gothic Demi"/>
                <a:cs typeface="Franklin Gothic Demi"/>
              </a:rPr>
              <a:t>and </a:t>
            </a:r>
            <a:r>
              <a:rPr dirty="0" sz="2000" spc="-5">
                <a:latin typeface="Franklin Gothic Demi"/>
                <a:cs typeface="Franklin Gothic Demi"/>
              </a:rPr>
              <a:t>with </a:t>
            </a:r>
            <a:r>
              <a:rPr dirty="0" sz="2000" spc="220">
                <a:latin typeface="Franklin Gothic Demi"/>
                <a:cs typeface="Franklin Gothic Demi"/>
              </a:rPr>
              <a:t> </a:t>
            </a:r>
            <a:r>
              <a:rPr dirty="0" sz="2000">
                <a:latin typeface="Franklin Gothic Demi"/>
                <a:cs typeface="Franklin Gothic Demi"/>
              </a:rPr>
              <a:t>no</a:t>
            </a:r>
            <a:endParaRPr sz="2000">
              <a:latin typeface="Franklin Gothic Demi"/>
              <a:cs typeface="Franklin Gothic Demi"/>
            </a:endParaRPr>
          </a:p>
          <a:p>
            <a:pPr marL="546100">
              <a:lnSpc>
                <a:spcPts val="3350"/>
              </a:lnSpc>
            </a:pPr>
            <a:r>
              <a:rPr dirty="0" sz="2000" spc="-5">
                <a:latin typeface="Franklin Gothic Demi"/>
                <a:cs typeface="Franklin Gothic Demi"/>
              </a:rPr>
              <a:t>central</a:t>
            </a:r>
            <a:r>
              <a:rPr dirty="0" sz="2000" spc="-35">
                <a:latin typeface="Franklin Gothic Demi"/>
                <a:cs typeface="Franklin Gothic Demi"/>
              </a:rPr>
              <a:t> </a:t>
            </a:r>
            <a:r>
              <a:rPr dirty="0" sz="2000" spc="-10">
                <a:latin typeface="Franklin Gothic Demi"/>
                <a:cs typeface="Franklin Gothic Demi"/>
              </a:rPr>
              <a:t>vein</a:t>
            </a:r>
            <a:r>
              <a:rPr dirty="0" sz="2800" spc="-10">
                <a:latin typeface="Franklin Gothic Demi"/>
                <a:cs typeface="Franklin Gothic Demi"/>
              </a:rPr>
              <a:t>.</a:t>
            </a:r>
            <a:endParaRPr sz="280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Complications that can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occur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cirrhosis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following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portal</a:t>
            </a:r>
            <a:r>
              <a:rPr dirty="0" sz="24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FF0000"/>
                </a:solidFill>
                <a:latin typeface="Calibri"/>
                <a:cs typeface="Calibri"/>
              </a:rPr>
              <a:t>HTN</a:t>
            </a:r>
            <a:r>
              <a:rPr dirty="0" sz="2400" spc="1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35280" indent="-322580">
              <a:lnSpc>
                <a:spcPct val="100000"/>
              </a:lnSpc>
              <a:buAutoNum type="alphaLcPeriod"/>
              <a:tabLst>
                <a:tab pos="335280" algn="l"/>
              </a:tabLst>
            </a:pPr>
            <a:r>
              <a:rPr dirty="0" sz="2400" spc="-10" b="1" i="1">
                <a:latin typeface="Calibri"/>
                <a:cs typeface="Calibri"/>
              </a:rPr>
              <a:t>Ascites.</a:t>
            </a:r>
            <a:endParaRPr sz="2400">
              <a:latin typeface="Calibri"/>
              <a:cs typeface="Calibri"/>
            </a:endParaRPr>
          </a:p>
          <a:p>
            <a:pPr lvl="1" marL="149860">
              <a:lnSpc>
                <a:spcPct val="100000"/>
              </a:lnSpc>
              <a:buAutoNum type="alphaLcPeriod" startAt="2"/>
              <a:tabLst>
                <a:tab pos="472440" algn="l"/>
              </a:tabLst>
            </a:pPr>
            <a:r>
              <a:rPr dirty="0" sz="2400" spc="-10" b="1" i="1">
                <a:latin typeface="Calibri"/>
                <a:cs typeface="Calibri"/>
              </a:rPr>
              <a:t>Oesophageal</a:t>
            </a:r>
            <a:r>
              <a:rPr dirty="0" sz="2400" spc="-65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varices.</a:t>
            </a:r>
            <a:endParaRPr sz="2400">
              <a:latin typeface="Calibri"/>
              <a:cs typeface="Calibri"/>
            </a:endParaRPr>
          </a:p>
          <a:p>
            <a:pPr lvl="1" marL="149860" marR="5169535">
              <a:lnSpc>
                <a:spcPct val="100000"/>
              </a:lnSpc>
              <a:buAutoNum type="alphaLcPeriod" startAt="2"/>
              <a:tabLst>
                <a:tab pos="436880" algn="l"/>
              </a:tabLst>
            </a:pPr>
            <a:r>
              <a:rPr dirty="0" sz="2400" spc="-5" b="1" i="1">
                <a:latin typeface="Calibri"/>
                <a:cs typeface="Calibri"/>
              </a:rPr>
              <a:t>Hepatic</a:t>
            </a:r>
            <a:r>
              <a:rPr dirty="0" sz="2400" spc="-80" b="1" i="1">
                <a:latin typeface="Calibri"/>
                <a:cs typeface="Calibri"/>
              </a:rPr>
              <a:t> </a:t>
            </a:r>
            <a:r>
              <a:rPr dirty="0" sz="2400" spc="-20" b="1" i="1">
                <a:latin typeface="Calibri"/>
                <a:cs typeface="Calibri"/>
              </a:rPr>
              <a:t>encephalopathy.  </a:t>
            </a:r>
            <a:r>
              <a:rPr dirty="0" sz="2400" spc="-5" b="1" i="1">
                <a:latin typeface="Calibri"/>
                <a:cs typeface="Calibri"/>
              </a:rPr>
              <a:t>d- </a:t>
            </a:r>
            <a:r>
              <a:rPr dirty="0" sz="2400" spc="-10" b="1" i="1">
                <a:latin typeface="Calibri"/>
                <a:cs typeface="Calibri"/>
              </a:rPr>
              <a:t>Caput</a:t>
            </a:r>
            <a:r>
              <a:rPr dirty="0" sz="2400" spc="-55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medusa.</a:t>
            </a:r>
            <a:endParaRPr sz="2400">
              <a:latin typeface="Calibri"/>
              <a:cs typeface="Calibri"/>
            </a:endParaRPr>
          </a:p>
          <a:p>
            <a:pPr marL="149860">
              <a:lnSpc>
                <a:spcPct val="100000"/>
              </a:lnSpc>
            </a:pPr>
            <a:r>
              <a:rPr dirty="0" sz="2400" b="1" i="1">
                <a:latin typeface="Calibri"/>
                <a:cs typeface="Calibri"/>
              </a:rPr>
              <a:t>e-</a:t>
            </a:r>
            <a:r>
              <a:rPr dirty="0" sz="2400" spc="-80" b="1" i="1">
                <a:latin typeface="Calibri"/>
                <a:cs typeface="Calibri"/>
              </a:rPr>
              <a:t> </a:t>
            </a:r>
            <a:r>
              <a:rPr dirty="0" sz="2400" spc="-20" b="1" i="1">
                <a:latin typeface="Calibri"/>
                <a:cs typeface="Calibri"/>
              </a:rPr>
              <a:t>Splenomegaly.</a:t>
            </a:r>
            <a:endParaRPr sz="2400">
              <a:latin typeface="Calibri"/>
              <a:cs typeface="Calibri"/>
            </a:endParaRPr>
          </a:p>
          <a:p>
            <a:pPr marL="449580" indent="-231140">
              <a:lnSpc>
                <a:spcPct val="100000"/>
              </a:lnSpc>
              <a:buAutoNum type="alphaLcPeriod" startAt="6"/>
              <a:tabLst>
                <a:tab pos="450215" algn="l"/>
              </a:tabLst>
            </a:pPr>
            <a:r>
              <a:rPr dirty="0" sz="2400" spc="-10" b="1" i="1">
                <a:latin typeface="Calibri"/>
                <a:cs typeface="Calibri"/>
              </a:rPr>
              <a:t>Hemorrhoids.</a:t>
            </a:r>
            <a:endParaRPr sz="2400">
              <a:latin typeface="Calibri"/>
              <a:cs typeface="Calibri"/>
            </a:endParaRPr>
          </a:p>
          <a:p>
            <a:pPr marL="459740" indent="-309880">
              <a:lnSpc>
                <a:spcPct val="100000"/>
              </a:lnSpc>
              <a:buAutoNum type="alphaLcPeriod" startAt="6"/>
              <a:tabLst>
                <a:tab pos="460375" algn="l"/>
              </a:tabLst>
            </a:pPr>
            <a:r>
              <a:rPr dirty="0" sz="2400" spc="-10" b="1" i="1">
                <a:latin typeface="Calibri"/>
                <a:cs typeface="Calibri"/>
              </a:rPr>
              <a:t>Malnutrition.</a:t>
            </a:r>
            <a:endParaRPr sz="2400">
              <a:latin typeface="Calibri"/>
              <a:cs typeface="Calibri"/>
            </a:endParaRPr>
          </a:p>
          <a:p>
            <a:pPr marL="459740" indent="-309880">
              <a:lnSpc>
                <a:spcPct val="100000"/>
              </a:lnSpc>
              <a:buAutoNum type="alphaLcPeriod" startAt="6"/>
              <a:tabLst>
                <a:tab pos="460375" algn="l"/>
              </a:tabLst>
            </a:pPr>
            <a:r>
              <a:rPr dirty="0" sz="2400" spc="-5" b="1" i="1">
                <a:latin typeface="Calibri"/>
                <a:cs typeface="Calibri"/>
              </a:rPr>
              <a:t>Skin </a:t>
            </a:r>
            <a:r>
              <a:rPr dirty="0" sz="2400" spc="-10" b="1" i="1">
                <a:latin typeface="Calibri"/>
                <a:cs typeface="Calibri"/>
              </a:rPr>
              <a:t>spider</a:t>
            </a:r>
            <a:r>
              <a:rPr dirty="0" sz="2400" spc="-8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angiomata.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1980">
              <a:lnSpc>
                <a:spcPct val="100000"/>
              </a:lnSpc>
            </a:pPr>
            <a:r>
              <a:rPr dirty="0" spc="-15"/>
              <a:t>Hepatocellular</a:t>
            </a:r>
            <a:r>
              <a:rPr dirty="0" spc="30"/>
              <a:t> </a:t>
            </a:r>
            <a:r>
              <a:rPr dirty="0" spc="-15"/>
              <a:t>carcinoma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1340738"/>
            <a:ext cx="5447919" cy="3961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272" y="5722937"/>
            <a:ext cx="6067425" cy="567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 i="1">
                <a:solidFill>
                  <a:srgbClr val="FF0000"/>
                </a:solidFill>
                <a:latin typeface="Calibri"/>
                <a:cs typeface="Calibri"/>
              </a:rPr>
              <a:t>Well 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circumscribed hepatic mass </a:t>
            </a:r>
            <a:r>
              <a:rPr dirty="0" sz="1800" spc="-10" b="1" i="1">
                <a:solidFill>
                  <a:srgbClr val="FF0000"/>
                </a:solidFill>
                <a:latin typeface="Calibri"/>
                <a:cs typeface="Calibri"/>
              </a:rPr>
              <a:t>showing 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partly pale 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10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partly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Haemorrhagic cut</a:t>
            </a:r>
            <a:r>
              <a:rPr dirty="0" sz="1800" spc="-10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surface.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50001" y="3167760"/>
            <a:ext cx="3187065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/>
              <a:t>Hepatocellular</a:t>
            </a:r>
            <a:r>
              <a:rPr dirty="0" sz="2400" spc="-90"/>
              <a:t> </a:t>
            </a:r>
            <a:r>
              <a:rPr dirty="0" sz="2400" spc="-10"/>
              <a:t>carcinoma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825" y="5774690"/>
            <a:ext cx="4804410" cy="661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80" indent="-93980">
              <a:lnSpc>
                <a:spcPct val="100000"/>
              </a:lnSpc>
              <a:buChar char="-"/>
              <a:tabLst>
                <a:tab pos="106680" algn="l"/>
              </a:tabLst>
            </a:pP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Malignant</a:t>
            </a:r>
            <a:r>
              <a:rPr dirty="0" sz="1400" spc="-6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FF0000"/>
                </a:solidFill>
                <a:latin typeface="Calibri"/>
                <a:cs typeface="Calibri"/>
              </a:rPr>
              <a:t>cells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 i="1">
                <a:solidFill>
                  <a:srgbClr val="FF0000"/>
                </a:solidFill>
                <a:latin typeface="Calibri"/>
                <a:cs typeface="Calibri"/>
              </a:rPr>
              <a:t>-Hepatocytes with prominent </a:t>
            </a: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nucleoli </a:t>
            </a:r>
            <a:r>
              <a:rPr dirty="0" sz="1400" b="1" i="1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nuclear</a:t>
            </a:r>
            <a:r>
              <a:rPr dirty="0" sz="1400" spc="15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pleomorphism</a:t>
            </a:r>
            <a:endParaRPr sz="1400">
              <a:latin typeface="Calibri"/>
              <a:cs typeface="Calibri"/>
            </a:endParaRPr>
          </a:p>
          <a:p>
            <a:pPr marL="106680" indent="-93980">
              <a:lnSpc>
                <a:spcPct val="100000"/>
              </a:lnSpc>
              <a:buChar char="-"/>
              <a:tabLst>
                <a:tab pos="106680" algn="l"/>
              </a:tabLst>
            </a:pPr>
            <a:r>
              <a:rPr dirty="0" sz="1400" b="1" i="1">
                <a:solidFill>
                  <a:srgbClr val="FF0000"/>
                </a:solidFill>
                <a:latin typeface="Calibri"/>
                <a:cs typeface="Calibri"/>
              </a:rPr>
              <a:t>Loss </a:t>
            </a: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of normal hepatic</a:t>
            </a:r>
            <a:r>
              <a:rPr dirty="0" sz="1400" spc="-7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 i="1">
                <a:solidFill>
                  <a:srgbClr val="FF0000"/>
                </a:solidFill>
                <a:latin typeface="Calibri"/>
                <a:cs typeface="Calibri"/>
              </a:rPr>
              <a:t>architecture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573" y="404634"/>
            <a:ext cx="7704835" cy="522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0811" y="399872"/>
            <a:ext cx="7714615" cy="5238750"/>
          </a:xfrm>
          <a:custGeom>
            <a:avLst/>
            <a:gdLst/>
            <a:ahLst/>
            <a:cxnLst/>
            <a:rect l="l" t="t" r="r" b="b"/>
            <a:pathLst>
              <a:path w="7714615" h="5238750">
                <a:moveTo>
                  <a:pt x="0" y="5238750"/>
                </a:moveTo>
                <a:lnTo>
                  <a:pt x="7714360" y="5238750"/>
                </a:lnTo>
                <a:lnTo>
                  <a:pt x="7714360" y="0"/>
                </a:lnTo>
                <a:lnTo>
                  <a:pt x="0" y="0"/>
                </a:lnTo>
                <a:lnTo>
                  <a:pt x="0" y="5238750"/>
                </a:lnTo>
                <a:close/>
              </a:path>
            </a:pathLst>
          </a:custGeom>
          <a:ln w="9524">
            <a:solidFill>
              <a:srgbClr val="40305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149" y="414909"/>
            <a:ext cx="6367145" cy="5575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5">
                <a:latin typeface="Franklin Gothic Demi"/>
                <a:cs typeface="Franklin Gothic Demi"/>
              </a:rPr>
              <a:t>HEPATOCELLULAR</a:t>
            </a:r>
            <a:r>
              <a:rPr dirty="0" sz="3600" spc="-120">
                <a:latin typeface="Franklin Gothic Demi"/>
                <a:cs typeface="Franklin Gothic Demi"/>
              </a:rPr>
              <a:t> </a:t>
            </a:r>
            <a:r>
              <a:rPr dirty="0" sz="3600" spc="-15">
                <a:latin typeface="Franklin Gothic Demi"/>
                <a:cs typeface="Franklin Gothic Demi"/>
              </a:rPr>
              <a:t>CARCINOMA</a:t>
            </a:r>
            <a:endParaRPr sz="36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35100"/>
            <a:ext cx="9143999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00249"/>
            <a:ext cx="9144000" cy="5357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48119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229" y="0"/>
            <a:ext cx="4700905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 i="1">
                <a:solidFill>
                  <a:srgbClr val="347ED7"/>
                </a:solidFill>
                <a:latin typeface="Franklin Gothic Demi"/>
                <a:cs typeface="Franklin Gothic Demi"/>
              </a:rPr>
              <a:t>Hepatocellular</a:t>
            </a:r>
            <a:r>
              <a:rPr dirty="0" sz="3200" spc="-60" i="1">
                <a:solidFill>
                  <a:srgbClr val="347ED7"/>
                </a:solidFill>
                <a:latin typeface="Franklin Gothic Demi"/>
                <a:cs typeface="Franklin Gothic Demi"/>
              </a:rPr>
              <a:t> </a:t>
            </a:r>
            <a:r>
              <a:rPr dirty="0" sz="3200" spc="-5" i="1">
                <a:solidFill>
                  <a:srgbClr val="347ED7"/>
                </a:solidFill>
                <a:latin typeface="Franklin Gothic Demi"/>
                <a:cs typeface="Franklin Gothic Demi"/>
              </a:rPr>
              <a:t>carcinoma:</a:t>
            </a:r>
            <a:endParaRPr sz="32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977" y="906907"/>
            <a:ext cx="241300" cy="24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0135" y="800734"/>
            <a:ext cx="7202805" cy="1280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800">
                <a:latin typeface="Franklin Gothic Demi"/>
                <a:cs typeface="Franklin Gothic Demi"/>
              </a:rPr>
              <a:t>Thick cords, trabeculae </a:t>
            </a:r>
            <a:r>
              <a:rPr dirty="0" sz="2800" spc="-10">
                <a:latin typeface="Franklin Gothic Demi"/>
                <a:cs typeface="Franklin Gothic Demi"/>
              </a:rPr>
              <a:t>and </a:t>
            </a:r>
            <a:r>
              <a:rPr dirty="0" sz="2800">
                <a:latin typeface="Franklin Gothic Demi"/>
                <a:cs typeface="Franklin Gothic Demi"/>
              </a:rPr>
              <a:t>nests </a:t>
            </a:r>
            <a:r>
              <a:rPr dirty="0" sz="2800" spc="20">
                <a:latin typeface="Franklin Gothic Demi"/>
                <a:cs typeface="Franklin Gothic Demi"/>
              </a:rPr>
              <a:t>of  </a:t>
            </a:r>
            <a:r>
              <a:rPr dirty="0" sz="2800" spc="-5">
                <a:latin typeface="Franklin Gothic Demi"/>
                <a:cs typeface="Franklin Gothic Demi"/>
              </a:rPr>
              <a:t>malignant </a:t>
            </a:r>
            <a:r>
              <a:rPr dirty="0" sz="2800" spc="-15">
                <a:latin typeface="Franklin Gothic Demi"/>
                <a:cs typeface="Franklin Gothic Demi"/>
              </a:rPr>
              <a:t>liver </a:t>
            </a:r>
            <a:r>
              <a:rPr dirty="0" sz="2800">
                <a:latin typeface="Franklin Gothic Demi"/>
                <a:cs typeface="Franklin Gothic Demi"/>
              </a:rPr>
              <a:t>cells </a:t>
            </a:r>
            <a:r>
              <a:rPr dirty="0" sz="2800" spc="-5">
                <a:latin typeface="Franklin Gothic Demi"/>
                <a:cs typeface="Franklin Gothic Demi"/>
              </a:rPr>
              <a:t>separated </a:t>
            </a:r>
            <a:r>
              <a:rPr dirty="0" sz="2800" spc="-15">
                <a:latin typeface="Franklin Gothic Demi"/>
                <a:cs typeface="Franklin Gothic Demi"/>
              </a:rPr>
              <a:t>by </a:t>
            </a:r>
            <a:r>
              <a:rPr dirty="0" sz="2800" spc="-5">
                <a:latin typeface="Franklin Gothic Demi"/>
                <a:cs typeface="Franklin Gothic Demi"/>
              </a:rPr>
              <a:t>sinusoidal  spaces.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977" y="2187067"/>
            <a:ext cx="241300" cy="248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0135" y="2081148"/>
            <a:ext cx="1866264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Franklin Gothic Demi"/>
                <a:cs typeface="Franklin Gothic Demi"/>
              </a:rPr>
              <a:t>Malignant</a:t>
            </a:r>
            <a:endParaRPr sz="28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Franklin Gothic Demi"/>
                <a:cs typeface="Franklin Gothic Demi"/>
              </a:rPr>
              <a:t>binucleated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3169" y="2081148"/>
            <a:ext cx="5278120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003300" algn="l"/>
                <a:tab pos="2065655" algn="l"/>
                <a:tab pos="3236595" algn="l"/>
              </a:tabLst>
            </a:pPr>
            <a:r>
              <a:rPr dirty="0" sz="2800" spc="-15">
                <a:latin typeface="Franklin Gothic Demi"/>
                <a:cs typeface="Franklin Gothic Demi"/>
              </a:rPr>
              <a:t>liver	</a:t>
            </a:r>
            <a:r>
              <a:rPr dirty="0" sz="2800">
                <a:latin typeface="Franklin Gothic Demi"/>
                <a:cs typeface="Franklin Gothic Demi"/>
              </a:rPr>
              <a:t>cells	are	</a:t>
            </a:r>
            <a:r>
              <a:rPr dirty="0" sz="2800" spc="-5">
                <a:latin typeface="Franklin Gothic Demi"/>
                <a:cs typeface="Franklin Gothic Demi"/>
              </a:rPr>
              <a:t>pleomorphic,</a:t>
            </a:r>
            <a:endParaRPr sz="2800">
              <a:latin typeface="Franklin Gothic Demi"/>
              <a:cs typeface="Franklin Gothic Demi"/>
            </a:endParaRPr>
          </a:p>
          <a:p>
            <a:pPr marL="254000">
              <a:lnSpc>
                <a:spcPct val="100000"/>
              </a:lnSpc>
              <a:tabLst>
                <a:tab pos="889000" algn="l"/>
                <a:tab pos="2415540" algn="l"/>
                <a:tab pos="3543935" algn="l"/>
                <a:tab pos="4596130" algn="l"/>
              </a:tabLst>
            </a:pPr>
            <a:r>
              <a:rPr dirty="0" sz="2800">
                <a:latin typeface="Franklin Gothic Demi"/>
                <a:cs typeface="Franklin Gothic Demi"/>
              </a:rPr>
              <a:t>or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 spc="-20">
                <a:latin typeface="Franklin Gothic Demi"/>
                <a:cs typeface="Franklin Gothic Demi"/>
              </a:rPr>
              <a:t>f</a:t>
            </a:r>
            <a:r>
              <a:rPr dirty="0" sz="2800" spc="-5">
                <a:latin typeface="Franklin Gothic Demi"/>
                <a:cs typeface="Franklin Gothic Demi"/>
              </a:rPr>
              <a:t>ormin</a:t>
            </a:r>
            <a:r>
              <a:rPr dirty="0" sz="2800">
                <a:latin typeface="Franklin Gothic Demi"/>
                <a:cs typeface="Franklin Gothic Demi"/>
              </a:rPr>
              <a:t>g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 spc="-10">
                <a:latin typeface="Franklin Gothic Demi"/>
                <a:cs typeface="Franklin Gothic Demi"/>
              </a:rPr>
              <a:t>g</a:t>
            </a:r>
            <a:r>
              <a:rPr dirty="0" sz="2800" spc="-5">
                <a:latin typeface="Franklin Gothic Demi"/>
                <a:cs typeface="Franklin Gothic Demi"/>
              </a:rPr>
              <a:t>ia</a:t>
            </a:r>
            <a:r>
              <a:rPr dirty="0" sz="2800" spc="15">
                <a:latin typeface="Franklin Gothic Demi"/>
                <a:cs typeface="Franklin Gothic Demi"/>
              </a:rPr>
              <a:t>n</a:t>
            </a:r>
            <a:r>
              <a:rPr dirty="0" sz="2800">
                <a:latin typeface="Franklin Gothic Demi"/>
                <a:cs typeface="Franklin Gothic Demi"/>
              </a:rPr>
              <a:t>t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>
                <a:latin typeface="Franklin Gothic Demi"/>
                <a:cs typeface="Franklin Gothic Demi"/>
              </a:rPr>
              <a:t>cells</a:t>
            </a:r>
            <a:r>
              <a:rPr dirty="0" sz="2800">
                <a:latin typeface="Franklin Gothic Demi"/>
                <a:cs typeface="Franklin Gothic Demi"/>
              </a:rPr>
              <a:t>	</a:t>
            </a:r>
            <a:r>
              <a:rPr dirty="0" sz="2800" spc="-5">
                <a:latin typeface="Franklin Gothic Demi"/>
                <a:cs typeface="Franklin Gothic Demi"/>
              </a:rPr>
              <a:t>wi</a:t>
            </a:r>
            <a:r>
              <a:rPr dirty="0" sz="2800" spc="-10">
                <a:latin typeface="Franklin Gothic Demi"/>
                <a:cs typeface="Franklin Gothic Demi"/>
              </a:rPr>
              <a:t>t</a:t>
            </a:r>
            <a:r>
              <a:rPr dirty="0" sz="2800">
                <a:latin typeface="Franklin Gothic Demi"/>
                <a:cs typeface="Franklin Gothic Demi"/>
              </a:rPr>
              <a:t>h</a:t>
            </a:r>
            <a:endParaRPr sz="28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977" y="3467227"/>
            <a:ext cx="241300" cy="24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46100">
              <a:lnSpc>
                <a:spcPct val="100000"/>
              </a:lnSpc>
            </a:pPr>
            <a:r>
              <a:rPr dirty="0" spc="-5"/>
              <a:t>hyperchromatic</a:t>
            </a:r>
            <a:r>
              <a:rPr dirty="0" spc="-30"/>
              <a:t> </a:t>
            </a:r>
            <a:r>
              <a:rPr dirty="0"/>
              <a:t>nuclei.</a:t>
            </a:r>
          </a:p>
          <a:p>
            <a:pPr marL="546100">
              <a:lnSpc>
                <a:spcPts val="3320"/>
              </a:lnSpc>
            </a:pPr>
            <a:r>
              <a:rPr dirty="0" spc="-10"/>
              <a:t>Mitoses </a:t>
            </a:r>
            <a:r>
              <a:rPr dirty="0"/>
              <a:t>are</a:t>
            </a:r>
            <a:r>
              <a:rPr dirty="0" spc="-50"/>
              <a:t> </a:t>
            </a:r>
            <a:r>
              <a:rPr dirty="0"/>
              <a:t>numerous.</a:t>
            </a:r>
          </a:p>
          <a:p>
            <a:pPr marL="12700">
              <a:lnSpc>
                <a:spcPts val="3310"/>
              </a:lnSpc>
            </a:pPr>
            <a:r>
              <a:rPr dirty="0"/>
              <a:t>Areas </a:t>
            </a:r>
            <a:r>
              <a:rPr dirty="0" spc="-5"/>
              <a:t>of haemorrhage </a:t>
            </a:r>
            <a:r>
              <a:rPr dirty="0"/>
              <a:t>and </a:t>
            </a:r>
            <a:r>
              <a:rPr dirty="0" spc="-5"/>
              <a:t>necrosis </a:t>
            </a:r>
            <a:r>
              <a:rPr dirty="0"/>
              <a:t>are</a:t>
            </a:r>
            <a:r>
              <a:rPr dirty="0" spc="-10"/>
              <a:t> </a:t>
            </a:r>
            <a:r>
              <a:rPr dirty="0"/>
              <a:t>present.</a:t>
            </a:r>
          </a:p>
          <a:p>
            <a:pPr marL="12700">
              <a:lnSpc>
                <a:spcPts val="3350"/>
              </a:lnSpc>
            </a:pPr>
            <a:r>
              <a:rPr dirty="0" spc="-10" b="1" u="heavy">
                <a:latin typeface="Calibri"/>
                <a:cs typeface="Calibri"/>
              </a:rPr>
              <a:t>A</a:t>
            </a:r>
            <a:r>
              <a:rPr dirty="0" spc="-10" b="1">
                <a:latin typeface="Calibri"/>
                <a:cs typeface="Calibri"/>
              </a:rPr>
              <a:t>etiologic </a:t>
            </a:r>
            <a:r>
              <a:rPr dirty="0" spc="-15" b="1">
                <a:latin typeface="Calibri"/>
                <a:cs typeface="Calibri"/>
              </a:rPr>
              <a:t>factors </a:t>
            </a:r>
            <a:r>
              <a:rPr dirty="0" spc="-5" b="1">
                <a:latin typeface="Calibri"/>
                <a:cs typeface="Calibri"/>
              </a:rPr>
              <a:t>which leads </a:t>
            </a:r>
            <a:r>
              <a:rPr dirty="0" spc="-10" b="1">
                <a:latin typeface="Calibri"/>
                <a:cs typeface="Calibri"/>
              </a:rPr>
              <a:t>to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HCC:</a:t>
            </a:r>
          </a:p>
          <a:p>
            <a:pPr marL="203200" indent="-190500">
              <a:lnSpc>
                <a:spcPct val="100000"/>
              </a:lnSpc>
              <a:buChar char="-"/>
              <a:tabLst>
                <a:tab pos="203200" algn="l"/>
              </a:tabLst>
            </a:pPr>
            <a:r>
              <a:rPr dirty="0" spc="-5" b="1" i="1">
                <a:latin typeface="Calibri"/>
                <a:cs typeface="Calibri"/>
              </a:rPr>
              <a:t>Hepatitis </a:t>
            </a:r>
            <a:r>
              <a:rPr dirty="0" b="1" i="1">
                <a:latin typeface="Calibri"/>
                <a:cs typeface="Calibri"/>
              </a:rPr>
              <a:t>B </a:t>
            </a:r>
            <a:r>
              <a:rPr dirty="0" spc="-5" b="1" i="1">
                <a:latin typeface="Calibri"/>
                <a:cs typeface="Calibri"/>
              </a:rPr>
              <a:t>or</a:t>
            </a:r>
            <a:r>
              <a:rPr dirty="0" spc="-55" b="1" i="1">
                <a:latin typeface="Calibri"/>
                <a:cs typeface="Calibri"/>
              </a:rPr>
              <a:t> </a:t>
            </a:r>
            <a:r>
              <a:rPr dirty="0" b="1" i="1">
                <a:latin typeface="Calibri"/>
                <a:cs typeface="Calibri"/>
              </a:rPr>
              <a:t>C</a:t>
            </a:r>
          </a:p>
          <a:p>
            <a:pPr marL="203200" indent="-190500">
              <a:lnSpc>
                <a:spcPct val="100000"/>
              </a:lnSpc>
              <a:buChar char="-"/>
              <a:tabLst>
                <a:tab pos="203200" algn="l"/>
              </a:tabLst>
            </a:pPr>
            <a:r>
              <a:rPr dirty="0" spc="-5" b="1" i="1">
                <a:latin typeface="Calibri"/>
                <a:cs typeface="Calibri"/>
              </a:rPr>
              <a:t>Chronic</a:t>
            </a:r>
            <a:r>
              <a:rPr dirty="0" spc="-50" b="1" i="1">
                <a:latin typeface="Calibri"/>
                <a:cs typeface="Calibri"/>
              </a:rPr>
              <a:t> </a:t>
            </a:r>
            <a:r>
              <a:rPr dirty="0" spc="-10" b="1" i="1">
                <a:latin typeface="Calibri"/>
                <a:cs typeface="Calibri"/>
              </a:rPr>
              <a:t>alcoholism</a:t>
            </a:r>
          </a:p>
          <a:p>
            <a:pPr marL="203200" indent="-190500">
              <a:lnSpc>
                <a:spcPct val="100000"/>
              </a:lnSpc>
              <a:buChar char="-"/>
              <a:tabLst>
                <a:tab pos="203200" algn="l"/>
              </a:tabLst>
            </a:pPr>
            <a:r>
              <a:rPr dirty="0" spc="-15" b="1" i="1">
                <a:latin typeface="Calibri"/>
                <a:cs typeface="Calibri"/>
              </a:rPr>
              <a:t>Aflatoxin</a:t>
            </a:r>
            <a:r>
              <a:rPr dirty="0" spc="-30" b="1" i="1">
                <a:latin typeface="Calibri"/>
                <a:cs typeface="Calibri"/>
              </a:rPr>
              <a:t> </a:t>
            </a:r>
            <a:r>
              <a:rPr dirty="0" spc="-15" b="1" i="1">
                <a:latin typeface="Calibri"/>
                <a:cs typeface="Calibri"/>
              </a:rPr>
              <a:t>exposure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68195">
              <a:lnSpc>
                <a:spcPct val="100000"/>
              </a:lnSpc>
            </a:pPr>
            <a:r>
              <a:rPr dirty="0" spc="-5"/>
              <a:t>Drug</a:t>
            </a:r>
            <a:r>
              <a:rPr dirty="0" spc="-70"/>
              <a:t> </a:t>
            </a:r>
            <a:r>
              <a:rPr dirty="0" spc="-20"/>
              <a:t>toxicity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776" y="1196975"/>
            <a:ext cx="5715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272" y="5677852"/>
            <a:ext cx="8014334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Hepatocellular </a:t>
            </a:r>
            <a:r>
              <a:rPr dirty="0" sz="1800" spc="-10">
                <a:latin typeface="Calibri"/>
                <a:cs typeface="Calibri"/>
              </a:rPr>
              <a:t>necrosis </a:t>
            </a:r>
            <a:r>
              <a:rPr dirty="0" sz="1800" spc="-5">
                <a:latin typeface="Calibri"/>
                <a:cs typeface="Calibri"/>
              </a:rPr>
              <a:t>due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10">
                <a:latin typeface="Calibri"/>
                <a:cs typeface="Calibri"/>
              </a:rPr>
              <a:t>paracetamol </a:t>
            </a:r>
            <a:r>
              <a:rPr dirty="0" sz="1800" spc="-5">
                <a:latin typeface="Calibri"/>
                <a:cs typeface="Calibri"/>
              </a:rPr>
              <a:t>(acetaminophen). </a:t>
            </a:r>
            <a:r>
              <a:rPr dirty="0" sz="1800" spc="-10">
                <a:latin typeface="Calibri"/>
                <a:cs typeface="Calibri"/>
              </a:rPr>
              <a:t>Confluent necrosis </a:t>
            </a:r>
            <a:r>
              <a:rPr dirty="0" sz="1800">
                <a:latin typeface="Calibri"/>
                <a:cs typeface="Calibri"/>
              </a:rPr>
              <a:t>with  </a:t>
            </a:r>
            <a:r>
              <a:rPr dirty="0" sz="1800" spc="-5">
                <a:latin typeface="Calibri"/>
                <a:cs typeface="Calibri"/>
              </a:rPr>
              <a:t>little inflammation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5">
                <a:latin typeface="Calibri"/>
                <a:cs typeface="Calibri"/>
              </a:rPr>
              <a:t>seen </a:t>
            </a:r>
            <a:r>
              <a:rPr dirty="0" sz="1800">
                <a:latin typeface="Calibri"/>
                <a:cs typeface="Calibri"/>
              </a:rPr>
              <a:t>in a </a:t>
            </a:r>
            <a:r>
              <a:rPr dirty="0" sz="1800" spc="-5">
                <a:latin typeface="Calibri"/>
                <a:cs typeface="Calibri"/>
              </a:rPr>
              <a:t>perivenular </a:t>
            </a:r>
            <a:r>
              <a:rPr dirty="0" sz="1800" spc="-10">
                <a:latin typeface="Calibri"/>
                <a:cs typeface="Calibri"/>
              </a:rPr>
              <a:t>area.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070" y="475615"/>
            <a:ext cx="292671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Drug</a:t>
            </a:r>
            <a:r>
              <a:rPr dirty="0" spc="-45"/>
              <a:t> </a:t>
            </a:r>
            <a:r>
              <a:rPr dirty="0" spc="-70"/>
              <a:t>Toxicity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75434"/>
            <a:ext cx="8509635" cy="43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Liver </a:t>
            </a:r>
            <a:r>
              <a:rPr dirty="0" sz="3000" spc="-5">
                <a:latin typeface="Calibri"/>
                <a:cs typeface="Calibri"/>
              </a:rPr>
              <a:t>injury </a:t>
            </a:r>
            <a:r>
              <a:rPr dirty="0" sz="3000">
                <a:latin typeface="Calibri"/>
                <a:cs typeface="Calibri"/>
              </a:rPr>
              <a:t>due </a:t>
            </a:r>
            <a:r>
              <a:rPr dirty="0" sz="3000" spc="-15">
                <a:latin typeface="Calibri"/>
                <a:cs typeface="Calibri"/>
              </a:rPr>
              <a:t>to </a:t>
            </a:r>
            <a:r>
              <a:rPr dirty="0" sz="3000" spc="-10">
                <a:latin typeface="Calibri"/>
                <a:cs typeface="Calibri"/>
              </a:rPr>
              <a:t>medications </a:t>
            </a:r>
            <a:r>
              <a:rPr dirty="0" sz="3000" spc="-5">
                <a:latin typeface="Calibri"/>
                <a:cs typeface="Calibri"/>
              </a:rPr>
              <a:t>or other </a:t>
            </a:r>
            <a:r>
              <a:rPr dirty="0" sz="3000" spc="-20">
                <a:latin typeface="Calibri"/>
                <a:cs typeface="Calibri"/>
              </a:rPr>
              <a:t>toxic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agents.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42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Can </a:t>
            </a:r>
            <a:r>
              <a:rPr dirty="0" sz="3000" spc="-10">
                <a:latin typeface="Calibri"/>
                <a:cs typeface="Calibri"/>
              </a:rPr>
              <a:t>resemble </a:t>
            </a:r>
            <a:r>
              <a:rPr dirty="0" sz="3000" spc="-20">
                <a:latin typeface="Calibri"/>
                <a:cs typeface="Calibri"/>
              </a:rPr>
              <a:t>any </a:t>
            </a:r>
            <a:r>
              <a:rPr dirty="0" sz="3000" spc="-10">
                <a:latin typeface="Calibri"/>
                <a:cs typeface="Calibri"/>
              </a:rPr>
              <a:t>liver process; clinical </a:t>
            </a:r>
            <a:r>
              <a:rPr dirty="0" sz="3000" spc="-15">
                <a:latin typeface="Calibri"/>
                <a:cs typeface="Calibri"/>
              </a:rPr>
              <a:t>correlation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420"/>
              </a:lnSpc>
            </a:pPr>
            <a:r>
              <a:rPr dirty="0" sz="3000" spc="-5">
                <a:latin typeface="Calibri"/>
                <a:cs typeface="Calibri"/>
              </a:rPr>
              <a:t>essential in</a:t>
            </a:r>
            <a:r>
              <a:rPr dirty="0" sz="3000" spc="-10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diagnosis.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dirty="0" sz="3000" spc="-10">
                <a:latin typeface="Calibri"/>
                <a:cs typeface="Calibri"/>
              </a:rPr>
              <a:t>Histopathology: </a:t>
            </a:r>
            <a:r>
              <a:rPr dirty="0" sz="3000" spc="-5">
                <a:latin typeface="Calibri"/>
                <a:cs typeface="Calibri"/>
              </a:rPr>
              <a:t>Changes </a:t>
            </a:r>
            <a:r>
              <a:rPr dirty="0" sz="3000" spc="-10">
                <a:latin typeface="Calibri"/>
                <a:cs typeface="Calibri"/>
              </a:rPr>
              <a:t>that can </a:t>
            </a:r>
            <a:r>
              <a:rPr dirty="0" sz="3000">
                <a:latin typeface="Calibri"/>
                <a:cs typeface="Calibri"/>
              </a:rPr>
              <a:t>be seen</a:t>
            </a:r>
            <a:r>
              <a:rPr dirty="0" sz="3000" spc="-114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are: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Cholestasis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Steatosis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Granulomas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Hepatocellular</a:t>
            </a:r>
            <a:r>
              <a:rPr dirty="0" sz="3000" spc="-4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Necrosis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>
                <a:latin typeface="Calibri"/>
                <a:cs typeface="Calibri"/>
              </a:rPr>
              <a:t>Predictable(intinsic) </a:t>
            </a:r>
            <a:r>
              <a:rPr dirty="0" sz="3000" spc="-5">
                <a:latin typeface="Calibri"/>
                <a:cs typeface="Calibri"/>
              </a:rPr>
              <a:t>or</a:t>
            </a:r>
            <a:r>
              <a:rPr dirty="0" sz="3000" spc="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unpredictable(idiosyncratic)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7772400" cy="6857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41233" y="0"/>
            <a:ext cx="781685" cy="402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160">
              <a:lnSpc>
                <a:spcPct val="150100"/>
              </a:lnSpc>
            </a:pPr>
            <a:r>
              <a:rPr dirty="0" sz="8800" b="1">
                <a:solidFill>
                  <a:srgbClr val="FF0000"/>
                </a:solidFill>
                <a:latin typeface="Calibri"/>
                <a:cs typeface="Calibri"/>
              </a:rPr>
              <a:t>N  O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6014" y="4223004"/>
            <a:ext cx="950594" cy="762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3366FF"/>
                </a:solidFill>
                <a:latin typeface="Calibri"/>
                <a:cs typeface="Calibri"/>
              </a:rPr>
              <a:t>F</a:t>
            </a:r>
            <a:r>
              <a:rPr dirty="0" sz="2000" spc="5" b="1">
                <a:solidFill>
                  <a:srgbClr val="3366FF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3366FF"/>
                </a:solidFill>
                <a:latin typeface="Calibri"/>
                <a:cs typeface="Calibri"/>
              </a:rPr>
              <a:t>B</a:t>
            </a:r>
            <a:r>
              <a:rPr dirty="0" sz="2000" spc="-30" b="1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dirty="0" sz="2000" spc="5" b="1">
                <a:solidFill>
                  <a:srgbClr val="3366FF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3366FF"/>
                </a:solidFill>
                <a:latin typeface="Calibri"/>
                <a:cs typeface="Calibri"/>
              </a:rPr>
              <a:t>U</a:t>
            </a:r>
            <a:r>
              <a:rPr dirty="0" sz="2000" b="1">
                <a:solidFill>
                  <a:srgbClr val="3366FF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2000" spc="-5" b="1">
                <a:solidFill>
                  <a:srgbClr val="3366FF"/>
                </a:solidFill>
                <a:latin typeface="Calibri"/>
                <a:cs typeface="Calibri"/>
              </a:rPr>
              <a:t>TISSUE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0610" y="475615"/>
            <a:ext cx="2926715" cy="711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Normal</a:t>
            </a:r>
            <a:r>
              <a:rPr dirty="0" spc="-110"/>
              <a:t> </a:t>
            </a:r>
            <a:r>
              <a:rPr dirty="0" spc="-15"/>
              <a:t>Liver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295400"/>
            <a:ext cx="8610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260680"/>
            <a:ext cx="8208899" cy="6336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14680">
              <a:lnSpc>
                <a:spcPct val="100000"/>
              </a:lnSpc>
            </a:pPr>
            <a:r>
              <a:rPr dirty="0" spc="-20"/>
              <a:t>Gross </a:t>
            </a:r>
            <a:r>
              <a:rPr dirty="0"/>
              <a:t>and</a:t>
            </a:r>
            <a:r>
              <a:rPr dirty="0" spc="35"/>
              <a:t> </a:t>
            </a:r>
            <a:r>
              <a:rPr dirty="0" spc="-15"/>
              <a:t>histopathology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87600">
              <a:lnSpc>
                <a:spcPct val="100000"/>
              </a:lnSpc>
            </a:pPr>
            <a:r>
              <a:rPr dirty="0" spc="-45"/>
              <a:t>Fatty</a:t>
            </a:r>
            <a:r>
              <a:rPr dirty="0" spc="-90"/>
              <a:t> </a:t>
            </a:r>
            <a:r>
              <a:rPr dirty="0" spc="-15"/>
              <a:t>liver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9998"/>
            <a:ext cx="4243451" cy="336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57751" y="357250"/>
            <a:ext cx="4544949" cy="3576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22057" y="4890134"/>
            <a:ext cx="114554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Organ: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6657" y="4890134"/>
            <a:ext cx="24034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Dx: </a:t>
            </a:r>
            <a:r>
              <a:rPr dirty="0" sz="1800" spc="-15">
                <a:latin typeface="Calibri"/>
                <a:cs typeface="Calibri"/>
              </a:rPr>
              <a:t>Steatosis </a:t>
            </a:r>
            <a:r>
              <a:rPr dirty="0" sz="1800">
                <a:latin typeface="Calibri"/>
                <a:cs typeface="Calibri"/>
              </a:rPr>
              <a:t>( </a:t>
            </a:r>
            <a:r>
              <a:rPr dirty="0" sz="1800" spc="-20">
                <a:latin typeface="Calibri"/>
                <a:cs typeface="Calibri"/>
              </a:rPr>
              <a:t>Fatty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Liver)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Mr. Amer Shafie</dc:creator>
  <dc:title>Alimentary system             practical block</dc:title>
  <dcterms:created xsi:type="dcterms:W3CDTF">2017-01-09T15:05:38Z</dcterms:created>
  <dcterms:modified xsi:type="dcterms:W3CDTF">2017-01-09T15:05:38Z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2017-01-09T00:00:00Z</vt:filetime>
  </property>
</Properties>
</file>