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74" r:id="rId12"/>
    <p:sldId id="275" r:id="rId13"/>
    <p:sldId id="276" r:id="rId14"/>
    <p:sldId id="261" r:id="rId15"/>
    <p:sldId id="277" r:id="rId16"/>
    <p:sldId id="278" r:id="rId17"/>
    <p:sldId id="262" r:id="rId18"/>
    <p:sldId id="263" r:id="rId19"/>
    <p:sldId id="264" r:id="rId20"/>
    <p:sldId id="265" r:id="rId21"/>
    <p:sldId id="266" r:id="rId22"/>
    <p:sldId id="267" r:id="rId23"/>
    <p:sldId id="290" r:id="rId24"/>
    <p:sldId id="268" r:id="rId25"/>
    <p:sldId id="269" r:id="rId26"/>
    <p:sldId id="270" r:id="rId27"/>
    <p:sldId id="273" r:id="rId28"/>
    <p:sldId id="271" r:id="rId29"/>
    <p:sldId id="27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eg/url?sa=i&amp;rct=j&amp;q=&amp;esrc=s&amp;source=images&amp;cd=&amp;cad=rja&amp;uact=8&amp;ved=0ahUKEwi28OathMzJAhUKWxQKHXQDBh8QjRwIBw&amp;url=http://lookfordiagnosis.com/mesh_info.php?term=malaria,+vivax&amp;lang=1&amp;psig=AFQjCNH81IsPHaw359RmnvFcb4_l9xeYwg&amp;ust=144965526497349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google.com.eg/url?sa=i&amp;rct=j&amp;q=&amp;esrc=s&amp;source=images&amp;cd=&amp;cad=rja&amp;uact=8&amp;ved=0ahUKEwjP0f_sgMzJAhUEaxQKHYkACkYQjRwIBw&amp;url=https://en.wikipedia.org/wiki/Plasmodium&amp;bvm=bv.109332125,d.ZWU&amp;psig=AFQjCNH81IsPHaw359RmnvFcb4_l9xeYwg&amp;ust=144965526497349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www.nature.com/nrmicro/journal/v4/n11/fig_tab/nrmicro1529_F1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forhealth.org/malaria-photographs-and-illustration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HyZm7r53QAhVsLsAKHb2nBh4QjRwIBw&amp;url=http://www.tumblr.com/tagged/but-with-malaria&amp;psig=AFQjCNFR8CmIvkxQRak25SfyM5NG6UW-cw&amp;ust=147883861168648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rs.usda.gov/is/graphics/photos/apr98/k8027-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36" y="2078391"/>
            <a:ext cx="682568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Classify the main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drugs depending on their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goal of therapy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03" y="3280097"/>
            <a:ext cx="683189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Detail the pharmacokinetics &amp; dynamics of main drugs used to treat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attack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prevent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195" y="5055513"/>
            <a:ext cx="6834606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Hint on the CDC recommendations for prophylaxis in travelers to endemic areas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876" y="4350215"/>
            <a:ext cx="688664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State the WHO therapeutic strategy for treatment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69794" y="1191663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18120" y="2133600"/>
            <a:ext cx="419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-based 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377" y="45900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sulfadoxine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pyrimethamine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08" y="2425724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" y="3158629"/>
            <a:ext cx="686657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Active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all forms of the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exception is chloroquine-resistant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P.f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 &amp;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P.v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.)</a:t>
            </a:r>
            <a:endParaRPr lang="en-US" sz="2800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20" y="5418765"/>
            <a:ext cx="6875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Gametoside</a:t>
            </a:r>
            <a:r>
              <a:rPr lang="en-US" sz="2800" dirty="0" smtClean="0">
                <a:solidFill>
                  <a:srgbClr val="FFFF00"/>
                </a:solidFill>
              </a:rPr>
              <a:t>:-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Against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all species except P.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falciparum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4422301"/>
            <a:ext cx="585312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 activity against tissue </a:t>
            </a:r>
            <a:r>
              <a:rPr lang="en-US" sz="2800" dirty="0" err="1" smtClean="0">
                <a:solidFill>
                  <a:srgbClr val="FFFF00"/>
                </a:solidFill>
              </a:rPr>
              <a:t>shizonts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7855" y="1950720"/>
            <a:ext cx="37560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09" y="1938041"/>
            <a:ext cx="63230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56" y="2668302"/>
            <a:ext cx="670352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Has high volume of distribution(100-1000l/kg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155" y="3329842"/>
            <a:ext cx="624632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Concentrated into parasitized RBCs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0" y="403603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Released slowly from tissues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37176" y="30480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41" y="4726299"/>
            <a:ext cx="56713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Metabolized in the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040" y="5396613"/>
            <a:ext cx="5610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70% unchanged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9" y="6127375"/>
            <a:ext cx="743916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=2-3days &amp; terminal t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=1-2months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02" y="2253143"/>
            <a:ext cx="368331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obtain amino acids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13" y="4083623"/>
            <a:ext cx="3615243" cy="224676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(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&amp; traps it in food vacuole</a:t>
            </a:r>
            <a:endParaRPr lang="en-US" sz="280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0735" y="1088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990264"/>
            <a:ext cx="7486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headache and visual disturbances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6" y="2509144"/>
            <a:ext cx="6513824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 Gastro-intestinal upsets; Nausea, vomiting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43" y="3096561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 Narrow" pitchFamily="34" charset="0"/>
              </a:rPr>
              <a:t>3.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46" y="3795474"/>
            <a:ext cx="3431040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Prolonged </a:t>
            </a: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0978" y="104616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894" y="458829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Ocular toxicity: Loss of accommodation,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</a:rPr>
              <a:t>lenticular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opacity,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retinopathy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103" y="5506268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491" y="546174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Ototoxicity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Bolus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injection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8081" y="614336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720" y="1950720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37687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enhances 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efflux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from the food vacuole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5243" y="2136669"/>
            <a:ext cx="441803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76" y="3252840"/>
            <a:ext cx="4422596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mutation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480" y="22355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chloroquin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42" y="2784772"/>
            <a:ext cx="626838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Used to eradicate blood </a:t>
            </a:r>
            <a:r>
              <a:rPr lang="en-US" sz="2800" dirty="0" err="1">
                <a:solidFill>
                  <a:srgbClr val="FFFF00"/>
                </a:solidFill>
              </a:rPr>
              <a:t>schizonts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of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</a:rPr>
              <a:t>Plasmodium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98" y="4123456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Hepatic </a:t>
            </a:r>
            <a:r>
              <a:rPr lang="en-US" sz="2800" dirty="0" err="1" smtClean="0">
                <a:solidFill>
                  <a:srgbClr val="FFFF00"/>
                </a:solidFill>
              </a:rPr>
              <a:t>amoebiasis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4926623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Rheumatoid arthritis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38899" y="185447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124456"/>
            <a:ext cx="3188208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84" y="2081347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04" y="30448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Schizontocide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of all malarial parasites &amp;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gametoside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vivax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ovale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2327078"/>
            <a:ext cx="3408992" cy="40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564" y="558992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Mild analgesic, antipyretic, stimulation of uterine smooth muscle,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curaremimetic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44" y="43402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Depresses the myocardium, reduce excitability &amp; conductivity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576" y="2241750"/>
            <a:ext cx="672403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2907332"/>
            <a:ext cx="5082376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Peaks after 1-3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hours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4218553"/>
            <a:ext cx="6222912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5-20%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1" y="5796689"/>
            <a:ext cx="6461760" cy="72295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orally in a 7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day course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marL="0" lvl="1" indent="-285750">
              <a:lnSpc>
                <a:spcPts val="24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by slow IV for severe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infection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904" y="4869897"/>
            <a:ext cx="6222912" cy="72244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 10 hrs but longer in sever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infection(18hrs)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polconsultant.com/conteduc/malaria/Aslid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040" y="2026920"/>
            <a:ext cx="4449444" cy="4489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" y="3560063"/>
            <a:ext cx="6222912" cy="4024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Metabolized in the liver &amp; excreted in urine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97" y="3110175"/>
            <a:ext cx="382168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Same as chloroquine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8265" y="2016172"/>
            <a:ext cx="27501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36" y="4158965"/>
            <a:ext cx="572012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 of resistance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61" y="5084447"/>
            <a:ext cx="621509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 by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mutation of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transporter, also increased expression of P-glycoprotein transporter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8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220060"/>
            <a:ext cx="4549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240" y="721994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Supressive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Gametocides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1618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of action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17 0.00648 C 0.07356 0.02592 0.09804 0.03842 0.12252 0.04421 C 0.13046 0.04606 0.13945 0.04815 0.14752 0.05092 C 0.15169 0.05231 0.16002 0.05532 0.16002 0.05532 C 0.16367 0.06528 0.16979 0.07014 0.17617 0.07315 C 0.1819 0.07986 0.18854 0.08009 0.19492 0.08426 C 0.20455 0.10139 0.22122 0.11134 0.23372 0.11991 C 0.24544 0.12801 0.25703 0.13611 0.26875 0.14421 C 0.28802 0.15741 0.26536 0.14444 0.28242 0.15764 C 0.28685 0.16111 0.29179 0.16134 0.29622 0.16435 C 0.30195 0.16805 0.30507 0.17662 0.31002 0.18194 C 0.31432 0.18657 0.32239 0.19537 0.32747 0.19768 C 0.33203 0.20555 0.33645 0.21204 0.34244 0.21528 C 0.34687 0.22338 0.35195 0.2243 0.35742 0.2287 C 0.37226 0.24074 0.36263 0.23449 0.37122 0.23981 C 0.37773 0.24861 0.38463 0.25625 0.39127 0.26412 C 0.3944 0.26829 0.40013 0.26875 0.40377 0.2706 C 0.40989 0.27847 0.41705 0.28194 0.42369 0.28842 C 0.4375 0.30231 0.45052 0.31504 0.46627 0.31967 C 0.4802 0.32963 0.49518 0.33102 0.51002 0.3331 C 0.52044 0.33981 0.5306 0.34491 0.54127 0.35092 C 0.54935 0.35486 0.55677 0.36273 0.56497 0.3662 C 0.58554 0.375 0.5638 0.36366 0.57994 0.3706 C 0.58489 0.37268 0.58867 0.37824 0.59375 0.37963 C 0.61211 0.38565 0.6302 0.3912 0.64869 0.39537 C 0.65664 0.40231 0.66458 0.40833 0.67252 0.41528 C 0.67591 0.41829 0.68033 0.42731 0.68242 0.43102 C 0.69036 0.44514 0.69987 0.45139 0.71002 0.45764 C 0.71523 0.46736 0.72135 0.47083 0.72877 0.47315 C 0.73203 0.47546 0.73541 0.47754 0.73867 0.47986 C 0.74349 0.4831 0.73958 0.49467 0.74244 0.49977 C 0.74375 0.50208 0.74583 0.50278 0.74752 0.50417 C 0.75117 0.51111 0.7513 0.51504 0.74622 0.5199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2246 C 0.07774 0.02315 0.08073 0.02338 0.0836 0.02454 C 0.0862 0.0257 0.09115 0.02917 0.09115 0.0294 C 0.09792 0.0382 0.1056 0.0463 0.11354 0.05139 C 0.12409 0.06459 0.11888 0.06134 0.12865 0.06459 C 0.14037 0.07871 0.12175 0.05741 0.13854 0.0713 C 0.14388 0.0757 0.14883 0.08102 0.15365 0.08681 C 0.1625 0.09746 0.16927 0.10718 0.17982 0.11343 C 0.1888 0.12477 0.19453 0.12871 0.20482 0.13357 C 0.20612 0.13496 0.20729 0.13681 0.2086 0.13797 C 0.21055 0.13982 0.21289 0.14028 0.21485 0.14236 C 0.22175 0.15 0.22409 0.15972 0.22982 0.16898 C 0.23412 0.1757 0.23946 0.18009 0.24362 0.18681 C 0.2461 0.19074 0.2474 0.1963 0.24987 0.20023 C 0.25755 0.21273 0.26654 0.22269 0.27487 0.23357 C 0.27839 0.2382 0.28125 0.24445 0.2849 0.24908 C 0.29545 0.26227 0.30782 0.27222 0.31862 0.28472 C 0.32253 0.28935 0.32591 0.2956 0.32982 0.30023 C 0.34584 0.31968 0.3638 0.3338 0.38112 0.34908 C 0.40052 0.36621 0.41875 0.38773 0.43737 0.40695 C 0.44948 0.41945 0.46289 0.42917 0.47487 0.44236 C 0.48529 0.45371 0.50391 0.47408 0.51354 0.49121 C 0.52005 0.50278 0.5267 0.51528 0.5349 0.52246 C 0.53659 0.52547 0.53789 0.52894 0.53985 0.53125 C 0.54128 0.5331 0.5474 0.53496 0.54857 0.53565 C 0.55547 0.53982 0.56029 0.54514 0.56732 0.54908 C 0.57565 0.55347 0.58321 0.56181 0.59115 0.5669 C 0.60782 0.57778 0.6263 0.57847 0.64362 0.58241 C 0.65039 0.58634 0.65729 0.59144 0.66354 0.59792 C 0.67644 0.61134 0.66914 0.60695 0.67865 0.61134 C 0.68867 0.62338 0.67422 0.60718 0.68854 0.61806 C 0.68959 0.61898 0.68998 0.62199 0.69115 0.62246 C 0.69479 0.62408 0.69857 0.62384 0.70235 0.62454 C 0.71341 0.63125 0.70729 0.62871 0.7211 0.63125 C 0.72331 0.6375 0.72487 0.64167 0.72487 0.64908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C 0.01849 0.00231 0.03685 0.00579 0.05547 0.00833 C 0.06407 0.00949 0.08112 0.0118 0.08112 0.0118 C 0.09519 0.01713 0.1099 0.01875 0.12448 0.02014 C 0.13125 0.02199 0.13803 0.02708 0.1448 0.0287 C 0.14974 0.02963 0.15469 0.02963 0.15964 0.03009 C 0.16615 0.03194 0.17201 0.03403 0.17865 0.03542 C 0.18659 0.04028 0.19584 0.04583 0.2043 0.04884 C 0.21159 0.05139 0.2198 0.05162 0.22722 0.05393 C 0.23321 0.05579 0.2375 0.06273 0.24349 0.06412 C 0.25339 0.0662 0.26329 0.0662 0.27331 0.06759 C 0.28646 0.07592 0.30704 0.07523 0.32071 0.07616 C 0.41459 0.07384 0.50717 0.08171 0.60079 0.08611 C 0.60964 0.08912 0.60717 0.08935 0.6129 0.0963 C 0.61615 0.10046 0.62136 0.10162 0.62514 0.10486 C 0.6306 0.10231 0.63451 0.10417 0.63998 0.10648 C 0.63698 0.10092 0.63724 0.10347 0.63724 0.09977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014 C 0.0211 -0.01851 0.03776 -0.01551 0.05495 -0.01134 C 0.06302 -0.00648 0.07149 -0.00601 0.07995 -0.00463 C 0.09089 -0.00069 0.10156 0.00348 0.11237 0.0088 C 0.11498 0.00996 0.11745 0.01158 0.11992 0.0132 C 0.12162 0.01436 0.12318 0.01644 0.12487 0.0176 C 0.13099 0.0213 0.13854 0.02269 0.14492 0.02431 C 0.15052 0.0294 0.15664 0.03102 0.16237 0.03542 C 0.19063 0.05718 0.22227 0.05926 0.25248 0.06644 C 0.25794 0.07153 0.26302 0.07176 0.26862 0.07547 C 0.28255 0.08473 0.29675 0.09561 0.3112 0.10209 C 0.32357 0.10764 0.33607 0.10949 0.3487 0.11088 C 0.36419 0.11667 0.3793 0.12524 0.39492 0.12871 C 0.40143 0.13172 0.40703 0.13565 0.41367 0.13774 C 0.42318 0.1463 0.4138 0.13889 0.42487 0.14422 C 0.43112 0.14723 0.4362 0.15278 0.44245 0.15533 C 0.4556 0.17871 0.48334 0.18959 0.50117 0.19329 C 0.5125 0.19954 0.52448 0.19861 0.5362 0.19977 C 0.54388 0.20186 0.55169 0.2044 0.55873 0.21088 C 0.56745 0.21875 0.55677 0.2132 0.56745 0.2176 C 0.56992 0.22431 0.57331 0.2301 0.57487 0.23774 C 0.57526 0.23982 0.57526 0.2426 0.57617 0.24422 C 0.57995 0.25093 0.59558 0.24954 0.60365 0.25324 C 0.6125 0.24306 0.62383 0.24144 0.63373 0.23542 C 0.64323 0.23797 0.64544 0.23774 0.63998 0.23774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718 C 0.08737 0.01134 0.09011 0.01644 0.09375 0.0206 C 0.1013 0.04074 0.1099 0.05833 0.11745 0.07824 C 0.12266 0.0919 0.12709 0.1088 0.13373 0.1206 C 0.14011 0.14931 0.13203 0.11713 0.13998 0.13843 C 0.14063 0.14028 0.14063 0.14283 0.14115 0.14491 C 0.1418 0.14722 0.14284 0.14931 0.14375 0.15162 C 0.14531 0.16088 0.14922 0.16458 0.15117 0.17384 C 0.15391 0.18704 0.15821 0.20602 0.16367 0.2162 C 0.16732 0.23426 0.17422 0.24977 0.17865 0.26713 C 0.18229 0.28125 0.1849 0.29352 0.19115 0.30509 C 0.19479 0.32361 0.20078 0.34236 0.20873 0.35602 C 0.21107 0.37408 0.20781 0.35671 0.21367 0.37176 C 0.22097 0.39074 0.20886 0.3669 0.21745 0.38287 C 0.21979 0.39329 0.22344 0.39977 0.22617 0.40949 C 0.23229 0.43125 0.23646 0.4544 0.24245 0.47616 C 0.24492 0.49769 0.24154 0.47847 0.2474 0.49398 C 0.25117 0.50394 0.25196 0.51713 0.25495 0.52732 C 0.25586 0.53056 0.25755 0.5331 0.25873 0.53611 C 0.26003 0.53958 0.26146 0.54329 0.2625 0.54722 C 0.26472 0.55579 0.26459 0.56806 0.26745 0.57616 C 0.27097 0.58634 0.27526 0.59653 0.27995 0.60509 C 0.28034 0.6081 0.28034 0.61134 0.28125 0.61389 C 0.28294 0.61829 0.2875 0.625 0.2875 0.625 C 0.28841 0.63009 0.29219 0.64722 0.29492 0.64954 C 0.29675 0.65116 0.3086 0.65394 0.30873 0.65394 C 0.31081 0.66551 0.31081 0.67755 0.3125 0.68935 C 0.31146 0.7169 0.30977 0.74074 0.30625 0.76713 C 0.30456 0.80139 0.30495 0.78495 0.30495 0.8162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0.00169 0.01759 0.00547 0.03518 0.01003 0.05092 C 0.01432 0.06597 0.01419 0.08148 0.02005 0.09537 C 0.02253 0.11203 0.02917 0.13009 0.0388 0.13541 C 0.04258 0.13981 0.04453 0.14421 0.04883 0.14653 C 0.05013 0.14791 0.0513 0.14977 0.0526 0.15092 C 0.05378 0.15185 0.05521 0.15208 0.05625 0.15324 C 0.06471 0.16227 0.05234 0.15347 0.0625 0.15995 C 0.07565 0.18217 0.05365 0.14606 0.06875 0.16666 C 0.07109 0.1699 0.08268 0.18842 0.08503 0.19328 C 0.0875 0.19861 0.08698 0.20069 0.0901 0.2044 C 0.09401 0.20903 0.09844 0.2118 0.1026 0.21551 C 0.10456 0.21736 0.11198 0.22615 0.1138 0.22662 C 0.12044 0.22847 0.12721 0.22801 0.13385 0.2287 C 0.14102 0.22662 0.14674 0.2287 0.15378 0.2287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7" y="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 bitter taste.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(tinnitus, deafness, headaches, nausea &amp;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visual disturbances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7" y="3125576"/>
            <a:ext cx="567525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Abdominal pain &amp;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7" y="3669605"/>
            <a:ext cx="596109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Rashes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fever,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3987" y="84531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arrhythmias, hypoglycemia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960" y="4331217"/>
            <a:ext cx="11523479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Blood 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thrombocytopenic purpura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hypoprothrombinaemia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960" y="4843745"/>
            <a:ext cx="1114247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is associated with renal failure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2178" y="595703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6593998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IV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tremor of the lips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and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limbs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delirium, fits, stimulation followed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depression of respiration &amp; coma</a:t>
            </a:r>
          </a:p>
        </p:txBody>
      </p:sp>
    </p:spTree>
    <p:extLst>
      <p:ext uri="{BB962C8B-B14F-4D97-AF65-F5344CB8AC3E}">
        <p14:creationId xmlns="" xmlns:p14="http://schemas.microsoft.com/office/powerpoint/2010/main" val="3386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63" y="227539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2" y="3010031"/>
            <a:ext cx="693137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Glucose-6-Phosphate Dehydrogenase Deficiency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19" y="369076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Myasthenia Gravis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83" y="445692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6623" y="122681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98" y="5193836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7051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Dose should be reduced in renal insufficiency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520" y="20574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1480" y="39319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0520" y="23622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25603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5760" y="27127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85760" y="30784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480" y="31546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16240" y="37642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6240" y="41605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6720" y="45110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6240" y="48615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31480" y="52120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31480" y="55473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31480" y="59131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80" y="62636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f/fa/Plasmodium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681" y="2133600"/>
            <a:ext cx="3794760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841792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Parenteral</a:t>
            </a:r>
            <a:r>
              <a:rPr lang="en-US" sz="2800" b="1" i="1" dirty="0" smtClean="0"/>
              <a:t> treatment of severe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64" y="359989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Oral treatment of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0904" y="488005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Nocturnal leg cramps??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75176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Antacids: Antacids containing aluminum &amp;/or 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magnesium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may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delay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decrease absorption of quinine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4" y="392658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94" y="4767831"/>
            <a:ext cx="742264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Quinine can raise plasma levels of warfarin and digoxin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0" y="2118361"/>
            <a:ext cx="400145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913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28" y="1244178"/>
            <a:ext cx="78218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Hypnozoitocides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 liver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gametocytocides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8" y="2329091"/>
            <a:ext cx="63116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Radical cure of P. </a:t>
            </a:r>
            <a:r>
              <a:rPr lang="en-US" sz="2800" i="1" dirty="0" err="1">
                <a:solidFill>
                  <a:srgbClr val="FFFF00"/>
                </a:solidFill>
              </a:rPr>
              <a:t>ovale</a:t>
            </a:r>
            <a:r>
              <a:rPr lang="en-US" sz="2800" i="1" dirty="0">
                <a:solidFill>
                  <a:srgbClr val="FFFF00"/>
                </a:solidFill>
              </a:rPr>
              <a:t> &amp; P. vivax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88" y="3032409"/>
            <a:ext cx="533625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Prevent spread of all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56" y="4642418"/>
            <a:ext cx="4478904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Well absorbed orally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4457" y="5398075"/>
            <a:ext cx="6061634" cy="10926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metabolized to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3-6h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53" y="377825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4749800" cy="403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608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52" y="2080038"/>
            <a:ext cx="5785647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Not well understood. It may be acting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by:-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" y="2725157"/>
            <a:ext cx="889349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Generating ROS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can damage lipids, proteins &amp; 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480" y="3324556"/>
            <a:ext cx="651716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Interfering with the electron transport in the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" y="4500232"/>
            <a:ext cx="643910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formation of transport vesicles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668" y="126549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40" y="5660053"/>
            <a:ext cx="634618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Rare when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are combined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194" name="Picture 2" descr="http://www.nature.com/nrmicro/journal/v4/n11/images/nrmicro1529-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521" y="3276600"/>
            <a:ext cx="4363720" cy="3581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1455" y="3397568"/>
            <a:ext cx="40576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922" y="22591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81" y="2970457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Epigastric distress  &amp; abdominal cramps.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20" y="4086944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anemia, cyanosis 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3" y="4900794"/>
            <a:ext cx="68229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rarely in patients with deficiency of NADH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methemoglobin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024" y="1095676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Maintains integrity of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1480" y="4391744"/>
            <a:ext cx="13162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G6PD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7848" y="1788752"/>
            <a:ext cx="49890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Oxidation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produces free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radicals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5640" y="2812880"/>
            <a:ext cx="51663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Free radicals will cause oxidative damage of RBCs →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736" y="3849624"/>
            <a:ext cx="3352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O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 oxidizes 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124200"/>
            <a:ext cx="615696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" y="3063241"/>
            <a:ext cx="5699760" cy="37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9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56" y="2430630"/>
            <a:ext cx="682940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 of relapsing malaria, 15mg/day for 14 days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0" y="3728953"/>
            <a:ext cx="562878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In falciparum malaria: a single dose (45mg) to kill gametes &amp; cut down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3282" y="43927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236" y="1547359"/>
            <a:ext cx="38408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960" y="5435833"/>
            <a:ext cx="885676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Should be avoided in pregnancy(</a:t>
            </a:r>
            <a:r>
              <a:rPr lang="en-US" sz="2800" dirty="0" smtClean="0"/>
              <a:t>the fetus is relatively G6PD-deficient and thus at risk of </a:t>
            </a:r>
            <a:r>
              <a:rPr lang="en-US" sz="2800" dirty="0" err="1" smtClean="0"/>
              <a:t>hemolysis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rgbClr val="FFFF00"/>
                </a:solidFill>
              </a:rPr>
              <a:t>&amp; G6PD deficiency patients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80" y="2774633"/>
            <a:ext cx="5684520" cy="26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9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8001" y="2764148"/>
            <a:ext cx="475679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Chloroquine for 3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days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211" y="4090487"/>
            <a:ext cx="487830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ACT / 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days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8012" y="276149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0372" y="379470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661" y="1933726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vivax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81" y="276375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sensitive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31" y="4194957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resistant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" y="2740372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" y="3787497"/>
            <a:ext cx="33706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uncomplicated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699" y="4534137"/>
            <a:ext cx="28569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2789" y="4489102"/>
            <a:ext cx="52968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24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hrs followed by ACT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 	        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Quinine  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نتيجة بحث الصور عن ‪antimalarial drugs comic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5840" y="2103120"/>
            <a:ext cx="3383280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Causal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parasite in liver cells &amp; prevent invasion of erythrocytes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21" y="4509500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Supressive</a:t>
            </a:r>
            <a:r>
              <a:rPr lang="en-US" sz="2800" dirty="0" smtClean="0">
                <a:solidFill>
                  <a:srgbClr val="FFFF00"/>
                </a:solidFill>
              </a:rPr>
              <a:t>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08108" y="4585700"/>
            <a:ext cx="4458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Suppresses the 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phase &amp; thus attack of malaria fever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doxycycline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2" y="2174341"/>
            <a:ext cx="45743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without 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 multidrug-resistant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2" y="3421713"/>
            <a:ext cx="500107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Areas with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00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12" y="3428425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17" y="5698692"/>
            <a:ext cx="1093554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Begin 1-2 weeks before departure (except for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2 days) &amp; continue for 4 weeks after leaving the endemic area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Clinical cure (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schizonicide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Used to terminate  an episode of malarial fever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Fast acting high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229" y="3346142"/>
            <a:ext cx="248709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artemisinin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Slow acting low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112" y="5473005"/>
            <a:ext cx="276500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sulfonamides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Eradicate all forms of vivax from the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8788" y="1979587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Suppressive drug + </a:t>
            </a:r>
            <a:r>
              <a:rPr lang="en-US" sz="2800" dirty="0" err="1" smtClean="0">
                <a:solidFill>
                  <a:srgbClr val="FFFF00"/>
                </a:solidFill>
              </a:rPr>
              <a:t>hypnozoitocidal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Gametocidal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gametocytes &amp; prevent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0360" y="4884064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</a:rPr>
              <a:t>, all species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036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7822" y="33892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 against vivax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27351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Sprozoitocides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753679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</a:t>
            </a:r>
            <a:r>
              <a:rPr lang="en-US" sz="2800" dirty="0" err="1" smtClean="0">
                <a:solidFill>
                  <a:srgbClr val="FFFF00"/>
                </a:solidFill>
              </a:rPr>
              <a:t>sporozoites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761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</a:rPr>
              <a:t>Fast acting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rgbClr val="FFFF00"/>
                </a:solidFill>
              </a:rPr>
              <a:t>P. 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1" y="0"/>
            <a:ext cx="29718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94" y="5207223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High recrudescence rate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18" y="4436079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Short duration of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</a:rPr>
              <a:t> is the active principle of the plant </a:t>
            </a:r>
            <a:r>
              <a:rPr lang="en-US" sz="2800" i="1" dirty="0" smtClean="0">
                <a:solidFill>
                  <a:srgbClr val="FFFF00"/>
                </a:solidFill>
              </a:rPr>
              <a:t>Artemisia </a:t>
            </a:r>
            <a:r>
              <a:rPr lang="en-US" sz="2800" i="1" dirty="0" err="1" smtClean="0">
                <a:solidFill>
                  <a:srgbClr val="FFFF00"/>
                </a:solidFill>
              </a:rPr>
              <a:t>annua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qinghaosu</a:t>
            </a:r>
            <a:r>
              <a:rPr lang="en-US" sz="2800" b="1" dirty="0" smtClean="0"/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" y="6035040"/>
            <a:ext cx="102412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Poorly soluble in water &amp; oil, can only be used orally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نتيجة بحث الصور عن ‪antimalarial drugs comics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2514600"/>
            <a:ext cx="4241418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pharmaokinetics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98" y="2217600"/>
            <a:ext cx="5870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Derivatives are rapidly absorbed orally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8" y="1037628"/>
            <a:ext cx="10061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in liver into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dihydroartesiminin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active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50" y="2966616"/>
            <a:ext cx="3331028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Widely distributed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77080" y="3617012"/>
            <a:ext cx="91003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t½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4hrs 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45min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4-11hrs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840" y="4280426"/>
            <a:ext cx="105176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/>
              <a:t>(water-soluble; oral, IV, IM,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120" y="1605332"/>
            <a:ext cx="73477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are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prodrugs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320" y="5530106"/>
            <a:ext cx="992328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Dihydroartemisinin</a:t>
            </a:r>
            <a:r>
              <a:rPr lang="en-US" sz="2800" dirty="0" smtClean="0"/>
              <a:t> (water-soluble; oral administration)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80" y="4935746"/>
            <a:ext cx="1103580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/>
              <a:t>Artemether</a:t>
            </a:r>
            <a:r>
              <a:rPr lang="en-US" sz="2800" dirty="0" smtClean="0"/>
              <a:t> (lipid-soluble; oral, IM, and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80" y="6170746"/>
            <a:ext cx="106700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/>
              <a:t>Induce its own CYP-mediated metabolism</a:t>
            </a:r>
            <a:r>
              <a:rPr lang="en-US" sz="2800" dirty="0" smtClean="0">
                <a:latin typeface="Calibri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↑ clearance 5 fold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41" y="145979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36" y="2349399"/>
            <a:ext cx="6650982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bridges that are cleaved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yield carbon- centered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free radicals, that will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75" y="4565860"/>
            <a:ext cx="661440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sarco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-endoplasmic reticulum Ca</a:t>
            </a:r>
            <a:r>
              <a:rPr lang="en-US" sz="2800" baseline="30000" dirty="0" smtClean="0">
                <a:solidFill>
                  <a:srgbClr val="FFFF00"/>
                </a:solidFill>
                <a:latin typeface="Arial Narrow" pitchFamily="34" charset="0"/>
              </a:rPr>
              <a:t>2+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ATPase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of the </a:t>
            </a:r>
            <a:b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parasite, thereby inhibiting its growth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13" y="3601238"/>
            <a:ext cx="6660647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membranes of parasite’s food vacuole and mitochondria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52" y="582010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formation of transport vesicles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5173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25042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6" y="484300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reported recently in Cambodia- Thailand border</a:t>
            </a:r>
            <a:endParaRPr lang="en-US" sz="2800" u="heavy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1877568"/>
            <a:ext cx="6076950" cy="37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1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4" y="5315795"/>
            <a:ext cx="860140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malaria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(24h) followed by complete course of ACT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2420195"/>
            <a:ext cx="8603188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Because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derivatives have short t½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(1)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monotherapy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should be extended beyond disappearance  of parasite to prevent recrudescence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(2)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by combining the drug with long- acting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drug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08" y="448519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15176</TotalTime>
  <Words>1295</Words>
  <Application>Microsoft Office PowerPoint</Application>
  <PresentationFormat>Custom</PresentationFormat>
  <Paragraphs>244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669</cp:revision>
  <dcterms:created xsi:type="dcterms:W3CDTF">2015-12-03T14:01:37Z</dcterms:created>
  <dcterms:modified xsi:type="dcterms:W3CDTF">2017-01-03T07:33:50Z</dcterms:modified>
</cp:coreProperties>
</file>