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8" r:id="rId2"/>
    <p:sldId id="269" r:id="rId3"/>
    <p:sldId id="271" r:id="rId4"/>
    <p:sldId id="272" r:id="rId5"/>
    <p:sldId id="270" r:id="rId6"/>
    <p:sldId id="256" r:id="rId7"/>
    <p:sldId id="257" r:id="rId8"/>
    <p:sldId id="273" r:id="rId9"/>
    <p:sldId id="274" r:id="rId10"/>
    <p:sldId id="278" r:id="rId11"/>
    <p:sldId id="279" r:id="rId12"/>
    <p:sldId id="263" r:id="rId13"/>
    <p:sldId id="277" r:id="rId14"/>
    <p:sldId id="259" r:id="rId15"/>
    <p:sldId id="260" r:id="rId16"/>
    <p:sldId id="261" r:id="rId17"/>
    <p:sldId id="262" r:id="rId18"/>
    <p:sldId id="264" r:id="rId19"/>
    <p:sldId id="265" r:id="rId20"/>
    <p:sldId id="266" r:id="rId21"/>
    <p:sldId id="267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01E81-D30B-4431-BAFD-99B053AB0117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16136-27A2-4E3B-92E3-21C1203581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74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89E30B-5839-4B18-9D28-196D08CEB48D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10609-1DB3-4113-9F8F-82A5487A901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78FCA-D069-471F-A697-9CC411617BD1}" type="slidenum">
              <a:rPr lang="en-US" smtClean="0">
                <a:latin typeface="Tahoma" pitchFamily="34" charset="0"/>
              </a:rPr>
              <a:pPr/>
              <a:t>18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67816-356F-4FAA-A4C9-91BB58000F6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4ADB4-599A-423C-84A5-9E77628EF57B}" type="slidenum">
              <a:rPr lang="en-US" smtClean="0">
                <a:latin typeface="Tahoma" pitchFamily="34" charset="0"/>
              </a:rPr>
              <a:pPr/>
              <a:t>20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D6DED-B43B-4229-ABC0-CFDF65E8BE74}" type="slidenum">
              <a:rPr lang="en-US" smtClean="0">
                <a:latin typeface="Tahoma" pitchFamily="34" charset="0"/>
              </a:rPr>
              <a:pPr/>
              <a:t>21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C8FA6-7F04-40D6-9EE5-1FDF9B63470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0E773-3C05-4D5F-A691-75205098F3E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latin typeface="Arial" charset="0"/>
            </a:endParaRPr>
          </a:p>
        </p:txBody>
      </p:sp>
      <p:sp>
        <p:nvSpPr>
          <p:cNvPr id="10547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55462ACD-EB68-4D02-B594-F9D26E943F6A}" type="slidenum">
              <a:rPr lang="ar-SA" sz="1200">
                <a:latin typeface="Times New Roman" pitchFamily="18" charset="0"/>
              </a:rPr>
              <a:pPr/>
              <a:t>10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>
              <a:latin typeface="Arial" charset="0"/>
            </a:endParaRP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A94069-4560-4F7F-A9D1-E6A1BB86C8E3}" type="slidenum">
              <a:rPr lang="ar-SA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0F93FA-EFFB-4489-AC42-141DB2EC7562}" type="slidenum">
              <a:rPr lang="en-US" smtClean="0">
                <a:latin typeface="Tahoma" pitchFamily="34" charset="0"/>
              </a:rPr>
              <a:pPr/>
              <a:t>12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95A8B-A872-427F-B454-E4E1F2FA0024}" type="slidenum">
              <a:rPr lang="en-US" smtClean="0">
                <a:latin typeface="Tahoma" pitchFamily="34" charset="0"/>
              </a:rPr>
              <a:pPr/>
              <a:t>14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C03D0-1D3C-49F4-97E4-F8963B1AB41A}" type="slidenum">
              <a:rPr lang="en-US" smtClean="0">
                <a:latin typeface="Tahoma" pitchFamily="34" charset="0"/>
              </a:rPr>
              <a:pPr/>
              <a:t>15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69D79-B68E-4D03-84AF-258A75E30088}" type="slidenum">
              <a:rPr lang="en-US" smtClean="0">
                <a:latin typeface="Tahoma" pitchFamily="34" charset="0"/>
              </a:rPr>
              <a:pPr/>
              <a:t>16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EB77-C89B-4958-8405-42B54A6F8750}" type="datetimeFigureOut">
              <a:rPr lang="en-GB" smtClean="0"/>
              <a:pPr/>
              <a:t>28/12/2013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%0b19-13_1.jpg%20%20%20%20%20%20%20%20%20%20%20%20%20%20%20%20%20%20%20%20%20%20%20%20%20%20%20%20%20%20%20%20%20%20%20%20%20%20%20%20%20%20%20%20%20%20%20%20%20%20%20%200001C664%0e%20%20Macintosh%20HD%20%20%20%20%20%20%20%20%20%20%20%20%20%20%20%20%20BA03BFAA: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024" y="482302"/>
            <a:ext cx="8892480" cy="1506538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  <a:t>Coagulation Mechanisms</a:t>
            </a:r>
            <a:b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sz="5500" b="1" dirty="0" smtClean="0">
              <a:latin typeface="Comic Sans MS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916832"/>
            <a:ext cx="7391400" cy="4572000"/>
          </a:xfrm>
        </p:spPr>
        <p:txBody>
          <a:bodyPr>
            <a:normAutofit/>
          </a:bodyPr>
          <a:lstStyle/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18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Dr.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itchFamily="66" charset="0"/>
              </a:rPr>
              <a:t>Nervana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itchFamily="66" charset="0"/>
              </a:rPr>
              <a:t>Bayoumy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en-US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812748" indent="-812748">
              <a:lnSpc>
                <a:spcPct val="150000"/>
              </a:lnSpc>
            </a:pP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Associate  </a:t>
            </a: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Professor</a:t>
            </a:r>
          </a:p>
          <a:p>
            <a:pPr marL="812748" indent="-812748">
              <a:lnSpc>
                <a:spcPct val="80000"/>
              </a:lnSpc>
            </a:pP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Department of Physiology</a:t>
            </a:r>
          </a:p>
          <a:p>
            <a:pPr marL="812748" indent="-812748">
              <a:lnSpc>
                <a:spcPct val="80000"/>
              </a:lnSpc>
            </a:pPr>
            <a:r>
              <a:rPr lang="en-US" sz="1800" b="1" dirty="0" smtClean="0">
                <a:latin typeface="Comic Sans MS" pitchFamily="66" charset="0"/>
              </a:rPr>
              <a:t> </a:t>
            </a:r>
            <a:endParaRPr lang="en-US" sz="1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3581400" y="4013200"/>
            <a:ext cx="609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H="1">
            <a:off x="4724400" y="4013200"/>
            <a:ext cx="609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200400" y="4191000"/>
            <a:ext cx="14285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1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</a:t>
            </a:r>
            <a:r>
              <a:rPr lang="en-US" altLang="ar-SA" sz="1400" b="1" baseline="30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++</a:t>
            </a:r>
            <a:r>
              <a:rPr lang="en-US" altLang="ar-SA" sz="1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PL, VIII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3810000" y="4876800"/>
            <a:ext cx="152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863975" y="4876800"/>
            <a:ext cx="1514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1900" b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</a:t>
            </a:r>
            <a:r>
              <a:rPr lang="en-US" altLang="ar-SA" sz="1900" b="1" baseline="3000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++</a:t>
            </a:r>
            <a:r>
              <a:rPr lang="en-US" altLang="ar-SA" sz="1900" b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PL, V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3581400" y="59436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6400800" y="59436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705600" y="5529263"/>
            <a:ext cx="747320" cy="68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ar-SA" sz="16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XIIIa</a:t>
            </a:r>
          </a:p>
          <a:p>
            <a:pPr eaLnBrk="0" hangingPunct="0">
              <a:lnSpc>
                <a:spcPct val="120000"/>
              </a:lnSpc>
              <a:defRPr/>
            </a:pPr>
            <a:r>
              <a:rPr lang="en-US" altLang="ar-SA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</a:t>
            </a:r>
            <a:r>
              <a:rPr lang="en-US" altLang="ar-SA" b="1" baseline="300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++</a:t>
            </a:r>
            <a:endParaRPr lang="en-US" altLang="ar-SA" b="1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620000" y="4495800"/>
            <a:ext cx="6969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ar-SA" sz="19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XIII</a:t>
            </a: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7239000" y="48006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B0F0"/>
              </a:solidFill>
            </a:endParaRP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7010400" y="4876800"/>
            <a:ext cx="381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495800" y="4191000"/>
            <a:ext cx="0" cy="609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4038600" y="5105400"/>
            <a:ext cx="2133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B0F0"/>
              </a:solidFill>
            </a:endParaRP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685800" y="4572000"/>
            <a:ext cx="7848600" cy="0"/>
          </a:xfrm>
          <a:prstGeom prst="line">
            <a:avLst/>
          </a:prstGeom>
          <a:noFill/>
          <a:ln w="28575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09600" y="4618038"/>
            <a:ext cx="1295400" cy="1006475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ar-S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Final</a:t>
            </a:r>
          </a:p>
          <a:p>
            <a:pPr eaLnBrk="0" hangingPunct="0">
              <a:defRPr/>
            </a:pPr>
            <a:r>
              <a:rPr lang="en-US" altLang="ar-S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common</a:t>
            </a:r>
          </a:p>
          <a:p>
            <a:pPr eaLnBrk="0" hangingPunct="0">
              <a:defRPr/>
            </a:pPr>
            <a:r>
              <a:rPr lang="en-US" altLang="ar-S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pathway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029200" y="244475"/>
            <a:ext cx="3182938" cy="3692525"/>
            <a:chOff x="3168" y="154"/>
            <a:chExt cx="2005" cy="2326"/>
          </a:xfrm>
        </p:grpSpPr>
        <p:sp>
          <p:nvSpPr>
            <p:cNvPr id="66609" name="Line 18"/>
            <p:cNvSpPr>
              <a:spLocks noChangeShapeType="1"/>
            </p:cNvSpPr>
            <p:nvPr/>
          </p:nvSpPr>
          <p:spPr bwMode="auto">
            <a:xfrm flipH="1">
              <a:off x="4032" y="1136"/>
              <a:ext cx="720" cy="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6610" name="Line 19"/>
            <p:cNvSpPr>
              <a:spLocks noChangeShapeType="1"/>
            </p:cNvSpPr>
            <p:nvPr/>
          </p:nvSpPr>
          <p:spPr bwMode="auto">
            <a:xfrm>
              <a:off x="4320" y="704"/>
              <a:ext cx="0" cy="336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4189" y="1136"/>
              <a:ext cx="51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 sz="2100" b="1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Ca</a:t>
              </a:r>
              <a:r>
                <a:rPr lang="en-US" altLang="ar-SA" sz="2100" b="1" baseline="3000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++</a:t>
              </a:r>
              <a:endParaRPr lang="en-US" altLang="ar-SA" sz="21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6612" name="Line 21"/>
            <p:cNvSpPr>
              <a:spLocks noChangeShapeType="1"/>
            </p:cNvSpPr>
            <p:nvPr/>
          </p:nvSpPr>
          <p:spPr bwMode="auto">
            <a:xfrm flipH="1">
              <a:off x="3168" y="1280"/>
              <a:ext cx="672" cy="120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8934" name="Text Box 22"/>
            <p:cNvSpPr txBox="1">
              <a:spLocks noChangeArrowheads="1"/>
            </p:cNvSpPr>
            <p:nvPr/>
          </p:nvSpPr>
          <p:spPr bwMode="auto">
            <a:xfrm>
              <a:off x="3390" y="154"/>
              <a:ext cx="178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 sz="2600" b="1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Extrinsic system</a:t>
              </a:r>
            </a:p>
          </p:txBody>
        </p:sp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3744" y="432"/>
              <a:ext cx="8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tissue factor</a:t>
              </a:r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3644" y="1008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VIIa</a:t>
              </a:r>
            </a:p>
          </p:txBody>
        </p:sp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4744" y="1008"/>
              <a:ext cx="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VII</a:t>
              </a:r>
            </a:p>
          </p:txBody>
        </p:sp>
      </p:grp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4203700" y="3733800"/>
            <a:ext cx="436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Xa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200400" y="3733800"/>
            <a:ext cx="1896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                    X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5334000" y="4673600"/>
            <a:ext cx="1830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thrombin IIa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1828800" y="4673600"/>
            <a:ext cx="211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Prothrombin II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7591425" y="571500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2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Fibrin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4268788" y="5740400"/>
            <a:ext cx="221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Fibrin monomer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1905000" y="5740400"/>
            <a:ext cx="174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Fibrinogen I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609600" y="228600"/>
            <a:ext cx="3276600" cy="3692525"/>
            <a:chOff x="384" y="154"/>
            <a:chExt cx="2064" cy="2326"/>
          </a:xfrm>
        </p:grpSpPr>
        <p:grpSp>
          <p:nvGrpSpPr>
            <p:cNvPr id="66587" name="Group 34"/>
            <p:cNvGrpSpPr>
              <a:grpSpLocks/>
            </p:cNvGrpSpPr>
            <p:nvPr/>
          </p:nvGrpSpPr>
          <p:grpSpPr bwMode="auto">
            <a:xfrm>
              <a:off x="384" y="154"/>
              <a:ext cx="2064" cy="2326"/>
              <a:chOff x="384" y="154"/>
              <a:chExt cx="2064" cy="2326"/>
            </a:xfrm>
          </p:grpSpPr>
          <p:sp>
            <p:nvSpPr>
              <p:cNvPr id="38947" name="Text Box 35"/>
              <p:cNvSpPr txBox="1">
                <a:spLocks noChangeArrowheads="1"/>
              </p:cNvSpPr>
              <p:nvPr/>
            </p:nvSpPr>
            <p:spPr bwMode="auto">
              <a:xfrm>
                <a:off x="576" y="154"/>
                <a:ext cx="1753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6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Intrinsic system</a:t>
                </a:r>
              </a:p>
            </p:txBody>
          </p:sp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685" y="416"/>
                <a:ext cx="49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Kallik.</a:t>
                </a:r>
              </a:p>
            </p:txBody>
          </p:sp>
          <p:sp>
            <p:nvSpPr>
              <p:cNvPr id="66591" name="Line 37"/>
              <p:cNvSpPr>
                <a:spLocks noChangeShapeType="1"/>
              </p:cNvSpPr>
              <p:nvPr/>
            </p:nvSpPr>
            <p:spPr bwMode="auto">
              <a:xfrm flipH="1">
                <a:off x="1320" y="591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1203" y="992"/>
                <a:ext cx="3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XIIa</a:t>
                </a:r>
              </a:p>
            </p:txBody>
          </p:sp>
          <p:sp>
            <p:nvSpPr>
              <p:cNvPr id="66593" name="Line 39"/>
              <p:cNvSpPr>
                <a:spLocks noChangeShapeType="1"/>
              </p:cNvSpPr>
              <p:nvPr/>
            </p:nvSpPr>
            <p:spPr bwMode="auto">
              <a:xfrm>
                <a:off x="1008" y="704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594" name="Line 40"/>
              <p:cNvSpPr>
                <a:spLocks noChangeShapeType="1"/>
              </p:cNvSpPr>
              <p:nvPr/>
            </p:nvSpPr>
            <p:spPr bwMode="auto">
              <a:xfrm>
                <a:off x="816" y="1136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384" y="712"/>
                <a:ext cx="6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0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HMWK</a:t>
                </a:r>
              </a:p>
            </p:txBody>
          </p:sp>
          <p:sp>
            <p:nvSpPr>
              <p:cNvPr id="66596" name="Line 42"/>
              <p:cNvSpPr>
                <a:spLocks noChangeShapeType="1"/>
              </p:cNvSpPr>
              <p:nvPr/>
            </p:nvSpPr>
            <p:spPr bwMode="auto">
              <a:xfrm flipV="1">
                <a:off x="1440" y="608"/>
                <a:ext cx="144" cy="384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597" name="Line 43"/>
              <p:cNvSpPr>
                <a:spLocks noChangeShapeType="1"/>
              </p:cNvSpPr>
              <p:nvPr/>
            </p:nvSpPr>
            <p:spPr bwMode="auto">
              <a:xfrm>
                <a:off x="1241" y="1616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598" name="Line 44"/>
              <p:cNvSpPr>
                <a:spLocks noChangeShapeType="1"/>
              </p:cNvSpPr>
              <p:nvPr/>
            </p:nvSpPr>
            <p:spPr bwMode="auto">
              <a:xfrm>
                <a:off x="1392" y="1280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1407" y="1232"/>
                <a:ext cx="684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1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HMWK</a:t>
                </a:r>
              </a:p>
            </p:txBody>
          </p:sp>
          <p:sp>
            <p:nvSpPr>
              <p:cNvPr id="66600" name="Line 46"/>
              <p:cNvSpPr>
                <a:spLocks noChangeShapeType="1"/>
              </p:cNvSpPr>
              <p:nvPr/>
            </p:nvSpPr>
            <p:spPr bwMode="auto">
              <a:xfrm>
                <a:off x="1625" y="2096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601" name="Line 47"/>
              <p:cNvSpPr>
                <a:spLocks noChangeShapeType="1"/>
              </p:cNvSpPr>
              <p:nvPr/>
            </p:nvSpPr>
            <p:spPr bwMode="auto">
              <a:xfrm>
                <a:off x="1776" y="1760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60" name="Text Box 48"/>
              <p:cNvSpPr txBox="1">
                <a:spLocks noChangeArrowheads="1"/>
              </p:cNvSpPr>
              <p:nvPr/>
            </p:nvSpPr>
            <p:spPr bwMode="auto">
              <a:xfrm>
                <a:off x="1549" y="2096"/>
                <a:ext cx="513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1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Ca</a:t>
                </a:r>
                <a:r>
                  <a:rPr lang="en-US" altLang="ar-SA" sz="2100" b="1" baseline="3000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++</a:t>
                </a:r>
                <a:endParaRPr lang="en-US" altLang="ar-SA" sz="2100" b="1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66603" name="Line 49"/>
              <p:cNvSpPr>
                <a:spLocks noChangeShapeType="1"/>
              </p:cNvSpPr>
              <p:nvPr/>
            </p:nvSpPr>
            <p:spPr bwMode="auto">
              <a:xfrm>
                <a:off x="2208" y="2240"/>
                <a:ext cx="240" cy="24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62" name="Text Box 50"/>
              <p:cNvSpPr txBox="1">
                <a:spLocks noChangeArrowheads="1"/>
              </p:cNvSpPr>
              <p:nvPr/>
            </p:nvSpPr>
            <p:spPr bwMode="auto">
              <a:xfrm>
                <a:off x="475" y="1008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XII</a:t>
                </a:r>
              </a:p>
            </p:txBody>
          </p:sp>
          <p:sp>
            <p:nvSpPr>
              <p:cNvPr id="38963" name="Text Box 51"/>
              <p:cNvSpPr txBox="1">
                <a:spLocks noChangeArrowheads="1"/>
              </p:cNvSpPr>
              <p:nvPr/>
            </p:nvSpPr>
            <p:spPr bwMode="auto">
              <a:xfrm>
                <a:off x="1616" y="1440"/>
                <a:ext cx="3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XIa</a:t>
                </a:r>
              </a:p>
            </p:txBody>
          </p:sp>
          <p:sp>
            <p:nvSpPr>
              <p:cNvPr id="38964" name="Text Box 52"/>
              <p:cNvSpPr txBox="1">
                <a:spLocks noChangeArrowheads="1"/>
              </p:cNvSpPr>
              <p:nvPr/>
            </p:nvSpPr>
            <p:spPr bwMode="auto">
              <a:xfrm>
                <a:off x="1344" y="1920"/>
                <a:ext cx="2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IX</a:t>
                </a:r>
              </a:p>
            </p:txBody>
          </p:sp>
          <p:sp>
            <p:nvSpPr>
              <p:cNvPr id="38965" name="Text Box 53"/>
              <p:cNvSpPr txBox="1">
                <a:spLocks noChangeArrowheads="1"/>
              </p:cNvSpPr>
              <p:nvPr/>
            </p:nvSpPr>
            <p:spPr bwMode="auto">
              <a:xfrm>
                <a:off x="2000" y="1920"/>
                <a:ext cx="33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IXa</a:t>
                </a:r>
              </a:p>
            </p:txBody>
          </p:sp>
          <p:sp>
            <p:nvSpPr>
              <p:cNvPr id="38966" name="Text Box 54"/>
              <p:cNvSpPr txBox="1">
                <a:spLocks noChangeArrowheads="1"/>
              </p:cNvSpPr>
              <p:nvPr/>
            </p:nvSpPr>
            <p:spPr bwMode="auto">
              <a:xfrm>
                <a:off x="960" y="1440"/>
                <a:ext cx="2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</a:t>
                </a:r>
              </a:p>
            </p:txBody>
          </p:sp>
        </p:grpSp>
        <p:sp>
          <p:nvSpPr>
            <p:cNvPr id="38967" name="Text Box 55"/>
            <p:cNvSpPr txBox="1">
              <a:spLocks noChangeArrowheads="1"/>
            </p:cNvSpPr>
            <p:nvPr/>
          </p:nvSpPr>
          <p:spPr bwMode="auto">
            <a:xfrm>
              <a:off x="1776" y="432"/>
              <a:ext cx="4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Pre-K</a:t>
              </a:r>
            </a:p>
          </p:txBody>
        </p:sp>
      </p:grpSp>
      <p:sp>
        <p:nvSpPr>
          <p:cNvPr id="38968" name="Line 56"/>
          <p:cNvSpPr>
            <a:spLocks noChangeShapeType="1"/>
          </p:cNvSpPr>
          <p:nvPr/>
        </p:nvSpPr>
        <p:spPr bwMode="auto">
          <a:xfrm flipH="1">
            <a:off x="2971800" y="1981200"/>
            <a:ext cx="2819400" cy="1219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5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35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8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350"/>
                            </p:stCondLst>
                            <p:childTnLst>
                              <p:par>
                                <p:cTn id="5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850"/>
                            </p:stCondLst>
                            <p:childTnLst>
                              <p:par>
                                <p:cTn id="6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3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850"/>
                            </p:stCondLst>
                            <p:childTnLst>
                              <p:par>
                                <p:cTn id="7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35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850"/>
                            </p:stCondLst>
                            <p:childTnLst>
                              <p:par>
                                <p:cTn id="7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35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850"/>
                            </p:stCondLst>
                            <p:childTnLst>
                              <p:par>
                                <p:cTn id="8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8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35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85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350"/>
                            </p:stCondLst>
                            <p:childTnLst>
                              <p:par>
                                <p:cTn id="9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50"/>
                            </p:stCondLst>
                            <p:childTnLst>
                              <p:par>
                                <p:cTn id="10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  <p:bldP spid="38916" grpId="0" autoUpdateAnimBg="0"/>
      <p:bldP spid="38917" grpId="0" animBg="1"/>
      <p:bldP spid="38918" grpId="0" autoUpdateAnimBg="0"/>
      <p:bldP spid="38919" grpId="0" animBg="1"/>
      <p:bldP spid="38920" grpId="0" animBg="1"/>
      <p:bldP spid="38921" grpId="0" autoUpdateAnimBg="0"/>
      <p:bldP spid="38922" grpId="0" autoUpdateAnimBg="0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 autoUpdateAnimBg="0"/>
      <p:bldP spid="38938" grpId="0" autoUpdateAnimBg="0"/>
      <p:bldP spid="38939" grpId="0" autoUpdateAnimBg="0"/>
      <p:bldP spid="38940" grpId="0" autoUpdateAnimBg="0"/>
      <p:bldP spid="38941" grpId="0" autoUpdateAnimBg="0"/>
      <p:bldP spid="38942" grpId="0" autoUpdateAnimBg="0"/>
      <p:bldP spid="38943" grpId="0" autoUpdateAnimBg="0"/>
      <p:bldP spid="38944" grpId="0" autoUpdateAnimBg="0"/>
      <p:bldP spid="389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143000" y="1143000"/>
            <a:ext cx="2743200" cy="1447800"/>
          </a:xfrm>
          <a:prstGeom prst="ellipse">
            <a:avLst/>
          </a:prstGeom>
          <a:solidFill>
            <a:schemeClr val="accent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 rot="2796029">
            <a:off x="876300" y="4076700"/>
            <a:ext cx="2743200" cy="14478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334000" y="4267200"/>
            <a:ext cx="2743200" cy="14478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 rot="2644230">
            <a:off x="952500" y="5145088"/>
            <a:ext cx="1687513" cy="479425"/>
          </a:xfrm>
          <a:prstGeom prst="flowChartTerminator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33400" y="5410200"/>
            <a:ext cx="1071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Tahoma" pitchFamily="34" charset="0"/>
              </a:rPr>
              <a:t>Platelet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736725" y="3613150"/>
            <a:ext cx="1285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Tahoma" pitchFamily="34" charset="0"/>
              </a:rPr>
              <a:t>Thrombin</a:t>
            </a: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flipH="1">
            <a:off x="1600200" y="3886200"/>
            <a:ext cx="533400" cy="12192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rot="997143">
            <a:off x="2286000" y="4038600"/>
            <a:ext cx="762000" cy="7620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2209800" y="3886200"/>
            <a:ext cx="76200" cy="10668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911350" y="4876800"/>
            <a:ext cx="617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VIIIa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667000" y="4814888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XIa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3200400" y="1292225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IXa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981200" y="1143000"/>
            <a:ext cx="556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TF</a:t>
            </a:r>
          </a:p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VIIa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2133600" y="2286000"/>
            <a:ext cx="425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Xa</a:t>
            </a:r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flipV="1">
            <a:off x="2743200" y="1524000"/>
            <a:ext cx="533400" cy="2286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>
            <a:off x="2362200" y="1981200"/>
            <a:ext cx="0" cy="3810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02" name="AutoShape 18"/>
          <p:cNvSpPr>
            <a:spLocks noChangeArrowheads="1"/>
          </p:cNvSpPr>
          <p:nvPr/>
        </p:nvSpPr>
        <p:spPr bwMode="auto">
          <a:xfrm rot="10618250">
            <a:off x="1905000" y="2743200"/>
            <a:ext cx="1296988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668 h 21600"/>
              <a:gd name="T20" fmla="*/ 1640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294" y="0"/>
                </a:moveTo>
                <a:lnTo>
                  <a:pt x="8987" y="4997"/>
                </a:lnTo>
                <a:lnTo>
                  <a:pt x="14180" y="4997"/>
                </a:lnTo>
                <a:lnTo>
                  <a:pt x="14180" y="18668"/>
                </a:lnTo>
                <a:lnTo>
                  <a:pt x="0" y="18668"/>
                </a:lnTo>
                <a:lnTo>
                  <a:pt x="0" y="21600"/>
                </a:lnTo>
                <a:lnTo>
                  <a:pt x="16407" y="21600"/>
                </a:lnTo>
                <a:lnTo>
                  <a:pt x="16407" y="4997"/>
                </a:lnTo>
                <a:lnTo>
                  <a:pt x="21600" y="4997"/>
                </a:lnTo>
                <a:lnTo>
                  <a:pt x="15294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3200400" y="25908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99"/>
                </a:solidFill>
                <a:latin typeface="Tahoma" pitchFamily="34" charset="0"/>
              </a:rPr>
              <a:t>Prothrombin</a:t>
            </a:r>
          </a:p>
        </p:txBody>
      </p:sp>
      <p:sp>
        <p:nvSpPr>
          <p:cNvPr id="67604" name="AutoShape 20"/>
          <p:cNvSpPr>
            <a:spLocks noChangeArrowheads="1"/>
          </p:cNvSpPr>
          <p:nvPr/>
        </p:nvSpPr>
        <p:spPr bwMode="auto">
          <a:xfrm rot="-2246494">
            <a:off x="838200" y="1143000"/>
            <a:ext cx="1447800" cy="914400"/>
          </a:xfrm>
          <a:prstGeom prst="irregularSeal1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0" y="1295400"/>
            <a:ext cx="1331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99"/>
                </a:solidFill>
                <a:latin typeface="Tahoma" pitchFamily="34" charset="0"/>
              </a:rPr>
              <a:t>Fibroblast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993775" y="179388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bg1"/>
                </a:solidFill>
                <a:latin typeface="Comic Sans MS" pitchFamily="66" charset="0"/>
              </a:rPr>
              <a:t>Initiation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1066800" y="6294438"/>
            <a:ext cx="1789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000099"/>
                </a:solidFill>
                <a:latin typeface="Comic Sans MS" pitchFamily="66" charset="0"/>
              </a:rPr>
              <a:t>Amplification</a:t>
            </a:r>
          </a:p>
        </p:txBody>
      </p:sp>
      <p:sp>
        <p:nvSpPr>
          <p:cNvPr id="7192" name="Cloud"/>
          <p:cNvSpPr>
            <a:spLocks noChangeAspect="1" noEditPoints="1" noChangeArrowheads="1"/>
          </p:cNvSpPr>
          <p:nvPr/>
        </p:nvSpPr>
        <p:spPr bwMode="auto">
          <a:xfrm>
            <a:off x="6172200" y="5334000"/>
            <a:ext cx="1219200" cy="533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6081713" y="5964238"/>
            <a:ext cx="23567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Tahoma" pitchFamily="34" charset="0"/>
              </a:rPr>
              <a:t>Activated platelets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7315200" y="4495800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XIa</a:t>
            </a:r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6445250" y="4495800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IXa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5715000" y="4495800"/>
            <a:ext cx="425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Xa</a:t>
            </a: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3810000" y="4572000"/>
            <a:ext cx="1474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99"/>
                </a:solidFill>
                <a:latin typeface="Tahoma" pitchFamily="34" charset="0"/>
              </a:rPr>
              <a:t>Prothrombin</a:t>
            </a:r>
          </a:p>
        </p:txBody>
      </p:sp>
      <p:sp>
        <p:nvSpPr>
          <p:cNvPr id="67614" name="AutoShape 30"/>
          <p:cNvSpPr>
            <a:spLocks noChangeArrowheads="1"/>
          </p:cNvSpPr>
          <p:nvPr/>
        </p:nvSpPr>
        <p:spPr bwMode="auto">
          <a:xfrm rot="-2281642">
            <a:off x="4953000" y="3808413"/>
            <a:ext cx="1296988" cy="6873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668 h 21600"/>
              <a:gd name="T20" fmla="*/ 1640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294" y="0"/>
                </a:moveTo>
                <a:lnTo>
                  <a:pt x="8987" y="4997"/>
                </a:lnTo>
                <a:lnTo>
                  <a:pt x="14180" y="4997"/>
                </a:lnTo>
                <a:lnTo>
                  <a:pt x="14180" y="18668"/>
                </a:lnTo>
                <a:lnTo>
                  <a:pt x="0" y="18668"/>
                </a:lnTo>
                <a:lnTo>
                  <a:pt x="0" y="21600"/>
                </a:lnTo>
                <a:lnTo>
                  <a:pt x="16407" y="21600"/>
                </a:lnTo>
                <a:lnTo>
                  <a:pt x="16407" y="4997"/>
                </a:lnTo>
                <a:lnTo>
                  <a:pt x="21600" y="4997"/>
                </a:lnTo>
                <a:lnTo>
                  <a:pt x="15294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4648200" y="3276600"/>
            <a:ext cx="1166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99"/>
                </a:solidFill>
                <a:latin typeface="Tahoma" pitchFamily="34" charset="0"/>
              </a:rPr>
              <a:t>Thrombin</a:t>
            </a:r>
          </a:p>
        </p:txBody>
      </p:sp>
      <p:sp>
        <p:nvSpPr>
          <p:cNvPr id="67616" name="Line 32"/>
          <p:cNvSpPr>
            <a:spLocks noChangeShapeType="1"/>
          </p:cNvSpPr>
          <p:nvPr/>
        </p:nvSpPr>
        <p:spPr bwMode="auto">
          <a:xfrm flipH="1">
            <a:off x="7010400" y="4800600"/>
            <a:ext cx="381000" cy="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17" name="Line 33"/>
          <p:cNvSpPr>
            <a:spLocks noChangeShapeType="1"/>
          </p:cNvSpPr>
          <p:nvPr/>
        </p:nvSpPr>
        <p:spPr bwMode="auto">
          <a:xfrm flipH="1">
            <a:off x="6172200" y="4800600"/>
            <a:ext cx="381000" cy="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5486400" y="1874838"/>
            <a:ext cx="2165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99"/>
                </a:solidFill>
                <a:latin typeface="Comic Sans MS" pitchFamily="66" charset="0"/>
              </a:rPr>
              <a:t>Propagation</a:t>
            </a:r>
          </a:p>
        </p:txBody>
      </p:sp>
      <p:sp>
        <p:nvSpPr>
          <p:cNvPr id="67619" name="AutoShape 35"/>
          <p:cNvSpPr>
            <a:spLocks noChangeArrowheads="1"/>
          </p:cNvSpPr>
          <p:nvPr/>
        </p:nvSpPr>
        <p:spPr bwMode="auto">
          <a:xfrm>
            <a:off x="3505200" y="5410200"/>
            <a:ext cx="2133600" cy="457200"/>
          </a:xfrm>
          <a:prstGeom prst="rightArrow">
            <a:avLst>
              <a:gd name="adj1" fmla="val 43519"/>
              <a:gd name="adj2" fmla="val 163549"/>
            </a:avLst>
          </a:prstGeom>
          <a:solidFill>
            <a:srgbClr val="00B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7620" name="TextBox 35"/>
          <p:cNvSpPr txBox="1">
            <a:spLocks noChangeArrowheads="1"/>
          </p:cNvSpPr>
          <p:nvPr/>
        </p:nvSpPr>
        <p:spPr bwMode="auto">
          <a:xfrm>
            <a:off x="4827588" y="106363"/>
            <a:ext cx="3036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Cell based model</a:t>
            </a:r>
          </a:p>
        </p:txBody>
      </p:sp>
    </p:spTree>
    <p:extLst>
      <p:ext uri="{BB962C8B-B14F-4D97-AF65-F5344CB8AC3E}">
        <p14:creationId xmlns:p14="http://schemas.microsoft.com/office/powerpoint/2010/main" val="29997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A1C78075-E5EE-4DDF-BC5E-D0F82AE571B0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12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Thrombin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532765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changes fibrinogen to fibrin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is essential in platelet morphological changes to form primary plug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stimulates platelets to release ADP &amp; </a:t>
            </a:r>
            <a:r>
              <a:rPr lang="en-US" b="1" dirty="0" err="1" smtClean="0">
                <a:solidFill>
                  <a:srgbClr val="6600FF"/>
                </a:solidFill>
                <a:latin typeface="Comic Sans MS" pitchFamily="66" charset="0"/>
              </a:rPr>
              <a:t>thromboxane</a:t>
            </a: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 A2; both stimulate further platelets aggregation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Activates factor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885237" cy="11557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 smtClean="0">
                <a:solidFill>
                  <a:srgbClr val="000099"/>
                </a:solidFill>
              </a:rPr>
              <a:t>ACTION OF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THROMBIN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 ON FIBRONOGEN TO FORM FIBRIN</a:t>
            </a:r>
          </a:p>
        </p:txBody>
      </p:sp>
      <p:pic>
        <p:nvPicPr>
          <p:cNvPr id="655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2425"/>
            <a:ext cx="594360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3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88DDB8A7-F383-485D-8E11-9CDFA22D1A93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14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Blood coagulation </a:t>
            </a:r>
            <a:b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(clot formation)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4"/>
            <a:ext cx="8229600" cy="5256485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A series of biochemical reactions leading to the formation of a blood clot within few seconds after injury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b="1" u="sng" dirty="0" err="1" smtClean="0">
                <a:solidFill>
                  <a:srgbClr val="000099"/>
                </a:solidFill>
                <a:latin typeface="Comic Sans MS" pitchFamily="66" charset="0"/>
              </a:rPr>
              <a:t>Prothrombin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 (inactive thrombin) is activated by a long intrinsic or short extrinsic pathways  </a:t>
            </a: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This  reaction leads to the activation of 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thrombin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enzyme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from inactive form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prothrombin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Thrombin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will change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fibrinogen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(plasma protein) into </a:t>
            </a:r>
            <a:r>
              <a:rPr lang="en-US" sz="2800" b="1" dirty="0" smtClean="0">
                <a:solidFill>
                  <a:srgbClr val="00B0F0"/>
                </a:solidFill>
                <a:latin typeface="Comic Sans MS" pitchFamily="66" charset="0"/>
              </a:rPr>
              <a:t>fibrin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(insoluble protein)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D91705AF-50D3-472C-A801-F7963A25F01B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15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arn-CL" b="1" dirty="0" smtClean="0">
                <a:solidFill>
                  <a:srgbClr val="FF0000"/>
                </a:solidFill>
                <a:latin typeface="Comic Sans MS" pitchFamily="66" charset="0"/>
              </a:rPr>
              <a:t>Intrinsic pathway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964488" cy="424815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The trigger is the activation of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factor XII 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by contact with foreign surface, injured blood vessel, and glass.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Activated factor XII will activate factor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XI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Activated factor Xl will activate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IX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Activated factor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IX + factor VIII + platelet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phospholipid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factor (PF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)+ Ca 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activate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factor X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Following this step the pathway is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common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 for both intrinsic and extrinsic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BD56227F-3605-45F4-A539-F03996AF0973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16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arn-CL" b="1" dirty="0" smtClean="0">
                <a:solidFill>
                  <a:srgbClr val="FF0000"/>
                </a:solidFill>
                <a:latin typeface="Comic Sans MS" pitchFamily="66" charset="0"/>
              </a:rPr>
              <a:t>Extrinsic pathway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Triggered by material released from damaged tissues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(tissue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thromboplastin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)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Tissue </a:t>
            </a:r>
            <a:r>
              <a:rPr lang="en-US" sz="2600" b="1" dirty="0" err="1" smtClean="0">
                <a:solidFill>
                  <a:srgbClr val="7030A0"/>
                </a:solidFill>
                <a:latin typeface="Comic Sans MS" pitchFamily="66" charset="0"/>
              </a:rPr>
              <a:t>thromboplastin</a:t>
            </a: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  + VII + Ca  </a:t>
            </a: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 activate  X</a:t>
            </a:r>
            <a:endParaRPr lang="ar-SA" sz="2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arn-CL" sz="2600" b="1" u="sng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arn-CL" sz="2800" b="1" u="sng" dirty="0" smtClean="0">
                <a:solidFill>
                  <a:srgbClr val="FF0000"/>
                </a:solidFill>
                <a:latin typeface="Comic Sans MS" pitchFamily="66" charset="0"/>
              </a:rPr>
              <a:t>Common pathway</a:t>
            </a:r>
            <a:endParaRPr lang="en-US" sz="28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Activated factor X + factor V +PF3 + Ca  </a:t>
            </a:r>
            <a:r>
              <a:rPr lang="en-US" sz="2400" b="1" u="sng" dirty="0" smtClean="0">
                <a:solidFill>
                  <a:srgbClr val="0000CC"/>
                </a:solidFill>
                <a:latin typeface="Comic Sans MS" pitchFamily="66" charset="0"/>
              </a:rPr>
              <a:t>activate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Comic Sans MS" pitchFamily="66" charset="0"/>
              </a:rPr>
              <a:t>prothrombin</a:t>
            </a: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 activator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; a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proteolytic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enzyme which activates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prothrombin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Activated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p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</a:rPr>
              <a:t>rothrombin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activates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thrombin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latin typeface="Comic Sans MS" pitchFamily="66" charset="0"/>
              </a:rPr>
              <a:t>Thrombin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acts on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f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ibrinogen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and change it into insoluble thread like fibrin.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Factor XIII + Calcium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strong fibrin (strong clot)</a:t>
            </a:r>
            <a:endParaRPr lang="en-US" sz="2400" b="1" dirty="0" smtClean="0">
              <a:solidFill>
                <a:srgbClr val="0000CC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Activation of Blood Coagulation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57338"/>
            <a:ext cx="7453312" cy="4175125"/>
          </a:xfrm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Intrinsic Pathway: </a:t>
            </a:r>
            <a:r>
              <a:rPr lang="en-US" sz="2800" b="1" dirty="0" smtClean="0">
                <a:latin typeface="Comic Sans MS" pitchFamily="66" charset="0"/>
              </a:rPr>
              <a:t>all clotting factors present in the blood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Extrinsic Pathway: </a:t>
            </a:r>
            <a:r>
              <a:rPr lang="en-US" sz="3600" b="1" dirty="0" smtClean="0">
                <a:latin typeface="Comic Sans MS" pitchFamily="66" charset="0"/>
              </a:rPr>
              <a:t>triggered by tissue factor </a:t>
            </a:r>
            <a:r>
              <a:rPr lang="en-US" sz="3000" b="1" dirty="0" smtClean="0">
                <a:latin typeface="Comic Sans MS" pitchFamily="66" charset="0"/>
              </a:rPr>
              <a:t>(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thromboplastin</a:t>
            </a:r>
            <a:r>
              <a:rPr lang="en-US" sz="3000" b="1" dirty="0" smtClean="0">
                <a:latin typeface="Comic Sans MS" pitchFamily="66" charset="0"/>
              </a:rPr>
              <a:t>)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 rtl="0"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Common Pathway</a:t>
            </a:r>
          </a:p>
        </p:txBody>
      </p:sp>
      <p:sp>
        <p:nvSpPr>
          <p:cNvPr id="50180" name="Curved Left Arrow 3"/>
          <p:cNvSpPr>
            <a:spLocks noChangeArrowheads="1"/>
          </p:cNvSpPr>
          <p:nvPr/>
        </p:nvSpPr>
        <p:spPr bwMode="auto">
          <a:xfrm>
            <a:off x="7236296" y="2565400"/>
            <a:ext cx="1728317" cy="3383880"/>
          </a:xfrm>
          <a:prstGeom prst="curvedLeftArrow">
            <a:avLst>
              <a:gd name="adj1" fmla="val 24975"/>
              <a:gd name="adj2" fmla="val 49960"/>
              <a:gd name="adj3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5E7A72C4-0094-4716-93FC-0595B7A97C4D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18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Fibrinolysis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4978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Formed blood clot can either become fibrous or dissolved.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3000" b="1" dirty="0" err="1" smtClean="0">
                <a:solidFill>
                  <a:srgbClr val="6600FF"/>
                </a:solidFill>
                <a:latin typeface="Comic Sans MS" pitchFamily="66" charset="0"/>
              </a:rPr>
              <a:t>Fibrinolysis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(dissolving) = Break down of fibrin by naturally occurring enzyme </a:t>
            </a:r>
            <a:r>
              <a:rPr lang="en-US" sz="3000" b="1" dirty="0" err="1" smtClean="0">
                <a:solidFill>
                  <a:srgbClr val="00B050"/>
                </a:solidFill>
                <a:latin typeface="Comic Sans MS" pitchFamily="66" charset="0"/>
              </a:rPr>
              <a:t>plasmin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  <a:sym typeface="Symbol" pitchFamily="18" charset="2"/>
              </a:rPr>
              <a:t> therefore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prevent intravascular blocking.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There is a </a:t>
            </a:r>
            <a:r>
              <a:rPr lang="en-US" sz="3000" b="1" i="1" dirty="0" smtClean="0">
                <a:solidFill>
                  <a:srgbClr val="6600FF"/>
                </a:solidFill>
                <a:latin typeface="Comic Sans MS" pitchFamily="66" charset="0"/>
              </a:rPr>
              <a:t>balance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between clotting and </a:t>
            </a:r>
            <a:r>
              <a:rPr lang="en-US" sz="3000" b="1" dirty="0" err="1" smtClean="0">
                <a:solidFill>
                  <a:srgbClr val="6600FF"/>
                </a:solidFill>
                <a:latin typeface="Comic Sans MS" pitchFamily="66" charset="0"/>
              </a:rPr>
              <a:t>fibrinolysis</a:t>
            </a:r>
            <a:endParaRPr lang="en-US" sz="3000" b="1" dirty="0" smtClean="0">
              <a:solidFill>
                <a:srgbClr val="6600FF"/>
              </a:solidFill>
              <a:latin typeface="Comic Sans MS" pitchFamily="66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Excess clotting 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 blocking of Blood Vessels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Excess </a:t>
            </a:r>
            <a:r>
              <a:rPr lang="en-US" sz="3000" b="1" dirty="0" err="1" smtClean="0">
                <a:solidFill>
                  <a:srgbClr val="002060"/>
                </a:solidFill>
                <a:latin typeface="Comic Sans MS" pitchFamily="66" charset="0"/>
              </a:rPr>
              <a:t>fibrinolysis</a:t>
            </a: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 tendency for bleeding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2203450" cy="1219200"/>
            <a:chOff x="288" y="192"/>
            <a:chExt cx="1388" cy="768"/>
          </a:xfrm>
        </p:grpSpPr>
        <p:sp>
          <p:nvSpPr>
            <p:cNvPr id="57376" name="Cloud"/>
            <p:cNvSpPr>
              <a:spLocks noChangeAspect="1" noEditPoints="1" noChangeArrowheads="1"/>
            </p:cNvSpPr>
            <p:nvPr/>
          </p:nvSpPr>
          <p:spPr bwMode="auto">
            <a:xfrm>
              <a:off x="288" y="192"/>
              <a:ext cx="1296" cy="7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3 w 21600"/>
                <a:gd name="T13" fmla="*/ 3263 h 21600"/>
                <a:gd name="T14" fmla="*/ 17083 w 21600"/>
                <a:gd name="T15" fmla="*/ 173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7377" name="Text Box 4"/>
            <p:cNvSpPr txBox="1">
              <a:spLocks noChangeArrowheads="1"/>
            </p:cNvSpPr>
            <p:nvPr/>
          </p:nvSpPr>
          <p:spPr bwMode="auto">
            <a:xfrm>
              <a:off x="476" y="346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dirty="0" err="1">
                  <a:latin typeface="Tahoma" pitchFamily="34" charset="0"/>
                  <a:cs typeface="Times New Roman" pitchFamily="18" charset="0"/>
                </a:rPr>
                <a:t>Fibrinolysis</a:t>
              </a:r>
              <a:endParaRPr lang="en-US" b="1" dirty="0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67544" y="1916832"/>
            <a:ext cx="1524000" cy="533400"/>
            <a:chOff x="288" y="1248"/>
            <a:chExt cx="960" cy="336"/>
          </a:xfrm>
        </p:grpSpPr>
        <p:sp>
          <p:nvSpPr>
            <p:cNvPr id="57374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96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5" name="Text Box 7"/>
            <p:cNvSpPr txBox="1">
              <a:spLocks noChangeArrowheads="1"/>
            </p:cNvSpPr>
            <p:nvPr/>
          </p:nvSpPr>
          <p:spPr bwMode="auto">
            <a:xfrm>
              <a:off x="384" y="1296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Plasminogen</a:t>
              </a:r>
            </a:p>
          </p:txBody>
        </p:sp>
      </p:grp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209800" y="2133600"/>
            <a:ext cx="4953000" cy="304800"/>
          </a:xfrm>
          <a:prstGeom prst="rightArrow">
            <a:avLst>
              <a:gd name="adj1" fmla="val 50000"/>
              <a:gd name="adj2" fmla="val 406250"/>
            </a:avLst>
          </a:prstGeom>
          <a:solidFill>
            <a:srgbClr val="FF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315200" y="1981200"/>
            <a:ext cx="1295400" cy="457200"/>
            <a:chOff x="4608" y="1248"/>
            <a:chExt cx="816" cy="288"/>
          </a:xfrm>
        </p:grpSpPr>
        <p:sp>
          <p:nvSpPr>
            <p:cNvPr id="57372" name="Rectangle 10"/>
            <p:cNvSpPr>
              <a:spLocks noChangeArrowheads="1"/>
            </p:cNvSpPr>
            <p:nvPr/>
          </p:nvSpPr>
          <p:spPr bwMode="auto">
            <a:xfrm>
              <a:off x="4608" y="1248"/>
              <a:ext cx="81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3" name="Text Box 11"/>
            <p:cNvSpPr txBox="1">
              <a:spLocks noChangeArrowheads="1"/>
            </p:cNvSpPr>
            <p:nvPr/>
          </p:nvSpPr>
          <p:spPr bwMode="auto">
            <a:xfrm>
              <a:off x="4656" y="1296"/>
              <a:ext cx="672" cy="21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Plasmin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82352" y="3996680"/>
            <a:ext cx="1752600" cy="762000"/>
            <a:chOff x="192" y="2208"/>
            <a:chExt cx="1104" cy="480"/>
          </a:xfrm>
        </p:grpSpPr>
        <p:sp>
          <p:nvSpPr>
            <p:cNvPr id="57370" name="Oval 13"/>
            <p:cNvSpPr>
              <a:spLocks noChangeArrowheads="1"/>
            </p:cNvSpPr>
            <p:nvPr/>
          </p:nvSpPr>
          <p:spPr bwMode="auto">
            <a:xfrm>
              <a:off x="192" y="2208"/>
              <a:ext cx="1104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1" name="Text Box 14"/>
            <p:cNvSpPr txBox="1">
              <a:spLocks noChangeArrowheads="1"/>
            </p:cNvSpPr>
            <p:nvPr/>
          </p:nvSpPr>
          <p:spPr bwMode="auto">
            <a:xfrm>
              <a:off x="340" y="229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Fibrinogen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2311152" y="422528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139952" y="4149080"/>
            <a:ext cx="1600200" cy="533400"/>
            <a:chOff x="2496" y="2256"/>
            <a:chExt cx="1008" cy="336"/>
          </a:xfrm>
        </p:grpSpPr>
        <p:sp>
          <p:nvSpPr>
            <p:cNvPr id="57368" name="Oval 17"/>
            <p:cNvSpPr>
              <a:spLocks noChangeArrowheads="1"/>
            </p:cNvSpPr>
            <p:nvPr/>
          </p:nvSpPr>
          <p:spPr bwMode="auto">
            <a:xfrm>
              <a:off x="2496" y="2256"/>
              <a:ext cx="100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9" name="Text Box 18"/>
            <p:cNvSpPr txBox="1">
              <a:spLocks noChangeArrowheads="1"/>
            </p:cNvSpPr>
            <p:nvPr/>
          </p:nvSpPr>
          <p:spPr bwMode="auto">
            <a:xfrm>
              <a:off x="2736" y="230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Fibrin</a:t>
              </a:r>
            </a:p>
          </p:txBody>
        </p:sp>
      </p:grp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5968752" y="4301480"/>
            <a:ext cx="1114425" cy="1981200"/>
          </a:xfrm>
          <a:prstGeom prst="curvedLeftArrow">
            <a:avLst>
              <a:gd name="adj1" fmla="val 20370"/>
              <a:gd name="adj2" fmla="val 71086"/>
              <a:gd name="adj3" fmla="val 33333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 rot="4785296">
            <a:off x="5812344" y="1649882"/>
            <a:ext cx="1664344" cy="3342209"/>
          </a:xfrm>
          <a:prstGeom prst="lightningBol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292352" y="5444480"/>
            <a:ext cx="1447800" cy="914400"/>
            <a:chOff x="2592" y="3120"/>
            <a:chExt cx="912" cy="576"/>
          </a:xfrm>
        </p:grpSpPr>
        <p:sp>
          <p:nvSpPr>
            <p:cNvPr id="57366" name="AutoShape 22"/>
            <p:cNvSpPr>
              <a:spLocks noChangeArrowheads="1"/>
            </p:cNvSpPr>
            <p:nvPr/>
          </p:nvSpPr>
          <p:spPr bwMode="auto">
            <a:xfrm>
              <a:off x="2592" y="3120"/>
              <a:ext cx="912" cy="576"/>
            </a:xfrm>
            <a:prstGeom prst="hexagon">
              <a:avLst>
                <a:gd name="adj" fmla="val 39583"/>
                <a:gd name="vf" fmla="val 11547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7367" name="Text Box 23"/>
            <p:cNvSpPr txBox="1">
              <a:spLocks noChangeArrowheads="1"/>
            </p:cNvSpPr>
            <p:nvPr/>
          </p:nvSpPr>
          <p:spPr bwMode="auto">
            <a:xfrm>
              <a:off x="2836" y="3264"/>
              <a:ext cx="4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FDP*</a:t>
              </a:r>
            </a:p>
          </p:txBody>
        </p:sp>
      </p:grpSp>
      <p:sp>
        <p:nvSpPr>
          <p:cNvPr id="20504" name="AutoShape 24"/>
          <p:cNvSpPr>
            <a:spLocks noChangeArrowheads="1"/>
          </p:cNvSpPr>
          <p:nvPr/>
        </p:nvSpPr>
        <p:spPr bwMode="auto">
          <a:xfrm rot="7311502">
            <a:off x="3955622" y="1826476"/>
            <a:ext cx="597300" cy="237128"/>
          </a:xfrm>
          <a:prstGeom prst="notchedRightArrow">
            <a:avLst>
              <a:gd name="adj1" fmla="val 50000"/>
              <a:gd name="adj2" fmla="val 800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2400" b="0">
              <a:solidFill>
                <a:srgbClr val="FFFF99"/>
              </a:solidFill>
              <a:latin typeface="Times New Roman" pitchFamily="18" charset="0"/>
            </a:endParaRP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851920" y="0"/>
            <a:ext cx="2952328" cy="1728192"/>
            <a:chOff x="2544" y="192"/>
            <a:chExt cx="1440" cy="912"/>
          </a:xfrm>
        </p:grpSpPr>
        <p:sp>
          <p:nvSpPr>
            <p:cNvPr id="57364" name="AutoShape 26"/>
            <p:cNvSpPr>
              <a:spLocks noChangeArrowheads="1"/>
            </p:cNvSpPr>
            <p:nvPr/>
          </p:nvSpPr>
          <p:spPr bwMode="auto">
            <a:xfrm>
              <a:off x="2544" y="192"/>
              <a:ext cx="1440" cy="912"/>
            </a:xfrm>
            <a:prstGeom prst="irregularSeal2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7365" name="Text Box 27"/>
            <p:cNvSpPr txBox="1">
              <a:spLocks noChangeArrowheads="1"/>
            </p:cNvSpPr>
            <p:nvPr/>
          </p:nvSpPr>
          <p:spPr bwMode="auto">
            <a:xfrm>
              <a:off x="2746" y="552"/>
              <a:ext cx="1237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Tissue </a:t>
              </a:r>
              <a:r>
                <a:rPr lang="en-US" sz="16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Plasminogen</a:t>
              </a: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Activator (t-PA)</a:t>
              </a:r>
              <a:endPara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7261232" y="3344863"/>
            <a:ext cx="1471614" cy="914400"/>
            <a:chOff x="4574" y="2107"/>
            <a:chExt cx="927" cy="576"/>
          </a:xfrm>
          <a:solidFill>
            <a:srgbClr val="663300"/>
          </a:solidFill>
        </p:grpSpPr>
        <p:sp>
          <p:nvSpPr>
            <p:cNvPr id="45075" name="AutoShape 29"/>
            <p:cNvSpPr>
              <a:spLocks noChangeArrowheads="1"/>
            </p:cNvSpPr>
            <p:nvPr/>
          </p:nvSpPr>
          <p:spPr bwMode="auto">
            <a:xfrm rot="3199398">
              <a:off x="4718" y="1963"/>
              <a:ext cx="576" cy="864"/>
            </a:xfrm>
            <a:prstGeom prst="leftArrowCallout">
              <a:avLst>
                <a:gd name="adj1" fmla="val 37500"/>
                <a:gd name="adj2" fmla="val 37500"/>
                <a:gd name="adj3" fmla="val 16667"/>
                <a:gd name="adj4" fmla="val 6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76" name="Text Box 30"/>
            <p:cNvSpPr txBox="1">
              <a:spLocks noChangeArrowheads="1"/>
            </p:cNvSpPr>
            <p:nvPr/>
          </p:nvSpPr>
          <p:spPr bwMode="auto">
            <a:xfrm rot="13992939">
              <a:off x="4930" y="2020"/>
              <a:ext cx="271" cy="87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vert="eaVert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Anti-plasmin</a:t>
              </a:r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2743200" y="2438400"/>
            <a:ext cx="1758950" cy="914400"/>
            <a:chOff x="1728" y="1536"/>
            <a:chExt cx="1108" cy="576"/>
          </a:xfrm>
        </p:grpSpPr>
        <p:sp>
          <p:nvSpPr>
            <p:cNvPr id="57362" name="AutoShape 32"/>
            <p:cNvSpPr>
              <a:spLocks noChangeArrowheads="1"/>
            </p:cNvSpPr>
            <p:nvPr/>
          </p:nvSpPr>
          <p:spPr bwMode="auto">
            <a:xfrm>
              <a:off x="1728" y="1536"/>
              <a:ext cx="1108" cy="576"/>
            </a:xfrm>
            <a:prstGeom prst="upArrowCallout">
              <a:avLst>
                <a:gd name="adj1" fmla="val 37493"/>
                <a:gd name="adj2" fmla="val 37502"/>
                <a:gd name="adj3" fmla="val 16667"/>
                <a:gd name="adj4" fmla="val 6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3" name="Text Box 33"/>
            <p:cNvSpPr txBox="1">
              <a:spLocks noChangeArrowheads="1"/>
            </p:cNvSpPr>
            <p:nvPr/>
          </p:nvSpPr>
          <p:spPr bwMode="auto">
            <a:xfrm>
              <a:off x="1824" y="1797"/>
              <a:ext cx="101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Anti-activators</a:t>
              </a:r>
            </a:p>
          </p:txBody>
        </p:sp>
      </p:grpSp>
      <p:sp>
        <p:nvSpPr>
          <p:cNvPr id="57361" name="TextBox 11"/>
          <p:cNvSpPr txBox="1">
            <a:spLocks noChangeArrowheads="1"/>
          </p:cNvSpPr>
          <p:nvPr/>
        </p:nvSpPr>
        <p:spPr bwMode="auto">
          <a:xfrm>
            <a:off x="5148064" y="6309320"/>
            <a:ext cx="3668712" cy="369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FDP*: </a:t>
            </a:r>
            <a:r>
              <a:rPr lang="en-US" sz="1600">
                <a:solidFill>
                  <a:srgbClr val="FFFF00"/>
                </a:solidFill>
              </a:rPr>
              <a:t>Fibrin Degradation Products</a:t>
            </a:r>
            <a:endParaRPr lang="ar-SA" sz="1600">
              <a:solidFill>
                <a:srgbClr val="FFFF00"/>
              </a:solidFill>
            </a:endParaRPr>
          </a:p>
        </p:txBody>
      </p: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1437185" y="5072608"/>
            <a:ext cx="2087563" cy="792163"/>
            <a:chOff x="2544" y="373"/>
            <a:chExt cx="1315" cy="499"/>
          </a:xfrm>
          <a:solidFill>
            <a:schemeClr val="accent1">
              <a:lumMod val="75000"/>
            </a:schemeClr>
          </a:solidFill>
        </p:grpSpPr>
        <p:sp>
          <p:nvSpPr>
            <p:cNvPr id="40" name="AutoShape 26"/>
            <p:cNvSpPr>
              <a:spLocks noChangeArrowheads="1"/>
            </p:cNvSpPr>
            <p:nvPr/>
          </p:nvSpPr>
          <p:spPr bwMode="auto">
            <a:xfrm>
              <a:off x="2544" y="373"/>
              <a:ext cx="1315" cy="499"/>
            </a:xfrm>
            <a:prstGeom prst="irregularSeal2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2771" y="554"/>
              <a:ext cx="710" cy="2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Thrombin</a:t>
              </a:r>
              <a:endPara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AutoShape 24"/>
          <p:cNvSpPr>
            <a:spLocks noChangeArrowheads="1"/>
          </p:cNvSpPr>
          <p:nvPr/>
        </p:nvSpPr>
        <p:spPr bwMode="auto">
          <a:xfrm rot="17840922">
            <a:off x="2361842" y="4681031"/>
            <a:ext cx="727976" cy="288919"/>
          </a:xfrm>
          <a:prstGeom prst="notchedRightArrow">
            <a:avLst>
              <a:gd name="adj1" fmla="val 50000"/>
              <a:gd name="adj2" fmla="val 800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2400" b="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76256" y="260648"/>
            <a:ext cx="2267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Released from </a:t>
            </a:r>
            <a:r>
              <a:rPr lang="en-GB" dirty="0" smtClean="0">
                <a:solidFill>
                  <a:srgbClr val="FF0000"/>
                </a:solidFill>
              </a:rPr>
              <a:t>injured tissues </a:t>
            </a:r>
            <a:r>
              <a:rPr lang="en-GB" dirty="0" smtClean="0"/>
              <a:t>and</a:t>
            </a:r>
            <a:r>
              <a:rPr lang="en-GB" dirty="0" smtClean="0">
                <a:solidFill>
                  <a:srgbClr val="FF0000"/>
                </a:solidFill>
              </a:rPr>
              <a:t> vascular endothelium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2420888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6600FF"/>
                </a:solidFill>
              </a:rPr>
              <a:t>(Protein in the blood)</a:t>
            </a:r>
            <a:endParaRPr lang="en-GB" dirty="0">
              <a:solidFill>
                <a:srgbClr val="66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19487841">
            <a:off x="6281817" y="285604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solidFill>
                  <a:srgbClr val="FF0000"/>
                </a:solidFill>
              </a:rPr>
              <a:t>Fibrinolysis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99" grpId="0" animBg="1"/>
      <p:bldP spid="20500" grpId="0" animBg="1"/>
      <p:bldP spid="20504" grpId="0" animBg="1"/>
      <p:bldP spid="57361" grpId="0" animBg="1"/>
      <p:bldP spid="42" grpId="0" animBg="1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9350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  <a:cs typeface="Tahoma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124744"/>
            <a:ext cx="8604448" cy="5472608"/>
          </a:xfrm>
        </p:spPr>
        <p:txBody>
          <a:bodyPr>
            <a:noAutofit/>
          </a:bodyPr>
          <a:lstStyle/>
          <a:p>
            <a:pPr algn="l" rtl="0">
              <a:buFontTx/>
              <a:buNone/>
              <a:defRPr/>
            </a:pP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At the end of this lecture 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you 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should be able to:</a:t>
            </a:r>
          </a:p>
          <a:p>
            <a:pPr marL="514350" indent="-514350">
              <a:buNone/>
              <a:defRPr/>
            </a:pPr>
            <a:endParaRPr lang="en-US" sz="2400" b="1" dirty="0" smtClean="0">
              <a:solidFill>
                <a:srgbClr val="00B0F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Recognize the different clotting factors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U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nderstand the role of calcium ions during clotting cascades.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Describe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cascades of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intrinsic and extrinsic pathways for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clotting.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Recognize process of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fibrinolysis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  and function of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plasmin</a:t>
            </a:r>
            <a:endParaRPr lang="en-US" sz="2400" b="1" dirty="0" smtClean="0">
              <a:solidFill>
                <a:srgbClr val="002060"/>
              </a:solidFill>
              <a:latin typeface="Comic Sans MS" pitchFamily="66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Recognize some conditions causing excessive bleeding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Understand some important anticoagulants and their mechanism of action</a:t>
            </a:r>
            <a:endParaRPr lang="en-US" sz="2400" b="1" dirty="0">
              <a:solidFill>
                <a:srgbClr val="00206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None/>
              <a:defRPr/>
            </a:pPr>
            <a:endParaRPr lang="en-US" sz="2400" b="1" dirty="0" smtClean="0">
              <a:solidFill>
                <a:srgbClr val="FF00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None/>
              <a:defRPr/>
            </a:pPr>
            <a:endParaRPr lang="en-US" sz="2400" dirty="0">
              <a:solidFill>
                <a:srgbClr val="FF00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ACE0B517-3C44-4C2A-8AC7-FEB7773DA0E6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20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8278688" cy="49688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Is present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in the blood in an inactive form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plasminogen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Is activated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by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tissue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plasminogen activators (t-PA)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in blood.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99"/>
                </a:solidFill>
                <a:latin typeface="Comic Sans MS" pitchFamily="66" charset="0"/>
              </a:rPr>
              <a:t>Digests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intra &amp; extra vascular deposit of </a:t>
            </a:r>
            <a:r>
              <a:rPr lang="en-US" b="1" dirty="0" smtClean="0">
                <a:solidFill>
                  <a:srgbClr val="0000CC"/>
                </a:solidFill>
                <a:latin typeface="Comic Sans MS" pitchFamily="66" charset="0"/>
              </a:rPr>
              <a:t>Fibrin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fibrin degradation products (FDP)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Unwanted effect of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is the digestion of clotting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803CCBAC-0BEC-4B5C-91D0-AE2EB73A23B5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21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r>
              <a:rPr lang="en-US" sz="28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is controlled by: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Tissue </a:t>
            </a: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Plasminogen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Activator Inhibitor (TPAI)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Antiplasmin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from the liver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Uses: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Tissue </a:t>
            </a: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Plasminogen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Activator  (TPA) used to activate </a:t>
            </a: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plasminogen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to dissolve coronary clots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Prevention of blood clotting in the normal vascular system and Anticoagulants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7419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Endothelial surface factors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Smoothness of the ECS.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err="1" smtClean="0">
                <a:solidFill>
                  <a:srgbClr val="000099"/>
                </a:solidFill>
                <a:latin typeface="Comic Sans MS" pitchFamily="66" charset="0"/>
              </a:rPr>
              <a:t>Glycocalyx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 layer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err="1" smtClean="0">
                <a:solidFill>
                  <a:srgbClr val="000099"/>
                </a:solidFill>
                <a:latin typeface="Comic Sans MS" pitchFamily="66" charset="0"/>
              </a:rPr>
              <a:t>Thrombomodulin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 protein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Fibrin fibers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adsorbs ~ 90% of thrombin to removes it from circulating blood</a:t>
            </a:r>
          </a:p>
          <a:p>
            <a:pPr>
              <a:lnSpc>
                <a:spcPct val="9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Antithrombin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III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combines the remaining thrombin and removes it from blood</a:t>
            </a: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Heparin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, combines with </a:t>
            </a:r>
            <a:r>
              <a:rPr lang="en-US" sz="2600" b="1" dirty="0" err="1">
                <a:solidFill>
                  <a:srgbClr val="000099"/>
                </a:solidFill>
                <a:latin typeface="Comic Sans MS" pitchFamily="66" charset="0"/>
              </a:rPr>
              <a:t>Antithrombin</a:t>
            </a:r>
            <a:r>
              <a:rPr lang="en-US" sz="26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III and </a:t>
            </a:r>
            <a:r>
              <a:rPr lang="en-US" sz="2600" b="1" u="sng" dirty="0" smtClean="0">
                <a:solidFill>
                  <a:srgbClr val="000099"/>
                </a:solidFill>
                <a:latin typeface="Comic Sans MS" pitchFamily="66" charset="0"/>
              </a:rPr>
              <a:t>quickly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 removes thrombin from 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blood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- </a:t>
            </a:r>
            <a:r>
              <a:rPr lang="en-US" altLang="en-US" sz="26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Liver, lungs, mast cells, basophils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7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Conditions that cause excessive bleeding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1052736"/>
            <a:ext cx="8435280" cy="5688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b="1" u="sng" dirty="0" smtClean="0">
                <a:solidFill>
                  <a:srgbClr val="002060"/>
                </a:solidFill>
                <a:latin typeface="Comic Sans MS" pitchFamily="66" charset="0"/>
              </a:rPr>
              <a:t>Vitamin K Deficiency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</a:rPr>
              <a:t>Prothrombin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, Factor VII, Factor IX,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 Factor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altLang="en-US" sz="2200" b="1" dirty="0">
                <a:solidFill>
                  <a:srgbClr val="002060"/>
                </a:solidFill>
              </a:rPr>
              <a:t>require vitamin K for their </a:t>
            </a:r>
            <a:r>
              <a:rPr lang="en-US" altLang="en-US" sz="2200" b="1" dirty="0" smtClean="0">
                <a:solidFill>
                  <a:srgbClr val="002060"/>
                </a:solidFill>
              </a:rPr>
              <a:t>synthesis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200" b="1" dirty="0" smtClean="0">
                <a:solidFill>
                  <a:srgbClr val="002060"/>
                </a:solidFill>
              </a:rPr>
              <a:t>Hepatitis, Cirrhosis, acute yellow atrophy AND GI disease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200" b="1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b="1" u="sng" dirty="0" smtClean="0">
                <a:solidFill>
                  <a:srgbClr val="002060"/>
                </a:solidFill>
                <a:latin typeface="Comic Sans MS" pitchFamily="66" charset="0"/>
              </a:rPr>
              <a:t>Hemophilia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↑ bleeding tendency.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X-linked disease.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Affects males.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85% due to </a:t>
            </a:r>
            <a:r>
              <a:rPr lang="en-US" altLang="en-US" sz="2200" dirty="0" smtClean="0">
                <a:solidFill>
                  <a:srgbClr val="002060"/>
                </a:solidFill>
              </a:rPr>
              <a:t>Factor </a:t>
            </a:r>
            <a:r>
              <a:rPr lang="en-US" altLang="en-US" sz="2200" dirty="0" smtClean="0">
                <a:solidFill>
                  <a:srgbClr val="FF0000"/>
                </a:solidFill>
              </a:rPr>
              <a:t>VIII</a:t>
            </a:r>
            <a:r>
              <a:rPr lang="en-US" altLang="en-US" sz="2200" dirty="0" smtClean="0">
                <a:solidFill>
                  <a:srgbClr val="002060"/>
                </a:solidFill>
              </a:rPr>
              <a:t> </a:t>
            </a:r>
            <a:r>
              <a:rPr lang="en-US" altLang="en-US" sz="2200" dirty="0">
                <a:solidFill>
                  <a:srgbClr val="002060"/>
                </a:solidFill>
              </a:rPr>
              <a:t>deficiency (</a:t>
            </a:r>
            <a:r>
              <a:rPr lang="en-US" altLang="en-US" sz="2200" dirty="0">
                <a:solidFill>
                  <a:srgbClr val="FF0000"/>
                </a:solidFill>
              </a:rPr>
              <a:t>hemophilia A</a:t>
            </a:r>
            <a:r>
              <a:rPr lang="en-US" altLang="en-US" sz="2200" dirty="0">
                <a:solidFill>
                  <a:srgbClr val="002060"/>
                </a:solidFill>
              </a:rPr>
              <a:t>), and 15% due to </a:t>
            </a:r>
            <a:r>
              <a:rPr lang="en-US" altLang="en-US" sz="2200" dirty="0" smtClean="0">
                <a:solidFill>
                  <a:srgbClr val="002060"/>
                </a:solidFill>
              </a:rPr>
              <a:t>Factor </a:t>
            </a:r>
            <a:r>
              <a:rPr lang="en-US" altLang="en-US" sz="2200" dirty="0" smtClean="0">
                <a:solidFill>
                  <a:srgbClr val="FF0000"/>
                </a:solidFill>
              </a:rPr>
              <a:t>IX</a:t>
            </a:r>
            <a:r>
              <a:rPr lang="en-US" altLang="en-US" sz="2200" dirty="0" smtClean="0">
                <a:solidFill>
                  <a:srgbClr val="002060"/>
                </a:solidFill>
              </a:rPr>
              <a:t> </a:t>
            </a:r>
            <a:r>
              <a:rPr lang="en-US" altLang="en-US" sz="2200" dirty="0">
                <a:solidFill>
                  <a:srgbClr val="002060"/>
                </a:solidFill>
              </a:rPr>
              <a:t>deficiency </a:t>
            </a:r>
            <a:r>
              <a:rPr lang="en-US" altLang="en-US" sz="2200" dirty="0">
                <a:solidFill>
                  <a:srgbClr val="FF0000"/>
                </a:solidFill>
              </a:rPr>
              <a:t>(hemophilia B</a:t>
            </a:r>
            <a:r>
              <a:rPr lang="en-US" altLang="en-US" sz="2200" dirty="0" smtClean="0">
                <a:solidFill>
                  <a:srgbClr val="002060"/>
                </a:solidFill>
              </a:rPr>
              <a:t>).</a:t>
            </a:r>
          </a:p>
          <a:p>
            <a:pPr marL="403225" lvl="1" indent="0">
              <a:lnSpc>
                <a:spcPct val="80000"/>
              </a:lnSpc>
              <a:buNone/>
            </a:pPr>
            <a:endParaRPr lang="en-US" altLang="en-US" sz="22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b="1" u="sng" dirty="0" smtClean="0">
                <a:solidFill>
                  <a:srgbClr val="002060"/>
                </a:solidFill>
                <a:latin typeface="Comic Sans MS" pitchFamily="66" charset="0"/>
              </a:rPr>
              <a:t>Thrombocytopenia</a:t>
            </a:r>
            <a:endParaRPr lang="en-US" sz="2200" b="1" u="sng" dirty="0">
              <a:solidFill>
                <a:srgbClr val="002060"/>
              </a:solidFill>
              <a:latin typeface="Comic Sans MS" pitchFamily="66" charset="0"/>
            </a:endParaRP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 smtClean="0">
                <a:solidFill>
                  <a:srgbClr val="000099"/>
                </a:solidFill>
              </a:rPr>
              <a:t>Very low number of platelets in blood (&lt; 50,000/</a:t>
            </a:r>
            <a:r>
              <a:rPr lang="el-GR" altLang="en-US" sz="2200" dirty="0" smtClean="0">
                <a:solidFill>
                  <a:srgbClr val="000099"/>
                </a:solidFill>
              </a:rPr>
              <a:t>μ</a:t>
            </a:r>
            <a:r>
              <a:rPr lang="en-US" altLang="en-US" sz="2200" dirty="0" smtClean="0">
                <a:solidFill>
                  <a:srgbClr val="000099"/>
                </a:solidFill>
              </a:rPr>
              <a:t>l)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0099"/>
                </a:solidFill>
              </a:rPr>
              <a:t> </a:t>
            </a:r>
            <a:r>
              <a:rPr lang="en-US" altLang="en-US" sz="2200" b="1" i="1" dirty="0" smtClean="0">
                <a:solidFill>
                  <a:srgbClr val="000099"/>
                </a:solidFill>
              </a:rPr>
              <a:t>Thrombocytopenia </a:t>
            </a:r>
            <a:r>
              <a:rPr lang="en-US" altLang="en-US" sz="2200" b="1" i="1" dirty="0" err="1" smtClean="0">
                <a:solidFill>
                  <a:srgbClr val="000099"/>
                </a:solidFill>
              </a:rPr>
              <a:t>purpura</a:t>
            </a:r>
            <a:r>
              <a:rPr lang="en-US" altLang="en-US" sz="2200" dirty="0" smtClean="0">
                <a:solidFill>
                  <a:srgbClr val="000099"/>
                </a:solidFill>
              </a:rPr>
              <a:t>, hemorrhages throughout all the body tissues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0099"/>
                </a:solidFill>
              </a:rPr>
              <a:t> </a:t>
            </a:r>
            <a:r>
              <a:rPr lang="en-US" altLang="en-US" sz="2200" b="1" i="1" dirty="0">
                <a:solidFill>
                  <a:srgbClr val="000099"/>
                </a:solidFill>
              </a:rPr>
              <a:t>I</a:t>
            </a:r>
            <a:r>
              <a:rPr lang="en-US" altLang="en-US" sz="2200" b="1" i="1" dirty="0" smtClean="0">
                <a:solidFill>
                  <a:srgbClr val="000099"/>
                </a:solidFill>
              </a:rPr>
              <a:t>diopathic</a:t>
            </a:r>
            <a:r>
              <a:rPr lang="en-US" altLang="en-US" sz="2200" dirty="0" smtClean="0">
                <a:solidFill>
                  <a:srgbClr val="000099"/>
                </a:solidFill>
              </a:rPr>
              <a:t> </a:t>
            </a:r>
            <a:r>
              <a:rPr lang="en-US" altLang="en-US" sz="2200" b="1" i="1" dirty="0" smtClean="0">
                <a:solidFill>
                  <a:srgbClr val="000099"/>
                </a:solidFill>
              </a:rPr>
              <a:t>Thrombocytopenia, </a:t>
            </a:r>
            <a:r>
              <a:rPr lang="en-US" altLang="en-US" sz="2200" dirty="0" smtClean="0">
                <a:solidFill>
                  <a:srgbClr val="000099"/>
                </a:solidFill>
              </a:rPr>
              <a:t>unknown cause.</a:t>
            </a:r>
            <a:endParaRPr lang="en-US" altLang="en-US" sz="2200" dirty="0">
              <a:solidFill>
                <a:srgbClr val="000099"/>
              </a:solidFill>
            </a:endParaRPr>
          </a:p>
          <a:p>
            <a:pPr marL="639763" lvl="1" indent="-236538">
              <a:lnSpc>
                <a:spcPct val="80000"/>
              </a:lnSpc>
            </a:pPr>
            <a:endParaRPr lang="en-US" altLang="en-US" sz="2200" dirty="0" smtClean="0">
              <a:solidFill>
                <a:srgbClr val="FF0000"/>
              </a:solidFill>
            </a:endParaRPr>
          </a:p>
          <a:p>
            <a:pPr marL="403225" lvl="1" indent="0">
              <a:lnSpc>
                <a:spcPct val="80000"/>
              </a:lnSpc>
              <a:buNone/>
            </a:pPr>
            <a:endParaRPr lang="en-US" alt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2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82709"/>
            <a:ext cx="86044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Mechanism of Blood Coagulation</a:t>
            </a:r>
            <a:endParaRPr lang="en-GB" sz="4000" b="1" dirty="0">
              <a:solidFill>
                <a:srgbClr val="002060"/>
              </a:solidFill>
            </a:endParaRPr>
          </a:p>
          <a:p>
            <a:endParaRPr lang="en-GB" sz="4000" b="1" dirty="0"/>
          </a:p>
          <a:p>
            <a:r>
              <a:rPr lang="en-GB" sz="3000" dirty="0"/>
              <a:t>• </a:t>
            </a:r>
            <a:r>
              <a:rPr lang="en-GB" sz="3000" b="1" dirty="0"/>
              <a:t>A crucial physiological </a:t>
            </a:r>
            <a:r>
              <a:rPr lang="en-GB" sz="3000" i="1" dirty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/>
              <a:t> exists between factors </a:t>
            </a:r>
            <a:r>
              <a:rPr lang="en-GB" sz="3000" b="1" dirty="0" smtClean="0"/>
              <a:t>promoting coagulation (</a:t>
            </a:r>
            <a:r>
              <a:rPr lang="en-GB" sz="3000" b="1" dirty="0" err="1" smtClean="0">
                <a:solidFill>
                  <a:srgbClr val="000099"/>
                </a:solidFill>
              </a:rPr>
              <a:t>procoagulants</a:t>
            </a:r>
            <a:r>
              <a:rPr lang="en-GB" sz="3000" b="1" dirty="0"/>
              <a:t>) and factors </a:t>
            </a:r>
            <a:r>
              <a:rPr lang="en-GB" sz="3000" b="1" dirty="0" smtClean="0"/>
              <a:t>inhibiting coagulation (</a:t>
            </a:r>
            <a:r>
              <a:rPr lang="en-GB" sz="3000" b="1" dirty="0" smtClean="0">
                <a:solidFill>
                  <a:srgbClr val="000099"/>
                </a:solidFill>
              </a:rPr>
              <a:t>anticoagulants</a:t>
            </a:r>
            <a:r>
              <a:rPr lang="en-GB" sz="3000" b="1" dirty="0"/>
              <a:t>). </a:t>
            </a:r>
            <a:endParaRPr lang="en-GB" sz="3000" b="1" dirty="0" smtClean="0"/>
          </a:p>
          <a:p>
            <a:endParaRPr lang="en-GB" sz="3000" b="1" dirty="0" smtClean="0"/>
          </a:p>
          <a:p>
            <a:r>
              <a:rPr lang="en-GB" sz="3000" dirty="0" smtClean="0"/>
              <a:t>• </a:t>
            </a:r>
            <a:r>
              <a:rPr lang="en-GB" sz="3000" b="1" dirty="0" smtClean="0"/>
              <a:t>Coagulation of blood depends on the </a:t>
            </a:r>
            <a:r>
              <a:rPr lang="en-GB" sz="3000" i="1" dirty="0" smtClean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 smtClean="0"/>
              <a:t> between these two factors.</a:t>
            </a:r>
          </a:p>
          <a:p>
            <a:endParaRPr lang="en-GB" sz="3000" b="1" dirty="0"/>
          </a:p>
          <a:p>
            <a:r>
              <a:rPr lang="en-GB" sz="3000" dirty="0" smtClean="0"/>
              <a:t>• </a:t>
            </a:r>
            <a:r>
              <a:rPr lang="en-GB" sz="3000" b="1" dirty="0" smtClean="0"/>
              <a:t>Disturbances </a:t>
            </a:r>
            <a:r>
              <a:rPr lang="en-GB" sz="3000" b="1" dirty="0"/>
              <a:t>in this </a:t>
            </a:r>
            <a:r>
              <a:rPr lang="en-GB" sz="3000" i="1" dirty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/>
              <a:t> </a:t>
            </a:r>
            <a:r>
              <a:rPr lang="en-GB" sz="3000" b="1" dirty="0" smtClean="0"/>
              <a:t>could </a:t>
            </a:r>
            <a:r>
              <a:rPr lang="en-GB" sz="3000" b="1" dirty="0"/>
              <a:t>lead to </a:t>
            </a:r>
            <a:r>
              <a:rPr lang="en-GB" sz="3000" b="1" dirty="0">
                <a:solidFill>
                  <a:srgbClr val="0070C0"/>
                </a:solidFill>
              </a:rPr>
              <a:t>thrombosis </a:t>
            </a:r>
            <a:r>
              <a:rPr lang="en-GB" sz="3000" b="1" dirty="0"/>
              <a:t>or </a:t>
            </a:r>
            <a:r>
              <a:rPr lang="en-GB" sz="3000" b="1" dirty="0" smtClean="0">
                <a:solidFill>
                  <a:srgbClr val="FF0000"/>
                </a:solidFill>
              </a:rPr>
              <a:t>bleeding</a:t>
            </a:r>
            <a:r>
              <a:rPr lang="en-GB" sz="3000" b="1" dirty="0" smtClean="0"/>
              <a:t> </a:t>
            </a:r>
            <a:endParaRPr lang="en-GB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23250" r="23354" b="9813"/>
          <a:stretch>
            <a:fillRect/>
          </a:stretch>
        </p:blipFill>
        <p:spPr bwMode="auto">
          <a:xfrm>
            <a:off x="72008" y="476672"/>
            <a:ext cx="903649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528" y="548680"/>
            <a:ext cx="882047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 rtl="0" eaLnBrk="0" hangingPunct="0">
              <a:defRPr/>
            </a:pPr>
            <a:r>
              <a:rPr lang="en-US" altLang="ar-SA" sz="35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Hemostasis</a:t>
            </a:r>
            <a:r>
              <a:rPr lang="en-US" altLang="ar-SA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marL="457200" indent="-457200" algn="l" rtl="0" eaLnBrk="0" hangingPunct="0">
              <a:defRPr/>
            </a:pPr>
            <a:r>
              <a:rPr lang="en-US" altLang="ar-SA" sz="3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	</a:t>
            </a:r>
            <a:r>
              <a:rPr lang="en-US" altLang="ar-SA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prevention or stoppage of blood loss.</a:t>
            </a:r>
            <a:endParaRPr lang="en-US" altLang="ar-SA" sz="30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457200" indent="-457200" algn="l" rtl="0" eaLnBrk="0" hangingPunct="0">
              <a:defRPr/>
            </a:pPr>
            <a:r>
              <a:rPr lang="en-US" altLang="ar-SA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					</a:t>
            </a:r>
            <a:endParaRPr lang="en-US" altLang="ar-SA" sz="250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457200" indent="-457200" eaLnBrk="0" hangingPunct="0">
              <a:defRPr/>
            </a:pPr>
            <a:r>
              <a:rPr lang="en-US" sz="3600" b="1" dirty="0" err="1" smtClean="0">
                <a:solidFill>
                  <a:srgbClr val="00B050"/>
                </a:solidFill>
                <a:latin typeface="Comic Sans MS" pitchFamily="66" charset="0"/>
              </a:rPr>
              <a:t>Hemostatic</a:t>
            </a:r>
            <a:r>
              <a:rPr lang="en-US" sz="3600" b="1" dirty="0" smtClean="0">
                <a:solidFill>
                  <a:srgbClr val="00B050"/>
                </a:solidFill>
                <a:latin typeface="Comic Sans MS" pitchFamily="66" charset="0"/>
              </a:rPr>
              <a:t> Mechanisms:</a:t>
            </a:r>
          </a:p>
          <a:p>
            <a:pPr marL="457200" indent="-457200" eaLnBrk="0" hangingPunct="0">
              <a:defRPr/>
            </a:pPr>
            <a:endParaRPr lang="en-US" altLang="ar-SA" sz="35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Vessel </a:t>
            </a: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wall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(Vasoconstriction)</a:t>
            </a:r>
            <a:endParaRPr lang="en-US" altLang="ar-SA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Platelets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(Production and activation, Platelets Plug formation)</a:t>
            </a:r>
            <a:endParaRPr lang="en-US" altLang="ar-SA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Blood </a:t>
            </a: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coagulation </a:t>
            </a:r>
          </a:p>
          <a:p>
            <a:pPr marL="1355725" lvl="2" indent="-457200" eaLnBrk="0" hangingPunct="0"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Clot formation (intrinsic &amp; extrinsic pathways)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defRPr/>
            </a:pP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4. </a:t>
            </a:r>
            <a:r>
              <a:rPr lang="en-US" altLang="ar-SA" sz="3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Fibrinolysis</a:t>
            </a:r>
            <a:endParaRPr lang="en-US" altLang="ar-SA" sz="30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http://www.intra-lock.com/xhtml/why-l-prf/images/PRF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2656"/>
            <a:ext cx="3707904" cy="2661270"/>
          </a:xfrm>
          <a:prstGeom prst="rect">
            <a:avLst/>
          </a:prstGeom>
          <a:noFill/>
        </p:spPr>
      </p:pic>
      <p:pic>
        <p:nvPicPr>
          <p:cNvPr id="3" name="Picture 2" descr="19-13_1.jpg                                                    0001C664  Macintosh HD                 BA03BFAA:"/>
          <p:cNvPicPr preferRelativeResize="0">
            <a:picLocks noChangeAspect="1" noChangeArrowheads="1"/>
          </p:cNvPicPr>
          <p:nvPr/>
        </p:nvPicPr>
        <p:blipFill>
          <a:blip r:embed="rId3" r:link="rId4" cstate="print"/>
          <a:srcRect t="31719" b="3151"/>
          <a:stretch>
            <a:fillRect/>
          </a:stretch>
        </p:blipFill>
        <p:spPr bwMode="auto">
          <a:xfrm>
            <a:off x="0" y="2996952"/>
            <a:ext cx="91440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76672"/>
            <a:ext cx="5292080" cy="22322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Coagulation: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Formation of 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fibrin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meshwork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(Threads) to form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CLOT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64288" y="3861048"/>
            <a:ext cx="10081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11560" y="332656"/>
            <a:ext cx="37433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arn-CL" sz="3200" b="1" dirty="0">
                <a:solidFill>
                  <a:srgbClr val="00B050"/>
                </a:solidFill>
                <a:latin typeface="Comic Sans MS" pitchFamily="66" charset="0"/>
                <a:ea typeface="Times New Roman" pitchFamily="18" charset="0"/>
                <a:cs typeface="Tahoma" pitchFamily="34" charset="0"/>
              </a:rPr>
              <a:t>Clotting Factors</a:t>
            </a:r>
            <a:endParaRPr lang="en-US" sz="3200" b="1" dirty="0">
              <a:solidFill>
                <a:srgbClr val="00B050"/>
              </a:solidFill>
              <a:latin typeface="Comic Sans MS" pitchFamily="66" charset="0"/>
              <a:ea typeface="Times New Roman" pitchFamily="18" charset="0"/>
              <a:cs typeface="Tahoma" pitchFamily="34" charset="0"/>
            </a:endParaRPr>
          </a:p>
          <a:p>
            <a:pPr algn="l" rtl="0" eaLnBrk="0" hangingPunct="0"/>
            <a:endParaRPr lang="en-US" sz="2000" b="1" dirty="0">
              <a:solidFill>
                <a:srgbClr val="00B050"/>
              </a:solidFill>
              <a:latin typeface="Comic Sans MS" pitchFamily="66" charset="0"/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3087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34160"/>
              </p:ext>
            </p:extLst>
          </p:nvPr>
        </p:nvGraphicFramePr>
        <p:xfrm>
          <a:off x="468313" y="1196975"/>
          <a:ext cx="8208143" cy="5302250"/>
        </p:xfrm>
        <a:graphic>
          <a:graphicData uri="http://schemas.openxmlformats.org/drawingml/2006/table">
            <a:tbl>
              <a:tblPr rtl="1"/>
              <a:tblGrid>
                <a:gridCol w="6535975"/>
                <a:gridCol w="1672168"/>
              </a:tblGrid>
              <a:tr h="45564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Names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75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Factors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6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Fibr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in</a:t>
                      </a: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ogen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Prothrombin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Thromboplastin (tissue factor)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Calcium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Labile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Stable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Antihemophilic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Antihemophilic factor 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Stuart-Prower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Plasma thromboplastin antecedent (PTA)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Hageman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Fibrin stablizing factors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VIII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IX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XIII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8959850" y="56403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30832" y="-27384"/>
            <a:ext cx="8733656" cy="64086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Prothrombin</a:t>
            </a: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 (factor II):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- is a plasma protein, </a:t>
            </a:r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α</a:t>
            </a: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2-globulin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present in normal plasma in a concentration of 15 mg/dl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- it is unstable protein that can be split easily into </a:t>
            </a: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thrombin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it is continually formed by the liver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Vitamin K is important for normal production of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prothrombin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by the liver.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Lack of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vit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K or liver disease can decrease the of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prothrombin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formation to a very low level &gt;&gt;&gt;&gt; bleeding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Thrombin: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- is a protein enzyme with weak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proteolytic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capabilities</a:t>
            </a:r>
            <a:endParaRPr lang="en-GB" sz="22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it acts on fibrinogen to form one molecule of </a:t>
            </a:r>
            <a:r>
              <a:rPr lang="en-GB" sz="2200" b="1" i="1" dirty="0" smtClean="0">
                <a:solidFill>
                  <a:srgbClr val="002060"/>
                </a:solidFill>
                <a:latin typeface="Comic Sans MS" pitchFamily="66" charset="0"/>
              </a:rPr>
              <a:t>fibrin monomer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</a:t>
            </a:r>
            <a:r>
              <a:rPr lang="en-GB" sz="2200" b="1" i="1" dirty="0" smtClean="0">
                <a:solidFill>
                  <a:srgbClr val="002060"/>
                </a:solidFill>
                <a:latin typeface="Comic Sans MS" pitchFamily="66" charset="0"/>
              </a:rPr>
              <a:t>fibrin monomers </a:t>
            </a: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polymerize with one another to form fibrin </a:t>
            </a:r>
            <a:r>
              <a:rPr lang="en-GB" sz="2200" b="1" dirty="0" err="1" smtClean="0">
                <a:solidFill>
                  <a:srgbClr val="002060"/>
                </a:solidFill>
                <a:latin typeface="Comic Sans MS" pitchFamily="66" charset="0"/>
              </a:rPr>
              <a:t>fibers</a:t>
            </a:r>
            <a:endParaRPr lang="en-GB" sz="22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it activates factor XIII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30832" y="44624"/>
            <a:ext cx="8733656" cy="64086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Fibrin-stabilizing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factor (XIII)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- is a plasma protein</a:t>
            </a: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it is also released from platelets that is entrapped in the clot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- it must be activated before it affects</a:t>
            </a:r>
            <a:r>
              <a:rPr kumimoji="0" lang="en-GB" sz="23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fibrin </a:t>
            </a:r>
            <a:r>
              <a:rPr kumimoji="0" lang="en-GB" sz="23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fibers</a:t>
            </a:r>
            <a:endParaRPr kumimoji="0" lang="en-GB" sz="23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activated XIII factor operates as an enzyme causing additional strength of fibrin meshwork</a:t>
            </a: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Fibrinogen (factor I):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- is a high-molecular-weight plasma protein</a:t>
            </a: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it is continually formed by the liver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little or no fibrinogen leak from blood vessels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Comic Sans MS" pitchFamily="66" charset="0"/>
              </a:rPr>
              <a:t>Blood Clot: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- is composed of a meshwork of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fibrin fibers 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running in all directions and entrapping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blood cells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platelets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plasma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1124</Words>
  <Application>Microsoft Office PowerPoint</Application>
  <PresentationFormat>On-screen Show (4:3)</PresentationFormat>
  <Paragraphs>264</Paragraphs>
  <Slides>23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Coagulation Mechanisms 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Thrombin</vt:lpstr>
      <vt:lpstr>ACTION OF THROMBIN ON FIBRONOGEN TO FORM FIBRIN</vt:lpstr>
      <vt:lpstr>Blood coagulation  (clot formation)</vt:lpstr>
      <vt:lpstr>Intrinsic pathway</vt:lpstr>
      <vt:lpstr>Extrinsic pathway</vt:lpstr>
      <vt:lpstr>Activation of Blood Coagulation</vt:lpstr>
      <vt:lpstr>Fibrinolysis</vt:lpstr>
      <vt:lpstr>PowerPoint Presentation</vt:lpstr>
      <vt:lpstr>Plasmin</vt:lpstr>
      <vt:lpstr>Plasmin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Haemostasis</dc:title>
  <dc:creator>Mohd</dc:creator>
  <cp:lastModifiedBy>Home</cp:lastModifiedBy>
  <cp:revision>96</cp:revision>
  <dcterms:created xsi:type="dcterms:W3CDTF">2013-12-10T13:58:18Z</dcterms:created>
  <dcterms:modified xsi:type="dcterms:W3CDTF">2013-12-28T13:20:30Z</dcterms:modified>
</cp:coreProperties>
</file>