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5"/>
  </p:notesMasterIdLst>
  <p:sldIdLst>
    <p:sldId id="289" r:id="rId2"/>
    <p:sldId id="294" r:id="rId3"/>
    <p:sldId id="381" r:id="rId4"/>
    <p:sldId id="386" r:id="rId5"/>
    <p:sldId id="307" r:id="rId6"/>
    <p:sldId id="297" r:id="rId7"/>
    <p:sldId id="388" r:id="rId8"/>
    <p:sldId id="389" r:id="rId9"/>
    <p:sldId id="295" r:id="rId10"/>
    <p:sldId id="301" r:id="rId11"/>
    <p:sldId id="303" r:id="rId12"/>
    <p:sldId id="390" r:id="rId13"/>
    <p:sldId id="391" r:id="rId14"/>
    <p:sldId id="304" r:id="rId15"/>
    <p:sldId id="379" r:id="rId16"/>
    <p:sldId id="365" r:id="rId17"/>
    <p:sldId id="353" r:id="rId18"/>
    <p:sldId id="327" r:id="rId19"/>
    <p:sldId id="349" r:id="rId20"/>
    <p:sldId id="354" r:id="rId21"/>
    <p:sldId id="355" r:id="rId22"/>
    <p:sldId id="377" r:id="rId23"/>
    <p:sldId id="378" r:id="rId24"/>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90" autoAdjust="0"/>
    <p:restoredTop sz="94660"/>
  </p:normalViewPr>
  <p:slideViewPr>
    <p:cSldViewPr>
      <p:cViewPr varScale="1">
        <p:scale>
          <a:sx n="70" d="100"/>
          <a:sy n="70" d="100"/>
        </p:scale>
        <p:origin x="1016"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4F95F923-04B6-4297-A665-01A0042D7CE7}" type="datetimeFigureOut">
              <a:rPr lang="en-US"/>
              <a:pPr>
                <a:defRPr/>
              </a:pPr>
              <a:t>12/1/2016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FC67957-A648-4DB0-9563-C51417529B72}" type="slidenum">
              <a:rPr lang="en-US"/>
              <a:pPr>
                <a:defRPr/>
              </a:pPr>
              <a:t>‹#›</a:t>
            </a:fld>
            <a:endParaRPr lang="en-US"/>
          </a:p>
        </p:txBody>
      </p:sp>
    </p:spTree>
    <p:extLst>
      <p:ext uri="{BB962C8B-B14F-4D97-AF65-F5344CB8AC3E}">
        <p14:creationId xmlns:p14="http://schemas.microsoft.com/office/powerpoint/2010/main" val="1430025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819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1E7E21-E8CF-4ECC-A254-38A9BCD67352}" type="slidenum">
              <a:rPr lang="da-DK" altLang="en-US">
                <a:latin typeface="Arial" panose="020B0604020202020204" pitchFamily="34" charset="0"/>
              </a:rPr>
              <a:pPr>
                <a:spcBef>
                  <a:spcPct val="0"/>
                </a:spcBef>
              </a:pPr>
              <a:t>3</a:t>
            </a:fld>
            <a:endParaRPr lang="da-DK" altLang="en-US">
              <a:latin typeface="Arial" panose="020B0604020202020204" pitchFamily="34" charset="0"/>
            </a:endParaRPr>
          </a:p>
        </p:txBody>
      </p:sp>
    </p:spTree>
    <p:extLst>
      <p:ext uri="{BB962C8B-B14F-4D97-AF65-F5344CB8AC3E}">
        <p14:creationId xmlns:p14="http://schemas.microsoft.com/office/powerpoint/2010/main" val="1197929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Pladsholder til diasbillede 1"/>
          <p:cNvSpPr>
            <a:spLocks noGrp="1" noRot="1" noChangeAspect="1" noTextEdit="1"/>
          </p:cNvSpPr>
          <p:nvPr>
            <p:ph type="sldImg"/>
          </p:nvPr>
        </p:nvSpPr>
        <p:spPr bwMode="auto">
          <a:xfrm>
            <a:off x="1141413" y="695325"/>
            <a:ext cx="4568825"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cs typeface="Arial" panose="020B0604020202020204" pitchFamily="34" charset="0"/>
            </a:endParaRPr>
          </a:p>
        </p:txBody>
      </p:sp>
      <p:sp>
        <p:nvSpPr>
          <p:cNvPr id="1331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65A89A-33BA-46BF-A035-97361DA6A44B}" type="slidenum">
              <a:rPr lang="en-IN" altLang="en-US"/>
              <a:pPr/>
              <a:t>7</a:t>
            </a:fld>
            <a:endParaRPr lang="en-IN" altLang="en-US"/>
          </a:p>
        </p:txBody>
      </p:sp>
    </p:spTree>
    <p:extLst>
      <p:ext uri="{BB962C8B-B14F-4D97-AF65-F5344CB8AC3E}">
        <p14:creationId xmlns:p14="http://schemas.microsoft.com/office/powerpoint/2010/main" val="302166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There are THOUSANDS of HUMAN embryonic stem cells growing in this circular colony. The HUMAN embryonic stem cells are grown on top of MOUSE feeder cells—the elongated cells—which provide essential nutrients.</a:t>
            </a:r>
          </a:p>
          <a:p>
            <a:pPr eaLnBrk="1" hangingPunct="1"/>
            <a:endParaRPr lang="en-US" altLang="en-US" smtClean="0"/>
          </a:p>
          <a:p>
            <a:pPr eaLnBrk="1" hangingPunct="1"/>
            <a:r>
              <a:rPr lang="en-US" altLang="en-US" smtClean="0"/>
              <a:t>When we culture embryonic stem cells, we are trying to stop the majority of the colony from differentiating so that we can maintain a pure population of self-renewing embryonic stem cells. Why do you think this would be important? (wait) We want them proliferating not differentiating so we have a continuing supply for research purposes.</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1B13D18-8F17-4033-99AC-4E7B56293813}" type="slidenum">
              <a:rPr lang="en-US" altLang="en-US"/>
              <a:pPr/>
              <a:t>8</a:t>
            </a:fld>
            <a:endParaRPr lang="en-US" altLang="en-US"/>
          </a:p>
        </p:txBody>
      </p:sp>
    </p:spTree>
    <p:extLst>
      <p:ext uri="{BB962C8B-B14F-4D97-AF65-F5344CB8AC3E}">
        <p14:creationId xmlns:p14="http://schemas.microsoft.com/office/powerpoint/2010/main" val="463345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1508"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D0ADEC-1FE6-4449-807F-DAF6C7907C1D}" type="slidenum">
              <a:rPr lang="en-US" altLang="en-US"/>
              <a:pPr/>
              <a:t>12</a:t>
            </a:fld>
            <a:endParaRPr lang="en-US" altLang="en-US"/>
          </a:p>
        </p:txBody>
      </p:sp>
    </p:spTree>
    <p:extLst>
      <p:ext uri="{BB962C8B-B14F-4D97-AF65-F5344CB8AC3E}">
        <p14:creationId xmlns:p14="http://schemas.microsoft.com/office/powerpoint/2010/main" val="1619540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dsholder til diasbille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Pladsholder til no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3556" name="Pladsholder til dias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7FC1386-1CA4-47BD-B6EF-4ADA2244C2D9}" type="slidenum">
              <a:rPr lang="en-US" altLang="en-US"/>
              <a:pPr/>
              <a:t>13</a:t>
            </a:fld>
            <a:endParaRPr lang="en-US" altLang="en-US"/>
          </a:p>
        </p:txBody>
      </p:sp>
    </p:spTree>
    <p:extLst>
      <p:ext uri="{BB962C8B-B14F-4D97-AF65-F5344CB8AC3E}">
        <p14:creationId xmlns:p14="http://schemas.microsoft.com/office/powerpoint/2010/main" val="2439358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a-DK"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1F831B0-91A8-4B43-B34F-2AD1CDB09F18}" type="slidenum">
              <a:rPr lang="da-DK" altLang="en-US">
                <a:latin typeface="Arial" panose="020B0604020202020204" pitchFamily="34" charset="0"/>
              </a:rPr>
              <a:pPr>
                <a:spcBef>
                  <a:spcPct val="0"/>
                </a:spcBef>
              </a:pPr>
              <a:t>16</a:t>
            </a:fld>
            <a:endParaRPr lang="da-DK" altLang="en-US">
              <a:latin typeface="Arial" panose="020B0604020202020204" pitchFamily="34" charset="0"/>
            </a:endParaRPr>
          </a:p>
        </p:txBody>
      </p:sp>
    </p:spTree>
    <p:extLst>
      <p:ext uri="{BB962C8B-B14F-4D97-AF65-F5344CB8AC3E}">
        <p14:creationId xmlns:p14="http://schemas.microsoft.com/office/powerpoint/2010/main" val="2808569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6DA8A3A-3162-4AEC-9592-E680E9770E50}" type="slidenum">
              <a:rPr lang="en-US" altLang="en-US">
                <a:latin typeface="Times" panose="02020603050405020304" pitchFamily="18" charset="0"/>
              </a:rPr>
              <a:pPr>
                <a:spcBef>
                  <a:spcPct val="0"/>
                </a:spcBef>
              </a:pPr>
              <a:t>23</a:t>
            </a:fld>
            <a:endParaRPr lang="en-US" altLang="en-US">
              <a:latin typeface="Times" panose="02020603050405020304" pitchFamily="18"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latin typeface="Times" panose="02020603050405020304" pitchFamily="18" charset="0"/>
              </a:rPr>
              <a:t>The reason I am testifying before you today is that this cartoon tells the truth: it’s not possible to discuss stem cells without creating an ethical dilemma or bogging down in an ethical quagmire. I hope to show you a way out of the swamp without getting our feet too muddy.</a:t>
            </a:r>
          </a:p>
        </p:txBody>
      </p:sp>
    </p:spTree>
    <p:extLst>
      <p:ext uri="{BB962C8B-B14F-4D97-AF65-F5344CB8AC3E}">
        <p14:creationId xmlns:p14="http://schemas.microsoft.com/office/powerpoint/2010/main" val="4148141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rgbClr val="32324A"/>
            </a:gs>
          </a:gsLst>
          <a:lin ang="27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498475" y="1311275"/>
            <a:ext cx="10429875" cy="5908675"/>
            <a:chOff x="-313" y="824"/>
            <a:chExt cx="6570" cy="3722"/>
          </a:xfrm>
        </p:grpSpPr>
        <p:sp>
          <p:nvSpPr>
            <p:cNvPr id="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cs typeface="Arial" charset="0"/>
              </a:endParaRPr>
            </a:p>
          </p:txBody>
        </p:sp>
        <p:sp>
          <p:nvSpPr>
            <p:cNvPr id="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cs typeface="Arial" charset="0"/>
              </a:endParaRPr>
            </a:p>
          </p:txBody>
        </p:sp>
        <p:sp>
          <p:nvSpPr>
            <p:cNvPr id="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cs typeface="Arial" charset="0"/>
              </a:endParaRPr>
            </a:p>
          </p:txBody>
        </p:sp>
        <p:sp>
          <p:nvSpPr>
            <p:cNvPr id="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cs typeface="Arial" charset="0"/>
              </a:endParaRPr>
            </a:p>
          </p:txBody>
        </p:sp>
        <p:sp>
          <p:nvSpPr>
            <p:cNvPr id="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cs typeface="Arial" charset="0"/>
              </a:endParaRPr>
            </a:p>
          </p:txBody>
        </p:sp>
        <p:sp>
          <p:nvSpPr>
            <p:cNvPr id="1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cs typeface="Arial" charset="0"/>
              </a:endParaRPr>
            </a:p>
          </p:txBody>
        </p:sp>
        <p:sp>
          <p:nvSpPr>
            <p:cNvPr id="1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latin typeface="Arial" charset="0"/>
                <a:cs typeface="Arial" charset="0"/>
              </a:endParaRPr>
            </a:p>
          </p:txBody>
        </p:sp>
        <p:sp>
          <p:nvSpPr>
            <p:cNvPr id="1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cs typeface="Arial" charset="0"/>
              </a:endParaRPr>
            </a:p>
          </p:txBody>
        </p:sp>
        <p:sp>
          <p:nvSpPr>
            <p:cNvPr id="1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cs typeface="Arial" charset="0"/>
              </a:endParaRPr>
            </a:p>
          </p:txBody>
        </p:sp>
        <p:sp>
          <p:nvSpPr>
            <p:cNvPr id="1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cs typeface="Arial" charset="0"/>
              </a:endParaRPr>
            </a:p>
          </p:txBody>
        </p:sp>
        <p:sp>
          <p:nvSpPr>
            <p:cNvPr id="1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cs typeface="Arial" charset="0"/>
              </a:endParaRPr>
            </a:p>
          </p:txBody>
        </p:sp>
        <p:sp>
          <p:nvSpPr>
            <p:cNvPr id="1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cs typeface="Arial" charset="0"/>
              </a:endParaRPr>
            </a:p>
          </p:txBody>
        </p:sp>
        <p:sp>
          <p:nvSpPr>
            <p:cNvPr id="1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cs typeface="Arial" charset="0"/>
              </a:endParaRPr>
            </a:p>
          </p:txBody>
        </p:sp>
        <p:sp>
          <p:nvSpPr>
            <p:cNvPr id="1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cs typeface="Arial" charset="0"/>
              </a:endParaRPr>
            </a:p>
          </p:txBody>
        </p:sp>
        <p:sp>
          <p:nvSpPr>
            <p:cNvPr id="19" name="Rectangle 17"/>
            <p:cNvSpPr>
              <a:spLocks noChangeArrowheads="1"/>
            </p:cNvSpPr>
            <p:nvPr userDrawn="1"/>
          </p:nvSpPr>
          <p:spPr bwMode="hidden">
            <a:xfrm rot="18603245" flipV="1">
              <a:off x="4054"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latin typeface="Arial" charset="0"/>
                <a:cs typeface="Arial" charset="0"/>
              </a:endParaRPr>
            </a:p>
          </p:txBody>
        </p:sp>
        <p:sp>
          <p:nvSpPr>
            <p:cNvPr id="20" name="Rectangle 18"/>
            <p:cNvSpPr>
              <a:spLocks noChangeArrowheads="1"/>
            </p:cNvSpPr>
            <p:nvPr userDrawn="1"/>
          </p:nvSpPr>
          <p:spPr bwMode="hidden">
            <a:xfrm rot="39991575" flipH="1" flipV="1">
              <a:off x="5377"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latin typeface="Arial" charset="0"/>
                <a:cs typeface="Arial" charset="0"/>
              </a:endParaRPr>
            </a:p>
          </p:txBody>
        </p:sp>
        <p:sp>
          <p:nvSpPr>
            <p:cNvPr id="2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eaLnBrk="1" hangingPunct="1">
                <a:defRPr/>
              </a:pPr>
              <a:endParaRPr lang="en-US">
                <a:latin typeface="Arial" charset="0"/>
                <a:cs typeface="Arial" charset="0"/>
              </a:endParaRPr>
            </a:p>
          </p:txBody>
        </p:sp>
        <p:sp>
          <p:nvSpPr>
            <p:cNvPr id="2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latin typeface="Arial" charset="0"/>
                <a:cs typeface="Arial" charset="0"/>
              </a:endParaRPr>
            </a:p>
          </p:txBody>
        </p:sp>
        <p:sp>
          <p:nvSpPr>
            <p:cNvPr id="2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latin typeface="Arial" charset="0"/>
                <a:cs typeface="Arial" charset="0"/>
              </a:endParaRPr>
            </a:p>
          </p:txBody>
        </p:sp>
        <p:sp>
          <p:nvSpPr>
            <p:cNvPr id="2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eaLnBrk="1" hangingPunct="1">
                <a:defRPr/>
              </a:pPr>
              <a:endParaRPr lang="en-US">
                <a:latin typeface="Arial" charset="0"/>
                <a:cs typeface="Arial" charset="0"/>
              </a:endParaRPr>
            </a:p>
          </p:txBody>
        </p:sp>
        <p:sp>
          <p:nvSpPr>
            <p:cNvPr id="2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eaLnBrk="1" hangingPunct="1">
                <a:defRPr/>
              </a:pPr>
              <a:endParaRPr lang="en-US">
                <a:latin typeface="Arial" charset="0"/>
                <a:cs typeface="Arial" charset="0"/>
              </a:endParaRPr>
            </a:p>
          </p:txBody>
        </p:sp>
        <p:sp>
          <p:nvSpPr>
            <p:cNvPr id="2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eaLnBrk="1" hangingPunct="1">
                <a:defRPr/>
              </a:pPr>
              <a:endParaRPr lang="en-US">
                <a:latin typeface="Arial" charset="0"/>
                <a:cs typeface="Arial" charset="0"/>
              </a:endParaRPr>
            </a:p>
          </p:txBody>
        </p:sp>
        <p:sp>
          <p:nvSpPr>
            <p:cNvPr id="2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cs typeface="Arial" charset="0"/>
              </a:endParaRPr>
            </a:p>
          </p:txBody>
        </p:sp>
        <p:sp>
          <p:nvSpPr>
            <p:cNvPr id="2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latin typeface="Arial" charset="0"/>
                <a:cs typeface="Arial" charset="0"/>
              </a:endParaRPr>
            </a:p>
          </p:txBody>
        </p:sp>
        <p:sp>
          <p:nvSpPr>
            <p:cNvPr id="2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latin typeface="Arial" charset="0"/>
                <a:cs typeface="Arial" charset="0"/>
              </a:endParaRPr>
            </a:p>
          </p:txBody>
        </p:sp>
        <p:sp>
          <p:nvSpPr>
            <p:cNvPr id="3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latin typeface="Arial" charset="0"/>
                <a:cs typeface="Arial" charset="0"/>
              </a:endParaRPr>
            </a:p>
          </p:txBody>
        </p:sp>
        <p:sp>
          <p:nvSpPr>
            <p:cNvPr id="3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eaLnBrk="1" hangingPunct="1">
                <a:defRPr/>
              </a:pPr>
              <a:endParaRPr lang="en-US">
                <a:latin typeface="Arial" charset="0"/>
                <a:cs typeface="Arial" charset="0"/>
              </a:endParaRPr>
            </a:p>
          </p:txBody>
        </p:sp>
        <p:sp>
          <p:nvSpPr>
            <p:cNvPr id="3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cs typeface="Arial" charset="0"/>
              </a:endParaRPr>
            </a:p>
          </p:txBody>
        </p:sp>
        <p:sp>
          <p:nvSpPr>
            <p:cNvPr id="3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cs typeface="Arial" charset="0"/>
              </a:endParaRPr>
            </a:p>
          </p:txBody>
        </p:sp>
        <p:sp>
          <p:nvSpPr>
            <p:cNvPr id="3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cs typeface="Arial" charset="0"/>
              </a:endParaRPr>
            </a:p>
          </p:txBody>
        </p:sp>
        <p:sp>
          <p:nvSpPr>
            <p:cNvPr id="3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cs typeface="Arial" charset="0"/>
              </a:endParaRPr>
            </a:p>
          </p:txBody>
        </p:sp>
        <p:sp>
          <p:nvSpPr>
            <p:cNvPr id="3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eaLnBrk="1" hangingPunct="1">
                <a:defRPr/>
              </a:pPr>
              <a:endParaRPr lang="en-US">
                <a:latin typeface="Arial" charset="0"/>
                <a:cs typeface="Arial" charset="0"/>
              </a:endParaRPr>
            </a:p>
          </p:txBody>
        </p:sp>
        <p:sp>
          <p:nvSpPr>
            <p:cNvPr id="3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3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3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5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5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5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5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5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5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5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5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5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5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6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6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6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6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6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6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6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6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6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6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7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7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7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7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7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7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7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7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7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7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8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8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8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8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8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8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8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8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8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8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9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9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9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9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9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9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9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9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9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9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0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0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0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0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0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0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0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0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0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0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1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1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1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1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1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1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1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1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1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1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2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2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2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2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2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2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2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2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2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2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3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3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3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3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3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3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3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3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3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3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4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4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4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4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4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4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4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4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4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4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5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5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5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5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5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5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5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5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5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5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6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6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6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6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6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6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6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6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6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6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7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7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7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7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7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7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7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7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7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7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8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8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8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8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8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8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8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8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8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8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9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9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9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9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9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9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9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9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9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19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20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20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20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20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20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20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20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20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20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20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21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21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21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21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21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21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21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21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21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21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grpSp>
      <p:sp>
        <p:nvSpPr>
          <p:cNvPr id="5338"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en-GB"/>
              <a:t>Click to edit Master title style</a:t>
            </a:r>
          </a:p>
        </p:txBody>
      </p:sp>
      <p:sp>
        <p:nvSpPr>
          <p:cNvPr id="5339"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220" name="Rectangle 220"/>
          <p:cNvSpPr>
            <a:spLocks noGrp="1" noChangeArrowheads="1"/>
          </p:cNvSpPr>
          <p:nvPr>
            <p:ph type="dt" sz="quarter"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cs typeface="Arial" charset="0"/>
              </a:defRPr>
            </a:lvl1pPr>
          </a:lstStyle>
          <a:p>
            <a:pPr>
              <a:defRPr/>
            </a:pPr>
            <a:endParaRPr lang="en-GB"/>
          </a:p>
        </p:txBody>
      </p:sp>
      <p:sp>
        <p:nvSpPr>
          <p:cNvPr id="221" name="Rectangle 221"/>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cs typeface="Arial" charset="0"/>
              </a:defRPr>
            </a:lvl1pPr>
          </a:lstStyle>
          <a:p>
            <a:pPr>
              <a:defRPr/>
            </a:pPr>
            <a:endParaRPr lang="en-GB"/>
          </a:p>
        </p:txBody>
      </p:sp>
      <p:sp>
        <p:nvSpPr>
          <p:cNvPr id="222" name="Rectangle 222"/>
          <p:cNvSpPr>
            <a:spLocks noGrp="1" noChangeArrowheads="1"/>
          </p:cNvSpPr>
          <p:nvPr>
            <p:ph type="sldNum" sz="quarter" idx="12"/>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defRPr>
            </a:lvl1pPr>
          </a:lstStyle>
          <a:p>
            <a:pPr>
              <a:defRPr/>
            </a:pPr>
            <a:fld id="{3E1D34B5-9CAB-4E08-A2E3-A24E794D8C26}" type="slidenum">
              <a:rPr lang="ar-SA"/>
              <a:pPr>
                <a:defRPr/>
              </a:pPr>
              <a:t>‹#›</a:t>
            </a:fld>
            <a:endParaRPr lang="en-GB"/>
          </a:p>
        </p:txBody>
      </p:sp>
    </p:spTree>
    <p:extLst>
      <p:ext uri="{BB962C8B-B14F-4D97-AF65-F5344CB8AC3E}">
        <p14:creationId xmlns:p14="http://schemas.microsoft.com/office/powerpoint/2010/main" val="48638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6000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9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9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92052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43000" y="609600"/>
            <a:ext cx="7799388" cy="5451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5"/>
          <p:cNvSpPr>
            <a:spLocks noGrp="1" noChangeArrowheads="1"/>
          </p:cNvSpPr>
          <p:nvPr>
            <p:ph type="dt" sz="half" idx="10"/>
          </p:nvPr>
        </p:nvSpPr>
        <p:spPr>
          <a:xfrm>
            <a:off x="457200" y="6356350"/>
            <a:ext cx="2133600" cy="365125"/>
          </a:xfrm>
          <a:prstGeom prst="rect">
            <a:avLst/>
          </a:prstGeom>
        </p:spPr>
        <p:txBody>
          <a:bodyPr/>
          <a:lstStyle>
            <a:lvl1pPr eaLnBrk="1" hangingPunct="1">
              <a:defRPr>
                <a:latin typeface="Arial" charset="0"/>
                <a:cs typeface="Arial" charset="0"/>
              </a:defRPr>
            </a:lvl1pPr>
          </a:lstStyle>
          <a:p>
            <a:pPr>
              <a:defRPr/>
            </a:pPr>
            <a:endParaRPr lang="en-US"/>
          </a:p>
        </p:txBody>
      </p:sp>
      <p:sp>
        <p:nvSpPr>
          <p:cNvPr id="4" name="Rectangle 36"/>
          <p:cNvSpPr>
            <a:spLocks noGrp="1" noChangeArrowheads="1"/>
          </p:cNvSpPr>
          <p:nvPr>
            <p:ph type="ftr" sz="quarter" idx="11"/>
          </p:nvPr>
        </p:nvSpPr>
        <p:spPr>
          <a:xfrm>
            <a:off x="3124200" y="6356350"/>
            <a:ext cx="2895600" cy="365125"/>
          </a:xfrm>
          <a:prstGeom prst="rect">
            <a:avLst/>
          </a:prstGeom>
        </p:spPr>
        <p:txBody>
          <a:bodyPr/>
          <a:lstStyle>
            <a:lvl1pPr eaLnBrk="1" hangingPunct="1">
              <a:defRPr>
                <a:latin typeface="Arial" charset="0"/>
                <a:cs typeface="Arial" charset="0"/>
              </a:defRPr>
            </a:lvl1pPr>
          </a:lstStyle>
          <a:p>
            <a:pPr>
              <a:defRPr/>
            </a:pPr>
            <a:endParaRPr lang="en-US"/>
          </a:p>
        </p:txBody>
      </p:sp>
      <p:sp>
        <p:nvSpPr>
          <p:cNvPr id="5" name="Rectangle 37"/>
          <p:cNvSpPr>
            <a:spLocks noGrp="1" noChangeArrowheads="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10147DDC-D876-482C-B967-8F74ECDB4159}" type="slidenum">
              <a:rPr lang="en-US"/>
              <a:pPr>
                <a:defRPr/>
              </a:pPr>
              <a:t>‹#›</a:t>
            </a:fld>
            <a:endParaRPr lang="en-US"/>
          </a:p>
        </p:txBody>
      </p:sp>
    </p:spTree>
    <p:extLst>
      <p:ext uri="{BB962C8B-B14F-4D97-AF65-F5344CB8AC3E}">
        <p14:creationId xmlns:p14="http://schemas.microsoft.com/office/powerpoint/2010/main" val="1248793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6757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94461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583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1637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9824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333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67881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29920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2F2F47"/>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96888" y="1308100"/>
            <a:ext cx="10429876" cy="5908675"/>
            <a:chOff x="-313" y="824"/>
            <a:chExt cx="6570" cy="3722"/>
          </a:xfrm>
        </p:grpSpPr>
        <p:sp>
          <p:nvSpPr>
            <p:cNvPr id="409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cs typeface="Arial" charset="0"/>
              </a:endParaRPr>
            </a:p>
          </p:txBody>
        </p:sp>
        <p:sp>
          <p:nvSpPr>
            <p:cNvPr id="410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cs typeface="Arial" charset="0"/>
              </a:endParaRPr>
            </a:p>
          </p:txBody>
        </p:sp>
        <p:sp>
          <p:nvSpPr>
            <p:cNvPr id="410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cs typeface="Arial" charset="0"/>
              </a:endParaRPr>
            </a:p>
          </p:txBody>
        </p:sp>
        <p:sp>
          <p:nvSpPr>
            <p:cNvPr id="410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cs typeface="Arial" charset="0"/>
              </a:endParaRPr>
            </a:p>
          </p:txBody>
        </p:sp>
        <p:sp>
          <p:nvSpPr>
            <p:cNvPr id="410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cs typeface="Arial" charset="0"/>
              </a:endParaRPr>
            </a:p>
          </p:txBody>
        </p:sp>
        <p:sp>
          <p:nvSpPr>
            <p:cNvPr id="410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cs typeface="Arial" charset="0"/>
              </a:endParaRPr>
            </a:p>
          </p:txBody>
        </p:sp>
        <p:sp>
          <p:nvSpPr>
            <p:cNvPr id="410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cs typeface="Arial" charset="0"/>
              </a:endParaRPr>
            </a:p>
          </p:txBody>
        </p:sp>
        <p:sp>
          <p:nvSpPr>
            <p:cNvPr id="410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cs typeface="Arial" charset="0"/>
              </a:endParaRPr>
            </a:p>
          </p:txBody>
        </p:sp>
        <p:sp>
          <p:nvSpPr>
            <p:cNvPr id="410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cs typeface="Arial" charset="0"/>
              </a:endParaRPr>
            </a:p>
          </p:txBody>
        </p:sp>
        <p:sp>
          <p:nvSpPr>
            <p:cNvPr id="410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cs typeface="Arial" charset="0"/>
              </a:endParaRPr>
            </a:p>
          </p:txBody>
        </p:sp>
        <p:sp>
          <p:nvSpPr>
            <p:cNvPr id="410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cs typeface="Arial" charset="0"/>
              </a:endParaRPr>
            </a:p>
          </p:txBody>
        </p:sp>
        <p:sp>
          <p:nvSpPr>
            <p:cNvPr id="411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cs typeface="Arial" charset="0"/>
              </a:endParaRPr>
            </a:p>
          </p:txBody>
        </p:sp>
        <p:sp>
          <p:nvSpPr>
            <p:cNvPr id="411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cs typeface="Arial" charset="0"/>
              </a:endParaRPr>
            </a:p>
          </p:txBody>
        </p:sp>
        <p:sp>
          <p:nvSpPr>
            <p:cNvPr id="411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cs typeface="Arial" charset="0"/>
              </a:endParaRPr>
            </a:p>
          </p:txBody>
        </p:sp>
        <p:sp>
          <p:nvSpPr>
            <p:cNvPr id="4113"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effectLst>
                  <a:outerShdw blurRad="38100" dist="38100" dir="2700000" algn="tl">
                    <a:srgbClr val="000000"/>
                  </a:outerShdw>
                </a:effectLst>
                <a:latin typeface="Arial" charset="0"/>
                <a:cs typeface="Arial" charset="0"/>
              </a:endParaRPr>
            </a:p>
          </p:txBody>
        </p:sp>
        <p:sp>
          <p:nvSpPr>
            <p:cNvPr id="411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eaLnBrk="1" hangingPunct="1">
                <a:defRPr/>
              </a:pPr>
              <a:endParaRPr lang="en-US">
                <a:effectLst>
                  <a:outerShdw blurRad="38100" dist="38100" dir="2700000" algn="tl">
                    <a:srgbClr val="000000"/>
                  </a:outerShdw>
                </a:effectLst>
                <a:latin typeface="Arial" charset="0"/>
                <a:cs typeface="Arial" charset="0"/>
              </a:endParaRPr>
            </a:p>
          </p:txBody>
        </p:sp>
        <p:sp>
          <p:nvSpPr>
            <p:cNvPr id="411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cs typeface="Arial" charset="0"/>
              </a:endParaRPr>
            </a:p>
          </p:txBody>
        </p:sp>
        <p:sp>
          <p:nvSpPr>
            <p:cNvPr id="411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cs typeface="Arial" charset="0"/>
              </a:endParaRPr>
            </a:p>
          </p:txBody>
        </p:sp>
        <p:sp>
          <p:nvSpPr>
            <p:cNvPr id="411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cs typeface="Arial" charset="0"/>
              </a:endParaRPr>
            </a:p>
          </p:txBody>
        </p:sp>
        <p:sp>
          <p:nvSpPr>
            <p:cNvPr id="411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cs typeface="Arial" charset="0"/>
              </a:endParaRPr>
            </a:p>
          </p:txBody>
        </p:sp>
        <p:sp>
          <p:nvSpPr>
            <p:cNvPr id="411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cs typeface="Arial" charset="0"/>
              </a:endParaRPr>
            </a:p>
          </p:txBody>
        </p:sp>
        <p:sp>
          <p:nvSpPr>
            <p:cNvPr id="412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cs typeface="Arial" charset="0"/>
              </a:endParaRPr>
            </a:p>
          </p:txBody>
        </p:sp>
        <p:sp>
          <p:nvSpPr>
            <p:cNvPr id="412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cs typeface="Arial" charset="0"/>
              </a:endParaRPr>
            </a:p>
          </p:txBody>
        </p:sp>
        <p:sp>
          <p:nvSpPr>
            <p:cNvPr id="412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cs typeface="Arial" charset="0"/>
              </a:endParaRPr>
            </a:p>
          </p:txBody>
        </p:sp>
        <p:sp>
          <p:nvSpPr>
            <p:cNvPr id="412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cs typeface="Arial" charset="0"/>
              </a:endParaRPr>
            </a:p>
          </p:txBody>
        </p:sp>
        <p:sp>
          <p:nvSpPr>
            <p:cNvPr id="412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cs typeface="Arial" charset="0"/>
              </a:endParaRPr>
            </a:p>
          </p:txBody>
        </p:sp>
        <p:sp>
          <p:nvSpPr>
            <p:cNvPr id="412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eaLnBrk="1" hangingPunct="1">
                <a:defRPr/>
              </a:pPr>
              <a:endParaRPr lang="en-US">
                <a:effectLst>
                  <a:outerShdw blurRad="38100" dist="38100" dir="2700000" algn="tl">
                    <a:srgbClr val="000000"/>
                  </a:outerShdw>
                </a:effectLst>
                <a:latin typeface="Arial" charset="0"/>
                <a:cs typeface="Arial" charset="0"/>
              </a:endParaRPr>
            </a:p>
          </p:txBody>
        </p:sp>
        <p:sp>
          <p:nvSpPr>
            <p:cNvPr id="412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cs typeface="Arial" charset="0"/>
              </a:endParaRPr>
            </a:p>
          </p:txBody>
        </p:sp>
        <p:sp>
          <p:nvSpPr>
            <p:cNvPr id="412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cs typeface="Arial" charset="0"/>
              </a:endParaRPr>
            </a:p>
          </p:txBody>
        </p:sp>
        <p:sp>
          <p:nvSpPr>
            <p:cNvPr id="412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cs typeface="Arial" charset="0"/>
              </a:endParaRPr>
            </a:p>
          </p:txBody>
        </p:sp>
        <p:sp>
          <p:nvSpPr>
            <p:cNvPr id="412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cs typeface="Arial" charset="0"/>
              </a:endParaRPr>
            </a:p>
          </p:txBody>
        </p:sp>
        <p:sp>
          <p:nvSpPr>
            <p:cNvPr id="413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eaLnBrk="1" hangingPunct="1">
                <a:defRPr/>
              </a:pPr>
              <a:endParaRPr lang="en-US">
                <a:effectLst>
                  <a:outerShdw blurRad="38100" dist="38100" dir="2700000" algn="tl">
                    <a:srgbClr val="000000"/>
                  </a:outerShdw>
                </a:effectLst>
                <a:latin typeface="Arial" charset="0"/>
                <a:cs typeface="Arial" charset="0"/>
              </a:endParaRPr>
            </a:p>
          </p:txBody>
        </p:sp>
        <p:sp>
          <p:nvSpPr>
            <p:cNvPr id="413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3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3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3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3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3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3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3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3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4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4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4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4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4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4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4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4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4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4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5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5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5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5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5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5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5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5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5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5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6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6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6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6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6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6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6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6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6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6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7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7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7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7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7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7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7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7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7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7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8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8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8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8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8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8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8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8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8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8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9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9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9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9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9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9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9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9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9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19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0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0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0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0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0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0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0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0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0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0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1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1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1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1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1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1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1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1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1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1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2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2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2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2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2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2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2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2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2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2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3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3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3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3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3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3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3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3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3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3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4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4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4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4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4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4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4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4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4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4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5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5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5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5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5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5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5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5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5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5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6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6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6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6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6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6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6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6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6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6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7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7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7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7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7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7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7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7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7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7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8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8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8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8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8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8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8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8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8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8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9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9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9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9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9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9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9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9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9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29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30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30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30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30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30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30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30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30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30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30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31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31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31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sp>
          <p:nvSpPr>
            <p:cNvPr id="431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eaLnBrk="1" hangingPunct="1">
                <a:defRPr/>
              </a:pPr>
              <a:endParaRPr lang="en-US">
                <a:latin typeface="Arial" charset="0"/>
                <a:cs typeface="Arial" charset="0"/>
              </a:endParaRPr>
            </a:p>
          </p:txBody>
        </p:sp>
      </p:grpSp>
      <p:sp>
        <p:nvSpPr>
          <p:cNvPr id="4317"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318"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grpSp>
        <p:nvGrpSpPr>
          <p:cNvPr id="1029" name="Group 223"/>
          <p:cNvGrpSpPr>
            <a:grpSpLocks/>
          </p:cNvGrpSpPr>
          <p:nvPr/>
        </p:nvGrpSpPr>
        <p:grpSpPr bwMode="auto">
          <a:xfrm>
            <a:off x="327025" y="5715000"/>
            <a:ext cx="8435975" cy="990600"/>
            <a:chOff x="206" y="3600"/>
            <a:chExt cx="5314" cy="624"/>
          </a:xfrm>
        </p:grpSpPr>
        <p:sp>
          <p:nvSpPr>
            <p:cNvPr id="1030" name="Line 224"/>
            <p:cNvSpPr>
              <a:spLocks noChangeShapeType="1"/>
            </p:cNvSpPr>
            <p:nvPr userDrawn="1"/>
          </p:nvSpPr>
          <p:spPr bwMode="auto">
            <a:xfrm>
              <a:off x="816" y="4128"/>
              <a:ext cx="4704" cy="0"/>
            </a:xfrm>
            <a:prstGeom prst="line">
              <a:avLst/>
            </a:prstGeom>
            <a:noFill/>
            <a:ln w="38100">
              <a:solidFill>
                <a:srgbClr val="FF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 name="Line 225"/>
            <p:cNvSpPr>
              <a:spLocks noChangeShapeType="1"/>
            </p:cNvSpPr>
            <p:nvPr userDrawn="1"/>
          </p:nvSpPr>
          <p:spPr bwMode="auto">
            <a:xfrm>
              <a:off x="816" y="4176"/>
              <a:ext cx="4704" cy="0"/>
            </a:xfrm>
            <a:prstGeom prst="line">
              <a:avLst/>
            </a:prstGeom>
            <a:noFill/>
            <a:ln w="76200">
              <a:solidFill>
                <a:srgbClr val="FFCC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32" name="Picture 226"/>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06" y="3600"/>
              <a:ext cx="562"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3772"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3"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15"/>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15"/>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jpe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4.jpeg"/><Relationship Id="rId4" Type="http://schemas.openxmlformats.org/officeDocument/2006/relationships/image" Target="../media/image19.jpeg"/><Relationship Id="rId9"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5.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5576" y="2116922"/>
            <a:ext cx="7772400" cy="1016000"/>
          </a:xfrm>
        </p:spPr>
        <p:txBody>
          <a:bodyPr/>
          <a:lstStyle/>
          <a:p>
            <a:pPr eaLnBrk="1" hangingPunct="1">
              <a:defRPr/>
            </a:pPr>
            <a:r>
              <a:rPr lang="da-DK" sz="4400"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outerShdw blurRad="38100" dist="38100" dir="2700000" algn="tl">
                    <a:srgbClr val="000000">
                      <a:alpha val="43137"/>
                    </a:srgbClr>
                  </a:outerShdw>
                </a:effectLst>
              </a:rPr>
              <a:t>Introuduction to Pluripotent  Stem Cells</a:t>
            </a:r>
            <a:endParaRPr lang="en-GB" sz="4400" dirty="0" smtClean="0">
              <a:solidFill>
                <a:srgbClr val="FFFF00"/>
              </a:solidFill>
              <a:effectLst>
                <a:glow rad="45500">
                  <a:schemeClr val="accent1">
                    <a:satMod val="220000"/>
                    <a:alpha val="35000"/>
                  </a:schemeClr>
                </a:glow>
                <a:outerShdw blurRad="38100" dist="38100" dir="2700000" algn="tl">
                  <a:srgbClr val="000000">
                    <a:alpha val="43137"/>
                  </a:srgbClr>
                </a:outerShdw>
              </a:effectLst>
            </a:endParaRPr>
          </a:p>
        </p:txBody>
      </p:sp>
      <p:sp>
        <p:nvSpPr>
          <p:cNvPr id="2051" name="Rectangle 3"/>
          <p:cNvSpPr>
            <a:spLocks noGrp="1" noChangeArrowheads="1"/>
          </p:cNvSpPr>
          <p:nvPr>
            <p:ph type="subTitle" idx="1"/>
          </p:nvPr>
        </p:nvSpPr>
        <p:spPr>
          <a:xfrm>
            <a:off x="1331913" y="3429000"/>
            <a:ext cx="6400800" cy="1752600"/>
          </a:xfrm>
        </p:spPr>
        <p:txBody>
          <a:bodyPr/>
          <a:lstStyle/>
          <a:p>
            <a:pPr eaLnBrk="1" hangingPunct="1">
              <a:defRPr/>
            </a:pPr>
            <a:endParaRPr lang="ar-SA" dirty="0" smtClean="0">
              <a:solidFill>
                <a:srgbClr val="FFFF00"/>
              </a:solidFill>
            </a:endParaRPr>
          </a:p>
          <a:p>
            <a:pPr eaLnBrk="1" hangingPunct="1">
              <a:defRPr/>
            </a:pPr>
            <a:r>
              <a:rPr lang="en-GB" dirty="0" err="1" smtClean="0">
                <a:solidFill>
                  <a:srgbClr val="FFFF00"/>
                </a:solidFill>
              </a:rPr>
              <a:t>Prof.</a:t>
            </a:r>
            <a:r>
              <a:rPr lang="en-GB" dirty="0" smtClean="0">
                <a:solidFill>
                  <a:srgbClr val="FFFF00"/>
                </a:solidFill>
              </a:rPr>
              <a:t> Abdullah </a:t>
            </a:r>
            <a:r>
              <a:rPr lang="en-GB" dirty="0" err="1" smtClean="0">
                <a:solidFill>
                  <a:srgbClr val="FFFF00"/>
                </a:solidFill>
              </a:rPr>
              <a:t>Aldahmash</a:t>
            </a:r>
            <a:endParaRPr lang="en-GB" dirty="0" smtClean="0">
              <a:solidFill>
                <a:srgbClr val="FFFF00"/>
              </a:solidFill>
            </a:endParaRPr>
          </a:p>
        </p:txBody>
      </p:sp>
      <p:pic>
        <p:nvPicPr>
          <p:cNvPr id="5124" name="Picture 6" descr="شعار المستشفى"/>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4978400"/>
            <a:ext cx="6337300"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noChangeArrowheads="1"/>
          </p:cNvSpPr>
          <p:nvPr>
            <p:ph type="title"/>
          </p:nvPr>
        </p:nvSpPr>
        <p:spPr>
          <a:xfrm>
            <a:off x="457200" y="115888"/>
            <a:ext cx="7859713" cy="1143000"/>
          </a:xfrm>
        </p:spPr>
        <p:txBody>
          <a:bodyPr/>
          <a:lstStyle/>
          <a:p>
            <a:pPr>
              <a:defRPr/>
            </a:pPr>
            <a:r>
              <a:rPr lang="en-US" sz="3600" dirty="0">
                <a:solidFill>
                  <a:srgbClr val="FFFF00"/>
                </a:solidFill>
              </a:rPr>
              <a:t>Induced </a:t>
            </a:r>
            <a:r>
              <a:rPr lang="en-US" sz="3600" dirty="0" err="1">
                <a:solidFill>
                  <a:srgbClr val="FFFF00"/>
                </a:solidFill>
              </a:rPr>
              <a:t>Pluripotent</a:t>
            </a:r>
            <a:r>
              <a:rPr lang="en-US" sz="3600" dirty="0">
                <a:solidFill>
                  <a:srgbClr val="FFFF00"/>
                </a:solidFill>
              </a:rPr>
              <a:t> Stem Cell</a:t>
            </a:r>
            <a:br>
              <a:rPr lang="en-US" sz="3600" dirty="0">
                <a:solidFill>
                  <a:srgbClr val="FFFF00"/>
                </a:solidFill>
              </a:rPr>
            </a:br>
            <a:r>
              <a:rPr lang="en-US" sz="3600" dirty="0">
                <a:solidFill>
                  <a:srgbClr val="FFFF00"/>
                </a:solidFill>
              </a:rPr>
              <a:t>(</a:t>
            </a:r>
            <a:r>
              <a:rPr lang="en-US" sz="3600" dirty="0" err="1">
                <a:solidFill>
                  <a:srgbClr val="FFFF00"/>
                </a:solidFill>
              </a:rPr>
              <a:t>iPS</a:t>
            </a:r>
            <a:r>
              <a:rPr lang="en-US" sz="3600" dirty="0">
                <a:solidFill>
                  <a:srgbClr val="FFFF00"/>
                </a:solidFill>
              </a:rPr>
              <a:t>) cells</a:t>
            </a:r>
          </a:p>
        </p:txBody>
      </p:sp>
      <p:sp>
        <p:nvSpPr>
          <p:cNvPr id="20486" name="Rectangle 6"/>
          <p:cNvSpPr>
            <a:spLocks noGrp="1" noChangeArrowheads="1"/>
          </p:cNvSpPr>
          <p:nvPr>
            <p:ph type="body" idx="1"/>
          </p:nvPr>
        </p:nvSpPr>
        <p:spPr>
          <a:xfrm>
            <a:off x="179388" y="1341438"/>
            <a:ext cx="4848225" cy="4876800"/>
          </a:xfrm>
        </p:spPr>
        <p:txBody>
          <a:bodyPr/>
          <a:lstStyle/>
          <a:p>
            <a:pPr>
              <a:lnSpc>
                <a:spcPct val="90000"/>
              </a:lnSpc>
              <a:defRPr/>
            </a:pPr>
            <a:r>
              <a:rPr lang="en-US" sz="2000" dirty="0"/>
              <a:t>The method was described by Yamanaka and Takahashi in which the skin cells of laboratory mice were genetically manipulated and returned back to their embryonic state. </a:t>
            </a:r>
          </a:p>
          <a:p>
            <a:pPr>
              <a:lnSpc>
                <a:spcPct val="90000"/>
              </a:lnSpc>
              <a:defRPr/>
            </a:pPr>
            <a:r>
              <a:rPr lang="en-US" sz="2000" dirty="0" err="1"/>
              <a:t>iPS</a:t>
            </a:r>
            <a:r>
              <a:rPr lang="en-US" sz="2000" dirty="0"/>
              <a:t> are somatic cells that have been reprogrammed to a </a:t>
            </a:r>
            <a:r>
              <a:rPr lang="en-US" sz="2000" dirty="0" err="1"/>
              <a:t>pluripotent</a:t>
            </a:r>
            <a:r>
              <a:rPr lang="en-US" sz="2000" dirty="0"/>
              <a:t> state (embryonic </a:t>
            </a:r>
            <a:r>
              <a:rPr lang="en-US" sz="2000" dirty="0" smtClean="0"/>
              <a:t> stem cell like </a:t>
            </a:r>
            <a:r>
              <a:rPr lang="en-US" sz="2000" dirty="0"/>
              <a:t>state).</a:t>
            </a:r>
          </a:p>
          <a:p>
            <a:pPr>
              <a:lnSpc>
                <a:spcPct val="90000"/>
              </a:lnSpc>
              <a:defRPr/>
            </a:pPr>
            <a:r>
              <a:rPr lang="en-US" sz="2000" dirty="0"/>
              <a:t>Several difficulties are to be overcome before </a:t>
            </a:r>
            <a:r>
              <a:rPr lang="en-US" sz="2000" dirty="0" err="1"/>
              <a:t>iPS</a:t>
            </a:r>
            <a:r>
              <a:rPr lang="en-US" sz="2000" dirty="0"/>
              <a:t> cells can be considered as a potential patient-specific cell therapy. It will be crucial to characterize the development potential of human </a:t>
            </a:r>
            <a:r>
              <a:rPr lang="en-US" sz="2000" dirty="0" err="1"/>
              <a:t>iPS</a:t>
            </a:r>
            <a:r>
              <a:rPr lang="en-US" sz="2000" dirty="0"/>
              <a:t> cell line in the future.  </a:t>
            </a:r>
          </a:p>
        </p:txBody>
      </p:sp>
      <p:pic>
        <p:nvPicPr>
          <p:cNvPr id="17412" name="Picture 4" descr="ST_Pic0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40313" y="1268413"/>
            <a:ext cx="3708400" cy="409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a:xfrm>
            <a:off x="457200" y="0"/>
            <a:ext cx="8229600" cy="1143000"/>
          </a:xfrm>
        </p:spPr>
        <p:txBody>
          <a:bodyPr/>
          <a:lstStyle/>
          <a:p>
            <a:pPr algn="l">
              <a:defRPr/>
            </a:pPr>
            <a:r>
              <a:rPr lang="en-US"/>
              <a:t>                 iPS</a:t>
            </a:r>
          </a:p>
        </p:txBody>
      </p:sp>
      <p:sp>
        <p:nvSpPr>
          <p:cNvPr id="26630" name="Rectangle 6"/>
          <p:cNvSpPr>
            <a:spLocks noGrp="1" noChangeArrowheads="1"/>
          </p:cNvSpPr>
          <p:nvPr>
            <p:ph type="body" idx="1"/>
          </p:nvPr>
        </p:nvSpPr>
        <p:spPr>
          <a:xfrm>
            <a:off x="228600" y="1371600"/>
            <a:ext cx="3276600" cy="4754563"/>
          </a:xfrm>
        </p:spPr>
        <p:txBody>
          <a:bodyPr/>
          <a:lstStyle/>
          <a:p>
            <a:pPr>
              <a:lnSpc>
                <a:spcPct val="90000"/>
              </a:lnSpc>
              <a:defRPr/>
            </a:pPr>
            <a:r>
              <a:rPr lang="en-US" sz="2400"/>
              <a:t>Skin cells were taken from the tail tip of a sickle-cell model mouse.</a:t>
            </a:r>
          </a:p>
          <a:p>
            <a:pPr>
              <a:lnSpc>
                <a:spcPct val="90000"/>
              </a:lnSpc>
              <a:defRPr/>
            </a:pPr>
            <a:r>
              <a:rPr lang="en-US" sz="2400"/>
              <a:t>The cells were differentiated into hematopoietic cells.</a:t>
            </a:r>
          </a:p>
          <a:p>
            <a:pPr>
              <a:lnSpc>
                <a:spcPct val="90000"/>
              </a:lnSpc>
              <a:defRPr/>
            </a:pPr>
            <a:r>
              <a:rPr lang="en-US" sz="2400"/>
              <a:t>The produced cells were transfused back into the sick mouse  </a:t>
            </a:r>
          </a:p>
        </p:txBody>
      </p:sp>
      <p:pic>
        <p:nvPicPr>
          <p:cNvPr id="1946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914400"/>
            <a:ext cx="499110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7"/>
          <p:cNvSpPr txBox="1">
            <a:spLocks noChangeArrowheads="1"/>
          </p:cNvSpPr>
          <p:nvPr/>
        </p:nvSpPr>
        <p:spPr bwMode="auto">
          <a:xfrm>
            <a:off x="6715125" y="6072188"/>
            <a:ext cx="181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400" i="1"/>
              <a:t>Hanna J. et.al., 2007</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550" y="274638"/>
            <a:ext cx="8190910" cy="1143000"/>
          </a:xfrm>
        </p:spPr>
        <p:txBody>
          <a:bodyPr>
            <a:noAutofit/>
          </a:bodyPr>
          <a:lstStyle/>
          <a:p>
            <a:pPr>
              <a:defRPr/>
            </a:pPr>
            <a:r>
              <a:rPr lang="en-US" sz="2900" b="1" spc="300" dirty="0" smtClean="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Different Approaches for isolation of Pluripotent stem cells</a:t>
            </a:r>
            <a:endParaRPr lang="en-US" sz="29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endParaRPr>
          </a:p>
        </p:txBody>
      </p:sp>
      <p:pic>
        <p:nvPicPr>
          <p:cNvPr id="20483" name="Picture 2" descr="A two page spread illustrating currently known methods for generating pluripotent stem cells"/>
          <p:cNvPicPr>
            <a:picLocks noChangeAspect="1" noChangeArrowheads="1"/>
          </p:cNvPicPr>
          <p:nvPr/>
        </p:nvPicPr>
        <p:blipFill>
          <a:blip r:embed="rId3">
            <a:lum bright="-10000"/>
            <a:extLst>
              <a:ext uri="{28A0092B-C50C-407E-A947-70E740481C1C}">
                <a14:useLocalDpi xmlns:a14="http://schemas.microsoft.com/office/drawing/2010/main" val="0"/>
              </a:ext>
            </a:extLst>
          </a:blip>
          <a:srcRect b="66283"/>
          <a:stretch>
            <a:fillRect/>
          </a:stretch>
        </p:blipFill>
        <p:spPr bwMode="auto">
          <a:xfrm>
            <a:off x="1557338" y="1855788"/>
            <a:ext cx="6454775"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descr="A two page spread illustrating currently known methods for generating pluripotent stem cells"/>
          <p:cNvPicPr>
            <a:picLocks noChangeAspect="1" noChangeArrowheads="1"/>
          </p:cNvPicPr>
          <p:nvPr/>
        </p:nvPicPr>
        <p:blipFill>
          <a:blip r:embed="rId3">
            <a:lum bright="-10000"/>
            <a:extLst>
              <a:ext uri="{28A0092B-C50C-407E-A947-70E740481C1C}">
                <a14:useLocalDpi xmlns:a14="http://schemas.microsoft.com/office/drawing/2010/main" val="0"/>
              </a:ext>
            </a:extLst>
          </a:blip>
          <a:srcRect t="66151" b="16415"/>
          <a:stretch>
            <a:fillRect/>
          </a:stretch>
        </p:blipFill>
        <p:spPr bwMode="auto">
          <a:xfrm>
            <a:off x="1550988" y="4556125"/>
            <a:ext cx="6456362"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Lige forbindelse 4"/>
          <p:cNvCxnSpPr/>
          <p:nvPr/>
        </p:nvCxnSpPr>
        <p:spPr>
          <a:xfrm flipV="1">
            <a:off x="263525" y="1268413"/>
            <a:ext cx="8642350" cy="46037"/>
          </a:xfrm>
          <a:prstGeom prst="line">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Lige forbindelse 3"/>
          <p:cNvCxnSpPr/>
          <p:nvPr/>
        </p:nvCxnSpPr>
        <p:spPr>
          <a:xfrm flipV="1">
            <a:off x="263525" y="1268413"/>
            <a:ext cx="8642350" cy="46037"/>
          </a:xfrm>
          <a:prstGeom prst="line">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pic>
        <p:nvPicPr>
          <p:cNvPr id="5" name="Picture 2" descr="A two page spread illustrating currently known methods for generating pluripotent stem cells"/>
          <p:cNvPicPr>
            <a:picLocks noChangeAspect="1" noChangeArrowheads="1"/>
          </p:cNvPicPr>
          <p:nvPr/>
        </p:nvPicPr>
        <p:blipFill>
          <a:blip r:embed="rId3">
            <a:lum bright="-10000"/>
            <a:extLst>
              <a:ext uri="{28A0092B-C50C-407E-A947-70E740481C1C}">
                <a14:useLocalDpi xmlns:a14="http://schemas.microsoft.com/office/drawing/2010/main" val="0"/>
              </a:ext>
            </a:extLst>
          </a:blip>
          <a:srcRect t="58501"/>
          <a:stretch>
            <a:fillRect/>
          </a:stretch>
        </p:blipFill>
        <p:spPr bwMode="auto">
          <a:xfrm>
            <a:off x="1498600" y="2233613"/>
            <a:ext cx="6538913" cy="299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1"/>
          <p:cNvSpPr txBox="1">
            <a:spLocks/>
          </p:cNvSpPr>
          <p:nvPr/>
        </p:nvSpPr>
        <p:spPr>
          <a:xfrm>
            <a:off x="881710" y="125761"/>
            <a:ext cx="7772400" cy="1143000"/>
          </a:xfrm>
          <a:prstGeom prst="rect">
            <a:avLst/>
          </a:prstGeom>
        </p:spPr>
        <p:txBody>
          <a:bodyPr bIns="91440" anchor="b"/>
          <a:lstStyle/>
          <a:p>
            <a:pPr eaLnBrk="1" hangingPunct="1">
              <a:defRPr/>
            </a:pPr>
            <a:r>
              <a:rPr lang="en-US" sz="29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latin typeface="+mj-lt"/>
                <a:ea typeface="+mj-ea"/>
                <a:cs typeface="+mj-cs"/>
              </a:rPr>
              <a:t>Different Approaches for isolation of </a:t>
            </a:r>
            <a:r>
              <a:rPr lang="en-US" sz="29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rPr>
              <a:t>Pluripotent stem cells</a:t>
            </a:r>
            <a:endParaRPr lang="en-US" sz="2900" b="1" spc="300" dirty="0">
              <a:ln w="11430" cmpd="sng">
                <a:solidFill>
                  <a:schemeClr val="accent1">
                    <a:tint val="10000"/>
                  </a:schemeClr>
                </a:solidFill>
                <a:prstDash val="solid"/>
                <a:miter lim="800000"/>
              </a:ln>
              <a:solidFill>
                <a:srgbClr val="FFFF00"/>
              </a:solidFill>
              <a:effectLst>
                <a:glow rad="45500">
                  <a:schemeClr val="accent1">
                    <a:satMod val="220000"/>
                    <a:alpha val="35000"/>
                  </a:schemeClr>
                </a:glow>
              </a:effectLst>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r>
              <a:rPr lang="en-US" sz="4000" dirty="0">
                <a:solidFill>
                  <a:srgbClr val="FFFF00"/>
                </a:solidFill>
              </a:rPr>
              <a:t>The Promise of Stem Cell Technology</a:t>
            </a:r>
          </a:p>
        </p:txBody>
      </p:sp>
      <p:sp>
        <p:nvSpPr>
          <p:cNvPr id="33795" name="Rectangle 3"/>
          <p:cNvSpPr>
            <a:spLocks noGrp="1" noChangeArrowheads="1"/>
          </p:cNvSpPr>
          <p:nvPr>
            <p:ph type="body" idx="1"/>
          </p:nvPr>
        </p:nvSpPr>
        <p:spPr>
          <a:xfrm>
            <a:off x="3657600" y="1981200"/>
            <a:ext cx="5486400" cy="4343400"/>
          </a:xfrm>
        </p:spPr>
        <p:txBody>
          <a:bodyPr/>
          <a:lstStyle/>
          <a:p>
            <a:pPr>
              <a:lnSpc>
                <a:spcPct val="80000"/>
              </a:lnSpc>
              <a:defRPr/>
            </a:pPr>
            <a:r>
              <a:rPr lang="en-US" sz="2800" dirty="0"/>
              <a:t>Replacement of tissues/organs</a:t>
            </a:r>
          </a:p>
          <a:p>
            <a:pPr>
              <a:lnSpc>
                <a:spcPct val="80000"/>
              </a:lnSpc>
              <a:defRPr/>
            </a:pPr>
            <a:r>
              <a:rPr lang="en-US" sz="2800" dirty="0" smtClean="0"/>
              <a:t>Study </a:t>
            </a:r>
            <a:r>
              <a:rPr lang="en-US" sz="2800" dirty="0"/>
              <a:t>cell differentiation</a:t>
            </a:r>
          </a:p>
          <a:p>
            <a:pPr>
              <a:lnSpc>
                <a:spcPct val="80000"/>
              </a:lnSpc>
              <a:defRPr/>
            </a:pPr>
            <a:r>
              <a:rPr lang="en-US" sz="2800" dirty="0"/>
              <a:t>Toxicity testing.</a:t>
            </a:r>
          </a:p>
          <a:p>
            <a:pPr>
              <a:lnSpc>
                <a:spcPct val="80000"/>
              </a:lnSpc>
              <a:defRPr/>
            </a:pPr>
            <a:r>
              <a:rPr lang="en-US" sz="2800" dirty="0"/>
              <a:t>Understanding prevention and treatment of birth defects.</a:t>
            </a:r>
          </a:p>
          <a:p>
            <a:pPr>
              <a:lnSpc>
                <a:spcPct val="80000"/>
              </a:lnSpc>
              <a:defRPr/>
            </a:pPr>
            <a:r>
              <a:rPr lang="en-US" sz="2800" dirty="0"/>
              <a:t>Study of development and gene control.</a:t>
            </a:r>
          </a:p>
          <a:p>
            <a:pPr>
              <a:lnSpc>
                <a:spcPct val="80000"/>
              </a:lnSpc>
              <a:defRPr/>
            </a:pPr>
            <a:r>
              <a:rPr lang="en-US" sz="2800" dirty="0"/>
              <a:t>Study of drugs therapeutic potential.</a:t>
            </a:r>
          </a:p>
        </p:txBody>
      </p:sp>
      <p:pic>
        <p:nvPicPr>
          <p:cNvPr id="2458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1714500"/>
            <a:ext cx="2786062"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2430463"/>
            <a:ext cx="8229600" cy="1143000"/>
          </a:xfrm>
        </p:spPr>
        <p:txBody>
          <a:bodyPr/>
          <a:lstStyle/>
          <a:p>
            <a:pPr>
              <a:defRPr/>
            </a:pPr>
            <a:r>
              <a:rPr lang="en-US" b="1" dirty="0" smtClean="0">
                <a:ln w="11430"/>
                <a:solidFill>
                  <a:schemeClr val="tx1"/>
                </a:solidFill>
                <a:effectLst>
                  <a:outerShdw blurRad="50800" dist="39000" dir="5460000" algn="tl">
                    <a:srgbClr val="000000">
                      <a:alpha val="38000"/>
                    </a:srgbClr>
                  </a:outerShdw>
                </a:effectLst>
              </a:rPr>
              <a:t>Characterization of Human </a:t>
            </a:r>
            <a:r>
              <a:rPr lang="en-US" b="1" dirty="0" err="1" smtClean="0">
                <a:ln w="11430"/>
                <a:solidFill>
                  <a:schemeClr val="tx1"/>
                </a:solidFill>
                <a:effectLst>
                  <a:outerShdw blurRad="50800" dist="39000" dir="5460000" algn="tl">
                    <a:srgbClr val="000000">
                      <a:alpha val="38000"/>
                    </a:srgbClr>
                  </a:outerShdw>
                </a:effectLst>
              </a:rPr>
              <a:t>Pluripotent</a:t>
            </a:r>
            <a:r>
              <a:rPr lang="en-US" b="1" dirty="0" smtClean="0">
                <a:ln w="11430"/>
                <a:solidFill>
                  <a:schemeClr val="tx1"/>
                </a:solidFill>
                <a:effectLst>
                  <a:outerShdw blurRad="50800" dist="39000" dir="5460000" algn="tl">
                    <a:srgbClr val="000000">
                      <a:alpha val="38000"/>
                    </a:srgbClr>
                  </a:outerShdw>
                </a:effectLst>
              </a:rPr>
              <a:t> Stem cells (ESCs)</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4" descr="Hues9p21_1 7"/>
          <p:cNvPicPr>
            <a:picLocks noGrp="1" noChangeArrowheads="1"/>
          </p:cNvPicPr>
          <p:nvPr>
            <p:ph sz="quarter" idx="1"/>
          </p:nvPr>
        </p:nvPicPr>
        <p:blipFill>
          <a:blip r:embed="rId3">
            <a:lum bright="6000" contrast="12000"/>
            <a:extLst>
              <a:ext uri="{28A0092B-C50C-407E-A947-70E740481C1C}">
                <a14:useLocalDpi xmlns:a14="http://schemas.microsoft.com/office/drawing/2010/main" val="0"/>
              </a:ext>
            </a:extLst>
          </a:blip>
          <a:srcRect/>
          <a:stretch>
            <a:fillRect/>
          </a:stretch>
        </p:blipFill>
        <p:spPr>
          <a:xfrm>
            <a:off x="422275" y="693738"/>
            <a:ext cx="1844675" cy="1512887"/>
          </a:xfrm>
        </p:spPr>
      </p:pic>
      <p:grpSp>
        <p:nvGrpSpPr>
          <p:cNvPr id="2" name="Gruppe 28"/>
          <p:cNvGrpSpPr>
            <a:grpSpLocks/>
          </p:cNvGrpSpPr>
          <p:nvPr/>
        </p:nvGrpSpPr>
        <p:grpSpPr bwMode="auto">
          <a:xfrm>
            <a:off x="539750" y="2854325"/>
            <a:ext cx="8135938" cy="2376488"/>
            <a:chOff x="1043608" y="3933056"/>
            <a:chExt cx="7591478" cy="1827025"/>
          </a:xfrm>
        </p:grpSpPr>
        <p:pic>
          <p:nvPicPr>
            <p:cNvPr id="26635" name="Picture 28" descr="HUES9 ASMA 100x"/>
            <p:cNvPicPr>
              <a:picLocks noChangeAspect="1" noChangeArrowheads="1"/>
            </p:cNvPicPr>
            <p:nvPr/>
          </p:nvPicPr>
          <p:blipFill>
            <a:blip r:embed="rId4">
              <a:extLst>
                <a:ext uri="{28A0092B-C50C-407E-A947-70E740481C1C}">
                  <a14:useLocalDpi xmlns:a14="http://schemas.microsoft.com/office/drawing/2010/main" val="0"/>
                </a:ext>
              </a:extLst>
            </a:blip>
            <a:srcRect t="17863"/>
            <a:stretch>
              <a:fillRect/>
            </a:stretch>
          </p:blipFill>
          <p:spPr bwMode="auto">
            <a:xfrm>
              <a:off x="1053133" y="4218807"/>
              <a:ext cx="2214578" cy="1500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29" descr="HUES9 Coll 2 100x"/>
            <p:cNvPicPr>
              <a:picLocks noChangeAspect="1" noChangeArrowheads="1"/>
            </p:cNvPicPr>
            <p:nvPr/>
          </p:nvPicPr>
          <p:blipFill>
            <a:blip r:embed="rId5">
              <a:extLst>
                <a:ext uri="{28A0092B-C50C-407E-A947-70E740481C1C}">
                  <a14:useLocalDpi xmlns:a14="http://schemas.microsoft.com/office/drawing/2010/main" val="0"/>
                </a:ext>
              </a:extLst>
            </a:blip>
            <a:srcRect r="3299" b="19888"/>
            <a:stretch>
              <a:fillRect/>
            </a:stretch>
          </p:blipFill>
          <p:spPr bwMode="auto">
            <a:xfrm>
              <a:off x="3748727" y="4218808"/>
              <a:ext cx="2214578" cy="1500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26" descr="HUES9 b-III-Tubulin 100x"/>
            <p:cNvPicPr>
              <a:picLocks noChangeAspect="1" noChangeArrowheads="1"/>
            </p:cNvPicPr>
            <p:nvPr/>
          </p:nvPicPr>
          <p:blipFill>
            <a:blip r:embed="rId6">
              <a:extLst>
                <a:ext uri="{28A0092B-C50C-407E-A947-70E740481C1C}">
                  <a14:useLocalDpi xmlns:a14="http://schemas.microsoft.com/office/drawing/2010/main" val="0"/>
                </a:ext>
              </a:extLst>
            </a:blip>
            <a:srcRect t="17863"/>
            <a:stretch>
              <a:fillRect/>
            </a:stretch>
          </p:blipFill>
          <p:spPr bwMode="auto">
            <a:xfrm>
              <a:off x="6430033" y="4218808"/>
              <a:ext cx="2198688" cy="1500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1043608" y="3933056"/>
              <a:ext cx="2214578" cy="236639"/>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hangingPunct="1">
                <a:defRPr/>
              </a:pPr>
              <a:r>
                <a:rPr lang="da-DK" sz="1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ea typeface="Verdana" pitchFamily="34" charset="0"/>
                  <a:cs typeface="Verdana" pitchFamily="34" charset="0"/>
                </a:rPr>
                <a:t>Endoderm</a:t>
              </a:r>
              <a:endParaRPr lang="da-DK" sz="1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Verdana" pitchFamily="34" charset="0"/>
                <a:ea typeface="Verdana" pitchFamily="34" charset="0"/>
                <a:cs typeface="Verdana" pitchFamily="34" charset="0"/>
              </a:endParaRPr>
            </a:p>
          </p:txBody>
        </p:sp>
        <p:sp>
          <p:nvSpPr>
            <p:cNvPr id="21" name="TextBox 20"/>
            <p:cNvSpPr txBox="1"/>
            <p:nvPr/>
          </p:nvSpPr>
          <p:spPr>
            <a:xfrm>
              <a:off x="3748727" y="3933056"/>
              <a:ext cx="2214578" cy="236639"/>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hangingPunct="1">
                <a:defRPr/>
              </a:pPr>
              <a:r>
                <a:rPr lang="da-DK" sz="1400" b="1" cap="all" dirty="0" err="1">
                  <a:ln w="0"/>
                  <a:solidFill>
                    <a:srgbClr val="FF0000"/>
                  </a:solidFill>
                  <a:effectLst>
                    <a:reflection blurRad="12700" stA="50000" endPos="50000" dist="5000" dir="5400000" sy="-100000" rotWithShape="0"/>
                  </a:effectLst>
                  <a:latin typeface="Verdana" pitchFamily="34" charset="0"/>
                  <a:ea typeface="Verdana" pitchFamily="34" charset="0"/>
                  <a:cs typeface="Verdana" pitchFamily="34" charset="0"/>
                </a:rPr>
                <a:t>Mesoderm</a:t>
              </a:r>
              <a:endParaRPr lang="da-DK" sz="1400" b="1" cap="all" dirty="0">
                <a:ln w="0"/>
                <a:solidFill>
                  <a:srgbClr val="FF0000"/>
                </a:solidFill>
                <a:effectLst>
                  <a:reflection blurRad="12700" stA="50000" endPos="50000" dist="5000" dir="5400000" sy="-100000" rotWithShape="0"/>
                </a:effectLst>
                <a:latin typeface="Verdana" pitchFamily="34" charset="0"/>
                <a:ea typeface="Verdana" pitchFamily="34" charset="0"/>
                <a:cs typeface="Verdana" pitchFamily="34" charset="0"/>
              </a:endParaRPr>
            </a:p>
          </p:txBody>
        </p:sp>
        <p:sp>
          <p:nvSpPr>
            <p:cNvPr id="22" name="TextBox 21"/>
            <p:cNvSpPr txBox="1"/>
            <p:nvPr/>
          </p:nvSpPr>
          <p:spPr>
            <a:xfrm>
              <a:off x="6420508" y="3933056"/>
              <a:ext cx="2214578" cy="236639"/>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hangingPunct="1">
                <a:defRPr/>
              </a:pPr>
              <a:r>
                <a:rPr lang="da-DK" sz="1400" b="1" cap="all" dirty="0" err="1">
                  <a:ln w="0"/>
                  <a:solidFill>
                    <a:srgbClr val="FFFF00"/>
                  </a:solidFill>
                  <a:effectLst>
                    <a:reflection blurRad="12700" stA="50000" endPos="50000" dist="5000" dir="5400000" sy="-100000" rotWithShape="0"/>
                  </a:effectLst>
                  <a:latin typeface="Verdana" pitchFamily="34" charset="0"/>
                  <a:ea typeface="Verdana" pitchFamily="34" charset="0"/>
                  <a:cs typeface="Verdana" pitchFamily="34" charset="0"/>
                </a:rPr>
                <a:t>Ectoderm</a:t>
              </a:r>
              <a:endParaRPr lang="da-DK" sz="1400" b="1" cap="all" dirty="0">
                <a:ln w="0"/>
                <a:solidFill>
                  <a:srgbClr val="FFFF00"/>
                </a:solidFill>
                <a:effectLst>
                  <a:reflection blurRad="12700" stA="50000" endPos="50000" dist="5000" dir="5400000" sy="-100000" rotWithShape="0"/>
                </a:effectLst>
                <a:latin typeface="Verdana" pitchFamily="34" charset="0"/>
                <a:ea typeface="Verdana" pitchFamily="34" charset="0"/>
                <a:cs typeface="Verdana" pitchFamily="34" charset="0"/>
              </a:endParaRPr>
            </a:p>
          </p:txBody>
        </p:sp>
        <p:sp>
          <p:nvSpPr>
            <p:cNvPr id="26641" name="TextBox 22"/>
            <p:cNvSpPr txBox="1">
              <a:spLocks noChangeArrowheads="1"/>
            </p:cNvSpPr>
            <p:nvPr/>
          </p:nvSpPr>
          <p:spPr bwMode="auto">
            <a:xfrm>
              <a:off x="1043608" y="5452304"/>
              <a:ext cx="15331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7"/>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7"/>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7"/>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7"/>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7"/>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7"/>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7"/>
                </a:buBlip>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da-DK" altLang="en-US" sz="1400" b="1">
                  <a:solidFill>
                    <a:schemeClr val="bg1"/>
                  </a:solidFill>
                  <a:latin typeface="Verdana" panose="020B0604030504040204" pitchFamily="34" charset="0"/>
                </a:rPr>
                <a:t>Sox17</a:t>
              </a:r>
            </a:p>
          </p:txBody>
        </p:sp>
        <p:sp>
          <p:nvSpPr>
            <p:cNvPr id="26642" name="TextBox 23"/>
            <p:cNvSpPr txBox="1">
              <a:spLocks noChangeArrowheads="1"/>
            </p:cNvSpPr>
            <p:nvPr/>
          </p:nvSpPr>
          <p:spPr bwMode="auto">
            <a:xfrm>
              <a:off x="3784750" y="5452304"/>
              <a:ext cx="12913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7"/>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7"/>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7"/>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7"/>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7"/>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7"/>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7"/>
                </a:buBlip>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da-DK" altLang="en-US" sz="1400" b="1">
                  <a:solidFill>
                    <a:schemeClr val="bg1"/>
                  </a:solidFill>
                  <a:latin typeface="Verdana" panose="020B0604030504040204" pitchFamily="34" charset="0"/>
                </a:rPr>
                <a:t>Sox9</a:t>
              </a:r>
            </a:p>
          </p:txBody>
        </p:sp>
        <p:sp>
          <p:nvSpPr>
            <p:cNvPr id="26643" name="TextBox 24"/>
            <p:cNvSpPr txBox="1">
              <a:spLocks noChangeArrowheads="1"/>
            </p:cNvSpPr>
            <p:nvPr/>
          </p:nvSpPr>
          <p:spPr bwMode="auto">
            <a:xfrm>
              <a:off x="6808764" y="5452304"/>
              <a:ext cx="17956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7"/>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7"/>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7"/>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7"/>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7"/>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7"/>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7"/>
                </a:buBlip>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da-DK" altLang="en-US" sz="1400" b="1">
                  <a:solidFill>
                    <a:schemeClr val="bg1"/>
                  </a:solidFill>
                  <a:latin typeface="Verdana" panose="020B0604030504040204" pitchFamily="34" charset="0"/>
                </a:rPr>
                <a:t>Beta-III tubulin</a:t>
              </a:r>
            </a:p>
          </p:txBody>
        </p:sp>
      </p:grpSp>
      <p:pic>
        <p:nvPicPr>
          <p:cNvPr id="26628" name="Picture 19" descr="SSEA-4 dapi merged photoshop cut"/>
          <p:cNvPicPr>
            <a:picLocks noChangeAspect="1" noChangeArrowheads="1"/>
          </p:cNvPicPr>
          <p:nvPr/>
        </p:nvPicPr>
        <p:blipFill>
          <a:blip r:embed="rId8">
            <a:lum bright="12000" contrast="12000"/>
            <a:extLst>
              <a:ext uri="{28A0092B-C50C-407E-A947-70E740481C1C}">
                <a14:useLocalDpi xmlns:a14="http://schemas.microsoft.com/office/drawing/2010/main" val="0"/>
              </a:ext>
            </a:extLst>
          </a:blip>
          <a:srcRect/>
          <a:stretch>
            <a:fillRect/>
          </a:stretch>
        </p:blipFill>
        <p:spPr bwMode="auto">
          <a:xfrm>
            <a:off x="2482850" y="693738"/>
            <a:ext cx="17208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20" descr="Oct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91025" y="695325"/>
            <a:ext cx="212407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21" descr="hues218 pho&amp;oct410x2"/>
          <p:cNvPicPr>
            <a:picLocks noChangeAspect="1" noChangeArrowheads="1"/>
          </p:cNvPicPr>
          <p:nvPr/>
        </p:nvPicPr>
        <p:blipFill>
          <a:blip r:embed="rId10">
            <a:lum contrast="18000"/>
            <a:extLst>
              <a:ext uri="{28A0092B-C50C-407E-A947-70E740481C1C}">
                <a14:useLocalDpi xmlns:a14="http://schemas.microsoft.com/office/drawing/2010/main" val="0"/>
              </a:ext>
            </a:extLst>
          </a:blip>
          <a:srcRect/>
          <a:stretch>
            <a:fillRect/>
          </a:stretch>
        </p:blipFill>
        <p:spPr bwMode="auto">
          <a:xfrm>
            <a:off x="6543675" y="512763"/>
            <a:ext cx="245586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 Box 23"/>
          <p:cNvSpPr txBox="1">
            <a:spLocks noChangeArrowheads="1"/>
          </p:cNvSpPr>
          <p:nvPr/>
        </p:nvSpPr>
        <p:spPr bwMode="auto">
          <a:xfrm>
            <a:off x="2411413" y="1919288"/>
            <a:ext cx="1031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7"/>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7"/>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7"/>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7"/>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7"/>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7"/>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7"/>
              </a:buBlip>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da-DK" altLang="en-US" sz="2000" b="1">
                <a:solidFill>
                  <a:srgbClr val="00FF00"/>
                </a:solidFill>
              </a:rPr>
              <a:t>SSEA-4</a:t>
            </a:r>
          </a:p>
        </p:txBody>
      </p:sp>
      <p:sp>
        <p:nvSpPr>
          <p:cNvPr id="26632" name="Text Box 24"/>
          <p:cNvSpPr txBox="1">
            <a:spLocks noChangeArrowheads="1"/>
          </p:cNvSpPr>
          <p:nvPr/>
        </p:nvSpPr>
        <p:spPr bwMode="auto">
          <a:xfrm>
            <a:off x="5005388" y="1919288"/>
            <a:ext cx="790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7"/>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7"/>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7"/>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7"/>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7"/>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7"/>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7"/>
              </a:buBlip>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da-DK" altLang="en-US" sz="2000" b="1">
                <a:solidFill>
                  <a:srgbClr val="FF3300"/>
                </a:solidFill>
              </a:rPr>
              <a:t>Sox-2</a:t>
            </a:r>
          </a:p>
        </p:txBody>
      </p:sp>
      <p:sp>
        <p:nvSpPr>
          <p:cNvPr id="26633" name="Text Box 25"/>
          <p:cNvSpPr txBox="1">
            <a:spLocks noChangeArrowheads="1"/>
          </p:cNvSpPr>
          <p:nvPr/>
        </p:nvSpPr>
        <p:spPr bwMode="auto">
          <a:xfrm>
            <a:off x="7380288" y="1954213"/>
            <a:ext cx="7889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Font typeface="Wingdings" panose="05000000000000000000" pitchFamily="2" charset="2"/>
              <a:buBlip>
                <a:blip r:embed="rId7"/>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7"/>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7"/>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7"/>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7"/>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7"/>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7"/>
              </a:buBlip>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da-DK" altLang="en-US" sz="2000" b="1">
                <a:solidFill>
                  <a:srgbClr val="00FF00"/>
                </a:solidFill>
              </a:rPr>
              <a:t>Oct-4</a:t>
            </a:r>
          </a:p>
        </p:txBody>
      </p:sp>
      <p:cxnSp>
        <p:nvCxnSpPr>
          <p:cNvPr id="33" name="Lige forbindelse 13"/>
          <p:cNvCxnSpPr/>
          <p:nvPr/>
        </p:nvCxnSpPr>
        <p:spPr>
          <a:xfrm>
            <a:off x="250825" y="333375"/>
            <a:ext cx="8567738"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2"/>
          <p:cNvGrpSpPr>
            <a:grpSpLocks/>
          </p:cNvGrpSpPr>
          <p:nvPr/>
        </p:nvGrpSpPr>
        <p:grpSpPr bwMode="auto">
          <a:xfrm>
            <a:off x="1136650" y="374650"/>
            <a:ext cx="7334250" cy="5481638"/>
            <a:chOff x="0" y="0"/>
            <a:chExt cx="6569" cy="4912"/>
          </a:xfrm>
        </p:grpSpPr>
        <p:sp>
          <p:nvSpPr>
            <p:cNvPr id="28679" name="Rectangle 3"/>
            <p:cNvSpPr>
              <a:spLocks/>
            </p:cNvSpPr>
            <p:nvPr/>
          </p:nvSpPr>
          <p:spPr bwMode="auto">
            <a:xfrm>
              <a:off x="0" y="0"/>
              <a:ext cx="6569" cy="4912"/>
            </a:xfrm>
            <a:prstGeom prst="rect">
              <a:avLst/>
            </a:prstGeom>
            <a:solidFill>
              <a:srgbClr val="4A4A4A"/>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p>
          </p:txBody>
        </p:sp>
        <p:pic>
          <p:nvPicPr>
            <p:cNvPr id="28680" name="Picture 4"/>
            <p:cNvPicPr>
              <a:picLocks noChangeArrowheads="1"/>
            </p:cNvPicPr>
            <p:nvPr/>
          </p:nvPicPr>
          <p:blipFill>
            <a:blip r:embed="rId3">
              <a:extLst>
                <a:ext uri="{28A0092B-C50C-407E-A947-70E740481C1C}">
                  <a14:useLocalDpi xmlns:a14="http://schemas.microsoft.com/office/drawing/2010/main" val="0"/>
                </a:ext>
              </a:extLst>
            </a:blip>
            <a:srcRect l="7912" r="7912"/>
            <a:stretch>
              <a:fillRect/>
            </a:stretch>
          </p:blipFill>
          <p:spPr bwMode="auto">
            <a:xfrm>
              <a:off x="0" y="0"/>
              <a:ext cx="6569" cy="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22533" name="Rectangle 5"/>
          <p:cNvSpPr>
            <a:spLocks noGrp="1" noChangeArrowheads="1"/>
          </p:cNvSpPr>
          <p:nvPr>
            <p:ph type="body" idx="1"/>
          </p:nvPr>
        </p:nvSpPr>
        <p:spPr>
          <a:xfrm>
            <a:off x="1258888" y="5876925"/>
            <a:ext cx="7345362" cy="533400"/>
          </a:xfrm>
        </p:spPr>
        <p:txBody>
          <a:bodyPr/>
          <a:lstStyle/>
          <a:p>
            <a:pPr>
              <a:buFont typeface="Wingdings" panose="05000000000000000000" pitchFamily="2" charset="2"/>
              <a:buNone/>
              <a:defRPr/>
            </a:pPr>
            <a:r>
              <a:rPr lang="en-US" sz="1800" dirty="0"/>
              <a:t>A large tumor </a:t>
            </a:r>
            <a:r>
              <a:rPr lang="en-US" sz="1800" dirty="0" smtClean="0"/>
              <a:t>mass </a:t>
            </a:r>
            <a:r>
              <a:rPr lang="en-US" sz="1800" dirty="0"/>
              <a:t>measuring twice as the kidney is compressing it.</a:t>
            </a:r>
          </a:p>
        </p:txBody>
      </p:sp>
      <p:sp>
        <p:nvSpPr>
          <p:cNvPr id="22534" name="Rectangle 6"/>
          <p:cNvSpPr>
            <a:spLocks/>
          </p:cNvSpPr>
          <p:nvPr/>
        </p:nvSpPr>
        <p:spPr bwMode="auto">
          <a:xfrm rot="-3119999">
            <a:off x="1912144" y="1670844"/>
            <a:ext cx="2689225" cy="731837"/>
          </a:xfrm>
          <a:prstGeom prst="rect">
            <a:avLst/>
          </a:prstGeom>
          <a:noFill/>
          <a:ln w="12700">
            <a:noFill/>
            <a:miter lim="800000"/>
            <a:headEnd type="none" w="med" len="med"/>
            <a:tailEnd type="none" w="med" len="med"/>
          </a:ln>
        </p:spPr>
        <p:txBody>
          <a:bodyPr wrap="none" lIns="26788" tIns="26788" rIns="26788" bIns="26788">
            <a:spAutoFit/>
          </a:bodyPr>
          <a:lstStyle/>
          <a:p>
            <a:pPr eaLnBrk="1" hangingPunct="1">
              <a:defRPr/>
            </a:pPr>
            <a:r>
              <a:rPr lang="en-US" sz="4400" dirty="0" err="1">
                <a:effectLst>
                  <a:outerShdw blurRad="38100" dist="38100" dir="2700000" algn="tl">
                    <a:srgbClr val="000000"/>
                  </a:outerShdw>
                </a:effectLst>
                <a:latin typeface="Century Gothic" charset="0"/>
                <a:ea typeface="Century Gothic" charset="0"/>
                <a:cs typeface="Century Gothic" charset="0"/>
                <a:sym typeface="Century Gothic" charset="0"/>
              </a:rPr>
              <a:t>Teratoma</a:t>
            </a:r>
            <a:endParaRPr lang="en-US" sz="4400" dirty="0">
              <a:effectLst>
                <a:outerShdw blurRad="38100" dist="38100" dir="2700000" algn="tl">
                  <a:srgbClr val="000000"/>
                </a:outerShdw>
              </a:effectLst>
              <a:latin typeface="Century Gothic" charset="0"/>
              <a:ea typeface="Century Gothic" charset="0"/>
              <a:cs typeface="Century Gothic" charset="0"/>
              <a:sym typeface="Century Gothic" charset="0"/>
            </a:endParaRPr>
          </a:p>
        </p:txBody>
      </p:sp>
      <p:sp>
        <p:nvSpPr>
          <p:cNvPr id="22535" name="Rectangle 7"/>
          <p:cNvSpPr>
            <a:spLocks/>
          </p:cNvSpPr>
          <p:nvPr/>
        </p:nvSpPr>
        <p:spPr bwMode="auto">
          <a:xfrm rot="-2100000">
            <a:off x="3317875" y="3032125"/>
            <a:ext cx="1522413" cy="598488"/>
          </a:xfrm>
          <a:prstGeom prst="rect">
            <a:avLst/>
          </a:prstGeom>
          <a:noFill/>
          <a:ln w="12700">
            <a:noFill/>
            <a:miter lim="800000"/>
            <a:headEnd type="none" w="med" len="med"/>
            <a:tailEnd type="none" w="med" len="med"/>
          </a:ln>
        </p:spPr>
        <p:txBody>
          <a:bodyPr wrap="none" lIns="26788" tIns="26788" rIns="26788" bIns="26788">
            <a:spAutoFit/>
          </a:bodyPr>
          <a:lstStyle/>
          <a:p>
            <a:pPr eaLnBrk="1" hangingPunct="1">
              <a:defRPr/>
            </a:pPr>
            <a:r>
              <a:rPr lang="en-US" sz="3500" dirty="0">
                <a:effectLst>
                  <a:outerShdw blurRad="38100" dist="38100" dir="2700000" algn="tl">
                    <a:srgbClr val="000000"/>
                  </a:outerShdw>
                </a:effectLst>
                <a:latin typeface="Century Gothic" charset="0"/>
                <a:ea typeface="Century Gothic" charset="0"/>
                <a:cs typeface="Century Gothic" charset="0"/>
                <a:sym typeface="Century Gothic" charset="0"/>
              </a:rPr>
              <a:t>Kidney</a:t>
            </a:r>
          </a:p>
        </p:txBody>
      </p:sp>
      <p:sp>
        <p:nvSpPr>
          <p:cNvPr id="22536" name="Rectangle 8"/>
          <p:cNvSpPr>
            <a:spLocks/>
          </p:cNvSpPr>
          <p:nvPr/>
        </p:nvSpPr>
        <p:spPr bwMode="auto">
          <a:xfrm rot="-2520000">
            <a:off x="5845175" y="3371850"/>
            <a:ext cx="1030288" cy="598488"/>
          </a:xfrm>
          <a:prstGeom prst="rect">
            <a:avLst/>
          </a:prstGeom>
          <a:noFill/>
          <a:ln w="12700">
            <a:noFill/>
            <a:miter lim="800000"/>
            <a:headEnd type="none" w="med" len="med"/>
            <a:tailEnd type="none" w="med" len="med"/>
          </a:ln>
        </p:spPr>
        <p:txBody>
          <a:bodyPr wrap="none" lIns="26788" tIns="26788" rIns="26788" bIns="26788">
            <a:spAutoFit/>
          </a:bodyPr>
          <a:lstStyle/>
          <a:p>
            <a:pPr eaLnBrk="1" hangingPunct="1">
              <a:defRPr/>
            </a:pPr>
            <a:r>
              <a:rPr lang="en-US" sz="3500" dirty="0">
                <a:effectLst>
                  <a:outerShdw blurRad="38100" dist="38100" dir="2700000" algn="tl">
                    <a:srgbClr val="000000"/>
                  </a:outerShdw>
                </a:effectLst>
                <a:latin typeface="Century Gothic" charset="0"/>
                <a:ea typeface="Century Gothic" charset="0"/>
                <a:cs typeface="Century Gothic" charset="0"/>
                <a:sym typeface="Century Gothic" charset="0"/>
              </a:rPr>
              <a:t>Liver</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Fig-2.t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873625" y="404813"/>
            <a:ext cx="3886200" cy="5541962"/>
          </a:xfrm>
          <a:noFill/>
          <a:extLst>
            <a:ext uri="{909E8E84-426E-40DD-AFC4-6F175D3DCCD1}">
              <a14:hiddenFill xmlns:a14="http://schemas.microsoft.com/office/drawing/2010/main">
                <a:solidFill>
                  <a:srgbClr val="FFFFFF"/>
                </a:solidFill>
              </a14:hiddenFill>
            </a:ext>
          </a:extLst>
        </p:spPr>
      </p:pic>
      <p:pic>
        <p:nvPicPr>
          <p:cNvPr id="29699" name="Picture 1" descr="Undiff ESCs.jpg"/>
          <p:cNvPicPr>
            <a:picLocks noChangeAspect="1" noChangeArrowheads="1"/>
          </p:cNvPicPr>
          <p:nvPr/>
        </p:nvPicPr>
        <p:blipFill>
          <a:blip r:embed="rId3">
            <a:extLst>
              <a:ext uri="{28A0092B-C50C-407E-A947-70E740481C1C}">
                <a14:useLocalDpi xmlns:a14="http://schemas.microsoft.com/office/drawing/2010/main" val="0"/>
              </a:ext>
            </a:extLst>
          </a:blip>
          <a:srcRect l="6479" r="8171"/>
          <a:stretch>
            <a:fillRect/>
          </a:stretch>
        </p:blipFill>
        <p:spPr bwMode="auto">
          <a:xfrm>
            <a:off x="179388" y="1125538"/>
            <a:ext cx="4621212" cy="412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noChangeArrowheads="1"/>
          </p:cNvPicPr>
          <p:nvPr/>
        </p:nvPicPr>
        <p:blipFill>
          <a:blip r:embed="rId2">
            <a:extLst>
              <a:ext uri="{28A0092B-C50C-407E-A947-70E740481C1C}">
                <a14:useLocalDpi xmlns:a14="http://schemas.microsoft.com/office/drawing/2010/main" val="0"/>
              </a:ext>
            </a:extLst>
          </a:blip>
          <a:srcRect l="4648" r="7300"/>
          <a:stretch>
            <a:fillRect/>
          </a:stretch>
        </p:blipFill>
        <p:spPr bwMode="auto">
          <a:xfrm>
            <a:off x="523875" y="3116263"/>
            <a:ext cx="3255963"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30723" name="Group 5"/>
          <p:cNvGrpSpPr>
            <a:grpSpLocks/>
          </p:cNvGrpSpPr>
          <p:nvPr/>
        </p:nvGrpSpPr>
        <p:grpSpPr bwMode="auto">
          <a:xfrm>
            <a:off x="792163" y="1196975"/>
            <a:ext cx="2555875" cy="1844675"/>
            <a:chOff x="0" y="0"/>
            <a:chExt cx="2434" cy="1820"/>
          </a:xfrm>
        </p:grpSpPr>
        <p:sp>
          <p:nvSpPr>
            <p:cNvPr id="30758" name="Rectangle 6"/>
            <p:cNvSpPr>
              <a:spLocks/>
            </p:cNvSpPr>
            <p:nvPr/>
          </p:nvSpPr>
          <p:spPr bwMode="auto">
            <a:xfrm>
              <a:off x="0" y="0"/>
              <a:ext cx="2434" cy="1820"/>
            </a:xfrm>
            <a:prstGeom prst="rect">
              <a:avLst/>
            </a:prstGeom>
            <a:solidFill>
              <a:srgbClr val="4A4A4A"/>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p>
          </p:txBody>
        </p:sp>
        <p:pic>
          <p:nvPicPr>
            <p:cNvPr id="30759" name="Picture 7"/>
            <p:cNvPicPr>
              <a:picLocks noChangeArrowheads="1"/>
            </p:cNvPicPr>
            <p:nvPr/>
          </p:nvPicPr>
          <p:blipFill>
            <a:blip r:embed="rId4">
              <a:extLst>
                <a:ext uri="{28A0092B-C50C-407E-A947-70E740481C1C}">
                  <a14:useLocalDpi xmlns:a14="http://schemas.microsoft.com/office/drawing/2010/main" val="0"/>
                </a:ext>
              </a:extLst>
            </a:blip>
            <a:srcRect l="2094" r="2094"/>
            <a:stretch>
              <a:fillRect/>
            </a:stretch>
          </p:blipFill>
          <p:spPr bwMode="auto">
            <a:xfrm>
              <a:off x="0" y="0"/>
              <a:ext cx="2434" cy="1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0" name="Rectangle 5"/>
          <p:cNvSpPr txBox="1">
            <a:spLocks noChangeArrowheads="1"/>
          </p:cNvSpPr>
          <p:nvPr/>
        </p:nvSpPr>
        <p:spPr bwMode="auto">
          <a:xfrm>
            <a:off x="1438275" y="5849938"/>
            <a:ext cx="7705725" cy="1008062"/>
          </a:xfrm>
          <a:prstGeom prst="rect">
            <a:avLst/>
          </a:prstGeom>
          <a:noFill/>
          <a:ln w="9525">
            <a:noFill/>
            <a:miter lim="800000"/>
            <a:headEnd/>
            <a:tailEnd/>
          </a:ln>
          <a:effectLst/>
        </p:spPr>
        <p:txBody>
          <a:bodyPr/>
          <a:lstStyle/>
          <a:p>
            <a:pPr marL="342900" indent="-342900">
              <a:spcBef>
                <a:spcPct val="20000"/>
              </a:spcBef>
              <a:buClr>
                <a:schemeClr val="hlink"/>
              </a:buClr>
              <a:buFont typeface="Wingdings" pitchFamily="2" charset="2"/>
              <a:buNone/>
              <a:defRPr/>
            </a:pPr>
            <a:r>
              <a:rPr lang="en-US" kern="0" dirty="0">
                <a:effectLst>
                  <a:outerShdw blurRad="38100" dist="38100" dir="2700000" algn="tl">
                    <a:srgbClr val="000000"/>
                  </a:outerShdw>
                </a:effectLst>
                <a:latin typeface="+mn-lt"/>
                <a:cs typeface="+mn-cs"/>
              </a:rPr>
              <a:t>Also skin with keratin and cavities lined by respiratory epithelium with cilia and goblet cells. </a:t>
            </a:r>
          </a:p>
        </p:txBody>
      </p:sp>
      <p:grpSp>
        <p:nvGrpSpPr>
          <p:cNvPr id="30725" name="Group 20"/>
          <p:cNvGrpSpPr>
            <a:grpSpLocks/>
          </p:cNvGrpSpPr>
          <p:nvPr/>
        </p:nvGrpSpPr>
        <p:grpSpPr bwMode="auto">
          <a:xfrm>
            <a:off x="4067175" y="3284538"/>
            <a:ext cx="4610100" cy="2665412"/>
            <a:chOff x="1137420" y="373931"/>
            <a:chExt cx="7333506" cy="5482828"/>
          </a:xfrm>
        </p:grpSpPr>
        <p:grpSp>
          <p:nvGrpSpPr>
            <p:cNvPr id="30742" name="Group 1"/>
            <p:cNvGrpSpPr>
              <a:grpSpLocks/>
            </p:cNvGrpSpPr>
            <p:nvPr/>
          </p:nvGrpSpPr>
          <p:grpSpPr bwMode="auto">
            <a:xfrm>
              <a:off x="1137420" y="373931"/>
              <a:ext cx="7333506" cy="5482828"/>
              <a:chOff x="0" y="0"/>
              <a:chExt cx="6569" cy="4912"/>
            </a:xfrm>
          </p:grpSpPr>
          <p:sp>
            <p:nvSpPr>
              <p:cNvPr id="30756" name="Rectangle 2"/>
              <p:cNvSpPr>
                <a:spLocks/>
              </p:cNvSpPr>
              <p:nvPr/>
            </p:nvSpPr>
            <p:spPr bwMode="auto">
              <a:xfrm>
                <a:off x="0" y="0"/>
                <a:ext cx="6569" cy="4912"/>
              </a:xfrm>
              <a:prstGeom prst="rect">
                <a:avLst/>
              </a:prstGeom>
              <a:solidFill>
                <a:srgbClr val="4A4A4A"/>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p>
            </p:txBody>
          </p:sp>
          <p:pic>
            <p:nvPicPr>
              <p:cNvPr id="30757" name="Picture 3"/>
              <p:cNvPicPr>
                <a:picLocks noChangeArrowheads="1"/>
              </p:cNvPicPr>
              <p:nvPr/>
            </p:nvPicPr>
            <p:blipFill>
              <a:blip r:embed="rId5" cstate="print">
                <a:extLst>
                  <a:ext uri="{28A0092B-C50C-407E-A947-70E740481C1C}">
                    <a14:useLocalDpi xmlns:a14="http://schemas.microsoft.com/office/drawing/2010/main" val="0"/>
                  </a:ext>
                </a:extLst>
              </a:blip>
              <a:srcRect l="7912" r="7912"/>
              <a:stretch>
                <a:fillRect/>
              </a:stretch>
            </p:blipFill>
            <p:spPr bwMode="auto">
              <a:xfrm>
                <a:off x="0" y="0"/>
                <a:ext cx="6569" cy="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30743" name="Group 6"/>
            <p:cNvGrpSpPr>
              <a:grpSpLocks/>
            </p:cNvGrpSpPr>
            <p:nvPr/>
          </p:nvGrpSpPr>
          <p:grpSpPr bwMode="auto">
            <a:xfrm>
              <a:off x="5606728" y="733351"/>
              <a:ext cx="1330523" cy="625079"/>
              <a:chOff x="0" y="0"/>
              <a:chExt cx="1191" cy="560"/>
            </a:xfrm>
          </p:grpSpPr>
          <p:sp>
            <p:nvSpPr>
              <p:cNvPr id="30753" name="Rectangle 7"/>
              <p:cNvSpPr>
                <a:spLocks/>
              </p:cNvSpPr>
              <p:nvPr/>
            </p:nvSpPr>
            <p:spPr bwMode="auto">
              <a:xfrm>
                <a:off x="0" y="0"/>
                <a:ext cx="752" cy="330"/>
              </a:xfrm>
              <a:prstGeom prst="rect">
                <a:avLst/>
              </a:prstGeom>
              <a:solidFill>
                <a:srgbClr val="C3DDFF">
                  <a:alpha val="49803"/>
                </a:srgbClr>
              </a:solidFill>
              <a:ln>
                <a:noFill/>
              </a:ln>
              <a:extLst>
                <a:ext uri="{91240B29-F687-4F45-9708-019B960494DF}">
                  <a14:hiddenLine xmlns:a14="http://schemas.microsoft.com/office/drawing/2010/main" w="25400">
                    <a:solidFill>
                      <a:srgbClr val="000000"/>
                    </a:solidFill>
                    <a:miter lim="800000"/>
                    <a:headEnd/>
                    <a:tailEnd type="arrow" w="lg" len="lg"/>
                  </a14:hiddenLine>
                </a:ext>
              </a:extLst>
            </p:spPr>
            <p:txBody>
              <a:bodyPr lIns="0" tIns="0" rIns="0" bIns="0"/>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30754" name="AutoShape 8"/>
              <p:cNvSpPr>
                <a:spLocks/>
              </p:cNvSpPr>
              <p:nvPr/>
            </p:nvSpPr>
            <p:spPr bwMode="auto">
              <a:xfrm>
                <a:off x="386" y="319"/>
                <a:ext cx="805" cy="241"/>
              </a:xfrm>
              <a:custGeom>
                <a:avLst/>
                <a:gdLst>
                  <a:gd name="T0" fmla="*/ 0 w 21600"/>
                  <a:gd name="T1" fmla="*/ 0 h 21600"/>
                  <a:gd name="T2" fmla="*/ 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0000"/>
                </a:solidFill>
                <a:prstDash val="solid"/>
                <a:miter lim="800000"/>
                <a:headEnd type="none" w="med" len="med"/>
                <a:tailEnd type="arrow" w="lg" len="lg"/>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55" name="Rectangle 9"/>
              <p:cNvSpPr>
                <a:spLocks/>
              </p:cNvSpPr>
              <p:nvPr/>
            </p:nvSpPr>
            <p:spPr bwMode="auto">
              <a:xfrm>
                <a:off x="0" y="26"/>
                <a:ext cx="752"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ct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700" b="1">
                    <a:solidFill>
                      <a:srgbClr val="000000"/>
                    </a:solidFill>
                    <a:latin typeface="Century Gothic" panose="020B0502020202020204" pitchFamily="34" charset="0"/>
                    <a:sym typeface="Century Gothic" panose="020B0502020202020204" pitchFamily="34" charset="0"/>
                  </a:rPr>
                  <a:t>Brain</a:t>
                </a:r>
              </a:p>
            </p:txBody>
          </p:sp>
        </p:grpSp>
        <p:grpSp>
          <p:nvGrpSpPr>
            <p:cNvPr id="30744" name="Group 10"/>
            <p:cNvGrpSpPr>
              <a:grpSpLocks/>
            </p:cNvGrpSpPr>
            <p:nvPr/>
          </p:nvGrpSpPr>
          <p:grpSpPr bwMode="auto">
            <a:xfrm>
              <a:off x="6443887" y="2231306"/>
              <a:ext cx="1331639" cy="1436563"/>
              <a:chOff x="0" y="0"/>
              <a:chExt cx="1192" cy="1286"/>
            </a:xfrm>
          </p:grpSpPr>
          <p:sp>
            <p:nvSpPr>
              <p:cNvPr id="30750" name="Rectangle 11"/>
              <p:cNvSpPr>
                <a:spLocks/>
              </p:cNvSpPr>
              <p:nvPr/>
            </p:nvSpPr>
            <p:spPr bwMode="auto">
              <a:xfrm>
                <a:off x="0" y="0"/>
                <a:ext cx="681" cy="330"/>
              </a:xfrm>
              <a:prstGeom prst="rect">
                <a:avLst/>
              </a:prstGeom>
              <a:solidFill>
                <a:srgbClr val="C3DDFF">
                  <a:alpha val="49803"/>
                </a:srgbClr>
              </a:solidFill>
              <a:ln>
                <a:noFill/>
              </a:ln>
              <a:extLst>
                <a:ext uri="{91240B29-F687-4F45-9708-019B960494DF}">
                  <a14:hiddenLine xmlns:a14="http://schemas.microsoft.com/office/drawing/2010/main" w="25400">
                    <a:solidFill>
                      <a:srgbClr val="000000"/>
                    </a:solidFill>
                    <a:miter lim="800000"/>
                    <a:headEnd/>
                    <a:tailEnd type="arrow" w="lg" len="lg"/>
                  </a14:hiddenLine>
                </a:ext>
              </a:extLst>
            </p:spPr>
            <p:txBody>
              <a:bodyPr lIns="0" tIns="0" rIns="0" bIns="0"/>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30751" name="AutoShape 12"/>
              <p:cNvSpPr>
                <a:spLocks/>
              </p:cNvSpPr>
              <p:nvPr/>
            </p:nvSpPr>
            <p:spPr bwMode="auto">
              <a:xfrm>
                <a:off x="342" y="342"/>
                <a:ext cx="850" cy="944"/>
              </a:xfrm>
              <a:custGeom>
                <a:avLst/>
                <a:gdLst>
                  <a:gd name="T0" fmla="*/ 0 w 21600"/>
                  <a:gd name="T1" fmla="*/ 0 h 21600"/>
                  <a:gd name="T2" fmla="*/ 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0000"/>
                </a:solidFill>
                <a:prstDash val="solid"/>
                <a:miter lim="800000"/>
                <a:headEnd type="none" w="med" len="med"/>
                <a:tailEnd type="arrow" w="lg" len="lg"/>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52" name="Rectangle 13"/>
              <p:cNvSpPr>
                <a:spLocks/>
              </p:cNvSpPr>
              <p:nvPr/>
            </p:nvSpPr>
            <p:spPr bwMode="auto">
              <a:xfrm>
                <a:off x="0" y="26"/>
                <a:ext cx="68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ct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700" b="1">
                    <a:solidFill>
                      <a:srgbClr val="000000"/>
                    </a:solidFill>
                    <a:latin typeface="Century Gothic" panose="020B0502020202020204" pitchFamily="34" charset="0"/>
                    <a:sym typeface="Century Gothic" panose="020B0502020202020204" pitchFamily="34" charset="0"/>
                  </a:rPr>
                  <a:t>Skin</a:t>
                </a:r>
              </a:p>
            </p:txBody>
          </p:sp>
        </p:grpSp>
        <p:sp>
          <p:nvSpPr>
            <p:cNvPr id="30745" name="Line 14"/>
            <p:cNvSpPr>
              <a:spLocks noChangeShapeType="1"/>
            </p:cNvSpPr>
            <p:nvPr/>
          </p:nvSpPr>
          <p:spPr bwMode="auto">
            <a:xfrm flipH="1">
              <a:off x="5279678" y="1102817"/>
              <a:ext cx="746745" cy="957709"/>
            </a:xfrm>
            <a:prstGeom prst="line">
              <a:avLst/>
            </a:prstGeom>
            <a:noFill/>
            <a:ln w="25400">
              <a:solidFill>
                <a:srgbClr val="000000"/>
              </a:solidFill>
              <a:round/>
              <a:headEnd/>
              <a:tailEnd type="arrow" w="lg" len="lg"/>
            </a:ln>
            <a:extLst>
              <a:ext uri="{909E8E84-426E-40DD-AFC4-6F175D3DCCD1}">
                <a14:hiddenFill xmlns:a14="http://schemas.microsoft.com/office/drawing/2010/main">
                  <a:noFill/>
                </a14:hiddenFill>
              </a:ext>
            </a:extLst>
          </p:spPr>
          <p:txBody>
            <a:bodyPr lIns="64291" tIns="32146" rIns="64291" bIns="32146"/>
            <a:lstStyle/>
            <a:p>
              <a:endParaRPr lang="en-US"/>
            </a:p>
          </p:txBody>
        </p:sp>
        <p:grpSp>
          <p:nvGrpSpPr>
            <p:cNvPr id="30746" name="Group 15"/>
            <p:cNvGrpSpPr>
              <a:grpSpLocks/>
            </p:cNvGrpSpPr>
            <p:nvPr/>
          </p:nvGrpSpPr>
          <p:grpSpPr bwMode="auto">
            <a:xfrm>
              <a:off x="2297162" y="3243709"/>
              <a:ext cx="913061" cy="1976809"/>
              <a:chOff x="0" y="0"/>
              <a:chExt cx="818" cy="1770"/>
            </a:xfrm>
          </p:grpSpPr>
          <p:sp>
            <p:nvSpPr>
              <p:cNvPr id="30747" name="Rectangle 16"/>
              <p:cNvSpPr>
                <a:spLocks/>
              </p:cNvSpPr>
              <p:nvPr/>
            </p:nvSpPr>
            <p:spPr bwMode="auto">
              <a:xfrm>
                <a:off x="18" y="1191"/>
                <a:ext cx="796" cy="579"/>
              </a:xfrm>
              <a:prstGeom prst="rect">
                <a:avLst/>
              </a:prstGeom>
              <a:solidFill>
                <a:srgbClr val="C3DDFF">
                  <a:alpha val="49803"/>
                </a:srgbClr>
              </a:solidFill>
              <a:ln>
                <a:noFill/>
              </a:ln>
              <a:extLst>
                <a:ext uri="{91240B29-F687-4F45-9708-019B960494DF}">
                  <a14:hiddenLine xmlns:a14="http://schemas.microsoft.com/office/drawing/2010/main" w="25400">
                    <a:solidFill>
                      <a:srgbClr val="000000"/>
                    </a:solidFill>
                    <a:miter lim="800000"/>
                    <a:headEnd/>
                    <a:tailEnd type="arrow" w="lg" len="lg"/>
                  </a14:hiddenLine>
                </a:ext>
              </a:extLst>
            </p:spPr>
            <p:txBody>
              <a:bodyPr lIns="0" tIns="0" rIns="0" bIns="0"/>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30748" name="AutoShape 17"/>
              <p:cNvSpPr>
                <a:spLocks/>
              </p:cNvSpPr>
              <p:nvPr/>
            </p:nvSpPr>
            <p:spPr bwMode="auto">
              <a:xfrm>
                <a:off x="0" y="0"/>
                <a:ext cx="428" cy="1136"/>
              </a:xfrm>
              <a:custGeom>
                <a:avLst/>
                <a:gdLst>
                  <a:gd name="T0" fmla="*/ 0 w 21600"/>
                  <a:gd name="T1" fmla="*/ 0 h 21600"/>
                  <a:gd name="T2" fmla="*/ 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21600" y="21600"/>
                    </a:moveTo>
                    <a:lnTo>
                      <a:pt x="0" y="0"/>
                    </a:lnTo>
                  </a:path>
                </a:pathLst>
              </a:custGeom>
              <a:noFill/>
              <a:ln w="25400">
                <a:solidFill>
                  <a:srgbClr val="000000"/>
                </a:solidFill>
                <a:prstDash val="solid"/>
                <a:miter lim="800000"/>
                <a:headEnd type="none" w="med" len="med"/>
                <a:tailEnd type="arrow" w="lg" len="lg"/>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49" name="Rectangle 18"/>
              <p:cNvSpPr>
                <a:spLocks/>
              </p:cNvSpPr>
              <p:nvPr/>
            </p:nvSpPr>
            <p:spPr bwMode="auto">
              <a:xfrm>
                <a:off x="18" y="1224"/>
                <a:ext cx="800"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ct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700" b="1">
                    <a:solidFill>
                      <a:srgbClr val="000000"/>
                    </a:solidFill>
                    <a:latin typeface="Century Gothic" panose="020B0502020202020204" pitchFamily="34" charset="0"/>
                    <a:sym typeface="Century Gothic" panose="020B0502020202020204" pitchFamily="34" charset="0"/>
                  </a:rPr>
                  <a:t>Resp. epith.</a:t>
                </a:r>
              </a:p>
            </p:txBody>
          </p:sp>
        </p:grpSp>
      </p:grpSp>
      <p:grpSp>
        <p:nvGrpSpPr>
          <p:cNvPr id="30726" name="Group 20"/>
          <p:cNvGrpSpPr>
            <a:grpSpLocks/>
          </p:cNvGrpSpPr>
          <p:nvPr/>
        </p:nvGrpSpPr>
        <p:grpSpPr bwMode="auto">
          <a:xfrm>
            <a:off x="4067175" y="260350"/>
            <a:ext cx="4608513" cy="2952750"/>
            <a:chOff x="1137420" y="116632"/>
            <a:chExt cx="7333506" cy="5482828"/>
          </a:xfrm>
        </p:grpSpPr>
        <p:pic>
          <p:nvPicPr>
            <p:cNvPr id="30728" name="Picture 3"/>
            <p:cNvPicPr>
              <a:picLocks noChangeArrowheads="1"/>
            </p:cNvPicPr>
            <p:nvPr/>
          </p:nvPicPr>
          <p:blipFill>
            <a:blip r:embed="rId6" cstate="print">
              <a:extLst>
                <a:ext uri="{28A0092B-C50C-407E-A947-70E740481C1C}">
                  <a14:useLocalDpi xmlns:a14="http://schemas.microsoft.com/office/drawing/2010/main" val="0"/>
                </a:ext>
              </a:extLst>
            </a:blip>
            <a:srcRect l="7912" r="7912"/>
            <a:stretch>
              <a:fillRect/>
            </a:stretch>
          </p:blipFill>
          <p:spPr bwMode="auto">
            <a:xfrm>
              <a:off x="1137420" y="116632"/>
              <a:ext cx="7333506" cy="5482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30729" name="Group 6"/>
            <p:cNvGrpSpPr>
              <a:grpSpLocks/>
            </p:cNvGrpSpPr>
            <p:nvPr/>
          </p:nvGrpSpPr>
          <p:grpSpPr bwMode="auto">
            <a:xfrm>
              <a:off x="4074170" y="1861839"/>
              <a:ext cx="2168797" cy="1925464"/>
              <a:chOff x="0" y="-166"/>
              <a:chExt cx="1942" cy="1725"/>
            </a:xfrm>
          </p:grpSpPr>
          <p:sp>
            <p:nvSpPr>
              <p:cNvPr id="30739" name="Rectangle 7"/>
              <p:cNvSpPr>
                <a:spLocks/>
              </p:cNvSpPr>
              <p:nvPr/>
            </p:nvSpPr>
            <p:spPr bwMode="auto">
              <a:xfrm>
                <a:off x="1048" y="0"/>
                <a:ext cx="894" cy="408"/>
              </a:xfrm>
              <a:prstGeom prst="rect">
                <a:avLst/>
              </a:prstGeom>
              <a:solidFill>
                <a:srgbClr val="C3DDFF">
                  <a:alpha val="49803"/>
                </a:srgbClr>
              </a:solidFill>
              <a:ln>
                <a:noFill/>
              </a:ln>
              <a:extLst>
                <a:ext uri="{91240B29-F687-4F45-9708-019B960494DF}">
                  <a14:hiddenLine xmlns:a14="http://schemas.microsoft.com/office/drawing/2010/main" w="25400">
                    <a:solidFill>
                      <a:srgbClr val="000000"/>
                    </a:solidFill>
                    <a:miter lim="800000"/>
                    <a:headEnd/>
                    <a:tailEnd type="arrow" w="lg" len="lg"/>
                  </a14:hiddenLine>
                </a:ext>
              </a:extLst>
            </p:spPr>
            <p:txBody>
              <a:bodyPr lIns="0" tIns="0" rIns="0" bIns="0"/>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30740" name="AutoShape 8"/>
              <p:cNvSpPr>
                <a:spLocks/>
              </p:cNvSpPr>
              <p:nvPr/>
            </p:nvSpPr>
            <p:spPr bwMode="auto">
              <a:xfrm>
                <a:off x="0" y="182"/>
                <a:ext cx="1494" cy="1377"/>
              </a:xfrm>
              <a:custGeom>
                <a:avLst/>
                <a:gdLst>
                  <a:gd name="T0" fmla="*/ 0 w 21600"/>
                  <a:gd name="T1" fmla="*/ 0 h 21600"/>
                  <a:gd name="T2" fmla="*/ 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21600" y="0"/>
                    </a:moveTo>
                    <a:lnTo>
                      <a:pt x="0" y="21600"/>
                    </a:lnTo>
                  </a:path>
                </a:pathLst>
              </a:custGeom>
              <a:noFill/>
              <a:ln w="25400">
                <a:solidFill>
                  <a:srgbClr val="000000"/>
                </a:solidFill>
                <a:prstDash val="solid"/>
                <a:miter lim="800000"/>
                <a:headEnd type="none" w="med" len="med"/>
                <a:tailEnd type="arrow" w="lg" len="lg"/>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41" name="Rectangle 9"/>
              <p:cNvSpPr>
                <a:spLocks/>
              </p:cNvSpPr>
              <p:nvPr/>
            </p:nvSpPr>
            <p:spPr bwMode="auto">
              <a:xfrm>
                <a:off x="1046" y="-166"/>
                <a:ext cx="896"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ct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700" b="1">
                    <a:solidFill>
                      <a:srgbClr val="000000"/>
                    </a:solidFill>
                    <a:latin typeface="Century Gothic" panose="020B0502020202020204" pitchFamily="34" charset="0"/>
                    <a:sym typeface="Century Gothic" panose="020B0502020202020204" pitchFamily="34" charset="0"/>
                  </a:rPr>
                  <a:t>Muscle</a:t>
                </a:r>
              </a:p>
            </p:txBody>
          </p:sp>
        </p:grpSp>
        <p:grpSp>
          <p:nvGrpSpPr>
            <p:cNvPr id="30730" name="Group 10"/>
            <p:cNvGrpSpPr>
              <a:grpSpLocks/>
            </p:cNvGrpSpPr>
            <p:nvPr/>
          </p:nvGrpSpPr>
          <p:grpSpPr bwMode="auto">
            <a:xfrm>
              <a:off x="1369591" y="3587280"/>
              <a:ext cx="839391" cy="1111717"/>
              <a:chOff x="0" y="-204"/>
              <a:chExt cx="752" cy="995"/>
            </a:xfrm>
          </p:grpSpPr>
          <p:sp>
            <p:nvSpPr>
              <p:cNvPr id="30736" name="Rectangle 11"/>
              <p:cNvSpPr>
                <a:spLocks/>
              </p:cNvSpPr>
              <p:nvPr/>
            </p:nvSpPr>
            <p:spPr bwMode="auto">
              <a:xfrm>
                <a:off x="0" y="0"/>
                <a:ext cx="752" cy="330"/>
              </a:xfrm>
              <a:prstGeom prst="rect">
                <a:avLst/>
              </a:prstGeom>
              <a:solidFill>
                <a:srgbClr val="C3DDFF">
                  <a:alpha val="49803"/>
                </a:srgbClr>
              </a:solidFill>
              <a:ln>
                <a:noFill/>
              </a:ln>
              <a:extLst>
                <a:ext uri="{91240B29-F687-4F45-9708-019B960494DF}">
                  <a14:hiddenLine xmlns:a14="http://schemas.microsoft.com/office/drawing/2010/main" w="25400">
                    <a:solidFill>
                      <a:srgbClr val="000000"/>
                    </a:solidFill>
                    <a:miter lim="800000"/>
                    <a:headEnd/>
                    <a:tailEnd type="arrow" w="lg" len="lg"/>
                  </a14:hiddenLine>
                </a:ext>
              </a:extLst>
            </p:spPr>
            <p:txBody>
              <a:bodyPr lIns="0" tIns="0" rIns="0" bIns="0"/>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30737" name="Line 12"/>
              <p:cNvSpPr>
                <a:spLocks noChangeShapeType="1"/>
              </p:cNvSpPr>
              <p:nvPr/>
            </p:nvSpPr>
            <p:spPr bwMode="auto">
              <a:xfrm>
                <a:off x="383" y="89"/>
                <a:ext cx="3" cy="702"/>
              </a:xfrm>
              <a:prstGeom prst="line">
                <a:avLst/>
              </a:prstGeom>
              <a:noFill/>
              <a:ln w="25400">
                <a:solidFill>
                  <a:srgbClr val="000000"/>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30738" name="Rectangle 13"/>
              <p:cNvSpPr>
                <a:spLocks/>
              </p:cNvSpPr>
              <p:nvPr/>
            </p:nvSpPr>
            <p:spPr bwMode="auto">
              <a:xfrm>
                <a:off x="0" y="-204"/>
                <a:ext cx="752"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ct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700" b="1">
                    <a:solidFill>
                      <a:srgbClr val="000000"/>
                    </a:solidFill>
                    <a:latin typeface="Century Gothic" panose="020B0502020202020204" pitchFamily="34" charset="0"/>
                    <a:sym typeface="Century Gothic" panose="020B0502020202020204" pitchFamily="34" charset="0"/>
                  </a:rPr>
                  <a:t>Brain</a:t>
                </a:r>
              </a:p>
            </p:txBody>
          </p:sp>
        </p:grpSp>
        <p:grpSp>
          <p:nvGrpSpPr>
            <p:cNvPr id="30731" name="Group 14"/>
            <p:cNvGrpSpPr>
              <a:grpSpLocks/>
            </p:cNvGrpSpPr>
            <p:nvPr/>
          </p:nvGrpSpPr>
          <p:grpSpPr bwMode="auto">
            <a:xfrm>
              <a:off x="2280419" y="1122911"/>
              <a:ext cx="2241353" cy="597169"/>
              <a:chOff x="0" y="-205"/>
              <a:chExt cx="2007" cy="535"/>
            </a:xfrm>
          </p:grpSpPr>
          <p:sp>
            <p:nvSpPr>
              <p:cNvPr id="30733" name="Rectangle 15"/>
              <p:cNvSpPr>
                <a:spLocks/>
              </p:cNvSpPr>
              <p:nvPr/>
            </p:nvSpPr>
            <p:spPr bwMode="auto">
              <a:xfrm>
                <a:off x="906" y="0"/>
                <a:ext cx="1098" cy="330"/>
              </a:xfrm>
              <a:prstGeom prst="rect">
                <a:avLst/>
              </a:prstGeom>
              <a:solidFill>
                <a:srgbClr val="C3DDFF">
                  <a:alpha val="49803"/>
                </a:srgbClr>
              </a:solidFill>
              <a:ln>
                <a:noFill/>
              </a:ln>
              <a:extLst>
                <a:ext uri="{91240B29-F687-4F45-9708-019B960494DF}">
                  <a14:hiddenLine xmlns:a14="http://schemas.microsoft.com/office/drawing/2010/main" w="25400">
                    <a:solidFill>
                      <a:srgbClr val="000000"/>
                    </a:solidFill>
                    <a:miter lim="800000"/>
                    <a:headEnd/>
                    <a:tailEnd type="arrow" w="lg" len="lg"/>
                  </a14:hiddenLine>
                </a:ext>
              </a:extLst>
            </p:spPr>
            <p:txBody>
              <a:bodyPr lIns="0" tIns="0" rIns="0" bIns="0"/>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30734" name="AutoShape 16"/>
              <p:cNvSpPr>
                <a:spLocks/>
              </p:cNvSpPr>
              <p:nvPr/>
            </p:nvSpPr>
            <p:spPr bwMode="auto">
              <a:xfrm>
                <a:off x="0" y="-62"/>
                <a:ext cx="879" cy="241"/>
              </a:xfrm>
              <a:custGeom>
                <a:avLst/>
                <a:gdLst>
                  <a:gd name="T0" fmla="*/ 0 w 21600"/>
                  <a:gd name="T1" fmla="*/ 0 h 21600"/>
                  <a:gd name="T2" fmla="*/ 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21600" y="0"/>
                    </a:moveTo>
                    <a:lnTo>
                      <a:pt x="0" y="21600"/>
                    </a:lnTo>
                  </a:path>
                </a:pathLst>
              </a:custGeom>
              <a:noFill/>
              <a:ln w="25400">
                <a:solidFill>
                  <a:srgbClr val="000000"/>
                </a:solidFill>
                <a:prstDash val="solid"/>
                <a:miter lim="800000"/>
                <a:headEnd type="none" w="med" len="med"/>
                <a:tailEnd type="arrow" w="lg" len="lg"/>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0735" name="Rectangle 17"/>
              <p:cNvSpPr>
                <a:spLocks/>
              </p:cNvSpPr>
              <p:nvPr/>
            </p:nvSpPr>
            <p:spPr bwMode="auto">
              <a:xfrm>
                <a:off x="903" y="-205"/>
                <a:ext cx="110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ct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700" b="1">
                    <a:solidFill>
                      <a:srgbClr val="000000"/>
                    </a:solidFill>
                    <a:latin typeface="Century Gothic" panose="020B0502020202020204" pitchFamily="34" charset="0"/>
                    <a:sym typeface="Century Gothic" panose="020B0502020202020204" pitchFamily="34" charset="0"/>
                  </a:rPr>
                  <a:t>Cartilage</a:t>
                </a:r>
              </a:p>
            </p:txBody>
          </p:sp>
        </p:grpSp>
        <p:sp>
          <p:nvSpPr>
            <p:cNvPr id="30732" name="Line 18"/>
            <p:cNvSpPr>
              <a:spLocks noChangeShapeType="1"/>
            </p:cNvSpPr>
            <p:nvPr/>
          </p:nvSpPr>
          <p:spPr bwMode="auto">
            <a:xfrm>
              <a:off x="5742906" y="2247478"/>
              <a:ext cx="1082725" cy="1679898"/>
            </a:xfrm>
            <a:prstGeom prst="line">
              <a:avLst/>
            </a:prstGeom>
            <a:noFill/>
            <a:ln w="25400">
              <a:solidFill>
                <a:srgbClr val="000000"/>
              </a:solidFill>
              <a:round/>
              <a:headEnd/>
              <a:tailEnd type="arrow" w="lg" len="lg"/>
            </a:ln>
            <a:extLst>
              <a:ext uri="{909E8E84-426E-40DD-AFC4-6F175D3DCCD1}">
                <a14:hiddenFill xmlns:a14="http://schemas.microsoft.com/office/drawing/2010/main">
                  <a:noFill/>
                </a14:hiddenFill>
              </a:ext>
            </a:extLst>
          </p:spPr>
          <p:txBody>
            <a:bodyPr lIns="64291" tIns="32146" rIns="64291" bIns="32146"/>
            <a:lstStyle/>
            <a:p>
              <a:endParaRPr lang="en-US"/>
            </a:p>
          </p:txBody>
        </p:sp>
      </p:grpSp>
      <p:sp>
        <p:nvSpPr>
          <p:cNvPr id="30727" name="Rectangle 9"/>
          <p:cNvSpPr>
            <a:spLocks noChangeArrowheads="1"/>
          </p:cNvSpPr>
          <p:nvPr/>
        </p:nvSpPr>
        <p:spPr bwMode="auto">
          <a:xfrm>
            <a:off x="827088" y="334963"/>
            <a:ext cx="23764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800"/>
              <a:t>A small tumor in the subcutaneous tissue.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990600" y="316891"/>
            <a:ext cx="6934200" cy="585418"/>
          </a:xfrm>
          <a:prstGeom prst="rect">
            <a:avLst/>
          </a:prstGeom>
          <a:noFill/>
          <a:ln w="9525">
            <a:noFill/>
            <a:miter lim="800000"/>
            <a:headEnd/>
            <a:tailEnd/>
          </a:ln>
        </p:spPr>
        <p:txBody>
          <a:bodyPr lIns="92075" tIns="46038" rIns="92075" bIns="46038" anchor="ctr">
            <a:spAutoFit/>
          </a:bodyPr>
          <a:lstStyle/>
          <a:p>
            <a:pPr algn="ctr" eaLnBrk="1" hangingPunct="1">
              <a:defRPr/>
            </a:pPr>
            <a:r>
              <a:rPr lang="en-US" sz="3200" dirty="0">
                <a:solidFill>
                  <a:srgbClr val="FFFF00"/>
                </a:solidFill>
                <a:effectLst>
                  <a:outerShdw blurRad="38100" dist="38100" dir="2700000" algn="tl">
                    <a:srgbClr val="000000">
                      <a:alpha val="43137"/>
                    </a:srgbClr>
                  </a:outerShdw>
                </a:effectLst>
                <a:latin typeface="Arial" charset="0"/>
                <a:cs typeface="Arial" charset="0"/>
              </a:rPr>
              <a:t>Stem Cell – Definition</a:t>
            </a:r>
          </a:p>
        </p:txBody>
      </p:sp>
      <p:sp>
        <p:nvSpPr>
          <p:cNvPr id="5123" name="Rectangle 5"/>
          <p:cNvSpPr>
            <a:spLocks noChangeArrowheads="1"/>
          </p:cNvSpPr>
          <p:nvPr/>
        </p:nvSpPr>
        <p:spPr bwMode="auto">
          <a:xfrm>
            <a:off x="467544" y="867890"/>
            <a:ext cx="8424167" cy="3856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Tx/>
              <a:buChar char="•"/>
              <a:defRPr/>
            </a:pPr>
            <a:r>
              <a:rPr lang="en-US" sz="2000" dirty="0" smtClean="0"/>
              <a:t>A cell that has the ability to </a:t>
            </a:r>
            <a:r>
              <a:rPr lang="en-US" sz="2000" u="sng" dirty="0" smtClean="0">
                <a:effectLst>
                  <a:outerShdw blurRad="38100" dist="38100" dir="2700000" algn="tl">
                    <a:srgbClr val="000000">
                      <a:alpha val="43137"/>
                    </a:srgbClr>
                  </a:outerShdw>
                </a:effectLst>
              </a:rPr>
              <a:t>continuously divide </a:t>
            </a:r>
            <a:r>
              <a:rPr lang="en-US" sz="2000" dirty="0" smtClean="0">
                <a:effectLst>
                  <a:outerShdw blurRad="38100" dist="38100" dir="2700000" algn="tl">
                    <a:srgbClr val="000000">
                      <a:alpha val="43137"/>
                    </a:srgbClr>
                  </a:outerShdw>
                </a:effectLst>
              </a:rPr>
              <a:t>and </a:t>
            </a:r>
            <a:r>
              <a:rPr lang="en-US" sz="2000" u="sng" dirty="0" smtClean="0">
                <a:effectLst>
                  <a:outerShdw blurRad="38100" dist="38100" dir="2700000" algn="tl">
                    <a:srgbClr val="000000">
                      <a:alpha val="43137"/>
                    </a:srgbClr>
                  </a:outerShdw>
                </a:effectLst>
              </a:rPr>
              <a:t>differentiate</a:t>
            </a:r>
            <a:r>
              <a:rPr lang="en-US" sz="2000" dirty="0" smtClean="0"/>
              <a:t> into various other kinds of cells/tissues </a:t>
            </a:r>
          </a:p>
        </p:txBody>
      </p:sp>
      <p:grpSp>
        <p:nvGrpSpPr>
          <p:cNvPr id="6148" name="Group 4"/>
          <p:cNvGrpSpPr>
            <a:grpSpLocks/>
          </p:cNvGrpSpPr>
          <p:nvPr/>
        </p:nvGrpSpPr>
        <p:grpSpPr bwMode="auto">
          <a:xfrm>
            <a:off x="3111277" y="1845192"/>
            <a:ext cx="4813523" cy="2448272"/>
            <a:chOff x="1785938" y="2071688"/>
            <a:chExt cx="5572125" cy="3625850"/>
          </a:xfrm>
        </p:grpSpPr>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2071688"/>
              <a:ext cx="5572125"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1969266" y="4162482"/>
              <a:ext cx="1311503" cy="3388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none">
              <a:spAutoFit/>
            </a:bodyPr>
            <a:ls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sz="1600" b="1" dirty="0">
                  <a:solidFill>
                    <a:srgbClr val="FF0000"/>
                  </a:solidFill>
                  <a:latin typeface="Comic Sans MS" pitchFamily="66" charset="0"/>
                </a:rPr>
                <a:t>A stem cell</a:t>
              </a:r>
              <a:endParaRPr lang="ar-SA" sz="1600" b="1" dirty="0">
                <a:solidFill>
                  <a:srgbClr val="FF0000"/>
                </a:solidFill>
                <a:latin typeface="Comic Sans MS" pitchFamily="66" charset="0"/>
              </a:endParaRPr>
            </a:p>
          </p:txBody>
        </p:sp>
        <p:sp>
          <p:nvSpPr>
            <p:cNvPr id="8" name="TextBox 7"/>
            <p:cNvSpPr txBox="1">
              <a:spLocks noChangeArrowheads="1"/>
            </p:cNvSpPr>
            <p:nvPr/>
          </p:nvSpPr>
          <p:spPr bwMode="auto">
            <a:xfrm>
              <a:off x="5286805" y="2285173"/>
              <a:ext cx="1642904" cy="3388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txBody>
            <a:bodyPr>
              <a:spAutoFit/>
            </a:bodyPr>
            <a:ls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sz="1600" b="1" dirty="0">
                  <a:solidFill>
                    <a:srgbClr val="FF0000"/>
                  </a:solidFill>
                  <a:latin typeface="Comic Sans MS" pitchFamily="66" charset="0"/>
                </a:rPr>
                <a:t>Self-renewal</a:t>
              </a:r>
              <a:endParaRPr lang="ar-SA" sz="1600" b="1" dirty="0">
                <a:solidFill>
                  <a:srgbClr val="FF0000"/>
                </a:solidFill>
                <a:latin typeface="Comic Sans MS" pitchFamily="66" charset="0"/>
              </a:endParaRPr>
            </a:p>
          </p:txBody>
        </p:sp>
        <p:sp>
          <p:nvSpPr>
            <p:cNvPr id="9" name="TextBox 8"/>
            <p:cNvSpPr txBox="1">
              <a:spLocks noChangeArrowheads="1"/>
            </p:cNvSpPr>
            <p:nvPr/>
          </p:nvSpPr>
          <p:spPr bwMode="auto">
            <a:xfrm>
              <a:off x="3643900" y="5356979"/>
              <a:ext cx="1701076" cy="3388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none">
              <a:spAutoFit/>
            </a:bodyPr>
            <a:ls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eaLnBrk="1" hangingPunct="1">
                <a:defRPr/>
              </a:pPr>
              <a:r>
                <a:rPr lang="en-US" sz="1600" b="1" dirty="0">
                  <a:solidFill>
                    <a:srgbClr val="FF0000"/>
                  </a:solidFill>
                  <a:latin typeface="Comic Sans MS" pitchFamily="66" charset="0"/>
                </a:rPr>
                <a:t>Differentiation</a:t>
              </a:r>
              <a:endParaRPr lang="ar-SA" sz="1600" b="1" dirty="0">
                <a:solidFill>
                  <a:srgbClr val="FF0000"/>
                </a:solidFill>
                <a:latin typeface="Comic Sans MS" pitchFamily="66" charset="0"/>
              </a:endParaRPr>
            </a:p>
          </p:txBody>
        </p:sp>
      </p:grpSp>
      <p:sp>
        <p:nvSpPr>
          <p:cNvPr id="10" name="Rectangle 9"/>
          <p:cNvSpPr/>
          <p:nvPr/>
        </p:nvSpPr>
        <p:spPr>
          <a:xfrm>
            <a:off x="611560" y="5250686"/>
            <a:ext cx="8136903" cy="338554"/>
          </a:xfrm>
          <a:prstGeom prst="rect">
            <a:avLst/>
          </a:prstGeom>
        </p:spPr>
        <p:txBody>
          <a:bodyPr wrap="square">
            <a:spAutoFit/>
          </a:bodyPr>
          <a:lstStyle/>
          <a:p>
            <a:pPr>
              <a:lnSpc>
                <a:spcPct val="80000"/>
              </a:lnSpc>
              <a:defRPr/>
            </a:pPr>
            <a:r>
              <a:rPr lang="en-US" sz="2000" dirty="0" smtClean="0"/>
              <a:t>Continuous Repair </a:t>
            </a:r>
            <a:r>
              <a:rPr lang="en-US" sz="2000" dirty="0"/>
              <a:t>of defective cell </a:t>
            </a:r>
            <a:r>
              <a:rPr lang="en-US" sz="2000" dirty="0" smtClean="0"/>
              <a:t>types and regeneration of tissues.</a:t>
            </a:r>
            <a:endParaRPr lang="en-US" sz="2000" dirty="0"/>
          </a:p>
        </p:txBody>
      </p:sp>
      <p:sp>
        <p:nvSpPr>
          <p:cNvPr id="11" name="Rectangle 10"/>
          <p:cNvSpPr/>
          <p:nvPr/>
        </p:nvSpPr>
        <p:spPr>
          <a:xfrm>
            <a:off x="929105" y="4499906"/>
            <a:ext cx="7701147" cy="584775"/>
          </a:xfrm>
          <a:prstGeom prst="rect">
            <a:avLst/>
          </a:prstGeom>
        </p:spPr>
        <p:txBody>
          <a:bodyPr wrap="none">
            <a:spAutoFit/>
          </a:bodyPr>
          <a:lstStyle/>
          <a:p>
            <a:pPr algn="ctr" eaLnBrk="1" hangingPunct="1">
              <a:defRPr/>
            </a:pPr>
            <a:r>
              <a:rPr lang="en-US" sz="3200" dirty="0">
                <a:solidFill>
                  <a:srgbClr val="FFFF00"/>
                </a:solidFill>
                <a:effectLst>
                  <a:outerShdw blurRad="38100" dist="38100" dir="2700000" algn="tl">
                    <a:srgbClr val="000000">
                      <a:alpha val="43137"/>
                    </a:srgbClr>
                  </a:outerShdw>
                </a:effectLst>
                <a:latin typeface="Arial" charset="0"/>
                <a:cs typeface="Arial" charset="0"/>
              </a:rPr>
              <a:t>Stem Cell – </a:t>
            </a:r>
            <a:r>
              <a:rPr lang="en-US" sz="3200" dirty="0" smtClean="0">
                <a:solidFill>
                  <a:srgbClr val="FFFF00"/>
                </a:solidFill>
                <a:effectLst>
                  <a:outerShdw blurRad="38100" dist="38100" dir="2700000" algn="tl">
                    <a:srgbClr val="000000">
                      <a:alpha val="43137"/>
                    </a:srgbClr>
                  </a:outerShdw>
                </a:effectLst>
                <a:latin typeface="Arial" charset="0"/>
                <a:cs typeface="Arial" charset="0"/>
              </a:rPr>
              <a:t>main function within the body</a:t>
            </a:r>
            <a:endParaRPr lang="en-US" sz="3200" dirty="0">
              <a:solidFill>
                <a:srgbClr val="FFFF00"/>
              </a:solidFill>
              <a:effectLst>
                <a:outerShdw blurRad="38100" dist="38100" dir="2700000" algn="tl">
                  <a:srgbClr val="000000">
                    <a:alpha val="43137"/>
                  </a:srgbClr>
                </a:outerShdw>
              </a:effectLst>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914400" y="5084763"/>
            <a:ext cx="8229600" cy="1368425"/>
          </a:xfrm>
        </p:spPr>
        <p:txBody>
          <a:bodyPr/>
          <a:lstStyle/>
          <a:p>
            <a:pPr>
              <a:buFont typeface="Wingdings" panose="05000000000000000000" pitchFamily="2" charset="2"/>
              <a:buNone/>
              <a:defRPr/>
            </a:pPr>
            <a:r>
              <a:rPr lang="en-US" sz="2400" dirty="0"/>
              <a:t>The </a:t>
            </a:r>
            <a:r>
              <a:rPr lang="en-US" sz="2400" dirty="0" err="1"/>
              <a:t>teratoma</a:t>
            </a:r>
            <a:r>
              <a:rPr lang="en-US" sz="2400" dirty="0"/>
              <a:t> was composed of mixed tissue patterns: skin with keratin, brain tissue, striated and smooth muscle, lymphoid tissue ……..</a:t>
            </a:r>
          </a:p>
        </p:txBody>
      </p:sp>
      <p:grpSp>
        <p:nvGrpSpPr>
          <p:cNvPr id="31747" name="Group 21"/>
          <p:cNvGrpSpPr>
            <a:grpSpLocks/>
          </p:cNvGrpSpPr>
          <p:nvPr/>
        </p:nvGrpSpPr>
        <p:grpSpPr bwMode="auto">
          <a:xfrm>
            <a:off x="1143000" y="476250"/>
            <a:ext cx="7315200" cy="4605338"/>
            <a:chOff x="1143000" y="263674"/>
            <a:chExt cx="7314531" cy="4605486"/>
          </a:xfrm>
        </p:grpSpPr>
        <p:pic>
          <p:nvPicPr>
            <p:cNvPr id="3174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63674"/>
              <a:ext cx="7314531" cy="460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49" name="Group 4"/>
            <p:cNvGrpSpPr>
              <a:grpSpLocks/>
            </p:cNvGrpSpPr>
            <p:nvPr/>
          </p:nvGrpSpPr>
          <p:grpSpPr bwMode="auto">
            <a:xfrm>
              <a:off x="2366367" y="787176"/>
              <a:ext cx="1020217" cy="762372"/>
              <a:chOff x="0" y="0"/>
              <a:chExt cx="914" cy="682"/>
            </a:xfrm>
          </p:grpSpPr>
          <p:sp>
            <p:nvSpPr>
              <p:cNvPr id="31762" name="Rectangle 5"/>
              <p:cNvSpPr>
                <a:spLocks/>
              </p:cNvSpPr>
              <p:nvPr/>
            </p:nvSpPr>
            <p:spPr bwMode="auto">
              <a:xfrm>
                <a:off x="0" y="274"/>
                <a:ext cx="616" cy="408"/>
              </a:xfrm>
              <a:prstGeom prst="rect">
                <a:avLst/>
              </a:prstGeom>
              <a:solidFill>
                <a:srgbClr val="C3DDFF">
                  <a:alpha val="49803"/>
                </a:srgbClr>
              </a:solidFill>
              <a:ln>
                <a:noFill/>
              </a:ln>
              <a:extLst>
                <a:ext uri="{91240B29-F687-4F45-9708-019B960494DF}">
                  <a14:hiddenLine xmlns:a14="http://schemas.microsoft.com/office/drawing/2010/main" w="25400">
                    <a:solidFill>
                      <a:srgbClr val="000000"/>
                    </a:solidFill>
                    <a:miter lim="800000"/>
                    <a:headEnd/>
                    <a:tailEnd type="arrow" w="lg" len="lg"/>
                  </a14:hiddenLine>
                </a:ext>
              </a:extLst>
            </p:spPr>
            <p:txBody>
              <a:bodyPr lIns="0" tIns="0" rIns="0" bIns="0"/>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31763" name="AutoShape 6"/>
              <p:cNvSpPr>
                <a:spLocks/>
              </p:cNvSpPr>
              <p:nvPr/>
            </p:nvSpPr>
            <p:spPr bwMode="auto">
              <a:xfrm>
                <a:off x="614" y="0"/>
                <a:ext cx="300" cy="273"/>
              </a:xfrm>
              <a:custGeom>
                <a:avLst/>
                <a:gdLst>
                  <a:gd name="T0" fmla="*/ 0 w 21600"/>
                  <a:gd name="T1" fmla="*/ 0 h 21600"/>
                  <a:gd name="T2" fmla="*/ 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21600"/>
                    </a:moveTo>
                    <a:lnTo>
                      <a:pt x="21600" y="0"/>
                    </a:lnTo>
                  </a:path>
                </a:pathLst>
              </a:custGeom>
              <a:noFill/>
              <a:ln w="25400">
                <a:solidFill>
                  <a:srgbClr val="000000"/>
                </a:solidFill>
                <a:prstDash val="solid"/>
                <a:miter lim="800000"/>
                <a:headEnd type="none" w="med" len="med"/>
                <a:tailEnd type="arrow" w="lg" len="lg"/>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1764" name="Rectangle 7"/>
              <p:cNvSpPr>
                <a:spLocks/>
              </p:cNvSpPr>
              <p:nvPr/>
            </p:nvSpPr>
            <p:spPr bwMode="auto">
              <a:xfrm>
                <a:off x="0" y="342"/>
                <a:ext cx="616"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ct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700" b="1">
                    <a:solidFill>
                      <a:srgbClr val="000000"/>
                    </a:solidFill>
                    <a:latin typeface="Century Gothic" panose="020B0502020202020204" pitchFamily="34" charset="0"/>
                    <a:sym typeface="Century Gothic" panose="020B0502020202020204" pitchFamily="34" charset="0"/>
                  </a:rPr>
                  <a:t>Skin</a:t>
                </a:r>
              </a:p>
            </p:txBody>
          </p:sp>
        </p:grpSp>
        <p:grpSp>
          <p:nvGrpSpPr>
            <p:cNvPr id="31750" name="Group 8"/>
            <p:cNvGrpSpPr>
              <a:grpSpLocks/>
            </p:cNvGrpSpPr>
            <p:nvPr/>
          </p:nvGrpSpPr>
          <p:grpSpPr bwMode="auto">
            <a:xfrm>
              <a:off x="4268390" y="1933525"/>
              <a:ext cx="839391" cy="1141884"/>
              <a:chOff x="0" y="0"/>
              <a:chExt cx="752" cy="1023"/>
            </a:xfrm>
          </p:grpSpPr>
          <p:sp>
            <p:nvSpPr>
              <p:cNvPr id="31759" name="Rectangle 9"/>
              <p:cNvSpPr>
                <a:spLocks/>
              </p:cNvSpPr>
              <p:nvPr/>
            </p:nvSpPr>
            <p:spPr bwMode="auto">
              <a:xfrm>
                <a:off x="0" y="0"/>
                <a:ext cx="752" cy="330"/>
              </a:xfrm>
              <a:prstGeom prst="rect">
                <a:avLst/>
              </a:prstGeom>
              <a:solidFill>
                <a:srgbClr val="C3DDFF">
                  <a:alpha val="49803"/>
                </a:srgbClr>
              </a:solidFill>
              <a:ln>
                <a:noFill/>
              </a:ln>
              <a:extLst>
                <a:ext uri="{91240B29-F687-4F45-9708-019B960494DF}">
                  <a14:hiddenLine xmlns:a14="http://schemas.microsoft.com/office/drawing/2010/main" w="25400">
                    <a:solidFill>
                      <a:srgbClr val="000000"/>
                    </a:solidFill>
                    <a:miter lim="800000"/>
                    <a:headEnd/>
                    <a:tailEnd type="arrow" w="lg" len="lg"/>
                  </a14:hiddenLine>
                </a:ext>
              </a:extLst>
            </p:spPr>
            <p:txBody>
              <a:bodyPr lIns="0" tIns="0" rIns="0" bIns="0"/>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31760" name="Line 10"/>
              <p:cNvSpPr>
                <a:spLocks noChangeShapeType="1"/>
              </p:cNvSpPr>
              <p:nvPr/>
            </p:nvSpPr>
            <p:spPr bwMode="auto">
              <a:xfrm>
                <a:off x="382" y="321"/>
                <a:ext cx="3" cy="702"/>
              </a:xfrm>
              <a:prstGeom prst="line">
                <a:avLst/>
              </a:prstGeom>
              <a:noFill/>
              <a:ln w="25400">
                <a:solidFill>
                  <a:srgbClr val="000000"/>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31761" name="Rectangle 11"/>
              <p:cNvSpPr>
                <a:spLocks/>
              </p:cNvSpPr>
              <p:nvPr/>
            </p:nvSpPr>
            <p:spPr bwMode="auto">
              <a:xfrm>
                <a:off x="0" y="28"/>
                <a:ext cx="752"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ct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700" b="1">
                    <a:solidFill>
                      <a:srgbClr val="000000"/>
                    </a:solidFill>
                    <a:latin typeface="Century Gothic" panose="020B0502020202020204" pitchFamily="34" charset="0"/>
                    <a:sym typeface="Century Gothic" panose="020B0502020202020204" pitchFamily="34" charset="0"/>
                  </a:rPr>
                  <a:t>Brain</a:t>
                </a:r>
              </a:p>
            </p:txBody>
          </p:sp>
        </p:grpSp>
        <p:grpSp>
          <p:nvGrpSpPr>
            <p:cNvPr id="31751" name="Group 12"/>
            <p:cNvGrpSpPr>
              <a:grpSpLocks/>
            </p:cNvGrpSpPr>
            <p:nvPr/>
          </p:nvGrpSpPr>
          <p:grpSpPr bwMode="auto">
            <a:xfrm>
              <a:off x="2754809" y="4084464"/>
              <a:ext cx="1360661" cy="655215"/>
              <a:chOff x="0" y="0"/>
              <a:chExt cx="1219" cy="587"/>
            </a:xfrm>
          </p:grpSpPr>
          <p:sp>
            <p:nvSpPr>
              <p:cNvPr id="31756" name="Rectangle 13"/>
              <p:cNvSpPr>
                <a:spLocks/>
              </p:cNvSpPr>
              <p:nvPr/>
            </p:nvSpPr>
            <p:spPr bwMode="auto">
              <a:xfrm>
                <a:off x="331" y="256"/>
                <a:ext cx="888" cy="331"/>
              </a:xfrm>
              <a:prstGeom prst="rect">
                <a:avLst/>
              </a:prstGeom>
              <a:solidFill>
                <a:srgbClr val="C3DDFF">
                  <a:alpha val="49803"/>
                </a:srgbClr>
              </a:solidFill>
              <a:ln>
                <a:noFill/>
              </a:ln>
              <a:extLst>
                <a:ext uri="{91240B29-F687-4F45-9708-019B960494DF}">
                  <a14:hiddenLine xmlns:a14="http://schemas.microsoft.com/office/drawing/2010/main" w="25400">
                    <a:solidFill>
                      <a:srgbClr val="000000"/>
                    </a:solidFill>
                    <a:miter lim="800000"/>
                    <a:headEnd/>
                    <a:tailEnd type="arrow" w="lg" len="lg"/>
                  </a14:hiddenLine>
                </a:ext>
              </a:extLst>
            </p:spPr>
            <p:txBody>
              <a:bodyPr lIns="0" tIns="0" rIns="0" bIns="0"/>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31757" name="AutoShape 14"/>
              <p:cNvSpPr>
                <a:spLocks/>
              </p:cNvSpPr>
              <p:nvPr/>
            </p:nvSpPr>
            <p:spPr bwMode="auto">
              <a:xfrm>
                <a:off x="0" y="0"/>
                <a:ext cx="314" cy="244"/>
              </a:xfrm>
              <a:custGeom>
                <a:avLst/>
                <a:gdLst>
                  <a:gd name="T0" fmla="*/ 0 w 21600"/>
                  <a:gd name="T1" fmla="*/ 0 h 21600"/>
                  <a:gd name="T2" fmla="*/ 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21600" y="21600"/>
                    </a:moveTo>
                    <a:lnTo>
                      <a:pt x="0" y="0"/>
                    </a:lnTo>
                  </a:path>
                </a:pathLst>
              </a:custGeom>
              <a:noFill/>
              <a:ln w="25400">
                <a:solidFill>
                  <a:srgbClr val="000000"/>
                </a:solidFill>
                <a:prstDash val="solid"/>
                <a:miter lim="800000"/>
                <a:headEnd type="none" w="med" len="med"/>
                <a:tailEnd type="arrow" w="lg" len="lg"/>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1758" name="Rectangle 15"/>
              <p:cNvSpPr>
                <a:spLocks/>
              </p:cNvSpPr>
              <p:nvPr/>
            </p:nvSpPr>
            <p:spPr bwMode="auto">
              <a:xfrm>
                <a:off x="331" y="285"/>
                <a:ext cx="888"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ct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700" b="1">
                    <a:solidFill>
                      <a:srgbClr val="000000"/>
                    </a:solidFill>
                    <a:latin typeface="Century Gothic" panose="020B0502020202020204" pitchFamily="34" charset="0"/>
                    <a:sym typeface="Century Gothic" panose="020B0502020202020204" pitchFamily="34" charset="0"/>
                  </a:rPr>
                  <a:t>Muscle</a:t>
                </a:r>
              </a:p>
            </p:txBody>
          </p:sp>
        </p:grpSp>
        <p:grpSp>
          <p:nvGrpSpPr>
            <p:cNvPr id="31752" name="Group 16"/>
            <p:cNvGrpSpPr>
              <a:grpSpLocks/>
            </p:cNvGrpSpPr>
            <p:nvPr/>
          </p:nvGrpSpPr>
          <p:grpSpPr bwMode="auto">
            <a:xfrm>
              <a:off x="6807771" y="2924720"/>
              <a:ext cx="1576090" cy="1451074"/>
              <a:chOff x="0" y="0"/>
              <a:chExt cx="1412" cy="1300"/>
            </a:xfrm>
          </p:grpSpPr>
          <p:sp>
            <p:nvSpPr>
              <p:cNvPr id="31753" name="Rectangle 17"/>
              <p:cNvSpPr>
                <a:spLocks/>
              </p:cNvSpPr>
              <p:nvPr/>
            </p:nvSpPr>
            <p:spPr bwMode="auto">
              <a:xfrm>
                <a:off x="252" y="0"/>
                <a:ext cx="1160" cy="330"/>
              </a:xfrm>
              <a:prstGeom prst="rect">
                <a:avLst/>
              </a:prstGeom>
              <a:solidFill>
                <a:srgbClr val="C3DDFF">
                  <a:alpha val="49803"/>
                </a:srgbClr>
              </a:solidFill>
              <a:ln>
                <a:noFill/>
              </a:ln>
              <a:extLst>
                <a:ext uri="{91240B29-F687-4F45-9708-019B960494DF}">
                  <a14:hiddenLine xmlns:a14="http://schemas.microsoft.com/office/drawing/2010/main" w="25400">
                    <a:solidFill>
                      <a:srgbClr val="000000"/>
                    </a:solidFill>
                    <a:miter lim="800000"/>
                    <a:headEnd/>
                    <a:tailEnd type="arrow" w="lg" len="lg"/>
                  </a14:hiddenLine>
                </a:ext>
              </a:extLst>
            </p:spPr>
            <p:txBody>
              <a:bodyPr lIns="0" tIns="0" rIns="0" bIns="0"/>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31754" name="AutoShape 18"/>
              <p:cNvSpPr>
                <a:spLocks/>
              </p:cNvSpPr>
              <p:nvPr/>
            </p:nvSpPr>
            <p:spPr bwMode="auto">
              <a:xfrm>
                <a:off x="0" y="321"/>
                <a:ext cx="242" cy="979"/>
              </a:xfrm>
              <a:custGeom>
                <a:avLst/>
                <a:gdLst>
                  <a:gd name="T0" fmla="*/ 0 w 21600"/>
                  <a:gd name="T1" fmla="*/ 0 h 21600"/>
                  <a:gd name="T2" fmla="*/ 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21600" y="0"/>
                    </a:moveTo>
                    <a:lnTo>
                      <a:pt x="0" y="21600"/>
                    </a:lnTo>
                  </a:path>
                </a:pathLst>
              </a:custGeom>
              <a:noFill/>
              <a:ln w="25400">
                <a:solidFill>
                  <a:srgbClr val="000000"/>
                </a:solidFill>
                <a:prstDash val="solid"/>
                <a:miter lim="800000"/>
                <a:headEnd type="none" w="med" len="med"/>
                <a:tailEnd type="arrow" w="lg" len="lg"/>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1755" name="Rectangle 19"/>
              <p:cNvSpPr>
                <a:spLocks/>
              </p:cNvSpPr>
              <p:nvPr/>
            </p:nvSpPr>
            <p:spPr bwMode="auto">
              <a:xfrm>
                <a:off x="252" y="27"/>
                <a:ext cx="1160"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ctr"/>
              <a:lstStyle>
                <a:lvl1pPr>
                  <a:spcBef>
                    <a:spcPct val="20000"/>
                  </a:spcBef>
                  <a:buClr>
                    <a:schemeClr val="hlink"/>
                  </a:buClr>
                  <a:buFont typeface="Wingdings" panose="05000000000000000000" pitchFamily="2" charset="2"/>
                  <a:buBlip>
                    <a:blip r:embed="rId3"/>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3"/>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3"/>
                  </a:buBlip>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700" b="1">
                    <a:solidFill>
                      <a:srgbClr val="000000"/>
                    </a:solidFill>
                    <a:latin typeface="Century Gothic" panose="020B0502020202020204" pitchFamily="34" charset="0"/>
                    <a:sym typeface="Century Gothic" panose="020B0502020202020204" pitchFamily="34" charset="0"/>
                  </a:rPr>
                  <a:t>Lymphoid</a:t>
                </a:r>
              </a:p>
            </p:txBody>
          </p:sp>
        </p:grpSp>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5"/>
          <p:cNvSpPr>
            <a:spLocks noGrp="1" noChangeArrowheads="1"/>
          </p:cNvSpPr>
          <p:nvPr>
            <p:ph type="body" idx="1"/>
          </p:nvPr>
        </p:nvSpPr>
        <p:spPr>
          <a:xfrm>
            <a:off x="914400" y="5100638"/>
            <a:ext cx="8229600" cy="1352550"/>
          </a:xfrm>
        </p:spPr>
        <p:txBody>
          <a:bodyPr/>
          <a:lstStyle/>
          <a:p>
            <a:pPr>
              <a:buFont typeface="Wingdings" panose="05000000000000000000" pitchFamily="2" charset="2"/>
              <a:buNone/>
              <a:defRPr/>
            </a:pPr>
            <a:r>
              <a:rPr lang="en-US" dirty="0"/>
              <a:t>Also cavities lined by respiratory epithelium with cilia and goblet cells. </a:t>
            </a:r>
          </a:p>
        </p:txBody>
      </p:sp>
      <p:grpSp>
        <p:nvGrpSpPr>
          <p:cNvPr id="32771" name="Group 25"/>
          <p:cNvGrpSpPr>
            <a:grpSpLocks/>
          </p:cNvGrpSpPr>
          <p:nvPr/>
        </p:nvGrpSpPr>
        <p:grpSpPr bwMode="auto">
          <a:xfrm>
            <a:off x="1136650" y="374650"/>
            <a:ext cx="6891338" cy="4638675"/>
            <a:chOff x="1137420" y="373931"/>
            <a:chExt cx="7333506" cy="5482828"/>
          </a:xfrm>
        </p:grpSpPr>
        <p:grpSp>
          <p:nvGrpSpPr>
            <p:cNvPr id="32772" name="Group 1"/>
            <p:cNvGrpSpPr>
              <a:grpSpLocks/>
            </p:cNvGrpSpPr>
            <p:nvPr/>
          </p:nvGrpSpPr>
          <p:grpSpPr bwMode="auto">
            <a:xfrm>
              <a:off x="1137420" y="373931"/>
              <a:ext cx="7333506" cy="5482828"/>
              <a:chOff x="0" y="0"/>
              <a:chExt cx="6569" cy="4912"/>
            </a:xfrm>
          </p:grpSpPr>
          <p:sp>
            <p:nvSpPr>
              <p:cNvPr id="32786" name="Rectangle 2"/>
              <p:cNvSpPr>
                <a:spLocks/>
              </p:cNvSpPr>
              <p:nvPr/>
            </p:nvSpPr>
            <p:spPr bwMode="auto">
              <a:xfrm>
                <a:off x="0" y="0"/>
                <a:ext cx="6569" cy="4912"/>
              </a:xfrm>
              <a:prstGeom prst="rect">
                <a:avLst/>
              </a:prstGeom>
              <a:solidFill>
                <a:srgbClr val="4A4A4A"/>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p>
            </p:txBody>
          </p:sp>
          <p:pic>
            <p:nvPicPr>
              <p:cNvPr id="32787" name="Picture 3"/>
              <p:cNvPicPr>
                <a:picLocks noChangeArrowheads="1"/>
              </p:cNvPicPr>
              <p:nvPr/>
            </p:nvPicPr>
            <p:blipFill>
              <a:blip r:embed="rId3">
                <a:extLst>
                  <a:ext uri="{28A0092B-C50C-407E-A947-70E740481C1C}">
                    <a14:useLocalDpi xmlns:a14="http://schemas.microsoft.com/office/drawing/2010/main" val="0"/>
                  </a:ext>
                </a:extLst>
              </a:blip>
              <a:srcRect l="7912" r="7912"/>
              <a:stretch>
                <a:fillRect/>
              </a:stretch>
            </p:blipFill>
            <p:spPr bwMode="auto">
              <a:xfrm>
                <a:off x="0" y="0"/>
                <a:ext cx="6569" cy="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32773" name="Group 6"/>
            <p:cNvGrpSpPr>
              <a:grpSpLocks/>
            </p:cNvGrpSpPr>
            <p:nvPr/>
          </p:nvGrpSpPr>
          <p:grpSpPr bwMode="auto">
            <a:xfrm flipH="1">
              <a:off x="6884789" y="2589609"/>
              <a:ext cx="1571625" cy="527968"/>
              <a:chOff x="0" y="0"/>
              <a:chExt cx="1407" cy="473"/>
            </a:xfrm>
          </p:grpSpPr>
          <p:sp>
            <p:nvSpPr>
              <p:cNvPr id="32783" name="Rectangle 7"/>
              <p:cNvSpPr>
                <a:spLocks/>
              </p:cNvSpPr>
              <p:nvPr/>
            </p:nvSpPr>
            <p:spPr bwMode="auto">
              <a:xfrm>
                <a:off x="0" y="0"/>
                <a:ext cx="752" cy="408"/>
              </a:xfrm>
              <a:prstGeom prst="rect">
                <a:avLst/>
              </a:prstGeom>
              <a:solidFill>
                <a:srgbClr val="C3DDFF">
                  <a:alpha val="49803"/>
                </a:srgbClr>
              </a:solidFill>
              <a:ln>
                <a:noFill/>
              </a:ln>
              <a:extLst>
                <a:ext uri="{91240B29-F687-4F45-9708-019B960494DF}">
                  <a14:hiddenLine xmlns:a14="http://schemas.microsoft.com/office/drawing/2010/main" w="25400">
                    <a:solidFill>
                      <a:srgbClr val="000000"/>
                    </a:solidFill>
                    <a:miter lim="800000"/>
                    <a:headEnd/>
                    <a:tailEnd type="arrow" w="lg" len="lg"/>
                  </a14:hiddenLine>
                </a:ext>
              </a:extLst>
            </p:spPr>
            <p:txBody>
              <a:bodyPr lIns="0" tIns="0" rIns="0" bIns="0"/>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32784" name="AutoShape 8"/>
              <p:cNvSpPr>
                <a:spLocks/>
              </p:cNvSpPr>
              <p:nvPr/>
            </p:nvSpPr>
            <p:spPr bwMode="auto">
              <a:xfrm>
                <a:off x="764" y="193"/>
                <a:ext cx="643" cy="280"/>
              </a:xfrm>
              <a:custGeom>
                <a:avLst/>
                <a:gdLst>
                  <a:gd name="T0" fmla="*/ 0 w 21600"/>
                  <a:gd name="T1" fmla="*/ 0 h 21600"/>
                  <a:gd name="T2" fmla="*/ 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lnTo>
                      <a:pt x="21600" y="21600"/>
                    </a:lnTo>
                  </a:path>
                </a:pathLst>
              </a:custGeom>
              <a:noFill/>
              <a:ln w="25400">
                <a:solidFill>
                  <a:srgbClr val="000000"/>
                </a:solidFill>
                <a:prstDash val="solid"/>
                <a:miter lim="800000"/>
                <a:headEnd type="none" w="med" len="med"/>
                <a:tailEnd type="arrow" w="lg" len="lg"/>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85" name="Rectangle 9"/>
              <p:cNvSpPr>
                <a:spLocks/>
              </p:cNvSpPr>
              <p:nvPr/>
            </p:nvSpPr>
            <p:spPr bwMode="auto">
              <a:xfrm flipH="1">
                <a:off x="0" y="68"/>
                <a:ext cx="752"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700" b="1">
                    <a:solidFill>
                      <a:srgbClr val="000000"/>
                    </a:solidFill>
                    <a:latin typeface="Century Gothic" panose="020B0502020202020204" pitchFamily="34" charset="0"/>
                    <a:sym typeface="Century Gothic" panose="020B0502020202020204" pitchFamily="34" charset="0"/>
                  </a:rPr>
                  <a:t>Skin</a:t>
                </a:r>
              </a:p>
            </p:txBody>
          </p:sp>
        </p:grpSp>
        <p:grpSp>
          <p:nvGrpSpPr>
            <p:cNvPr id="32774" name="Group 10"/>
            <p:cNvGrpSpPr>
              <a:grpSpLocks/>
            </p:cNvGrpSpPr>
            <p:nvPr/>
          </p:nvGrpSpPr>
          <p:grpSpPr bwMode="auto">
            <a:xfrm>
              <a:off x="7225234" y="3580805"/>
              <a:ext cx="1159743" cy="1231181"/>
              <a:chOff x="0" y="0"/>
              <a:chExt cx="1038" cy="1103"/>
            </a:xfrm>
          </p:grpSpPr>
          <p:sp>
            <p:nvSpPr>
              <p:cNvPr id="32780" name="Rectangle 11"/>
              <p:cNvSpPr>
                <a:spLocks/>
              </p:cNvSpPr>
              <p:nvPr/>
            </p:nvSpPr>
            <p:spPr bwMode="auto">
              <a:xfrm>
                <a:off x="286" y="0"/>
                <a:ext cx="752" cy="330"/>
              </a:xfrm>
              <a:prstGeom prst="rect">
                <a:avLst/>
              </a:prstGeom>
              <a:solidFill>
                <a:srgbClr val="C3DDFF">
                  <a:alpha val="49803"/>
                </a:srgbClr>
              </a:solidFill>
              <a:ln>
                <a:noFill/>
              </a:ln>
              <a:extLst>
                <a:ext uri="{91240B29-F687-4F45-9708-019B960494DF}">
                  <a14:hiddenLine xmlns:a14="http://schemas.microsoft.com/office/drawing/2010/main" w="25400">
                    <a:solidFill>
                      <a:srgbClr val="000000"/>
                    </a:solidFill>
                    <a:miter lim="800000"/>
                    <a:headEnd/>
                    <a:tailEnd type="arrow" w="lg" len="lg"/>
                  </a14:hiddenLine>
                </a:ext>
              </a:extLst>
            </p:spPr>
            <p:txBody>
              <a:bodyPr lIns="0" tIns="0" rIns="0" bIns="0"/>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32781" name="AutoShape 12"/>
              <p:cNvSpPr>
                <a:spLocks/>
              </p:cNvSpPr>
              <p:nvPr/>
            </p:nvSpPr>
            <p:spPr bwMode="auto">
              <a:xfrm>
                <a:off x="0" y="320"/>
                <a:ext cx="671" cy="783"/>
              </a:xfrm>
              <a:custGeom>
                <a:avLst/>
                <a:gdLst>
                  <a:gd name="T0" fmla="*/ 0 w 21600"/>
                  <a:gd name="T1" fmla="*/ 0 h 21600"/>
                  <a:gd name="T2" fmla="*/ 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21600" y="0"/>
                    </a:moveTo>
                    <a:lnTo>
                      <a:pt x="0" y="21600"/>
                    </a:lnTo>
                  </a:path>
                </a:pathLst>
              </a:custGeom>
              <a:noFill/>
              <a:ln w="25400">
                <a:solidFill>
                  <a:srgbClr val="000000"/>
                </a:solidFill>
                <a:prstDash val="solid"/>
                <a:miter lim="800000"/>
                <a:headEnd type="none" w="med" len="med"/>
                <a:tailEnd type="arrow" w="lg" len="lg"/>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82" name="Rectangle 13"/>
              <p:cNvSpPr>
                <a:spLocks/>
              </p:cNvSpPr>
              <p:nvPr/>
            </p:nvSpPr>
            <p:spPr bwMode="auto">
              <a:xfrm>
                <a:off x="286" y="26"/>
                <a:ext cx="752"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700" b="1">
                    <a:solidFill>
                      <a:srgbClr val="000000"/>
                    </a:solidFill>
                    <a:latin typeface="Century Gothic" panose="020B0502020202020204" pitchFamily="34" charset="0"/>
                    <a:sym typeface="Century Gothic" panose="020B0502020202020204" pitchFamily="34" charset="0"/>
                  </a:rPr>
                  <a:t>Brain</a:t>
                </a:r>
              </a:p>
            </p:txBody>
          </p:sp>
        </p:grpSp>
        <p:grpSp>
          <p:nvGrpSpPr>
            <p:cNvPr id="32775" name="Group 18"/>
            <p:cNvGrpSpPr>
              <a:grpSpLocks/>
            </p:cNvGrpSpPr>
            <p:nvPr/>
          </p:nvGrpSpPr>
          <p:grpSpPr bwMode="auto">
            <a:xfrm flipH="1">
              <a:off x="2669977" y="607219"/>
              <a:ext cx="1847329" cy="1451074"/>
              <a:chOff x="0" y="0"/>
              <a:chExt cx="1655" cy="1300"/>
            </a:xfrm>
          </p:grpSpPr>
          <p:sp>
            <p:nvSpPr>
              <p:cNvPr id="32777" name="Rectangle 19"/>
              <p:cNvSpPr>
                <a:spLocks/>
              </p:cNvSpPr>
              <p:nvPr/>
            </p:nvSpPr>
            <p:spPr bwMode="auto">
              <a:xfrm>
                <a:off x="287" y="0"/>
                <a:ext cx="1368" cy="330"/>
              </a:xfrm>
              <a:prstGeom prst="rect">
                <a:avLst/>
              </a:prstGeom>
              <a:solidFill>
                <a:srgbClr val="C3DDFF">
                  <a:alpha val="49803"/>
                </a:srgbClr>
              </a:solidFill>
              <a:ln>
                <a:noFill/>
              </a:ln>
              <a:extLst>
                <a:ext uri="{91240B29-F687-4F45-9708-019B960494DF}">
                  <a14:hiddenLine xmlns:a14="http://schemas.microsoft.com/office/drawing/2010/main" w="25400">
                    <a:solidFill>
                      <a:srgbClr val="000000"/>
                    </a:solidFill>
                    <a:miter lim="800000"/>
                    <a:headEnd/>
                    <a:tailEnd type="arrow" w="lg" len="lg"/>
                  </a14:hiddenLine>
                </a:ext>
              </a:extLst>
            </p:spPr>
            <p:txBody>
              <a:bodyPr lIns="0" tIns="0" rIns="0" bIns="0"/>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1800"/>
              </a:p>
            </p:txBody>
          </p:sp>
          <p:sp>
            <p:nvSpPr>
              <p:cNvPr id="32778" name="AutoShape 20"/>
              <p:cNvSpPr>
                <a:spLocks/>
              </p:cNvSpPr>
              <p:nvPr/>
            </p:nvSpPr>
            <p:spPr bwMode="auto">
              <a:xfrm>
                <a:off x="0" y="333"/>
                <a:ext cx="965" cy="967"/>
              </a:xfrm>
              <a:custGeom>
                <a:avLst/>
                <a:gdLst>
                  <a:gd name="T0" fmla="*/ 0 w 21600"/>
                  <a:gd name="T1" fmla="*/ 0 h 21600"/>
                  <a:gd name="T2" fmla="*/ 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21600" y="0"/>
                    </a:moveTo>
                    <a:lnTo>
                      <a:pt x="0" y="21600"/>
                    </a:lnTo>
                  </a:path>
                </a:pathLst>
              </a:custGeom>
              <a:noFill/>
              <a:ln w="25400">
                <a:solidFill>
                  <a:srgbClr val="000000"/>
                </a:solidFill>
                <a:prstDash val="solid"/>
                <a:miter lim="800000"/>
                <a:headEnd type="none" w="med" len="med"/>
                <a:tailEnd type="arrow" w="lg" len="lg"/>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2779" name="Rectangle 21"/>
              <p:cNvSpPr>
                <a:spLocks/>
              </p:cNvSpPr>
              <p:nvPr/>
            </p:nvSpPr>
            <p:spPr bwMode="auto">
              <a:xfrm flipH="1">
                <a:off x="287" y="28"/>
                <a:ext cx="1368"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ct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700" b="1">
                    <a:solidFill>
                      <a:srgbClr val="000000"/>
                    </a:solidFill>
                    <a:latin typeface="Century Gothic" panose="020B0502020202020204" pitchFamily="34" charset="0"/>
                    <a:sym typeface="Century Gothic" panose="020B0502020202020204" pitchFamily="34" charset="0"/>
                  </a:rPr>
                  <a:t>Resp. epith.</a:t>
                </a:r>
              </a:p>
            </p:txBody>
          </p:sp>
        </p:grpSp>
        <p:sp>
          <p:nvSpPr>
            <p:cNvPr id="32776" name="Line 22"/>
            <p:cNvSpPr>
              <a:spLocks noChangeShapeType="1"/>
            </p:cNvSpPr>
            <p:nvPr/>
          </p:nvSpPr>
          <p:spPr bwMode="auto">
            <a:xfrm flipH="1">
              <a:off x="3125391" y="978918"/>
              <a:ext cx="304726" cy="4507260"/>
            </a:xfrm>
            <a:prstGeom prst="line">
              <a:avLst/>
            </a:prstGeom>
            <a:noFill/>
            <a:ln w="25400">
              <a:solidFill>
                <a:srgbClr val="000000"/>
              </a:solidFill>
              <a:round/>
              <a:headEnd/>
              <a:tailEnd type="arrow" w="lg" len="lg"/>
            </a:ln>
            <a:extLst>
              <a:ext uri="{909E8E84-426E-40DD-AFC4-6F175D3DCCD1}">
                <a14:hiddenFill xmlns:a14="http://schemas.microsoft.com/office/drawing/2010/main">
                  <a:noFill/>
                </a14:hiddenFill>
              </a:ext>
            </a:extLst>
          </p:spPr>
          <p:txBody>
            <a:bodyPr lIns="64291" tIns="32146" rIns="64291" bIns="32146"/>
            <a:lstStyle/>
            <a:p>
              <a:endParaRPr lang="en-US"/>
            </a:p>
          </p:txBody>
        </p:sp>
      </p:gr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defRPr/>
            </a:pPr>
            <a:r>
              <a:rPr lang="en-US" sz="4000" dirty="0">
                <a:solidFill>
                  <a:srgbClr val="FFFF00"/>
                </a:solidFill>
              </a:rPr>
              <a:t>Challenges to Stem Cell Research</a:t>
            </a:r>
          </a:p>
        </p:txBody>
      </p:sp>
      <p:sp>
        <p:nvSpPr>
          <p:cNvPr id="34819" name="Rectangle 3"/>
          <p:cNvSpPr>
            <a:spLocks noGrp="1" noChangeArrowheads="1"/>
          </p:cNvSpPr>
          <p:nvPr>
            <p:ph type="body" idx="1"/>
          </p:nvPr>
        </p:nvSpPr>
        <p:spPr>
          <a:xfrm>
            <a:off x="571500" y="1428750"/>
            <a:ext cx="7910513" cy="3919538"/>
          </a:xfrm>
        </p:spPr>
        <p:txBody>
          <a:bodyPr/>
          <a:lstStyle/>
          <a:p>
            <a:pPr>
              <a:lnSpc>
                <a:spcPct val="90000"/>
              </a:lnSpc>
              <a:defRPr/>
            </a:pPr>
            <a:r>
              <a:rPr lang="en-US" sz="2400" dirty="0"/>
              <a:t>Stem cells need to be differentiated to the appropriate cell types </a:t>
            </a:r>
            <a:r>
              <a:rPr lang="en-US" sz="2400" i="1" dirty="0"/>
              <a:t>before</a:t>
            </a:r>
            <a:r>
              <a:rPr lang="en-US" sz="2400" dirty="0"/>
              <a:t> they can be used clinically.</a:t>
            </a:r>
          </a:p>
          <a:p>
            <a:pPr>
              <a:lnSpc>
                <a:spcPct val="90000"/>
              </a:lnSpc>
              <a:defRPr/>
            </a:pPr>
            <a:r>
              <a:rPr lang="en-US" sz="2400" dirty="0"/>
              <a:t>Recently, abnormalities in chromosome number and structure  were found in three human ESC lines. </a:t>
            </a:r>
          </a:p>
          <a:p>
            <a:pPr>
              <a:lnSpc>
                <a:spcPct val="90000"/>
              </a:lnSpc>
              <a:defRPr/>
            </a:pPr>
            <a:r>
              <a:rPr lang="en-US" sz="2400" dirty="0"/>
              <a:t>Stem cell development or proliferation must be controlled once placed into patients.</a:t>
            </a:r>
          </a:p>
          <a:p>
            <a:pPr>
              <a:lnSpc>
                <a:spcPct val="90000"/>
              </a:lnSpc>
              <a:defRPr/>
            </a:pPr>
            <a:r>
              <a:rPr lang="en-US" sz="2400" dirty="0"/>
              <a:t>Possibility of rejection of stem cell transplants as foreign tissues is very high.</a:t>
            </a:r>
          </a:p>
          <a:p>
            <a:pPr>
              <a:lnSpc>
                <a:spcPct val="90000"/>
              </a:lnSpc>
              <a:defRPr/>
            </a:pPr>
            <a:r>
              <a:rPr lang="en-US" sz="2400" dirty="0"/>
              <a:t>The use of mouse “feeder” cells to grow ESC could result in problems due to </a:t>
            </a:r>
            <a:r>
              <a:rPr lang="en-US" sz="2400" dirty="0" err="1"/>
              <a:t>xenotransplantation</a:t>
            </a:r>
            <a:r>
              <a:rPr lang="en-US" sz="2400" dirty="0"/>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stantis2"/>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827584" y="548680"/>
            <a:ext cx="3841552" cy="3041633"/>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944" y="3212976"/>
            <a:ext cx="4612878" cy="314860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44" name="Rectangle 8"/>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4000" b="1" dirty="0">
                <a:ln w="11430"/>
                <a:solidFill>
                  <a:srgbClr val="FFFF00"/>
                </a:solidFill>
                <a:effectLst>
                  <a:outerShdw blurRad="50800" dist="39000" dir="5460000" algn="tl">
                    <a:srgbClr val="000000">
                      <a:alpha val="38000"/>
                    </a:srgbClr>
                  </a:outerShdw>
                </a:effectLst>
                <a:latin typeface="+mj-lt"/>
                <a:ea typeface="+mj-ea"/>
                <a:cs typeface="+mj-cs"/>
              </a:rPr>
              <a:t>Where </a:t>
            </a:r>
            <a:r>
              <a:rPr lang="en-US" sz="4000" b="1" dirty="0">
                <a:ln w="11430"/>
                <a:solidFill>
                  <a:srgbClr val="FFFF00"/>
                </a:solidFill>
                <a:effectLst>
                  <a:outerShdw blurRad="50800" dist="39000" dir="5460000" algn="tl">
                    <a:srgbClr val="000000">
                      <a:alpha val="38000"/>
                    </a:srgbClr>
                  </a:outerShdw>
                </a:effectLst>
                <a:latin typeface="+mj-lt"/>
                <a:ea typeface="+mj-ea"/>
                <a:cs typeface="+mj-cs"/>
              </a:rPr>
              <a:t>can we fined </a:t>
            </a:r>
            <a:r>
              <a:rPr lang="en-US" sz="4000" b="1" dirty="0">
                <a:ln w="11430"/>
                <a:solidFill>
                  <a:srgbClr val="FFFF00"/>
                </a:solidFill>
                <a:effectLst>
                  <a:outerShdw blurRad="50800" dist="39000" dir="5460000" algn="tl">
                    <a:srgbClr val="000000">
                      <a:alpha val="38000"/>
                    </a:srgbClr>
                  </a:outerShdw>
                </a:effectLst>
                <a:latin typeface="+mj-lt"/>
                <a:ea typeface="+mj-ea"/>
                <a:cs typeface="+mj-cs"/>
              </a:rPr>
              <a:t>Stem </a:t>
            </a:r>
            <a:r>
              <a:rPr lang="en-US" sz="4000" b="1" dirty="0">
                <a:ln w="11430"/>
                <a:solidFill>
                  <a:srgbClr val="FFFF00"/>
                </a:solidFill>
                <a:effectLst>
                  <a:outerShdw blurRad="50800" dist="39000" dir="5460000" algn="tl">
                    <a:srgbClr val="000000">
                      <a:alpha val="38000"/>
                    </a:srgbClr>
                  </a:outerShdw>
                </a:effectLst>
                <a:latin typeface="+mj-lt"/>
                <a:ea typeface="+mj-ea"/>
                <a:cs typeface="+mj-cs"/>
              </a:rPr>
              <a:t>Cells?</a:t>
            </a:r>
            <a:endParaRPr lang="en-US" sz="4000" b="1" dirty="0">
              <a:ln w="11430"/>
              <a:solidFill>
                <a:srgbClr val="FFFF00"/>
              </a:solidFill>
              <a:effectLst>
                <a:outerShdw blurRad="50800" dist="39000" dir="5460000" algn="tl">
                  <a:srgbClr val="000000">
                    <a:alpha val="38000"/>
                  </a:srgbClr>
                </a:outerShdw>
              </a:effectLst>
              <a:latin typeface="+mj-lt"/>
              <a:ea typeface="+mj-ea"/>
              <a:cs typeface="+mj-cs"/>
            </a:endParaRPr>
          </a:p>
        </p:txBody>
      </p:sp>
      <p:pic>
        <p:nvPicPr>
          <p:cNvPr id="24" name="Picture 2" descr="http://www.nature.com/scitable/content/27447/10.1038_nrg1829-f1_large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844675"/>
            <a:ext cx="66675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437938"/>
            <a:ext cx="6284092" cy="584775"/>
          </a:xfrm>
          <a:prstGeom prst="rect">
            <a:avLst/>
          </a:prstGeom>
        </p:spPr>
        <p:txBody>
          <a:bodyPr wrap="none">
            <a:spAutoFit/>
          </a:bodyPr>
          <a:lstStyle/>
          <a:p>
            <a:pPr algn="ctr" eaLnBrk="1" hangingPunct="1">
              <a:defRPr/>
            </a:pPr>
            <a:r>
              <a:rPr lang="en-US" sz="3200" b="1" u="sng" dirty="0">
                <a:solidFill>
                  <a:srgbClr val="FFFF00"/>
                </a:solidFill>
                <a:effectLst>
                  <a:outerShdw blurRad="38100" dist="38100" dir="2700000" algn="tl">
                    <a:srgbClr val="000000">
                      <a:alpha val="43137"/>
                    </a:srgbClr>
                  </a:outerShdw>
                </a:effectLst>
              </a:rPr>
              <a:t>Classifications of stem cells (1</a:t>
            </a:r>
            <a:r>
              <a:rPr lang="en-US" sz="3200" b="1" u="sng" dirty="0" smtClean="0">
                <a:solidFill>
                  <a:srgbClr val="FFFF00"/>
                </a:solidFill>
                <a:effectLst>
                  <a:outerShdw blurRad="38100" dist="38100" dir="2700000" algn="tl">
                    <a:srgbClr val="000000">
                      <a:alpha val="43137"/>
                    </a:srgbClr>
                  </a:outerShdw>
                </a:effectLst>
              </a:rPr>
              <a:t>)</a:t>
            </a:r>
            <a:endParaRPr lang="en-US" sz="3200" b="1" u="sng" dirty="0">
              <a:solidFill>
                <a:srgbClr val="FFFF00"/>
              </a:solidFill>
              <a:effectLst>
                <a:outerShdw blurRad="38100" dist="38100" dir="2700000" algn="tl">
                  <a:srgbClr val="000000">
                    <a:alpha val="43137"/>
                  </a:srgbClr>
                </a:outerShdw>
              </a:effectLst>
            </a:endParaRPr>
          </a:p>
        </p:txBody>
      </p:sp>
      <p:pic>
        <p:nvPicPr>
          <p:cNvPr id="9219" name="Picture 4"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989138"/>
            <a:ext cx="2736850" cy="266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4"/>
          <p:cNvSpPr/>
          <p:nvPr/>
        </p:nvSpPr>
        <p:spPr>
          <a:xfrm>
            <a:off x="1156865" y="947888"/>
            <a:ext cx="1645693" cy="1742908"/>
          </a:xfrm>
          <a:prstGeom prst="rect">
            <a:avLst/>
          </a:prstGeom>
          <a:scene3d>
            <a:camera prst="orthographicFront"/>
            <a:lightRig rig="soft" dir="t"/>
            <a:backdrop>
              <a:anchor x="0" y="0" z="-210000"/>
              <a:norm dx="0" dy="0" dz="914400"/>
              <a:up dx="0" dy="914400" dz="0"/>
            </a:backdrop>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spcCol="1270" anchor="ctr"/>
          <a:lstStyle/>
          <a:p>
            <a:pPr algn="ctr" defTabSz="800100" eaLnBrk="1" hangingPunct="1">
              <a:lnSpc>
                <a:spcPct val="90000"/>
              </a:lnSpc>
              <a:spcAft>
                <a:spcPct val="35000"/>
              </a:spcAft>
              <a:defRPr/>
            </a:pPr>
            <a:r>
              <a:rPr lang="en-US" dirty="0">
                <a:solidFill>
                  <a:srgbClr val="FF0000"/>
                </a:solidFill>
              </a:rPr>
              <a:t>Embryonic</a:t>
            </a:r>
            <a:endParaRPr lang="en-US" dirty="0">
              <a:solidFill>
                <a:srgbClr val="FF0000"/>
              </a:solidFill>
            </a:endParaRPr>
          </a:p>
        </p:txBody>
      </p:sp>
      <p:grpSp>
        <p:nvGrpSpPr>
          <p:cNvPr id="3" name="Group 2"/>
          <p:cNvGrpSpPr/>
          <p:nvPr/>
        </p:nvGrpSpPr>
        <p:grpSpPr>
          <a:xfrm>
            <a:off x="6444208" y="1579244"/>
            <a:ext cx="2411413" cy="3072131"/>
            <a:chOff x="3348038" y="950577"/>
            <a:chExt cx="2411413" cy="3072131"/>
          </a:xfrm>
        </p:grpSpPr>
        <p:pic>
          <p:nvPicPr>
            <p:cNvPr id="9221" name="Picture 4" descr="ST_Pic0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8038" y="1358883"/>
              <a:ext cx="241141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3"/>
            <p:cNvSpPr>
              <a:spLocks noChangeArrowheads="1"/>
            </p:cNvSpPr>
            <p:nvPr/>
          </p:nvSpPr>
          <p:spPr bwMode="auto">
            <a:xfrm>
              <a:off x="4050508" y="950577"/>
              <a:ext cx="1006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srgbClr val="FF0000"/>
                  </a:solidFill>
                </a:rPr>
                <a:t>Induced</a:t>
              </a:r>
            </a:p>
          </p:txBody>
        </p:sp>
      </p:grpSp>
      <p:pic>
        <p:nvPicPr>
          <p:cNvPr id="9220" name="Picture 4" descr="ST_Pic06.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4489" y="2006649"/>
            <a:ext cx="24511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Rectangle 13"/>
          <p:cNvSpPr>
            <a:spLocks noChangeArrowheads="1"/>
          </p:cNvSpPr>
          <p:nvPr/>
        </p:nvSpPr>
        <p:spPr bwMode="auto">
          <a:xfrm>
            <a:off x="3199351" y="1268461"/>
            <a:ext cx="324008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a:solidFill>
                  <a:srgbClr val="FF0000"/>
                </a:solidFill>
              </a:rPr>
              <a:t>Adult </a:t>
            </a:r>
          </a:p>
          <a:p>
            <a:pPr algn="ctr" eaLnBrk="1" hangingPunct="1"/>
            <a:r>
              <a:rPr lang="en-US" altLang="en-US">
                <a:solidFill>
                  <a:srgbClr val="FF0000"/>
                </a:solidFill>
              </a:rPr>
              <a:t>(Tissue Specific)</a:t>
            </a:r>
          </a:p>
        </p:txBody>
      </p:sp>
      <p:pic>
        <p:nvPicPr>
          <p:cNvPr id="9227" name="Picture 5" descr="ST_Pic05.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4134" y="4437113"/>
            <a:ext cx="2128026" cy="138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403349" y="1268413"/>
          <a:ext cx="7096126" cy="4651412"/>
        </p:xfrm>
        <a:graphic>
          <a:graphicData uri="http://schemas.openxmlformats.org/drawingml/2006/table">
            <a:tbl>
              <a:tblPr rtl="1" firstRow="1" bandRow="1">
                <a:tableStyleId>{5C22544A-7EE6-4342-B048-85BDC9FD1C3A}</a:tableStyleId>
              </a:tblPr>
              <a:tblGrid>
                <a:gridCol w="3548063"/>
                <a:gridCol w="3548063"/>
              </a:tblGrid>
              <a:tr h="518154">
                <a:tc>
                  <a:txBody>
                    <a:bodyPr/>
                    <a:lstStyle/>
                    <a:p>
                      <a:pPr algn="ctr" rtl="1"/>
                      <a:r>
                        <a:rPr lang="en-US" sz="2800" b="1" dirty="0" smtClean="0">
                          <a:solidFill>
                            <a:srgbClr val="FF0000"/>
                          </a:solidFill>
                        </a:rPr>
                        <a:t>Description</a:t>
                      </a:r>
                      <a:endParaRPr lang="ar-SA" sz="2800" b="1" dirty="0">
                        <a:solidFill>
                          <a:srgbClr val="FF0000"/>
                        </a:solidFill>
                      </a:endParaRPr>
                    </a:p>
                  </a:txBody>
                  <a:tcPr marL="91437" marR="91437" marT="45719" marB="45719"/>
                </a:tc>
                <a:tc>
                  <a:txBody>
                    <a:bodyPr/>
                    <a:lstStyle/>
                    <a:p>
                      <a:pPr algn="ctr" rtl="1"/>
                      <a:r>
                        <a:rPr lang="en-US" sz="2800" b="1" dirty="0" smtClean="0">
                          <a:solidFill>
                            <a:srgbClr val="FF0000"/>
                          </a:solidFill>
                        </a:rPr>
                        <a:t>Potency</a:t>
                      </a:r>
                      <a:r>
                        <a:rPr lang="en-US" sz="2800" b="1" baseline="0" dirty="0" smtClean="0">
                          <a:solidFill>
                            <a:srgbClr val="FF0000"/>
                          </a:solidFill>
                        </a:rPr>
                        <a:t> </a:t>
                      </a:r>
                      <a:endParaRPr lang="ar-SA" sz="2800" b="1" dirty="0">
                        <a:solidFill>
                          <a:srgbClr val="FF0000"/>
                        </a:solidFill>
                      </a:endParaRPr>
                    </a:p>
                  </a:txBody>
                  <a:tcPr marL="91437" marR="91437" marT="45719" marB="45719"/>
                </a:tc>
              </a:tr>
              <a:tr h="579113">
                <a:tc>
                  <a:txBody>
                    <a:bodyPr/>
                    <a:lstStyle/>
                    <a:p>
                      <a:pPr algn="ctr" rtl="1"/>
                      <a:r>
                        <a:rPr lang="en-US" sz="1600" dirty="0" smtClean="0"/>
                        <a:t>1-3</a:t>
                      </a:r>
                      <a:r>
                        <a:rPr lang="en-US" sz="1600" baseline="0" dirty="0" smtClean="0"/>
                        <a:t> days, </a:t>
                      </a:r>
                      <a:r>
                        <a:rPr lang="ar-SA" sz="1600" dirty="0" smtClean="0"/>
                        <a:t>differentiate into </a:t>
                      </a:r>
                      <a:r>
                        <a:rPr lang="ar-SA" sz="1600" dirty="0" smtClean="0">
                          <a:solidFill>
                            <a:srgbClr val="FF0000"/>
                          </a:solidFill>
                        </a:rPr>
                        <a:t>embryonic</a:t>
                      </a:r>
                      <a:r>
                        <a:rPr lang="ar-SA" sz="1600" dirty="0" smtClean="0"/>
                        <a:t> and </a:t>
                      </a:r>
                      <a:r>
                        <a:rPr lang="ar-SA" sz="1600" dirty="0" smtClean="0">
                          <a:solidFill>
                            <a:srgbClr val="FF0000"/>
                          </a:solidFill>
                        </a:rPr>
                        <a:t>extraembryonic</a:t>
                      </a:r>
                      <a:r>
                        <a:rPr lang="ar-SA" sz="1600" dirty="0" smtClean="0"/>
                        <a:t> cell types</a:t>
                      </a:r>
                      <a:endParaRPr lang="ar-SA" sz="1600" dirty="0"/>
                    </a:p>
                  </a:txBody>
                  <a:tcPr marL="91437" marR="91437" marT="45719" marB="45719"/>
                </a:tc>
                <a:tc>
                  <a:txBody>
                    <a:bodyPr/>
                    <a:lstStyle/>
                    <a:p>
                      <a:pPr algn="ctr" rtl="1"/>
                      <a:r>
                        <a:rPr lang="en-US" sz="1800" b="1" dirty="0" err="1" smtClean="0"/>
                        <a:t>Totipotent</a:t>
                      </a:r>
                      <a:r>
                        <a:rPr lang="en-US" sz="1800" b="1" dirty="0" smtClean="0"/>
                        <a:t> </a:t>
                      </a:r>
                      <a:endParaRPr lang="ar-SA" sz="1800" b="1" dirty="0"/>
                    </a:p>
                  </a:txBody>
                  <a:tcPr marL="91437" marR="91437" marT="45719" marB="45719"/>
                </a:tc>
              </a:tr>
              <a:tr h="822950">
                <a:tc>
                  <a:txBody>
                    <a:bodyPr/>
                    <a:lstStyle/>
                    <a:p>
                      <a:pPr algn="ctr" rtl="1"/>
                      <a:r>
                        <a:rPr lang="en-US" sz="1600" dirty="0" smtClean="0"/>
                        <a:t>Descendants</a:t>
                      </a:r>
                      <a:r>
                        <a:rPr lang="en-US" sz="1600" baseline="0" dirty="0" smtClean="0"/>
                        <a:t> </a:t>
                      </a:r>
                      <a:r>
                        <a:rPr lang="en-US" sz="1600" dirty="0" smtClean="0"/>
                        <a:t>of </a:t>
                      </a:r>
                      <a:r>
                        <a:rPr lang="en-US" sz="1600" dirty="0" err="1" smtClean="0"/>
                        <a:t>totipotent</a:t>
                      </a:r>
                      <a:r>
                        <a:rPr lang="en-US" sz="1600" dirty="0" smtClean="0"/>
                        <a:t> cells and differentiate into cells of</a:t>
                      </a:r>
                      <a:r>
                        <a:rPr lang="en-US" sz="1600" baseline="0" dirty="0" smtClean="0"/>
                        <a:t> </a:t>
                      </a:r>
                      <a:r>
                        <a:rPr lang="en-US" sz="1600" dirty="0" smtClean="0"/>
                        <a:t>3 </a:t>
                      </a:r>
                      <a:r>
                        <a:rPr lang="en-US" sz="1600" dirty="0" smtClean="0">
                          <a:solidFill>
                            <a:srgbClr val="FF0000"/>
                          </a:solidFill>
                        </a:rPr>
                        <a:t>ger</a:t>
                      </a:r>
                      <a:r>
                        <a:rPr lang="en-US" sz="1600" baseline="0" dirty="0" smtClean="0">
                          <a:solidFill>
                            <a:srgbClr val="FF0000"/>
                          </a:solidFill>
                        </a:rPr>
                        <a:t>m layers</a:t>
                      </a:r>
                      <a:endParaRPr lang="ar-SA" sz="1600" dirty="0">
                        <a:solidFill>
                          <a:srgbClr val="FF0000"/>
                        </a:solidFill>
                      </a:endParaRPr>
                    </a:p>
                  </a:txBody>
                  <a:tcPr marL="91437" marR="91437" marT="45719" marB="45719"/>
                </a:tc>
                <a:tc>
                  <a:txBody>
                    <a:bodyPr/>
                    <a:lstStyle/>
                    <a:p>
                      <a:pPr algn="ctr" rtl="1"/>
                      <a:r>
                        <a:rPr lang="en-US" sz="1800" b="1" dirty="0" err="1" smtClean="0"/>
                        <a:t>Pluripotent</a:t>
                      </a:r>
                      <a:r>
                        <a:rPr lang="en-US" sz="1800" b="1" dirty="0" smtClean="0"/>
                        <a:t> </a:t>
                      </a:r>
                      <a:endParaRPr lang="ar-SA" sz="1800" b="1" dirty="0"/>
                    </a:p>
                  </a:txBody>
                  <a:tcPr marL="91437" marR="91437" marT="45719" marB="45719"/>
                </a:tc>
              </a:tr>
              <a:tr h="822950">
                <a:tc>
                  <a:txBody>
                    <a:bodyPr/>
                    <a:lstStyle/>
                    <a:p>
                      <a:pPr algn="ctr" rtl="1"/>
                      <a:r>
                        <a:rPr lang="en-US" sz="1600" dirty="0" smtClean="0"/>
                        <a:t>Produce cells of a closely </a:t>
                      </a:r>
                      <a:r>
                        <a:rPr lang="en-US" sz="1600" dirty="0" smtClean="0">
                          <a:solidFill>
                            <a:srgbClr val="FF0000"/>
                          </a:solidFill>
                        </a:rPr>
                        <a:t>related</a:t>
                      </a:r>
                      <a:r>
                        <a:rPr lang="en-US" sz="1600" baseline="0" dirty="0" smtClean="0">
                          <a:solidFill>
                            <a:srgbClr val="FF0000"/>
                          </a:solidFill>
                        </a:rPr>
                        <a:t>  </a:t>
                      </a:r>
                      <a:r>
                        <a:rPr lang="en-US" sz="1600" dirty="0" smtClean="0">
                          <a:solidFill>
                            <a:srgbClr val="FF0000"/>
                          </a:solidFill>
                        </a:rPr>
                        <a:t>family </a:t>
                      </a:r>
                      <a:r>
                        <a:rPr lang="ar-SA" sz="1600" dirty="0" smtClean="0"/>
                        <a:t>(</a:t>
                      </a:r>
                      <a:r>
                        <a:rPr lang="en-US" sz="1600" dirty="0" smtClean="0"/>
                        <a:t>of cells (e.g. hematopoietic</a:t>
                      </a:r>
                      <a:r>
                        <a:rPr lang="en-US" sz="1600" baseline="0" dirty="0" smtClean="0"/>
                        <a:t> stem cells</a:t>
                      </a:r>
                      <a:endParaRPr lang="ar-SA" sz="1600" dirty="0"/>
                    </a:p>
                  </a:txBody>
                  <a:tcPr marL="91437" marR="91437" marT="45719" marB="45719"/>
                </a:tc>
                <a:tc>
                  <a:txBody>
                    <a:bodyPr/>
                    <a:lstStyle/>
                    <a:p>
                      <a:pPr algn="ctr" rtl="1"/>
                      <a:r>
                        <a:rPr lang="en-US" sz="1800" b="1" dirty="0" err="1" smtClean="0"/>
                        <a:t>Multipotent</a:t>
                      </a:r>
                      <a:r>
                        <a:rPr lang="en-US" sz="1800" b="1" dirty="0" smtClean="0"/>
                        <a:t> </a:t>
                      </a:r>
                      <a:endParaRPr lang="ar-SA" sz="1800" b="1" dirty="0"/>
                    </a:p>
                  </a:txBody>
                  <a:tcPr marL="91437" marR="91437" marT="45719" marB="45719"/>
                </a:tc>
              </a:tr>
              <a:tr h="822950">
                <a:tc>
                  <a:txBody>
                    <a:bodyPr/>
                    <a:lstStyle/>
                    <a:p>
                      <a:pPr algn="ctr" rtl="0"/>
                      <a:r>
                        <a:rPr lang="en-US" sz="1600" dirty="0" smtClean="0"/>
                        <a:t>D</a:t>
                      </a:r>
                      <a:r>
                        <a:rPr lang="ar-SA" sz="1600" dirty="0" smtClean="0"/>
                        <a:t>ifferentiate into</a:t>
                      </a:r>
                      <a:r>
                        <a:rPr lang="ar-SA" sz="1600" baseline="0" dirty="0" smtClean="0"/>
                        <a:t> </a:t>
                      </a:r>
                      <a:r>
                        <a:rPr lang="en-US" sz="1600" baseline="0" dirty="0" smtClean="0">
                          <a:solidFill>
                            <a:srgbClr val="FF0000"/>
                          </a:solidFill>
                        </a:rPr>
                        <a:t>ONLY </a:t>
                      </a:r>
                      <a:r>
                        <a:rPr lang="ar-SA" sz="1600" dirty="0" smtClean="0">
                          <a:solidFill>
                            <a:srgbClr val="FF0000"/>
                          </a:solidFill>
                        </a:rPr>
                        <a:t>a few </a:t>
                      </a:r>
                      <a:r>
                        <a:rPr lang="ar-SA" sz="1600" dirty="0" smtClean="0"/>
                        <a:t>cells, such as lymphoid or myeloid stem cells</a:t>
                      </a:r>
                      <a:endParaRPr lang="ar-SA" sz="1600" dirty="0"/>
                    </a:p>
                  </a:txBody>
                  <a:tcPr marL="91437" marR="91437" marT="45719" marB="45719"/>
                </a:tc>
                <a:tc>
                  <a:txBody>
                    <a:bodyPr/>
                    <a:lstStyle/>
                    <a:p>
                      <a:pPr algn="ctr" rtl="1"/>
                      <a:r>
                        <a:rPr lang="en-US" sz="1800" b="1" dirty="0" err="1" smtClean="0"/>
                        <a:t>Oligopotent</a:t>
                      </a:r>
                      <a:r>
                        <a:rPr lang="en-US" sz="1800" b="1" dirty="0" smtClean="0"/>
                        <a:t> </a:t>
                      </a:r>
                      <a:endParaRPr lang="ar-SA" sz="1800" b="1" dirty="0"/>
                    </a:p>
                  </a:txBody>
                  <a:tcPr marL="91437" marR="91437" marT="45719" marB="45719"/>
                </a:tc>
              </a:tr>
              <a:tr h="579113">
                <a:tc>
                  <a:txBody>
                    <a:bodyPr/>
                    <a:lstStyle/>
                    <a:p>
                      <a:pPr algn="ctr" rtl="1"/>
                      <a:r>
                        <a:rPr lang="en-US" sz="1600" dirty="0" smtClean="0"/>
                        <a:t>Produce </a:t>
                      </a:r>
                      <a:r>
                        <a:rPr lang="en-US" sz="1600" dirty="0" smtClean="0">
                          <a:solidFill>
                            <a:srgbClr val="FF0000"/>
                          </a:solidFill>
                        </a:rPr>
                        <a:t>ONLY</a:t>
                      </a:r>
                      <a:r>
                        <a:rPr lang="en-US" sz="1600" dirty="0" smtClean="0"/>
                        <a:t> one cell type (e.g. muscle stem cells)</a:t>
                      </a:r>
                      <a:endParaRPr lang="ar-SA" sz="1600" dirty="0"/>
                    </a:p>
                  </a:txBody>
                  <a:tcPr marL="91437" marR="91437" marT="45719" marB="45719"/>
                </a:tc>
                <a:tc>
                  <a:txBody>
                    <a:bodyPr/>
                    <a:lstStyle/>
                    <a:p>
                      <a:pPr algn="ctr" rtl="1"/>
                      <a:r>
                        <a:rPr lang="en-US" sz="1800" b="1" dirty="0" err="1" smtClean="0"/>
                        <a:t>Unipotent</a:t>
                      </a:r>
                      <a:r>
                        <a:rPr lang="en-US" sz="1800" b="1" dirty="0" smtClean="0"/>
                        <a:t> </a:t>
                      </a:r>
                      <a:endParaRPr lang="ar-SA" sz="1800" b="1" dirty="0"/>
                    </a:p>
                  </a:txBody>
                  <a:tcPr marL="91437" marR="91437" marT="45719" marB="45719"/>
                </a:tc>
              </a:tr>
              <a:tr h="506144">
                <a:tc>
                  <a:txBody>
                    <a:bodyPr/>
                    <a:lstStyle/>
                    <a:p>
                      <a:pPr algn="ctr" rtl="1"/>
                      <a:r>
                        <a:rPr lang="en-US" sz="1600" dirty="0" smtClean="0"/>
                        <a:t>The </a:t>
                      </a:r>
                      <a:r>
                        <a:rPr lang="en-US" sz="1600" dirty="0" smtClean="0">
                          <a:solidFill>
                            <a:srgbClr val="FF0000"/>
                          </a:solidFill>
                        </a:rPr>
                        <a:t>terminal</a:t>
                      </a:r>
                      <a:r>
                        <a:rPr lang="en-US" sz="1600" dirty="0" smtClean="0"/>
                        <a:t> cell</a:t>
                      </a:r>
                      <a:endParaRPr lang="ar-SA" sz="1600" dirty="0"/>
                    </a:p>
                  </a:txBody>
                  <a:tcPr marL="91437" marR="91437" marT="45719" marB="45719"/>
                </a:tc>
                <a:tc>
                  <a:txBody>
                    <a:bodyPr/>
                    <a:lstStyle/>
                    <a:p>
                      <a:pPr algn="ctr" rtl="1"/>
                      <a:r>
                        <a:rPr lang="en-US" sz="1800" b="1" dirty="0" err="1" smtClean="0"/>
                        <a:t>Nullpotent</a:t>
                      </a:r>
                      <a:r>
                        <a:rPr lang="en-US" sz="1800" b="1" baseline="0" dirty="0" smtClean="0"/>
                        <a:t> </a:t>
                      </a:r>
                      <a:endParaRPr lang="ar-SA" sz="1800" b="1" dirty="0"/>
                    </a:p>
                  </a:txBody>
                  <a:tcPr marL="91437" marR="91437" marT="45719" marB="45719"/>
                </a:tc>
              </a:tr>
            </a:tbl>
          </a:graphicData>
        </a:graphic>
      </p:graphicFrame>
      <p:sp>
        <p:nvSpPr>
          <p:cNvPr id="2" name="Rectangle 1"/>
          <p:cNvSpPr/>
          <p:nvPr/>
        </p:nvSpPr>
        <p:spPr>
          <a:xfrm>
            <a:off x="1752459" y="404664"/>
            <a:ext cx="6397905" cy="584775"/>
          </a:xfrm>
          <a:prstGeom prst="rect">
            <a:avLst/>
          </a:prstGeom>
        </p:spPr>
        <p:txBody>
          <a:bodyPr wrap="none">
            <a:spAutoFit/>
          </a:bodyPr>
          <a:lstStyle/>
          <a:p>
            <a:pPr algn="ctr" eaLnBrk="1" hangingPunct="1">
              <a:defRPr/>
            </a:pPr>
            <a:r>
              <a:rPr lang="en-US" sz="3200" b="1" u="sng" dirty="0">
                <a:solidFill>
                  <a:srgbClr val="FFFF00"/>
                </a:solidFill>
                <a:effectLst>
                  <a:outerShdw blurRad="38100" dist="38100" dir="2700000" algn="tl">
                    <a:srgbClr val="000000">
                      <a:alpha val="43137"/>
                    </a:srgbClr>
                  </a:outerShdw>
                </a:effectLst>
              </a:rPr>
              <a:t>Classifications of stem cells (2)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a:xfrm>
            <a:off x="-214313" y="274638"/>
            <a:ext cx="4972051" cy="1143000"/>
          </a:xfrm>
        </p:spPr>
        <p:txBody>
          <a:bodyPr/>
          <a:lstStyle/>
          <a:p>
            <a:pPr>
              <a:defRPr/>
            </a:pPr>
            <a:r>
              <a:rPr lang="en-US" dirty="0">
                <a:solidFill>
                  <a:srgbClr val="FFFF00"/>
                </a:solidFill>
              </a:rPr>
              <a:t>Embryonic Stem Cell</a:t>
            </a:r>
          </a:p>
        </p:txBody>
      </p:sp>
      <p:sp>
        <p:nvSpPr>
          <p:cNvPr id="13319" name="Rectangle 7"/>
          <p:cNvSpPr>
            <a:spLocks noGrp="1" noChangeArrowheads="1"/>
          </p:cNvSpPr>
          <p:nvPr>
            <p:ph type="body" idx="1"/>
          </p:nvPr>
        </p:nvSpPr>
        <p:spPr>
          <a:xfrm>
            <a:off x="457200" y="1600200"/>
            <a:ext cx="5114925" cy="4525963"/>
          </a:xfrm>
        </p:spPr>
        <p:txBody>
          <a:bodyPr/>
          <a:lstStyle/>
          <a:p>
            <a:pPr>
              <a:lnSpc>
                <a:spcPct val="90000"/>
              </a:lnSpc>
              <a:defRPr/>
            </a:pPr>
            <a:r>
              <a:rPr lang="en-US" dirty="0"/>
              <a:t>Embryonic human stem cells were first isolated in 1995 by Dr. James Thomson.</a:t>
            </a:r>
          </a:p>
          <a:p>
            <a:pPr>
              <a:lnSpc>
                <a:spcPct val="90000"/>
              </a:lnSpc>
              <a:defRPr/>
            </a:pPr>
            <a:r>
              <a:rPr lang="en-US" dirty="0"/>
              <a:t>Source of ESC is </a:t>
            </a:r>
            <a:r>
              <a:rPr lang="en-US" dirty="0" err="1"/>
              <a:t>Blastocysts</a:t>
            </a:r>
            <a:r>
              <a:rPr lang="en-US" dirty="0"/>
              <a:t> (IVF, SCNT)</a:t>
            </a:r>
          </a:p>
        </p:txBody>
      </p:sp>
      <p:pic>
        <p:nvPicPr>
          <p:cNvPr id="1126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688" y="3478213"/>
            <a:ext cx="3357562"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688" y="161925"/>
            <a:ext cx="3357562"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rrowheads="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defRPr/>
            </a:pPr>
            <a:r>
              <a:rPr lang="en-US" sz="2900" b="1" dirty="0" smtClean="0">
                <a:ln w="11430"/>
                <a:solidFill>
                  <a:srgbClr val="FFFF00"/>
                </a:solidFill>
                <a:effectLst>
                  <a:outerShdw blurRad="50800" dist="39000" dir="5460000" algn="tl">
                    <a:srgbClr val="000000">
                      <a:alpha val="38000"/>
                    </a:srgbClr>
                  </a:outerShdw>
                </a:effectLst>
              </a:rPr>
              <a:t>Generation of Embryonic Stem Cells</a:t>
            </a:r>
            <a:endParaRPr lang="en-IN" sz="2900" b="1" dirty="0" smtClean="0">
              <a:ln w="11430"/>
              <a:solidFill>
                <a:srgbClr val="FFFF00"/>
              </a:solidFill>
              <a:effectLst>
                <a:outerShdw blurRad="50800" dist="39000" dir="5460000" algn="tl">
                  <a:srgbClr val="000000">
                    <a:alpha val="38000"/>
                  </a:srgbClr>
                </a:outerShdw>
              </a:effectLst>
            </a:endParaRPr>
          </a:p>
        </p:txBody>
      </p:sp>
      <p:pic>
        <p:nvPicPr>
          <p:cNvPr id="1229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85950" y="2198688"/>
            <a:ext cx="5638800" cy="4038600"/>
          </a:xfrm>
        </p:spPr>
      </p:pic>
      <p:cxnSp>
        <p:nvCxnSpPr>
          <p:cNvPr id="4" name="Lige forbindelse 13"/>
          <p:cNvCxnSpPr/>
          <p:nvPr/>
        </p:nvCxnSpPr>
        <p:spPr>
          <a:xfrm>
            <a:off x="395288" y="1735138"/>
            <a:ext cx="8567737" cy="1587"/>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738188"/>
            <a:ext cx="8229600" cy="711200"/>
          </a:xfrm>
        </p:spPr>
        <p:txBody>
          <a:bodyPr rtlCol="0">
            <a:normAutofit fontScale="90000"/>
          </a:bodyPr>
          <a:lstStyle/>
          <a:p>
            <a:pPr eaLnBrk="1" fontAlgn="auto" hangingPunct="1">
              <a:spcAft>
                <a:spcPts val="0"/>
              </a:spcAft>
              <a:defRPr/>
            </a:pPr>
            <a:r>
              <a:rPr lang="en-US" dirty="0" smtClean="0">
                <a:solidFill>
                  <a:srgbClr val="FFFF00"/>
                </a:solidFill>
              </a:rPr>
              <a:t>Embryonic stem cells in the dish:</a:t>
            </a:r>
            <a:br>
              <a:rPr lang="en-US" dirty="0" smtClean="0">
                <a:solidFill>
                  <a:srgbClr val="FFFF00"/>
                </a:solidFill>
              </a:rPr>
            </a:br>
            <a:endParaRPr lang="en-US" sz="3100" dirty="0" smtClean="0">
              <a:solidFill>
                <a:srgbClr val="FFFF00"/>
              </a:solidFill>
            </a:endParaRPr>
          </a:p>
        </p:txBody>
      </p:sp>
      <p:pic>
        <p:nvPicPr>
          <p:cNvPr id="14339" name="Picture 3" descr="hESC colony on mouse fibroblasts (fair us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98613" y="1447800"/>
            <a:ext cx="5945187"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1476375" y="1700213"/>
            <a:ext cx="3600450" cy="440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Blip>
                <a:blip r:embed="rId2"/>
              </a:buBlip>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2"/>
              </a:buBlip>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Blip>
                <a:blip r:embed="rId2"/>
              </a:buBlip>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2800"/>
              <a:t>Found in specific mature body tissues as well as the umbilical cord and placenta after birth.</a:t>
            </a:r>
          </a:p>
          <a:p>
            <a:pPr eaLnBrk="1" hangingPunct="1">
              <a:spcBef>
                <a:spcPct val="0"/>
              </a:spcBef>
              <a:buClrTx/>
              <a:buFontTx/>
              <a:buNone/>
            </a:pPr>
            <a:r>
              <a:rPr lang="en-US" altLang="en-US" sz="2800"/>
              <a:t>They also can be isolated of developing embryos’ different tissues </a:t>
            </a:r>
          </a:p>
          <a:p>
            <a:pPr eaLnBrk="1" hangingPunct="1">
              <a:spcBef>
                <a:spcPct val="0"/>
              </a:spcBef>
              <a:buClrTx/>
              <a:buFontTx/>
              <a:buNone/>
            </a:pPr>
            <a:endParaRPr lang="en-US" altLang="en-US" sz="2800"/>
          </a:p>
        </p:txBody>
      </p:sp>
      <p:sp>
        <p:nvSpPr>
          <p:cNvPr id="10246" name="Rectangle 6"/>
          <p:cNvSpPr>
            <a:spLocks noGrp="1" noChangeArrowheads="1"/>
          </p:cNvSpPr>
          <p:nvPr>
            <p:ph type="title"/>
          </p:nvPr>
        </p:nvSpPr>
        <p:spPr>
          <a:xfrm>
            <a:off x="250825" y="0"/>
            <a:ext cx="5257800" cy="2000250"/>
          </a:xfrm>
        </p:spPr>
        <p:txBody>
          <a:bodyPr/>
          <a:lstStyle/>
          <a:p>
            <a:pPr algn="l">
              <a:defRPr/>
            </a:pPr>
            <a:r>
              <a:rPr lang="en-US" sz="4000" b="1" dirty="0" smtClean="0">
                <a:solidFill>
                  <a:srgbClr val="FFFF00"/>
                </a:solidFill>
              </a:rPr>
              <a:t>Adult </a:t>
            </a:r>
            <a:r>
              <a:rPr lang="en-US" sz="4000" b="1" dirty="0">
                <a:solidFill>
                  <a:srgbClr val="FFFF00"/>
                </a:solidFill>
              </a:rPr>
              <a:t>stem cells</a:t>
            </a:r>
            <a:r>
              <a:rPr lang="en-US" sz="4000" dirty="0">
                <a:solidFill>
                  <a:srgbClr val="FFFF00"/>
                </a:solidFill>
              </a:rPr>
              <a:t> (</a:t>
            </a:r>
            <a:r>
              <a:rPr lang="en-US" sz="3200" b="1" dirty="0">
                <a:solidFill>
                  <a:srgbClr val="FFFF00"/>
                </a:solidFill>
              </a:rPr>
              <a:t>Tissue Specific Stem</a:t>
            </a:r>
            <a:r>
              <a:rPr lang="en-US" sz="3600" b="1" dirty="0">
                <a:solidFill>
                  <a:srgbClr val="FFFF00"/>
                </a:solidFill>
              </a:rPr>
              <a:t> </a:t>
            </a:r>
            <a:r>
              <a:rPr lang="en-US" sz="3200" b="1" dirty="0">
                <a:solidFill>
                  <a:srgbClr val="FFFF00"/>
                </a:solidFill>
              </a:rPr>
              <a:t>Cell)</a:t>
            </a:r>
          </a:p>
        </p:txBody>
      </p:sp>
      <p:pic>
        <p:nvPicPr>
          <p:cNvPr id="16388" name="Picture 4" descr="ST_Pic0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85738"/>
            <a:ext cx="3455987" cy="374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ST_Pic0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3954463"/>
            <a:ext cx="3455987" cy="224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Digital Dots</Template>
  <TotalTime>3642</TotalTime>
  <Words>768</Words>
  <Application>Microsoft Office PowerPoint</Application>
  <PresentationFormat>On-screen Show (4:3)</PresentationFormat>
  <Paragraphs>105</Paragraphs>
  <Slides>23</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Wingdings</vt:lpstr>
      <vt:lpstr>Calibri</vt:lpstr>
      <vt:lpstr>Comic Sans MS</vt:lpstr>
      <vt:lpstr>Verdana</vt:lpstr>
      <vt:lpstr>Century Gothic</vt:lpstr>
      <vt:lpstr>Times</vt:lpstr>
      <vt:lpstr>Digital Dots</vt:lpstr>
      <vt:lpstr>Introuduction to Pluripotent  Stem Cells</vt:lpstr>
      <vt:lpstr>PowerPoint Presentation</vt:lpstr>
      <vt:lpstr>PowerPoint Presentation</vt:lpstr>
      <vt:lpstr>PowerPoint Presentation</vt:lpstr>
      <vt:lpstr>PowerPoint Presentation</vt:lpstr>
      <vt:lpstr>Embryonic Stem Cell</vt:lpstr>
      <vt:lpstr>Generation of Embryonic Stem Cells</vt:lpstr>
      <vt:lpstr>Embryonic stem cells in the dish: </vt:lpstr>
      <vt:lpstr>Adult stem cells (Tissue Specific Stem Cell)</vt:lpstr>
      <vt:lpstr>Induced Pluripotent Stem Cell (iPS) cells</vt:lpstr>
      <vt:lpstr>                 iPS</vt:lpstr>
      <vt:lpstr>Different Approaches for isolation of Pluripotent stem cells</vt:lpstr>
      <vt:lpstr>PowerPoint Presentation</vt:lpstr>
      <vt:lpstr>The Promise of Stem Cell Technology</vt:lpstr>
      <vt:lpstr>Characterization of Human Pluripotent Stem cells (ESCs)</vt:lpstr>
      <vt:lpstr>PowerPoint Presentation</vt:lpstr>
      <vt:lpstr>PowerPoint Presentation</vt:lpstr>
      <vt:lpstr>PowerPoint Presentation</vt:lpstr>
      <vt:lpstr>PowerPoint Presentation</vt:lpstr>
      <vt:lpstr>PowerPoint Presentation</vt:lpstr>
      <vt:lpstr>PowerPoint Presentation</vt:lpstr>
      <vt:lpstr>Challenges to Stem Cell Research</vt:lpstr>
      <vt:lpstr>PowerPoint Presentation</vt:lpstr>
    </vt:vector>
  </TitlesOfParts>
  <Company>KKUH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cell banks بنوك الخلايا الجذعية</dc:title>
  <dc:creator>Dr. Aldahmash</dc:creator>
  <cp:lastModifiedBy>drabdullah</cp:lastModifiedBy>
  <cp:revision>222</cp:revision>
  <dcterms:created xsi:type="dcterms:W3CDTF">2007-10-07T23:12:29Z</dcterms:created>
  <dcterms:modified xsi:type="dcterms:W3CDTF">2016-12-01T06:08:02Z</dcterms:modified>
</cp:coreProperties>
</file>