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2" r:id="rId2"/>
    <p:sldId id="314" r:id="rId3"/>
    <p:sldId id="256" r:id="rId4"/>
    <p:sldId id="315" r:id="rId5"/>
    <p:sldId id="297" r:id="rId6"/>
    <p:sldId id="309" r:id="rId7"/>
    <p:sldId id="316" r:id="rId8"/>
    <p:sldId id="317" r:id="rId9"/>
    <p:sldId id="279" r:id="rId10"/>
    <p:sldId id="303" r:id="rId11"/>
    <p:sldId id="302" r:id="rId12"/>
    <p:sldId id="310" r:id="rId13"/>
    <p:sldId id="281" r:id="rId14"/>
    <p:sldId id="284" r:id="rId15"/>
    <p:sldId id="318" r:id="rId16"/>
    <p:sldId id="285" r:id="rId17"/>
    <p:sldId id="305" r:id="rId18"/>
    <p:sldId id="258" r:id="rId19"/>
    <p:sldId id="275" r:id="rId20"/>
    <p:sldId id="259" r:id="rId21"/>
    <p:sldId id="260" r:id="rId22"/>
    <p:sldId id="261" r:id="rId23"/>
    <p:sldId id="262" r:id="rId24"/>
    <p:sldId id="264" r:id="rId25"/>
    <p:sldId id="29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4" autoAdjust="0"/>
  </p:normalViewPr>
  <p:slideViewPr>
    <p:cSldViewPr snapToGrid="0">
      <p:cViewPr>
        <p:scale>
          <a:sx n="100" d="100"/>
          <a:sy n="100" d="100"/>
        </p:scale>
        <p:origin x="-2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BF98A0-7951-4B7D-85CD-99485C0E1944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D7E445-AB0F-4A8D-9549-93FE16C04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2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289664-1F26-4558-B0CD-C0505DE271A9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CF85DD-AAD1-4F72-A48B-4732D0275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38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ADEC63-976C-4D70-8576-9F995C311A9A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C25F24-E294-44EA-988F-B6FB6CED4D26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9A2DD2-8440-4455-9155-5FD10D6A9D57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4DCD9A-BE0F-4325-9699-29EE15EEDAAC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57B7D0-7A4B-4DF2-9130-3F311D78F967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5F7BB4-EDB9-4FCF-B4DD-6259000584B3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ABD0B7-C0B3-41C1-8E9A-C30EDE241793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CB3E837-25D0-455B-8506-219768C123E0}" type="slidenum">
              <a:rPr lang="en-US" altLang="en-US" smtClean="0"/>
              <a:pPr eaLnBrk="1" hangingPunct="1"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965E6-F209-4634-82E0-7D92DA208E5D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EAE5E-70CD-42A3-A838-64B9F1535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8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5367-4400-4E9C-9518-963894AC4A2F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411B8-DD23-4CAD-AA41-560046B30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C505A-BA36-4D56-9756-953C6CE656F4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1FA8-305C-4C9B-96D0-FD033D499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9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F9BB8-901F-40F7-A498-20E54C9EF79B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467CB-E7EA-4590-B101-A6D89A07F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3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F1FB6-CA4C-4235-A2E1-8F2FDB02D555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9ED3B-81AC-4510-813D-5BB286BF4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7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A03CA-40AC-449A-82AC-F02AF1BAC063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1CE33-6FCB-4B76-A636-66036AB5E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0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4F8F4-7D95-4B9A-A4AB-8979123B4F06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89F8-CBBF-4685-9E9C-0AFC0A198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0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3982-9D3E-4311-BE49-BE94EEEA4D77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9462-248E-41C9-9054-3D08E5B76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9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DC37D-5316-4659-A64F-95D2F6C5BFD5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282BB-B84E-41A1-B489-9AB668B0B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7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CC3C-0062-4F30-A3BF-AF73F49BD71B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BB00D-A22F-4633-B114-4B03C383A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9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7A992-52B2-4427-8925-B280A5253346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87DB3-197C-43AD-8ED3-F1593EB8F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3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EA98E-8DAA-4266-B84F-A95137D48B17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8CBF0-5E98-42A8-BA9A-30B4025FD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8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C1BE2-B002-4A39-B1DF-C026B375129A}" type="datetime1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BF764E-3195-44B7-9BF5-E4DE8C837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://www.docticare.co.uk/pagine/Spleen.aspx&amp;ei=0PJlVPCsFMasPcGmgJAD&amp;psig=AFQjCNHFg67XCedbC7dc5fgRTj-1KZwYRA&amp;ust=141605350583735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.sa/url?sa=i&amp;rct=j&amp;q=&amp;esrc=s&amp;source=images&amp;cd=&amp;cad=rja&amp;uact=8&amp;ved=0CAcQjRw&amp;url=http://anatomypic.com/liver-anatomy-lobes/&amp;ei=WINjVIP6E4SkyQTP2YL4Cg&amp;psig=AFQjCNFWK-xRRkgwTEHNxWZPfPtSQtIFJw&amp;ust=1415893648854959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1143000"/>
          </a:xfrm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Liver &amp; Spleen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E5D49-8CDC-4862-B87D-1F537FE5AD5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06675" y="3998913"/>
            <a:ext cx="3957638" cy="579437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Vohra &amp; Dr. </a:t>
            </a:r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Sanaa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HP\My Documents\My Pictures\untitled.bmp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3645932" y="632810"/>
            <a:ext cx="1525158" cy="49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sz="half" idx="4294967295"/>
          </p:nvPr>
        </p:nvSpPr>
        <p:spPr>
          <a:xfrm>
            <a:off x="269875" y="1274763"/>
            <a:ext cx="3352800" cy="47244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visceral surface is related to the: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stomach and duodenum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lesser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omentum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gallbladder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right colic flexure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right kidney and right suprarenal gland</a:t>
            </a:r>
          </a:p>
        </p:txBody>
      </p:sp>
      <p:pic>
        <p:nvPicPr>
          <p:cNvPr id="9219" name="Picture 2" descr="C:\Documents and Settings\HP\My Documents\My Pictures\showimageCAPT4XJJ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8538" y="1379538"/>
            <a:ext cx="5473700" cy="350520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964113" y="2462213"/>
            <a:ext cx="30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7064375" y="2954338"/>
            <a:ext cx="30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5989638" y="3155950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7064375" y="4008438"/>
            <a:ext cx="30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6365875" y="3544888"/>
            <a:ext cx="304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5513388" y="2774950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EC0E6-ADC0-4D5A-9E86-992F7A4DAC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205017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Visceral Surface of the 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5" grpId="0"/>
      <p:bldP spid="92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609600"/>
          </a:xfrm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Hilum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Liver)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187450"/>
            <a:ext cx="3916362" cy="52324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A transverse fissure </a:t>
            </a:r>
            <a:r>
              <a:rPr lang="en-US" sz="2000" b="1" u="sng" dirty="0" smtClean="0">
                <a:latin typeface="Arial" charset="0"/>
                <a:cs typeface="Arial" charset="0"/>
              </a:rPr>
              <a:t>found on </a:t>
            </a:r>
            <a:r>
              <a:rPr lang="en-US" sz="2000" dirty="0" smtClean="0">
                <a:latin typeface="Arial" charset="0"/>
                <a:cs typeface="Arial" charset="0"/>
              </a:rPr>
              <a:t>the </a:t>
            </a:r>
            <a:r>
              <a:rPr lang="en-US" sz="2000" b="1" dirty="0" err="1" smtClean="0">
                <a:solidFill>
                  <a:srgbClr val="0000CC"/>
                </a:solidFill>
                <a:latin typeface="Arial" charset="0"/>
                <a:cs typeface="Arial" charset="0"/>
              </a:rPr>
              <a:t>posteroinferior</a:t>
            </a:r>
            <a:r>
              <a:rPr lang="en-US" sz="20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 surface </a:t>
            </a:r>
            <a:r>
              <a:rPr lang="en-US" sz="2000" dirty="0" smtClean="0">
                <a:latin typeface="Arial" charset="0"/>
                <a:cs typeface="Arial" charset="0"/>
              </a:rPr>
              <a:t>and </a:t>
            </a:r>
            <a:r>
              <a:rPr lang="en-US" sz="2000" b="1" u="sng" dirty="0" smtClean="0">
                <a:latin typeface="Arial" charset="0"/>
                <a:cs typeface="Arial" charset="0"/>
              </a:rPr>
              <a:t>lies between </a:t>
            </a:r>
            <a:r>
              <a:rPr lang="en-US" sz="2000" dirty="0" smtClean="0">
                <a:latin typeface="Arial" charset="0"/>
                <a:cs typeface="Arial" charset="0"/>
              </a:rPr>
              <a:t>the </a:t>
            </a:r>
            <a:r>
              <a:rPr 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caudate </a:t>
            </a:r>
            <a:r>
              <a:rPr lang="en-US" sz="2000" dirty="0" smtClean="0">
                <a:latin typeface="Arial" charset="0"/>
                <a:cs typeface="Arial" charset="0"/>
              </a:rPr>
              <a:t>and </a:t>
            </a:r>
            <a:r>
              <a:rPr 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quadrate</a:t>
            </a:r>
            <a:r>
              <a:rPr lang="en-US" sz="2000" dirty="0" smtClean="0">
                <a:latin typeface="Arial" charset="0"/>
                <a:cs typeface="Arial" charset="0"/>
              </a:rPr>
              <a:t> lobes. </a:t>
            </a:r>
          </a:p>
          <a:p>
            <a:pPr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The upper part of the </a:t>
            </a:r>
            <a:r>
              <a:rPr lang="en-US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free edge of the lesser </a:t>
            </a:r>
            <a:r>
              <a:rPr lang="en-US" sz="2000" b="1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omentum</a:t>
            </a:r>
            <a:r>
              <a:rPr lang="en-US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is </a:t>
            </a:r>
            <a:r>
              <a:rPr lang="en-US" sz="2000" u="sng" dirty="0" smtClean="0">
                <a:latin typeface="Arial" charset="0"/>
                <a:cs typeface="Arial" charset="0"/>
              </a:rPr>
              <a:t>attached to </a:t>
            </a:r>
            <a:r>
              <a:rPr lang="en-US" sz="2000" dirty="0" smtClean="0">
                <a:latin typeface="Arial" charset="0"/>
                <a:cs typeface="Arial" charset="0"/>
              </a:rPr>
              <a:t>its margins. </a:t>
            </a:r>
          </a:p>
          <a:p>
            <a:pPr>
              <a:defRPr/>
            </a:pPr>
            <a:endParaRPr lang="en-US" sz="1600" dirty="0" smtClean="0"/>
          </a:p>
        </p:txBody>
      </p:sp>
      <p:pic>
        <p:nvPicPr>
          <p:cNvPr id="10244" name="Content Placeholder 4" descr="C:\Users\user\Documents\Downloads\liverDiagram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800" y="3748088"/>
            <a:ext cx="3835400" cy="255270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981200" y="4724400"/>
            <a:ext cx="9906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30725" y="1219201"/>
            <a:ext cx="3851275" cy="502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Structures passing through the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porta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hepatis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include: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Right and left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hepatic ducts.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Right and left branches of the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hepatic artery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Right and left branches of the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portal vein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Sympathetic and parasympathetic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nerve fibers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few hepatic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lymph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nodes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drain the liver and gallbladder and send 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their efferent vessels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to the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celiac lymph nodes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D82D6-F337-49A3-B951-FE21B2EEE94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0" y="115608"/>
            <a:ext cx="9144000" cy="639762"/>
          </a:xfrm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the Liver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1613" y="931984"/>
            <a:ext cx="4860925" cy="30913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Falciform</a:t>
            </a:r>
            <a:r>
              <a:rPr lang="en-US" sz="2000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ligament 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It is a two-layered fold of the peritoneum.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It connects the liver with the diaphragm and anterior abdominal wall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umblicus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..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Its sickle-shaped free margin contains the </a:t>
            </a:r>
            <a:r>
              <a:rPr lang="en-US" sz="2000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ligamentum </a:t>
            </a:r>
            <a:r>
              <a:rPr lang="en-US" sz="2000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teres</a:t>
            </a:r>
            <a:r>
              <a:rPr lang="en-US" sz="2000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(round Ligament) of liver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the 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remains of the </a:t>
            </a:r>
            <a:r>
              <a:rPr lang="en-US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umbilical </a:t>
            </a:r>
            <a:r>
              <a:rPr lang="en-U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vein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000" b="1" dirty="0" smtClean="0"/>
              <a:t> </a:t>
            </a:r>
            <a:r>
              <a:rPr lang="en-US" sz="2000" dirty="0" smtClean="0"/>
              <a:t>which carried oxygenated from the placenta to the fetus.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2DDB9-E416-4669-BD16-28F0CABF7E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4343" name="Picture 4" descr="http://www.daviddarling.info/images/liv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0800" y="855663"/>
            <a:ext cx="3795713" cy="2471737"/>
          </a:xfrm>
          <a:ln>
            <a:solidFill>
              <a:srgbClr val="0070C0"/>
            </a:solidFill>
            <a:miter lim="800000"/>
            <a:headEnd/>
            <a:tailEnd/>
          </a:ln>
        </p:spPr>
      </p:pic>
      <p:grpSp>
        <p:nvGrpSpPr>
          <p:cNvPr id="14344" name="Group 9"/>
          <p:cNvGrpSpPr>
            <a:grpSpLocks/>
          </p:cNvGrpSpPr>
          <p:nvPr/>
        </p:nvGrpSpPr>
        <p:grpSpPr bwMode="auto">
          <a:xfrm>
            <a:off x="5180013" y="3575050"/>
            <a:ext cx="3713162" cy="2593975"/>
            <a:chOff x="4273028" y="1361112"/>
            <a:chExt cx="4476834" cy="3130550"/>
          </a:xfrm>
        </p:grpSpPr>
        <p:pic>
          <p:nvPicPr>
            <p:cNvPr id="14346" name="Picture 4" descr="C:\Users\user\Documents\Downloads\liverDiagram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262" y="1361112"/>
              <a:ext cx="4419600" cy="313055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7" name="TextBox 11"/>
            <p:cNvSpPr txBox="1">
              <a:spLocks noChangeArrowheads="1"/>
            </p:cNvSpPr>
            <p:nvPr/>
          </p:nvSpPr>
          <p:spPr bwMode="auto">
            <a:xfrm>
              <a:off x="6448096" y="2246610"/>
              <a:ext cx="6096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 b="1"/>
                <a:t>IVC</a:t>
              </a:r>
            </a:p>
          </p:txBody>
        </p:sp>
        <p:sp>
          <p:nvSpPr>
            <p:cNvPr id="14348" name="TextBox 12"/>
            <p:cNvSpPr txBox="1">
              <a:spLocks noChangeArrowheads="1"/>
            </p:cNvSpPr>
            <p:nvPr/>
          </p:nvSpPr>
          <p:spPr bwMode="auto">
            <a:xfrm>
              <a:off x="6692462" y="3951912"/>
              <a:ext cx="609600" cy="2762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 b="1"/>
                <a:t>GB</a:t>
              </a:r>
            </a:p>
          </p:txBody>
        </p:sp>
        <p:sp>
          <p:nvSpPr>
            <p:cNvPr id="14349" name="TextBox 13"/>
            <p:cNvSpPr txBox="1">
              <a:spLocks noChangeArrowheads="1"/>
            </p:cNvSpPr>
            <p:nvPr/>
          </p:nvSpPr>
          <p:spPr bwMode="auto">
            <a:xfrm>
              <a:off x="6006662" y="2808911"/>
              <a:ext cx="1154047" cy="557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200" b="1"/>
                <a:t>Porta Hepatis</a:t>
              </a:r>
            </a:p>
          </p:txBody>
        </p:sp>
        <p:sp>
          <p:nvSpPr>
            <p:cNvPr id="14350" name="TextBox 14"/>
            <p:cNvSpPr txBox="1">
              <a:spLocks noChangeArrowheads="1"/>
            </p:cNvSpPr>
            <p:nvPr/>
          </p:nvSpPr>
          <p:spPr bwMode="auto">
            <a:xfrm>
              <a:off x="4312020" y="2232266"/>
              <a:ext cx="1351185" cy="557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200" b="1"/>
                <a:t>Ligamentum     venosum</a:t>
              </a:r>
            </a:p>
          </p:txBody>
        </p:sp>
        <p:sp>
          <p:nvSpPr>
            <p:cNvPr id="14351" name="TextBox 16"/>
            <p:cNvSpPr txBox="1">
              <a:spLocks noChangeArrowheads="1"/>
            </p:cNvSpPr>
            <p:nvPr/>
          </p:nvSpPr>
          <p:spPr bwMode="auto">
            <a:xfrm>
              <a:off x="4273028" y="3226976"/>
              <a:ext cx="1524000" cy="780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200" b="1"/>
                <a:t>Round ligament of liver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626222" y="2504894"/>
              <a:ext cx="151206" cy="4598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777428" y="3646759"/>
              <a:ext cx="153120" cy="4598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04788" y="4348163"/>
            <a:ext cx="4845050" cy="1323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u="sng" dirty="0" err="1">
                <a:solidFill>
                  <a:srgbClr val="0000CC"/>
                </a:solidFill>
              </a:rPr>
              <a:t>Ligamentum</a:t>
            </a:r>
            <a:r>
              <a:rPr lang="en-US" sz="2000" b="1" u="sng" dirty="0">
                <a:solidFill>
                  <a:srgbClr val="0000CC"/>
                </a:solidFill>
              </a:rPr>
              <a:t> </a:t>
            </a:r>
            <a:r>
              <a:rPr lang="en-US" sz="2000" b="1" u="sng" dirty="0" err="1">
                <a:solidFill>
                  <a:srgbClr val="0000CC"/>
                </a:solidFill>
              </a:rPr>
              <a:t>venosum</a:t>
            </a:r>
            <a:endParaRPr lang="en-US" sz="2000" b="1" u="sng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en-US" sz="2000" dirty="0"/>
              <a:t>It</a:t>
            </a:r>
            <a:r>
              <a:rPr lang="en-US" sz="2000" b="1" dirty="0"/>
              <a:t> </a:t>
            </a:r>
            <a:r>
              <a:rPr lang="en-US" sz="2000" dirty="0"/>
              <a:t>is the</a:t>
            </a:r>
            <a:r>
              <a:rPr lang="en-US" sz="2000" u="sng" dirty="0"/>
              <a:t> fibrous remnant of the fetal </a:t>
            </a:r>
            <a:r>
              <a:rPr lang="en-US" sz="2000" b="1" u="sng" dirty="0" err="1">
                <a:solidFill>
                  <a:srgbClr val="FF0000"/>
                </a:solidFill>
              </a:rPr>
              <a:t>ductus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venosus</a:t>
            </a:r>
            <a:r>
              <a:rPr lang="en-US" sz="2000" dirty="0"/>
              <a:t>, which shunted blood from the umbilical vein to the IVC.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user\Documents\Downloads\liverDiagra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17925"/>
            <a:ext cx="3810000" cy="2698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114300" y="1257301"/>
            <a:ext cx="4800600" cy="47434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000" dirty="0" smtClean="0">
                <a:latin typeface="Arial" charset="0"/>
                <a:cs typeface="Arial" charset="0"/>
              </a:rPr>
              <a:t>The liver is divided into a large 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right lobe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and a small 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left lobe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by the attachment of the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falciform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ligament. </a:t>
            </a:r>
          </a:p>
          <a:p>
            <a:r>
              <a:rPr lang="en-US" altLang="en-US" sz="2000" dirty="0" smtClean="0">
                <a:latin typeface="Arial" charset="0"/>
                <a:cs typeface="Arial" charset="0"/>
              </a:rPr>
              <a:t>The </a:t>
            </a:r>
            <a:r>
              <a:rPr lang="en-US" altLang="en-US" sz="2000" u="sng" dirty="0" smtClean="0">
                <a:latin typeface="Arial" charset="0"/>
                <a:cs typeface="Arial" charset="0"/>
              </a:rPr>
              <a:t>right lobe</a:t>
            </a:r>
            <a:r>
              <a:rPr lang="en-US" altLang="en-US" sz="2000" dirty="0" smtClean="0">
                <a:latin typeface="Arial" charset="0"/>
                <a:cs typeface="Arial" charset="0"/>
              </a:rPr>
              <a:t> is further divided into a 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quadrate lobe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and a 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caudate lobe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by the presence of the gallbladder, the fissure for the ligamentum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teres</a:t>
            </a:r>
            <a:r>
              <a:rPr lang="en-US" altLang="en-US" sz="2000" dirty="0" smtClean="0">
                <a:latin typeface="Arial" charset="0"/>
                <a:cs typeface="Arial" charset="0"/>
              </a:rPr>
              <a:t>, the inferior vena cava, and the fissure for the ligamentum </a:t>
            </a:r>
            <a:r>
              <a:rPr lang="en-US" altLang="en-US" sz="2000" dirty="0" err="1" smtClean="0">
                <a:latin typeface="Arial" charset="0"/>
                <a:cs typeface="Arial" charset="0"/>
              </a:rPr>
              <a:t>venosum</a:t>
            </a:r>
            <a:r>
              <a:rPr lang="en-US" altLang="en-US" sz="2000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 altLang="en-US" sz="2000" dirty="0" smtClean="0">
                <a:latin typeface="Arial" charset="0"/>
                <a:cs typeface="Arial" charset="0"/>
              </a:rPr>
              <a:t>The caudate lobe is connected to the right lobe by the </a:t>
            </a:r>
            <a:r>
              <a:rPr lang="en-US" altLang="en-U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caudate process.</a:t>
            </a:r>
          </a:p>
          <a:p>
            <a:pPr eaLnBrk="1" hangingPunct="1"/>
            <a:r>
              <a:rPr lang="en-US" altLang="en-US" sz="20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The quadrate and caudate lobes are a functional part of the </a:t>
            </a:r>
            <a:r>
              <a:rPr lang="en-US" altLang="en-US" sz="2000" u="sng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left lobe </a:t>
            </a:r>
            <a:r>
              <a:rPr lang="en-US" altLang="en-US" sz="20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of the liver. </a:t>
            </a:r>
          </a:p>
          <a:p>
            <a:pPr eaLnBrk="1" hangingPunct="1"/>
            <a:endParaRPr lang="en-US" altLang="en-US" sz="20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340" name="Picture 2" descr="C:\Documents and Settings\HP\My Documents\My Pictures\showimageCAXP023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55725"/>
            <a:ext cx="2667000" cy="2268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010400" y="1336675"/>
            <a:ext cx="5334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67400" y="1260475"/>
            <a:ext cx="5334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6858000" y="3946525"/>
            <a:ext cx="1371600" cy="1019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Box 21"/>
          <p:cNvSpPr txBox="1">
            <a:spLocks noChangeArrowheads="1"/>
          </p:cNvSpPr>
          <p:nvPr/>
        </p:nvSpPr>
        <p:spPr bwMode="auto">
          <a:xfrm>
            <a:off x="5257800" y="486092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/>
              <a:t>Left lobe</a:t>
            </a:r>
          </a:p>
        </p:txBody>
      </p:sp>
      <p:sp>
        <p:nvSpPr>
          <p:cNvPr id="14347" name="TextBox 22"/>
          <p:cNvSpPr txBox="1">
            <a:spLocks noChangeArrowheads="1"/>
          </p:cNvSpPr>
          <p:nvPr/>
        </p:nvSpPr>
        <p:spPr bwMode="auto">
          <a:xfrm>
            <a:off x="7543800" y="4937125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/>
              <a:t>Right lobe</a:t>
            </a:r>
          </a:p>
        </p:txBody>
      </p:sp>
      <p:sp>
        <p:nvSpPr>
          <p:cNvPr id="14348" name="TextBox 23"/>
          <p:cNvSpPr txBox="1">
            <a:spLocks noChangeArrowheads="1"/>
          </p:cNvSpPr>
          <p:nvPr/>
        </p:nvSpPr>
        <p:spPr bwMode="auto">
          <a:xfrm>
            <a:off x="6324600" y="5699125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/>
              <a:t>Quadrate lobe</a:t>
            </a:r>
          </a:p>
        </p:txBody>
      </p:sp>
      <p:sp>
        <p:nvSpPr>
          <p:cNvPr id="14349" name="TextBox 24"/>
          <p:cNvSpPr txBox="1">
            <a:spLocks noChangeArrowheads="1"/>
          </p:cNvSpPr>
          <p:nvPr/>
        </p:nvSpPr>
        <p:spPr bwMode="auto">
          <a:xfrm>
            <a:off x="6096000" y="4327525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/>
              <a:t>Cauate lobe</a:t>
            </a:r>
          </a:p>
        </p:txBody>
      </p:sp>
      <p:sp>
        <p:nvSpPr>
          <p:cNvPr id="14350" name="TextBox 26"/>
          <p:cNvSpPr txBox="1">
            <a:spLocks noChangeArrowheads="1"/>
          </p:cNvSpPr>
          <p:nvPr/>
        </p:nvSpPr>
        <p:spPr bwMode="auto">
          <a:xfrm>
            <a:off x="8077200" y="3717925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Caudate process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9222A-708A-483A-9F20-38A12A6F0E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152005"/>
            <a:ext cx="9144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</a:rPr>
              <a:t>Lobes of The 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346" grpId="0"/>
      <p:bldP spid="14347" grpId="0"/>
      <p:bldP spid="14348" grpId="0"/>
      <p:bldP spid="14349" grpId="0"/>
      <p:bldP spid="143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3513" y="968375"/>
            <a:ext cx="4503737" cy="52276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/>
              <a:t>The blood vessels </a:t>
            </a:r>
            <a:r>
              <a:rPr lang="en-US" sz="2400" b="1" dirty="0">
                <a:solidFill>
                  <a:srgbClr val="FF0000"/>
                </a:solidFill>
              </a:rPr>
              <a:t>conveying</a:t>
            </a:r>
            <a:r>
              <a:rPr lang="en-US" sz="2400" dirty="0"/>
              <a:t> blood to the liver are the </a:t>
            </a:r>
            <a:r>
              <a:rPr lang="en-US" sz="2400" b="1" u="sng" dirty="0">
                <a:solidFill>
                  <a:srgbClr val="FF0000"/>
                </a:solidFill>
              </a:rPr>
              <a:t>hepatic artery (30%) </a:t>
            </a:r>
            <a:r>
              <a:rPr lang="en-US" sz="2400" dirty="0">
                <a:solidFill>
                  <a:srgbClr val="00B0F0"/>
                </a:solidFill>
              </a:rPr>
              <a:t>a branch of celiac trunk</a:t>
            </a:r>
            <a:r>
              <a:rPr lang="en-US" sz="2400" dirty="0"/>
              <a:t>, and </a:t>
            </a:r>
            <a:r>
              <a:rPr lang="en-US" sz="2400" b="1" u="sng" dirty="0">
                <a:solidFill>
                  <a:srgbClr val="0000CC"/>
                </a:solidFill>
              </a:rPr>
              <a:t>portal vein (70%).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hepatic artery </a:t>
            </a:r>
            <a:r>
              <a:rPr lang="en-US" sz="2400" dirty="0"/>
              <a:t>brings oxygenated blood to the liver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0000CC"/>
                </a:solidFill>
              </a:rPr>
              <a:t>portal vein </a:t>
            </a:r>
            <a:r>
              <a:rPr lang="en-US" sz="2400" dirty="0"/>
              <a:t>brings venous blood rich in the products of digestion, which have been absorbed from the gastrointestinal tract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to the liver.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0" y="152400"/>
            <a:ext cx="91440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Circulation through the Liver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403975"/>
            <a:ext cx="2133600" cy="365125"/>
          </a:xfrm>
        </p:spPr>
        <p:txBody>
          <a:bodyPr/>
          <a:lstStyle/>
          <a:p>
            <a:pPr>
              <a:defRPr/>
            </a:pPr>
            <a:fld id="{F5A0E252-2AC5-47A6-A237-FCB6E0A74B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6391" name="Picture 2" descr="C:\Documents and Settings\Zeenet\My Documents\My Pictures\z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195388"/>
            <a:ext cx="411321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2813" y="4640263"/>
            <a:ext cx="4079875" cy="15700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The venous blood is drained by right &amp; left </a:t>
            </a:r>
            <a:r>
              <a:rPr lang="en-US" sz="2400" b="1" dirty="0">
                <a:solidFill>
                  <a:srgbClr val="0000CC"/>
                </a:solidFill>
              </a:rPr>
              <a:t>hepatic veins </a:t>
            </a:r>
            <a:r>
              <a:rPr lang="en-US" sz="2400" dirty="0"/>
              <a:t>which drain into the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b="1" dirty="0">
                <a:solidFill>
                  <a:srgbClr val="0000CC"/>
                </a:solidFill>
              </a:rPr>
              <a:t>inferior vena cava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E178D-9C4A-47F1-8107-F223C75588B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0213" y="573088"/>
            <a:ext cx="4100512" cy="5391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/>
              <a:t>At or close to the </a:t>
            </a:r>
            <a:r>
              <a:rPr lang="en-US" sz="2400" dirty="0" err="1"/>
              <a:t>porta</a:t>
            </a:r>
            <a:r>
              <a:rPr lang="en-US" sz="2400" dirty="0"/>
              <a:t> </a:t>
            </a:r>
            <a:r>
              <a:rPr lang="en-US" sz="2400" dirty="0" err="1"/>
              <a:t>hepatis</a:t>
            </a:r>
            <a:r>
              <a:rPr lang="en-US" sz="2400" dirty="0"/>
              <a:t>, the </a:t>
            </a:r>
            <a:r>
              <a:rPr lang="en-US" sz="2400" dirty="0">
                <a:solidFill>
                  <a:srgbClr val="FF0000"/>
                </a:solidFill>
              </a:rPr>
              <a:t>hepatic artery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portal vein </a:t>
            </a:r>
            <a:r>
              <a:rPr lang="en-US" sz="2400" dirty="0"/>
              <a:t>terminate by dividing into right and left </a:t>
            </a:r>
            <a:r>
              <a:rPr lang="en-US" sz="2400" dirty="0">
                <a:solidFill>
                  <a:srgbClr val="FF00FF"/>
                </a:solidFill>
              </a:rPr>
              <a:t>primary branches </a:t>
            </a:r>
            <a:r>
              <a:rPr lang="en-US" sz="2400" dirty="0"/>
              <a:t>which  supply the right and left parts of liver, respectively.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/>
              <a:t>Within the liver, the primary branches divide to give </a:t>
            </a:r>
            <a:r>
              <a:rPr lang="en-US" sz="2400" dirty="0">
                <a:solidFill>
                  <a:srgbClr val="FF00FF"/>
                </a:solidFill>
              </a:rPr>
              <a:t>secondary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FF"/>
                </a:solidFill>
              </a:rPr>
              <a:t>tertiary</a:t>
            </a:r>
            <a:r>
              <a:rPr lang="en-US" sz="2400" dirty="0"/>
              <a:t> </a:t>
            </a:r>
            <a:r>
              <a:rPr lang="en-US" sz="2400" u="sng" dirty="0"/>
              <a:t>to supply the hepatic segments </a:t>
            </a:r>
            <a:r>
              <a:rPr lang="en-US" sz="2400" dirty="0"/>
              <a:t>independently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81538" y="604838"/>
            <a:ext cx="4038600" cy="53451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hepatic veins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are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intersegmental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their distribution and function, draining parts of adjacent segments.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attachment of these veins to the IVC helps hold the liver in position.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peritoneal ligaments and the tone of the abdominal muscles play a minor role in the support of liver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355600" y="4121150"/>
            <a:ext cx="8337550" cy="17748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 b="1" smtClean="0"/>
              <a:t>Sympathetic</a:t>
            </a:r>
            <a:r>
              <a:rPr lang="en-US" altLang="en-US" sz="2400" smtClean="0"/>
              <a:t> and </a:t>
            </a:r>
            <a:r>
              <a:rPr lang="en-US" altLang="en-US" sz="2400" b="1" smtClean="0"/>
              <a:t>parasympathetic nerves </a:t>
            </a:r>
            <a:r>
              <a:rPr lang="en-US" altLang="en-US" sz="2400" smtClean="0"/>
              <a:t>from the </a:t>
            </a:r>
            <a:r>
              <a:rPr lang="en-US" altLang="en-US" sz="2400" b="1" smtClean="0"/>
              <a:t>celiac plexus. </a:t>
            </a:r>
          </a:p>
          <a:p>
            <a:r>
              <a:rPr lang="en-US" altLang="en-US" sz="2400" smtClean="0"/>
              <a:t>The </a:t>
            </a:r>
            <a:r>
              <a:rPr lang="en-US" altLang="en-US" sz="2400" b="1" smtClean="0"/>
              <a:t>anterior vagal trunk </a:t>
            </a:r>
            <a:r>
              <a:rPr lang="en-US" altLang="en-US" sz="2400" smtClean="0"/>
              <a:t>gives rise to a </a:t>
            </a:r>
            <a:r>
              <a:rPr lang="en-US" altLang="en-US" sz="2400" b="1" smtClean="0"/>
              <a:t>large hepatic branch</a:t>
            </a:r>
            <a:r>
              <a:rPr lang="en-US" altLang="en-US" sz="2400" smtClean="0"/>
              <a:t>, which passes </a:t>
            </a:r>
            <a:r>
              <a:rPr lang="en-US" altLang="en-US" sz="2400" b="1" smtClean="0"/>
              <a:t>directly to the liver.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7350" y="733425"/>
            <a:ext cx="8388350" cy="2597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liver produces a large amount of 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lymph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—about one third to one half of all body lymph.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lymph vessels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leave the liver and enter several 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lymph nodes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the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porta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hepatis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efferent vessels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pass to the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celiac nodes.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 few vessels pass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from the bare area of the liver through the diaphragm to the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posterior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mediastinal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lymph nodes.</a:t>
            </a:r>
            <a:endParaRPr lang="en-US" sz="1600" b="1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3B8F6-4C89-4EEB-A01B-4321309DDF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595" y="3579499"/>
            <a:ext cx="3532133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Nerve Supply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301" y="206706"/>
            <a:ext cx="298780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Lymph Drainage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sz="half" idx="4294967295"/>
          </p:nvPr>
        </p:nvSpPr>
        <p:spPr>
          <a:xfrm>
            <a:off x="249238" y="1077913"/>
            <a:ext cx="4090987" cy="545941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000" dirty="0" smtClean="0">
                <a:latin typeface="Arial" charset="0"/>
                <a:cs typeface="Arial" charset="0"/>
              </a:rPr>
              <a:t>It is a specific type of anastomosis that occurs between the veins of 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portal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circulation and those of 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systemic</a:t>
            </a:r>
            <a:r>
              <a:rPr lang="en-US" alt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circulation</a:t>
            </a:r>
          </a:p>
          <a:p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In portal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hypertion</a:t>
            </a:r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these anastomosis open and form </a:t>
            </a:r>
            <a:r>
              <a:rPr lang="en-US" altLang="en-US" sz="2000" b="1" dirty="0" smtClean="0">
                <a:latin typeface="Arial" charset="0"/>
                <a:cs typeface="Arial" charset="0"/>
              </a:rPr>
              <a:t>venous dilatation </a:t>
            </a:r>
            <a:r>
              <a:rPr lang="en-US" altLang="en-US" sz="2000" dirty="0" smtClean="0">
                <a:latin typeface="Arial" charset="0"/>
                <a:cs typeface="Arial" charset="0"/>
              </a:rPr>
              <a:t>called </a:t>
            </a:r>
            <a:r>
              <a:rPr lang="en-US" altLang="en-US" sz="2000" b="1" dirty="0" smtClean="0">
                <a:latin typeface="Arial" charset="0"/>
                <a:cs typeface="Arial" charset="0"/>
              </a:rPr>
              <a:t>varices.</a:t>
            </a:r>
          </a:p>
          <a:p>
            <a:r>
              <a:rPr lang="en-US" altLang="en-US" sz="2000" b="1" dirty="0" smtClean="0">
                <a:solidFill>
                  <a:srgbClr val="FF00FF"/>
                </a:solidFill>
                <a:latin typeface="Arial" charset="0"/>
                <a:cs typeface="Arial" charset="0"/>
              </a:rPr>
              <a:t>Sites: </a:t>
            </a:r>
          </a:p>
          <a:p>
            <a:pPr marL="800100" lvl="1" indent="-342900">
              <a:buFont typeface="Calibri" pitchFamily="34" charset="0"/>
              <a:buAutoNum type="alphaUcPeriod"/>
            </a:pPr>
            <a:r>
              <a:rPr lang="en-US" altLang="en-US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Esophagus</a:t>
            </a:r>
          </a:p>
          <a:p>
            <a:pPr marL="800100" lvl="1" indent="-342900">
              <a:buFont typeface="Calibri" pitchFamily="34" charset="0"/>
              <a:buAutoNum type="alphaUcPeriod"/>
            </a:pPr>
            <a:r>
              <a:rPr lang="en-US" altLang="en-US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Anal canal</a:t>
            </a:r>
          </a:p>
          <a:p>
            <a:pPr marL="800100" lvl="1" indent="-342900">
              <a:buFont typeface="Calibri" pitchFamily="34" charset="0"/>
              <a:buAutoNum type="alphaUcPeriod"/>
            </a:pPr>
            <a:r>
              <a:rPr lang="en-US" altLang="en-US" sz="2000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Paraumbilical</a:t>
            </a:r>
            <a:r>
              <a:rPr lang="en-US" altLang="en-US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region</a:t>
            </a:r>
          </a:p>
          <a:p>
            <a:pPr marL="800100" lvl="1" indent="-342900">
              <a:buFont typeface="Calibri" pitchFamily="34" charset="0"/>
              <a:buAutoNum type="alphaUcPeriod"/>
            </a:pPr>
            <a:r>
              <a:rPr lang="en-US" altLang="en-US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Retroperitoneal</a:t>
            </a:r>
          </a:p>
          <a:p>
            <a:pPr marL="800100" lvl="1" indent="-342900">
              <a:buFont typeface="Calibri" pitchFamily="34" charset="0"/>
              <a:buAutoNum type="alphaUcPeriod"/>
            </a:pPr>
            <a:r>
              <a:rPr lang="en-US" altLang="en-US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Intrahepatic  (Patent ductus  </a:t>
            </a:r>
            <a:r>
              <a:rPr lang="en-US" altLang="en-US" sz="2000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venosus</a:t>
            </a:r>
            <a:r>
              <a:rPr lang="en-US" altLang="en-US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134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Portal-Systemic (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Portacaval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Anastomoses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162050"/>
            <a:ext cx="4376738" cy="52117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F3A28-195F-43F3-9E36-9D5EC05C539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Spleen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678363" cy="54102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latin typeface="Arial" charset="0"/>
                <a:cs typeface="Arial" charset="0"/>
              </a:rPr>
              <a:t>Largest single mass of </a:t>
            </a:r>
            <a:r>
              <a:rPr lang="en-US" altLang="en-US" sz="24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lymphoid tissue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latin typeface="Arial" charset="0"/>
                <a:cs typeface="Arial" charset="0"/>
              </a:rPr>
              <a:t>Located in the 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left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hypochondrium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deep to 9, 10 &amp; 11 ribs</a:t>
            </a:r>
            <a:endParaRPr lang="en-US" altLang="en-US" sz="2400" dirty="0" smtClean="0">
              <a:solidFill>
                <a:srgbClr val="FF99CC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Long axis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lies along the shaft of the 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</a:t>
            </a:r>
            <a:r>
              <a:rPr lang="en-US" altLang="en-US" sz="2400" baseline="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rib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and </a:t>
            </a:r>
            <a:r>
              <a:rPr lang="en-US" altLang="en-US" sz="2400" u="sng" dirty="0" smtClean="0">
                <a:latin typeface="Arial" charset="0"/>
                <a:cs typeface="Arial" charset="0"/>
              </a:rPr>
              <a:t>separated from them</a:t>
            </a:r>
            <a:r>
              <a:rPr lang="en-US" altLang="en-US" sz="2400" dirty="0" smtClean="0">
                <a:latin typeface="Arial" charset="0"/>
                <a:cs typeface="Arial" charset="0"/>
              </a:rPr>
              <a:t> by the diaphragm and the </a:t>
            </a:r>
            <a:r>
              <a:rPr lang="en-US" altLang="en-US" sz="2400" dirty="0" err="1" smtClean="0">
                <a:latin typeface="Arial" charset="0"/>
                <a:cs typeface="Arial" charset="0"/>
              </a:rPr>
              <a:t>costodiaphragmatic</a:t>
            </a:r>
            <a:r>
              <a:rPr lang="en-US" altLang="en-US" sz="2400" dirty="0" smtClean="0">
                <a:latin typeface="Arial" charset="0"/>
                <a:cs typeface="Arial" charset="0"/>
              </a:rPr>
              <a:t> recess</a:t>
            </a:r>
            <a:r>
              <a:rPr lang="en-US" altLang="en-US" sz="1800" dirty="0" smtClean="0">
                <a:latin typeface="Arial" charset="0"/>
                <a:cs typeface="Arial" charset="0"/>
              </a:rPr>
              <a:t>(space in pleural cavity).</a:t>
            </a:r>
            <a:endParaRPr lang="en-US" altLang="en-US" sz="1800" dirty="0" smtClean="0">
              <a:solidFill>
                <a:srgbClr val="FF99CC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latin typeface="Arial" charset="0"/>
                <a:cs typeface="Arial" charset="0"/>
              </a:rPr>
              <a:t>Ovoid in shape with 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notched anterior border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Lower pole </a:t>
            </a:r>
            <a:r>
              <a:rPr lang="en-US" altLang="en-US" sz="2400" dirty="0" smtClean="0">
                <a:latin typeface="Arial" charset="0"/>
                <a:cs typeface="Arial" charset="0"/>
              </a:rPr>
              <a:t>extends forward as far as the </a:t>
            </a:r>
            <a:r>
              <a:rPr lang="en-US" altLang="en-US" sz="2400" b="1" dirty="0" err="1" smtClean="0">
                <a:latin typeface="Arial" charset="0"/>
                <a:cs typeface="Arial" charset="0"/>
              </a:rPr>
              <a:t>midaxillary</a:t>
            </a:r>
            <a:r>
              <a:rPr lang="en-US" altLang="en-US" sz="2400" b="1" dirty="0" smtClean="0">
                <a:latin typeface="Arial" charset="0"/>
                <a:cs typeface="Arial" charset="0"/>
              </a:rPr>
              <a:t> line.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latin typeface="Arial" charset="0"/>
                <a:cs typeface="Arial" charset="0"/>
              </a:rPr>
              <a:t>Normal size spleen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can not 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be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palpated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on clinical examination.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</p:txBody>
      </p:sp>
      <p:pic>
        <p:nvPicPr>
          <p:cNvPr id="19460" name="Picture 4" descr="s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37920" r="11627" b="12500"/>
          <a:stretch>
            <a:fillRect/>
          </a:stretch>
        </p:blipFill>
        <p:spPr>
          <a:xfrm>
            <a:off x="4940300" y="1693863"/>
            <a:ext cx="3944938" cy="3287712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5B0BC-D7E8-449D-BB58-C1743D500D5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0" y="2743200"/>
            <a:ext cx="515938" cy="355600"/>
          </a:xfrm>
          <a:prstGeom prst="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10" descr="https://encrypted-tbn1.gstatic.com/images?q=tbn:ANd9GcRlcNe296FynAX8OSNCS2T5mSRkqfqPRVfMtzylgvlbcDP7XTw6e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1638300"/>
            <a:ext cx="4067175" cy="3411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 autoUpdateAnimBg="0"/>
      <p:bldP spid="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sz="half" idx="4294967295"/>
          </p:nvPr>
        </p:nvSpPr>
        <p:spPr>
          <a:xfrm>
            <a:off x="382588" y="3411538"/>
            <a:ext cx="4830762" cy="2921000"/>
          </a:xfrm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Borders: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anterior and superior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 are sharp.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Anterior border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 notched. 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posterior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(medial) and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inferior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are rounded.</a:t>
            </a:r>
          </a:p>
        </p:txBody>
      </p:sp>
      <p:pic>
        <p:nvPicPr>
          <p:cNvPr id="21507" name="Picture 3" descr="C:\Documents and Settings\HP\My Documents\My Pictures\showimageCAOMVZAJ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1675" y="366713"/>
            <a:ext cx="2830513" cy="2767012"/>
          </a:xfrm>
          <a:ln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355600"/>
            <a:ext cx="5214938" cy="28114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Surfaces: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Diaphragmatic surface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is convexly curved to fit the concavity of the diaphragm and curved bodies of the adjacent ribs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Visceral surface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related to viscera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21509" name="Picture 8" descr="gt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t="8485" r="12666" b="10608"/>
          <a:stretch>
            <a:fillRect/>
          </a:stretch>
        </p:blipFill>
        <p:spPr bwMode="auto">
          <a:xfrm>
            <a:off x="5445125" y="3330575"/>
            <a:ext cx="3086100" cy="30861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62785-6968-42C2-B553-4BE64475408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41910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the student should be able to describe the: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Location, subdivisions and relations and peritoneal reflection of 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supply, nerve supply and lymphatic drainage of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Location, subdivisions and relations and peritoneal reflection of 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spleen.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supply, nerve supply and lymphatic drainage of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spleen.</a:t>
            </a:r>
          </a:p>
          <a:p>
            <a:pPr>
              <a:buFont typeface="Arial" charset="0"/>
              <a:buNone/>
              <a:defRPr/>
            </a:pPr>
            <a:r>
              <a:rPr lang="en-US" sz="2400" i="1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B613-5A6B-4D69-835A-77A2ADC5A49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257504"/>
            <a:ext cx="9144000" cy="6397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Peritoneal Reflections/Ligaments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4788" y="979488"/>
            <a:ext cx="4489450" cy="55435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Arial" charset="0"/>
                <a:cs typeface="Arial" charset="0"/>
              </a:rPr>
              <a:t>Spleen is </a:t>
            </a:r>
            <a:r>
              <a:rPr lang="en-US" altLang="en-US" sz="2400" b="1" smtClean="0">
                <a:latin typeface="Arial" charset="0"/>
                <a:cs typeface="Arial" charset="0"/>
              </a:rPr>
              <a:t>completely </a:t>
            </a:r>
            <a:r>
              <a:rPr lang="en-US" altLang="en-US" sz="2400" smtClean="0">
                <a:latin typeface="Arial" charset="0"/>
                <a:cs typeface="Arial" charset="0"/>
              </a:rPr>
              <a:t>surrounded by </a:t>
            </a:r>
            <a:r>
              <a:rPr lang="en-US" altLang="en-US" sz="2400" b="1" smtClean="0">
                <a:latin typeface="Arial" charset="0"/>
                <a:cs typeface="Arial" charset="0"/>
              </a:rPr>
              <a:t>peritoneum</a:t>
            </a:r>
            <a:r>
              <a:rPr lang="en-US" altLang="en-US" sz="2400" smtClean="0">
                <a:latin typeface="Arial" charset="0"/>
                <a:cs typeface="Arial" charset="0"/>
              </a:rPr>
              <a:t> </a:t>
            </a:r>
            <a:r>
              <a:rPr lang="en-US" altLang="en-US" sz="2000" b="1" u="sng" smtClean="0">
                <a:latin typeface="Arial" charset="0"/>
                <a:cs typeface="Arial" charset="0"/>
              </a:rPr>
              <a:t>EXCEPT</a:t>
            </a:r>
            <a:r>
              <a:rPr lang="en-US" altLang="en-US" sz="2400" smtClean="0">
                <a:latin typeface="Arial" charset="0"/>
                <a:cs typeface="Arial" charset="0"/>
              </a:rPr>
              <a:t> at the </a:t>
            </a:r>
            <a:r>
              <a:rPr lang="en-US" altLang="en-US" sz="2400" b="1" smtClean="0">
                <a:latin typeface="Arial" charset="0"/>
                <a:cs typeface="Arial" charset="0"/>
              </a:rPr>
              <a:t>hilum where its margins give attachement to </a:t>
            </a:r>
            <a:r>
              <a:rPr lang="en-US" altLang="en-US" sz="2400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b="1" smtClean="0">
                <a:solidFill>
                  <a:srgbClr val="00B0F0"/>
                </a:solidFill>
                <a:latin typeface="Arial" charset="0"/>
                <a:cs typeface="Arial" charset="0"/>
              </a:rPr>
              <a:t>Gastrosplenic ligament </a:t>
            </a:r>
            <a:r>
              <a:rPr lang="en-US" altLang="en-US" sz="2400" smtClean="0">
                <a:latin typeface="Arial" charset="0"/>
                <a:cs typeface="Arial" charset="0"/>
              </a:rPr>
              <a:t>to the </a:t>
            </a:r>
            <a:r>
              <a:rPr lang="en-US" altLang="en-US" sz="2400" b="1" smtClean="0">
                <a:latin typeface="Arial" charset="0"/>
                <a:cs typeface="Arial" charset="0"/>
              </a:rPr>
              <a:t>greater curvature </a:t>
            </a:r>
            <a:r>
              <a:rPr lang="en-US" altLang="en-US" sz="2400" smtClean="0">
                <a:latin typeface="Arial" charset="0"/>
                <a:cs typeface="Arial" charset="0"/>
              </a:rPr>
              <a:t>of</a:t>
            </a:r>
            <a:r>
              <a:rPr lang="en-US" altLang="en-US" sz="2400" b="1" smtClean="0">
                <a:latin typeface="Arial" charset="0"/>
                <a:cs typeface="Arial" charset="0"/>
              </a:rPr>
              <a:t> stomach </a:t>
            </a:r>
            <a:r>
              <a:rPr lang="en-US" altLang="en-US" sz="2400" smtClean="0">
                <a:latin typeface="Arial" charset="0"/>
                <a:cs typeface="Arial" charset="0"/>
              </a:rPr>
              <a:t>(carrying the </a:t>
            </a:r>
            <a:r>
              <a:rPr lang="en-US" altLang="en-US" sz="2400" smtClean="0">
                <a:solidFill>
                  <a:srgbClr val="FF0000"/>
                </a:solidFill>
                <a:latin typeface="Arial" charset="0"/>
                <a:cs typeface="Arial" charset="0"/>
              </a:rPr>
              <a:t>short gastric and left gastroepiploic vessels</a:t>
            </a:r>
            <a:r>
              <a:rPr lang="en-US" altLang="en-US" sz="2400" smtClean="0">
                <a:latin typeface="Arial" charset="0"/>
                <a:cs typeface="Arial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b="1" smtClean="0">
                <a:solidFill>
                  <a:srgbClr val="00B0F0"/>
                </a:solidFill>
                <a:latin typeface="Arial" charset="0"/>
                <a:cs typeface="Arial" charset="0"/>
              </a:rPr>
              <a:t>Lienorenal ligament </a:t>
            </a:r>
            <a:r>
              <a:rPr lang="en-US" altLang="en-US" sz="2400" smtClean="0">
                <a:latin typeface="Arial" charset="0"/>
                <a:cs typeface="Arial" charset="0"/>
              </a:rPr>
              <a:t>to the </a:t>
            </a:r>
            <a:r>
              <a:rPr lang="en-US" altLang="en-US" sz="2400" b="1" smtClean="0">
                <a:latin typeface="Arial" charset="0"/>
                <a:cs typeface="Arial" charset="0"/>
              </a:rPr>
              <a:t>left kidney </a:t>
            </a:r>
            <a:r>
              <a:rPr lang="en-US" altLang="en-US" sz="2400" smtClean="0">
                <a:latin typeface="Arial" charset="0"/>
                <a:cs typeface="Arial" charset="0"/>
              </a:rPr>
              <a:t>(carrying the </a:t>
            </a:r>
            <a:r>
              <a:rPr lang="en-US" altLang="en-US" sz="2400" smtClean="0">
                <a:solidFill>
                  <a:srgbClr val="FF0000"/>
                </a:solidFill>
                <a:latin typeface="Arial" charset="0"/>
                <a:cs typeface="Arial" charset="0"/>
              </a:rPr>
              <a:t>splenic vessels and the tail of pancreas</a:t>
            </a:r>
            <a:r>
              <a:rPr lang="en-US" altLang="en-US" sz="2400" smtClean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pic>
        <p:nvPicPr>
          <p:cNvPr id="22534" name="Picture 4" descr="s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t="4233" r="9958" b="12700"/>
          <a:stretch>
            <a:fillRect/>
          </a:stretch>
        </p:blipFill>
        <p:spPr>
          <a:xfrm>
            <a:off x="4814888" y="979488"/>
            <a:ext cx="3660775" cy="2160587"/>
          </a:xfrm>
          <a:ln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2535" name="Picture 3" descr="C:\Documents and Settings\HP\My Documents\My Pictures\showimageCAOMVZA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3222625"/>
            <a:ext cx="3630612" cy="32464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ADB12-1558-489C-987C-3AEF000BC0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445"/>
            <a:ext cx="9144000" cy="609600"/>
          </a:xfrm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Relations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36638"/>
            <a:ext cx="4518025" cy="509111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FF0000"/>
                </a:solidFill>
                <a:latin typeface="Arial" charset="0"/>
                <a:cs typeface="Arial" charset="0"/>
              </a:rPr>
              <a:t>Anteriorly:</a:t>
            </a:r>
            <a:r>
              <a:rPr lang="en-US" altLang="en-US" sz="2400" smtClean="0">
                <a:latin typeface="Arial" charset="0"/>
                <a:cs typeface="Arial" charset="0"/>
              </a:rPr>
              <a:t> Stomach, tail of pancreas, left colic flexure &amp; left kidney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FF0000"/>
                </a:solidFill>
                <a:latin typeface="Arial" charset="0"/>
                <a:cs typeface="Arial" charset="0"/>
              </a:rPr>
              <a:t>Posteriorly: </a:t>
            </a:r>
            <a:r>
              <a:rPr lang="en-US" altLang="en-US" sz="2400" smtClean="0">
                <a:latin typeface="Arial" charset="0"/>
                <a:cs typeface="Arial" charset="0"/>
              </a:rPr>
              <a:t>Diaphragm, that separates it from the  left pleura (left costo-diaphragmatic recess), left lung &amp; 9, 10 &amp; 11 ribs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  <a:p>
            <a:r>
              <a:rPr lang="en-US" altLang="en-US" sz="2400" smtClean="0">
                <a:solidFill>
                  <a:srgbClr val="FF0000"/>
                </a:solidFill>
                <a:latin typeface="Arial" charset="0"/>
                <a:cs typeface="Arial" charset="0"/>
              </a:rPr>
              <a:t>Inferiorly:</a:t>
            </a:r>
            <a:r>
              <a:rPr lang="en-US" altLang="en-US" sz="2400" smtClean="0">
                <a:latin typeface="Arial" charset="0"/>
                <a:cs typeface="Arial" charset="0"/>
              </a:rPr>
              <a:t> Left colic flexure.</a:t>
            </a:r>
          </a:p>
          <a:p>
            <a:pPr>
              <a:buFont typeface="Arial" charset="0"/>
              <a:buNone/>
            </a:pPr>
            <a:endParaRPr lang="en-US" altLang="en-US" sz="2400" smtClean="0">
              <a:latin typeface="Arial" charset="0"/>
              <a:cs typeface="Arial" charset="0"/>
            </a:endParaRPr>
          </a:p>
          <a:p>
            <a:r>
              <a:rPr lang="en-US" altLang="en-US" sz="2400" smtClean="0">
                <a:solidFill>
                  <a:srgbClr val="FF0000"/>
                </a:solidFill>
                <a:latin typeface="Arial" charset="0"/>
                <a:cs typeface="Arial" charset="0"/>
              </a:rPr>
              <a:t>Medially:</a:t>
            </a:r>
            <a:r>
              <a:rPr lang="en-US" altLang="en-US" sz="2400" smtClean="0">
                <a:latin typeface="Arial" charset="0"/>
                <a:cs typeface="Arial" charset="0"/>
              </a:rPr>
              <a:t> Left kidney.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3558" name="Picture 8" descr="gt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t="8485" r="12666" b="10608"/>
          <a:stretch>
            <a:fillRect/>
          </a:stretch>
        </p:blipFill>
        <p:spPr>
          <a:xfrm>
            <a:off x="4756150" y="1433513"/>
            <a:ext cx="4135438" cy="4135437"/>
          </a:xfrm>
          <a:ln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2094E-6678-4D40-A999-CBABA1901F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9937"/>
            <a:ext cx="9144000" cy="517634"/>
          </a:xfrm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Arterial Supply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" y="900113"/>
            <a:ext cx="4640263" cy="55149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Splenic artery</a:t>
            </a:r>
          </a:p>
          <a:p>
            <a:pPr eaLnBrk="1" hangingPunct="1"/>
            <a:r>
              <a:rPr lang="en-US" altLang="en-US" sz="2000" smtClean="0">
                <a:latin typeface="Arial" charset="0"/>
                <a:cs typeface="Arial" charset="0"/>
              </a:rPr>
              <a:t>Largest branch of  the </a:t>
            </a:r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celiac artery</a:t>
            </a:r>
          </a:p>
          <a:p>
            <a:pPr eaLnBrk="1" hangingPunct="1"/>
            <a:r>
              <a:rPr lang="en-US" altLang="en-US" sz="2000" smtClean="0">
                <a:latin typeface="Arial" charset="0"/>
                <a:cs typeface="Arial" charset="0"/>
              </a:rPr>
              <a:t>Runs a </a:t>
            </a:r>
            <a:r>
              <a:rPr lang="en-US" altLang="en-US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tortuous course</a:t>
            </a:r>
            <a:r>
              <a:rPr lang="en-US" altLang="en-US" sz="2000" b="1" smtClean="0">
                <a:latin typeface="Arial" charset="0"/>
                <a:cs typeface="Arial" charset="0"/>
              </a:rPr>
              <a:t> </a:t>
            </a:r>
            <a:r>
              <a:rPr lang="en-US" altLang="en-US" sz="2000" smtClean="0">
                <a:latin typeface="Arial" charset="0"/>
                <a:cs typeface="Arial" charset="0"/>
              </a:rPr>
              <a:t>along the </a:t>
            </a:r>
            <a:r>
              <a:rPr lang="en-US" altLang="en-US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upper border of the pancreas</a:t>
            </a:r>
          </a:p>
          <a:p>
            <a:pPr eaLnBrk="1" hangingPunct="1"/>
            <a:r>
              <a:rPr lang="en-US" altLang="en-US" sz="2000" b="1" smtClean="0">
                <a:latin typeface="Arial" charset="0"/>
                <a:cs typeface="Arial" charset="0"/>
              </a:rPr>
              <a:t>Passes </a:t>
            </a:r>
            <a:r>
              <a:rPr lang="en-US" altLang="en-US" sz="2000" smtClean="0">
                <a:latin typeface="Arial" charset="0"/>
                <a:cs typeface="Arial" charset="0"/>
              </a:rPr>
              <a:t>within the</a:t>
            </a:r>
            <a:r>
              <a:rPr lang="en-US" altLang="en-US" sz="2000" b="1" smtClean="0">
                <a:latin typeface="Arial" charset="0"/>
                <a:cs typeface="Arial" charset="0"/>
              </a:rPr>
              <a:t> </a:t>
            </a:r>
            <a:r>
              <a:rPr lang="en-US" altLang="en-US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lienorenal ligament</a:t>
            </a:r>
            <a:r>
              <a:rPr lang="en-US" altLang="en-US" sz="2000" b="1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altLang="en-US" sz="2000" smtClean="0">
                <a:latin typeface="Arial" charset="0"/>
                <a:cs typeface="Arial" charset="0"/>
              </a:rPr>
              <a:t>Divides into </a:t>
            </a:r>
            <a:r>
              <a:rPr lang="en-US" altLang="en-US" sz="2000" b="1" smtClean="0">
                <a:latin typeface="Arial" charset="0"/>
                <a:cs typeface="Arial" charset="0"/>
              </a:rPr>
              <a:t>4-5 branches</a:t>
            </a:r>
            <a:r>
              <a:rPr lang="en-US" altLang="en-US" sz="2000" smtClean="0">
                <a:latin typeface="Arial" charset="0"/>
                <a:cs typeface="Arial" charset="0"/>
              </a:rPr>
              <a:t>, which enter the spleen </a:t>
            </a:r>
            <a:r>
              <a:rPr lang="en-US" altLang="en-US" sz="2000" b="1" smtClean="0">
                <a:latin typeface="Arial" charset="0"/>
                <a:cs typeface="Arial" charset="0"/>
              </a:rPr>
              <a:t>at the </a:t>
            </a:r>
            <a:r>
              <a:rPr lang="en-US" altLang="en-US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hilus </a:t>
            </a:r>
          </a:p>
          <a:p>
            <a:pPr eaLnBrk="1" hangingPunct="1"/>
            <a:r>
              <a:rPr lang="en-US" altLang="en-US" sz="2000" b="1" smtClean="0">
                <a:latin typeface="Arial" charset="0"/>
                <a:cs typeface="Arial" charset="0"/>
              </a:rPr>
              <a:t>The lack of anastomosis </a:t>
            </a:r>
            <a:r>
              <a:rPr lang="en-US" altLang="en-US" sz="2000" smtClean="0">
                <a:latin typeface="Arial" charset="0"/>
                <a:cs typeface="Arial" charset="0"/>
              </a:rPr>
              <a:t>of these </a:t>
            </a:r>
            <a:r>
              <a:rPr lang="en-US" altLang="en-US" sz="2000" b="1" smtClean="0">
                <a:latin typeface="Arial" charset="0"/>
                <a:cs typeface="Arial" charset="0"/>
              </a:rPr>
              <a:t>arterial vessels </a:t>
            </a:r>
            <a:r>
              <a:rPr lang="en-US" altLang="en-US" sz="2000" smtClean="0">
                <a:latin typeface="Arial" charset="0"/>
                <a:cs typeface="Arial" charset="0"/>
              </a:rPr>
              <a:t>within the spleen </a:t>
            </a:r>
            <a:r>
              <a:rPr lang="en-US" altLang="en-US" sz="2000" b="1" smtClean="0">
                <a:latin typeface="Arial" charset="0"/>
                <a:cs typeface="Arial" charset="0"/>
              </a:rPr>
              <a:t>results in </a:t>
            </a:r>
            <a:r>
              <a:rPr lang="en-US" altLang="en-US" sz="2000" smtClean="0">
                <a:latin typeface="Arial" charset="0"/>
                <a:cs typeface="Arial" charset="0"/>
              </a:rPr>
              <a:t>the formation of</a:t>
            </a:r>
            <a:r>
              <a:rPr lang="en-US" altLang="en-US" sz="2000" b="1" smtClean="0">
                <a:latin typeface="Arial" charset="0"/>
                <a:cs typeface="Arial" charset="0"/>
              </a:rPr>
              <a:t> vascular segments </a:t>
            </a:r>
            <a:r>
              <a:rPr lang="en-US" altLang="en-US" sz="2000" smtClean="0">
                <a:latin typeface="Arial" charset="0"/>
                <a:cs typeface="Arial" charset="0"/>
              </a:rPr>
              <a:t>of the spleen with relatively avascular planes between them, enabling</a:t>
            </a:r>
            <a:r>
              <a:rPr lang="en-US" altLang="en-US" sz="2000" b="1" smtClean="0">
                <a:latin typeface="Arial" charset="0"/>
                <a:cs typeface="Arial" charset="0"/>
              </a:rPr>
              <a:t> subtotal splenectomy.</a:t>
            </a:r>
            <a:endParaRPr lang="en-US" altLang="en-US" sz="2000" b="1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B412A-CD18-418C-A1CD-3D070172957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4583" name="Picture 2" descr="C:\Users\Zeenat\Pictures\img2477164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9013" y="1638300"/>
            <a:ext cx="4140200" cy="3465513"/>
          </a:xfrm>
          <a:ln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6331"/>
            <a:ext cx="9144000" cy="546538"/>
          </a:xfrm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Venous Drainage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50925"/>
            <a:ext cx="4273550" cy="4830763"/>
          </a:xfrm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Splenic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vein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Leaves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the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hilus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Runs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behind the tail &amp; body of the pancreas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Reaches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behind the neck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of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pancreas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where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it joins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superior mesenteric vein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 form the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portal vein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Tributaries: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Short gastric vein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left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gastroepiploic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vein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Pancreatic veins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Inferior mesenteric vein</a:t>
            </a:r>
          </a:p>
        </p:txBody>
      </p:sp>
      <p:pic>
        <p:nvPicPr>
          <p:cNvPr id="25606" name="Picture 6" descr="Copy of s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1082675"/>
            <a:ext cx="4043363" cy="4813300"/>
          </a:xfrm>
          <a:ln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33F5A-99D5-46C9-948C-B003A838560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668338" y="1036638"/>
            <a:ext cx="7766050" cy="2033587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altLang="en-US" sz="2400" smtClean="0">
                <a:latin typeface="Arial" charset="0"/>
                <a:cs typeface="Arial" charset="0"/>
              </a:rPr>
              <a:t>Lymphatics emerge from the hilus and </a:t>
            </a:r>
            <a:r>
              <a:rPr lang="en-US" altLang="en-US" sz="2400" b="1" smtClean="0">
                <a:latin typeface="Arial" charset="0"/>
                <a:cs typeface="Arial" charset="0"/>
              </a:rPr>
              <a:t>drain into several nodes </a:t>
            </a:r>
            <a:r>
              <a:rPr lang="en-US" altLang="en-US" sz="2400" smtClean="0">
                <a:latin typeface="Arial" charset="0"/>
                <a:cs typeface="Arial" charset="0"/>
              </a:rPr>
              <a:t>lying at the </a:t>
            </a:r>
            <a:r>
              <a:rPr lang="en-US" altLang="en-US" sz="2400" b="1" smtClean="0">
                <a:latin typeface="Arial" charset="0"/>
                <a:cs typeface="Arial" charset="0"/>
              </a:rPr>
              <a:t>hilum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sz="2400" b="1" smtClean="0">
                <a:latin typeface="Arial" charset="0"/>
                <a:cs typeface="Arial" charset="0"/>
              </a:rPr>
              <a:t>Efferents</a:t>
            </a:r>
            <a:r>
              <a:rPr lang="en-US" altLang="en-US" sz="2400" smtClean="0">
                <a:latin typeface="Arial" charset="0"/>
                <a:cs typeface="Arial" charset="0"/>
              </a:rPr>
              <a:t> from the hilar nodes pass along the course of splenic artery, and </a:t>
            </a:r>
            <a:r>
              <a:rPr lang="en-US" altLang="en-US" sz="2400" b="1" smtClean="0">
                <a:latin typeface="Arial" charset="0"/>
                <a:cs typeface="Arial" charset="0"/>
              </a:rPr>
              <a:t>drain into </a:t>
            </a:r>
            <a:r>
              <a:rPr lang="en-US" altLang="en-US" sz="2400" smtClean="0">
                <a:latin typeface="Arial" charset="0"/>
                <a:cs typeface="Arial" charset="0"/>
              </a:rPr>
              <a:t>the </a:t>
            </a:r>
            <a:r>
              <a:rPr lang="en-US" altLang="en-US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celiac lymph nodes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6627" name="Content Placeholder 5"/>
          <p:cNvSpPr>
            <a:spLocks noGrp="1"/>
          </p:cNvSpPr>
          <p:nvPr>
            <p:ph sz="half" idx="4294967295"/>
          </p:nvPr>
        </p:nvSpPr>
        <p:spPr>
          <a:xfrm>
            <a:off x="641350" y="4246563"/>
            <a:ext cx="7834313" cy="1390650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 smtClean="0">
                <a:latin typeface="Arial" charset="0"/>
                <a:cs typeface="Arial" charset="0"/>
              </a:rPr>
              <a:t>Derived from the </a:t>
            </a:r>
            <a:r>
              <a:rPr lang="en-US" altLang="en-US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celiac plexus.</a:t>
            </a:r>
          </a:p>
          <a:p>
            <a:r>
              <a:rPr lang="en-US" altLang="en-US" sz="2400" smtClean="0">
                <a:latin typeface="Arial" charset="0"/>
                <a:cs typeface="Arial" charset="0"/>
              </a:rPr>
              <a:t>Are distributed mainly along branches of the splenic artery, and are vasomotor in function.</a:t>
            </a:r>
          </a:p>
          <a:p>
            <a:endParaRPr lang="en-US" altLang="en-US" sz="200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EF803-7080-47ED-BC79-05A95A0FEE4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322" y="3733891"/>
            <a:ext cx="301328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 Supply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98" y="487692"/>
            <a:ext cx="298780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 Drainage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1143000"/>
          </a:xfrm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r>
              <a:rPr lang="en-US" sz="9600" dirty="0" smtClean="0">
                <a:latin typeface="Bauhaus 93" pitchFamily="82" charset="0"/>
              </a:rPr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60D73-AFB3-48A5-85BD-CC2E5C7D2AD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0" y="168322"/>
            <a:ext cx="9144000" cy="639762"/>
          </a:xfrm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Liver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sz="half" idx="1"/>
          </p:nvPr>
        </p:nvSpPr>
        <p:spPr>
          <a:xfrm>
            <a:off x="163513" y="1360000"/>
            <a:ext cx="5200650" cy="44354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dirty="0" smtClean="0"/>
              <a:t>The largest gland in the body.</a:t>
            </a:r>
          </a:p>
          <a:p>
            <a:r>
              <a:rPr lang="en-US" altLang="en-US" sz="2400" dirty="0" smtClean="0"/>
              <a:t>Weighs approximately 1500 g (approximately 2.5% of adult body weight). </a:t>
            </a:r>
          </a:p>
          <a:p>
            <a:r>
              <a:rPr lang="en-US" altLang="en-US" sz="2400" b="1" u="sng" dirty="0" smtClean="0">
                <a:solidFill>
                  <a:srgbClr val="C00000"/>
                </a:solidFill>
              </a:rPr>
              <a:t>Lies mainly </a:t>
            </a:r>
            <a:r>
              <a:rPr lang="en-US" altLang="en-US" sz="2400" dirty="0" smtClean="0"/>
              <a:t>in the</a:t>
            </a:r>
            <a:r>
              <a:rPr lang="en-US" altLang="en-US" sz="2400" dirty="0" smtClean="0">
                <a:solidFill>
                  <a:srgbClr val="0000CC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CC"/>
                </a:solidFill>
              </a:rPr>
              <a:t>right </a:t>
            </a:r>
            <a:r>
              <a:rPr lang="en-US" altLang="en-US" sz="2400" b="1" dirty="0" err="1" smtClean="0">
                <a:solidFill>
                  <a:srgbClr val="0000CC"/>
                </a:solidFill>
              </a:rPr>
              <a:t>hypochondrium</a:t>
            </a:r>
            <a:r>
              <a:rPr lang="en-US" altLang="en-US" sz="2400" dirty="0" smtClean="0"/>
              <a:t> and </a:t>
            </a:r>
            <a:r>
              <a:rPr lang="en-US" altLang="en-US" sz="2400" b="1" dirty="0" smtClean="0">
                <a:solidFill>
                  <a:srgbClr val="0000CC"/>
                </a:solidFill>
              </a:rPr>
              <a:t>epigastrium</a:t>
            </a:r>
            <a:r>
              <a:rPr lang="en-US" altLang="en-US" sz="2400" dirty="0" smtClean="0"/>
              <a:t> and extends into the </a:t>
            </a:r>
            <a:r>
              <a:rPr lang="en-US" altLang="en-US" sz="2400" b="1" dirty="0" smtClean="0">
                <a:solidFill>
                  <a:srgbClr val="0000CC"/>
                </a:solidFill>
              </a:rPr>
              <a:t>left </a:t>
            </a:r>
            <a:r>
              <a:rPr lang="en-US" altLang="en-US" sz="2400" b="1" dirty="0" err="1" smtClean="0">
                <a:solidFill>
                  <a:srgbClr val="0000CC"/>
                </a:solidFill>
              </a:rPr>
              <a:t>hypochondrium</a:t>
            </a:r>
            <a:r>
              <a:rPr lang="en-US" altLang="en-US" sz="2400" dirty="0" smtClean="0"/>
              <a:t>. </a:t>
            </a:r>
          </a:p>
          <a:p>
            <a:r>
              <a:rPr lang="en-US" altLang="en-US" sz="2400" b="1" dirty="0" smtClean="0">
                <a:solidFill>
                  <a:srgbClr val="C00000"/>
                </a:solidFill>
              </a:rPr>
              <a:t>Protected by </a:t>
            </a:r>
            <a:r>
              <a:rPr lang="en-US" altLang="en-US" sz="2400" dirty="0" smtClean="0"/>
              <a:t>the thoracic cage and diaphragm,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lies deep </a:t>
            </a:r>
            <a:r>
              <a:rPr lang="en-US" altLang="en-US" sz="2400" dirty="0" smtClean="0"/>
              <a:t>to </a:t>
            </a:r>
            <a:r>
              <a:rPr lang="en-US" altLang="en-US" sz="2400" u="sng" dirty="0" smtClean="0"/>
              <a:t>ribs 7-11 </a:t>
            </a:r>
            <a:r>
              <a:rPr lang="en-US" altLang="en-US" sz="2400" dirty="0" smtClean="0"/>
              <a:t>on </a:t>
            </a:r>
            <a:r>
              <a:rPr lang="en-US" altLang="en-US" sz="2400" u="sng" dirty="0" smtClean="0"/>
              <a:t>the right side </a:t>
            </a:r>
            <a:r>
              <a:rPr lang="en-US" altLang="en-US" sz="2400" dirty="0" smtClean="0"/>
              <a:t>and crosses the midline toward the left nipple.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8D5D5-4E92-483A-BAEA-89C312CFB8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127" name="Picture 2" descr="http://instruct.uwo.ca/kinesiology/222/Lab3/Lab3_Images/Fig2_abdominal_reg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1296988"/>
            <a:ext cx="3586162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F6A91-5A19-4FA4-9D34-E402E3915F9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68322"/>
            <a:ext cx="9144000" cy="6397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Relations of Liver</a:t>
            </a:r>
          </a:p>
        </p:txBody>
      </p:sp>
      <p:pic>
        <p:nvPicPr>
          <p:cNvPr id="6150" name="Picture 2" descr="http://starstorage.blob.core.windows.net/archives/2008/4/6/health/sf_p10l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752850"/>
            <a:ext cx="2894012" cy="2730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2" descr="http://instruct.uwo.ca/kinesiology/222/Lab3/Lab3_Images/Fig2_abdominal_reg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78"/>
          <a:stretch>
            <a:fillRect/>
          </a:stretch>
        </p:blipFill>
        <p:spPr bwMode="auto">
          <a:xfrm>
            <a:off x="5645150" y="900113"/>
            <a:ext cx="2830513" cy="2771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23900" y="1081088"/>
            <a:ext cx="4162425" cy="261778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u="sng" dirty="0">
                <a:latin typeface="+mn-lt"/>
                <a:cs typeface="+mn-cs"/>
              </a:rPr>
              <a:t>Anterior:</a:t>
            </a:r>
            <a:r>
              <a:rPr lang="en-US" sz="2400" dirty="0">
                <a:latin typeface="+mn-lt"/>
                <a:cs typeface="+mn-cs"/>
              </a:rPr>
              <a:t> Diaphragm, Right and left costal margins, right and left pleura and lower margins of both lungs, </a:t>
            </a:r>
            <a:r>
              <a:rPr lang="en-US" sz="2400" dirty="0" err="1">
                <a:latin typeface="+mn-lt"/>
                <a:cs typeface="+mn-cs"/>
              </a:rPr>
              <a:t>xiphoid</a:t>
            </a:r>
            <a:r>
              <a:rPr lang="en-US" sz="2400" dirty="0">
                <a:latin typeface="+mn-lt"/>
                <a:cs typeface="+mn-cs"/>
              </a:rPr>
              <a:t> process, and anterior abdominal wall in the </a:t>
            </a:r>
            <a:r>
              <a:rPr lang="en-US" sz="2400" dirty="0" err="1">
                <a:latin typeface="+mn-lt"/>
                <a:cs typeface="+mn-cs"/>
              </a:rPr>
              <a:t>subcostal</a:t>
            </a:r>
            <a:r>
              <a:rPr lang="en-US" sz="2400" dirty="0">
                <a:latin typeface="+mn-lt"/>
                <a:cs typeface="+mn-cs"/>
              </a:rPr>
              <a:t> angle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09613" y="3987800"/>
            <a:ext cx="4230687" cy="23034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u="sng" dirty="0">
                <a:latin typeface="+mn-lt"/>
                <a:cs typeface="+mn-cs"/>
              </a:rPr>
              <a:t>Posterior:</a:t>
            </a:r>
            <a:r>
              <a:rPr lang="en-US" sz="2400" dirty="0">
                <a:latin typeface="+mn-lt"/>
                <a:cs typeface="+mn-cs"/>
              </a:rPr>
              <a:t> Diaphragm, right kidney, hepatic flexure of the colon, duodenum, gallbladder, inferior vena cava, esophagus and fundus of the stomach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sz="half" idx="4294967295"/>
          </p:nvPr>
        </p:nvSpPr>
        <p:spPr>
          <a:xfrm>
            <a:off x="4343400" y="614363"/>
            <a:ext cx="4572000" cy="534987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liver is completely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surrounded by a fibrous capsule and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covered by  peritoneum (except the bare areas). 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bare area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liver is an area of the liver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diaphragmatic surface 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(on the posterior surface of right lobe)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there is no intervening peritoneum between the liver and the diaphragm.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Boundaries of Bare area: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layer of  coronary ligament.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layer of coronary ligament.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Laterally: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and left triangular ligaments.</a:t>
            </a:r>
          </a:p>
          <a:p>
            <a:pPr>
              <a:defRPr/>
            </a:pPr>
            <a:endParaRPr lang="en-US" sz="2400" dirty="0" smtClean="0"/>
          </a:p>
        </p:txBody>
      </p:sp>
      <p:pic>
        <p:nvPicPr>
          <p:cNvPr id="7171" name="Picture 5" descr="C:\Users\user\Documents\Downloads\image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230313"/>
            <a:ext cx="24384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 rot="17118409">
            <a:off x="1173163" y="1585913"/>
            <a:ext cx="133350" cy="4191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192088" y="814388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Superior layer of coronary ligament</a:t>
            </a: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163513" y="1882775"/>
            <a:ext cx="106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Inferior layer of coronary ligament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54088" y="1119188"/>
            <a:ext cx="752475" cy="40957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54088" y="2224088"/>
            <a:ext cx="587375" cy="1143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Picture 10" descr="C:\Users\user\Pictures\C5FF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767138"/>
            <a:ext cx="3629025" cy="2606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F27994C6-5153-419B-8F2B-8BE39A658E5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Reflection</a:t>
            </a:r>
          </a:p>
        </p:txBody>
      </p:sp>
      <p:sp>
        <p:nvSpPr>
          <p:cNvPr id="15" name="Oval 14"/>
          <p:cNvSpPr/>
          <p:nvPr/>
        </p:nvSpPr>
        <p:spPr>
          <a:xfrm>
            <a:off x="3125788" y="5376863"/>
            <a:ext cx="763587" cy="519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7688" y="3889375"/>
            <a:ext cx="1022350" cy="31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84" name="TextBox 8"/>
          <p:cNvSpPr txBox="1">
            <a:spLocks noChangeArrowheads="1"/>
          </p:cNvSpPr>
          <p:nvPr/>
        </p:nvSpPr>
        <p:spPr bwMode="auto">
          <a:xfrm>
            <a:off x="230188" y="2895600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Posterior abdominal wall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120775" y="3194050"/>
            <a:ext cx="298450" cy="3333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6" name="TextBox 8"/>
          <p:cNvSpPr txBox="1">
            <a:spLocks noChangeArrowheads="1"/>
          </p:cNvSpPr>
          <p:nvPr/>
        </p:nvSpPr>
        <p:spPr bwMode="auto">
          <a:xfrm>
            <a:off x="3479800" y="1914525"/>
            <a:ext cx="1066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Anterior abdominal wall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3357563" y="2224088"/>
            <a:ext cx="149225" cy="16351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8" name="TextBox 8"/>
          <p:cNvSpPr txBox="1">
            <a:spLocks noChangeArrowheads="1"/>
          </p:cNvSpPr>
          <p:nvPr/>
        </p:nvSpPr>
        <p:spPr bwMode="auto">
          <a:xfrm>
            <a:off x="2076450" y="825500"/>
            <a:ext cx="1066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Diaphragm</a:t>
            </a:r>
          </a:p>
        </p:txBody>
      </p:sp>
      <p:cxnSp>
        <p:nvCxnSpPr>
          <p:cNvPr id="30" name="Straight Arrow Connector 29"/>
          <p:cNvCxnSpPr>
            <a:stCxn id="7188" idx="2"/>
          </p:cNvCxnSpPr>
          <p:nvPr/>
        </p:nvCxnSpPr>
        <p:spPr>
          <a:xfrm rot="5400000">
            <a:off x="2436813" y="1220788"/>
            <a:ext cx="290512" cy="5556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0" name="TextBox 8"/>
          <p:cNvSpPr txBox="1">
            <a:spLocks noChangeArrowheads="1"/>
          </p:cNvSpPr>
          <p:nvPr/>
        </p:nvSpPr>
        <p:spPr bwMode="auto">
          <a:xfrm>
            <a:off x="3198813" y="1265238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b="1"/>
              <a:t>Peritoneum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3167063" y="1541463"/>
            <a:ext cx="300037" cy="24606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40225" y="5976938"/>
            <a:ext cx="4613275" cy="70802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Other bare areas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include: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orta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hepatis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fossa for gall bladder &amp; grooves for IVC</a:t>
            </a:r>
          </a:p>
        </p:txBody>
      </p:sp>
      <p:pic>
        <p:nvPicPr>
          <p:cNvPr id="7196" name="Picture 28" descr="https://encrypted-tbn0.gstatic.com/images?q=tbn:ANd9GcT9x8xr879tZKwzmlZpx32j3Sc40teWKQKNBH3DEQ8Cvo57_DuU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740150"/>
            <a:ext cx="3903663" cy="27892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sz="half" idx="4294967295"/>
          </p:nvPr>
        </p:nvSpPr>
        <p:spPr>
          <a:xfrm>
            <a:off x="203200" y="1208088"/>
            <a:ext cx="3540125" cy="39020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 b="1" smtClean="0">
                <a:latin typeface="Arial" charset="0"/>
                <a:cs typeface="Arial" charset="0"/>
              </a:rPr>
              <a:t>The liver has two surfaces:</a:t>
            </a:r>
          </a:p>
          <a:p>
            <a:pPr lvl="1">
              <a:buFont typeface="Arial" charset="0"/>
              <a:buChar char="•"/>
            </a:pPr>
            <a:r>
              <a:rPr lang="en-US" altLang="en-US" sz="2400" smtClean="0">
                <a:latin typeface="Arial" charset="0"/>
                <a:cs typeface="Arial" charset="0"/>
              </a:rPr>
              <a:t>A convex </a:t>
            </a:r>
            <a:r>
              <a:rPr lang="en-US" altLang="en-US" sz="24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diaphragmatic</a:t>
            </a:r>
            <a:r>
              <a:rPr lang="en-US" altLang="en-US" sz="2400" smtClean="0">
                <a:latin typeface="Arial" charset="0"/>
                <a:cs typeface="Arial" charset="0"/>
              </a:rPr>
              <a:t> surface </a:t>
            </a:r>
            <a:r>
              <a:rPr lang="en-US" altLang="en-US" sz="2000" smtClean="0">
                <a:latin typeface="Arial" charset="0"/>
                <a:cs typeface="Arial" charset="0"/>
              </a:rPr>
              <a:t>(anterosuperior).</a:t>
            </a:r>
          </a:p>
          <a:p>
            <a:pPr lvl="1">
              <a:buFont typeface="Arial" charset="0"/>
              <a:buChar char="•"/>
            </a:pPr>
            <a:r>
              <a:rPr lang="en-US" altLang="en-US" sz="2400" smtClean="0">
                <a:latin typeface="Arial" charset="0"/>
                <a:cs typeface="Arial" charset="0"/>
              </a:rPr>
              <a:t>A relatively flat or even concave </a:t>
            </a:r>
            <a:r>
              <a:rPr lang="en-US" altLang="en-US" sz="24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visceral</a:t>
            </a:r>
            <a:r>
              <a:rPr lang="en-US" altLang="en-US" sz="2400" smtClean="0">
                <a:latin typeface="Arial" charset="0"/>
                <a:cs typeface="Arial" charset="0"/>
              </a:rPr>
              <a:t> surface (posteroinferior)</a:t>
            </a:r>
          </a:p>
        </p:txBody>
      </p:sp>
      <p:pic>
        <p:nvPicPr>
          <p:cNvPr id="7171" name="Picture 2" descr="C:\Documents and Settings\HP\My Documents\My Pictures\showimageCAXP023Q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3975" y="1046163"/>
            <a:ext cx="3027363" cy="2690812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73" name="Picture 2" descr="C:\Documents and Settings\HP\My Documents\My Pictures\showimageCAPT4XJ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3862388"/>
            <a:ext cx="3711575" cy="2374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9738" y="6435725"/>
            <a:ext cx="2133600" cy="365125"/>
          </a:xfrm>
        </p:spPr>
        <p:txBody>
          <a:bodyPr/>
          <a:lstStyle/>
          <a:p>
            <a:pPr>
              <a:defRPr/>
            </a:pPr>
            <a:fld id="{15C8F17F-9CE2-425E-AE3B-DC2469F7123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38109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Surfaces of 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B9609-3995-41B1-A877-A0B655ECA8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04788" y="1065213"/>
            <a:ext cx="4435475" cy="50625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convex upper surface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smooth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molded to the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undersurface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of the domes of the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diaphragm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which separates it from the pleurae, lungs, pericardium, and heart 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Covered with visceral peritoneum, except posteriorly in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bare area of the liver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where it lies in direct contact with the diaphragm.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5" name="Picture 7" descr="C:\Users\user\Pictures\Pictur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t="4817" r="5473" b="8804"/>
          <a:stretch>
            <a:fillRect/>
          </a:stretch>
        </p:blipFill>
        <p:spPr bwMode="auto">
          <a:xfrm>
            <a:off x="4830763" y="1368425"/>
            <a:ext cx="4171950" cy="411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1999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solidFill>
                  <a:schemeClr val="bg1"/>
                </a:solidFill>
              </a:rPr>
              <a:t>Diaphragmatic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C99D2-0ED1-4790-AD8F-E8D1F8DBCE0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77800" y="1133475"/>
            <a:ext cx="3998913" cy="5048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posteroinferior</a:t>
            </a:r>
            <a:r>
              <a:rPr lang="en-US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related to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 viscera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covered with peritoneum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fossa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gallbladder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bears multiple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impressions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contact with other organs.</a:t>
            </a:r>
          </a:p>
        </p:txBody>
      </p:sp>
      <p:pic>
        <p:nvPicPr>
          <p:cNvPr id="4" name="Picture 2" descr="C:\Documents and Settings\HP\My Documents\My Pictures\showimageCAPT4X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1990725"/>
            <a:ext cx="4721225" cy="3168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1999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solidFill>
                  <a:schemeClr val="bg1"/>
                </a:solidFill>
              </a:rPr>
              <a:t>Visceral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Users\user\Documents\Downloads\liverDiagr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2222500"/>
            <a:ext cx="3898900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5837238" y="3524250"/>
            <a:ext cx="2286000" cy="5334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5227638" y="3676650"/>
            <a:ext cx="2057400" cy="3048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94425" y="3665538"/>
            <a:ext cx="762000" cy="762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67E6B-FF4C-44B4-BA30-1B21E72BD54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41019"/>
            <a:ext cx="914399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150" y="1041400"/>
            <a:ext cx="4572000" cy="538638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sagittally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oriented fissures, linked centrally by the transverse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form the letter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visceral surface.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fissure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continuous groove formed: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round ligament 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Posteriorly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fissure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continuous groove formed: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gallbladder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Posteriorly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groove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vena cava.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34275" y="1555750"/>
            <a:ext cx="1295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vena cava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1888" y="5024438"/>
            <a:ext cx="12969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1275" y="5108575"/>
            <a:ext cx="129698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 bladder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8700" y="1590675"/>
            <a:ext cx="17811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venosum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7275" y="5072063"/>
            <a:ext cx="12969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ligament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6721476" y="2136775"/>
            <a:ext cx="1092200" cy="6953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5964238" y="4367212"/>
            <a:ext cx="1379538" cy="682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7346950" y="4835525"/>
            <a:ext cx="404813" cy="3635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5291138" y="2247900"/>
            <a:ext cx="901700" cy="6889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5604670" y="4469606"/>
            <a:ext cx="735012" cy="6445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1615</Words>
  <Application>Microsoft Office PowerPoint</Application>
  <PresentationFormat>On-screen Show (4:3)</PresentationFormat>
  <Paragraphs>209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Liver &amp; Spleen</vt:lpstr>
      <vt:lpstr>PowerPoint Presentation</vt:lpstr>
      <vt:lpstr>Liver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Porta Hepatis (Hilum of the Liver)</vt:lpstr>
      <vt:lpstr>Ligaments of the Liver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Spleen</vt:lpstr>
      <vt:lpstr>PowerPoint Presentation</vt:lpstr>
      <vt:lpstr>Peritoneal Reflections/Ligaments</vt:lpstr>
      <vt:lpstr>Relations</vt:lpstr>
      <vt:lpstr>Arterial Supply</vt:lpstr>
      <vt:lpstr>Venous Drainage</vt:lpstr>
      <vt:lpstr>PowerPoint Presentation</vt:lpstr>
      <vt:lpstr>Thank You</vt:lpstr>
    </vt:vector>
  </TitlesOfParts>
  <Company>BEST FORUM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&amp; Spleen</dc:title>
  <dc:creator>Dr. Zeenat Zaidi</dc:creator>
  <cp:lastModifiedBy>VOHRA</cp:lastModifiedBy>
  <cp:revision>310</cp:revision>
  <dcterms:created xsi:type="dcterms:W3CDTF">2010-12-01T07:31:15Z</dcterms:created>
  <dcterms:modified xsi:type="dcterms:W3CDTF">2016-12-26T05:26:45Z</dcterms:modified>
</cp:coreProperties>
</file>