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DD8288-CCFF-407C-985C-204A748B8909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487AB-FB95-4B37-8897-408F155C3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94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282268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1257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19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8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39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735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8394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8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08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31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0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03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054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7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5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3340-6B25-4D20-BE84-757D7CBD9B10}" type="datetimeFigureOut">
              <a:rPr lang="ar-SA" smtClean="0"/>
              <a:t>28/01/1437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3A36-A80D-4AAF-8086-79FCC4E413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5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1412776"/>
            <a:ext cx="7056784" cy="2448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ANEMIA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5656" y="3933056"/>
            <a:ext cx="619268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i="1" dirty="0" smtClean="0">
                <a:solidFill>
                  <a:schemeClr val="tx1"/>
                </a:solidFill>
              </a:rPr>
              <a:t>Dr.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Mansour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Aljabry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Head of Flow cytometry unit</a:t>
            </a:r>
          </a:p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Assistant professor &amp; Consultant Hematologists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Pallor </a:t>
            </a:r>
            <a:endParaRPr lang="ar-SA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Cardiac failure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قوس كبير أيمن 2"/>
          <p:cNvSpPr/>
          <p:nvPr/>
        </p:nvSpPr>
        <p:spPr>
          <a:xfrm>
            <a:off x="3203848" y="1556792"/>
            <a:ext cx="288032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63888" y="1988840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328498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3779912" y="2996952"/>
            <a:ext cx="283096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188640"/>
            <a:ext cx="381642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08720"/>
            <a:ext cx="3312368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1-General features of anemia</a:t>
            </a:r>
            <a:endParaRPr lang="ar-S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11560" y="4869160"/>
            <a:ext cx="7848872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Specific </a:t>
            </a:r>
            <a:r>
              <a:rPr lang="en-US" sz="2000" dirty="0">
                <a:solidFill>
                  <a:schemeClr val="tx1"/>
                </a:solidFill>
              </a:rPr>
              <a:t>signs are associated with particular types of anemia 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Spoon </a:t>
            </a:r>
            <a:r>
              <a:rPr lang="en-US" sz="2000" dirty="0">
                <a:solidFill>
                  <a:schemeClr val="tx1"/>
                </a:solidFill>
              </a:rPr>
              <a:t>nail with iron deficiency,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eg </a:t>
            </a:r>
            <a:r>
              <a:rPr lang="en-US" sz="2000" dirty="0">
                <a:solidFill>
                  <a:schemeClr val="tx1"/>
                </a:solidFill>
              </a:rPr>
              <a:t>ulcers with sickle cell anemia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aundice </a:t>
            </a:r>
            <a:r>
              <a:rPr lang="en-US" sz="2000" dirty="0">
                <a:solidFill>
                  <a:schemeClr val="tx1"/>
                </a:solidFill>
              </a:rPr>
              <a:t>with hemolytic anemia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bone deformities in thalassemia major</a:t>
            </a:r>
            <a:endParaRPr lang="ar-SA" sz="2000" dirty="0"/>
          </a:p>
        </p:txBody>
      </p:sp>
      <p:sp>
        <p:nvSpPr>
          <p:cNvPr id="10" name="Rectangle 9"/>
          <p:cNvSpPr/>
          <p:nvPr/>
        </p:nvSpPr>
        <p:spPr>
          <a:xfrm>
            <a:off x="630412" y="4365104"/>
            <a:ext cx="2717452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/>
              <a:t>2</a:t>
            </a:r>
            <a:r>
              <a:rPr lang="en-US" sz="2000" b="1" dirty="0" smtClean="0"/>
              <a:t>-Specific features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5713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 smtClean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Prophyrin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Sidroblastic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 smtClean="0">
                <a:solidFill>
                  <a:schemeClr val="tx1"/>
                </a:solidFill>
              </a:rPr>
              <a:t>Megaloblastic</a:t>
            </a:r>
            <a:r>
              <a:rPr lang="en-US" b="1" dirty="0" smtClean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-Folate def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RBC count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Enzymopathy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Membranopathy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</a:t>
            </a:r>
            <a:r>
              <a:rPr lang="en-US" sz="2400" b="1" dirty="0" smtClean="0">
                <a:solidFill>
                  <a:schemeClr val="tx1"/>
                </a:solidFill>
              </a:rPr>
              <a:t> disorder( 24%).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              1-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5-10% of taken iron will be absorbed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                 2- Inorganic </a:t>
            </a:r>
            <a:r>
              <a:rPr lang="en-US" sz="2000" b="1" dirty="0">
                <a:solidFill>
                  <a:schemeClr val="tx1"/>
                </a:solidFill>
              </a:rPr>
              <a:t>iron </a:t>
            </a:r>
            <a:r>
              <a:rPr lang="en-US" sz="2000" b="1" dirty="0" smtClean="0">
                <a:solidFill>
                  <a:schemeClr val="tx1"/>
                </a:solidFill>
              </a:rPr>
              <a:t>can not be absorbed easily.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xcess loss due to hemorrhage   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D3E-3CF0-4B95-82BF-B3BC54C8C040}" type="datetime1">
              <a:rPr lang="ar-SA" smtClean="0"/>
              <a:pPr/>
              <a:t>28/01/1437</a:t>
            </a:fld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FAC-823A-476A-899F-830514548A4F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10508" r="67812" b="72430"/>
          <a:stretch/>
        </p:blipFill>
        <p:spPr bwMode="auto">
          <a:xfrm>
            <a:off x="3554494" y="116632"/>
            <a:ext cx="2476192" cy="11303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1665" y="1219558"/>
            <a:ext cx="1859702" cy="3238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Daily absorption ≈1 mg 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48" y="1655596"/>
            <a:ext cx="1230124" cy="8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stCxn id="34" idx="3"/>
          </p:cNvCxnSpPr>
          <p:nvPr/>
        </p:nvCxnSpPr>
        <p:spPr>
          <a:xfrm>
            <a:off x="4464856" y="1988841"/>
            <a:ext cx="1331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62168" y="2168861"/>
            <a:ext cx="0" cy="11161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411760" y="1988841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596689" y="2348880"/>
            <a:ext cx="1199448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 rot="19840886">
            <a:off x="4971170" y="2735216"/>
            <a:ext cx="450484" cy="1800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195736" y="2382464"/>
            <a:ext cx="1165447" cy="9025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67744" y="4725144"/>
            <a:ext cx="1232991" cy="70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Circulating hemoglobin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(2.5g)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4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2" t="77402" r="39644" b="8915"/>
          <a:stretch/>
        </p:blipFill>
        <p:spPr bwMode="auto">
          <a:xfrm>
            <a:off x="3361183" y="4725144"/>
            <a:ext cx="1066801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24" idx="0"/>
          </p:cNvCxnSpPr>
          <p:nvPr/>
        </p:nvCxnSpPr>
        <p:spPr>
          <a:xfrm>
            <a:off x="3894584" y="443711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95736" y="3421799"/>
            <a:ext cx="121614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Bone marrow erythroblast (150mg)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6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6" r="86353" b="25155"/>
          <a:stretch/>
        </p:blipFill>
        <p:spPr bwMode="auto">
          <a:xfrm>
            <a:off x="3419872" y="3320887"/>
            <a:ext cx="1084592" cy="1116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1945980" y="5517232"/>
            <a:ext cx="1415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</p:cNvCxnSpPr>
          <p:nvPr/>
        </p:nvCxnSpPr>
        <p:spPr>
          <a:xfrm>
            <a:off x="4427984" y="5220444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868144" y="5063210"/>
            <a:ext cx="136815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300" dirty="0">
                <a:solidFill>
                  <a:schemeClr val="tx1"/>
                </a:solidFill>
              </a:rPr>
              <a:t>Daily </a:t>
            </a:r>
            <a:r>
              <a:rPr lang="en-US" sz="1300" dirty="0" smtClean="0">
                <a:solidFill>
                  <a:schemeClr val="tx1"/>
                </a:solidFill>
              </a:rPr>
              <a:t>loss  </a:t>
            </a:r>
            <a:r>
              <a:rPr lang="en-US" sz="1300" dirty="0">
                <a:solidFill>
                  <a:schemeClr val="tx1"/>
                </a:solidFill>
              </a:rPr>
              <a:t>≈1 mg </a:t>
            </a:r>
            <a:endParaRPr lang="ar-SA" sz="13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580112" y="5243230"/>
            <a:ext cx="2643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52120" y="2636912"/>
            <a:ext cx="1728192" cy="464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Liver and muscle myoglobin (650mg)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88024" y="4653136"/>
            <a:ext cx="744276" cy="1080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Urine </a:t>
            </a:r>
            <a:r>
              <a:rPr lang="en-US" sz="1400" dirty="0" err="1" smtClean="0">
                <a:solidFill>
                  <a:schemeClr val="tx1"/>
                </a:solidFill>
              </a:rPr>
              <a:t>faeces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Skin</a:t>
            </a:r>
          </a:p>
          <a:p>
            <a:pPr algn="l" rtl="0"/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ail</a:t>
            </a: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hair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995935" y="1543426"/>
            <a:ext cx="1" cy="2653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95936" y="2186862"/>
            <a:ext cx="1447467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Transferrin (4mg)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24" idx="2"/>
          </p:cNvCxnSpPr>
          <p:nvPr/>
        </p:nvCxnSpPr>
        <p:spPr>
          <a:xfrm flipH="1">
            <a:off x="3894583" y="5715744"/>
            <a:ext cx="1" cy="2335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91665" y="5949280"/>
            <a:ext cx="1596359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enstrual loss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(hemorrhage)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4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>
            <a:off x="3563888" y="1808821"/>
            <a:ext cx="900968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26841" y="2149904"/>
            <a:ext cx="1509528" cy="2709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Macrophage (1g)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7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 rot="2515372">
            <a:off x="2555917" y="2707434"/>
            <a:ext cx="503774" cy="2013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353" r="3100"/>
          <a:stretch/>
        </p:blipFill>
        <p:spPr bwMode="auto">
          <a:xfrm>
            <a:off x="1500222" y="1677388"/>
            <a:ext cx="882124" cy="7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27" y="179425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11" y="1900734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14" y="2071599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79" y="1855237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611560" y="2731957"/>
            <a:ext cx="1512168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ar-SA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</a:t>
            </a:r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forms: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954874" y="2492896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9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39656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Inorganic</a:t>
                      </a:r>
                      <a:r>
                        <a:rPr lang="en-US" sz="2000" b="1" baseline="0" dirty="0" smtClean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Haem</a:t>
                      </a:r>
                      <a:r>
                        <a:rPr lang="en-US" sz="2000" b="1" dirty="0" smtClean="0"/>
                        <a:t>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Ferrous Iron</a:t>
                      </a:r>
                      <a:r>
                        <a:rPr lang="en-US" sz="2000" b="1" baseline="0" dirty="0" smtClean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Alkalines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overload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</a:t>
                      </a:r>
                      <a:r>
                        <a:rPr lang="en-US" sz="2000" b="1" dirty="0" err="1" smtClean="0"/>
                        <a:t>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Precipitating</a:t>
                      </a:r>
                      <a:r>
                        <a:rPr lang="en-US" sz="2000" b="1" baseline="0" dirty="0" smtClean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Solubilizing</a:t>
                      </a:r>
                      <a:r>
                        <a:rPr lang="en-US" sz="2000" b="1" baseline="0" dirty="0" smtClean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iron </a:t>
            </a:r>
            <a:r>
              <a:rPr lang="en-US" b="1" dirty="0" err="1" smtClean="0">
                <a:solidFill>
                  <a:schemeClr val="tx1"/>
                </a:solidFill>
              </a:rPr>
              <a:t>def.,pregnancy</a:t>
            </a:r>
            <a:r>
              <a:rPr lang="en-US" b="1" dirty="0" smtClean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iron stores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high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Iron overload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Low absorption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More Iron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Heam</a:t>
            </a:r>
            <a:r>
              <a:rPr lang="en-US" sz="2000" b="1" dirty="0" smtClean="0">
                <a:solidFill>
                  <a:schemeClr val="tx1"/>
                </a:solidFill>
              </a:rPr>
              <a:t>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More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Balance between dietary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enhancers&amp;Inhibitory</a:t>
            </a:r>
            <a:r>
              <a:rPr lang="en-US" sz="2400" b="1" u="sng" dirty="0" smtClean="0">
                <a:solidFill>
                  <a:schemeClr val="tx1"/>
                </a:solidFill>
              </a:rPr>
              <a:t> factors:</a:t>
            </a:r>
            <a:endParaRPr lang="en-US" sz="22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301208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Meat                  (</a:t>
            </a:r>
            <a:r>
              <a:rPr lang="en-US" b="1" dirty="0" err="1" smtClean="0">
                <a:solidFill>
                  <a:schemeClr val="tx1"/>
                </a:solidFill>
              </a:rPr>
              <a:t>haem</a:t>
            </a:r>
            <a:r>
              <a:rPr lang="en-US" b="1" dirty="0" smtClean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Fruit                (Vitamin C)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Sugar (</a:t>
            </a:r>
            <a:r>
              <a:rPr lang="en-US" b="1" dirty="0" err="1" smtClean="0">
                <a:solidFill>
                  <a:schemeClr val="tx1"/>
                </a:solidFill>
              </a:rPr>
              <a:t>Solubilizing</a:t>
            </a:r>
            <a:r>
              <a:rPr lang="en-US" b="1" dirty="0" smtClean="0">
                <a:solidFill>
                  <a:schemeClr val="tx1"/>
                </a:solidFill>
              </a:rPr>
              <a:t> agent 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Acids</a:t>
            </a: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High fiber foods        (</a:t>
            </a:r>
            <a:r>
              <a:rPr lang="en-US" b="1" dirty="0" err="1" smtClean="0">
                <a:solidFill>
                  <a:schemeClr val="tx1"/>
                </a:solidFill>
              </a:rPr>
              <a:t>phytate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 smtClean="0">
                <a:solidFill>
                  <a:schemeClr val="tx1"/>
                </a:solidFill>
              </a:rPr>
              <a:t>polyphenoles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Anti -Acids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7584" y="5013176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Inhibitors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Ferrous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1-Chronic </a:t>
            </a:r>
            <a:r>
              <a:rPr lang="en-US" sz="2400" b="1" u="sng" dirty="0">
                <a:solidFill>
                  <a:schemeClr val="tx1"/>
                </a:solidFill>
              </a:rPr>
              <a:t>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</a:t>
            </a:r>
            <a:r>
              <a:rPr lang="en-US" sz="2000" b="1" dirty="0" smtClean="0">
                <a:solidFill>
                  <a:schemeClr val="tx1"/>
                </a:solidFill>
              </a:rPr>
              <a:t>Bleeding: </a:t>
            </a:r>
            <a:r>
              <a:rPr lang="en-US" sz="2000" b="1" dirty="0">
                <a:solidFill>
                  <a:schemeClr val="tx1"/>
                </a:solidFill>
              </a:rPr>
              <a:t>peptic ulcer, </a:t>
            </a:r>
            <a:r>
              <a:rPr lang="en-US" sz="2000" b="1" dirty="0" smtClean="0">
                <a:solidFill>
                  <a:schemeClr val="tx1"/>
                </a:solidFill>
              </a:rPr>
              <a:t>esophageal </a:t>
            </a:r>
            <a:r>
              <a:rPr lang="en-US" sz="2000" b="1" dirty="0" err="1" smtClean="0">
                <a:solidFill>
                  <a:schemeClr val="tx1"/>
                </a:solidFill>
              </a:rPr>
              <a:t>varices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>
                <a:solidFill>
                  <a:schemeClr val="tx1"/>
                </a:solidFill>
              </a:rPr>
              <a:t>hookworm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Uterine bleeding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Immaturity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Growth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</a:t>
            </a:r>
            <a:r>
              <a:rPr lang="en-US" sz="2000" b="1" dirty="0" smtClean="0">
                <a:solidFill>
                  <a:prstClr val="black"/>
                </a:solidFill>
              </a:rPr>
              <a:t>therapy</a:t>
            </a: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Enteropathy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4-Poor </a:t>
            </a:r>
            <a:r>
              <a:rPr lang="en-US" sz="2400" b="1" u="sng" dirty="0">
                <a:solidFill>
                  <a:prstClr val="black"/>
                </a:solidFill>
              </a:rPr>
              <a:t>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256725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/>
                <a:gridCol w="1663652"/>
                <a:gridCol w="1663652"/>
                <a:gridCol w="1577736"/>
                <a:gridCol w="1812053"/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def. </a:t>
                      </a: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988840"/>
            <a:ext cx="74168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8800" b="1" dirty="0" smtClean="0">
                <a:solidFill>
                  <a:srgbClr val="FF0000"/>
                </a:solidFill>
              </a:rPr>
              <a:t>Hemoglobin??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present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 smtClean="0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(b): Angular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(c): Dysphagia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due to pharyngeal web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(Plummer-Vinson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</a:t>
            </a:r>
            <a:r>
              <a:rPr lang="en-US" altLang="ar-SA" sz="3200" b="1" kern="0" dirty="0" smtClean="0">
                <a:solidFill>
                  <a:schemeClr val="tx1"/>
                </a:solidFill>
              </a:rPr>
              <a:t>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Anisocytosis</a:t>
            </a:r>
            <a:r>
              <a:rPr lang="en-US" sz="2400" b="1" dirty="0" smtClean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Pokiliocytosis</a:t>
            </a:r>
            <a:r>
              <a:rPr lang="en-US" sz="2400" b="1" dirty="0" smtClean="0">
                <a:solidFill>
                  <a:schemeClr val="tx1"/>
                </a:solidFill>
              </a:rPr>
              <a:t> (variation in shape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</a:t>
            </a:r>
            <a:r>
              <a:rPr lang="en-US" sz="1600" b="1" dirty="0" err="1" smtClean="0">
                <a:solidFill>
                  <a:schemeClr val="tx1"/>
                </a:solidFill>
              </a:rPr>
              <a:t>Transferrin</a:t>
            </a:r>
            <a:r>
              <a:rPr lang="en-US" sz="1600" b="1" dirty="0" smtClean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 smtClean="0"/>
          </a:p>
          <a:p>
            <a:pPr algn="ctr" rtl="0"/>
            <a:r>
              <a:rPr lang="en-US" b="1" dirty="0" err="1" smtClean="0"/>
              <a:t>Thalassemia</a:t>
            </a:r>
            <a:endParaRPr lang="en-US" b="1" dirty="0" smtClean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39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BM Iron </a:t>
            </a:r>
            <a:r>
              <a:rPr lang="en-US" sz="2000" b="1" dirty="0">
                <a:solidFill>
                  <a:schemeClr val="tx1"/>
                </a:solidFill>
              </a:rPr>
              <a:t>stain (Perl’s stain</a:t>
            </a:r>
            <a:r>
              <a:rPr lang="en-US" sz="2000" b="1" dirty="0" smtClean="0">
                <a:solidFill>
                  <a:schemeClr val="tx1"/>
                </a:solidFill>
              </a:rPr>
              <a:t>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dirty="0" smtClean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should rise 2g/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r>
              <a:rPr lang="en-US" sz="2000" b="1" dirty="0" smtClean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</a:t>
            </a:r>
            <a:r>
              <a:rPr lang="en-US" sz="2400" b="1" u="sng" dirty="0" smtClean="0">
                <a:solidFill>
                  <a:schemeClr val="tx1"/>
                </a:solidFill>
              </a:rPr>
              <a:t>fortification (with ferrous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 smtClean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</a:t>
            </a:r>
            <a:r>
              <a:rPr lang="en-US" sz="2400" b="1" u="sng" dirty="0" smtClean="0">
                <a:solidFill>
                  <a:schemeClr val="tx1"/>
                </a:solidFill>
              </a:rPr>
              <a:t>supplementation:</a:t>
            </a:r>
          </a:p>
          <a:p>
            <a:pPr marL="342900" indent="-342900" algn="l" rtl="0"/>
            <a:r>
              <a:rPr lang="en-US" sz="2000" b="1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Anemia of chronic disease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Normochromic normocytic  (usually) anemia caused by decreased  release of iron from iron stores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</a:t>
            </a:r>
            <a:r>
              <a:rPr lang="en-US" sz="2400" b="1" smtClean="0">
                <a:solidFill>
                  <a:schemeClr val="tx1"/>
                </a:solidFill>
              </a:rPr>
              <a:t>Chronic inflammations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 -Malignancy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 no 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Lymphoma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Work-up and treatment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72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 smtClean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Prophyrin</a:t>
            </a:r>
            <a:r>
              <a:rPr lang="en-US" dirty="0" smtClean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94928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Dr. </a:t>
            </a:r>
            <a:r>
              <a:rPr lang="en-US" sz="1000" dirty="0" err="1" smtClean="0"/>
              <a:t>Aljabry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593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Hemoglobin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 smtClean="0">
                <a:solidFill>
                  <a:schemeClr val="tx1"/>
                </a:solidFill>
              </a:rPr>
              <a:t>carries O2 </a:t>
            </a:r>
            <a:r>
              <a:rPr lang="en-US" sz="2400" b="1" dirty="0" smtClean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 </a:t>
            </a:r>
            <a:r>
              <a:rPr lang="en-US" sz="2400" b="1" u="sng" dirty="0" smtClean="0">
                <a:solidFill>
                  <a:schemeClr val="tx1"/>
                </a:solidFill>
              </a:rPr>
              <a:t>maintains the shape </a:t>
            </a:r>
            <a:r>
              <a:rPr lang="en-US" sz="2400" b="1" dirty="0" smtClean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 smtClean="0">
                <a:solidFill>
                  <a:schemeClr val="tx1"/>
                </a:solidFill>
              </a:rPr>
              <a:t>Hematopoietic stem cell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2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 smtClean="0">
                <a:solidFill>
                  <a:schemeClr val="tx1"/>
                </a:solidFill>
              </a:rPr>
              <a:t>Erythropoiesis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minerals </a:t>
            </a:r>
            <a:r>
              <a:rPr lang="en-US" sz="2400" b="1" dirty="0">
                <a:solidFill>
                  <a:schemeClr val="tx1"/>
                </a:solidFill>
              </a:rPr>
              <a:t>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278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/>
                <a:gridCol w="1527667"/>
                <a:gridCol w="3348014"/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Hemoglobin(g/</a:t>
                      </a:r>
                      <a:r>
                        <a:rPr lang="en-US" sz="1800" b="1" dirty="0" err="1" smtClean="0"/>
                        <a:t>dL</a:t>
                      </a:r>
                      <a:r>
                        <a:rPr lang="en-US" sz="1800" b="1" dirty="0" smtClean="0"/>
                        <a:t>)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Red</a:t>
                      </a:r>
                      <a:r>
                        <a:rPr lang="en-US" sz="1800" b="1" baseline="0" dirty="0" smtClean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 Volume (MCV)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fL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</a:t>
                      </a:r>
                      <a:r>
                        <a:rPr lang="en-US" sz="1800" b="1" baseline="0" dirty="0" smtClean="0"/>
                        <a:t> Hemoglobin (MCH) (</a:t>
                      </a:r>
                      <a:r>
                        <a:rPr lang="en-US" sz="1800" b="1" baseline="0" dirty="0" err="1" smtClean="0"/>
                        <a:t>pg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ar-S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 smtClean="0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ar-S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1-Speed of onset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Mild anemia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less than 9g/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Age: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1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On-screen Show (4:3)</PresentationFormat>
  <Paragraphs>385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عبدالعزيز</dc:creator>
  <cp:lastModifiedBy>rhpiny_omare@hotmail.com</cp:lastModifiedBy>
  <cp:revision>2</cp:revision>
  <dcterms:created xsi:type="dcterms:W3CDTF">2014-11-20T08:04:30Z</dcterms:created>
  <dcterms:modified xsi:type="dcterms:W3CDTF">2015-11-10T09:51:18Z</dcterms:modified>
</cp:coreProperties>
</file>